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94.xml" ContentType="application/vnd.openxmlformats-officedocument.presentationml.slide+xml"/>
  <Override PartName="/ppt/theme/theme5.xml" ContentType="application/vnd.openxmlformats-officedocument.theme+xml"/>
  <Override PartName="/ppt/tags/tag8.xml" ContentType="application/vnd.openxmlformats-officedocument.presentationml.tags+xml"/>
  <Override PartName="/ppt/slides/slide120.xml" ContentType="application/vnd.openxmlformats-officedocument.presentationml.slide+xml"/>
  <Override PartName="/ppt/slideLayouts/slideLayout46.xml" ContentType="application/vnd.openxmlformats-officedocument.presentationml.slideLayout+xml"/>
  <Override PartName="/ppt/notesSlides/notesSlide38.xml" ContentType="application/vnd.openxmlformats-officedocument.presentationml.notesSlide+xml"/>
  <Override PartName="/ppt/notesSlides/notesSlide85.xml" ContentType="application/vnd.openxmlformats-officedocument.presentationml.notes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50.xml" ContentType="application/vnd.openxmlformats-officedocument.presentationml.slide+xml"/>
  <Override PartName="/ppt/slideLayouts/slideLayout24.xml" ContentType="application/vnd.openxmlformats-officedocument.presentationml.slideLayout+xml"/>
  <Override PartName="/ppt/theme/theme29.xml" ContentType="application/vnd.openxmlformats-officedocument.theme+xml"/>
  <Override PartName="/ppt/notesSlides/notesSlide16.xml" ContentType="application/vnd.openxmlformats-officedocument.presentationml.notesSlide+xml"/>
  <Override PartName="/ppt/notesSlides/notesSlide63.xml" ContentType="application/vnd.openxmlformats-officedocument.presentationml.notesSlide+xml"/>
  <Override PartName="/ppt/tags/tag38.xml" ContentType="application/vnd.openxmlformats-officedocument.presentationml.tags+xml"/>
  <Override PartName="/ppt/notesSlides/notesSlide41.xml" ContentType="application/vnd.openxmlformats-officedocument.presentationml.notesSlide+xml"/>
  <Override PartName="/ppt/tags/tag16.xml" ContentType="application/vnd.openxmlformats-officedocument.presentationml.tags+xml"/>
  <Override PartName="/ppt/slideMasters/slideMaster8.xml" ContentType="application/vnd.openxmlformats-officedocument.presentationml.slideMaster+xml"/>
  <Override PartName="/ppt/slideMasters/slideMaster11.xml" ContentType="application/vnd.openxmlformats-officedocument.presentationml.slideMaster+xml"/>
  <Override PartName="/ppt/theme/theme32.xml" ContentType="application/vnd.openxmlformats-officedocument.theme+xml"/>
  <Override PartName="/ppt/notesSlides/notesSlide7.xml" ContentType="application/vnd.openxmlformats-officedocument.presentationml.notesSlide+xml"/>
  <Override PartName="/ppt/tags/tag41.xml" ContentType="application/vnd.openxmlformats-officedocument.presentationml.tags+xml"/>
  <Override PartName="/ppt/slides/slide88.xml" ContentType="application/vnd.openxmlformats-officedocument.presentationml.slide+xml"/>
  <Override PartName="/ppt/theme/theme10.xml" ContentType="application/vnd.openxmlformats-officedocument.them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14.xml" ContentType="application/vnd.openxmlformats-officedocument.presentationml.slide+xml"/>
  <Default Extension="png" ContentType="image/png"/>
  <Override PartName="/ppt/notesSlides/notesSlide79.xml" ContentType="application/vnd.openxmlformats-officedocument.presentationml.notesSlide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notesSlides/notesSlide57.xml" ContentType="application/vnd.openxmlformats-officedocument.presentationml.notesSlide+xml"/>
  <Override PartName="/ppt/tags/tag5.xml" ContentType="application/vnd.openxmlformats-officedocument.presentationml.tags+xml"/>
  <Override PartName="/ppt/notesSlides/notesSlide113.xml" ContentType="application/vnd.openxmlformats-officedocument.presentationml.notesSlide+xml"/>
  <Override PartName="/ppt/slideMasters/slideMaster27.xml" ContentType="application/vnd.openxmlformats-officedocument.presentationml.slideMaster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Layouts/slideLayout43.xml" ContentType="application/vnd.openxmlformats-officedocument.presentationml.slideLayout+xml"/>
  <Override PartName="/ppt/slideLayouts/slideLayout54.xml" ContentType="application/vnd.openxmlformats-officedocument.presentationml.slideLayout+xml"/>
  <Default Extension="emf" ContentType="image/x-emf"/>
  <Override PartName="/ppt/notesSlides/notesSlide46.xml" ContentType="application/vnd.openxmlformats-officedocument.presentationml.notesSlide+xml"/>
  <Override PartName="/ppt/notesSlides/notesSlide93.xml" ContentType="application/vnd.openxmlformats-officedocument.presentationml.notesSlide+xml"/>
  <Override PartName="/ppt/presentation.xml" ContentType="application/vnd.openxmlformats-officedocument.presentationml.presentation.main+xml"/>
  <Override PartName="/ppt/slideMasters/slideMaster16.xml" ContentType="application/vnd.openxmlformats-officedocument.presentationml.slideMaster+xml"/>
  <Override PartName="/ppt/slides/slide22.xml" ContentType="application/vnd.openxmlformats-officedocument.presentationml.slide+xml"/>
  <Override PartName="/ppt/slideLayouts/slideLayout32.xml" ContentType="application/vnd.openxmlformats-officedocument.presentationml.slideLayout+xml"/>
  <Override PartName="/ppt/notesSlides/notesSlide2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82.xml" ContentType="application/vnd.openxmlformats-officedocument.presentationml.notesSlide+xml"/>
  <Override PartName="/ppt/tags/tag57.xml" ContentType="application/vnd.openxmlformats-officedocument.presentationml.tags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21.xml" ContentType="application/vnd.openxmlformats-officedocument.presentationml.slideLayout+xml"/>
  <Override PartName="/ppt/theme/theme26.xml" ContentType="application/vnd.openxmlformats-officedocument.theme+xml"/>
  <Override PartName="/ppt/notesSlides/notesSlide13.xml" ContentType="application/vnd.openxmlformats-officedocument.presentationml.notesSlide+xml"/>
  <Override PartName="/ppt/notesSlides/notesSlide60.xml" ContentType="application/vnd.openxmlformats-officedocument.presentationml.notesSlide+xml"/>
  <Override PartName="/ppt/tags/tag35.xml" ContentType="application/vnd.openxmlformats-officedocument.presentationml.tags+xml"/>
  <Override PartName="/ppt/tags/tag46.xml" ContentType="application/vnd.openxmlformats-officedocument.presentationml.tags+xml"/>
  <Override PartName="/ppt/slideMasters/slideMaster30.xml" ContentType="application/vnd.openxmlformats-officedocument.presentationml.slideMaster+xml"/>
  <Override PartName="/ppt/slides/slide119.xml" ContentType="application/vnd.openxmlformats-officedocument.presentationml.slide+xml"/>
  <Override PartName="/ppt/slideLayouts/slideLayout10.xml" ContentType="application/vnd.openxmlformats-officedocument.presentationml.slideLayout+xml"/>
  <Override PartName="/ppt/theme/theme15.xml" ContentType="application/vnd.openxmlformats-officedocument.theme+xml"/>
  <Override PartName="/ppt/tags/tag24.xml" ContentType="application/vnd.openxmlformats-officedocument.presentationml.tags+xml"/>
  <Override PartName="/ppt/slides/slide108.xml" ContentType="application/vnd.openxmlformats-officedocument.presentationml.slide+xml"/>
  <Override PartName="/ppt/tags/tag13.xml" ContentType="application/vnd.openxmlformats-officedocument.presentationml.tags+xml"/>
  <Override PartName="/ppt/tags/tag60.xml" ContentType="application/vnd.openxmlformats-officedocument.presentationml.tags+xml"/>
  <Override PartName="/ppt/slideMasters/slideMaster5.xml" ContentType="application/vnd.openxmlformats-officedocument.presentationml.slideMaster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theme/theme7.xml" ContentType="application/vnd.openxmlformats-officedocument.theme+xml"/>
  <Override PartName="/ppt/notesSlides/notesSlide4.xml" ContentType="application/vnd.openxmlformats-officedocument.presentationml.notesSlide+xml"/>
  <Override PartName="/ppt/notesSlides/notesSlide107.xml" ContentType="application/vnd.openxmlformats-officedocument.presentationml.notesSlide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s/slide122.xml" ContentType="application/vnd.openxmlformats-officedocument.presentationml.slide+xml"/>
  <Override PartName="/ppt/slideLayouts/slideLayout48.xml" ContentType="application/vnd.openxmlformats-officedocument.presentationml.slideLayout+xml"/>
  <Override PartName="/ppt/notesSlides/notesSlide87.xml" ContentType="application/vnd.openxmlformats-officedocument.presentationml.notesSlide+xml"/>
  <Override PartName="/ppt/notesSlides/notesSlide98.xml" ContentType="application/vnd.openxmlformats-officedocument.presentationml.notesSlide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s/slide111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37.xml" ContentType="application/vnd.openxmlformats-officedocument.presentationml.slideLayout+xml"/>
  <Override PartName="/ppt/notesSlides/notesSlide29.xml" ContentType="application/vnd.openxmlformats-officedocument.presentationml.notesSlide+xml"/>
  <Override PartName="/ppt/notesSlides/notesSlide76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100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Default Extension="wmf" ContentType="image/x-wmf"/>
  <Override PartName="/ppt/notesSlides/notesSlide18.xml" ContentType="application/vnd.openxmlformats-officedocument.presentationml.notesSlide+xml"/>
  <Override PartName="/ppt/notesSlides/notesSlide65.xml" ContentType="application/vnd.openxmlformats-officedocument.presentationml.notesSlide+xml"/>
  <Override PartName="/ppt/tags/tag2.xml" ContentType="application/vnd.openxmlformats-officedocument.presentationml.tags+xml"/>
  <Override PartName="/ppt/notesSlides/notesSlide110.xml" ContentType="application/vnd.openxmlformats-officedocument.presentationml.notesSlide+xml"/>
  <Override PartName="/ppt/slides/slide41.xml" ContentType="application/vnd.openxmlformats-officedocument.presentationml.slide+xml"/>
  <Override PartName="/ppt/slideLayouts/slideLayout51.xml" ContentType="application/vnd.openxmlformats-officedocument.presentationml.slideLayout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90.xml" ContentType="application/vnd.openxmlformats-officedocument.presentationml.notesSlide+xml"/>
  <Override PartName="/ppt/tags/tag29.xml" ContentType="application/vnd.openxmlformats-officedocument.presentationml.tags+xml"/>
  <Override PartName="/ppt/slideMasters/slideMaster24.xml" ContentType="application/vnd.openxmlformats-officedocument.presentationml.slideMaster+xml"/>
  <Override PartName="/ppt/slides/slide30.xml" ContentType="application/vnd.openxmlformats-officedocument.presentationml.slide+xml"/>
  <Override PartName="/ppt/slideLayouts/slideLayout40.xml" ContentType="application/vnd.openxmlformats-officedocument.presentationml.slideLayout+xml"/>
  <Override PartName="/ppt/notesSlides/notesSlide32.xml" ContentType="application/vnd.openxmlformats-officedocument.presentationml.notesSlide+xml"/>
  <Override PartName="/ppt/tags/tag18.xml" ContentType="application/vnd.openxmlformats-officedocument.presentationml.tags+xml"/>
  <Override PartName="/ppt/tags/tag54.xml" ContentType="application/vnd.openxmlformats-officedocument.presentationml.tags+xml"/>
  <Override PartName="/ppt/slideMasters/slideMaster13.xml" ContentType="application/vnd.openxmlformats-officedocument.presentationml.slideMaster+xml"/>
  <Override PartName="/ppt/theme/theme23.xml" ContentType="application/vnd.openxmlformats-officedocument.theme+xml"/>
  <Override PartName="/ppt/theme/theme34.xml" ContentType="application/vnd.openxmlformats-officedocument.them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tags/tag43.xml" ContentType="application/vnd.openxmlformats-officedocument.presentationml.tags+xml"/>
  <Override PartName="/ppt/slides/slide79.xml" ContentType="application/vnd.openxmlformats-officedocument.presentationml.slide+xml"/>
  <Override PartName="/ppt/theme/theme12.xml" ContentType="application/vnd.openxmlformats-officedocument.theme+xml"/>
  <Override PartName="/ppt/notesSlides/notesSlide10.xml" ContentType="application/vnd.openxmlformats-officedocument.presentationml.notesSlide+xml"/>
  <Override PartName="/ppt/tags/tag32.xml" ContentType="application/vnd.openxmlformats-officedocument.presentationml.tags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116.xml" ContentType="application/vnd.openxmlformats-officedocument.presentationml.slide+xml"/>
  <Override PartName="/ppt/slideLayouts/slideLayout9.xml" ContentType="application/vnd.openxmlformats-officedocument.presentationml.slideLayout+xml"/>
  <Override PartName="/ppt/tags/tag10.xml" ContentType="application/vnd.openxmlformats-officedocument.presentationml.tags+xml"/>
  <Override PartName="/ppt/tags/tag21.xml" ContentType="application/vnd.openxmlformats-officedocument.presentationml.tags+xml"/>
  <Override PartName="/ppt/slideMasters/slideMaster2.xml" ContentType="application/vnd.openxmlformats-officedocument.presentationml.slideMaster+xml"/>
  <Override PartName="/ppt/slides/slide57.xml" ContentType="application/vnd.openxmlformats-officedocument.presentationml.slide+xml"/>
  <Override PartName="/ppt/slides/slide105.xml" ContentType="application/vnd.openxmlformats-officedocument.presentationml.slid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59.xml" ContentType="application/vnd.openxmlformats-officedocument.presentationml.notesSlide+xml"/>
  <Override PartName="/ppt/tags/tag7.xml" ContentType="application/vnd.openxmlformats-officedocument.presentationml.tags+xml"/>
  <Override PartName="/ppt/notesSlides/notesSlide104.xml" ContentType="application/vnd.openxmlformats-officedocument.presentationml.notesSlide+xml"/>
  <Override PartName="/ppt/slideMasters/slideMaster29.xml" ContentType="application/vnd.openxmlformats-officedocument.presentationml.slideMaster+xml"/>
  <Override PartName="/ppt/slides/slide46.xml" ContentType="application/vnd.openxmlformats-officedocument.presentationml.slide+xml"/>
  <Override PartName="/ppt/slides/slide93.xml" ContentType="application/vnd.openxmlformats-officedocument.presentationml.slide+xml"/>
  <Override PartName="/ppt/slideLayouts/slideLayout45.xml" ContentType="application/vnd.openxmlformats-officedocument.presentationml.slideLayout+xml"/>
  <Override PartName="/ppt/slideLayouts/slideLayout56.xml" ContentType="application/vnd.openxmlformats-officedocument.presentationml.slideLayout+xml"/>
  <Override PartName="/ppt/notesSlides/notesSlide48.xml" ContentType="application/vnd.openxmlformats-officedocument.presentationml.notesSlide+xml"/>
  <Override PartName="/ppt/notesSlides/notesSlide95.xml" ContentType="application/vnd.openxmlformats-officedocument.presentationml.notesSlide+xml"/>
  <Override PartName="/ppt/slideMasters/slideMaster18.xml" ContentType="application/vnd.openxmlformats-officedocument.presentationml.slideMaster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Layouts/slideLayout34.xml" ContentType="application/vnd.openxmlformats-officedocument.presentationml.slideLayout+xml"/>
  <Override PartName="/ppt/notesSlides/notesSlide37.xml" ContentType="application/vnd.openxmlformats-officedocument.presentationml.notesSlide+xml"/>
  <Override PartName="/ppt/notesSlides/notesSlide84.xml" ContentType="application/vnd.openxmlformats-officedocument.presentationml.notesSlide+xml"/>
  <Override PartName="/ppt/tags/tag59.xml" ContentType="application/vnd.openxmlformats-officedocument.presentationml.tags+xml"/>
  <Override PartName="/ppt/slides/slide13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8.xml" ContentType="application/vnd.openxmlformats-officedocument.theme+xml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73.xml" ContentType="application/vnd.openxmlformats-officedocument.presentationml.notesSlide+xml"/>
  <Override PartName="/ppt/tags/tag37.xml" ContentType="application/vnd.openxmlformats-officedocument.presentationml.tags+xml"/>
  <Override PartName="/ppt/tags/tag48.xml" ContentType="application/vnd.openxmlformats-officedocument.presentationml.tags+xml"/>
  <Override PartName="/ppt/slideMasters/slideMaster32.xml" ContentType="application/vnd.openxmlformats-officedocument.presentationml.slideMaster+xml"/>
  <Override PartName="/ppt/slideLayouts/slideLayout12.xml" ContentType="application/vnd.openxmlformats-officedocument.presentationml.slideLayout+xml"/>
  <Override PartName="/ppt/theme/theme17.xml" ContentType="application/vnd.openxmlformats-officedocument.theme+xml"/>
  <Override PartName="/ppt/notesSlides/notesSlide51.xml" ContentType="application/vnd.openxmlformats-officedocument.presentationml.notesSlide+xml"/>
  <Override PartName="/ppt/tags/tag26.xml" ContentType="application/vnd.openxmlformats-officedocument.presentationml.tags+xml"/>
  <Override PartName="/ppt/slideMasters/slideMaster21.xml" ContentType="application/vnd.openxmlformats-officedocument.presentationml.slideMaster+xml"/>
  <Override PartName="/ppt/notesSlides/notesSlide40.xml" ContentType="application/vnd.openxmlformats-officedocument.presentationml.notesSlide+xml"/>
  <Override PartName="/ppt/tags/tag15.xml" ContentType="application/vnd.openxmlformats-officedocument.presentationml.tags+xml"/>
  <Override PartName="/ppt/slideMasters/slideMaster7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98.xml" ContentType="application/vnd.openxmlformats-officedocument.presentationml.slide+xml"/>
  <Override PartName="/ppt/theme/theme9.xml" ContentType="application/vnd.openxmlformats-officedocument.theme+xml"/>
  <Override PartName="/ppt/theme/theme31.xml" ContentType="application/vnd.openxmlformats-officedocument.theme+xml"/>
  <Override PartName="/ppt/notesSlides/notesSlide6.xml" ContentType="application/vnd.openxmlformats-officedocument.presentationml.notesSlide+xml"/>
  <Override PartName="/ppt/tags/tag40.xml" ContentType="application/vnd.openxmlformats-officedocument.presentationml.tags+xml"/>
  <Override PartName="/ppt/notesSlides/notesSlide109.xml" ContentType="application/vnd.openxmlformats-officedocument.presentationml.notesSlide+xml"/>
  <Override PartName="/ppt/tags/tag51.xml" ContentType="application/vnd.openxmlformats-officedocument.presentationml.tags+xml"/>
  <Override PartName="/ppt/slides/slide87.xml" ContentType="application/vnd.openxmlformats-officedocument.presentationml.slide+xml"/>
  <Override PartName="/ppt/slides/slide124.xml" ContentType="application/vnd.openxmlformats-officedocument.presentationml.slide+xml"/>
  <Override PartName="/ppt/theme/theme20.xml" ContentType="application/vnd.openxmlformats-officedocument.theme+xml"/>
  <Override PartName="/ppt/activeX/activeX1.bin" ContentType="application/vnd.ms-office.activeX"/>
  <Override PartName="/ppt/notesSlides/notesSlide89.xml" ContentType="application/vnd.openxmlformats-officedocument.presentationml.notes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Layouts/slideLayout39.xml" ContentType="application/vnd.openxmlformats-officedocument.presentationml.slideLayout+xml"/>
  <Override PartName="/ppt/notesSlides/notesSlide78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notesSlides/notesSlide67.xml" ContentType="application/vnd.openxmlformats-officedocument.presentationml.notesSlide+xml"/>
  <Override PartName="/ppt/tags/tag4.xml" ContentType="application/vnd.openxmlformats-officedocument.presentationml.tags+xml"/>
  <Override PartName="/ppt/notesSlides/notesSlide112.xml" ContentType="application/vnd.openxmlformats-officedocument.presentationml.notesSlide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53.xml" ContentType="application/vnd.openxmlformats-officedocument.presentationml.slideLayout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101.xml" ContentType="application/vnd.openxmlformats-officedocument.presentationml.notesSlide+xml"/>
  <Override PartName="/ppt/slideMasters/slideMaster26.xml" ContentType="application/vnd.openxmlformats-officedocument.presentationml.slideMaster+xml"/>
  <Override PartName="/ppt/slides/slide32.xml" ContentType="application/vnd.openxmlformats-officedocument.presentationml.slide+xml"/>
  <Override PartName="/ppt/slideLayouts/slideLayout42.xml" ContentType="application/vnd.openxmlformats-officedocument.presentationml.slideLayout+xml"/>
  <Override PartName="/ppt/notesSlides/notesSlide34.xml" ContentType="application/vnd.openxmlformats-officedocument.presentationml.notesSlide+xml"/>
  <Override PartName="/ppt/notesSlides/notesSlide81.xml" ContentType="application/vnd.openxmlformats-officedocument.presentationml.notesSlide+xml"/>
  <Override PartName="/ppt/tags/tag56.xml" ContentType="application/vnd.openxmlformats-officedocument.presentationml.tags+xml"/>
  <Override PartName="/ppt/slideMasters/slideMaster15.xml" ContentType="application/vnd.openxmlformats-officedocument.presentationml.slideMaster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notesSlides/notesSlide23.xml" ContentType="application/vnd.openxmlformats-officedocument.presentationml.notesSlide+xml"/>
  <Override PartName="/ppt/notesSlides/notesSlide70.xml" ContentType="application/vnd.openxmlformats-officedocument.presentationml.notesSlide+xml"/>
  <Override PartName="/ppt/tags/tag45.xml" ContentType="application/vnd.openxmlformats-officedocument.presentationml.tags+xml"/>
  <Override PartName="/ppt/theme/theme14.xml" ContentType="application/vnd.openxmlformats-officedocument.theme+xml"/>
  <Override PartName="/ppt/theme/theme25.xml" ContentType="application/vnd.openxmlformats-officedocument.theme+xml"/>
  <Override PartName="/ppt/notesSlides/notesSlide12.xml" ContentType="application/vnd.openxmlformats-officedocument.presentationml.notesSlide+xml"/>
  <Override PartName="/ppt/tags/tag34.xml" ContentType="application/vnd.openxmlformats-officedocument.presentationml.tags+xml"/>
  <Override PartName="/ppt/slides/slide118.xml" ContentType="application/vnd.openxmlformats-officedocument.presentationml.slide+xml"/>
  <Override PartName="/ppt/tags/tag12.xml" ContentType="application/vnd.openxmlformats-officedocument.presentationml.tags+xml"/>
  <Override PartName="/ppt/tags/tag23.xml" ContentType="application/vnd.openxmlformats-officedocument.presentationml.tags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viewProps.xml" ContentType="application/vnd.openxmlformats-officedocument.presentationml.viewProps+xml"/>
  <Override PartName="/ppt/theme/theme6.xml" ContentType="application/vnd.openxmlformats-officedocument.theme+xml"/>
  <Override PartName="/ppt/tags/tag9.xml" ContentType="application/vnd.openxmlformats-officedocument.presentationml.tags+xml"/>
  <Override PartName="/ppt/notesSlides/notesSlide106.xml" ContentType="application/vnd.openxmlformats-officedocument.presentationml.notesSlide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Layouts/slideLayout58.xml" ContentType="application/vnd.openxmlformats-officedocument.presentationml.slideLayout+xml"/>
  <Override PartName="/ppt/notesSlides/notesSlide3.xml" ContentType="application/vnd.openxmlformats-officedocument.presentationml.notesSlide+xml"/>
  <Default Extension="bin" ContentType="application/vnd.openxmlformats-officedocument.oleObject"/>
  <Override PartName="/ppt/notesSlides/notesSlide97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presProps.xml" ContentType="application/vnd.openxmlformats-officedocument.presentationml.presProps+xml"/>
  <Override PartName="/ppt/slideLayouts/slideLayout36.xml" ContentType="application/vnd.openxmlformats-officedocument.presentationml.slideLayout+xml"/>
  <Override PartName="/ppt/slideLayouts/slideLayout47.xml" ContentType="application/vnd.openxmlformats-officedocument.presentationml.slideLayout+xml"/>
  <Override PartName="/ppt/notesSlides/notesSlide39.xml" ContentType="application/vnd.openxmlformats-officedocument.presentationml.notesSlide+xml"/>
  <Override PartName="/ppt/notesSlides/notesSlide86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75.xml" ContentType="application/vnd.openxmlformats-officedocument.presentationml.notesSlide+xml"/>
  <Override PartName="/ppt/tags/tag39.xml" ContentType="application/vnd.openxmlformats-officedocument.presentationml.tags+xml"/>
  <Override PartName="/ppt/slides/slide51.xml" ContentType="application/vnd.openxmlformats-officedocument.presentationml.slide+xml"/>
  <Override PartName="/ppt/tags/tag1.xml" ContentType="application/vnd.openxmlformats-officedocument.presentationml.tags+xml"/>
  <Override PartName="/ppt/slideLayouts/slideLayout14.xml" ContentType="application/vnd.openxmlformats-officedocument.presentationml.slideLayout+xml"/>
  <Override PartName="/ppt/theme/theme19.xml" ContentType="application/vnd.openxmlformats-officedocument.theme+xml"/>
  <Override PartName="/ppt/notesSlides/notesSlide53.xml" ContentType="application/vnd.openxmlformats-officedocument.presentationml.notesSlide+xml"/>
  <Override PartName="/ppt/tags/tag28.xml" ContentType="application/vnd.openxmlformats-officedocument.presentationml.tags+xml"/>
  <Override PartName="/ppt/slideMasters/slideMaster23.xml" ContentType="application/vnd.openxmlformats-officedocument.presentationml.slideMaster+xml"/>
  <Override PartName="/ppt/slides/slide40.xml" ContentType="application/vnd.openxmlformats-officedocument.presentationml.slide+xml"/>
  <Override PartName="/ppt/slideLayouts/slideLayout50.xml" ContentType="application/vnd.openxmlformats-officedocument.presentationml.slideLayout+xml"/>
  <Override PartName="/ppt/notesSlides/notesSlide42.xml" ContentType="application/vnd.openxmlformats-officedocument.presentationml.notesSlide+xml"/>
  <Override PartName="/ppt/tags/tag17.xml" ContentType="application/vnd.openxmlformats-officedocument.presentationml.tags+xml"/>
  <Override PartName="/ppt/slideMasters/slideMaster9.xml" ContentType="application/vnd.openxmlformats-officedocument.presentationml.slideMaster+xml"/>
  <Override PartName="/ppt/slideMasters/slideMaster12.xml" ContentType="application/vnd.openxmlformats-officedocument.presentationml.slideMaster+xml"/>
  <Override PartName="/ppt/theme/theme33.xml" ContentType="application/vnd.openxmlformats-officedocument.theme+xml"/>
  <Default Extension="vml" ContentType="application/vnd.openxmlformats-officedocument.vmlDrawing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Default Extension="gif" ContentType="image/gif"/>
  <Override PartName="/ppt/notesSlides/notesSlide31.xml" ContentType="application/vnd.openxmlformats-officedocument.presentationml.notesSlide+xml"/>
  <Override PartName="/ppt/tags/tag53.xml" ContentType="application/vnd.openxmlformats-officedocument.presentationml.tags+xml"/>
  <Override PartName="/ppt/slides/slide89.xml" ContentType="application/vnd.openxmlformats-officedocument.presentationml.slide+xml"/>
  <Override PartName="/ppt/theme/theme22.xml" ContentType="application/vnd.openxmlformats-officedocument.theme+xml"/>
  <Override PartName="/ppt/tags/tag31.xml" ContentType="application/vnd.openxmlformats-officedocument.presentationml.tags+xml"/>
  <Override PartName="/ppt/tags/tag42.xml" ContentType="application/vnd.openxmlformats-officedocument.presentationml.tags+xml"/>
  <Override PartName="/ppt/slides/slide78.xml" ContentType="application/vnd.openxmlformats-officedocument.presentationml.slide+xml"/>
  <Override PartName="/ppt/slides/slide115.xml" ContentType="application/vnd.openxmlformats-officedocument.presentationml.slide+xml"/>
  <Override PartName="/ppt/handoutMasters/handoutMaster1.xml" ContentType="application/vnd.openxmlformats-officedocument.presentationml.handoutMaster+xml"/>
  <Override PartName="/ppt/theme/theme11.xml" ContentType="application/vnd.openxmlformats-officedocument.theme+xml"/>
  <Override PartName="/ppt/tags/tag20.xml" ContentType="application/vnd.openxmlformats-officedocument.presentationml.tags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104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notesSlides/notesSlide69.xml" ContentType="application/vnd.openxmlformats-officedocument.presentationml.notesSlide+xml"/>
  <Override PartName="/ppt/tags/tag6.xml" ContentType="application/vnd.openxmlformats-officedocument.presentationml.tags+xml"/>
  <Override PartName="/ppt/notesSlides/notesSlide114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theme/theme3.xml" ContentType="application/vnd.openxmlformats-officedocument.theme+xml"/>
  <Override PartName="/ppt/slideLayouts/slideLayout55.xml" ContentType="application/vnd.openxmlformats-officedocument.presentationml.slideLayout+xml"/>
  <Override PartName="/ppt/notesSlides/notesSlide4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103.xml" ContentType="application/vnd.openxmlformats-officedocument.presentationml.notesSlide+xml"/>
  <Override PartName="/ppt/slideMasters/slideMaster28.xml" ContentType="application/vnd.openxmlformats-officedocument.presentationml.slideMaster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slideLayouts/slideLayout44.xml" ContentType="application/vnd.openxmlformats-officedocument.presentationml.slideLayout+xml"/>
  <Override PartName="/ppt/notesSlides/notesSlide36.xml" ContentType="application/vnd.openxmlformats-officedocument.presentationml.notesSlide+xml"/>
  <Override PartName="/ppt/notesSlides/notesSlide83.xml" ContentType="application/vnd.openxmlformats-officedocument.presentationml.notesSlide+xml"/>
  <Override PartName="/ppt/tags/tag58.xml" ContentType="application/vnd.openxmlformats-officedocument.presentationml.tags+xml"/>
  <Default Extension="rels" ContentType="application/vnd.openxmlformats-package.relationships+xml"/>
  <Override PartName="/ppt/slideMasters/slideMaster17.xml" ContentType="application/vnd.openxmlformats-officedocument.presentationml.slideMaster+xml"/>
  <Override PartName="/ppt/slides/slide23.xml" ContentType="application/vnd.openxmlformats-officedocument.presentationml.slide+xml"/>
  <Override PartName="/ppt/slides/slide70.xml" ContentType="application/vnd.openxmlformats-officedocument.presentationml.slide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notesSlides/notesSlide25.xml" ContentType="application/vnd.openxmlformats-officedocument.presentationml.notesSlide+xml"/>
  <Override PartName="/ppt/notesSlides/notesSlide72.xml" ContentType="application/vnd.openxmlformats-officedocument.presentationml.notesSlide+xml"/>
  <Override PartName="/ppt/tags/tag47.xml" ContentType="application/vnd.openxmlformats-officedocument.presentationml.tags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theme/theme16.xml" ContentType="application/vnd.openxmlformats-officedocument.theme+xml"/>
  <Override PartName="/ppt/theme/theme27.xml" ContentType="application/vnd.openxmlformats-officedocument.theme+xml"/>
  <Override PartName="/ppt/notesSlides/notesSlide14.xml" ContentType="application/vnd.openxmlformats-officedocument.presentationml.notesSlide+xml"/>
  <Override PartName="/ppt/notesSlides/notesSlide61.xml" ContentType="application/vnd.openxmlformats-officedocument.presentationml.notesSlide+xml"/>
  <Override PartName="/ppt/tags/tag36.xml" ContentType="application/vnd.openxmlformats-officedocument.presentationml.tags+xml"/>
  <Override PartName="/ppt/slideMasters/slideMaster31.xml" ContentType="application/vnd.openxmlformats-officedocument.presentationml.slideMaster+xml"/>
  <Override PartName="/ppt/notesSlides/notesSlide50.xml" ContentType="application/vnd.openxmlformats-officedocument.presentationml.notesSlide+xml"/>
  <Override PartName="/ppt/tags/tag14.xml" ContentType="application/vnd.openxmlformats-officedocument.presentationml.tags+xml"/>
  <Override PartName="/ppt/tags/tag25.xml" ContentType="application/vnd.openxmlformats-officedocument.presentationml.tags+xml"/>
  <Override PartName="/ppt/slideMasters/slideMaster6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s/slide109.xml" ContentType="application/vnd.openxmlformats-officedocument.presentationml.slide+xml"/>
  <Override PartName="/ppt/theme/theme8.xml" ContentType="application/vnd.openxmlformats-officedocument.theme+xml"/>
  <Override PartName="/ppt/notesSlides/notesSlide108.xml" ContentType="application/vnd.openxmlformats-officedocument.presentationml.notesSlide+xml"/>
  <Override PartName="/ppt/tags/tag50.xml" ContentType="application/vnd.openxmlformats-officedocument.presentationml.tags+xml"/>
  <Override PartName="/ppt/slides/slide97.xml" ContentType="application/vnd.openxmlformats-officedocument.presentationml.slide+xml"/>
  <Override PartName="/ppt/theme/theme30.xml" ContentType="application/vnd.openxmlformats-officedocument.theme+xml"/>
  <Override PartName="/ppt/notesSlides/notesSlide5.xml" ContentType="application/vnd.openxmlformats-officedocument.presentationml.notesSlide+xml"/>
  <Override PartName="/ppt/notesSlides/notesSlide99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23.xml" ContentType="application/vnd.openxmlformats-officedocument.presentationml.slide+xml"/>
  <Override PartName="/ppt/slideLayouts/slideLayout38.xml" ContentType="application/vnd.openxmlformats-officedocument.presentationml.slideLayout+xml"/>
  <Override PartName="/ppt/slideLayouts/slideLayout49.xml" ContentType="application/vnd.openxmlformats-officedocument.presentationml.slideLayout+xml"/>
  <Override PartName="/ppt/notesSlides/notesSlide88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64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notesSlides/notesSlide19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77.xml" ContentType="application/vnd.openxmlformats-officedocument.presentationml.notesSlide+xml"/>
  <Override PartName="/ppt/slides/slide53.xml" ContentType="application/vnd.openxmlformats-officedocument.presentationml.slide+xml"/>
  <Default Extension="jpeg" ContentType="image/jpeg"/>
  <Override PartName="/ppt/slideLayouts/slideLayout16.xml" ContentType="application/vnd.openxmlformats-officedocument.presentationml.slideLayout+xml"/>
  <Override PartName="/ppt/notesSlides/notesSlide55.xml" ContentType="application/vnd.openxmlformats-officedocument.presentationml.notesSlide+xml"/>
  <Override PartName="/ppt/activeX/activeX1.xml" ContentType="application/vnd.ms-office.activeX+xml"/>
  <Override PartName="/ppt/notesSlides/notesSlide100.xml" ContentType="application/vnd.openxmlformats-officedocument.presentationml.notesSlide+xml"/>
  <Override PartName="/ppt/tags/tag3.xml" ContentType="application/vnd.openxmlformats-officedocument.presentationml.tags+xml"/>
  <Override PartName="/ppt/notesSlides/notesSlide111.xml" ContentType="application/vnd.openxmlformats-officedocument.presentationml.notesSlide+xml"/>
  <Override PartName="/ppt/slideMasters/slideMaster25.xml" ContentType="application/vnd.openxmlformats-officedocument.presentationml.slideMaster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ppt/notesSlides/notesSlide44.xml" ContentType="application/vnd.openxmlformats-officedocument.presentationml.notesSlide+xml"/>
  <Override PartName="/ppt/notesSlides/notesSlide91.xml" ContentType="application/vnd.openxmlformats-officedocument.presentationml.notesSlide+xml"/>
  <Override PartName="/ppt/tags/tag19.xml" ContentType="application/vnd.openxmlformats-officedocument.presentationml.tags+xml"/>
  <Override PartName="/ppt/slideMasters/slideMaster14.xml" ContentType="application/vnd.openxmlformats-officedocument.presentationml.slideMaster+xml"/>
  <Override PartName="/ppt/slides/slide20.xml" ContentType="application/vnd.openxmlformats-officedocument.presentationml.slide+xml"/>
  <Override PartName="/ppt/slideLayouts/slideLayout30.xml" ContentType="application/vnd.openxmlformats-officedocument.presentationml.slideLayout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80.xml" ContentType="application/vnd.openxmlformats-officedocument.presentationml.notesSlide+xml"/>
  <Override PartName="/ppt/tags/tag55.xml" ContentType="application/vnd.openxmlformats-officedocument.presentationml.tags+xml"/>
  <Override PartName="/ppt/theme/theme24.xml" ContentType="application/vnd.openxmlformats-officedocument.theme+xml"/>
  <Override PartName="/ppt/notesSlides/notesSlide11.xml" ContentType="application/vnd.openxmlformats-officedocument.presentationml.notesSlide+xml"/>
  <Override PartName="/ppt/tags/tag33.xml" ContentType="application/vnd.openxmlformats-officedocument.presentationml.tags+xml"/>
  <Override PartName="/ppt/tags/tag44.xml" ContentType="application/vnd.openxmlformats-officedocument.presentationml.tags+xml"/>
  <Override PartName="/ppt/slides/slide117.xml" ContentType="application/vnd.openxmlformats-officedocument.presentationml.slide+xml"/>
  <Override PartName="/ppt/theme/theme13.xml" ContentType="application/vnd.openxmlformats-officedocument.theme+xml"/>
  <Override PartName="/ppt/tags/tag22.xml" ContentType="application/vnd.openxmlformats-officedocument.presentationml.tags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106.xml" ContentType="application/vnd.openxmlformats-officedocument.presentationml.slide+xml"/>
  <Override PartName="/ppt/tags/tag11.xml" ContentType="application/vnd.openxmlformats-officedocument.presentationml.tags+xml"/>
  <Override PartName="/ppt/slideMasters/slideMaster3.xml" ContentType="application/vnd.openxmlformats-officedocument.presentationml.slideMaster+xml"/>
  <Override PartName="/ppt/slides/slide58.xml" ContentType="application/vnd.openxmlformats-officedocument.presentationml.slide+xml"/>
  <Override PartName="/ppt/slideLayouts/slideLayout57.xml" ContentType="application/vnd.openxmlformats-officedocument.presentationml.slideLayout+xml"/>
  <Override PartName="/ppt/notesSlides/notesSlide2.xml" ContentType="application/vnd.openxmlformats-officedocument.presentationml.notesSlide+xml"/>
  <Override PartName="/ppt/notesSlides/notesSlide105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notesSlides/notesSlide49.xml" ContentType="application/vnd.openxmlformats-officedocument.presentationml.notesSlide+xml"/>
  <Override PartName="/ppt/notesSlides/notesSlide96.xml" ContentType="application/vnd.openxmlformats-officedocument.presentationml.notesSlide+xml"/>
  <Override PartName="/ppt/slideMasters/slideMaster19.xml" ContentType="application/vnd.openxmlformats-officedocument.presentationml.slideMaster+xml"/>
  <Override PartName="/ppt/slideLayouts/slideLayout35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74.xml" ContentType="application/vnd.openxmlformats-officedocument.presentationml.notesSlide+xml"/>
  <Override PartName="/ppt/tags/tag49.xml" ContentType="application/vnd.openxmlformats-officedocument.presentationml.tags+xml"/>
  <Override PartName="/ppt/slides/slide14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theme/theme18.xml" ContentType="application/vnd.openxmlformats-officedocument.theme+xml"/>
  <Override PartName="/ppt/tableStyles.xml" ContentType="application/vnd.openxmlformats-officedocument.presentationml.tableStyles+xml"/>
  <Override PartName="/ppt/notesSlides/notesSlide52.xml" ContentType="application/vnd.openxmlformats-officedocument.presentationml.notesSlide+xml"/>
  <Override PartName="/ppt/tags/tag27.xml" ContentType="application/vnd.openxmlformats-officedocument.presentationml.tags+xml"/>
  <Override PartName="/ppt/slideMasters/slideMaster22.xml" ContentType="application/vnd.openxmlformats-officedocument.presentationml.slideMaster+xml"/>
  <Override PartName="/ppt/notesSlides/notesSlide30.xml" ContentType="application/vnd.openxmlformats-officedocument.presentationml.notesSlide+xml"/>
  <Override PartName="/ppt/tags/tag52.xml" ContentType="application/vnd.openxmlformats-officedocument.presentationml.tags+xml"/>
  <Override PartName="/ppt/slides/slide99.xml" ContentType="application/vnd.openxmlformats-officedocument.presentationml.slide+xml"/>
  <Override PartName="/ppt/theme/theme21.xml" ContentType="application/vnd.openxmlformats-officedocument.theme+xml"/>
  <Override PartName="/ppt/slides/slide77.xml" ContentType="application/vnd.openxmlformats-officedocument.presentationml.slide+xml"/>
  <Override PartName="/ppt/slides/slide125.xml" ContentType="application/vnd.openxmlformats-officedocument.presentationml.slide+xml"/>
  <Override PartName="/ppt/tags/tag30.xml" ContentType="application/vnd.openxmlformats-officedocument.presentationml.tags+xml"/>
  <Override PartName="/ppt/slides/slide5.xml" ContentType="application/vnd.openxmlformats-officedocument.presentationml.slide+xml"/>
  <Override PartName="/ppt/slides/slide103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notesSlides/notesSlide68.xml" ContentType="application/vnd.openxmlformats-officedocument.presentationml.notesSlide+xml"/>
  <Override PartName="/ppt/slides/slide55.xml" ContentType="application/vnd.openxmlformats-officedocument.presentationml.slide+xml"/>
  <Override PartName="/ppt/notesSlides/notesSlide102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62" r:id="rId3"/>
    <p:sldMasterId id="2147483664" r:id="rId4"/>
    <p:sldMasterId id="2147483666" r:id="rId5"/>
    <p:sldMasterId id="2147483715" r:id="rId6"/>
    <p:sldMasterId id="2147483741" r:id="rId7"/>
    <p:sldMasterId id="2147483743" r:id="rId8"/>
    <p:sldMasterId id="2147483745" r:id="rId9"/>
    <p:sldMasterId id="2147483747" r:id="rId10"/>
    <p:sldMasterId id="2147483749" r:id="rId11"/>
    <p:sldMasterId id="2147483751" r:id="rId12"/>
    <p:sldMasterId id="2147483753" r:id="rId13"/>
    <p:sldMasterId id="2147483755" r:id="rId14"/>
    <p:sldMasterId id="2147483757" r:id="rId15"/>
    <p:sldMasterId id="2147483759" r:id="rId16"/>
    <p:sldMasterId id="2147483761" r:id="rId17"/>
    <p:sldMasterId id="2147483763" r:id="rId18"/>
    <p:sldMasterId id="2147483765" r:id="rId19"/>
    <p:sldMasterId id="2147483767" r:id="rId20"/>
    <p:sldMasterId id="2147483769" r:id="rId21"/>
    <p:sldMasterId id="2147483771" r:id="rId22"/>
    <p:sldMasterId id="2147483807" r:id="rId23"/>
    <p:sldMasterId id="2147483815" r:id="rId24"/>
    <p:sldMasterId id="2147483819" r:id="rId25"/>
    <p:sldMasterId id="2147483821" r:id="rId26"/>
    <p:sldMasterId id="2147483835" r:id="rId27"/>
    <p:sldMasterId id="2147483839" r:id="rId28"/>
    <p:sldMasterId id="2147483851" r:id="rId29"/>
    <p:sldMasterId id="2147483853" r:id="rId30"/>
    <p:sldMasterId id="2147483869" r:id="rId31"/>
    <p:sldMasterId id="2147483871" r:id="rId32"/>
  </p:sldMasterIdLst>
  <p:notesMasterIdLst>
    <p:notesMasterId r:id="rId158"/>
  </p:notesMasterIdLst>
  <p:handoutMasterIdLst>
    <p:handoutMasterId r:id="rId159"/>
  </p:handoutMasterIdLst>
  <p:sldIdLst>
    <p:sldId id="1544" r:id="rId33"/>
    <p:sldId id="1837" r:id="rId34"/>
    <p:sldId id="1620" r:id="rId35"/>
    <p:sldId id="1791" r:id="rId36"/>
    <p:sldId id="1909" r:id="rId37"/>
    <p:sldId id="1855" r:id="rId38"/>
    <p:sldId id="1856" r:id="rId39"/>
    <p:sldId id="1910" r:id="rId40"/>
    <p:sldId id="1907" r:id="rId41"/>
    <p:sldId id="1832" r:id="rId42"/>
    <p:sldId id="1816" r:id="rId43"/>
    <p:sldId id="1817" r:id="rId44"/>
    <p:sldId id="1818" r:id="rId45"/>
    <p:sldId id="1838" r:id="rId46"/>
    <p:sldId id="1819" r:id="rId47"/>
    <p:sldId id="1820" r:id="rId48"/>
    <p:sldId id="1667" r:id="rId49"/>
    <p:sldId id="1821" r:id="rId50"/>
    <p:sldId id="1824" r:id="rId51"/>
    <p:sldId id="1823" r:id="rId52"/>
    <p:sldId id="1827" r:id="rId53"/>
    <p:sldId id="1839" r:id="rId54"/>
    <p:sldId id="1080" r:id="rId55"/>
    <p:sldId id="1546" r:id="rId56"/>
    <p:sldId id="1524" r:id="rId57"/>
    <p:sldId id="1525" r:id="rId58"/>
    <p:sldId id="1857" r:id="rId59"/>
    <p:sldId id="1858" r:id="rId60"/>
    <p:sldId id="1859" r:id="rId61"/>
    <p:sldId id="1860" r:id="rId62"/>
    <p:sldId id="1861" r:id="rId63"/>
    <p:sldId id="1862" r:id="rId64"/>
    <p:sldId id="1863" r:id="rId65"/>
    <p:sldId id="1864" r:id="rId66"/>
    <p:sldId id="1865" r:id="rId67"/>
    <p:sldId id="1870" r:id="rId68"/>
    <p:sldId id="1867" r:id="rId69"/>
    <p:sldId id="1868" r:id="rId70"/>
    <p:sldId id="1869" r:id="rId71"/>
    <p:sldId id="1526" r:id="rId72"/>
    <p:sldId id="1704" r:id="rId73"/>
    <p:sldId id="1705" r:id="rId74"/>
    <p:sldId id="1897" r:id="rId75"/>
    <p:sldId id="1708" r:id="rId76"/>
    <p:sldId id="1707" r:id="rId77"/>
    <p:sldId id="1711" r:id="rId78"/>
    <p:sldId id="1726" r:id="rId79"/>
    <p:sldId id="1880" r:id="rId80"/>
    <p:sldId id="1904" r:id="rId81"/>
    <p:sldId id="1906" r:id="rId82"/>
    <p:sldId id="1829" r:id="rId83"/>
    <p:sldId id="1600" r:id="rId84"/>
    <p:sldId id="1715" r:id="rId85"/>
    <p:sldId id="1685" r:id="rId86"/>
    <p:sldId id="1720" r:id="rId87"/>
    <p:sldId id="1877" r:id="rId88"/>
    <p:sldId id="1721" r:id="rId89"/>
    <p:sldId id="1605" r:id="rId90"/>
    <p:sldId id="1722" r:id="rId91"/>
    <p:sldId id="1725" r:id="rId92"/>
    <p:sldId id="1724" r:id="rId93"/>
    <p:sldId id="1607" r:id="rId94"/>
    <p:sldId id="1728" r:id="rId95"/>
    <p:sldId id="1729" r:id="rId96"/>
    <p:sldId id="1733" r:id="rId97"/>
    <p:sldId id="1732" r:id="rId98"/>
    <p:sldId id="1883" r:id="rId99"/>
    <p:sldId id="1535" r:id="rId100"/>
    <p:sldId id="1748" r:id="rId101"/>
    <p:sldId id="1749" r:id="rId102"/>
    <p:sldId id="1750" r:id="rId103"/>
    <p:sldId id="1751" r:id="rId104"/>
    <p:sldId id="1752" r:id="rId105"/>
    <p:sldId id="1536" r:id="rId106"/>
    <p:sldId id="1900" r:id="rId107"/>
    <p:sldId id="1757" r:id="rId108"/>
    <p:sldId id="1756" r:id="rId109"/>
    <p:sldId id="1754" r:id="rId110"/>
    <p:sldId id="1621" r:id="rId111"/>
    <p:sldId id="1803" r:id="rId112"/>
    <p:sldId id="1806" r:id="rId113"/>
    <p:sldId id="1804" r:id="rId114"/>
    <p:sldId id="1807" r:id="rId115"/>
    <p:sldId id="1758" r:id="rId116"/>
    <p:sldId id="1774" r:id="rId117"/>
    <p:sldId id="1761" r:id="rId118"/>
    <p:sldId id="1775" r:id="rId119"/>
    <p:sldId id="1780" r:id="rId120"/>
    <p:sldId id="1781" r:id="rId121"/>
    <p:sldId id="1782" r:id="rId122"/>
    <p:sldId id="1783" r:id="rId123"/>
    <p:sldId id="1840" r:id="rId124"/>
    <p:sldId id="1902" r:id="rId125"/>
    <p:sldId id="1673" r:id="rId126"/>
    <p:sldId id="1903" r:id="rId127"/>
    <p:sldId id="1901" r:id="rId128"/>
    <p:sldId id="1657" r:id="rId129"/>
    <p:sldId id="1653" r:id="rId130"/>
    <p:sldId id="1480" r:id="rId131"/>
    <p:sldId id="1482" r:id="rId132"/>
    <p:sldId id="1483" r:id="rId133"/>
    <p:sldId id="1842" r:id="rId134"/>
    <p:sldId id="1669" r:id="rId135"/>
    <p:sldId id="1843" r:id="rId136"/>
    <p:sldId id="1844" r:id="rId137"/>
    <p:sldId id="1845" r:id="rId138"/>
    <p:sldId id="1846" r:id="rId139"/>
    <p:sldId id="1848" r:id="rId140"/>
    <p:sldId id="1898" r:id="rId141"/>
    <p:sldId id="1884" r:id="rId142"/>
    <p:sldId id="1885" r:id="rId143"/>
    <p:sldId id="1886" r:id="rId144"/>
    <p:sldId id="1887" r:id="rId145"/>
    <p:sldId id="1888" r:id="rId146"/>
    <p:sldId id="1889" r:id="rId147"/>
    <p:sldId id="1890" r:id="rId148"/>
    <p:sldId id="1891" r:id="rId149"/>
    <p:sldId id="1892" r:id="rId150"/>
    <p:sldId id="1893" r:id="rId151"/>
    <p:sldId id="1894" r:id="rId152"/>
    <p:sldId id="1899" r:id="rId153"/>
    <p:sldId id="1788" r:id="rId154"/>
    <p:sldId id="1789" r:id="rId155"/>
    <p:sldId id="1668" r:id="rId156"/>
    <p:sldId id="1767" r:id="rId157"/>
  </p:sldIdLst>
  <p:sldSz cx="9144000" cy="6858000" type="screen4x3"/>
  <p:notesSz cx="6805613" cy="9939338"/>
  <p:custDataLst>
    <p:tags r:id="rId160"/>
  </p:custDataLst>
  <p:defaultTextStyle>
    <a:defPPr>
      <a:defRPr lang="ja-JP"/>
    </a:defPPr>
    <a:lvl1pPr algn="l" rtl="0" fontAlgn="base">
      <a:spcBef>
        <a:spcPct val="0"/>
      </a:spcBef>
      <a:spcAft>
        <a:spcPct val="0"/>
      </a:spcAft>
      <a:defRPr kumimoji="1" sz="2400" b="1" kern="1200">
        <a:solidFill>
          <a:schemeClr val="tx1"/>
        </a:solidFill>
        <a:latin typeface="Arial" pitchFamily="34" charset="0"/>
        <a:ea typeface="ＭＳ Ｐゴシック" pitchFamily="50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sz="2400" b="1" kern="1200">
        <a:solidFill>
          <a:schemeClr val="tx1"/>
        </a:solidFill>
        <a:latin typeface="Arial" pitchFamily="34" charset="0"/>
        <a:ea typeface="ＭＳ Ｐゴシック" pitchFamily="50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sz="2400" b="1" kern="1200">
        <a:solidFill>
          <a:schemeClr val="tx1"/>
        </a:solidFill>
        <a:latin typeface="Arial" pitchFamily="34" charset="0"/>
        <a:ea typeface="ＭＳ Ｐゴシック" pitchFamily="50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sz="2400" b="1" kern="1200">
        <a:solidFill>
          <a:schemeClr val="tx1"/>
        </a:solidFill>
        <a:latin typeface="Arial" pitchFamily="34" charset="0"/>
        <a:ea typeface="ＭＳ Ｐゴシック" pitchFamily="50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sz="2400" b="1" kern="1200">
        <a:solidFill>
          <a:schemeClr val="tx1"/>
        </a:solidFill>
        <a:latin typeface="Arial" pitchFamily="34" charset="0"/>
        <a:ea typeface="ＭＳ Ｐゴシック" pitchFamily="50" charset="-128"/>
        <a:cs typeface="+mn-cs"/>
      </a:defRPr>
    </a:lvl5pPr>
    <a:lvl6pPr marL="2286000" algn="l" defTabSz="914400" rtl="0" eaLnBrk="1" latinLnBrk="0" hangingPunct="1">
      <a:defRPr kumimoji="1" sz="2400" b="1" kern="1200">
        <a:solidFill>
          <a:schemeClr val="tx1"/>
        </a:solidFill>
        <a:latin typeface="Arial" pitchFamily="34" charset="0"/>
        <a:ea typeface="ＭＳ Ｐゴシック" pitchFamily="50" charset="-128"/>
        <a:cs typeface="+mn-cs"/>
      </a:defRPr>
    </a:lvl6pPr>
    <a:lvl7pPr marL="2743200" algn="l" defTabSz="914400" rtl="0" eaLnBrk="1" latinLnBrk="0" hangingPunct="1">
      <a:defRPr kumimoji="1" sz="2400" b="1" kern="1200">
        <a:solidFill>
          <a:schemeClr val="tx1"/>
        </a:solidFill>
        <a:latin typeface="Arial" pitchFamily="34" charset="0"/>
        <a:ea typeface="ＭＳ Ｐゴシック" pitchFamily="50" charset="-128"/>
        <a:cs typeface="+mn-cs"/>
      </a:defRPr>
    </a:lvl7pPr>
    <a:lvl8pPr marL="3200400" algn="l" defTabSz="914400" rtl="0" eaLnBrk="1" latinLnBrk="0" hangingPunct="1">
      <a:defRPr kumimoji="1" sz="2400" b="1" kern="1200">
        <a:solidFill>
          <a:schemeClr val="tx1"/>
        </a:solidFill>
        <a:latin typeface="Arial" pitchFamily="34" charset="0"/>
        <a:ea typeface="ＭＳ Ｐゴシック" pitchFamily="50" charset="-128"/>
        <a:cs typeface="+mn-cs"/>
      </a:defRPr>
    </a:lvl8pPr>
    <a:lvl9pPr marL="3657600" algn="l" defTabSz="914400" rtl="0" eaLnBrk="1" latinLnBrk="0" hangingPunct="1">
      <a:defRPr kumimoji="1" sz="2400" b="1" kern="1200">
        <a:solidFill>
          <a:schemeClr val="tx1"/>
        </a:solidFill>
        <a:latin typeface="Arial" pitchFamily="34" charset="0"/>
        <a:ea typeface="ＭＳ Ｐゴシック" pitchFamily="50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99"/>
    <a:srgbClr val="FF99FF"/>
    <a:srgbClr val="FFCCFF"/>
    <a:srgbClr val="0000FF"/>
    <a:srgbClr val="FFFF99"/>
    <a:srgbClr val="0000CC"/>
    <a:srgbClr val="CCFFCC"/>
    <a:srgbClr val="CCFFFF"/>
    <a:srgbClr val="FF66FF"/>
    <a:srgbClr val="66FF33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139" autoAdjust="0"/>
    <p:restoredTop sz="94614" autoAdjust="0"/>
  </p:normalViewPr>
  <p:slideViewPr>
    <p:cSldViewPr snapToGrid="0">
      <p:cViewPr>
        <p:scale>
          <a:sx n="70" d="100"/>
          <a:sy n="70" d="100"/>
        </p:scale>
        <p:origin x="-912" y="-648"/>
      </p:cViewPr>
      <p:guideLst>
        <p:guide orient="horz" pos="2040"/>
        <p:guide pos="2873"/>
      </p:guideLst>
    </p:cSldViewPr>
  </p:slideViewPr>
  <p:outlineViewPr>
    <p:cViewPr>
      <p:scale>
        <a:sx n="33" d="100"/>
        <a:sy n="33" d="100"/>
      </p:scale>
      <p:origin x="252" y="193572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8490"/>
    </p:cViewPr>
  </p:sorterViewPr>
  <p:notesViewPr>
    <p:cSldViewPr snapToGrid="0">
      <p:cViewPr varScale="1">
        <p:scale>
          <a:sx n="51" d="100"/>
          <a:sy n="51" d="100"/>
        </p:scale>
        <p:origin x="-1776" y="-102"/>
      </p:cViewPr>
      <p:guideLst>
        <p:guide orient="horz" pos="3130"/>
        <p:guide pos="2144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Master" Target="slideMasters/slideMaster26.xml"/><Relationship Id="rId117" Type="http://schemas.openxmlformats.org/officeDocument/2006/relationships/slide" Target="slides/slide85.xml"/><Relationship Id="rId21" Type="http://schemas.openxmlformats.org/officeDocument/2006/relationships/slideMaster" Target="slideMasters/slideMaster21.xml"/><Relationship Id="rId42" Type="http://schemas.openxmlformats.org/officeDocument/2006/relationships/slide" Target="slides/slide10.xml"/><Relationship Id="rId47" Type="http://schemas.openxmlformats.org/officeDocument/2006/relationships/slide" Target="slides/slide15.xml"/><Relationship Id="rId63" Type="http://schemas.openxmlformats.org/officeDocument/2006/relationships/slide" Target="slides/slide31.xml"/><Relationship Id="rId68" Type="http://schemas.openxmlformats.org/officeDocument/2006/relationships/slide" Target="slides/slide36.xml"/><Relationship Id="rId84" Type="http://schemas.openxmlformats.org/officeDocument/2006/relationships/slide" Target="slides/slide52.xml"/><Relationship Id="rId89" Type="http://schemas.openxmlformats.org/officeDocument/2006/relationships/slide" Target="slides/slide57.xml"/><Relationship Id="rId112" Type="http://schemas.openxmlformats.org/officeDocument/2006/relationships/slide" Target="slides/slide80.xml"/><Relationship Id="rId133" Type="http://schemas.openxmlformats.org/officeDocument/2006/relationships/slide" Target="slides/slide101.xml"/><Relationship Id="rId138" Type="http://schemas.openxmlformats.org/officeDocument/2006/relationships/slide" Target="slides/slide106.xml"/><Relationship Id="rId154" Type="http://schemas.openxmlformats.org/officeDocument/2006/relationships/slide" Target="slides/slide122.xml"/><Relationship Id="rId159" Type="http://schemas.openxmlformats.org/officeDocument/2006/relationships/handoutMaster" Target="handoutMasters/handoutMaster1.xml"/><Relationship Id="rId16" Type="http://schemas.openxmlformats.org/officeDocument/2006/relationships/slideMaster" Target="slideMasters/slideMaster16.xml"/><Relationship Id="rId107" Type="http://schemas.openxmlformats.org/officeDocument/2006/relationships/slide" Target="slides/slide75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37" Type="http://schemas.openxmlformats.org/officeDocument/2006/relationships/slide" Target="slides/slide5.xml"/><Relationship Id="rId53" Type="http://schemas.openxmlformats.org/officeDocument/2006/relationships/slide" Target="slides/slide21.xml"/><Relationship Id="rId58" Type="http://schemas.openxmlformats.org/officeDocument/2006/relationships/slide" Target="slides/slide26.xml"/><Relationship Id="rId74" Type="http://schemas.openxmlformats.org/officeDocument/2006/relationships/slide" Target="slides/slide42.xml"/><Relationship Id="rId79" Type="http://schemas.openxmlformats.org/officeDocument/2006/relationships/slide" Target="slides/slide47.xml"/><Relationship Id="rId102" Type="http://schemas.openxmlformats.org/officeDocument/2006/relationships/slide" Target="slides/slide70.xml"/><Relationship Id="rId123" Type="http://schemas.openxmlformats.org/officeDocument/2006/relationships/slide" Target="slides/slide91.xml"/><Relationship Id="rId128" Type="http://schemas.openxmlformats.org/officeDocument/2006/relationships/slide" Target="slides/slide96.xml"/><Relationship Id="rId144" Type="http://schemas.openxmlformats.org/officeDocument/2006/relationships/slide" Target="slides/slide112.xml"/><Relationship Id="rId149" Type="http://schemas.openxmlformats.org/officeDocument/2006/relationships/slide" Target="slides/slide117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58.xml"/><Relationship Id="rId95" Type="http://schemas.openxmlformats.org/officeDocument/2006/relationships/slide" Target="slides/slide63.xml"/><Relationship Id="rId160" Type="http://schemas.openxmlformats.org/officeDocument/2006/relationships/tags" Target="tags/tag1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43" Type="http://schemas.openxmlformats.org/officeDocument/2006/relationships/slide" Target="slides/slide11.xml"/><Relationship Id="rId48" Type="http://schemas.openxmlformats.org/officeDocument/2006/relationships/slide" Target="slides/slide16.xml"/><Relationship Id="rId64" Type="http://schemas.openxmlformats.org/officeDocument/2006/relationships/slide" Target="slides/slide32.xml"/><Relationship Id="rId69" Type="http://schemas.openxmlformats.org/officeDocument/2006/relationships/slide" Target="slides/slide37.xml"/><Relationship Id="rId113" Type="http://schemas.openxmlformats.org/officeDocument/2006/relationships/slide" Target="slides/slide81.xml"/><Relationship Id="rId118" Type="http://schemas.openxmlformats.org/officeDocument/2006/relationships/slide" Target="slides/slide86.xml"/><Relationship Id="rId134" Type="http://schemas.openxmlformats.org/officeDocument/2006/relationships/slide" Target="slides/slide102.xml"/><Relationship Id="rId139" Type="http://schemas.openxmlformats.org/officeDocument/2006/relationships/slide" Target="slides/slide107.xml"/><Relationship Id="rId80" Type="http://schemas.openxmlformats.org/officeDocument/2006/relationships/slide" Target="slides/slide48.xml"/><Relationship Id="rId85" Type="http://schemas.openxmlformats.org/officeDocument/2006/relationships/slide" Target="slides/slide53.xml"/><Relationship Id="rId150" Type="http://schemas.openxmlformats.org/officeDocument/2006/relationships/slide" Target="slides/slide118.xml"/><Relationship Id="rId155" Type="http://schemas.openxmlformats.org/officeDocument/2006/relationships/slide" Target="slides/slide12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33" Type="http://schemas.openxmlformats.org/officeDocument/2006/relationships/slide" Target="slides/slide1.xml"/><Relationship Id="rId38" Type="http://schemas.openxmlformats.org/officeDocument/2006/relationships/slide" Target="slides/slide6.xml"/><Relationship Id="rId59" Type="http://schemas.openxmlformats.org/officeDocument/2006/relationships/slide" Target="slides/slide27.xml"/><Relationship Id="rId103" Type="http://schemas.openxmlformats.org/officeDocument/2006/relationships/slide" Target="slides/slide71.xml"/><Relationship Id="rId108" Type="http://schemas.openxmlformats.org/officeDocument/2006/relationships/slide" Target="slides/slide76.xml"/><Relationship Id="rId124" Type="http://schemas.openxmlformats.org/officeDocument/2006/relationships/slide" Target="slides/slide92.xml"/><Relationship Id="rId129" Type="http://schemas.openxmlformats.org/officeDocument/2006/relationships/slide" Target="slides/slide97.xml"/><Relationship Id="rId54" Type="http://schemas.openxmlformats.org/officeDocument/2006/relationships/slide" Target="slides/slide22.xml"/><Relationship Id="rId70" Type="http://schemas.openxmlformats.org/officeDocument/2006/relationships/slide" Target="slides/slide38.xml"/><Relationship Id="rId75" Type="http://schemas.openxmlformats.org/officeDocument/2006/relationships/slide" Target="slides/slide43.xml"/><Relationship Id="rId91" Type="http://schemas.openxmlformats.org/officeDocument/2006/relationships/slide" Target="slides/slide59.xml"/><Relationship Id="rId96" Type="http://schemas.openxmlformats.org/officeDocument/2006/relationships/slide" Target="slides/slide64.xml"/><Relationship Id="rId140" Type="http://schemas.openxmlformats.org/officeDocument/2006/relationships/slide" Target="slides/slide108.xml"/><Relationship Id="rId145" Type="http://schemas.openxmlformats.org/officeDocument/2006/relationships/slide" Target="slides/slide113.xml"/><Relationship Id="rId16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" Target="slides/slide4.xml"/><Relationship Id="rId49" Type="http://schemas.openxmlformats.org/officeDocument/2006/relationships/slide" Target="slides/slide17.xml"/><Relationship Id="rId57" Type="http://schemas.openxmlformats.org/officeDocument/2006/relationships/slide" Target="slides/slide25.xml"/><Relationship Id="rId106" Type="http://schemas.openxmlformats.org/officeDocument/2006/relationships/slide" Target="slides/slide74.xml"/><Relationship Id="rId114" Type="http://schemas.openxmlformats.org/officeDocument/2006/relationships/slide" Target="slides/slide82.xml"/><Relationship Id="rId119" Type="http://schemas.openxmlformats.org/officeDocument/2006/relationships/slide" Target="slides/slide87.xml"/><Relationship Id="rId127" Type="http://schemas.openxmlformats.org/officeDocument/2006/relationships/slide" Target="slides/slide95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44" Type="http://schemas.openxmlformats.org/officeDocument/2006/relationships/slide" Target="slides/slide12.xml"/><Relationship Id="rId52" Type="http://schemas.openxmlformats.org/officeDocument/2006/relationships/slide" Target="slides/slide20.xml"/><Relationship Id="rId60" Type="http://schemas.openxmlformats.org/officeDocument/2006/relationships/slide" Target="slides/slide28.xml"/><Relationship Id="rId65" Type="http://schemas.openxmlformats.org/officeDocument/2006/relationships/slide" Target="slides/slide33.xml"/><Relationship Id="rId73" Type="http://schemas.openxmlformats.org/officeDocument/2006/relationships/slide" Target="slides/slide41.xml"/><Relationship Id="rId78" Type="http://schemas.openxmlformats.org/officeDocument/2006/relationships/slide" Target="slides/slide46.xml"/><Relationship Id="rId81" Type="http://schemas.openxmlformats.org/officeDocument/2006/relationships/slide" Target="slides/slide49.xml"/><Relationship Id="rId86" Type="http://schemas.openxmlformats.org/officeDocument/2006/relationships/slide" Target="slides/slide54.xml"/><Relationship Id="rId94" Type="http://schemas.openxmlformats.org/officeDocument/2006/relationships/slide" Target="slides/slide62.xml"/><Relationship Id="rId99" Type="http://schemas.openxmlformats.org/officeDocument/2006/relationships/slide" Target="slides/slide67.xml"/><Relationship Id="rId101" Type="http://schemas.openxmlformats.org/officeDocument/2006/relationships/slide" Target="slides/slide69.xml"/><Relationship Id="rId122" Type="http://schemas.openxmlformats.org/officeDocument/2006/relationships/slide" Target="slides/slide90.xml"/><Relationship Id="rId130" Type="http://schemas.openxmlformats.org/officeDocument/2006/relationships/slide" Target="slides/slide98.xml"/><Relationship Id="rId135" Type="http://schemas.openxmlformats.org/officeDocument/2006/relationships/slide" Target="slides/slide103.xml"/><Relationship Id="rId143" Type="http://schemas.openxmlformats.org/officeDocument/2006/relationships/slide" Target="slides/slide111.xml"/><Relationship Id="rId148" Type="http://schemas.openxmlformats.org/officeDocument/2006/relationships/slide" Target="slides/slide116.xml"/><Relationship Id="rId151" Type="http://schemas.openxmlformats.org/officeDocument/2006/relationships/slide" Target="slides/slide119.xml"/><Relationship Id="rId156" Type="http://schemas.openxmlformats.org/officeDocument/2006/relationships/slide" Target="slides/slide124.xml"/><Relationship Id="rId164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7.xml"/><Relationship Id="rId109" Type="http://schemas.openxmlformats.org/officeDocument/2006/relationships/slide" Target="slides/slide77.xml"/><Relationship Id="rId34" Type="http://schemas.openxmlformats.org/officeDocument/2006/relationships/slide" Target="slides/slide2.xml"/><Relationship Id="rId50" Type="http://schemas.openxmlformats.org/officeDocument/2006/relationships/slide" Target="slides/slide18.xml"/><Relationship Id="rId55" Type="http://schemas.openxmlformats.org/officeDocument/2006/relationships/slide" Target="slides/slide23.xml"/><Relationship Id="rId76" Type="http://schemas.openxmlformats.org/officeDocument/2006/relationships/slide" Target="slides/slide44.xml"/><Relationship Id="rId97" Type="http://schemas.openxmlformats.org/officeDocument/2006/relationships/slide" Target="slides/slide65.xml"/><Relationship Id="rId104" Type="http://schemas.openxmlformats.org/officeDocument/2006/relationships/slide" Target="slides/slide72.xml"/><Relationship Id="rId120" Type="http://schemas.openxmlformats.org/officeDocument/2006/relationships/slide" Target="slides/slide88.xml"/><Relationship Id="rId125" Type="http://schemas.openxmlformats.org/officeDocument/2006/relationships/slide" Target="slides/slide93.xml"/><Relationship Id="rId141" Type="http://schemas.openxmlformats.org/officeDocument/2006/relationships/slide" Target="slides/slide109.xml"/><Relationship Id="rId146" Type="http://schemas.openxmlformats.org/officeDocument/2006/relationships/slide" Target="slides/slide114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39.xml"/><Relationship Id="rId92" Type="http://schemas.openxmlformats.org/officeDocument/2006/relationships/slide" Target="slides/slide60.xml"/><Relationship Id="rId16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4" Type="http://schemas.openxmlformats.org/officeDocument/2006/relationships/slideMaster" Target="slideMasters/slideMaster24.xml"/><Relationship Id="rId40" Type="http://schemas.openxmlformats.org/officeDocument/2006/relationships/slide" Target="slides/slide8.xml"/><Relationship Id="rId45" Type="http://schemas.openxmlformats.org/officeDocument/2006/relationships/slide" Target="slides/slide13.xml"/><Relationship Id="rId66" Type="http://schemas.openxmlformats.org/officeDocument/2006/relationships/slide" Target="slides/slide34.xml"/><Relationship Id="rId87" Type="http://schemas.openxmlformats.org/officeDocument/2006/relationships/slide" Target="slides/slide55.xml"/><Relationship Id="rId110" Type="http://schemas.openxmlformats.org/officeDocument/2006/relationships/slide" Target="slides/slide78.xml"/><Relationship Id="rId115" Type="http://schemas.openxmlformats.org/officeDocument/2006/relationships/slide" Target="slides/slide83.xml"/><Relationship Id="rId131" Type="http://schemas.openxmlformats.org/officeDocument/2006/relationships/slide" Target="slides/slide99.xml"/><Relationship Id="rId136" Type="http://schemas.openxmlformats.org/officeDocument/2006/relationships/slide" Target="slides/slide104.xml"/><Relationship Id="rId157" Type="http://schemas.openxmlformats.org/officeDocument/2006/relationships/slide" Target="slides/slide125.xml"/><Relationship Id="rId61" Type="http://schemas.openxmlformats.org/officeDocument/2006/relationships/slide" Target="slides/slide29.xml"/><Relationship Id="rId82" Type="http://schemas.openxmlformats.org/officeDocument/2006/relationships/slide" Target="slides/slide50.xml"/><Relationship Id="rId152" Type="http://schemas.openxmlformats.org/officeDocument/2006/relationships/slide" Target="slides/slide120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30" Type="http://schemas.openxmlformats.org/officeDocument/2006/relationships/slideMaster" Target="slideMasters/slideMaster30.xml"/><Relationship Id="rId35" Type="http://schemas.openxmlformats.org/officeDocument/2006/relationships/slide" Target="slides/slide3.xml"/><Relationship Id="rId56" Type="http://schemas.openxmlformats.org/officeDocument/2006/relationships/slide" Target="slides/slide24.xml"/><Relationship Id="rId77" Type="http://schemas.openxmlformats.org/officeDocument/2006/relationships/slide" Target="slides/slide45.xml"/><Relationship Id="rId100" Type="http://schemas.openxmlformats.org/officeDocument/2006/relationships/slide" Target="slides/slide68.xml"/><Relationship Id="rId105" Type="http://schemas.openxmlformats.org/officeDocument/2006/relationships/slide" Target="slides/slide73.xml"/><Relationship Id="rId126" Type="http://schemas.openxmlformats.org/officeDocument/2006/relationships/slide" Target="slides/slide94.xml"/><Relationship Id="rId147" Type="http://schemas.openxmlformats.org/officeDocument/2006/relationships/slide" Target="slides/slide115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19.xml"/><Relationship Id="rId72" Type="http://schemas.openxmlformats.org/officeDocument/2006/relationships/slide" Target="slides/slide40.xml"/><Relationship Id="rId93" Type="http://schemas.openxmlformats.org/officeDocument/2006/relationships/slide" Target="slides/slide61.xml"/><Relationship Id="rId98" Type="http://schemas.openxmlformats.org/officeDocument/2006/relationships/slide" Target="slides/slide66.xml"/><Relationship Id="rId121" Type="http://schemas.openxmlformats.org/officeDocument/2006/relationships/slide" Target="slides/slide89.xml"/><Relationship Id="rId142" Type="http://schemas.openxmlformats.org/officeDocument/2006/relationships/slide" Target="slides/slide110.xml"/><Relationship Id="rId163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5" Type="http://schemas.openxmlformats.org/officeDocument/2006/relationships/slideMaster" Target="slideMasters/slideMaster25.xml"/><Relationship Id="rId46" Type="http://schemas.openxmlformats.org/officeDocument/2006/relationships/slide" Target="slides/slide14.xml"/><Relationship Id="rId67" Type="http://schemas.openxmlformats.org/officeDocument/2006/relationships/slide" Target="slides/slide35.xml"/><Relationship Id="rId116" Type="http://schemas.openxmlformats.org/officeDocument/2006/relationships/slide" Target="slides/slide84.xml"/><Relationship Id="rId137" Type="http://schemas.openxmlformats.org/officeDocument/2006/relationships/slide" Target="slides/slide105.xml"/><Relationship Id="rId158" Type="http://schemas.openxmlformats.org/officeDocument/2006/relationships/notesMaster" Target="notesMasters/notesMaster1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9.xml"/><Relationship Id="rId62" Type="http://schemas.openxmlformats.org/officeDocument/2006/relationships/slide" Target="slides/slide30.xml"/><Relationship Id="rId83" Type="http://schemas.openxmlformats.org/officeDocument/2006/relationships/slide" Target="slides/slide51.xml"/><Relationship Id="rId88" Type="http://schemas.openxmlformats.org/officeDocument/2006/relationships/slide" Target="slides/slide56.xml"/><Relationship Id="rId111" Type="http://schemas.openxmlformats.org/officeDocument/2006/relationships/slide" Target="slides/slide79.xml"/><Relationship Id="rId132" Type="http://schemas.openxmlformats.org/officeDocument/2006/relationships/slide" Target="slides/slide100.xml"/><Relationship Id="rId153" Type="http://schemas.openxmlformats.org/officeDocument/2006/relationships/slide" Target="slides/slide121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activeX1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4.wmf"/></Relationships>
</file>

<file path=ppt/drawings/_rels/vmlDrawing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wmf"/><Relationship Id="rId2" Type="http://schemas.openxmlformats.org/officeDocument/2006/relationships/image" Target="../media/image106.wmf"/><Relationship Id="rId1" Type="http://schemas.openxmlformats.org/officeDocument/2006/relationships/image" Target="../media/image105.wmf"/><Relationship Id="rId4" Type="http://schemas.openxmlformats.org/officeDocument/2006/relationships/image" Target="../media/image108.wmf"/></Relationships>
</file>

<file path=ppt/drawings/_rels/vmlDrawing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wmf"/><Relationship Id="rId1" Type="http://schemas.openxmlformats.org/officeDocument/2006/relationships/image" Target="../media/image105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9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0.w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wmf"/><Relationship Id="rId2" Type="http://schemas.openxmlformats.org/officeDocument/2006/relationships/image" Target="../media/image110.wmf"/><Relationship Id="rId1" Type="http://schemas.openxmlformats.org/officeDocument/2006/relationships/image" Target="../media/image109.wmf"/><Relationship Id="rId4" Type="http://schemas.openxmlformats.org/officeDocument/2006/relationships/image" Target="../media/image112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3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5" y="4"/>
            <a:ext cx="2949687" cy="4972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301" tIns="45648" rIns="91301" bIns="45648" numCol="1" anchor="t" anchorCtr="0" compatLnSpc="1">
            <a:prstTxWarp prst="textNoShape">
              <a:avLst/>
            </a:prstTxWarp>
          </a:bodyPr>
          <a:lstStyle>
            <a:lvl1pPr defTabSz="913763">
              <a:defRPr sz="1200" b="0"/>
            </a:lvl1pPr>
          </a:lstStyle>
          <a:p>
            <a:endParaRPr lang="en-US" altLang="ja-JP"/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55930" y="4"/>
            <a:ext cx="2949687" cy="4972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301" tIns="45648" rIns="91301" bIns="45648" numCol="1" anchor="t" anchorCtr="0" compatLnSpc="1">
            <a:prstTxWarp prst="textNoShape">
              <a:avLst/>
            </a:prstTxWarp>
          </a:bodyPr>
          <a:lstStyle>
            <a:lvl1pPr algn="r" defTabSz="913763">
              <a:defRPr sz="1200" b="0"/>
            </a:lvl1pPr>
          </a:lstStyle>
          <a:p>
            <a:endParaRPr lang="en-US" altLang="ja-JP"/>
          </a:p>
        </p:txBody>
      </p:sp>
      <p:sp>
        <p:nvSpPr>
          <p:cNvPr id="1843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5" y="9442133"/>
            <a:ext cx="2949687" cy="4972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301" tIns="45648" rIns="91301" bIns="45648" numCol="1" anchor="b" anchorCtr="0" compatLnSpc="1">
            <a:prstTxWarp prst="textNoShape">
              <a:avLst/>
            </a:prstTxWarp>
          </a:bodyPr>
          <a:lstStyle>
            <a:lvl1pPr defTabSz="913763">
              <a:defRPr sz="1200" b="0"/>
            </a:lvl1pPr>
          </a:lstStyle>
          <a:p>
            <a:endParaRPr lang="en-US" altLang="ja-JP"/>
          </a:p>
        </p:txBody>
      </p:sp>
      <p:sp>
        <p:nvSpPr>
          <p:cNvPr id="1843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55930" y="9442133"/>
            <a:ext cx="2949687" cy="4972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301" tIns="45648" rIns="91301" bIns="45648" numCol="1" anchor="b" anchorCtr="0" compatLnSpc="1">
            <a:prstTxWarp prst="textNoShape">
              <a:avLst/>
            </a:prstTxWarp>
          </a:bodyPr>
          <a:lstStyle>
            <a:lvl1pPr algn="r" defTabSz="913763">
              <a:defRPr sz="1200" b="0"/>
            </a:lvl1pPr>
          </a:lstStyle>
          <a:p>
            <a:fld id="{76AC0E6B-A012-44EE-9466-49557F777ADF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1026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3" y="1"/>
            <a:ext cx="2988182" cy="53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768" tIns="45881" rIns="91768" bIns="45881" numCol="1" anchor="t" anchorCtr="0" compatLnSpc="1">
            <a:prstTxWarp prst="textNoShape">
              <a:avLst/>
            </a:prstTxWarp>
          </a:bodyPr>
          <a:lstStyle>
            <a:lvl1pPr defTabSz="918564">
              <a:defRPr sz="1200" b="0"/>
            </a:lvl1pPr>
          </a:lstStyle>
          <a:p>
            <a:endParaRPr lang="en-US" altLang="ja-JP"/>
          </a:p>
        </p:txBody>
      </p:sp>
      <p:sp>
        <p:nvSpPr>
          <p:cNvPr id="48131" name="Rectangle 1027"/>
          <p:cNvSpPr>
            <a:spLocks noGrp="1" noChangeArrowheads="1"/>
          </p:cNvSpPr>
          <p:nvPr>
            <p:ph type="dt" idx="1"/>
          </p:nvPr>
        </p:nvSpPr>
        <p:spPr bwMode="auto">
          <a:xfrm>
            <a:off x="3830266" y="1"/>
            <a:ext cx="2988182" cy="53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768" tIns="45881" rIns="91768" bIns="45881" numCol="1" anchor="t" anchorCtr="0" compatLnSpc="1">
            <a:prstTxWarp prst="textNoShape">
              <a:avLst/>
            </a:prstTxWarp>
          </a:bodyPr>
          <a:lstStyle>
            <a:lvl1pPr algn="r" defTabSz="918564">
              <a:defRPr sz="1200" b="0"/>
            </a:lvl1pPr>
          </a:lstStyle>
          <a:p>
            <a:endParaRPr lang="en-US" altLang="ja-JP"/>
          </a:p>
        </p:txBody>
      </p:sp>
      <p:sp>
        <p:nvSpPr>
          <p:cNvPr id="48132" name="Rectangle 1028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2813" y="763588"/>
            <a:ext cx="4994275" cy="37465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48133" name="Rectangle 1029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9075" y="4741849"/>
            <a:ext cx="4980303" cy="44332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768" tIns="45881" rIns="91768" bIns="4588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48134" name="Rectangle 1030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3" y="9402164"/>
            <a:ext cx="2988182" cy="53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768" tIns="45881" rIns="91768" bIns="45881" numCol="1" anchor="b" anchorCtr="0" compatLnSpc="1">
            <a:prstTxWarp prst="textNoShape">
              <a:avLst/>
            </a:prstTxWarp>
          </a:bodyPr>
          <a:lstStyle>
            <a:lvl1pPr defTabSz="918564">
              <a:defRPr sz="1200" b="0"/>
            </a:lvl1pPr>
          </a:lstStyle>
          <a:p>
            <a:endParaRPr lang="en-US" altLang="ja-JP"/>
          </a:p>
        </p:txBody>
      </p:sp>
      <p:sp>
        <p:nvSpPr>
          <p:cNvPr id="48135" name="Rectangle 1031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30266" y="9402164"/>
            <a:ext cx="2988182" cy="53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768" tIns="45881" rIns="91768" bIns="45881" numCol="1" anchor="b" anchorCtr="0" compatLnSpc="1">
            <a:prstTxWarp prst="textNoShape">
              <a:avLst/>
            </a:prstTxWarp>
          </a:bodyPr>
          <a:lstStyle>
            <a:lvl1pPr algn="r" defTabSz="918564">
              <a:defRPr sz="1200" b="0"/>
            </a:lvl1pPr>
          </a:lstStyle>
          <a:p>
            <a:fld id="{15DB0E54-A205-48CA-A397-FAAA6D6359CC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pitchFamily="34" charset="0"/>
        <a:ea typeface="ＭＳ Ｐ明朝" pitchFamily="18" charset="-128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pitchFamily="34" charset="0"/>
        <a:ea typeface="ＭＳ Ｐ明朝" pitchFamily="18" charset="-128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pitchFamily="34" charset="0"/>
        <a:ea typeface="ＭＳ Ｐ明朝" pitchFamily="18" charset="-128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pitchFamily="34" charset="0"/>
        <a:ea typeface="ＭＳ Ｐ明朝" pitchFamily="18" charset="-128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pitchFamily="34" charset="0"/>
        <a:ea typeface="ＭＳ Ｐ明朝" pitchFamily="18" charset="-128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10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00264-0930-456C-B0CC-8F047CB5B600}" type="slidenum">
              <a:rPr lang="ja-JP" altLang="en-US" smtClean="0">
                <a:solidFill>
                  <a:prstClr val="black"/>
                </a:solidFill>
              </a:rPr>
              <a:pPr/>
              <a:t>110</a:t>
            </a:fld>
            <a:endParaRPr lang="ja-JP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00264-0930-456C-B0CC-8F047CB5B600}" type="slidenum">
              <a:rPr lang="ja-JP" altLang="en-US" smtClean="0">
                <a:solidFill>
                  <a:prstClr val="black"/>
                </a:solidFill>
              </a:rPr>
              <a:pPr/>
              <a:t>111</a:t>
            </a:fld>
            <a:endParaRPr lang="ja-JP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00264-0930-456C-B0CC-8F047CB5B600}" type="slidenum">
              <a:rPr lang="ja-JP" altLang="en-US" smtClean="0">
                <a:solidFill>
                  <a:prstClr val="black"/>
                </a:solidFill>
              </a:rPr>
              <a:pPr/>
              <a:t>112</a:t>
            </a:fld>
            <a:endParaRPr lang="ja-JP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113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114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115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116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117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118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119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11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120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121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291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 smtClean="0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1225" y="762000"/>
            <a:ext cx="4997450" cy="3748088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124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12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12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13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13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14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14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15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15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16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16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17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18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18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19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19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2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20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20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21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21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22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F11306-9549-495A-92C7-7572D816C40E}" type="slidenum">
              <a:rPr lang="en-US" altLang="ja-JP" smtClean="0">
                <a:ea typeface="ＭＳ Ｐゴシック" charset="-128"/>
              </a:rPr>
              <a:pPr/>
              <a:t>23</a:t>
            </a:fld>
            <a:endParaRPr lang="en-US" altLang="ja-JP" smtClean="0">
              <a:ea typeface="ＭＳ Ｐゴシック" charset="-128"/>
            </a:endParaRPr>
          </a:p>
        </p:txBody>
      </p:sp>
      <p:sp>
        <p:nvSpPr>
          <p:cNvPr id="6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1782" y="4720689"/>
            <a:ext cx="5442055" cy="4470929"/>
          </a:xfrm>
          <a:noFill/>
          <a:ln/>
        </p:spPr>
        <p:txBody>
          <a:bodyPr/>
          <a:lstStyle/>
          <a:p>
            <a:pPr eaLnBrk="1" hangingPunct="1"/>
            <a:endParaRPr lang="ja-JP" altLang="ja-JP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24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25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26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27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28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29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3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30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31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32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33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34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35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prstClr val="black"/>
                </a:solidFill>
              </a:rPr>
              <a:pPr/>
              <a:t>36</a:t>
            </a:fld>
            <a:endParaRPr lang="en-US" altLang="ja-JP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37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38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39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4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40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41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42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43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44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45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46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47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48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49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5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50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51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52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53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54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55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56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57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58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59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6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60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61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62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63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64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65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66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67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68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69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722327D-989B-4E6D-AA91-9845CAB99A1A}" type="slidenum">
              <a:rPr lang="en-US" altLang="ja-JP" smtClean="0">
                <a:solidFill>
                  <a:srgbClr val="000000"/>
                </a:solidFill>
              </a:rPr>
              <a:pPr/>
              <a:t>7</a:t>
            </a:fld>
            <a:endParaRPr lang="en-US" altLang="ja-JP" smtClean="0">
              <a:solidFill>
                <a:srgbClr val="000000"/>
              </a:solidFill>
            </a:endParaRPr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9163" y="746125"/>
            <a:ext cx="4972050" cy="3729038"/>
          </a:xfrm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1393" tIns="45699" rIns="91393" bIns="45699"/>
          <a:lstStyle/>
          <a:p>
            <a:pPr eaLnBrk="1" hangingPunct="1"/>
            <a:endParaRPr lang="ja-JP" altLang="ja-JP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70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71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72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73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74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76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77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78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79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82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8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84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2813" y="763588"/>
            <a:ext cx="4994275" cy="3746500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85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92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92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93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93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94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94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/>
              <a:pPr/>
              <a:t>95</a:t>
            </a:fld>
            <a:endParaRPr lang="en-US" altLang="ja-JP"/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4538"/>
            <a:ext cx="4973637" cy="3730625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8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2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/>
            <a:fld id="{63ADF461-E1B8-4931-B235-908299F008DD}" type="slidenum">
              <a:rPr lang="en-US" altLang="ja-JP" sz="1200" b="0">
                <a:latin typeface="Calibri" pitchFamily="34" charset="0"/>
              </a:rPr>
              <a:pPr algn="r"/>
              <a:t>95</a:t>
            </a:fld>
            <a:endParaRPr lang="en-US" altLang="ja-JP" sz="1200" b="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031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6E4F3E6-68D3-4A13-83E6-67F9B83B539D}" type="slidenum">
              <a:rPr lang="en-US" altLang="ja-JP">
                <a:solidFill>
                  <a:prstClr val="black"/>
                </a:solidFill>
              </a:rPr>
              <a:pPr/>
              <a:t>96</a:t>
            </a:fld>
            <a:endParaRPr lang="en-US" altLang="ja-JP">
              <a:solidFill>
                <a:prstClr val="black"/>
              </a:solidFill>
            </a:endParaRPr>
          </a:p>
        </p:txBody>
      </p:sp>
      <p:sp>
        <p:nvSpPr>
          <p:cNvPr id="15144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5988" y="742950"/>
            <a:ext cx="4973637" cy="3732213"/>
          </a:xfrm>
          <a:ln/>
        </p:spPr>
      </p:sp>
      <p:sp>
        <p:nvSpPr>
          <p:cNvPr id="1514499" name="ノート プレースホルダ 2"/>
          <p:cNvSpPr>
            <a:spLocks noGrp="1"/>
          </p:cNvSpPr>
          <p:nvPr>
            <p:ph type="body" idx="1"/>
          </p:nvPr>
        </p:nvSpPr>
        <p:spPr>
          <a:xfrm>
            <a:off x="679799" y="4720191"/>
            <a:ext cx="5446023" cy="4474224"/>
          </a:xfrm>
        </p:spPr>
        <p:txBody>
          <a:bodyPr lIns="92195" tIns="46098" rIns="92195" bIns="46098"/>
          <a:lstStyle/>
          <a:p>
            <a:endParaRPr lang="ja-JP" altLang="ja-JP"/>
          </a:p>
        </p:txBody>
      </p:sp>
      <p:sp>
        <p:nvSpPr>
          <p:cNvPr id="1514500" name="スライド番号プレースホルダ 3"/>
          <p:cNvSpPr txBox="1">
            <a:spLocks noGrp="1"/>
          </p:cNvSpPr>
          <p:nvPr/>
        </p:nvSpPr>
        <p:spPr bwMode="auto">
          <a:xfrm>
            <a:off x="3854362" y="9440383"/>
            <a:ext cx="2950156" cy="496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195" tIns="46098" rIns="92195" bIns="46098" anchor="b"/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fld id="{63ADF461-E1B8-4931-B235-908299F008DD}" type="slidenum">
              <a:rPr lang="en-US" altLang="ja-JP" sz="1200">
                <a:solidFill>
                  <a:prstClr val="black"/>
                </a:solidFill>
              </a:rPr>
              <a:pPr algn="r" fontAlgn="base">
                <a:spcBef>
                  <a:spcPct val="0"/>
                </a:spcBef>
                <a:spcAft>
                  <a:spcPct val="0"/>
                </a:spcAft>
              </a:pPr>
              <a:t>96</a:t>
            </a:fld>
            <a:endParaRPr lang="en-US" altLang="ja-JP" sz="1200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97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98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99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/>
              <a:pPr/>
              <a:t>9</a:t>
            </a:fld>
            <a:endParaRPr lang="en-US" altLang="ja-JP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100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101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102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103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104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105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106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107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911225" y="762000"/>
            <a:ext cx="4997450" cy="3748088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DB0E54-A205-48CA-A397-FAAA6D6359CC}" type="slidenum">
              <a:rPr lang="en-US" altLang="ja-JP" smtClean="0">
                <a:solidFill>
                  <a:srgbClr val="000000"/>
                </a:solidFill>
              </a:rPr>
              <a:pPr/>
              <a:t>109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99F367-803B-40A3-83CE-92E15DC1BD49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840248-61AD-46D5-8A2D-3518810E0A9E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DEDA274-C089-4C8C-85A5-EDA5110D2577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コンテンツ プレースホルダ 1"/>
          <p:cNvSpPr>
            <a:spLocks noGrp="1"/>
          </p:cNvSpPr>
          <p:nvPr>
            <p:ph/>
          </p:nvPr>
        </p:nvSpPr>
        <p:spPr>
          <a:xfrm>
            <a:off x="566738" y="304800"/>
            <a:ext cx="8008937" cy="57150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6EBE31-1D6E-45DC-9301-4CA09A29ABAB}" type="slidenum">
              <a:rPr lang="en-US" altLang="ja-JP"/>
              <a:pPr>
                <a:defRPr/>
              </a:pPr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タイトル、テキスト、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52400" y="115888"/>
            <a:ext cx="8839200" cy="539750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sz="half" idx="1"/>
          </p:nvPr>
        </p:nvSpPr>
        <p:spPr>
          <a:xfrm>
            <a:off x="152400" y="836613"/>
            <a:ext cx="4343400" cy="5400675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836613"/>
            <a:ext cx="4343400" cy="5400675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0"/>
          </p:nvPr>
        </p:nvSpPr>
        <p:spPr>
          <a:xfrm>
            <a:off x="1258888" y="6524625"/>
            <a:ext cx="2159000" cy="33337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ja-JP" altLang="en-US" smtClean="0"/>
              <a:t>マスタ サブタイトルの書式設定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7" name="日付プレースホル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8" name="フッター プレースホル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EBF329-DF46-40B3-AA68-6F6B5DC7E3A4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2"/>
          <p:cNvSpPr>
            <a:spLocks noChangeArrowheads="1"/>
          </p:cNvSpPr>
          <p:nvPr userDrawn="1"/>
        </p:nvSpPr>
        <p:spPr bwMode="auto">
          <a:xfrm>
            <a:off x="0" y="662"/>
            <a:ext cx="9144000" cy="6857338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ja-JP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itchFamily="34" charset="0"/>
            </a:endParaRPr>
          </a:p>
        </p:txBody>
      </p:sp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スライド番号プレースホルダ 1"/>
          <p:cNvSpPr txBox="1">
            <a:spLocks/>
          </p:cNvSpPr>
          <p:nvPr userDrawn="1"/>
        </p:nvSpPr>
        <p:spPr bwMode="auto">
          <a:xfrm>
            <a:off x="8347232" y="6425292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>
              <a:defRPr/>
            </a:pPr>
            <a:fld id="{F767F2D0-A25C-46A0-A6A3-2A96456AA3EA}" type="slidenum">
              <a:rPr lang="en-US" altLang="ja-JP" sz="1600" smtClean="0">
                <a:solidFill>
                  <a:srgbClr val="FFFFFF"/>
                </a:solidFill>
              </a:rPr>
              <a:pPr algn="r">
                <a:defRPr/>
              </a:pPr>
              <a:t>&lt;#&gt;</a:t>
            </a:fld>
            <a:endParaRPr lang="en-US" altLang="ja-JP" sz="16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2"/>
          <p:cNvSpPr>
            <a:spLocks noChangeArrowheads="1"/>
          </p:cNvSpPr>
          <p:nvPr userDrawn="1"/>
        </p:nvSpPr>
        <p:spPr bwMode="auto">
          <a:xfrm>
            <a:off x="0" y="662"/>
            <a:ext cx="9144000" cy="6857338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ja-JP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itchFamily="34" charset="0"/>
            </a:endParaRPr>
          </a:p>
        </p:txBody>
      </p:sp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スライド番号プレースホルダ 1"/>
          <p:cNvSpPr txBox="1">
            <a:spLocks/>
          </p:cNvSpPr>
          <p:nvPr userDrawn="1"/>
        </p:nvSpPr>
        <p:spPr bwMode="auto">
          <a:xfrm>
            <a:off x="8347232" y="6425292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>
              <a:defRPr/>
            </a:pPr>
            <a:fld id="{F767F2D0-A25C-46A0-A6A3-2A96456AA3EA}" type="slidenum">
              <a:rPr lang="en-US" altLang="ja-JP" sz="1600" smtClean="0">
                <a:solidFill>
                  <a:srgbClr val="FFFFFF"/>
                </a:solidFill>
              </a:rPr>
              <a:pPr algn="r">
                <a:defRPr/>
              </a:pPr>
              <a:t>&lt;#&gt;</a:t>
            </a:fld>
            <a:endParaRPr lang="en-US" altLang="ja-JP" sz="16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2"/>
          <p:cNvSpPr>
            <a:spLocks noChangeArrowheads="1"/>
          </p:cNvSpPr>
          <p:nvPr userDrawn="1"/>
        </p:nvSpPr>
        <p:spPr bwMode="auto">
          <a:xfrm>
            <a:off x="0" y="662"/>
            <a:ext cx="9144000" cy="6857338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ja-JP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itchFamily="34" charset="0"/>
            </a:endParaRPr>
          </a:p>
        </p:txBody>
      </p:sp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スライド番号プレースホルダ 1"/>
          <p:cNvSpPr txBox="1">
            <a:spLocks/>
          </p:cNvSpPr>
          <p:nvPr userDrawn="1"/>
        </p:nvSpPr>
        <p:spPr bwMode="auto">
          <a:xfrm>
            <a:off x="8347232" y="6425292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>
              <a:defRPr/>
            </a:pPr>
            <a:fld id="{F767F2D0-A25C-46A0-A6A3-2A96456AA3EA}" type="slidenum">
              <a:rPr lang="en-US" altLang="ja-JP" sz="1600" smtClean="0">
                <a:solidFill>
                  <a:srgbClr val="FFFFFF"/>
                </a:solidFill>
              </a:rPr>
              <a:pPr algn="r">
                <a:defRPr/>
              </a:pPr>
              <a:t>&lt;#&gt;</a:t>
            </a:fld>
            <a:endParaRPr lang="en-US" altLang="ja-JP" sz="16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2"/>
          <p:cNvSpPr>
            <a:spLocks noChangeArrowheads="1"/>
          </p:cNvSpPr>
          <p:nvPr userDrawn="1"/>
        </p:nvSpPr>
        <p:spPr bwMode="auto">
          <a:xfrm>
            <a:off x="0" y="662"/>
            <a:ext cx="9144000" cy="6857338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ja-JP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itchFamily="34" charset="0"/>
            </a:endParaRPr>
          </a:p>
        </p:txBody>
      </p:sp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スライド番号プレースホルダ 1"/>
          <p:cNvSpPr txBox="1">
            <a:spLocks/>
          </p:cNvSpPr>
          <p:nvPr userDrawn="1"/>
        </p:nvSpPr>
        <p:spPr bwMode="auto">
          <a:xfrm>
            <a:off x="8347232" y="6425292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>
              <a:defRPr/>
            </a:pPr>
            <a:fld id="{F767F2D0-A25C-46A0-A6A3-2A96456AA3EA}" type="slidenum">
              <a:rPr lang="en-US" altLang="ja-JP" sz="1600" smtClean="0">
                <a:solidFill>
                  <a:srgbClr val="FFFFFF"/>
                </a:solidFill>
              </a:rPr>
              <a:pPr algn="r">
                <a:defRPr/>
              </a:pPr>
              <a:t>&lt;#&gt;</a:t>
            </a:fld>
            <a:endParaRPr lang="en-US" altLang="ja-JP" sz="16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2"/>
          <p:cNvSpPr>
            <a:spLocks noChangeArrowheads="1"/>
          </p:cNvSpPr>
          <p:nvPr userDrawn="1"/>
        </p:nvSpPr>
        <p:spPr bwMode="auto">
          <a:xfrm>
            <a:off x="0" y="662"/>
            <a:ext cx="9144000" cy="6857338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ja-JP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itchFamily="34" charset="0"/>
            </a:endParaRPr>
          </a:p>
        </p:txBody>
      </p:sp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スライド番号プレースホルダ 1"/>
          <p:cNvSpPr txBox="1">
            <a:spLocks/>
          </p:cNvSpPr>
          <p:nvPr userDrawn="1"/>
        </p:nvSpPr>
        <p:spPr bwMode="auto">
          <a:xfrm>
            <a:off x="8347232" y="6425292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>
              <a:defRPr/>
            </a:pPr>
            <a:fld id="{F767F2D0-A25C-46A0-A6A3-2A96456AA3EA}" type="slidenum">
              <a:rPr lang="en-US" altLang="ja-JP" sz="1600" smtClean="0">
                <a:solidFill>
                  <a:srgbClr val="FFFFFF"/>
                </a:solidFill>
              </a:rPr>
              <a:pPr algn="r">
                <a:defRPr/>
              </a:pPr>
              <a:t>&lt;#&gt;</a:t>
            </a:fld>
            <a:endParaRPr lang="en-US" altLang="ja-JP" sz="16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4A2A6E-F4A2-477A-BAF4-BAC8F66F7C9F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8" name="Rectangle 6"/>
          <p:cNvSpPr txBox="1">
            <a:spLocks noChangeArrowheads="1"/>
          </p:cNvSpPr>
          <p:nvPr userDrawn="1"/>
        </p:nvSpPr>
        <p:spPr bwMode="auto">
          <a:xfrm>
            <a:off x="8434316" y="6498713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pPr>
              <a:defRPr/>
            </a:pPr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>
                <a:defRPr/>
              </a:pPr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EF8F1A-F0FC-4BF6-804A-DF84DF7D2C6C}" type="datetimeFigureOut">
              <a:rPr kumimoji="1" lang="ja-JP" altLang="en-US" smtClean="0"/>
              <a:pPr/>
              <a:t>2011/9/26</a:t>
            </a:fld>
            <a:endParaRPr kumimoji="1"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F5765012-81D6-44A1-8A4A-C598475043E9}" type="slidenum">
              <a:rPr kumimoji="1" lang="ja-JP" altLang="en-US" smtClean="0"/>
              <a:pPr/>
              <a:t>&lt;#&gt;</a:t>
            </a:fld>
            <a:endParaRPr kumimoji="1" lang="ja-JP" altLang="en-US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ja-JP" altLang="en-US" smtClean="0"/>
              <a:t>マスタ サブタイトルの書式設定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EF8F1A-F0FC-4BF6-804A-DF84DF7D2C6C}" type="datetimeFigureOut">
              <a:rPr kumimoji="1" lang="ja-JP" altLang="en-US" smtClean="0"/>
              <a:pPr/>
              <a:t>2011/9/26</a:t>
            </a:fld>
            <a:endParaRPr kumimoji="1"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F5765012-81D6-44A1-8A4A-C598475043E9}" type="slidenum">
              <a:rPr kumimoji="1" lang="ja-JP" altLang="en-US" smtClean="0"/>
              <a:pPr/>
              <a:t>&lt;#&gt;</a:t>
            </a:fld>
            <a:endParaRPr kumimoji="1" lang="ja-JP" altLang="en-US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8" name="Rectangle 6"/>
          <p:cNvSpPr txBox="1">
            <a:spLocks noChangeArrowheads="1"/>
          </p:cNvSpPr>
          <p:nvPr userDrawn="1"/>
        </p:nvSpPr>
        <p:spPr bwMode="auto">
          <a:xfrm>
            <a:off x="8434316" y="6498713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pPr>
              <a:defRPr/>
            </a:pPr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>
                <a:defRPr/>
              </a:pPr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2"/>
          <p:cNvSpPr>
            <a:spLocks noChangeArrowheads="1"/>
          </p:cNvSpPr>
          <p:nvPr userDrawn="1"/>
        </p:nvSpPr>
        <p:spPr bwMode="auto">
          <a:xfrm>
            <a:off x="0" y="662"/>
            <a:ext cx="9144000" cy="6857338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ja-JP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itchFamily="34" charset="0"/>
            </a:endParaRPr>
          </a:p>
        </p:txBody>
      </p:sp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スライド番号プレースホルダ 1"/>
          <p:cNvSpPr txBox="1">
            <a:spLocks/>
          </p:cNvSpPr>
          <p:nvPr userDrawn="1"/>
        </p:nvSpPr>
        <p:spPr bwMode="auto">
          <a:xfrm>
            <a:off x="8347232" y="6425292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>
              <a:defRPr/>
            </a:pPr>
            <a:fld id="{F767F2D0-A25C-46A0-A6A3-2A96456AA3EA}" type="slidenum">
              <a:rPr lang="en-US" altLang="ja-JP" sz="1600" smtClean="0">
                <a:solidFill>
                  <a:srgbClr val="FFFFFF"/>
                </a:solidFill>
              </a:rPr>
              <a:pPr algn="r">
                <a:defRPr/>
              </a:pPr>
              <a:t>&lt;#&gt;</a:t>
            </a:fld>
            <a:endParaRPr lang="en-US" altLang="ja-JP" sz="160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ja-JP" altLang="en-US" smtClean="0"/>
              <a:t>マスタ サブタイトルの書式設定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A8D1C6-E194-4C07-BA0B-88449C2BC820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7" name="日付プレースホル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フッター プレースホル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B03D73-356F-4211-B84A-B645D95016AC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2011/9/26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DE341-7852-4D31-AA05-D78F19403BAA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&lt;#&gt;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7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99F367-803B-40A3-83CE-92E15DC1BD49}" type="slidenum">
              <a:rPr lang="en-US" altLang="ja-JP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1600202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 txBox="1">
            <a:spLocks noChangeArrowheads="1"/>
          </p:cNvSpPr>
          <p:nvPr userDrawn="1"/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pPr>
              <a:defRPr/>
            </a:pPr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>
                <a:defRPr/>
              </a:pPr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 6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8" name="フッター プレースホルダ 7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9" name="スライド番号プレースホル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B246D1-458B-412D-8D83-58B45517C35F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2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4A2A6E-F4A2-477A-BAF4-BAC8F66F7C9F}" type="slidenum">
              <a:rPr lang="en-US" altLang="ja-JP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57200" y="1600202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600202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A8D1C6-E194-4C07-BA0B-88449C2BC820}" type="slidenum">
              <a:rPr lang="en-US" altLang="ja-JP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 6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8" name="フッター プレースホルダ 7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9" name="スライド番号プレースホル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B246D1-458B-412D-8D83-58B45517C35F}" type="slidenum">
              <a:rPr lang="en-US" altLang="ja-JP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8" name="Rectangle 6"/>
          <p:cNvSpPr txBox="1">
            <a:spLocks noChangeArrowheads="1"/>
          </p:cNvSpPr>
          <p:nvPr userDrawn="1"/>
        </p:nvSpPr>
        <p:spPr bwMode="auto">
          <a:xfrm>
            <a:off x="8434316" y="6498713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pPr>
              <a:defRPr/>
            </a:pPr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>
                <a:defRPr/>
              </a:pPr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 txBox="1">
            <a:spLocks noChangeArrowheads="1"/>
          </p:cNvSpPr>
          <p:nvPr userDrawn="1"/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pPr>
              <a:defRPr/>
            </a:pPr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>
                <a:defRPr/>
              </a:pPr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8D686E9-0E0A-41E9-981A-076B317E2FFB}" type="slidenum">
              <a:rPr lang="en-US" altLang="ja-JP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05B0C4-7162-41D4-8346-4D89E00A794B}" type="slidenum">
              <a:rPr lang="en-US" altLang="ja-JP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457200" y="1600202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840248-61AD-46D5-8A2D-3518810E0A9E}" type="slidenum">
              <a:rPr lang="en-US" altLang="ja-JP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DEDA274-C089-4C8C-85A5-EDA5110D2577}" type="slidenum">
              <a:rPr lang="en-US" altLang="ja-JP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スライド番号プレースホル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E24439A-7DC9-4C00-8703-2883638D2F89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7F2D0-A25C-46A0-A6A3-2A96456AA3EA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8D686E9-0E0A-41E9-981A-076B317E2FFB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05B0C4-7162-41D4-8346-4D89E00A794B}" type="slidenum">
              <a:rPr lang="en-US" altLang="ja-JP"/>
              <a:pPr/>
              <a:t>&lt;#&gt;</a:t>
            </a:fld>
            <a:endParaRPr lang="en-US" altLang="ja-JP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slideMasters/_rels/slideMaster1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slideMasters/_rels/slideMaster12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slideMasters/_rels/slideMaster13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slideMasters/_rels/slideMaster14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slideMasters/_rels/slideMaster15.xml.rels><?xml version="1.0" encoding="UTF-8" standalone="yes"?>
<Relationships xmlns="http://schemas.openxmlformats.org/package/2006/relationships"><Relationship Id="rId1" Type="http://schemas.openxmlformats.org/officeDocument/2006/relationships/theme" Target="../theme/theme15.xml"/></Relationships>
</file>

<file path=ppt/slideMasters/_rels/slideMaster16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slideMasters/_rels/slideMaster17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slideMasters/_rels/slideMaster18.xml.rels><?xml version="1.0" encoding="UTF-8" standalone="yes"?>
<Relationships xmlns="http://schemas.openxmlformats.org/package/2006/relationships"><Relationship Id="rId1" Type="http://schemas.openxmlformats.org/officeDocument/2006/relationships/theme" Target="../theme/theme18.xml"/></Relationships>
</file>

<file path=ppt/slideMasters/_rels/slideMaster19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3.xml"/></Relationships>
</file>

<file path=ppt/slideMasters/_rels/slideMaster20.xml.rels><?xml version="1.0" encoding="UTF-8" standalone="yes"?>
<Relationships xmlns="http://schemas.openxmlformats.org/package/2006/relationships"><Relationship Id="rId1" Type="http://schemas.openxmlformats.org/officeDocument/2006/relationships/theme" Target="../theme/theme20.xml"/></Relationships>
</file>

<file path=ppt/slideMasters/_rels/slideMaster2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1.xml"/></Relationships>
</file>

<file path=ppt/slideMasters/_rels/slideMaster22.xml.rels><?xml version="1.0" encoding="UTF-8" standalone="yes"?>
<Relationships xmlns="http://schemas.openxmlformats.org/package/2006/relationships"><Relationship Id="rId1" Type="http://schemas.openxmlformats.org/officeDocument/2006/relationships/theme" Target="../theme/theme22.xml"/></Relationships>
</file>

<file path=ppt/slideMasters/_rels/slideMaster23.xml.rels><?xml version="1.0" encoding="UTF-8" standalone="yes"?>
<Relationships xmlns="http://schemas.openxmlformats.org/package/2006/relationships"><Relationship Id="rId2" Type="http://schemas.openxmlformats.org/officeDocument/2006/relationships/theme" Target="../theme/theme23.xml"/><Relationship Id="rId1" Type="http://schemas.openxmlformats.org/officeDocument/2006/relationships/slideLayout" Target="../slideLayouts/slideLayout25.xml"/></Relationships>
</file>

<file path=ppt/slideMasters/_rels/slideMaster24.xml.rels><?xml version="1.0" encoding="UTF-8" standalone="yes"?>
<Relationships xmlns="http://schemas.openxmlformats.org/package/2006/relationships"><Relationship Id="rId2" Type="http://schemas.openxmlformats.org/officeDocument/2006/relationships/theme" Target="../theme/theme24.xml"/><Relationship Id="rId1" Type="http://schemas.openxmlformats.org/officeDocument/2006/relationships/slideLayout" Target="../slideLayouts/slideLayout26.xml"/></Relationships>
</file>

<file path=ppt/slideMasters/_rels/slideMaster25.xml.rels><?xml version="1.0" encoding="UTF-8" standalone="yes"?>
<Relationships xmlns="http://schemas.openxmlformats.org/package/2006/relationships"><Relationship Id="rId2" Type="http://schemas.openxmlformats.org/officeDocument/2006/relationships/theme" Target="../theme/theme25.xml"/><Relationship Id="rId1" Type="http://schemas.openxmlformats.org/officeDocument/2006/relationships/slideLayout" Target="../slideLayouts/slideLayout27.xml"/></Relationships>
</file>

<file path=ppt/slideMasters/_rels/slideMaster26.xml.rels><?xml version="1.0" encoding="UTF-8" standalone="yes"?>
<Relationships xmlns="http://schemas.openxmlformats.org/package/2006/relationships"><Relationship Id="rId2" Type="http://schemas.openxmlformats.org/officeDocument/2006/relationships/theme" Target="../theme/theme26.xml"/><Relationship Id="rId1" Type="http://schemas.openxmlformats.org/officeDocument/2006/relationships/slideLayout" Target="../slideLayouts/slideLayout28.xml"/></Relationships>
</file>

<file path=ppt/slideMasters/_rels/slideMaster27.xml.rels><?xml version="1.0" encoding="UTF-8" standalone="yes"?>
<Relationships xmlns="http://schemas.openxmlformats.org/package/2006/relationships"><Relationship Id="rId3" Type="http://schemas.openxmlformats.org/officeDocument/2006/relationships/theme" Target="../theme/theme27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/Relationships>
</file>

<file path=ppt/slideMasters/_rels/slideMaster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5" Type="http://schemas.openxmlformats.org/officeDocument/2006/relationships/theme" Target="../theme/theme28.xml"/><Relationship Id="rId4" Type="http://schemas.openxmlformats.org/officeDocument/2006/relationships/slideLayout" Target="../slideLayouts/slideLayout34.xml"/></Relationships>
</file>

<file path=ppt/slideMasters/_rels/slideMaster29.xml.rels><?xml version="1.0" encoding="UTF-8" standalone="yes"?>
<Relationships xmlns="http://schemas.openxmlformats.org/package/2006/relationships"><Relationship Id="rId2" Type="http://schemas.openxmlformats.org/officeDocument/2006/relationships/theme" Target="../theme/theme29.xml"/><Relationship Id="rId1" Type="http://schemas.openxmlformats.org/officeDocument/2006/relationships/slideLayout" Target="../slideLayouts/slideLayout35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theme" Target="../theme/theme3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31.xml.rels><?xml version="1.0" encoding="UTF-8" standalone="yes"?>
<Relationships xmlns="http://schemas.openxmlformats.org/package/2006/relationships"><Relationship Id="rId2" Type="http://schemas.openxmlformats.org/officeDocument/2006/relationships/theme" Target="../theme/theme31.xml"/><Relationship Id="rId1" Type="http://schemas.openxmlformats.org/officeDocument/2006/relationships/slideLayout" Target="../slideLayouts/slideLayout47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7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83" r:id="rId12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698" name="AutoShape 2"/>
          <p:cNvSpPr>
            <a:spLocks noChangeArrowheads="1"/>
          </p:cNvSpPr>
          <p:nvPr/>
        </p:nvSpPr>
        <p:spPr bwMode="auto">
          <a:xfrm>
            <a:off x="33121" y="1305548"/>
            <a:ext cx="9074880" cy="5288862"/>
          </a:xfrm>
          <a:prstGeom prst="roundRect">
            <a:avLst>
              <a:gd name="adj" fmla="val 3620"/>
            </a:avLst>
          </a:prstGeom>
          <a:gradFill rotWithShape="1">
            <a:gsLst>
              <a:gs pos="0">
                <a:srgbClr val="CCFFFF"/>
              </a:gs>
              <a:gs pos="50000">
                <a:schemeClr val="bg1"/>
              </a:gs>
              <a:gs pos="100000">
                <a:srgbClr val="CCFFFF"/>
              </a:gs>
            </a:gsLst>
            <a:lin ang="2700000" scaled="1"/>
          </a:gradFill>
          <a:ln w="1587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85551" tIns="42776" rIns="85551" bIns="42776" anchor="ctr"/>
          <a:lstStyle/>
          <a:p>
            <a:pPr algn="ctr" defTabSz="873336">
              <a:spcBef>
                <a:spcPct val="20000"/>
              </a:spcBef>
              <a:buFont typeface="ＭＳ ゴシック" pitchFamily="49" charset="-128"/>
              <a:buChar char="○"/>
              <a:defRPr/>
            </a:pPr>
            <a:endParaRPr lang="ja-JP" altLang="ja-JP" sz="1300" b="0">
              <a:solidFill>
                <a:srgbClr val="000000"/>
              </a:solidFill>
              <a:latin typeface="ＭＳ ゴシック" pitchFamily="49" charset="-128"/>
              <a:ea typeface="ＭＳ ゴシック" pitchFamily="49" charset="-128"/>
            </a:endParaRPr>
          </a:p>
        </p:txBody>
      </p:sp>
      <p:sp>
        <p:nvSpPr>
          <p:cNvPr id="1053699" name="AutoShape 3"/>
          <p:cNvSpPr>
            <a:spLocks noChangeArrowheads="1"/>
          </p:cNvSpPr>
          <p:nvPr/>
        </p:nvSpPr>
        <p:spPr bwMode="auto">
          <a:xfrm>
            <a:off x="33121" y="685335"/>
            <a:ext cx="9074880" cy="282197"/>
          </a:xfrm>
          <a:prstGeom prst="roundRect">
            <a:avLst>
              <a:gd name="adj" fmla="val 18014"/>
            </a:avLst>
          </a:prstGeom>
          <a:gradFill rotWithShape="1">
            <a:gsLst>
              <a:gs pos="0">
                <a:srgbClr val="CCFFCC"/>
              </a:gs>
              <a:gs pos="50000">
                <a:schemeClr val="bg1"/>
              </a:gs>
              <a:gs pos="100000">
                <a:srgbClr val="CCFFCC"/>
              </a:gs>
            </a:gsLst>
            <a:lin ang="5400000" scaled="1"/>
          </a:gradFill>
          <a:ln w="1587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168408" tIns="42776" rIns="168408" bIns="42776" anchor="ctr"/>
          <a:lstStyle/>
          <a:p>
            <a:pPr defTabSz="873336">
              <a:lnSpc>
                <a:spcPct val="105000"/>
              </a:lnSpc>
              <a:spcBef>
                <a:spcPct val="10000"/>
              </a:spcBef>
              <a:defRPr/>
            </a:pPr>
            <a:endParaRPr lang="ja-JP" altLang="ja-JP" sz="1300">
              <a:solidFill>
                <a:srgbClr val="000000"/>
              </a:solidFill>
            </a:endParaRPr>
          </a:p>
        </p:txBody>
      </p:sp>
      <p:sp>
        <p:nvSpPr>
          <p:cNvPr id="1053700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1110240" y="52719"/>
            <a:ext cx="7930080" cy="350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87109" tIns="43558" rIns="87109" bIns="43558" numCol="1" anchor="ctr" anchorCtr="0" compatLnSpc="1">
            <a:prstTxWarp prst="textNoShape">
              <a:avLst/>
            </a:prstTxWarp>
          </a:bodyPr>
          <a:lstStyle/>
          <a:p>
            <a:pPr lvl="0"/>
            <a:endParaRPr lang="ja-JP" altLang="ja-JP" smtClean="0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body" idx="1"/>
          </p:nvPr>
        </p:nvSpPr>
        <p:spPr bwMode="auto">
          <a:xfrm>
            <a:off x="131040" y="1375321"/>
            <a:ext cx="8881920" cy="51477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87109" tIns="43558" rIns="87109" bIns="4355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-48960" y="96133"/>
            <a:ext cx="9146880" cy="589202"/>
            <a:chOff x="-33" y="134"/>
            <a:chExt cx="6242" cy="371"/>
          </a:xfrm>
        </p:grpSpPr>
        <p:sp>
          <p:nvSpPr>
            <p:cNvPr id="1053704" name="Rectangle 8"/>
            <p:cNvSpPr>
              <a:spLocks noChangeArrowheads="1"/>
            </p:cNvSpPr>
            <p:nvPr/>
          </p:nvSpPr>
          <p:spPr bwMode="auto">
            <a:xfrm>
              <a:off x="70" y="339"/>
              <a:ext cx="6139" cy="44"/>
            </a:xfrm>
            <a:prstGeom prst="rect">
              <a:avLst/>
            </a:prstGeom>
            <a:gradFill rotWithShape="0">
              <a:gsLst>
                <a:gs pos="0">
                  <a:srgbClr val="BFBFFF"/>
                </a:gs>
                <a:gs pos="100000">
                  <a:srgbClr val="FFCCFF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spcBef>
                  <a:spcPct val="20000"/>
                </a:spcBef>
                <a:buFont typeface="ＭＳ ゴシック" pitchFamily="49" charset="-128"/>
                <a:buChar char="○"/>
                <a:defRPr/>
              </a:pPr>
              <a:endParaRPr lang="ja-JP" altLang="en-US" sz="1300" b="0">
                <a:solidFill>
                  <a:srgbClr val="000000"/>
                </a:solidFill>
                <a:latin typeface="ＭＳ ゴシック" pitchFamily="49" charset="-128"/>
                <a:ea typeface="ＭＳ ゴシック" pitchFamily="49" charset="-128"/>
              </a:endParaRPr>
            </a:p>
          </p:txBody>
        </p:sp>
        <p:pic>
          <p:nvPicPr>
            <p:cNvPr id="3082" name="Picture 9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3" y="134"/>
              <a:ext cx="730" cy="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53706" name="Text Box 10"/>
            <p:cNvSpPr txBox="1">
              <a:spLocks noChangeArrowheads="1"/>
            </p:cNvSpPr>
            <p:nvPr/>
          </p:nvSpPr>
          <p:spPr bwMode="auto">
            <a:xfrm>
              <a:off x="-33" y="364"/>
              <a:ext cx="1028" cy="1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3105" tIns="46556" rIns="93105" bIns="46556">
              <a:spAutoFit/>
            </a:bodyPr>
            <a:lstStyle/>
            <a:p>
              <a:pPr defTabSz="873336">
                <a:defRPr/>
              </a:pPr>
              <a:r>
                <a:rPr lang="en-US" altLang="ja-JP" sz="800" i="1">
                  <a:solidFill>
                    <a:srgbClr val="4D4D4D"/>
                  </a:solidFill>
                </a:rPr>
                <a:t>Universal Communications</a:t>
              </a:r>
              <a:endParaRPr lang="en-US" altLang="ja-JP" sz="700" i="1">
                <a:solidFill>
                  <a:srgbClr val="777777"/>
                </a:solidFill>
              </a:endParaRPr>
            </a:p>
          </p:txBody>
        </p:sp>
      </p:grpSp>
      <p:sp>
        <p:nvSpPr>
          <p:cNvPr id="1053707" name="AutoShape 11"/>
          <p:cNvSpPr>
            <a:spLocks noChangeArrowheads="1"/>
          </p:cNvSpPr>
          <p:nvPr/>
        </p:nvSpPr>
        <p:spPr bwMode="auto">
          <a:xfrm>
            <a:off x="3705121" y="1114325"/>
            <a:ext cx="1735200" cy="373142"/>
          </a:xfrm>
          <a:prstGeom prst="foldedCorner">
            <a:avLst>
              <a:gd name="adj" fmla="val 12500"/>
            </a:avLst>
          </a:prstGeom>
          <a:gradFill rotWithShape="1">
            <a:gsLst>
              <a:gs pos="0">
                <a:srgbClr val="FFFF99"/>
              </a:gs>
              <a:gs pos="50000">
                <a:schemeClr val="bg1"/>
              </a:gs>
              <a:gs pos="100000">
                <a:srgbClr val="FFFF99"/>
              </a:gs>
            </a:gsLst>
            <a:lin ang="5400000" scaled="1"/>
          </a:gradFill>
          <a:ln w="15875">
            <a:solidFill>
              <a:schemeClr val="tx1"/>
            </a:solidFill>
            <a:round/>
            <a:headEnd/>
            <a:tailEnd/>
          </a:ln>
          <a:effectLst/>
        </p:spPr>
        <p:txBody>
          <a:bodyPr lIns="85433" tIns="42718" rIns="85433" bIns="42718" anchor="ctr">
            <a:spAutoFit/>
          </a:bodyPr>
          <a:lstStyle/>
          <a:p>
            <a:pPr algn="ctr" defTabSz="873336">
              <a:lnSpc>
                <a:spcPct val="105000"/>
              </a:lnSpc>
              <a:spcBef>
                <a:spcPct val="10000"/>
              </a:spcBef>
              <a:defRPr/>
            </a:pPr>
            <a:r>
              <a:rPr lang="ja-JP" altLang="en-US" sz="1500" b="0">
                <a:solidFill>
                  <a:srgbClr val="000000"/>
                </a:solidFill>
                <a:latin typeface="HGP創英角ｺﾞｼｯｸUB" pitchFamily="50" charset="-128"/>
                <a:ea typeface="HGP創英角ｺﾞｼｯｸUB" pitchFamily="50" charset="-128"/>
              </a:rPr>
              <a:t>平成</a:t>
            </a:r>
            <a:r>
              <a:rPr lang="en-US" altLang="ja-JP" sz="1500" b="0">
                <a:solidFill>
                  <a:srgbClr val="000000"/>
                </a:solidFill>
                <a:latin typeface="HGP創英角ｺﾞｼｯｸUB" pitchFamily="50" charset="-128"/>
                <a:ea typeface="HGP創英角ｺﾞｼｯｸUB" pitchFamily="50" charset="-128"/>
              </a:rPr>
              <a:t>21</a:t>
            </a:r>
            <a:r>
              <a:rPr lang="ja-JP" altLang="en-US" sz="1500" b="0">
                <a:solidFill>
                  <a:srgbClr val="000000"/>
                </a:solidFill>
                <a:latin typeface="HGP創英角ｺﾞｼｯｸUB" pitchFamily="50" charset="-128"/>
                <a:ea typeface="HGP創英角ｺﾞｼｯｸUB" pitchFamily="50" charset="-128"/>
              </a:rPr>
              <a:t>年度の成果</a:t>
            </a:r>
          </a:p>
        </p:txBody>
      </p:sp>
      <p:sp>
        <p:nvSpPr>
          <p:cNvPr id="12" name="Rectangle 6"/>
          <p:cNvSpPr txBox="1">
            <a:spLocks noChangeArrowheads="1"/>
          </p:cNvSpPr>
          <p:nvPr userDrawn="1"/>
        </p:nvSpPr>
        <p:spPr bwMode="auto">
          <a:xfrm>
            <a:off x="8434316" y="654552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BE286F-CE08-4020-AEE7-79B480F13A24}" type="slidenum">
              <a:rPr kumimoji="1" lang="en-US" altLang="ja-JP" sz="1600" b="1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ＭＳ Ｐゴシック" pitchFamily="50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&lt;#&gt;</a:t>
            </a:fld>
            <a:endParaRPr kumimoji="1" lang="en-US" altLang="ja-JP" sz="1600" b="1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itchFamily="34" charset="0"/>
              <a:ea typeface="ＭＳ Ｐゴシック" pitchFamily="50" charset="-128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hf hdr="0" ftr="0" dt="0"/>
  <p:txStyles>
    <p:titleStyle>
      <a:lvl1pPr algn="l" defTabSz="873336" rtl="0" eaLnBrk="0" fontAlgn="base" hangingPunct="0">
        <a:spcBef>
          <a:spcPct val="0"/>
        </a:spcBef>
        <a:spcAft>
          <a:spcPct val="0"/>
        </a:spcAft>
        <a:defRPr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+mj-lt"/>
          <a:ea typeface="+mj-ea"/>
          <a:cs typeface="+mj-cs"/>
        </a:defRPr>
      </a:lvl1pPr>
      <a:lvl2pPr algn="l" defTabSz="873336" rtl="0" eaLnBrk="0" fontAlgn="base" hangingPunct="0">
        <a:spcBef>
          <a:spcPct val="0"/>
        </a:spcBef>
        <a:spcAft>
          <a:spcPct val="0"/>
        </a:spcAft>
        <a:defRPr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HGP創英角ｺﾞｼｯｸUB" pitchFamily="50" charset="-128"/>
          <a:ea typeface="HGP創英角ｺﾞｼｯｸUB" pitchFamily="50" charset="-128"/>
        </a:defRPr>
      </a:lvl2pPr>
      <a:lvl3pPr algn="l" defTabSz="873336" rtl="0" eaLnBrk="0" fontAlgn="base" hangingPunct="0">
        <a:spcBef>
          <a:spcPct val="0"/>
        </a:spcBef>
        <a:spcAft>
          <a:spcPct val="0"/>
        </a:spcAft>
        <a:defRPr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HGP創英角ｺﾞｼｯｸUB" pitchFamily="50" charset="-128"/>
          <a:ea typeface="HGP創英角ｺﾞｼｯｸUB" pitchFamily="50" charset="-128"/>
        </a:defRPr>
      </a:lvl3pPr>
      <a:lvl4pPr algn="l" defTabSz="873336" rtl="0" eaLnBrk="0" fontAlgn="base" hangingPunct="0">
        <a:spcBef>
          <a:spcPct val="0"/>
        </a:spcBef>
        <a:spcAft>
          <a:spcPct val="0"/>
        </a:spcAft>
        <a:defRPr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HGP創英角ｺﾞｼｯｸUB" pitchFamily="50" charset="-128"/>
          <a:ea typeface="HGP創英角ｺﾞｼｯｸUB" pitchFamily="50" charset="-128"/>
        </a:defRPr>
      </a:lvl4pPr>
      <a:lvl5pPr algn="l" defTabSz="873336" rtl="0" eaLnBrk="0" fontAlgn="base" hangingPunct="0">
        <a:spcBef>
          <a:spcPct val="0"/>
        </a:spcBef>
        <a:spcAft>
          <a:spcPct val="0"/>
        </a:spcAft>
        <a:defRPr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HGP創英角ｺﾞｼｯｸUB" pitchFamily="50" charset="-128"/>
          <a:ea typeface="HGP創英角ｺﾞｼｯｸUB" pitchFamily="50" charset="-128"/>
        </a:defRPr>
      </a:lvl5pPr>
      <a:lvl6pPr marL="427756" algn="l" defTabSz="873336" rtl="0" fontAlgn="base">
        <a:spcBef>
          <a:spcPct val="0"/>
        </a:spcBef>
        <a:spcAft>
          <a:spcPct val="0"/>
        </a:spcAft>
        <a:defRPr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HGP創英角ｺﾞｼｯｸUB" pitchFamily="50" charset="-128"/>
          <a:ea typeface="HGP創英角ｺﾞｼｯｸUB" pitchFamily="50" charset="-128"/>
        </a:defRPr>
      </a:lvl6pPr>
      <a:lvl7pPr marL="855513" algn="l" defTabSz="873336" rtl="0" fontAlgn="base">
        <a:spcBef>
          <a:spcPct val="0"/>
        </a:spcBef>
        <a:spcAft>
          <a:spcPct val="0"/>
        </a:spcAft>
        <a:defRPr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HGP創英角ｺﾞｼｯｸUB" pitchFamily="50" charset="-128"/>
          <a:ea typeface="HGP創英角ｺﾞｼｯｸUB" pitchFamily="50" charset="-128"/>
        </a:defRPr>
      </a:lvl7pPr>
      <a:lvl8pPr marL="1283269" algn="l" defTabSz="873336" rtl="0" fontAlgn="base">
        <a:spcBef>
          <a:spcPct val="0"/>
        </a:spcBef>
        <a:spcAft>
          <a:spcPct val="0"/>
        </a:spcAft>
        <a:defRPr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HGP創英角ｺﾞｼｯｸUB" pitchFamily="50" charset="-128"/>
          <a:ea typeface="HGP創英角ｺﾞｼｯｸUB" pitchFamily="50" charset="-128"/>
        </a:defRPr>
      </a:lvl8pPr>
      <a:lvl9pPr marL="1711025" algn="l" defTabSz="873336" rtl="0" fontAlgn="base">
        <a:spcBef>
          <a:spcPct val="0"/>
        </a:spcBef>
        <a:spcAft>
          <a:spcPct val="0"/>
        </a:spcAft>
        <a:defRPr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HGP創英角ｺﾞｼｯｸUB" pitchFamily="50" charset="-128"/>
          <a:ea typeface="HGP創英角ｺﾞｼｯｸUB" pitchFamily="50" charset="-128"/>
        </a:defRPr>
      </a:lvl9pPr>
    </p:titleStyle>
    <p:bodyStyle>
      <a:lvl1pPr marL="78720" indent="-78720" algn="l" defTabSz="873336" rtl="0" eaLnBrk="0" fontAlgn="base" hangingPunct="0">
        <a:spcBef>
          <a:spcPct val="20000"/>
        </a:spcBef>
        <a:spcAft>
          <a:spcPct val="0"/>
        </a:spcAft>
        <a:buFont typeface="ＭＳ ゴシック" pitchFamily="49" charset="-128"/>
        <a:buChar char="○"/>
        <a:defRPr kumimoji="1" sz="1300">
          <a:solidFill>
            <a:schemeClr val="tx1"/>
          </a:solidFill>
          <a:latin typeface="+mn-lt"/>
          <a:ea typeface="+mn-ea"/>
          <a:cs typeface="+mn-cs"/>
        </a:defRPr>
      </a:lvl1pPr>
      <a:lvl2pPr marL="421815" indent="-175261" algn="l" defTabSz="873336" rtl="0" eaLnBrk="0" fontAlgn="base" hangingPunct="0">
        <a:spcBef>
          <a:spcPct val="20000"/>
        </a:spcBef>
        <a:spcAft>
          <a:spcPct val="0"/>
        </a:spcAft>
        <a:buFont typeface="ＭＳ ゴシック" pitchFamily="49" charset="-128"/>
        <a:buChar char="◇"/>
        <a:defRPr kumimoji="1" sz="1100">
          <a:solidFill>
            <a:schemeClr val="tx1"/>
          </a:solidFill>
          <a:latin typeface="+mn-lt"/>
          <a:ea typeface="+mn-ea"/>
        </a:defRPr>
      </a:lvl2pPr>
      <a:lvl3pPr marL="748574" indent="-161894" algn="l" defTabSz="873336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l"/>
        <a:defRPr kumimoji="1" sz="900">
          <a:solidFill>
            <a:schemeClr val="tx1"/>
          </a:solidFill>
          <a:latin typeface="+mn-lt"/>
          <a:ea typeface="+mn-ea"/>
        </a:defRPr>
      </a:lvl3pPr>
      <a:lvl4pPr marL="1914507" indent="-357949" algn="l" defTabSz="873336" rtl="0" eaLnBrk="0" fontAlgn="base" hangingPunct="0">
        <a:spcBef>
          <a:spcPct val="20000"/>
        </a:spcBef>
        <a:spcAft>
          <a:spcPct val="0"/>
        </a:spcAft>
        <a:buChar char="–"/>
        <a:defRPr kumimoji="1" sz="1900">
          <a:solidFill>
            <a:schemeClr val="tx1"/>
          </a:solidFill>
          <a:latin typeface="Times New Roman" pitchFamily="18" charset="0"/>
          <a:ea typeface="+mn-ea"/>
        </a:defRPr>
      </a:lvl4pPr>
      <a:lvl5pPr marL="2438805" indent="-356464" algn="l" defTabSz="873336" rtl="0" eaLnBrk="0" fontAlgn="base" hangingPunct="0">
        <a:spcBef>
          <a:spcPct val="20000"/>
        </a:spcBef>
        <a:spcAft>
          <a:spcPct val="0"/>
        </a:spcAft>
        <a:buChar char="»"/>
        <a:defRPr kumimoji="1" sz="1900">
          <a:solidFill>
            <a:schemeClr val="tx1"/>
          </a:solidFill>
          <a:latin typeface="Times New Roman" pitchFamily="18" charset="0"/>
          <a:ea typeface="+mn-ea"/>
        </a:defRPr>
      </a:lvl5pPr>
      <a:lvl6pPr marL="2866561" indent="-356464" algn="l" defTabSz="873336" rtl="0" fontAlgn="base">
        <a:spcBef>
          <a:spcPct val="20000"/>
        </a:spcBef>
        <a:spcAft>
          <a:spcPct val="0"/>
        </a:spcAft>
        <a:buChar char="»"/>
        <a:defRPr kumimoji="1" sz="1900">
          <a:solidFill>
            <a:schemeClr val="tx1"/>
          </a:solidFill>
          <a:latin typeface="Times New Roman" pitchFamily="18" charset="0"/>
          <a:ea typeface="+mn-ea"/>
        </a:defRPr>
      </a:lvl6pPr>
      <a:lvl7pPr marL="3294318" indent="-356464" algn="l" defTabSz="873336" rtl="0" fontAlgn="base">
        <a:spcBef>
          <a:spcPct val="20000"/>
        </a:spcBef>
        <a:spcAft>
          <a:spcPct val="0"/>
        </a:spcAft>
        <a:buChar char="»"/>
        <a:defRPr kumimoji="1" sz="1900">
          <a:solidFill>
            <a:schemeClr val="tx1"/>
          </a:solidFill>
          <a:latin typeface="Times New Roman" pitchFamily="18" charset="0"/>
          <a:ea typeface="+mn-ea"/>
        </a:defRPr>
      </a:lvl7pPr>
      <a:lvl8pPr marL="3722074" indent="-356464" algn="l" defTabSz="873336" rtl="0" fontAlgn="base">
        <a:spcBef>
          <a:spcPct val="20000"/>
        </a:spcBef>
        <a:spcAft>
          <a:spcPct val="0"/>
        </a:spcAft>
        <a:buChar char="»"/>
        <a:defRPr kumimoji="1" sz="1900">
          <a:solidFill>
            <a:schemeClr val="tx1"/>
          </a:solidFill>
          <a:latin typeface="Times New Roman" pitchFamily="18" charset="0"/>
          <a:ea typeface="+mn-ea"/>
        </a:defRPr>
      </a:lvl8pPr>
      <a:lvl9pPr marL="4149830" indent="-356464" algn="l" defTabSz="873336" rtl="0" fontAlgn="base">
        <a:spcBef>
          <a:spcPct val="20000"/>
        </a:spcBef>
        <a:spcAft>
          <a:spcPct val="0"/>
        </a:spcAft>
        <a:buChar char="»"/>
        <a:defRPr kumimoji="1" sz="1900">
          <a:solidFill>
            <a:schemeClr val="tx1"/>
          </a:solidFill>
          <a:latin typeface="Times New Roman" pitchFamily="18" charset="0"/>
          <a:ea typeface="+mn-ea"/>
        </a:defRPr>
      </a:lvl9pPr>
    </p:bodyStyle>
    <p:otherStyle>
      <a:defPPr>
        <a:defRPr lang="ja-JP"/>
      </a:defPPr>
      <a:lvl1pPr marL="0" algn="l" defTabSz="855513" rtl="0" eaLnBrk="1" latinLnBrk="0" hangingPunct="1">
        <a:defRPr kumimoji="1" sz="1700" kern="1200">
          <a:solidFill>
            <a:schemeClr val="tx1"/>
          </a:solidFill>
          <a:latin typeface="+mn-lt"/>
          <a:ea typeface="+mn-ea"/>
          <a:cs typeface="+mn-cs"/>
        </a:defRPr>
      </a:lvl1pPr>
      <a:lvl2pPr marL="427756" algn="l" defTabSz="855513" rtl="0" eaLnBrk="1" latinLnBrk="0" hangingPunct="1">
        <a:defRPr kumimoji="1" sz="1700" kern="1200">
          <a:solidFill>
            <a:schemeClr val="tx1"/>
          </a:solidFill>
          <a:latin typeface="+mn-lt"/>
          <a:ea typeface="+mn-ea"/>
          <a:cs typeface="+mn-cs"/>
        </a:defRPr>
      </a:lvl2pPr>
      <a:lvl3pPr marL="855513" algn="l" defTabSz="855513" rtl="0" eaLnBrk="1" latinLnBrk="0" hangingPunct="1">
        <a:defRPr kumimoji="1" sz="1700" kern="1200">
          <a:solidFill>
            <a:schemeClr val="tx1"/>
          </a:solidFill>
          <a:latin typeface="+mn-lt"/>
          <a:ea typeface="+mn-ea"/>
          <a:cs typeface="+mn-cs"/>
        </a:defRPr>
      </a:lvl3pPr>
      <a:lvl4pPr marL="1283269" algn="l" defTabSz="855513" rtl="0" eaLnBrk="1" latinLnBrk="0" hangingPunct="1">
        <a:defRPr kumimoji="1" sz="1700" kern="1200">
          <a:solidFill>
            <a:schemeClr val="tx1"/>
          </a:solidFill>
          <a:latin typeface="+mn-lt"/>
          <a:ea typeface="+mn-ea"/>
          <a:cs typeface="+mn-cs"/>
        </a:defRPr>
      </a:lvl4pPr>
      <a:lvl5pPr marL="1711025" algn="l" defTabSz="855513" rtl="0" eaLnBrk="1" latinLnBrk="0" hangingPunct="1">
        <a:defRPr kumimoji="1" sz="1700" kern="1200">
          <a:solidFill>
            <a:schemeClr val="tx1"/>
          </a:solidFill>
          <a:latin typeface="+mn-lt"/>
          <a:ea typeface="+mn-ea"/>
          <a:cs typeface="+mn-cs"/>
        </a:defRPr>
      </a:lvl5pPr>
      <a:lvl6pPr marL="2138782" algn="l" defTabSz="855513" rtl="0" eaLnBrk="1" latinLnBrk="0" hangingPunct="1">
        <a:defRPr kumimoji="1" sz="1700" kern="1200">
          <a:solidFill>
            <a:schemeClr val="tx1"/>
          </a:solidFill>
          <a:latin typeface="+mn-lt"/>
          <a:ea typeface="+mn-ea"/>
          <a:cs typeface="+mn-cs"/>
        </a:defRPr>
      </a:lvl6pPr>
      <a:lvl7pPr marL="2566538" algn="l" defTabSz="855513" rtl="0" eaLnBrk="1" latinLnBrk="0" hangingPunct="1">
        <a:defRPr kumimoji="1" sz="1700" kern="1200">
          <a:solidFill>
            <a:schemeClr val="tx1"/>
          </a:solidFill>
          <a:latin typeface="+mn-lt"/>
          <a:ea typeface="+mn-ea"/>
          <a:cs typeface="+mn-cs"/>
        </a:defRPr>
      </a:lvl7pPr>
      <a:lvl8pPr marL="2994294" algn="l" defTabSz="855513" rtl="0" eaLnBrk="1" latinLnBrk="0" hangingPunct="1">
        <a:defRPr kumimoji="1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3422051" algn="l" defTabSz="855513" rtl="0" eaLnBrk="1" latinLnBrk="0" hangingPunct="1">
        <a:defRPr kumimoji="1" sz="1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8" r:id="rId1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6" r:id="rId1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0" r:id="rId1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2" r:id="rId1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6" r:id="rId1"/>
    <p:sldLayoutId id="2147483867" r:id="rId2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2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kumimoji="0" sz="1400"/>
            </a:lvl1pPr>
          </a:lstStyle>
          <a:p>
            <a:endParaRPr lang="en-US" altLang="ja-JP" b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kumimoji="0" sz="1400"/>
            </a:lvl1pPr>
          </a:lstStyle>
          <a:p>
            <a:endParaRPr lang="en-US" altLang="ja-JP" b="0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 txBox="1">
            <a:spLocks noChangeArrowheads="1"/>
          </p:cNvSpPr>
          <p:nvPr userDrawn="1"/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pPr>
              <a:defRPr/>
            </a:pPr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>
                <a:defRPr/>
              </a:pPr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0" r:id="rId1"/>
    <p:sldLayoutId id="2147483865" r:id="rId2"/>
    <p:sldLayoutId id="2147483866" r:id="rId3"/>
    <p:sldLayoutId id="2147483868" r:id="rId4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2" r:id="rId1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PPT_7th_0707_high_スライド_B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6489700"/>
            <a:ext cx="914400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 descr="PPT_7th_0707_スライド_01"/>
          <p:cNvPicPr>
            <a:picLocks noChangeAspect="1" noChangeArrowheads="1"/>
          </p:cNvPicPr>
          <p:nvPr/>
        </p:nvPicPr>
        <p:blipFill>
          <a:blip r:embed="rId3" cstate="print"/>
          <a:srcRect t="79562"/>
          <a:stretch>
            <a:fillRect/>
          </a:stretch>
        </p:blipFill>
        <p:spPr bwMode="auto">
          <a:xfrm>
            <a:off x="0" y="620713"/>
            <a:ext cx="9144000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8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152400" y="115888"/>
            <a:ext cx="8839200" cy="53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1258888" y="6524625"/>
            <a:ext cx="2159000" cy="33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>
              <a:defRPr sz="800">
                <a:latin typeface="Arial" charset="0"/>
              </a:defRPr>
            </a:lvl1pPr>
          </a:lstStyle>
          <a:p>
            <a:pPr>
              <a:defRPr/>
            </a:pPr>
            <a:endParaRPr lang="en-US" altLang="ja-JP" b="0">
              <a:solidFill>
                <a:srgbClr val="000000"/>
              </a:solidFill>
              <a:ea typeface="HGP創英角ｺﾞｼｯｸUB" pitchFamily="50" charset="-128"/>
            </a:endParaRP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304800" y="6524625"/>
            <a:ext cx="811213" cy="33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>
              <a:defRPr sz="1000" b="1">
                <a:latin typeface="Arial" charset="0"/>
              </a:defRPr>
            </a:lvl1pPr>
          </a:lstStyle>
          <a:p>
            <a:pPr>
              <a:defRPr/>
            </a:pPr>
            <a:r>
              <a:rPr lang="en-US" altLang="ja-JP">
                <a:solidFill>
                  <a:srgbClr val="000000"/>
                </a:solidFill>
                <a:ea typeface="HGP創英角ｺﾞｼｯｸUB" pitchFamily="50" charset="-128"/>
              </a:rPr>
              <a:t>Page </a:t>
            </a:r>
            <a:fld id="{1F29CDF7-78E9-4DE4-9E8A-9922F953A095}" type="slidenum">
              <a:rPr lang="en-US" altLang="ja-JP">
                <a:solidFill>
                  <a:srgbClr val="000000"/>
                </a:solidFill>
                <a:ea typeface="HGP創英角ｺﾞｼｯｸUB" pitchFamily="50" charset="-128"/>
              </a:rPr>
              <a:pPr>
                <a:defRPr/>
              </a:pPr>
              <a:t>&lt;#&gt;</a:t>
            </a:fld>
            <a:endParaRPr lang="en-US" altLang="ja-JP">
              <a:solidFill>
                <a:srgbClr val="000000"/>
              </a:solidFill>
              <a:ea typeface="HGP創英角ｺﾞｼｯｸUB" pitchFamily="50" charset="-128"/>
            </a:endParaRPr>
          </a:p>
        </p:txBody>
      </p:sp>
      <p:sp>
        <p:nvSpPr>
          <p:cNvPr id="4103" name="Text Box 7"/>
          <p:cNvSpPr txBox="1">
            <a:spLocks noChangeArrowheads="1"/>
          </p:cNvSpPr>
          <p:nvPr/>
        </p:nvSpPr>
        <p:spPr bwMode="gray">
          <a:xfrm>
            <a:off x="4078288" y="6584950"/>
            <a:ext cx="966787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800" b="0">
                <a:solidFill>
                  <a:srgbClr val="000000"/>
                </a:solidFill>
                <a:latin typeface="Arial" charset="0"/>
                <a:ea typeface="HGP創英角ｺﾞｼｯｸUB" pitchFamily="50" charset="-128"/>
                <a:cs typeface="Osaka" charset="-128"/>
              </a:rPr>
              <a:t>NEC Confidential</a:t>
            </a:r>
          </a:p>
        </p:txBody>
      </p:sp>
      <p:sp>
        <p:nvSpPr>
          <p:cNvPr id="1032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152400" y="981075"/>
            <a:ext cx="8839200" cy="5256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5pPr>
      <a:lvl6pPr marL="4572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6pPr>
      <a:lvl7pPr marL="9144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7pPr>
      <a:lvl8pPr marL="13716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8pPr>
      <a:lvl9pPr marL="18288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Arial" pitchFamily="34" charset="0"/>
        <a:buChar char="▐"/>
        <a:defRPr kumimoji="1" sz="2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l"/>
        <a:defRPr kumimoji="1" sz="20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Arial" pitchFamily="34" charset="0"/>
        <a:buChar char="•"/>
        <a:defRPr kumimoji="1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Arial" pitchFamily="34" charset="0"/>
        <a:buChar char="–"/>
        <a:defRPr kumimoji="1" sz="16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 txBox="1">
            <a:spLocks noChangeArrowheads="1"/>
          </p:cNvSpPr>
          <p:nvPr userDrawn="1"/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pPr>
              <a:defRPr/>
            </a:pPr>
            <a:fld id="{4FBE286F-CE08-4020-AEE7-79B480F13A24}" type="slidenum">
              <a:rPr lang="en-US" altLang="ja-JP" smtClean="0">
                <a:solidFill>
                  <a:prstClr val="black"/>
                </a:solidFill>
              </a:rPr>
              <a:pPr>
                <a:defRPr/>
              </a:pPr>
              <a:t>&lt;#&gt;</a:t>
            </a:fld>
            <a:endParaRPr lang="en-US" altLang="ja-JP">
              <a:solidFill>
                <a:prstClr val="black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E8B03D73-356F-4211-B84A-B645D95016AC}" type="datetimeFigureOut">
              <a:rPr lang="ja-JP" altLang="en-US" b="0" smtClean="0">
                <a:solidFill>
                  <a:prstClr val="black">
                    <a:tint val="75000"/>
                  </a:prstClr>
                </a:solidFill>
                <a:latin typeface="Calibri"/>
                <a:ea typeface="ＭＳ Ｐゴシック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2011/9/26</a:t>
            </a:fld>
            <a:endParaRPr lang="ja-JP" altLang="en-US" b="0">
              <a:solidFill>
                <a:prstClr val="black">
                  <a:tint val="75000"/>
                </a:prstClr>
              </a:solidFill>
              <a:latin typeface="Calibri"/>
              <a:ea typeface="ＭＳ Ｐゴシック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b="0">
              <a:solidFill>
                <a:prstClr val="black">
                  <a:tint val="75000"/>
                </a:prstClr>
              </a:solidFill>
              <a:latin typeface="Calibri"/>
              <a:ea typeface="ＭＳ Ｐゴシック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24CDE341-7852-4D31-AA05-D78F19403BAA}" type="slidenum">
              <a:rPr lang="ja-JP" altLang="en-US" b="0" smtClean="0">
                <a:solidFill>
                  <a:prstClr val="black">
                    <a:tint val="75000"/>
                  </a:prstClr>
                </a:solidFill>
                <a:latin typeface="Calibri"/>
                <a:ea typeface="ＭＳ Ｐゴシック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&lt;#&gt;</a:t>
            </a:fld>
            <a:endParaRPr lang="ja-JP" altLang="en-US" b="0">
              <a:solidFill>
                <a:prstClr val="black">
                  <a:tint val="75000"/>
                </a:prstClr>
              </a:solidFill>
              <a:latin typeface="Calibri"/>
              <a:ea typeface="ＭＳ Ｐゴシック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0" r:id="rId1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>
                <a:solidFill>
                  <a:srgbClr val="000000"/>
                </a:solidFill>
              </a:rPr>
              <a:pPr/>
              <a:t>&lt;#&gt;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2" r:id="rId1"/>
    <p:sldLayoutId id="2147483873" r:id="rId2"/>
    <p:sldLayoutId id="2147483874" r:id="rId3"/>
    <p:sldLayoutId id="2147483875" r:id="rId4"/>
    <p:sldLayoutId id="2147483876" r:id="rId5"/>
    <p:sldLayoutId id="2147483877" r:id="rId6"/>
    <p:sldLayoutId id="2147483878" r:id="rId7"/>
    <p:sldLayoutId id="2147483879" r:id="rId8"/>
    <p:sldLayoutId id="2147483880" r:id="rId9"/>
    <p:sldLayoutId id="2147483881" r:id="rId10"/>
    <p:sldLayoutId id="2147483882" r:id="rId11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ＭＳ Ｐゴシック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PPT_7th_0707_high_スライド_B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6489700"/>
            <a:ext cx="914400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 descr="PPT_7th_0707_スライド_01"/>
          <p:cNvPicPr>
            <a:picLocks noChangeAspect="1" noChangeArrowheads="1"/>
          </p:cNvPicPr>
          <p:nvPr/>
        </p:nvPicPr>
        <p:blipFill>
          <a:blip r:embed="rId3" cstate="print"/>
          <a:srcRect t="79562"/>
          <a:stretch>
            <a:fillRect/>
          </a:stretch>
        </p:blipFill>
        <p:spPr bwMode="auto">
          <a:xfrm>
            <a:off x="0" y="620713"/>
            <a:ext cx="9144000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8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152400" y="115888"/>
            <a:ext cx="8839200" cy="53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1258888" y="6524625"/>
            <a:ext cx="2159000" cy="33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>
              <a:defRPr sz="800">
                <a:latin typeface="Arial" charset="0"/>
              </a:defRPr>
            </a:lvl1pPr>
          </a:lstStyle>
          <a:p>
            <a:pPr>
              <a:defRPr/>
            </a:pPr>
            <a:endParaRPr lang="en-US" altLang="ja-JP" b="0">
              <a:solidFill>
                <a:srgbClr val="000000"/>
              </a:solidFill>
              <a:ea typeface="HGP創英角ｺﾞｼｯｸUB" pitchFamily="50" charset="-128"/>
            </a:endParaRP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304800" y="6524625"/>
            <a:ext cx="811213" cy="33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>
              <a:defRPr sz="1000" b="1">
                <a:latin typeface="Arial" charset="0"/>
              </a:defRPr>
            </a:lvl1pPr>
          </a:lstStyle>
          <a:p>
            <a:pPr>
              <a:defRPr/>
            </a:pPr>
            <a:r>
              <a:rPr lang="en-US" altLang="ja-JP">
                <a:solidFill>
                  <a:srgbClr val="000000"/>
                </a:solidFill>
                <a:ea typeface="HGP創英角ｺﾞｼｯｸUB" pitchFamily="50" charset="-128"/>
              </a:rPr>
              <a:t>Page </a:t>
            </a:r>
            <a:fld id="{1F29CDF7-78E9-4DE4-9E8A-9922F953A095}" type="slidenum">
              <a:rPr lang="en-US" altLang="ja-JP">
                <a:solidFill>
                  <a:srgbClr val="000000"/>
                </a:solidFill>
                <a:ea typeface="HGP創英角ｺﾞｼｯｸUB" pitchFamily="50" charset="-128"/>
              </a:rPr>
              <a:pPr>
                <a:defRPr/>
              </a:pPr>
              <a:t>&lt;#&gt;</a:t>
            </a:fld>
            <a:endParaRPr lang="en-US" altLang="ja-JP">
              <a:solidFill>
                <a:srgbClr val="000000"/>
              </a:solidFill>
              <a:ea typeface="HGP創英角ｺﾞｼｯｸUB" pitchFamily="50" charset="-128"/>
            </a:endParaRPr>
          </a:p>
        </p:txBody>
      </p:sp>
      <p:sp>
        <p:nvSpPr>
          <p:cNvPr id="4103" name="Text Box 7"/>
          <p:cNvSpPr txBox="1">
            <a:spLocks noChangeArrowheads="1"/>
          </p:cNvSpPr>
          <p:nvPr/>
        </p:nvSpPr>
        <p:spPr bwMode="gray">
          <a:xfrm>
            <a:off x="4078288" y="6584950"/>
            <a:ext cx="966787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800" b="0">
                <a:solidFill>
                  <a:srgbClr val="000000"/>
                </a:solidFill>
                <a:latin typeface="Arial" charset="0"/>
                <a:ea typeface="HGP創英角ｺﾞｼｯｸUB" pitchFamily="50" charset="-128"/>
                <a:cs typeface="Osaka" charset="-128"/>
              </a:rPr>
              <a:t>NEC Confidential</a:t>
            </a:r>
          </a:p>
        </p:txBody>
      </p:sp>
      <p:sp>
        <p:nvSpPr>
          <p:cNvPr id="1032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152400" y="981075"/>
            <a:ext cx="8839200" cy="5256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5pPr>
      <a:lvl6pPr marL="4572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6pPr>
      <a:lvl7pPr marL="9144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7pPr>
      <a:lvl8pPr marL="13716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8pPr>
      <a:lvl9pPr marL="18288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Arial" pitchFamily="34" charset="0"/>
        <a:buChar char="▐"/>
        <a:defRPr kumimoji="1" sz="2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l"/>
        <a:defRPr kumimoji="1" sz="20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Arial" pitchFamily="34" charset="0"/>
        <a:buChar char="•"/>
        <a:defRPr kumimoji="1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Arial" pitchFamily="34" charset="0"/>
        <a:buChar char="–"/>
        <a:defRPr kumimoji="1" sz="16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PPT_7th_0707_high_スライド_B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6489700"/>
            <a:ext cx="914400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 descr="PPT_7th_0707_スライド_01"/>
          <p:cNvPicPr>
            <a:picLocks noChangeAspect="1" noChangeArrowheads="1"/>
          </p:cNvPicPr>
          <p:nvPr/>
        </p:nvPicPr>
        <p:blipFill>
          <a:blip r:embed="rId3" cstate="print"/>
          <a:srcRect t="79562"/>
          <a:stretch>
            <a:fillRect/>
          </a:stretch>
        </p:blipFill>
        <p:spPr bwMode="auto">
          <a:xfrm>
            <a:off x="0" y="620713"/>
            <a:ext cx="9144000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8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152400" y="115888"/>
            <a:ext cx="8839200" cy="53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1258888" y="6524625"/>
            <a:ext cx="2159000" cy="33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>
              <a:defRPr sz="800">
                <a:latin typeface="Arial" charset="0"/>
              </a:defRPr>
            </a:lvl1pPr>
          </a:lstStyle>
          <a:p>
            <a:pPr>
              <a:defRPr/>
            </a:pPr>
            <a:endParaRPr lang="en-US" altLang="ja-JP" b="0">
              <a:solidFill>
                <a:srgbClr val="000000"/>
              </a:solidFill>
              <a:ea typeface="HGP創英角ｺﾞｼｯｸUB" pitchFamily="50" charset="-128"/>
            </a:endParaRP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304800" y="6524625"/>
            <a:ext cx="811213" cy="33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>
              <a:defRPr sz="1000" b="1">
                <a:latin typeface="Arial" charset="0"/>
              </a:defRPr>
            </a:lvl1pPr>
          </a:lstStyle>
          <a:p>
            <a:pPr>
              <a:defRPr/>
            </a:pPr>
            <a:r>
              <a:rPr lang="en-US" altLang="ja-JP">
                <a:solidFill>
                  <a:srgbClr val="000000"/>
                </a:solidFill>
                <a:ea typeface="HGP創英角ｺﾞｼｯｸUB" pitchFamily="50" charset="-128"/>
              </a:rPr>
              <a:t>Page </a:t>
            </a:r>
            <a:fld id="{1F29CDF7-78E9-4DE4-9E8A-9922F953A095}" type="slidenum">
              <a:rPr lang="en-US" altLang="ja-JP">
                <a:solidFill>
                  <a:srgbClr val="000000"/>
                </a:solidFill>
                <a:ea typeface="HGP創英角ｺﾞｼｯｸUB" pitchFamily="50" charset="-128"/>
              </a:rPr>
              <a:pPr>
                <a:defRPr/>
              </a:pPr>
              <a:t>&lt;#&gt;</a:t>
            </a:fld>
            <a:endParaRPr lang="en-US" altLang="ja-JP">
              <a:solidFill>
                <a:srgbClr val="000000"/>
              </a:solidFill>
              <a:ea typeface="HGP創英角ｺﾞｼｯｸUB" pitchFamily="50" charset="-128"/>
            </a:endParaRPr>
          </a:p>
        </p:txBody>
      </p:sp>
      <p:sp>
        <p:nvSpPr>
          <p:cNvPr id="4103" name="Text Box 7"/>
          <p:cNvSpPr txBox="1">
            <a:spLocks noChangeArrowheads="1"/>
          </p:cNvSpPr>
          <p:nvPr/>
        </p:nvSpPr>
        <p:spPr bwMode="gray">
          <a:xfrm>
            <a:off x="4078288" y="6584950"/>
            <a:ext cx="966787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800" b="0">
                <a:solidFill>
                  <a:srgbClr val="000000"/>
                </a:solidFill>
                <a:latin typeface="Arial" charset="0"/>
                <a:ea typeface="HGP創英角ｺﾞｼｯｸUB" pitchFamily="50" charset="-128"/>
                <a:cs typeface="Osaka" charset="-128"/>
              </a:rPr>
              <a:t>NEC Confidential</a:t>
            </a:r>
          </a:p>
        </p:txBody>
      </p:sp>
      <p:sp>
        <p:nvSpPr>
          <p:cNvPr id="1032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152400" y="981075"/>
            <a:ext cx="8839200" cy="5256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5pPr>
      <a:lvl6pPr marL="4572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6pPr>
      <a:lvl7pPr marL="9144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7pPr>
      <a:lvl8pPr marL="13716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8pPr>
      <a:lvl9pPr marL="1828800" algn="l" rtl="0" fontAlgn="base">
        <a:spcBef>
          <a:spcPct val="0"/>
        </a:spcBef>
        <a:spcAft>
          <a:spcPct val="0"/>
        </a:spcAft>
        <a:defRPr kumimoji="1" sz="2800">
          <a:solidFill>
            <a:schemeClr val="tx1"/>
          </a:solidFill>
          <a:latin typeface="Arial" charset="0"/>
          <a:ea typeface="HGP創英角ｺﾞｼｯｸUB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Arial" pitchFamily="34" charset="0"/>
        <a:buChar char="▐"/>
        <a:defRPr kumimoji="1" sz="2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l"/>
        <a:defRPr kumimoji="1" sz="20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Arial" pitchFamily="34" charset="0"/>
        <a:buChar char="•"/>
        <a:defRPr kumimoji="1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Arial" pitchFamily="34" charset="0"/>
        <a:buChar char="–"/>
        <a:defRPr kumimoji="1" sz="16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ＭＳ Ｐゴシック" pitchFamily="50" charset="-128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7" name="Rectangle 6"/>
          <p:cNvSpPr txBox="1">
            <a:spLocks noChangeArrowheads="1"/>
          </p:cNvSpPr>
          <p:nvPr userDrawn="1"/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BE286F-CE08-4020-AEE7-79B480F13A24}" type="slidenum">
              <a:rPr kumimoji="1" lang="en-US" altLang="ja-JP" sz="1600" b="1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ＭＳ Ｐゴシック" pitchFamily="50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&lt;#&gt;</a:t>
            </a:fld>
            <a:endParaRPr kumimoji="1" lang="en-US" altLang="ja-JP" sz="1600" b="1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itchFamily="34" charset="0"/>
              <a:ea typeface="ＭＳ Ｐゴシック" pitchFamily="50" charset="-128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  <p:sldLayoutId id="2147483726" r:id="rId11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 txBox="1">
            <a:spLocks noChangeArrowheads="1"/>
          </p:cNvSpPr>
          <p:nvPr userDrawn="1"/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FBE286F-CE08-4020-AEE7-79B480F13A24}" type="slidenum">
              <a:rPr kumimoji="1" lang="en-US" altLang="ja-JP" sz="1600" b="1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ＭＳ Ｐゴシック" pitchFamily="50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&lt;#&gt;</a:t>
            </a:fld>
            <a:endParaRPr kumimoji="1" lang="en-US" altLang="ja-JP" sz="1600" b="1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itchFamily="34" charset="0"/>
              <a:ea typeface="ＭＳ Ｐゴシック" pitchFamily="50" charset="-128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ja-JP" b="0" smtClean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r>
              <a:rPr lang="en-US" altLang="ja-JP" b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1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420668" y="6477286"/>
            <a:ext cx="709684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600" b="1"/>
            </a:lvl1pPr>
          </a:lstStyle>
          <a:p>
            <a:fld id="{4FBE286F-CE08-4020-AEE7-79B480F13A24}" type="slidenum">
              <a:rPr lang="en-US" altLang="ja-JP" smtClean="0"/>
              <a:pPr/>
              <a:t>&lt;#&gt;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5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117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12" Type="http://schemas.openxmlformats.org/officeDocument/2006/relationships/image" Target="../media/image116.emf"/><Relationship Id="rId2" Type="http://schemas.openxmlformats.org/officeDocument/2006/relationships/notesSlide" Target="../notesSlides/notesSlide90.xml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8.png"/><Relationship Id="rId11" Type="http://schemas.openxmlformats.org/officeDocument/2006/relationships/image" Target="../media/image115.png"/><Relationship Id="rId5" Type="http://schemas.openxmlformats.org/officeDocument/2006/relationships/image" Target="../media/image17.png"/><Relationship Id="rId15" Type="http://schemas.openxmlformats.org/officeDocument/2006/relationships/image" Target="../media/image119.png"/><Relationship Id="rId10" Type="http://schemas.openxmlformats.org/officeDocument/2006/relationships/image" Target="../media/image114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4" Type="http://schemas.openxmlformats.org/officeDocument/2006/relationships/image" Target="../media/image118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117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12" Type="http://schemas.openxmlformats.org/officeDocument/2006/relationships/image" Target="../media/image116.emf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8.png"/><Relationship Id="rId11" Type="http://schemas.openxmlformats.org/officeDocument/2006/relationships/image" Target="../media/image115.png"/><Relationship Id="rId5" Type="http://schemas.openxmlformats.org/officeDocument/2006/relationships/image" Target="../media/image17.png"/><Relationship Id="rId15" Type="http://schemas.openxmlformats.org/officeDocument/2006/relationships/image" Target="../media/image22.png"/><Relationship Id="rId10" Type="http://schemas.openxmlformats.org/officeDocument/2006/relationships/image" Target="../media/image114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4" Type="http://schemas.openxmlformats.org/officeDocument/2006/relationships/image" Target="../media/image118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wmf"/><Relationship Id="rId3" Type="http://schemas.openxmlformats.org/officeDocument/2006/relationships/image" Target="../media/image120.png"/><Relationship Id="rId7" Type="http://schemas.openxmlformats.org/officeDocument/2006/relationships/image" Target="../media/image118.png"/><Relationship Id="rId12" Type="http://schemas.openxmlformats.org/officeDocument/2006/relationships/image" Target="../media/image30.wmf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17.png"/><Relationship Id="rId11" Type="http://schemas.openxmlformats.org/officeDocument/2006/relationships/image" Target="../media/image32.emf"/><Relationship Id="rId5" Type="http://schemas.openxmlformats.org/officeDocument/2006/relationships/image" Target="../media/image18.png"/><Relationship Id="rId10" Type="http://schemas.openxmlformats.org/officeDocument/2006/relationships/image" Target="../media/image31.jpeg"/><Relationship Id="rId4" Type="http://schemas.openxmlformats.org/officeDocument/2006/relationships/image" Target="../media/image121.png"/><Relationship Id="rId9" Type="http://schemas.openxmlformats.org/officeDocument/2006/relationships/image" Target="../media/image123.wmf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117.png"/><Relationship Id="rId3" Type="http://schemas.openxmlformats.org/officeDocument/2006/relationships/image" Target="../media/image114.png"/><Relationship Id="rId7" Type="http://schemas.openxmlformats.org/officeDocument/2006/relationships/image" Target="../media/image17.png"/><Relationship Id="rId12" Type="http://schemas.openxmlformats.org/officeDocument/2006/relationships/image" Target="../media/image116.emf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5" Type="http://schemas.openxmlformats.org/officeDocument/2006/relationships/image" Target="../media/image22.png"/><Relationship Id="rId10" Type="http://schemas.openxmlformats.org/officeDocument/2006/relationships/image" Target="../media/image20.png"/><Relationship Id="rId4" Type="http://schemas.openxmlformats.org/officeDocument/2006/relationships/image" Target="../media/image115.png"/><Relationship Id="rId9" Type="http://schemas.openxmlformats.org/officeDocument/2006/relationships/image" Target="../media/image19.png"/><Relationship Id="rId14" Type="http://schemas.openxmlformats.org/officeDocument/2006/relationships/image" Target="../media/image118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117.png"/><Relationship Id="rId3" Type="http://schemas.openxmlformats.org/officeDocument/2006/relationships/image" Target="../media/image114.png"/><Relationship Id="rId7" Type="http://schemas.openxmlformats.org/officeDocument/2006/relationships/image" Target="../media/image17.png"/><Relationship Id="rId12" Type="http://schemas.openxmlformats.org/officeDocument/2006/relationships/image" Target="../media/image116.emf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5" Type="http://schemas.openxmlformats.org/officeDocument/2006/relationships/image" Target="../media/image22.png"/><Relationship Id="rId10" Type="http://schemas.openxmlformats.org/officeDocument/2006/relationships/image" Target="../media/image20.png"/><Relationship Id="rId4" Type="http://schemas.openxmlformats.org/officeDocument/2006/relationships/image" Target="../media/image115.png"/><Relationship Id="rId9" Type="http://schemas.openxmlformats.org/officeDocument/2006/relationships/image" Target="../media/image19.png"/><Relationship Id="rId14" Type="http://schemas.openxmlformats.org/officeDocument/2006/relationships/image" Target="../media/image118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117.png"/><Relationship Id="rId3" Type="http://schemas.openxmlformats.org/officeDocument/2006/relationships/image" Target="../media/image114.png"/><Relationship Id="rId7" Type="http://schemas.openxmlformats.org/officeDocument/2006/relationships/image" Target="../media/image17.png"/><Relationship Id="rId12" Type="http://schemas.openxmlformats.org/officeDocument/2006/relationships/image" Target="../media/image116.emf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5" Type="http://schemas.openxmlformats.org/officeDocument/2006/relationships/image" Target="../media/image22.png"/><Relationship Id="rId10" Type="http://schemas.openxmlformats.org/officeDocument/2006/relationships/image" Target="../media/image20.png"/><Relationship Id="rId4" Type="http://schemas.openxmlformats.org/officeDocument/2006/relationships/image" Target="../media/image115.png"/><Relationship Id="rId9" Type="http://schemas.openxmlformats.org/officeDocument/2006/relationships/image" Target="../media/image19.png"/><Relationship Id="rId14" Type="http://schemas.openxmlformats.org/officeDocument/2006/relationships/image" Target="../media/image118.pn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117.png"/><Relationship Id="rId3" Type="http://schemas.openxmlformats.org/officeDocument/2006/relationships/image" Target="../media/image114.png"/><Relationship Id="rId7" Type="http://schemas.openxmlformats.org/officeDocument/2006/relationships/image" Target="../media/image17.png"/><Relationship Id="rId12" Type="http://schemas.openxmlformats.org/officeDocument/2006/relationships/image" Target="../media/image116.emf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5" Type="http://schemas.openxmlformats.org/officeDocument/2006/relationships/image" Target="../media/image22.png"/><Relationship Id="rId10" Type="http://schemas.openxmlformats.org/officeDocument/2006/relationships/image" Target="../media/image20.png"/><Relationship Id="rId4" Type="http://schemas.openxmlformats.org/officeDocument/2006/relationships/image" Target="../media/image115.png"/><Relationship Id="rId9" Type="http://schemas.openxmlformats.org/officeDocument/2006/relationships/image" Target="../media/image19.png"/><Relationship Id="rId14" Type="http://schemas.openxmlformats.org/officeDocument/2006/relationships/image" Target="../media/image118.png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8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30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117.png"/><Relationship Id="rId3" Type="http://schemas.openxmlformats.org/officeDocument/2006/relationships/image" Target="../media/image114.png"/><Relationship Id="rId7" Type="http://schemas.openxmlformats.org/officeDocument/2006/relationships/image" Target="../media/image17.png"/><Relationship Id="rId12" Type="http://schemas.openxmlformats.org/officeDocument/2006/relationships/image" Target="../media/image116.emf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5" Type="http://schemas.openxmlformats.org/officeDocument/2006/relationships/image" Target="../media/image22.png"/><Relationship Id="rId10" Type="http://schemas.openxmlformats.org/officeDocument/2006/relationships/image" Target="../media/image20.png"/><Relationship Id="rId4" Type="http://schemas.openxmlformats.org/officeDocument/2006/relationships/image" Target="../media/image115.png"/><Relationship Id="rId9" Type="http://schemas.openxmlformats.org/officeDocument/2006/relationships/image" Target="../media/image19.png"/><Relationship Id="rId14" Type="http://schemas.openxmlformats.org/officeDocument/2006/relationships/image" Target="../media/image11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9.png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7.png"/><Relationship Id="rId12" Type="http://schemas.openxmlformats.org/officeDocument/2006/relationships/image" Target="../media/image18.png"/><Relationship Id="rId2" Type="http://schemas.openxmlformats.org/officeDocument/2006/relationships/slideLayout" Target="../slideLayouts/slideLayout25.xml"/><Relationship Id="rId16" Type="http://schemas.openxmlformats.org/officeDocument/2006/relationships/image" Target="../media/image22.png"/><Relationship Id="rId1" Type="http://schemas.openxmlformats.org/officeDocument/2006/relationships/vmlDrawing" Target="../drawings/vmlDrawing3.vml"/><Relationship Id="rId6" Type="http://schemas.openxmlformats.org/officeDocument/2006/relationships/image" Target="../media/image6.png"/><Relationship Id="rId11" Type="http://schemas.openxmlformats.org/officeDocument/2006/relationships/image" Target="../media/image17.png"/><Relationship Id="rId5" Type="http://schemas.openxmlformats.org/officeDocument/2006/relationships/image" Target="../media/image5.png"/><Relationship Id="rId15" Type="http://schemas.openxmlformats.org/officeDocument/2006/relationships/image" Target="../media/image21.png"/><Relationship Id="rId10" Type="http://schemas.openxmlformats.org/officeDocument/2006/relationships/image" Target="../media/image16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4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4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47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.png"/><Relationship Id="rId3" Type="http://schemas.openxmlformats.org/officeDocument/2006/relationships/slideLayout" Target="../slideLayouts/slideLayout54.xml"/><Relationship Id="rId7" Type="http://schemas.openxmlformats.org/officeDocument/2006/relationships/image" Target="../media/image126.pn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image" Target="../media/image125.png"/><Relationship Id="rId5" Type="http://schemas.openxmlformats.org/officeDocument/2006/relationships/image" Target="../media/image124.png"/><Relationship Id="rId4" Type="http://schemas.openxmlformats.org/officeDocument/2006/relationships/notesSlide" Target="../notesSlides/notesSlide103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image" Target="../media/image131.png"/><Relationship Id="rId3" Type="http://schemas.openxmlformats.org/officeDocument/2006/relationships/tags" Target="../tags/tag6.xml"/><Relationship Id="rId7" Type="http://schemas.openxmlformats.org/officeDocument/2006/relationships/tags" Target="../tags/tag10.xml"/><Relationship Id="rId12" Type="http://schemas.openxmlformats.org/officeDocument/2006/relationships/image" Target="../media/image130.png"/><Relationship Id="rId2" Type="http://schemas.openxmlformats.org/officeDocument/2006/relationships/tags" Target="../tags/tag5.xml"/><Relationship Id="rId16" Type="http://schemas.openxmlformats.org/officeDocument/2006/relationships/image" Target="../media/image134.png"/><Relationship Id="rId1" Type="http://schemas.openxmlformats.org/officeDocument/2006/relationships/tags" Target="../tags/tag4.xml"/><Relationship Id="rId6" Type="http://schemas.openxmlformats.org/officeDocument/2006/relationships/tags" Target="../tags/tag9.xml"/><Relationship Id="rId11" Type="http://schemas.openxmlformats.org/officeDocument/2006/relationships/image" Target="../media/image129.png"/><Relationship Id="rId5" Type="http://schemas.openxmlformats.org/officeDocument/2006/relationships/tags" Target="../tags/tag8.xml"/><Relationship Id="rId15" Type="http://schemas.openxmlformats.org/officeDocument/2006/relationships/image" Target="../media/image133.png"/><Relationship Id="rId10" Type="http://schemas.openxmlformats.org/officeDocument/2006/relationships/image" Target="../media/image128.png"/><Relationship Id="rId4" Type="http://schemas.openxmlformats.org/officeDocument/2006/relationships/tags" Target="../tags/tag7.xml"/><Relationship Id="rId9" Type="http://schemas.openxmlformats.org/officeDocument/2006/relationships/notesSlide" Target="../notesSlides/notesSlide104.xml"/><Relationship Id="rId14" Type="http://schemas.openxmlformats.org/officeDocument/2006/relationships/image" Target="../media/image132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image" Target="../media/image135.png"/><Relationship Id="rId3" Type="http://schemas.openxmlformats.org/officeDocument/2006/relationships/tags" Target="../tags/tag13.xml"/><Relationship Id="rId7" Type="http://schemas.openxmlformats.org/officeDocument/2006/relationships/tags" Target="../tags/tag17.xml"/><Relationship Id="rId12" Type="http://schemas.openxmlformats.org/officeDocument/2006/relationships/image" Target="../media/image134.png"/><Relationship Id="rId2" Type="http://schemas.openxmlformats.org/officeDocument/2006/relationships/tags" Target="../tags/tag12.xml"/><Relationship Id="rId16" Type="http://schemas.openxmlformats.org/officeDocument/2006/relationships/image" Target="../media/image138.png"/><Relationship Id="rId1" Type="http://schemas.openxmlformats.org/officeDocument/2006/relationships/tags" Target="../tags/tag11.xml"/><Relationship Id="rId6" Type="http://schemas.openxmlformats.org/officeDocument/2006/relationships/tags" Target="../tags/tag16.xml"/><Relationship Id="rId11" Type="http://schemas.openxmlformats.org/officeDocument/2006/relationships/image" Target="../media/image132.png"/><Relationship Id="rId5" Type="http://schemas.openxmlformats.org/officeDocument/2006/relationships/tags" Target="../tags/tag15.xml"/><Relationship Id="rId15" Type="http://schemas.openxmlformats.org/officeDocument/2006/relationships/image" Target="../media/image137.png"/><Relationship Id="rId10" Type="http://schemas.openxmlformats.org/officeDocument/2006/relationships/image" Target="../media/image131.png"/><Relationship Id="rId4" Type="http://schemas.openxmlformats.org/officeDocument/2006/relationships/tags" Target="../tags/tag14.xml"/><Relationship Id="rId9" Type="http://schemas.openxmlformats.org/officeDocument/2006/relationships/notesSlide" Target="../notesSlides/notesSlide105.xml"/><Relationship Id="rId14" Type="http://schemas.openxmlformats.org/officeDocument/2006/relationships/image" Target="../media/image136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image" Target="../media/image139.png"/><Relationship Id="rId3" Type="http://schemas.openxmlformats.org/officeDocument/2006/relationships/tags" Target="../tags/tag20.xml"/><Relationship Id="rId7" Type="http://schemas.openxmlformats.org/officeDocument/2006/relationships/tags" Target="../tags/tag24.xml"/><Relationship Id="rId12" Type="http://schemas.openxmlformats.org/officeDocument/2006/relationships/image" Target="../media/image137.png"/><Relationship Id="rId2" Type="http://schemas.openxmlformats.org/officeDocument/2006/relationships/tags" Target="../tags/tag19.xml"/><Relationship Id="rId16" Type="http://schemas.openxmlformats.org/officeDocument/2006/relationships/image" Target="../media/image142.png"/><Relationship Id="rId1" Type="http://schemas.openxmlformats.org/officeDocument/2006/relationships/tags" Target="../tags/tag18.xml"/><Relationship Id="rId6" Type="http://schemas.openxmlformats.org/officeDocument/2006/relationships/tags" Target="../tags/tag23.xml"/><Relationship Id="rId11" Type="http://schemas.openxmlformats.org/officeDocument/2006/relationships/image" Target="../media/image136.png"/><Relationship Id="rId5" Type="http://schemas.openxmlformats.org/officeDocument/2006/relationships/tags" Target="../tags/tag22.xml"/><Relationship Id="rId15" Type="http://schemas.openxmlformats.org/officeDocument/2006/relationships/image" Target="../media/image141.png"/><Relationship Id="rId10" Type="http://schemas.openxmlformats.org/officeDocument/2006/relationships/image" Target="../media/image135.png"/><Relationship Id="rId4" Type="http://schemas.openxmlformats.org/officeDocument/2006/relationships/tags" Target="../tags/tag21.xml"/><Relationship Id="rId9" Type="http://schemas.openxmlformats.org/officeDocument/2006/relationships/notesSlide" Target="../notesSlides/notesSlide106.xml"/><Relationship Id="rId14" Type="http://schemas.openxmlformats.org/officeDocument/2006/relationships/image" Target="../media/image140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image" Target="../media/image142.png"/><Relationship Id="rId3" Type="http://schemas.openxmlformats.org/officeDocument/2006/relationships/tags" Target="../tags/tag27.xml"/><Relationship Id="rId7" Type="http://schemas.openxmlformats.org/officeDocument/2006/relationships/tags" Target="../tags/tag31.xml"/><Relationship Id="rId12" Type="http://schemas.openxmlformats.org/officeDocument/2006/relationships/image" Target="../media/image138.png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6" Type="http://schemas.openxmlformats.org/officeDocument/2006/relationships/tags" Target="../tags/tag30.xml"/><Relationship Id="rId11" Type="http://schemas.openxmlformats.org/officeDocument/2006/relationships/image" Target="../media/image144.png"/><Relationship Id="rId5" Type="http://schemas.openxmlformats.org/officeDocument/2006/relationships/tags" Target="../tags/tag29.xml"/><Relationship Id="rId15" Type="http://schemas.openxmlformats.org/officeDocument/2006/relationships/image" Target="../media/image127.png"/><Relationship Id="rId10" Type="http://schemas.openxmlformats.org/officeDocument/2006/relationships/image" Target="../media/image143.png"/><Relationship Id="rId4" Type="http://schemas.openxmlformats.org/officeDocument/2006/relationships/tags" Target="../tags/tag28.xml"/><Relationship Id="rId9" Type="http://schemas.openxmlformats.org/officeDocument/2006/relationships/notesSlide" Target="../notesSlides/notesSlide107.xml"/><Relationship Id="rId14" Type="http://schemas.openxmlformats.org/officeDocument/2006/relationships/image" Target="../media/image126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tags" Target="../tags/tag39.xml"/><Relationship Id="rId13" Type="http://schemas.openxmlformats.org/officeDocument/2006/relationships/slideLayout" Target="../slideLayouts/slideLayout54.xml"/><Relationship Id="rId18" Type="http://schemas.openxmlformats.org/officeDocument/2006/relationships/image" Target="../media/image126.png"/><Relationship Id="rId26" Type="http://schemas.openxmlformats.org/officeDocument/2006/relationships/image" Target="../media/image130.png"/><Relationship Id="rId3" Type="http://schemas.openxmlformats.org/officeDocument/2006/relationships/tags" Target="../tags/tag34.xml"/><Relationship Id="rId21" Type="http://schemas.openxmlformats.org/officeDocument/2006/relationships/image" Target="../media/image129.png"/><Relationship Id="rId7" Type="http://schemas.openxmlformats.org/officeDocument/2006/relationships/tags" Target="../tags/tag38.xml"/><Relationship Id="rId12" Type="http://schemas.openxmlformats.org/officeDocument/2006/relationships/tags" Target="../tags/tag43.xml"/><Relationship Id="rId17" Type="http://schemas.openxmlformats.org/officeDocument/2006/relationships/image" Target="../media/image142.png"/><Relationship Id="rId25" Type="http://schemas.openxmlformats.org/officeDocument/2006/relationships/image" Target="../media/image145.png"/><Relationship Id="rId2" Type="http://schemas.openxmlformats.org/officeDocument/2006/relationships/tags" Target="../tags/tag33.xml"/><Relationship Id="rId16" Type="http://schemas.openxmlformats.org/officeDocument/2006/relationships/image" Target="../media/image125.png"/><Relationship Id="rId20" Type="http://schemas.openxmlformats.org/officeDocument/2006/relationships/image" Target="../media/image128.png"/><Relationship Id="rId1" Type="http://schemas.openxmlformats.org/officeDocument/2006/relationships/tags" Target="../tags/tag32.xml"/><Relationship Id="rId6" Type="http://schemas.openxmlformats.org/officeDocument/2006/relationships/tags" Target="../tags/tag37.xml"/><Relationship Id="rId11" Type="http://schemas.openxmlformats.org/officeDocument/2006/relationships/tags" Target="../tags/tag42.xml"/><Relationship Id="rId24" Type="http://schemas.openxmlformats.org/officeDocument/2006/relationships/image" Target="../media/image133.png"/><Relationship Id="rId5" Type="http://schemas.openxmlformats.org/officeDocument/2006/relationships/tags" Target="../tags/tag36.xml"/><Relationship Id="rId15" Type="http://schemas.openxmlformats.org/officeDocument/2006/relationships/image" Target="../media/image124.png"/><Relationship Id="rId23" Type="http://schemas.openxmlformats.org/officeDocument/2006/relationships/image" Target="../media/image132.png"/><Relationship Id="rId10" Type="http://schemas.openxmlformats.org/officeDocument/2006/relationships/tags" Target="../tags/tag41.xml"/><Relationship Id="rId19" Type="http://schemas.openxmlformats.org/officeDocument/2006/relationships/image" Target="../media/image127.png"/><Relationship Id="rId4" Type="http://schemas.openxmlformats.org/officeDocument/2006/relationships/tags" Target="../tags/tag35.xml"/><Relationship Id="rId9" Type="http://schemas.openxmlformats.org/officeDocument/2006/relationships/tags" Target="../tags/tag40.xml"/><Relationship Id="rId14" Type="http://schemas.openxmlformats.org/officeDocument/2006/relationships/notesSlide" Target="../notesSlides/notesSlide108.xml"/><Relationship Id="rId22" Type="http://schemas.openxmlformats.org/officeDocument/2006/relationships/image" Target="../media/image131.png"/><Relationship Id="rId27" Type="http://schemas.openxmlformats.org/officeDocument/2006/relationships/image" Target="../media/image134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image" Target="../media/image147.png"/><Relationship Id="rId3" Type="http://schemas.openxmlformats.org/officeDocument/2006/relationships/tags" Target="../tags/tag46.xml"/><Relationship Id="rId7" Type="http://schemas.openxmlformats.org/officeDocument/2006/relationships/tags" Target="../tags/tag50.xml"/><Relationship Id="rId12" Type="http://schemas.openxmlformats.org/officeDocument/2006/relationships/image" Target="../media/image146.png"/><Relationship Id="rId2" Type="http://schemas.openxmlformats.org/officeDocument/2006/relationships/tags" Target="../tags/tag45.xml"/><Relationship Id="rId16" Type="http://schemas.openxmlformats.org/officeDocument/2006/relationships/image" Target="../media/image127.png"/><Relationship Id="rId1" Type="http://schemas.openxmlformats.org/officeDocument/2006/relationships/tags" Target="../tags/tag44.xml"/><Relationship Id="rId6" Type="http://schemas.openxmlformats.org/officeDocument/2006/relationships/tags" Target="../tags/tag49.xml"/><Relationship Id="rId11" Type="http://schemas.openxmlformats.org/officeDocument/2006/relationships/image" Target="../media/image125.png"/><Relationship Id="rId5" Type="http://schemas.openxmlformats.org/officeDocument/2006/relationships/tags" Target="../tags/tag48.xml"/><Relationship Id="rId15" Type="http://schemas.openxmlformats.org/officeDocument/2006/relationships/image" Target="../media/image126.png"/><Relationship Id="rId10" Type="http://schemas.openxmlformats.org/officeDocument/2006/relationships/image" Target="../media/image124.png"/><Relationship Id="rId4" Type="http://schemas.openxmlformats.org/officeDocument/2006/relationships/tags" Target="../tags/tag47.xml"/><Relationship Id="rId9" Type="http://schemas.openxmlformats.org/officeDocument/2006/relationships/notesSlide" Target="../notesSlides/notesSlide109.xml"/><Relationship Id="rId14" Type="http://schemas.openxmlformats.org/officeDocument/2006/relationships/image" Target="../media/image14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tags" Target="../tags/tag58.xml"/><Relationship Id="rId13" Type="http://schemas.openxmlformats.org/officeDocument/2006/relationships/image" Target="../media/image146.png"/><Relationship Id="rId18" Type="http://schemas.openxmlformats.org/officeDocument/2006/relationships/image" Target="../media/image148.png"/><Relationship Id="rId3" Type="http://schemas.openxmlformats.org/officeDocument/2006/relationships/tags" Target="../tags/tag53.xml"/><Relationship Id="rId21" Type="http://schemas.openxmlformats.org/officeDocument/2006/relationships/image" Target="../media/image150.png"/><Relationship Id="rId7" Type="http://schemas.openxmlformats.org/officeDocument/2006/relationships/tags" Target="../tags/tag57.xml"/><Relationship Id="rId12" Type="http://schemas.openxmlformats.org/officeDocument/2006/relationships/notesSlide" Target="../notesSlides/notesSlide110.xml"/><Relationship Id="rId17" Type="http://schemas.openxmlformats.org/officeDocument/2006/relationships/image" Target="../media/image137.png"/><Relationship Id="rId2" Type="http://schemas.openxmlformats.org/officeDocument/2006/relationships/tags" Target="../tags/tag52.xml"/><Relationship Id="rId16" Type="http://schemas.openxmlformats.org/officeDocument/2006/relationships/image" Target="../media/image136.png"/><Relationship Id="rId20" Type="http://schemas.openxmlformats.org/officeDocument/2006/relationships/image" Target="../media/image138.png"/><Relationship Id="rId1" Type="http://schemas.openxmlformats.org/officeDocument/2006/relationships/tags" Target="../tags/tag51.xml"/><Relationship Id="rId6" Type="http://schemas.openxmlformats.org/officeDocument/2006/relationships/tags" Target="../tags/tag56.xml"/><Relationship Id="rId11" Type="http://schemas.openxmlformats.org/officeDocument/2006/relationships/slideLayout" Target="../slideLayouts/slideLayout54.xml"/><Relationship Id="rId5" Type="http://schemas.openxmlformats.org/officeDocument/2006/relationships/tags" Target="../tags/tag55.xml"/><Relationship Id="rId15" Type="http://schemas.openxmlformats.org/officeDocument/2006/relationships/image" Target="../media/image135.png"/><Relationship Id="rId10" Type="http://schemas.openxmlformats.org/officeDocument/2006/relationships/tags" Target="../tags/tag60.xml"/><Relationship Id="rId19" Type="http://schemas.openxmlformats.org/officeDocument/2006/relationships/image" Target="../media/image149.png"/><Relationship Id="rId4" Type="http://schemas.openxmlformats.org/officeDocument/2006/relationships/tags" Target="../tags/tag54.xml"/><Relationship Id="rId9" Type="http://schemas.openxmlformats.org/officeDocument/2006/relationships/tags" Target="../tags/tag59.xml"/><Relationship Id="rId14" Type="http://schemas.openxmlformats.org/officeDocument/2006/relationships/image" Target="../media/image142.png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117.png"/><Relationship Id="rId3" Type="http://schemas.openxmlformats.org/officeDocument/2006/relationships/image" Target="../media/image114.png"/><Relationship Id="rId7" Type="http://schemas.openxmlformats.org/officeDocument/2006/relationships/image" Target="../media/image17.png"/><Relationship Id="rId12" Type="http://schemas.openxmlformats.org/officeDocument/2006/relationships/image" Target="../media/image116.emf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5" Type="http://schemas.openxmlformats.org/officeDocument/2006/relationships/image" Target="../media/image22.png"/><Relationship Id="rId10" Type="http://schemas.openxmlformats.org/officeDocument/2006/relationships/image" Target="../media/image20.png"/><Relationship Id="rId4" Type="http://schemas.openxmlformats.org/officeDocument/2006/relationships/image" Target="../media/image115.png"/><Relationship Id="rId9" Type="http://schemas.openxmlformats.org/officeDocument/2006/relationships/image" Target="../media/image19.png"/><Relationship Id="rId14" Type="http://schemas.openxmlformats.org/officeDocument/2006/relationships/image" Target="../media/image118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9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30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9.png"/><Relationship Id="rId3" Type="http://schemas.openxmlformats.org/officeDocument/2006/relationships/notesSlide" Target="../notesSlides/notesSlide114.xml"/><Relationship Id="rId7" Type="http://schemas.openxmlformats.org/officeDocument/2006/relationships/image" Target="../media/image7.png"/><Relationship Id="rId12" Type="http://schemas.openxmlformats.org/officeDocument/2006/relationships/image" Target="../media/image18.png"/><Relationship Id="rId17" Type="http://schemas.openxmlformats.org/officeDocument/2006/relationships/image" Target="../media/image23.wmf"/><Relationship Id="rId2" Type="http://schemas.openxmlformats.org/officeDocument/2006/relationships/slideLayout" Target="../slideLayouts/slideLayout29.xml"/><Relationship Id="rId16" Type="http://schemas.openxmlformats.org/officeDocument/2006/relationships/image" Target="../media/image22.png"/><Relationship Id="rId1" Type="http://schemas.openxmlformats.org/officeDocument/2006/relationships/vmlDrawing" Target="../drawings/vmlDrawing19.vml"/><Relationship Id="rId6" Type="http://schemas.openxmlformats.org/officeDocument/2006/relationships/image" Target="../media/image6.png"/><Relationship Id="rId11" Type="http://schemas.openxmlformats.org/officeDocument/2006/relationships/image" Target="../media/image17.png"/><Relationship Id="rId5" Type="http://schemas.openxmlformats.org/officeDocument/2006/relationships/image" Target="../media/image5.png"/><Relationship Id="rId15" Type="http://schemas.openxmlformats.org/officeDocument/2006/relationships/image" Target="../media/image21.png"/><Relationship Id="rId10" Type="http://schemas.openxmlformats.org/officeDocument/2006/relationships/image" Target="../media/image16.png"/><Relationship Id="rId4" Type="http://schemas.openxmlformats.org/officeDocument/2006/relationships/oleObject" Target="../embeddings/oleObject25.bin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2.jpeg"/><Relationship Id="rId1" Type="http://schemas.openxmlformats.org/officeDocument/2006/relationships/slideLayout" Target="../slideLayouts/slideLayout3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5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8.png"/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7.png"/><Relationship Id="rId12" Type="http://schemas.openxmlformats.org/officeDocument/2006/relationships/image" Target="../media/image17.png"/><Relationship Id="rId17" Type="http://schemas.openxmlformats.org/officeDocument/2006/relationships/image" Target="../media/image22.png"/><Relationship Id="rId2" Type="http://schemas.openxmlformats.org/officeDocument/2006/relationships/slideLayout" Target="../slideLayouts/slideLayout34.xml"/><Relationship Id="rId16" Type="http://schemas.openxmlformats.org/officeDocument/2006/relationships/image" Target="../media/image21.png"/><Relationship Id="rId1" Type="http://schemas.openxmlformats.org/officeDocument/2006/relationships/vmlDrawing" Target="../drawings/vmlDrawing4.vml"/><Relationship Id="rId6" Type="http://schemas.openxmlformats.org/officeDocument/2006/relationships/image" Target="../media/image6.png"/><Relationship Id="rId11" Type="http://schemas.openxmlformats.org/officeDocument/2006/relationships/image" Target="../media/image16.png"/><Relationship Id="rId5" Type="http://schemas.openxmlformats.org/officeDocument/2006/relationships/image" Target="../media/image5.png"/><Relationship Id="rId15" Type="http://schemas.openxmlformats.org/officeDocument/2006/relationships/image" Target="../media/image20.png"/><Relationship Id="rId10" Type="http://schemas.openxmlformats.org/officeDocument/2006/relationships/image" Target="../media/image15.png"/><Relationship Id="rId4" Type="http://schemas.openxmlformats.org/officeDocument/2006/relationships/oleObject" Target="../embeddings/oleObject4.bin"/><Relationship Id="rId9" Type="http://schemas.openxmlformats.org/officeDocument/2006/relationships/image" Target="../media/image14.emf"/><Relationship Id="rId14" Type="http://schemas.openxmlformats.org/officeDocument/2006/relationships/image" Target="../media/image1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nict.go.jp/index-J.html" TargetMode="External"/><Relationship Id="rId3" Type="http://schemas.openxmlformats.org/officeDocument/2006/relationships/image" Target="../media/image49.gif"/><Relationship Id="rId7" Type="http://schemas.openxmlformats.org/officeDocument/2006/relationships/image" Target="../media/image53.png"/><Relationship Id="rId12" Type="http://schemas.openxmlformats.org/officeDocument/2006/relationships/image" Target="../media/image5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5" Type="http://schemas.openxmlformats.org/officeDocument/2006/relationships/image" Target="../media/image51.png"/><Relationship Id="rId10" Type="http://schemas.openxmlformats.org/officeDocument/2006/relationships/image" Target="../media/image55.png"/><Relationship Id="rId4" Type="http://schemas.openxmlformats.org/officeDocument/2006/relationships/image" Target="../media/image50.png"/><Relationship Id="rId9" Type="http://schemas.openxmlformats.org/officeDocument/2006/relationships/image" Target="../media/image54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7.png"/><Relationship Id="rId12" Type="http://schemas.openxmlformats.org/officeDocument/2006/relationships/image" Target="../media/image12.jpeg"/><Relationship Id="rId2" Type="http://schemas.openxmlformats.org/officeDocument/2006/relationships/slideLayout" Target="../slideLayouts/slideLayout3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6.png"/><Relationship Id="rId11" Type="http://schemas.openxmlformats.org/officeDocument/2006/relationships/image" Target="../media/image11.jpeg"/><Relationship Id="rId5" Type="http://schemas.openxmlformats.org/officeDocument/2006/relationships/image" Target="../media/image5.png"/><Relationship Id="rId10" Type="http://schemas.openxmlformats.org/officeDocument/2006/relationships/image" Target="../media/image10.jpeg"/><Relationship Id="rId4" Type="http://schemas.openxmlformats.org/officeDocument/2006/relationships/oleObject" Target="../embeddings/oleObject1.bin"/><Relationship Id="rId9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60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62.jpe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64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7" Type="http://schemas.openxmlformats.org/officeDocument/2006/relationships/image" Target="../media/image6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8.jpeg"/><Relationship Id="rId5" Type="http://schemas.openxmlformats.org/officeDocument/2006/relationships/image" Target="../media/image67.jpeg"/><Relationship Id="rId4" Type="http://schemas.openxmlformats.org/officeDocument/2006/relationships/image" Target="../media/image66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8.pn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7.png"/><Relationship Id="rId12" Type="http://schemas.openxmlformats.org/officeDocument/2006/relationships/image" Target="../media/image17.png"/><Relationship Id="rId17" Type="http://schemas.openxmlformats.org/officeDocument/2006/relationships/image" Target="../media/image22.png"/><Relationship Id="rId2" Type="http://schemas.openxmlformats.org/officeDocument/2006/relationships/slideLayout" Target="../slideLayouts/slideLayout34.xml"/><Relationship Id="rId16" Type="http://schemas.openxmlformats.org/officeDocument/2006/relationships/image" Target="../media/image21.png"/><Relationship Id="rId1" Type="http://schemas.openxmlformats.org/officeDocument/2006/relationships/vmlDrawing" Target="../drawings/vmlDrawing2.vml"/><Relationship Id="rId6" Type="http://schemas.openxmlformats.org/officeDocument/2006/relationships/image" Target="../media/image6.png"/><Relationship Id="rId11" Type="http://schemas.openxmlformats.org/officeDocument/2006/relationships/image" Target="../media/image16.png"/><Relationship Id="rId5" Type="http://schemas.openxmlformats.org/officeDocument/2006/relationships/image" Target="../media/image5.png"/><Relationship Id="rId15" Type="http://schemas.openxmlformats.org/officeDocument/2006/relationships/image" Target="../media/image20.png"/><Relationship Id="rId10" Type="http://schemas.openxmlformats.org/officeDocument/2006/relationships/image" Target="../media/image15.png"/><Relationship Id="rId4" Type="http://schemas.openxmlformats.org/officeDocument/2006/relationships/oleObject" Target="../embeddings/oleObject2.bin"/><Relationship Id="rId9" Type="http://schemas.openxmlformats.org/officeDocument/2006/relationships/image" Target="../media/image14.emf"/><Relationship Id="rId14" Type="http://schemas.openxmlformats.org/officeDocument/2006/relationships/image" Target="../media/image19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7.png"/><Relationship Id="rId18" Type="http://schemas.openxmlformats.org/officeDocument/2006/relationships/image" Target="../media/image73.png"/><Relationship Id="rId3" Type="http://schemas.openxmlformats.org/officeDocument/2006/relationships/notesSlide" Target="../notesSlides/notesSlide40.xml"/><Relationship Id="rId21" Type="http://schemas.openxmlformats.org/officeDocument/2006/relationships/image" Target="../media/image75.jpeg"/><Relationship Id="rId7" Type="http://schemas.openxmlformats.org/officeDocument/2006/relationships/image" Target="../media/image25.png"/><Relationship Id="rId12" Type="http://schemas.openxmlformats.org/officeDocument/2006/relationships/image" Target="../media/image6.png"/><Relationship Id="rId17" Type="http://schemas.openxmlformats.org/officeDocument/2006/relationships/image" Target="../media/image39.png"/><Relationship Id="rId2" Type="http://schemas.openxmlformats.org/officeDocument/2006/relationships/slideLayout" Target="../slideLayouts/slideLayout25.xml"/><Relationship Id="rId16" Type="http://schemas.openxmlformats.org/officeDocument/2006/relationships/image" Target="../media/image72.png"/><Relationship Id="rId20" Type="http://schemas.openxmlformats.org/officeDocument/2006/relationships/image" Target="../media/image74.jpeg"/><Relationship Id="rId1" Type="http://schemas.openxmlformats.org/officeDocument/2006/relationships/vmlDrawing" Target="../drawings/vmlDrawing5.vml"/><Relationship Id="rId6" Type="http://schemas.openxmlformats.org/officeDocument/2006/relationships/image" Target="../media/image24.png"/><Relationship Id="rId11" Type="http://schemas.openxmlformats.org/officeDocument/2006/relationships/image" Target="../media/image5.png"/><Relationship Id="rId5" Type="http://schemas.openxmlformats.org/officeDocument/2006/relationships/image" Target="../media/image27.png"/><Relationship Id="rId15" Type="http://schemas.openxmlformats.org/officeDocument/2006/relationships/image" Target="../media/image71.png"/><Relationship Id="rId10" Type="http://schemas.openxmlformats.org/officeDocument/2006/relationships/oleObject" Target="../embeddings/oleObject5.bin"/><Relationship Id="rId19" Type="http://schemas.openxmlformats.org/officeDocument/2006/relationships/image" Target="../media/image42.png"/><Relationship Id="rId4" Type="http://schemas.openxmlformats.org/officeDocument/2006/relationships/image" Target="../media/image26.png"/><Relationship Id="rId9" Type="http://schemas.openxmlformats.org/officeDocument/2006/relationships/image" Target="../media/image29.png"/><Relationship Id="rId14" Type="http://schemas.openxmlformats.org/officeDocument/2006/relationships/image" Target="../media/image8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7.png"/><Relationship Id="rId18" Type="http://schemas.openxmlformats.org/officeDocument/2006/relationships/image" Target="../media/image73.png"/><Relationship Id="rId3" Type="http://schemas.openxmlformats.org/officeDocument/2006/relationships/notesSlide" Target="../notesSlides/notesSlide41.xml"/><Relationship Id="rId21" Type="http://schemas.openxmlformats.org/officeDocument/2006/relationships/image" Target="../media/image75.jpeg"/><Relationship Id="rId7" Type="http://schemas.openxmlformats.org/officeDocument/2006/relationships/image" Target="../media/image25.png"/><Relationship Id="rId12" Type="http://schemas.openxmlformats.org/officeDocument/2006/relationships/image" Target="../media/image6.png"/><Relationship Id="rId17" Type="http://schemas.openxmlformats.org/officeDocument/2006/relationships/image" Target="../media/image39.png"/><Relationship Id="rId2" Type="http://schemas.openxmlformats.org/officeDocument/2006/relationships/slideLayout" Target="../slideLayouts/slideLayout25.xml"/><Relationship Id="rId16" Type="http://schemas.openxmlformats.org/officeDocument/2006/relationships/image" Target="../media/image72.png"/><Relationship Id="rId20" Type="http://schemas.openxmlformats.org/officeDocument/2006/relationships/image" Target="../media/image74.jpeg"/><Relationship Id="rId1" Type="http://schemas.openxmlformats.org/officeDocument/2006/relationships/vmlDrawing" Target="../drawings/vmlDrawing6.vml"/><Relationship Id="rId6" Type="http://schemas.openxmlformats.org/officeDocument/2006/relationships/image" Target="../media/image24.png"/><Relationship Id="rId11" Type="http://schemas.openxmlformats.org/officeDocument/2006/relationships/image" Target="../media/image5.png"/><Relationship Id="rId5" Type="http://schemas.openxmlformats.org/officeDocument/2006/relationships/image" Target="../media/image27.png"/><Relationship Id="rId15" Type="http://schemas.openxmlformats.org/officeDocument/2006/relationships/image" Target="../media/image71.png"/><Relationship Id="rId10" Type="http://schemas.openxmlformats.org/officeDocument/2006/relationships/oleObject" Target="../embeddings/oleObject6.bin"/><Relationship Id="rId19" Type="http://schemas.openxmlformats.org/officeDocument/2006/relationships/image" Target="../media/image42.png"/><Relationship Id="rId4" Type="http://schemas.openxmlformats.org/officeDocument/2006/relationships/image" Target="../media/image26.png"/><Relationship Id="rId9" Type="http://schemas.openxmlformats.org/officeDocument/2006/relationships/image" Target="../media/image29.png"/><Relationship Id="rId14" Type="http://schemas.openxmlformats.org/officeDocument/2006/relationships/image" Target="../media/image8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7.png"/><Relationship Id="rId18" Type="http://schemas.openxmlformats.org/officeDocument/2006/relationships/image" Target="../media/image73.png"/><Relationship Id="rId3" Type="http://schemas.openxmlformats.org/officeDocument/2006/relationships/notesSlide" Target="../notesSlides/notesSlide42.xml"/><Relationship Id="rId21" Type="http://schemas.openxmlformats.org/officeDocument/2006/relationships/image" Target="../media/image75.jpeg"/><Relationship Id="rId7" Type="http://schemas.openxmlformats.org/officeDocument/2006/relationships/image" Target="../media/image25.png"/><Relationship Id="rId12" Type="http://schemas.openxmlformats.org/officeDocument/2006/relationships/image" Target="../media/image6.png"/><Relationship Id="rId17" Type="http://schemas.openxmlformats.org/officeDocument/2006/relationships/image" Target="../media/image39.png"/><Relationship Id="rId2" Type="http://schemas.openxmlformats.org/officeDocument/2006/relationships/slideLayout" Target="../slideLayouts/slideLayout25.xml"/><Relationship Id="rId16" Type="http://schemas.openxmlformats.org/officeDocument/2006/relationships/image" Target="../media/image72.png"/><Relationship Id="rId20" Type="http://schemas.openxmlformats.org/officeDocument/2006/relationships/image" Target="../media/image74.jpeg"/><Relationship Id="rId1" Type="http://schemas.openxmlformats.org/officeDocument/2006/relationships/vmlDrawing" Target="../drawings/vmlDrawing7.vml"/><Relationship Id="rId6" Type="http://schemas.openxmlformats.org/officeDocument/2006/relationships/image" Target="../media/image24.png"/><Relationship Id="rId11" Type="http://schemas.openxmlformats.org/officeDocument/2006/relationships/image" Target="../media/image5.png"/><Relationship Id="rId5" Type="http://schemas.openxmlformats.org/officeDocument/2006/relationships/image" Target="../media/image27.png"/><Relationship Id="rId15" Type="http://schemas.openxmlformats.org/officeDocument/2006/relationships/image" Target="../media/image71.png"/><Relationship Id="rId10" Type="http://schemas.openxmlformats.org/officeDocument/2006/relationships/oleObject" Target="../embeddings/oleObject7.bin"/><Relationship Id="rId19" Type="http://schemas.openxmlformats.org/officeDocument/2006/relationships/image" Target="../media/image42.png"/><Relationship Id="rId4" Type="http://schemas.openxmlformats.org/officeDocument/2006/relationships/image" Target="../media/image26.png"/><Relationship Id="rId9" Type="http://schemas.openxmlformats.org/officeDocument/2006/relationships/image" Target="../media/image29.png"/><Relationship Id="rId14" Type="http://schemas.openxmlformats.org/officeDocument/2006/relationships/image" Target="../media/image8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5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7.png"/><Relationship Id="rId18" Type="http://schemas.openxmlformats.org/officeDocument/2006/relationships/image" Target="../media/image73.png"/><Relationship Id="rId3" Type="http://schemas.openxmlformats.org/officeDocument/2006/relationships/notesSlide" Target="../notesSlides/notesSlide44.xml"/><Relationship Id="rId21" Type="http://schemas.openxmlformats.org/officeDocument/2006/relationships/image" Target="../media/image75.jpeg"/><Relationship Id="rId7" Type="http://schemas.openxmlformats.org/officeDocument/2006/relationships/image" Target="../media/image25.png"/><Relationship Id="rId12" Type="http://schemas.openxmlformats.org/officeDocument/2006/relationships/image" Target="../media/image6.png"/><Relationship Id="rId17" Type="http://schemas.openxmlformats.org/officeDocument/2006/relationships/image" Target="../media/image39.png"/><Relationship Id="rId2" Type="http://schemas.openxmlformats.org/officeDocument/2006/relationships/slideLayout" Target="../slideLayouts/slideLayout25.xml"/><Relationship Id="rId16" Type="http://schemas.openxmlformats.org/officeDocument/2006/relationships/image" Target="../media/image72.png"/><Relationship Id="rId20" Type="http://schemas.openxmlformats.org/officeDocument/2006/relationships/image" Target="../media/image74.jpeg"/><Relationship Id="rId1" Type="http://schemas.openxmlformats.org/officeDocument/2006/relationships/vmlDrawing" Target="../drawings/vmlDrawing8.vml"/><Relationship Id="rId6" Type="http://schemas.openxmlformats.org/officeDocument/2006/relationships/image" Target="../media/image24.png"/><Relationship Id="rId11" Type="http://schemas.openxmlformats.org/officeDocument/2006/relationships/image" Target="../media/image5.png"/><Relationship Id="rId5" Type="http://schemas.openxmlformats.org/officeDocument/2006/relationships/image" Target="../media/image27.png"/><Relationship Id="rId15" Type="http://schemas.openxmlformats.org/officeDocument/2006/relationships/image" Target="../media/image71.png"/><Relationship Id="rId10" Type="http://schemas.openxmlformats.org/officeDocument/2006/relationships/oleObject" Target="../embeddings/oleObject8.bin"/><Relationship Id="rId19" Type="http://schemas.openxmlformats.org/officeDocument/2006/relationships/image" Target="../media/image42.png"/><Relationship Id="rId4" Type="http://schemas.openxmlformats.org/officeDocument/2006/relationships/image" Target="../media/image26.png"/><Relationship Id="rId9" Type="http://schemas.openxmlformats.org/officeDocument/2006/relationships/image" Target="../media/image29.png"/><Relationship Id="rId14" Type="http://schemas.openxmlformats.org/officeDocument/2006/relationships/image" Target="../media/image8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7.png"/><Relationship Id="rId18" Type="http://schemas.openxmlformats.org/officeDocument/2006/relationships/image" Target="../media/image73.png"/><Relationship Id="rId3" Type="http://schemas.openxmlformats.org/officeDocument/2006/relationships/notesSlide" Target="../notesSlides/notesSlide45.xml"/><Relationship Id="rId21" Type="http://schemas.openxmlformats.org/officeDocument/2006/relationships/image" Target="../media/image75.jpeg"/><Relationship Id="rId7" Type="http://schemas.openxmlformats.org/officeDocument/2006/relationships/image" Target="../media/image25.png"/><Relationship Id="rId12" Type="http://schemas.openxmlformats.org/officeDocument/2006/relationships/image" Target="../media/image6.png"/><Relationship Id="rId17" Type="http://schemas.openxmlformats.org/officeDocument/2006/relationships/image" Target="../media/image39.png"/><Relationship Id="rId2" Type="http://schemas.openxmlformats.org/officeDocument/2006/relationships/slideLayout" Target="../slideLayouts/slideLayout25.xml"/><Relationship Id="rId16" Type="http://schemas.openxmlformats.org/officeDocument/2006/relationships/image" Target="../media/image72.png"/><Relationship Id="rId20" Type="http://schemas.openxmlformats.org/officeDocument/2006/relationships/image" Target="../media/image74.jpeg"/><Relationship Id="rId1" Type="http://schemas.openxmlformats.org/officeDocument/2006/relationships/vmlDrawing" Target="../drawings/vmlDrawing9.vml"/><Relationship Id="rId6" Type="http://schemas.openxmlformats.org/officeDocument/2006/relationships/image" Target="../media/image24.png"/><Relationship Id="rId11" Type="http://schemas.openxmlformats.org/officeDocument/2006/relationships/image" Target="../media/image5.png"/><Relationship Id="rId5" Type="http://schemas.openxmlformats.org/officeDocument/2006/relationships/image" Target="../media/image27.png"/><Relationship Id="rId15" Type="http://schemas.openxmlformats.org/officeDocument/2006/relationships/image" Target="../media/image71.png"/><Relationship Id="rId10" Type="http://schemas.openxmlformats.org/officeDocument/2006/relationships/oleObject" Target="../embeddings/oleObject9.bin"/><Relationship Id="rId19" Type="http://schemas.openxmlformats.org/officeDocument/2006/relationships/image" Target="../media/image42.png"/><Relationship Id="rId4" Type="http://schemas.openxmlformats.org/officeDocument/2006/relationships/image" Target="../media/image26.png"/><Relationship Id="rId9" Type="http://schemas.openxmlformats.org/officeDocument/2006/relationships/image" Target="../media/image29.png"/><Relationship Id="rId14" Type="http://schemas.openxmlformats.org/officeDocument/2006/relationships/image" Target="../media/image8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7.png"/><Relationship Id="rId18" Type="http://schemas.openxmlformats.org/officeDocument/2006/relationships/image" Target="../media/image73.png"/><Relationship Id="rId3" Type="http://schemas.openxmlformats.org/officeDocument/2006/relationships/notesSlide" Target="../notesSlides/notesSlide46.xml"/><Relationship Id="rId21" Type="http://schemas.openxmlformats.org/officeDocument/2006/relationships/image" Target="../media/image75.jpeg"/><Relationship Id="rId7" Type="http://schemas.openxmlformats.org/officeDocument/2006/relationships/image" Target="../media/image25.png"/><Relationship Id="rId12" Type="http://schemas.openxmlformats.org/officeDocument/2006/relationships/image" Target="../media/image6.png"/><Relationship Id="rId17" Type="http://schemas.openxmlformats.org/officeDocument/2006/relationships/image" Target="../media/image39.png"/><Relationship Id="rId2" Type="http://schemas.openxmlformats.org/officeDocument/2006/relationships/slideLayout" Target="../slideLayouts/slideLayout25.xml"/><Relationship Id="rId16" Type="http://schemas.openxmlformats.org/officeDocument/2006/relationships/image" Target="../media/image72.png"/><Relationship Id="rId20" Type="http://schemas.openxmlformats.org/officeDocument/2006/relationships/image" Target="../media/image76.wmf"/><Relationship Id="rId1" Type="http://schemas.openxmlformats.org/officeDocument/2006/relationships/vmlDrawing" Target="../drawings/vmlDrawing10.vml"/><Relationship Id="rId6" Type="http://schemas.openxmlformats.org/officeDocument/2006/relationships/image" Target="../media/image24.png"/><Relationship Id="rId11" Type="http://schemas.openxmlformats.org/officeDocument/2006/relationships/image" Target="../media/image5.png"/><Relationship Id="rId5" Type="http://schemas.openxmlformats.org/officeDocument/2006/relationships/image" Target="../media/image27.png"/><Relationship Id="rId15" Type="http://schemas.openxmlformats.org/officeDocument/2006/relationships/image" Target="../media/image71.png"/><Relationship Id="rId23" Type="http://schemas.openxmlformats.org/officeDocument/2006/relationships/image" Target="../media/image74.jpeg"/><Relationship Id="rId10" Type="http://schemas.openxmlformats.org/officeDocument/2006/relationships/oleObject" Target="../embeddings/oleObject10.bin"/><Relationship Id="rId19" Type="http://schemas.openxmlformats.org/officeDocument/2006/relationships/image" Target="../media/image42.png"/><Relationship Id="rId4" Type="http://schemas.openxmlformats.org/officeDocument/2006/relationships/image" Target="../media/image26.png"/><Relationship Id="rId9" Type="http://schemas.openxmlformats.org/officeDocument/2006/relationships/image" Target="../media/image29.png"/><Relationship Id="rId14" Type="http://schemas.openxmlformats.org/officeDocument/2006/relationships/image" Target="../media/image8.png"/><Relationship Id="rId22" Type="http://schemas.openxmlformats.org/officeDocument/2006/relationships/image" Target="../media/image77.emf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5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7.png"/><Relationship Id="rId3" Type="http://schemas.openxmlformats.org/officeDocument/2006/relationships/image" Target="../media/image78.jpeg"/><Relationship Id="rId7" Type="http://schemas.openxmlformats.org/officeDocument/2006/relationships/image" Target="../media/image26.png"/><Relationship Id="rId12" Type="http://schemas.openxmlformats.org/officeDocument/2006/relationships/image" Target="../media/image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5.png"/><Relationship Id="rId11" Type="http://schemas.openxmlformats.org/officeDocument/2006/relationships/image" Target="../media/image5.png"/><Relationship Id="rId5" Type="http://schemas.openxmlformats.org/officeDocument/2006/relationships/image" Target="../media/image24.png"/><Relationship Id="rId15" Type="http://schemas.openxmlformats.org/officeDocument/2006/relationships/image" Target="../media/image30.wmf"/><Relationship Id="rId10" Type="http://schemas.openxmlformats.org/officeDocument/2006/relationships/image" Target="../media/image29.png"/><Relationship Id="rId4" Type="http://schemas.openxmlformats.org/officeDocument/2006/relationships/image" Target="../media/image79.png"/><Relationship Id="rId9" Type="http://schemas.openxmlformats.org/officeDocument/2006/relationships/image" Target="../media/image28.png"/><Relationship Id="rId14" Type="http://schemas.openxmlformats.org/officeDocument/2006/relationships/image" Target="../media/image8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8.png"/><Relationship Id="rId3" Type="http://schemas.openxmlformats.org/officeDocument/2006/relationships/image" Target="../media/image80.jpeg"/><Relationship Id="rId7" Type="http://schemas.openxmlformats.org/officeDocument/2006/relationships/image" Target="../media/image27.png"/><Relationship Id="rId12" Type="http://schemas.openxmlformats.org/officeDocument/2006/relationships/image" Target="../media/image7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6.png"/><Relationship Id="rId11" Type="http://schemas.openxmlformats.org/officeDocument/2006/relationships/image" Target="../media/image6.png"/><Relationship Id="rId5" Type="http://schemas.openxmlformats.org/officeDocument/2006/relationships/image" Target="../media/image25.png"/><Relationship Id="rId10" Type="http://schemas.openxmlformats.org/officeDocument/2006/relationships/image" Target="../media/image5.png"/><Relationship Id="rId4" Type="http://schemas.openxmlformats.org/officeDocument/2006/relationships/image" Target="../media/image24.png"/><Relationship Id="rId9" Type="http://schemas.openxmlformats.org/officeDocument/2006/relationships/image" Target="../media/image29.png"/><Relationship Id="rId14" Type="http://schemas.openxmlformats.org/officeDocument/2006/relationships/image" Target="../media/image81.w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5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6.png"/><Relationship Id="rId18" Type="http://schemas.openxmlformats.org/officeDocument/2006/relationships/image" Target="../media/image39.png"/><Relationship Id="rId3" Type="http://schemas.openxmlformats.org/officeDocument/2006/relationships/image" Target="../media/image30.wmf"/><Relationship Id="rId7" Type="http://schemas.openxmlformats.org/officeDocument/2006/relationships/image" Target="../media/image25.png"/><Relationship Id="rId12" Type="http://schemas.openxmlformats.org/officeDocument/2006/relationships/image" Target="../media/image5.png"/><Relationship Id="rId17" Type="http://schemas.openxmlformats.org/officeDocument/2006/relationships/image" Target="../media/image72.png"/><Relationship Id="rId2" Type="http://schemas.openxmlformats.org/officeDocument/2006/relationships/notesSlide" Target="../notesSlides/notesSlide50.xml"/><Relationship Id="rId16" Type="http://schemas.openxmlformats.org/officeDocument/2006/relationships/image" Target="../media/image71.png"/><Relationship Id="rId20" Type="http://schemas.openxmlformats.org/officeDocument/2006/relationships/image" Target="../media/image42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4.png"/><Relationship Id="rId11" Type="http://schemas.openxmlformats.org/officeDocument/2006/relationships/image" Target="../media/image29.png"/><Relationship Id="rId5" Type="http://schemas.openxmlformats.org/officeDocument/2006/relationships/image" Target="../media/image32.emf"/><Relationship Id="rId15" Type="http://schemas.openxmlformats.org/officeDocument/2006/relationships/image" Target="../media/image8.png"/><Relationship Id="rId10" Type="http://schemas.openxmlformats.org/officeDocument/2006/relationships/image" Target="../media/image28.png"/><Relationship Id="rId19" Type="http://schemas.openxmlformats.org/officeDocument/2006/relationships/image" Target="../media/image73.png"/><Relationship Id="rId4" Type="http://schemas.openxmlformats.org/officeDocument/2006/relationships/image" Target="../media/image31.jpeg"/><Relationship Id="rId9" Type="http://schemas.openxmlformats.org/officeDocument/2006/relationships/image" Target="../media/image27.png"/><Relationship Id="rId14" Type="http://schemas.openxmlformats.org/officeDocument/2006/relationships/image" Target="../media/image7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5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83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5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e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5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5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5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30.wmf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12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7.png"/><Relationship Id="rId11" Type="http://schemas.openxmlformats.org/officeDocument/2006/relationships/image" Target="../media/image7.png"/><Relationship Id="rId5" Type="http://schemas.openxmlformats.org/officeDocument/2006/relationships/image" Target="../media/image26.png"/><Relationship Id="rId10" Type="http://schemas.openxmlformats.org/officeDocument/2006/relationships/image" Target="../media/image6.png"/><Relationship Id="rId4" Type="http://schemas.openxmlformats.org/officeDocument/2006/relationships/image" Target="../media/image25.png"/><Relationship Id="rId9" Type="http://schemas.openxmlformats.org/officeDocument/2006/relationships/image" Target="../media/image5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emf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5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5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5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88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90.jpe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30.wmf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12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7.png"/><Relationship Id="rId11" Type="http://schemas.openxmlformats.org/officeDocument/2006/relationships/image" Target="../media/image7.png"/><Relationship Id="rId5" Type="http://schemas.openxmlformats.org/officeDocument/2006/relationships/image" Target="../media/image26.png"/><Relationship Id="rId15" Type="http://schemas.openxmlformats.org/officeDocument/2006/relationships/image" Target="../media/image32.emf"/><Relationship Id="rId10" Type="http://schemas.openxmlformats.org/officeDocument/2006/relationships/image" Target="../media/image6.png"/><Relationship Id="rId4" Type="http://schemas.openxmlformats.org/officeDocument/2006/relationships/image" Target="../media/image25.png"/><Relationship Id="rId9" Type="http://schemas.openxmlformats.org/officeDocument/2006/relationships/image" Target="../media/image5.png"/><Relationship Id="rId14" Type="http://schemas.openxmlformats.org/officeDocument/2006/relationships/image" Target="../media/image31.jpe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90.jpeg"/><Relationship Id="rId4" Type="http://schemas.openxmlformats.org/officeDocument/2006/relationships/image" Target="../media/image92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90.jpeg"/><Relationship Id="rId4" Type="http://schemas.openxmlformats.org/officeDocument/2006/relationships/image" Target="../media/image92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wmf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1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95.png"/><Relationship Id="rId4" Type="http://schemas.openxmlformats.org/officeDocument/2006/relationships/image" Target="../media/image89.jpe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97.png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3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1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5.wmf"/><Relationship Id="rId5" Type="http://schemas.openxmlformats.org/officeDocument/2006/relationships/image" Target="../media/image23.wmf"/><Relationship Id="rId4" Type="http://schemas.openxmlformats.org/officeDocument/2006/relationships/image" Target="../media/image34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emf"/><Relationship Id="rId1" Type="http://schemas.openxmlformats.org/officeDocument/2006/relationships/slideLayout" Target="../slideLayouts/slideLayout25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emf"/><Relationship Id="rId1" Type="http://schemas.openxmlformats.org/officeDocument/2006/relationships/slideLayout" Target="../slideLayouts/slideLayout25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5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32.xml"/><Relationship Id="rId1" Type="http://schemas.openxmlformats.org/officeDocument/2006/relationships/vmlDrawing" Target="../drawings/vmlDrawing11.v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0.xml"/><Relationship Id="rId7" Type="http://schemas.openxmlformats.org/officeDocument/2006/relationships/oleObject" Target="../embeddings/oleObject15.bin"/><Relationship Id="rId2" Type="http://schemas.openxmlformats.org/officeDocument/2006/relationships/slideLayout" Target="../slideLayouts/slideLayout31.xml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14.bin"/><Relationship Id="rId5" Type="http://schemas.openxmlformats.org/officeDocument/2006/relationships/oleObject" Target="../embeddings/oleObject13.bin"/><Relationship Id="rId4" Type="http://schemas.openxmlformats.org/officeDocument/2006/relationships/oleObject" Target="../embeddings/oleObject12.bin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1.xml"/><Relationship Id="rId2" Type="http://schemas.openxmlformats.org/officeDocument/2006/relationships/slideLayout" Target="../slideLayouts/slideLayout31.xml"/><Relationship Id="rId1" Type="http://schemas.openxmlformats.org/officeDocument/2006/relationships/vmlDrawing" Target="../drawings/vmlDrawing13.vml"/><Relationship Id="rId5" Type="http://schemas.openxmlformats.org/officeDocument/2006/relationships/oleObject" Target="../embeddings/oleObject17.bin"/><Relationship Id="rId4" Type="http://schemas.openxmlformats.org/officeDocument/2006/relationships/oleObject" Target="../embeddings/oleObject16.bin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jpeg"/><Relationship Id="rId1" Type="http://schemas.openxmlformats.org/officeDocument/2006/relationships/slideLayout" Target="../slideLayouts/slideLayout3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jpeg"/><Relationship Id="rId1" Type="http://schemas.openxmlformats.org/officeDocument/2006/relationships/slideLayout" Target="../slideLayouts/slideLayout3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eg"/><Relationship Id="rId2" Type="http://schemas.openxmlformats.org/officeDocument/2006/relationships/slideLayout" Target="../slideLayouts/slideLayout32.xml"/><Relationship Id="rId1" Type="http://schemas.openxmlformats.org/officeDocument/2006/relationships/vmlDrawing" Target="../drawings/vmlDrawing14.vml"/><Relationship Id="rId4" Type="http://schemas.openxmlformats.org/officeDocument/2006/relationships/oleObject" Target="../embeddings/oleObject18.bin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eg"/><Relationship Id="rId2" Type="http://schemas.openxmlformats.org/officeDocument/2006/relationships/slideLayout" Target="../slideLayouts/slideLayout32.xml"/><Relationship Id="rId1" Type="http://schemas.openxmlformats.org/officeDocument/2006/relationships/vmlDrawing" Target="../drawings/vmlDrawing15.vml"/><Relationship Id="rId4" Type="http://schemas.openxmlformats.org/officeDocument/2006/relationships/oleObject" Target="../embeddings/oleObject19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37.jpe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Layout" Target="../slideLayouts/slideLayout32.xml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23.bin"/><Relationship Id="rId5" Type="http://schemas.openxmlformats.org/officeDocument/2006/relationships/oleObject" Target="../embeddings/oleObject22.bin"/><Relationship Id="rId4" Type="http://schemas.openxmlformats.org/officeDocument/2006/relationships/oleObject" Target="../embeddings/oleObject21.bin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5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5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9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9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.xml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7.vml"/><Relationship Id="rId4" Type="http://schemas.openxmlformats.org/officeDocument/2006/relationships/notesSlide" Target="../notesSlides/notesSlide86.xml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9.png"/><Relationship Id="rId3" Type="http://schemas.openxmlformats.org/officeDocument/2006/relationships/notesSlide" Target="../notesSlides/notesSlide87.xml"/><Relationship Id="rId7" Type="http://schemas.openxmlformats.org/officeDocument/2006/relationships/image" Target="../media/image7.png"/><Relationship Id="rId12" Type="http://schemas.openxmlformats.org/officeDocument/2006/relationships/image" Target="../media/image18.png"/><Relationship Id="rId2" Type="http://schemas.openxmlformats.org/officeDocument/2006/relationships/slideLayout" Target="../slideLayouts/slideLayout25.xml"/><Relationship Id="rId16" Type="http://schemas.openxmlformats.org/officeDocument/2006/relationships/image" Target="../media/image22.png"/><Relationship Id="rId1" Type="http://schemas.openxmlformats.org/officeDocument/2006/relationships/vmlDrawing" Target="../drawings/vmlDrawing18.vml"/><Relationship Id="rId6" Type="http://schemas.openxmlformats.org/officeDocument/2006/relationships/image" Target="../media/image6.png"/><Relationship Id="rId11" Type="http://schemas.openxmlformats.org/officeDocument/2006/relationships/image" Target="../media/image17.png"/><Relationship Id="rId5" Type="http://schemas.openxmlformats.org/officeDocument/2006/relationships/image" Target="../media/image5.png"/><Relationship Id="rId15" Type="http://schemas.openxmlformats.org/officeDocument/2006/relationships/image" Target="../media/image21.png"/><Relationship Id="rId10" Type="http://schemas.openxmlformats.org/officeDocument/2006/relationships/image" Target="../media/image16.png"/><Relationship Id="rId4" Type="http://schemas.openxmlformats.org/officeDocument/2006/relationships/oleObject" Target="../embeddings/oleObject24.bin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117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12" Type="http://schemas.openxmlformats.org/officeDocument/2006/relationships/image" Target="../media/image116.emf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8.png"/><Relationship Id="rId11" Type="http://schemas.openxmlformats.org/officeDocument/2006/relationships/image" Target="../media/image115.png"/><Relationship Id="rId5" Type="http://schemas.openxmlformats.org/officeDocument/2006/relationships/image" Target="../media/image17.png"/><Relationship Id="rId15" Type="http://schemas.openxmlformats.org/officeDocument/2006/relationships/image" Target="../media/image22.png"/><Relationship Id="rId10" Type="http://schemas.openxmlformats.org/officeDocument/2006/relationships/image" Target="../media/image114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4" Type="http://schemas.openxmlformats.org/officeDocument/2006/relationships/image" Target="../media/image118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117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12" Type="http://schemas.openxmlformats.org/officeDocument/2006/relationships/image" Target="../media/image116.emf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8.png"/><Relationship Id="rId11" Type="http://schemas.openxmlformats.org/officeDocument/2006/relationships/image" Target="../media/image115.png"/><Relationship Id="rId5" Type="http://schemas.openxmlformats.org/officeDocument/2006/relationships/image" Target="../media/image17.png"/><Relationship Id="rId15" Type="http://schemas.openxmlformats.org/officeDocument/2006/relationships/image" Target="../media/image22.png"/><Relationship Id="rId10" Type="http://schemas.openxmlformats.org/officeDocument/2006/relationships/image" Target="../media/image114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4" Type="http://schemas.openxmlformats.org/officeDocument/2006/relationships/image" Target="../media/image1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コンテンツ プレースホルダ 1"/>
          <p:cNvSpPr txBox="1">
            <a:spLocks/>
          </p:cNvSpPr>
          <p:nvPr/>
        </p:nvSpPr>
        <p:spPr>
          <a:xfrm>
            <a:off x="395793" y="662711"/>
            <a:ext cx="8366078" cy="1398100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en-GB" altLang="ja-JP" sz="4000" dirty="0" smtClean="0"/>
              <a:t>WDM-QKD with high throughput key distillation engine</a:t>
            </a:r>
            <a:endParaRPr lang="ja-JP" altLang="ja-JP" sz="4000" dirty="0"/>
          </a:p>
        </p:txBody>
      </p:sp>
      <p:sp>
        <p:nvSpPr>
          <p:cNvPr id="12" name="正方形/長方形 11"/>
          <p:cNvSpPr/>
          <p:nvPr/>
        </p:nvSpPr>
        <p:spPr>
          <a:xfrm>
            <a:off x="395788" y="3452894"/>
            <a:ext cx="8420665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/>
              <a:t>A. Tanaka, K. Yoshino, S. Takahashi, Y. </a:t>
            </a:r>
            <a:r>
              <a:rPr lang="en-US" altLang="ja-JP" dirty="0" err="1" smtClean="0"/>
              <a:t>Nambu</a:t>
            </a:r>
            <a:r>
              <a:rPr lang="en-US" altLang="ja-JP" dirty="0" smtClean="0"/>
              <a:t>, A. Tajima</a:t>
            </a:r>
            <a:endParaRPr lang="en-US" altLang="ja-JP" baseline="30000" dirty="0" smtClean="0"/>
          </a:p>
          <a:p>
            <a:pPr algn="ctr"/>
            <a:r>
              <a:rPr lang="en-GB" altLang="ja-JP" dirty="0" smtClean="0">
                <a:solidFill>
                  <a:srgbClr val="0000FF"/>
                </a:solidFill>
              </a:rPr>
              <a:t>NEC</a:t>
            </a:r>
          </a:p>
          <a:p>
            <a:pPr algn="ctr"/>
            <a:endParaRPr lang="en-US" altLang="ja-JP" dirty="0" smtClean="0"/>
          </a:p>
          <a:p>
            <a:pPr algn="ctr"/>
            <a:r>
              <a:rPr lang="en-US" altLang="ja-JP" dirty="0" smtClean="0"/>
              <a:t>A. Tomita</a:t>
            </a:r>
          </a:p>
          <a:p>
            <a:pPr algn="ctr"/>
            <a:r>
              <a:rPr lang="en-GB" altLang="ja-JP" dirty="0" smtClean="0">
                <a:solidFill>
                  <a:srgbClr val="0000FF"/>
                </a:solidFill>
              </a:rPr>
              <a:t>Hokkaido University</a:t>
            </a:r>
            <a:endParaRPr lang="en-US" altLang="ja-JP" baseline="30000" dirty="0" smtClean="0">
              <a:solidFill>
                <a:srgbClr val="0000FF"/>
              </a:solidFill>
            </a:endParaRPr>
          </a:p>
          <a:p>
            <a:pPr algn="ctr"/>
            <a:endParaRPr lang="en-US" altLang="ja-JP" dirty="0" smtClean="0"/>
          </a:p>
          <a:p>
            <a:pPr algn="ctr"/>
            <a:r>
              <a:rPr lang="en-US" altLang="ja-JP" dirty="0" smtClean="0"/>
              <a:t>M. Fujiwara, S. Miki, T. Yamashita, Z. Wang, </a:t>
            </a:r>
            <a:r>
              <a:rPr lang="en-US" altLang="ja-JP" u="sng" dirty="0" smtClean="0"/>
              <a:t>M. Sasaki</a:t>
            </a:r>
            <a:endParaRPr lang="en-US" altLang="ja-JP" baseline="30000" dirty="0" smtClean="0"/>
          </a:p>
          <a:p>
            <a:pPr algn="ctr"/>
            <a:r>
              <a:rPr lang="en-GB" altLang="ja-JP" dirty="0" smtClean="0">
                <a:solidFill>
                  <a:srgbClr val="0000FF"/>
                </a:solidFill>
              </a:rPr>
              <a:t>NICT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ドーナツ 20"/>
          <p:cNvSpPr/>
          <p:nvPr/>
        </p:nvSpPr>
        <p:spPr bwMode="auto">
          <a:xfrm>
            <a:off x="817454" y="955343"/>
            <a:ext cx="7384854" cy="3084394"/>
          </a:xfrm>
          <a:prstGeom prst="donut">
            <a:avLst>
              <a:gd name="adj" fmla="val 11883"/>
            </a:avLst>
          </a:prstGeom>
          <a:gradFill rotWithShape="1">
            <a:gsLst>
              <a:gs pos="0">
                <a:srgbClr val="9393ED"/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ja-JP" altLang="en-US" sz="1100">
              <a:solidFill>
                <a:srgbClr val="000000"/>
              </a:solidFill>
            </a:endParaRPr>
          </a:p>
        </p:txBody>
      </p:sp>
      <p:sp>
        <p:nvSpPr>
          <p:cNvPr id="316" name="正方形/長方形 315"/>
          <p:cNvSpPr/>
          <p:nvPr/>
        </p:nvSpPr>
        <p:spPr>
          <a:xfrm>
            <a:off x="1637705" y="232000"/>
            <a:ext cx="5802834" cy="523220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Quantum Phase III of NICT </a:t>
            </a:r>
          </a:p>
        </p:txBody>
      </p:sp>
      <p:sp>
        <p:nvSpPr>
          <p:cNvPr id="318" name="正方形/長方形 317"/>
          <p:cNvSpPr/>
          <p:nvPr/>
        </p:nvSpPr>
        <p:spPr>
          <a:xfrm>
            <a:off x="2015579" y="5015723"/>
            <a:ext cx="5090618" cy="451406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lnSpc>
                <a:spcPts val="2800"/>
              </a:lnSpc>
            </a:pPr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Security certification standards</a:t>
            </a:r>
          </a:p>
        </p:txBody>
      </p:sp>
      <p:sp>
        <p:nvSpPr>
          <p:cNvPr id="9" name="正方形/長方形 8"/>
          <p:cNvSpPr/>
          <p:nvPr/>
        </p:nvSpPr>
        <p:spPr>
          <a:xfrm>
            <a:off x="743365" y="5547728"/>
            <a:ext cx="7635046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800"/>
              </a:lnSpc>
            </a:pPr>
            <a:r>
              <a:rPr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E.g.  Commonly accepted definition of the secure key rate ??</a:t>
            </a:r>
          </a:p>
          <a:p>
            <a:pPr>
              <a:lnSpc>
                <a:spcPts val="2800"/>
              </a:lnSpc>
            </a:pPr>
            <a:r>
              <a:rPr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- Finite size effect in the key distillation</a:t>
            </a:r>
          </a:p>
          <a:p>
            <a:pPr>
              <a:lnSpc>
                <a:spcPts val="2800"/>
              </a:lnSpc>
            </a:pPr>
            <a:r>
              <a:rPr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- Fluctuation of QKD channel characteristics </a:t>
            </a:r>
          </a:p>
        </p:txBody>
      </p:sp>
      <p:sp>
        <p:nvSpPr>
          <p:cNvPr id="11" name="正方形/長方形 10"/>
          <p:cNvSpPr/>
          <p:nvPr/>
        </p:nvSpPr>
        <p:spPr>
          <a:xfrm>
            <a:off x="1276300" y="1795487"/>
            <a:ext cx="2224126" cy="369332"/>
          </a:xfrm>
          <a:prstGeom prst="rect">
            <a:avLst/>
          </a:prstGeom>
          <a:solidFill>
            <a:srgbClr val="FFFFCC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Quantum ICT Lab</a:t>
            </a:r>
            <a:endParaRPr lang="ja-JP" altLang="en-US" sz="1800" dirty="0" smtClean="0">
              <a:solidFill>
                <a:srgbClr val="000000"/>
              </a:solidFill>
            </a:endParaRPr>
          </a:p>
        </p:txBody>
      </p:sp>
      <p:sp>
        <p:nvSpPr>
          <p:cNvPr id="12" name="正方形/長方形 11"/>
          <p:cNvSpPr/>
          <p:nvPr/>
        </p:nvSpPr>
        <p:spPr>
          <a:xfrm>
            <a:off x="805223" y="3006484"/>
            <a:ext cx="3193576" cy="369332"/>
          </a:xfrm>
          <a:prstGeom prst="rect">
            <a:avLst/>
          </a:prstGeom>
          <a:solidFill>
            <a:srgbClr val="FFFFCC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Security Fundamentals Lab</a:t>
            </a:r>
            <a:endParaRPr lang="ja-JP" altLang="en-US" sz="1800" dirty="0" smtClean="0">
              <a:solidFill>
                <a:srgbClr val="000000"/>
              </a:solidFill>
            </a:endParaRPr>
          </a:p>
        </p:txBody>
      </p:sp>
      <p:sp>
        <p:nvSpPr>
          <p:cNvPr id="13" name="角丸四角形 12"/>
          <p:cNvSpPr/>
          <p:nvPr/>
        </p:nvSpPr>
        <p:spPr bwMode="auto">
          <a:xfrm>
            <a:off x="1119121" y="1039844"/>
            <a:ext cx="2565781" cy="461406"/>
          </a:xfrm>
          <a:prstGeom prst="roundRect">
            <a:avLst>
              <a:gd name="adj" fmla="val 15042"/>
            </a:avLst>
          </a:prstGeom>
          <a:solidFill>
            <a:srgbClr val="FFFFCC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ja-JP" sz="2000" dirty="0" smtClean="0"/>
              <a:t>NICT Laboratories</a:t>
            </a:r>
          </a:p>
        </p:txBody>
      </p:sp>
      <p:sp>
        <p:nvSpPr>
          <p:cNvPr id="14" name="角丸四角形 13"/>
          <p:cNvSpPr/>
          <p:nvPr/>
        </p:nvSpPr>
        <p:spPr bwMode="auto">
          <a:xfrm>
            <a:off x="4981427" y="1056507"/>
            <a:ext cx="3439237" cy="444742"/>
          </a:xfrm>
          <a:prstGeom prst="roundRect">
            <a:avLst>
              <a:gd name="adj" fmla="val 15042"/>
            </a:avLst>
          </a:prstGeom>
          <a:solidFill>
            <a:srgbClr val="CCFFCC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ja-JP" sz="2000" dirty="0" smtClean="0"/>
              <a:t>Commissioned Research</a:t>
            </a:r>
          </a:p>
        </p:txBody>
      </p:sp>
      <p:sp>
        <p:nvSpPr>
          <p:cNvPr id="17" name="正方形/長方形 16"/>
          <p:cNvSpPr/>
          <p:nvPr/>
        </p:nvSpPr>
        <p:spPr>
          <a:xfrm>
            <a:off x="4711013" y="1795992"/>
            <a:ext cx="3968963" cy="954107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Theory on security certification </a:t>
            </a:r>
          </a:p>
          <a:p>
            <a:r>
              <a:rPr lang="en-US" altLang="ja-JP" sz="1800" dirty="0" smtClean="0">
                <a:solidFill>
                  <a:srgbClr val="0000CC"/>
                </a:solidFill>
              </a:rPr>
              <a:t>    by NTT, Mitsubishi, Hokkaido U, </a:t>
            </a:r>
          </a:p>
          <a:p>
            <a:r>
              <a:rPr lang="en-US" altLang="ja-JP" sz="1800" dirty="0" smtClean="0">
                <a:solidFill>
                  <a:srgbClr val="0000CC"/>
                </a:solidFill>
              </a:rPr>
              <a:t>    Tohoku U, &amp; </a:t>
            </a:r>
            <a:r>
              <a:rPr lang="en-US" altLang="ja-JP" sz="1800" dirty="0" err="1" smtClean="0">
                <a:solidFill>
                  <a:srgbClr val="0000CC"/>
                </a:solidFill>
              </a:rPr>
              <a:t>TITech</a:t>
            </a:r>
            <a:endParaRPr lang="en-US" altLang="ja-JP" sz="1800" dirty="0" smtClean="0">
              <a:solidFill>
                <a:srgbClr val="0000CC"/>
              </a:solidFill>
            </a:endParaRPr>
          </a:p>
        </p:txBody>
      </p:sp>
      <p:sp>
        <p:nvSpPr>
          <p:cNvPr id="19" name="正方形/長方形 18"/>
          <p:cNvSpPr/>
          <p:nvPr/>
        </p:nvSpPr>
        <p:spPr>
          <a:xfrm>
            <a:off x="1169391" y="2312806"/>
            <a:ext cx="26929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i="1" dirty="0" smtClean="0">
                <a:solidFill>
                  <a:srgbClr val="FFFF00"/>
                </a:solidFill>
              </a:rPr>
              <a:t>Layer integration </a:t>
            </a:r>
            <a:endParaRPr lang="ja-JP" altLang="en-US" i="1" dirty="0">
              <a:solidFill>
                <a:srgbClr val="FFFF00"/>
              </a:solidFill>
            </a:endParaRPr>
          </a:p>
        </p:txBody>
      </p:sp>
      <p:sp>
        <p:nvSpPr>
          <p:cNvPr id="22" name="正方形/長方形 21"/>
          <p:cNvSpPr/>
          <p:nvPr/>
        </p:nvSpPr>
        <p:spPr>
          <a:xfrm>
            <a:off x="2274888" y="4555701"/>
            <a:ext cx="4572000" cy="40011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Derive a common denominator for </a:t>
            </a:r>
            <a:endParaRPr lang="ja-JP" altLang="en-US" sz="2000" dirty="0"/>
          </a:p>
        </p:txBody>
      </p:sp>
      <p:sp>
        <p:nvSpPr>
          <p:cNvPr id="23" name="下矢印 22"/>
          <p:cNvSpPr/>
          <p:nvPr/>
        </p:nvSpPr>
        <p:spPr bwMode="auto">
          <a:xfrm flipH="1">
            <a:off x="4013707" y="4080681"/>
            <a:ext cx="1067061" cy="432137"/>
          </a:xfrm>
          <a:prstGeom prst="downArrow">
            <a:avLst>
              <a:gd name="adj1" fmla="val 48071"/>
              <a:gd name="adj2" fmla="val 64583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24" name="正方形/長方形 23"/>
          <p:cNvSpPr/>
          <p:nvPr/>
        </p:nvSpPr>
        <p:spPr>
          <a:xfrm>
            <a:off x="4620042" y="3050074"/>
            <a:ext cx="4100881" cy="677108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Mission-critical NW architecture </a:t>
            </a:r>
          </a:p>
          <a:p>
            <a:r>
              <a:rPr lang="en-US" altLang="ja-JP" sz="1800" dirty="0" smtClean="0"/>
              <a:t>    </a:t>
            </a:r>
            <a:r>
              <a:rPr lang="en-US" altLang="ja-JP" sz="1800" dirty="0" smtClean="0">
                <a:solidFill>
                  <a:srgbClr val="0000FF"/>
                </a:solidFill>
              </a:rPr>
              <a:t>by NEC &amp; Hokkaido U.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Line 120"/>
          <p:cNvSpPr>
            <a:spLocks noChangeShapeType="1"/>
          </p:cNvSpPr>
          <p:nvPr/>
        </p:nvSpPr>
        <p:spPr bwMode="auto">
          <a:xfrm>
            <a:off x="3956155" y="3470019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99" name="Line 121"/>
          <p:cNvSpPr>
            <a:spLocks noChangeShapeType="1"/>
          </p:cNvSpPr>
          <p:nvPr/>
        </p:nvSpPr>
        <p:spPr bwMode="auto">
          <a:xfrm>
            <a:off x="5161520" y="3450753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79" name="Oval 73"/>
          <p:cNvSpPr>
            <a:spLocks noChangeArrowheads="1"/>
          </p:cNvSpPr>
          <p:nvPr/>
        </p:nvSpPr>
        <p:spPr bwMode="auto">
          <a:xfrm>
            <a:off x="2682068" y="2057517"/>
            <a:ext cx="4463693" cy="1060544"/>
          </a:xfrm>
          <a:prstGeom prst="ellipse">
            <a:avLst/>
          </a:prstGeom>
          <a:solidFill>
            <a:schemeClr val="bg1">
              <a:alpha val="54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280" name="Line 18"/>
          <p:cNvSpPr>
            <a:spLocks noChangeShapeType="1"/>
          </p:cNvSpPr>
          <p:nvPr/>
        </p:nvSpPr>
        <p:spPr bwMode="auto">
          <a:xfrm flipV="1">
            <a:off x="3224971" y="4524308"/>
            <a:ext cx="642696" cy="27849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1" name="Line 19"/>
          <p:cNvSpPr>
            <a:spLocks noChangeShapeType="1"/>
          </p:cNvSpPr>
          <p:nvPr/>
        </p:nvSpPr>
        <p:spPr bwMode="auto">
          <a:xfrm flipV="1">
            <a:off x="5875426" y="4802798"/>
            <a:ext cx="642695" cy="27849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2" name="Line 20"/>
          <p:cNvSpPr>
            <a:spLocks noChangeShapeType="1"/>
          </p:cNvSpPr>
          <p:nvPr/>
        </p:nvSpPr>
        <p:spPr bwMode="auto">
          <a:xfrm flipV="1">
            <a:off x="4510362" y="4453531"/>
            <a:ext cx="642696" cy="55852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3" name="Line 22"/>
          <p:cNvSpPr>
            <a:spLocks noChangeShapeType="1"/>
          </p:cNvSpPr>
          <p:nvPr/>
        </p:nvSpPr>
        <p:spPr bwMode="auto">
          <a:xfrm>
            <a:off x="5314173" y="4453531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4" name="Line 23"/>
          <p:cNvSpPr>
            <a:spLocks noChangeShapeType="1"/>
          </p:cNvSpPr>
          <p:nvPr/>
        </p:nvSpPr>
        <p:spPr bwMode="auto">
          <a:xfrm>
            <a:off x="3224971" y="4873575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5" name="Line 24"/>
          <p:cNvSpPr>
            <a:spLocks noChangeShapeType="1"/>
          </p:cNvSpPr>
          <p:nvPr/>
        </p:nvSpPr>
        <p:spPr bwMode="auto">
          <a:xfrm>
            <a:off x="4590036" y="5152066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6" name="Line 25"/>
          <p:cNvSpPr>
            <a:spLocks noChangeShapeType="1"/>
          </p:cNvSpPr>
          <p:nvPr/>
        </p:nvSpPr>
        <p:spPr bwMode="auto">
          <a:xfrm>
            <a:off x="4108457" y="4453531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pic>
        <p:nvPicPr>
          <p:cNvPr id="287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9074494">
            <a:off x="3019593" y="4675092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8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8153205">
            <a:off x="4326229" y="4730483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9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9048354">
            <a:off x="5707227" y="4924350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0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13051" y="509513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1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11669093">
            <a:off x="3306415" y="4993588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2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rot="12111283">
            <a:off x="3973898" y="4732021"/>
            <a:ext cx="1848412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3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092522" y="440275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4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11822745">
            <a:off x="5296468" y="4549649"/>
            <a:ext cx="1124275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26"/>
          <p:cNvGrpSpPr>
            <a:grpSpLocks noChangeAspect="1"/>
          </p:cNvGrpSpPr>
          <p:nvPr/>
        </p:nvGrpSpPr>
        <p:grpSpPr bwMode="auto">
          <a:xfrm>
            <a:off x="4991941" y="4244278"/>
            <a:ext cx="380660" cy="352344"/>
            <a:chOff x="3440" y="1592"/>
            <a:chExt cx="601" cy="640"/>
          </a:xfrm>
        </p:grpSpPr>
        <p:grpSp>
          <p:nvGrpSpPr>
            <p:cNvPr id="3" name="Group 27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4" name="Group 28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300" name="Picture 29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01" name="Picture 30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299" name="Freeform 31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97" name="Freeform 32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" name="Group 33"/>
          <p:cNvGrpSpPr>
            <a:grpSpLocks noChangeAspect="1"/>
          </p:cNvGrpSpPr>
          <p:nvPr/>
        </p:nvGrpSpPr>
        <p:grpSpPr bwMode="auto">
          <a:xfrm>
            <a:off x="3787993" y="4315055"/>
            <a:ext cx="380660" cy="352344"/>
            <a:chOff x="3440" y="1592"/>
            <a:chExt cx="601" cy="640"/>
          </a:xfrm>
        </p:grpSpPr>
        <p:grpSp>
          <p:nvGrpSpPr>
            <p:cNvPr id="6" name="Group 34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" name="Group 35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307" name="Picture 36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08" name="Picture 37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306" name="Freeform 38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04" name="Freeform 39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8" name="Group 8"/>
          <p:cNvGrpSpPr>
            <a:grpSpLocks/>
          </p:cNvGrpSpPr>
          <p:nvPr/>
        </p:nvGrpSpPr>
        <p:grpSpPr bwMode="auto">
          <a:xfrm>
            <a:off x="2277197" y="1898964"/>
            <a:ext cx="936267" cy="1842032"/>
            <a:chOff x="1337" y="1391"/>
            <a:chExt cx="544" cy="1034"/>
          </a:xfrm>
        </p:grpSpPr>
        <p:sp>
          <p:nvSpPr>
            <p:cNvPr id="310" name="Line 9"/>
            <p:cNvSpPr>
              <a:spLocks noChangeShapeType="1"/>
            </p:cNvSpPr>
            <p:nvPr/>
          </p:nvSpPr>
          <p:spPr bwMode="auto">
            <a:xfrm flipV="1">
              <a:off x="1343" y="1391"/>
              <a:ext cx="0" cy="103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11" name="Line 10"/>
            <p:cNvSpPr>
              <a:spLocks noChangeShapeType="1"/>
            </p:cNvSpPr>
            <p:nvPr/>
          </p:nvSpPr>
          <p:spPr bwMode="auto">
            <a:xfrm flipH="1">
              <a:off x="1337" y="2413"/>
              <a:ext cx="544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312" name="Line 67"/>
          <p:cNvSpPr>
            <a:spLocks noChangeShapeType="1"/>
          </p:cNvSpPr>
          <p:nvPr/>
        </p:nvSpPr>
        <p:spPr bwMode="auto">
          <a:xfrm flipV="1">
            <a:off x="3160070" y="2692909"/>
            <a:ext cx="0" cy="2049453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13" name="Line 68"/>
          <p:cNvSpPr>
            <a:spLocks noChangeShapeType="1"/>
          </p:cNvSpPr>
          <p:nvPr/>
        </p:nvSpPr>
        <p:spPr bwMode="auto">
          <a:xfrm flipV="1">
            <a:off x="3956155" y="2269316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14" name="Line 69"/>
          <p:cNvSpPr>
            <a:spLocks noChangeShapeType="1"/>
          </p:cNvSpPr>
          <p:nvPr/>
        </p:nvSpPr>
        <p:spPr bwMode="auto">
          <a:xfrm flipV="1">
            <a:off x="4435914" y="2834627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15" name="Line 70"/>
          <p:cNvSpPr>
            <a:spLocks noChangeShapeType="1"/>
          </p:cNvSpPr>
          <p:nvPr/>
        </p:nvSpPr>
        <p:spPr bwMode="auto">
          <a:xfrm flipV="1">
            <a:off x="5152916" y="2199235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16" name="Line 71"/>
          <p:cNvSpPr>
            <a:spLocks noChangeShapeType="1"/>
          </p:cNvSpPr>
          <p:nvPr/>
        </p:nvSpPr>
        <p:spPr bwMode="auto">
          <a:xfrm flipV="1">
            <a:off x="5790837" y="2904708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17" name="Line 72"/>
          <p:cNvSpPr>
            <a:spLocks noChangeShapeType="1"/>
          </p:cNvSpPr>
          <p:nvPr/>
        </p:nvSpPr>
        <p:spPr bwMode="auto">
          <a:xfrm flipV="1">
            <a:off x="6507839" y="2552751"/>
            <a:ext cx="0" cy="2044780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9" name="Group 74"/>
          <p:cNvGrpSpPr>
            <a:grpSpLocks noChangeAspect="1"/>
          </p:cNvGrpSpPr>
          <p:nvPr/>
        </p:nvGrpSpPr>
        <p:grpSpPr bwMode="auto">
          <a:xfrm>
            <a:off x="3000151" y="2552751"/>
            <a:ext cx="360259" cy="299008"/>
            <a:chOff x="3060" y="1877"/>
            <a:chExt cx="761" cy="712"/>
          </a:xfrm>
        </p:grpSpPr>
        <p:grpSp>
          <p:nvGrpSpPr>
            <p:cNvPr id="10" name="Group 75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11" name="Group 76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323" name="Picture 77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24" name="Picture 78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322" name="Freeform 79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20" name="Freeform 80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2" name="Group 81"/>
          <p:cNvGrpSpPr>
            <a:grpSpLocks noChangeAspect="1"/>
          </p:cNvGrpSpPr>
          <p:nvPr/>
        </p:nvGrpSpPr>
        <p:grpSpPr bwMode="auto">
          <a:xfrm>
            <a:off x="3797992" y="2112024"/>
            <a:ext cx="360259" cy="299008"/>
            <a:chOff x="3060" y="1877"/>
            <a:chExt cx="761" cy="712"/>
          </a:xfrm>
        </p:grpSpPr>
        <p:grpSp>
          <p:nvGrpSpPr>
            <p:cNvPr id="13" name="Group 82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14" name="Group 83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330" name="Picture 84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31" name="Picture 85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329" name="Freeform 86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27" name="Freeform 87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5" name="Group 88"/>
          <p:cNvGrpSpPr>
            <a:grpSpLocks noChangeAspect="1"/>
          </p:cNvGrpSpPr>
          <p:nvPr/>
        </p:nvGrpSpPr>
        <p:grpSpPr bwMode="auto">
          <a:xfrm>
            <a:off x="4275994" y="2755204"/>
            <a:ext cx="360259" cy="299008"/>
            <a:chOff x="3060" y="1877"/>
            <a:chExt cx="761" cy="712"/>
          </a:xfrm>
        </p:grpSpPr>
        <p:grpSp>
          <p:nvGrpSpPr>
            <p:cNvPr id="16" name="Group 89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17" name="Group 90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337" name="Picture 91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38" name="Picture 92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336" name="Freeform 93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34" name="Freeform 94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8" name="Group 95"/>
          <p:cNvGrpSpPr>
            <a:grpSpLocks noChangeAspect="1"/>
          </p:cNvGrpSpPr>
          <p:nvPr/>
        </p:nvGrpSpPr>
        <p:grpSpPr bwMode="auto">
          <a:xfrm>
            <a:off x="4992996" y="2112024"/>
            <a:ext cx="360259" cy="299008"/>
            <a:chOff x="3060" y="1877"/>
            <a:chExt cx="761" cy="712"/>
          </a:xfrm>
        </p:grpSpPr>
        <p:grpSp>
          <p:nvGrpSpPr>
            <p:cNvPr id="19" name="Group 96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20" name="Group 97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344" name="Picture 98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45" name="Picture 99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343" name="Freeform 100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41" name="Freeform 101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1" name="Group 102"/>
          <p:cNvGrpSpPr>
            <a:grpSpLocks noChangeAspect="1"/>
          </p:cNvGrpSpPr>
          <p:nvPr/>
        </p:nvGrpSpPr>
        <p:grpSpPr bwMode="auto">
          <a:xfrm>
            <a:off x="6347920" y="2411031"/>
            <a:ext cx="360259" cy="299008"/>
            <a:chOff x="3060" y="1877"/>
            <a:chExt cx="761" cy="712"/>
          </a:xfrm>
        </p:grpSpPr>
        <p:grpSp>
          <p:nvGrpSpPr>
            <p:cNvPr id="22" name="Group 103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23" name="Group 104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351" name="Picture 105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52" name="Picture 106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350" name="Freeform 107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48" name="Freeform 108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4" name="Group 109"/>
          <p:cNvGrpSpPr>
            <a:grpSpLocks noChangeAspect="1"/>
          </p:cNvGrpSpPr>
          <p:nvPr/>
        </p:nvGrpSpPr>
        <p:grpSpPr bwMode="auto">
          <a:xfrm>
            <a:off x="5630918" y="2736516"/>
            <a:ext cx="360259" cy="299008"/>
            <a:chOff x="3060" y="1877"/>
            <a:chExt cx="761" cy="712"/>
          </a:xfrm>
        </p:grpSpPr>
        <p:grpSp>
          <p:nvGrpSpPr>
            <p:cNvPr id="25" name="Group 110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26" name="Group 111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358" name="Picture 112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59" name="Picture 113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357" name="Freeform 114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55" name="Freeform 115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7" name="Group 116"/>
          <p:cNvGrpSpPr>
            <a:grpSpLocks/>
          </p:cNvGrpSpPr>
          <p:nvPr/>
        </p:nvGrpSpPr>
        <p:grpSpPr bwMode="auto">
          <a:xfrm>
            <a:off x="6667757" y="1819077"/>
            <a:ext cx="1143465" cy="1836266"/>
            <a:chOff x="3923" y="1397"/>
            <a:chExt cx="317" cy="952"/>
          </a:xfrm>
        </p:grpSpPr>
        <p:sp>
          <p:nvSpPr>
            <p:cNvPr id="361" name="Line 117"/>
            <p:cNvSpPr>
              <a:spLocks noChangeShapeType="1"/>
            </p:cNvSpPr>
            <p:nvPr/>
          </p:nvSpPr>
          <p:spPr bwMode="auto">
            <a:xfrm flipH="1">
              <a:off x="3923" y="2344"/>
              <a:ext cx="317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62" name="Line 118"/>
            <p:cNvSpPr>
              <a:spLocks noChangeShapeType="1"/>
            </p:cNvSpPr>
            <p:nvPr/>
          </p:nvSpPr>
          <p:spPr bwMode="auto">
            <a:xfrm flipV="1">
              <a:off x="4240" y="1397"/>
              <a:ext cx="0" cy="95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363" name="Line 119"/>
          <p:cNvSpPr>
            <a:spLocks noChangeShapeType="1"/>
          </p:cNvSpPr>
          <p:nvPr/>
        </p:nvSpPr>
        <p:spPr bwMode="auto">
          <a:xfrm>
            <a:off x="3160070" y="3753454"/>
            <a:ext cx="0" cy="98890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65" name="Line 124"/>
          <p:cNvSpPr>
            <a:spLocks noChangeShapeType="1"/>
          </p:cNvSpPr>
          <p:nvPr/>
        </p:nvSpPr>
        <p:spPr bwMode="auto">
          <a:xfrm>
            <a:off x="6507839" y="3681818"/>
            <a:ext cx="0" cy="98579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28" name="Group 128"/>
          <p:cNvGrpSpPr>
            <a:grpSpLocks/>
          </p:cNvGrpSpPr>
          <p:nvPr/>
        </p:nvGrpSpPr>
        <p:grpSpPr bwMode="auto">
          <a:xfrm>
            <a:off x="5670985" y="913959"/>
            <a:ext cx="2985755" cy="1147755"/>
            <a:chOff x="358" y="427"/>
            <a:chExt cx="1699" cy="737"/>
          </a:xfrm>
        </p:grpSpPr>
        <p:sp>
          <p:nvSpPr>
            <p:cNvPr id="368" name="Oval 129"/>
            <p:cNvSpPr>
              <a:spLocks noChangeArrowheads="1"/>
            </p:cNvSpPr>
            <p:nvPr/>
          </p:nvSpPr>
          <p:spPr bwMode="auto">
            <a:xfrm>
              <a:off x="358" y="427"/>
              <a:ext cx="1699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369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70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71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72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73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74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75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76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29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30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31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382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83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81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79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448" name="Group 128"/>
          <p:cNvGrpSpPr>
            <a:grpSpLocks/>
          </p:cNvGrpSpPr>
          <p:nvPr/>
        </p:nvGrpSpPr>
        <p:grpSpPr bwMode="auto">
          <a:xfrm>
            <a:off x="290820" y="913959"/>
            <a:ext cx="3089437" cy="1094806"/>
            <a:chOff x="434" y="461"/>
            <a:chExt cx="1758" cy="703"/>
          </a:xfrm>
        </p:grpSpPr>
        <p:sp>
          <p:nvSpPr>
            <p:cNvPr id="386" name="Oval 129"/>
            <p:cNvSpPr>
              <a:spLocks noChangeArrowheads="1"/>
            </p:cNvSpPr>
            <p:nvPr/>
          </p:nvSpPr>
          <p:spPr bwMode="auto">
            <a:xfrm>
              <a:off x="434" y="461"/>
              <a:ext cx="1758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387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88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89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90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91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92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93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94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449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450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451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400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401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99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97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403" name="Line 121"/>
          <p:cNvSpPr>
            <a:spLocks noChangeShapeType="1"/>
          </p:cNvSpPr>
          <p:nvPr/>
        </p:nvSpPr>
        <p:spPr bwMode="auto">
          <a:xfrm>
            <a:off x="4435914" y="4035332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404" name="Line 123"/>
          <p:cNvSpPr>
            <a:spLocks noChangeShapeType="1"/>
          </p:cNvSpPr>
          <p:nvPr/>
        </p:nvSpPr>
        <p:spPr bwMode="auto">
          <a:xfrm>
            <a:off x="5790837" y="4106970"/>
            <a:ext cx="0" cy="914154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470" name="Group 40"/>
          <p:cNvGrpSpPr>
            <a:grpSpLocks noChangeAspect="1"/>
          </p:cNvGrpSpPr>
          <p:nvPr/>
        </p:nvGrpSpPr>
        <p:grpSpPr bwMode="auto">
          <a:xfrm>
            <a:off x="2944993" y="4733561"/>
            <a:ext cx="380660" cy="352344"/>
            <a:chOff x="3440" y="1592"/>
            <a:chExt cx="601" cy="640"/>
          </a:xfrm>
        </p:grpSpPr>
        <p:grpSp>
          <p:nvGrpSpPr>
            <p:cNvPr id="471" name="Group 41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472" name="Group 42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434" name="Picture 43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435" name="Picture 44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433" name="Freeform 45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31" name="Freeform 46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473" name="グループ化 436"/>
          <p:cNvGrpSpPr/>
          <p:nvPr/>
        </p:nvGrpSpPr>
        <p:grpSpPr>
          <a:xfrm>
            <a:off x="2975602" y="3230421"/>
            <a:ext cx="3728923" cy="899277"/>
            <a:chOff x="2975602" y="4281317"/>
            <a:chExt cx="3728923" cy="899277"/>
          </a:xfrm>
        </p:grpSpPr>
        <p:sp>
          <p:nvSpPr>
            <p:cNvPr id="438" name="Line 163"/>
            <p:cNvSpPr>
              <a:spLocks noChangeShapeType="1"/>
            </p:cNvSpPr>
            <p:nvPr/>
          </p:nvSpPr>
          <p:spPr bwMode="auto">
            <a:xfrm flipV="1">
              <a:off x="3158313" y="4488123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439" name="Line 164"/>
            <p:cNvSpPr>
              <a:spLocks noChangeShapeType="1"/>
            </p:cNvSpPr>
            <p:nvPr/>
          </p:nvSpPr>
          <p:spPr bwMode="auto">
            <a:xfrm flipV="1">
              <a:off x="5789080" y="4730502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440" name="Line 165"/>
            <p:cNvSpPr>
              <a:spLocks noChangeShapeType="1"/>
            </p:cNvSpPr>
            <p:nvPr/>
          </p:nvSpPr>
          <p:spPr bwMode="auto">
            <a:xfrm flipV="1">
              <a:off x="4434156" y="4426524"/>
              <a:ext cx="637921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441" name="Line 166"/>
            <p:cNvSpPr>
              <a:spLocks noChangeShapeType="1"/>
            </p:cNvSpPr>
            <p:nvPr/>
          </p:nvSpPr>
          <p:spPr bwMode="auto">
            <a:xfrm>
              <a:off x="3956155" y="4488123"/>
              <a:ext cx="1673006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442" name="Line 167"/>
            <p:cNvSpPr>
              <a:spLocks noChangeShapeType="1"/>
            </p:cNvSpPr>
            <p:nvPr/>
          </p:nvSpPr>
          <p:spPr bwMode="auto">
            <a:xfrm>
              <a:off x="5231997" y="4426524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443" name="Line 168"/>
            <p:cNvSpPr>
              <a:spLocks noChangeShapeType="1"/>
            </p:cNvSpPr>
            <p:nvPr/>
          </p:nvSpPr>
          <p:spPr bwMode="auto">
            <a:xfrm>
              <a:off x="3158313" y="4792101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444" name="Line 169"/>
            <p:cNvSpPr>
              <a:spLocks noChangeShapeType="1"/>
            </p:cNvSpPr>
            <p:nvPr/>
          </p:nvSpPr>
          <p:spPr bwMode="auto">
            <a:xfrm>
              <a:off x="4513237" y="5034480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445" name="Line 170"/>
            <p:cNvSpPr>
              <a:spLocks noChangeShapeType="1"/>
            </p:cNvSpPr>
            <p:nvPr/>
          </p:nvSpPr>
          <p:spPr bwMode="auto">
            <a:xfrm>
              <a:off x="4035236" y="4426524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474" name="グループ化 255"/>
            <p:cNvGrpSpPr/>
            <p:nvPr/>
          </p:nvGrpSpPr>
          <p:grpSpPr>
            <a:xfrm>
              <a:off x="6317386" y="4527361"/>
              <a:ext cx="387139" cy="348434"/>
              <a:chOff x="7058165" y="5696404"/>
              <a:chExt cx="387139" cy="348434"/>
            </a:xfrm>
          </p:grpSpPr>
          <p:sp>
            <p:nvSpPr>
              <p:cNvPr id="467" name="円柱 466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8" name="円/楕円 467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469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475" name="グループ化 260"/>
            <p:cNvGrpSpPr/>
            <p:nvPr/>
          </p:nvGrpSpPr>
          <p:grpSpPr>
            <a:xfrm>
              <a:off x="5004543" y="4283154"/>
              <a:ext cx="387139" cy="348434"/>
              <a:chOff x="7058165" y="5696404"/>
              <a:chExt cx="387139" cy="348434"/>
            </a:xfrm>
          </p:grpSpPr>
          <p:sp>
            <p:nvSpPr>
              <p:cNvPr id="464" name="円柱 463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5" name="円/楕円 464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466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476" name="グループ化 264"/>
            <p:cNvGrpSpPr/>
            <p:nvPr/>
          </p:nvGrpSpPr>
          <p:grpSpPr>
            <a:xfrm>
              <a:off x="5588436" y="4822980"/>
              <a:ext cx="387139" cy="348434"/>
              <a:chOff x="7058165" y="5696404"/>
              <a:chExt cx="387139" cy="348434"/>
            </a:xfrm>
          </p:grpSpPr>
          <p:sp>
            <p:nvSpPr>
              <p:cNvPr id="461" name="円柱 460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2" name="円/楕円 461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463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477" name="グループ化 268"/>
            <p:cNvGrpSpPr/>
            <p:nvPr/>
          </p:nvGrpSpPr>
          <p:grpSpPr>
            <a:xfrm>
              <a:off x="4220508" y="4832160"/>
              <a:ext cx="387139" cy="348434"/>
              <a:chOff x="7058165" y="5696404"/>
              <a:chExt cx="387139" cy="348434"/>
            </a:xfrm>
          </p:grpSpPr>
          <p:sp>
            <p:nvSpPr>
              <p:cNvPr id="458" name="円柱 457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59" name="円/楕円 458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460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478" name="グループ化 272"/>
            <p:cNvGrpSpPr/>
            <p:nvPr/>
          </p:nvGrpSpPr>
          <p:grpSpPr>
            <a:xfrm>
              <a:off x="3768817" y="4281317"/>
              <a:ext cx="387139" cy="348434"/>
              <a:chOff x="7058165" y="5696404"/>
              <a:chExt cx="387139" cy="348434"/>
            </a:xfrm>
          </p:grpSpPr>
          <p:sp>
            <p:nvSpPr>
              <p:cNvPr id="455" name="円柱 454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56" name="円/楕円 455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457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479" name="グループ化 276"/>
            <p:cNvGrpSpPr/>
            <p:nvPr/>
          </p:nvGrpSpPr>
          <p:grpSpPr>
            <a:xfrm>
              <a:off x="2975602" y="4589790"/>
              <a:ext cx="387139" cy="348434"/>
              <a:chOff x="7058165" y="5696404"/>
              <a:chExt cx="387139" cy="348434"/>
            </a:xfrm>
          </p:grpSpPr>
          <p:sp>
            <p:nvSpPr>
              <p:cNvPr id="452" name="円柱 451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53" name="円/楕円 452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454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</p:grpSp>
      <p:sp>
        <p:nvSpPr>
          <p:cNvPr id="202" name="Text Box 213"/>
          <p:cNvSpPr txBox="1">
            <a:spLocks noChangeArrowheads="1"/>
          </p:cNvSpPr>
          <p:nvPr/>
        </p:nvSpPr>
        <p:spPr bwMode="auto">
          <a:xfrm>
            <a:off x="6720377" y="3656585"/>
            <a:ext cx="19738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IP</a:t>
            </a:r>
            <a:r>
              <a:rPr lang="ja-JP" alt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network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203" name="正方形/長方形 202"/>
          <p:cNvSpPr/>
          <p:nvPr/>
        </p:nvSpPr>
        <p:spPr>
          <a:xfrm>
            <a:off x="6196256" y="436924"/>
            <a:ext cx="211839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User domain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204" name="正方形/長方形 203"/>
          <p:cNvSpPr/>
          <p:nvPr/>
        </p:nvSpPr>
        <p:spPr>
          <a:xfrm>
            <a:off x="922022" y="436924"/>
            <a:ext cx="205630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User domain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205" name="Text Box 236"/>
          <p:cNvSpPr txBox="1">
            <a:spLocks noChangeArrowheads="1"/>
          </p:cNvSpPr>
          <p:nvPr/>
        </p:nvSpPr>
        <p:spPr bwMode="auto">
          <a:xfrm>
            <a:off x="1179173" y="3784553"/>
            <a:ext cx="126923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IP</a:t>
            </a:r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router </a:t>
            </a:r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cxnSp>
        <p:nvCxnSpPr>
          <p:cNvPr id="206" name="直線矢印コネクタ 205"/>
          <p:cNvCxnSpPr/>
          <p:nvPr/>
        </p:nvCxnSpPr>
        <p:spPr>
          <a:xfrm flipV="1">
            <a:off x="2325189" y="3791719"/>
            <a:ext cx="657823" cy="224018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 Box 236"/>
          <p:cNvSpPr txBox="1">
            <a:spLocks noChangeArrowheads="1"/>
          </p:cNvSpPr>
          <p:nvPr/>
        </p:nvSpPr>
        <p:spPr bwMode="auto">
          <a:xfrm>
            <a:off x="976588" y="5725911"/>
            <a:ext cx="729655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S創英角ﾎﾟｯﾌﾟ体" pitchFamily="50" charset="-128"/>
                <a:ea typeface="HGS創英角ﾎﾟｯﾌﾟ体" pitchFamily="50" charset="-128"/>
              </a:rPr>
              <a:t>The OXCs operate with IP routers to set up </a:t>
            </a:r>
          </a:p>
          <a:p>
            <a:pPr algn="ctr"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S創英角ﾎﾟｯﾌﾟ体" pitchFamily="50" charset="-128"/>
                <a:ea typeface="HGS創英角ﾎﾟｯﾌﾟ体" pitchFamily="50" charset="-128"/>
              </a:rPr>
              <a:t>a desired optical path by wavelength switching.  </a:t>
            </a:r>
          </a:p>
        </p:txBody>
      </p:sp>
      <p:sp>
        <p:nvSpPr>
          <p:cNvPr id="195" name="Text Box 236"/>
          <p:cNvSpPr txBox="1">
            <a:spLocks noChangeArrowheads="1"/>
          </p:cNvSpPr>
          <p:nvPr/>
        </p:nvSpPr>
        <p:spPr bwMode="auto">
          <a:xfrm>
            <a:off x="6170027" y="4926648"/>
            <a:ext cx="306541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Optical path network </a:t>
            </a:r>
            <a:endParaRPr lang="ja-JP" altLang="en-US" dirty="0">
              <a:solidFill>
                <a:srgbClr val="FFFF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cxnSp>
        <p:nvCxnSpPr>
          <p:cNvPr id="196" name="直線矢印コネクタ 195"/>
          <p:cNvCxnSpPr/>
          <p:nvPr/>
        </p:nvCxnSpPr>
        <p:spPr>
          <a:xfrm>
            <a:off x="2665993" y="4658172"/>
            <a:ext cx="298691" cy="144066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Text Box 236"/>
          <p:cNvSpPr txBox="1">
            <a:spLocks noChangeArrowheads="1"/>
          </p:cNvSpPr>
          <p:nvPr/>
        </p:nvSpPr>
        <p:spPr bwMode="auto">
          <a:xfrm>
            <a:off x="27296" y="4416982"/>
            <a:ext cx="272955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Optical cross connect </a:t>
            </a:r>
          </a:p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         (OXC)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pic>
        <p:nvPicPr>
          <p:cNvPr id="198" name="Picture 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5299" y="4838131"/>
            <a:ext cx="749917" cy="166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0" name="Line 119"/>
          <p:cNvSpPr>
            <a:spLocks noChangeShapeType="1"/>
          </p:cNvSpPr>
          <p:nvPr/>
        </p:nvSpPr>
        <p:spPr bwMode="auto">
          <a:xfrm flipH="1" flipV="1">
            <a:off x="3344092" y="4918827"/>
            <a:ext cx="979713" cy="24819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01" name="Line 119"/>
          <p:cNvSpPr>
            <a:spLocks noChangeShapeType="1"/>
          </p:cNvSpPr>
          <p:nvPr/>
        </p:nvSpPr>
        <p:spPr bwMode="auto">
          <a:xfrm flipH="1" flipV="1">
            <a:off x="4515391" y="5149602"/>
            <a:ext cx="1271455" cy="435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07" name="Line 119"/>
          <p:cNvSpPr>
            <a:spLocks noChangeShapeType="1"/>
          </p:cNvSpPr>
          <p:nvPr/>
        </p:nvSpPr>
        <p:spPr bwMode="auto">
          <a:xfrm flipH="1">
            <a:off x="5943599" y="4814324"/>
            <a:ext cx="496389" cy="300446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256" name="Group 54"/>
          <p:cNvGrpSpPr>
            <a:grpSpLocks noChangeAspect="1"/>
          </p:cNvGrpSpPr>
          <p:nvPr/>
        </p:nvGrpSpPr>
        <p:grpSpPr bwMode="auto">
          <a:xfrm>
            <a:off x="6357004" y="4593545"/>
            <a:ext cx="393960" cy="352345"/>
            <a:chOff x="3440" y="1592"/>
            <a:chExt cx="622" cy="640"/>
          </a:xfrm>
        </p:grpSpPr>
        <p:grpSp>
          <p:nvGrpSpPr>
            <p:cNvPr id="257" name="Group 55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258" name="Group 56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413" name="Picture 57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414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412" name="Freeform 59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10" name="Freeform 60"/>
            <p:cNvSpPr>
              <a:spLocks noChangeAspect="1"/>
            </p:cNvSpPr>
            <p:nvPr/>
          </p:nvSpPr>
          <p:spPr bwMode="auto">
            <a:xfrm>
              <a:off x="3462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59" name="Group 61"/>
          <p:cNvGrpSpPr>
            <a:grpSpLocks noChangeAspect="1"/>
          </p:cNvGrpSpPr>
          <p:nvPr/>
        </p:nvGrpSpPr>
        <p:grpSpPr bwMode="auto">
          <a:xfrm>
            <a:off x="5634636" y="4942813"/>
            <a:ext cx="377118" cy="349267"/>
            <a:chOff x="3440" y="1592"/>
            <a:chExt cx="601" cy="640"/>
          </a:xfrm>
        </p:grpSpPr>
        <p:grpSp>
          <p:nvGrpSpPr>
            <p:cNvPr id="260" name="Group 62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261" name="Group 63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427" name="Picture 64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428" name="Picture 65" descr="立方体用"/>
                <p:cNvPicPr>
                  <a:picLocks noChangeAspect="1" noChangeArrowheads="1"/>
                </p:cNvPicPr>
                <p:nvPr/>
              </p:nvPicPr>
              <p:blipFill>
                <a:blip r:embed="rId16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426" name="Freeform 66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24" name="Freeform 67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62" name="Group 47"/>
          <p:cNvGrpSpPr>
            <a:grpSpLocks noChangeAspect="1"/>
          </p:cNvGrpSpPr>
          <p:nvPr/>
        </p:nvGrpSpPr>
        <p:grpSpPr bwMode="auto">
          <a:xfrm>
            <a:off x="4269572" y="4942813"/>
            <a:ext cx="380660" cy="352344"/>
            <a:chOff x="3440" y="1592"/>
            <a:chExt cx="601" cy="640"/>
          </a:xfrm>
        </p:grpSpPr>
        <p:grpSp>
          <p:nvGrpSpPr>
            <p:cNvPr id="263" name="Group 48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264" name="Group 49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420" name="Picture 50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421" name="Picture 51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419" name="Freeform 52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17" name="Freeform 53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Line 120"/>
          <p:cNvSpPr>
            <a:spLocks noChangeShapeType="1"/>
          </p:cNvSpPr>
          <p:nvPr/>
        </p:nvSpPr>
        <p:spPr bwMode="auto">
          <a:xfrm>
            <a:off x="3956155" y="3470019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61" name="Oval 73"/>
          <p:cNvSpPr>
            <a:spLocks noChangeArrowheads="1"/>
          </p:cNvSpPr>
          <p:nvPr/>
        </p:nvSpPr>
        <p:spPr bwMode="auto">
          <a:xfrm>
            <a:off x="2682068" y="2057517"/>
            <a:ext cx="4463693" cy="1060544"/>
          </a:xfrm>
          <a:prstGeom prst="ellipse">
            <a:avLst/>
          </a:prstGeom>
          <a:solidFill>
            <a:schemeClr val="bg1">
              <a:alpha val="54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 Control plane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713" name="Line 18"/>
          <p:cNvSpPr>
            <a:spLocks noChangeShapeType="1"/>
          </p:cNvSpPr>
          <p:nvPr/>
        </p:nvSpPr>
        <p:spPr bwMode="auto">
          <a:xfrm flipV="1">
            <a:off x="3224971" y="4524308"/>
            <a:ext cx="642696" cy="27849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4" name="Line 19"/>
          <p:cNvSpPr>
            <a:spLocks noChangeShapeType="1"/>
          </p:cNvSpPr>
          <p:nvPr/>
        </p:nvSpPr>
        <p:spPr bwMode="auto">
          <a:xfrm flipV="1">
            <a:off x="5875426" y="4802798"/>
            <a:ext cx="642695" cy="27849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5" name="Line 20"/>
          <p:cNvSpPr>
            <a:spLocks noChangeShapeType="1"/>
          </p:cNvSpPr>
          <p:nvPr/>
        </p:nvSpPr>
        <p:spPr bwMode="auto">
          <a:xfrm flipV="1">
            <a:off x="4510362" y="4453531"/>
            <a:ext cx="642696" cy="55852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7" name="Line 22"/>
          <p:cNvSpPr>
            <a:spLocks noChangeShapeType="1"/>
          </p:cNvSpPr>
          <p:nvPr/>
        </p:nvSpPr>
        <p:spPr bwMode="auto">
          <a:xfrm>
            <a:off x="5314173" y="4453531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8" name="Line 23"/>
          <p:cNvSpPr>
            <a:spLocks noChangeShapeType="1"/>
          </p:cNvSpPr>
          <p:nvPr/>
        </p:nvSpPr>
        <p:spPr bwMode="auto">
          <a:xfrm>
            <a:off x="3224971" y="4873575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9" name="Line 24"/>
          <p:cNvSpPr>
            <a:spLocks noChangeShapeType="1"/>
          </p:cNvSpPr>
          <p:nvPr/>
        </p:nvSpPr>
        <p:spPr bwMode="auto">
          <a:xfrm>
            <a:off x="4590036" y="5152066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20" name="Line 25"/>
          <p:cNvSpPr>
            <a:spLocks noChangeShapeType="1"/>
          </p:cNvSpPr>
          <p:nvPr/>
        </p:nvSpPr>
        <p:spPr bwMode="auto">
          <a:xfrm>
            <a:off x="4108457" y="4453531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pic>
        <p:nvPicPr>
          <p:cNvPr id="721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9074494">
            <a:off x="3019593" y="4675092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2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8153205">
            <a:off x="4326229" y="4730483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3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9048354">
            <a:off x="5707227" y="4924350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4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13051" y="509513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5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11669093">
            <a:off x="3306415" y="4993588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6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rot="12111283">
            <a:off x="3973898" y="4732021"/>
            <a:ext cx="1848412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7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092522" y="440275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8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11822745">
            <a:off x="5296468" y="4549649"/>
            <a:ext cx="1124275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26"/>
          <p:cNvGrpSpPr>
            <a:grpSpLocks noChangeAspect="1"/>
          </p:cNvGrpSpPr>
          <p:nvPr/>
        </p:nvGrpSpPr>
        <p:grpSpPr bwMode="auto">
          <a:xfrm>
            <a:off x="4991941" y="4244278"/>
            <a:ext cx="380660" cy="352344"/>
            <a:chOff x="3440" y="1592"/>
            <a:chExt cx="601" cy="640"/>
          </a:xfrm>
        </p:grpSpPr>
        <p:grpSp>
          <p:nvGrpSpPr>
            <p:cNvPr id="3" name="Group 27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4" name="Group 28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69" name="Picture 29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70" name="Picture 30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68" name="Freeform 31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66" name="Freeform 32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" name="Group 33"/>
          <p:cNvGrpSpPr>
            <a:grpSpLocks noChangeAspect="1"/>
          </p:cNvGrpSpPr>
          <p:nvPr/>
        </p:nvGrpSpPr>
        <p:grpSpPr bwMode="auto">
          <a:xfrm>
            <a:off x="3787993" y="4315055"/>
            <a:ext cx="380660" cy="352344"/>
            <a:chOff x="3440" y="1592"/>
            <a:chExt cx="601" cy="640"/>
          </a:xfrm>
        </p:grpSpPr>
        <p:grpSp>
          <p:nvGrpSpPr>
            <p:cNvPr id="6" name="Group 34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" name="Group 35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63" name="Picture 36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64" name="Picture 37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62" name="Freeform 38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60" name="Freeform 39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8" name="Group 8"/>
          <p:cNvGrpSpPr>
            <a:grpSpLocks/>
          </p:cNvGrpSpPr>
          <p:nvPr/>
        </p:nvGrpSpPr>
        <p:grpSpPr bwMode="auto">
          <a:xfrm>
            <a:off x="2277197" y="1898964"/>
            <a:ext cx="936267" cy="1842032"/>
            <a:chOff x="1337" y="1391"/>
            <a:chExt cx="544" cy="1034"/>
          </a:xfrm>
        </p:grpSpPr>
        <p:sp>
          <p:nvSpPr>
            <p:cNvPr id="525" name="Line 9"/>
            <p:cNvSpPr>
              <a:spLocks noChangeShapeType="1"/>
            </p:cNvSpPr>
            <p:nvPr/>
          </p:nvSpPr>
          <p:spPr bwMode="auto">
            <a:xfrm flipV="1">
              <a:off x="1343" y="1391"/>
              <a:ext cx="0" cy="103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527" name="Line 10"/>
            <p:cNvSpPr>
              <a:spLocks noChangeShapeType="1"/>
            </p:cNvSpPr>
            <p:nvPr/>
          </p:nvSpPr>
          <p:spPr bwMode="auto">
            <a:xfrm flipH="1">
              <a:off x="1337" y="2413"/>
              <a:ext cx="544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555" name="Line 67"/>
          <p:cNvSpPr>
            <a:spLocks noChangeShapeType="1"/>
          </p:cNvSpPr>
          <p:nvPr/>
        </p:nvSpPr>
        <p:spPr bwMode="auto">
          <a:xfrm flipV="1">
            <a:off x="3160070" y="2692909"/>
            <a:ext cx="0" cy="2049453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6" name="Line 68"/>
          <p:cNvSpPr>
            <a:spLocks noChangeShapeType="1"/>
          </p:cNvSpPr>
          <p:nvPr/>
        </p:nvSpPr>
        <p:spPr bwMode="auto">
          <a:xfrm flipV="1">
            <a:off x="3956155" y="2269316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7" name="Line 69"/>
          <p:cNvSpPr>
            <a:spLocks noChangeShapeType="1"/>
          </p:cNvSpPr>
          <p:nvPr/>
        </p:nvSpPr>
        <p:spPr bwMode="auto">
          <a:xfrm flipV="1">
            <a:off x="4435914" y="2834627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8" name="Line 70"/>
          <p:cNvSpPr>
            <a:spLocks noChangeShapeType="1"/>
          </p:cNvSpPr>
          <p:nvPr/>
        </p:nvSpPr>
        <p:spPr bwMode="auto">
          <a:xfrm flipV="1">
            <a:off x="5152916" y="2199235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9" name="Line 71"/>
          <p:cNvSpPr>
            <a:spLocks noChangeShapeType="1"/>
          </p:cNvSpPr>
          <p:nvPr/>
        </p:nvSpPr>
        <p:spPr bwMode="auto">
          <a:xfrm flipV="1">
            <a:off x="5790837" y="2904708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60" name="Line 72"/>
          <p:cNvSpPr>
            <a:spLocks noChangeShapeType="1"/>
          </p:cNvSpPr>
          <p:nvPr/>
        </p:nvSpPr>
        <p:spPr bwMode="auto">
          <a:xfrm flipV="1">
            <a:off x="6507839" y="2552751"/>
            <a:ext cx="0" cy="2044780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9" name="Group 74"/>
          <p:cNvGrpSpPr>
            <a:grpSpLocks noChangeAspect="1"/>
          </p:cNvGrpSpPr>
          <p:nvPr/>
        </p:nvGrpSpPr>
        <p:grpSpPr bwMode="auto">
          <a:xfrm>
            <a:off x="3000151" y="2552751"/>
            <a:ext cx="360259" cy="299008"/>
            <a:chOff x="3060" y="1877"/>
            <a:chExt cx="761" cy="712"/>
          </a:xfrm>
        </p:grpSpPr>
        <p:grpSp>
          <p:nvGrpSpPr>
            <p:cNvPr id="10" name="Group 75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11" name="Group 76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576" name="Picture 77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578" name="Picture 78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575" name="Freeform 79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64" name="Freeform 80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2" name="Group 81"/>
          <p:cNvGrpSpPr>
            <a:grpSpLocks noChangeAspect="1"/>
          </p:cNvGrpSpPr>
          <p:nvPr/>
        </p:nvGrpSpPr>
        <p:grpSpPr bwMode="auto">
          <a:xfrm>
            <a:off x="3797992" y="2112024"/>
            <a:ext cx="360259" cy="299008"/>
            <a:chOff x="3060" y="1877"/>
            <a:chExt cx="761" cy="712"/>
          </a:xfrm>
        </p:grpSpPr>
        <p:grpSp>
          <p:nvGrpSpPr>
            <p:cNvPr id="13" name="Group 82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14" name="Group 83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584" name="Picture 84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585" name="Picture 85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583" name="Freeform 86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81" name="Freeform 87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5" name="Group 88"/>
          <p:cNvGrpSpPr>
            <a:grpSpLocks noChangeAspect="1"/>
          </p:cNvGrpSpPr>
          <p:nvPr/>
        </p:nvGrpSpPr>
        <p:grpSpPr bwMode="auto">
          <a:xfrm>
            <a:off x="4275994" y="2755204"/>
            <a:ext cx="360259" cy="299008"/>
            <a:chOff x="3060" y="1877"/>
            <a:chExt cx="761" cy="712"/>
          </a:xfrm>
        </p:grpSpPr>
        <p:grpSp>
          <p:nvGrpSpPr>
            <p:cNvPr id="16" name="Group 89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17" name="Group 90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591" name="Picture 91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592" name="Picture 92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590" name="Freeform 93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88" name="Freeform 94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8" name="Group 95"/>
          <p:cNvGrpSpPr>
            <a:grpSpLocks noChangeAspect="1"/>
          </p:cNvGrpSpPr>
          <p:nvPr/>
        </p:nvGrpSpPr>
        <p:grpSpPr bwMode="auto">
          <a:xfrm>
            <a:off x="4992996" y="2112024"/>
            <a:ext cx="360259" cy="299008"/>
            <a:chOff x="3060" y="1877"/>
            <a:chExt cx="761" cy="712"/>
          </a:xfrm>
        </p:grpSpPr>
        <p:grpSp>
          <p:nvGrpSpPr>
            <p:cNvPr id="19" name="Group 96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20" name="Group 97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598" name="Picture 98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599" name="Picture 99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597" name="Freeform 100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95" name="Freeform 101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1" name="Group 102"/>
          <p:cNvGrpSpPr>
            <a:grpSpLocks noChangeAspect="1"/>
          </p:cNvGrpSpPr>
          <p:nvPr/>
        </p:nvGrpSpPr>
        <p:grpSpPr bwMode="auto">
          <a:xfrm>
            <a:off x="6347920" y="2411031"/>
            <a:ext cx="360259" cy="299008"/>
            <a:chOff x="3060" y="1877"/>
            <a:chExt cx="761" cy="712"/>
          </a:xfrm>
        </p:grpSpPr>
        <p:grpSp>
          <p:nvGrpSpPr>
            <p:cNvPr id="22" name="Group 103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23" name="Group 104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605" name="Picture 105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606" name="Picture 106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604" name="Freeform 107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02" name="Freeform 108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4" name="Group 109"/>
          <p:cNvGrpSpPr>
            <a:grpSpLocks noChangeAspect="1"/>
          </p:cNvGrpSpPr>
          <p:nvPr/>
        </p:nvGrpSpPr>
        <p:grpSpPr bwMode="auto">
          <a:xfrm>
            <a:off x="5630918" y="2736516"/>
            <a:ext cx="360259" cy="299008"/>
            <a:chOff x="3060" y="1877"/>
            <a:chExt cx="761" cy="712"/>
          </a:xfrm>
        </p:grpSpPr>
        <p:grpSp>
          <p:nvGrpSpPr>
            <p:cNvPr id="25" name="Group 110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26" name="Group 111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612" name="Picture 112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613" name="Picture 113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611" name="Freeform 114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09" name="Freeform 115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7" name="Group 116"/>
          <p:cNvGrpSpPr>
            <a:grpSpLocks/>
          </p:cNvGrpSpPr>
          <p:nvPr/>
        </p:nvGrpSpPr>
        <p:grpSpPr bwMode="auto">
          <a:xfrm>
            <a:off x="6667757" y="1819077"/>
            <a:ext cx="1143465" cy="1836266"/>
            <a:chOff x="3923" y="1397"/>
            <a:chExt cx="317" cy="952"/>
          </a:xfrm>
        </p:grpSpPr>
        <p:sp>
          <p:nvSpPr>
            <p:cNvPr id="615" name="Line 117"/>
            <p:cNvSpPr>
              <a:spLocks noChangeShapeType="1"/>
            </p:cNvSpPr>
            <p:nvPr/>
          </p:nvSpPr>
          <p:spPr bwMode="auto">
            <a:xfrm flipH="1">
              <a:off x="3923" y="2344"/>
              <a:ext cx="317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16" name="Line 118"/>
            <p:cNvSpPr>
              <a:spLocks noChangeShapeType="1"/>
            </p:cNvSpPr>
            <p:nvPr/>
          </p:nvSpPr>
          <p:spPr bwMode="auto">
            <a:xfrm flipV="1">
              <a:off x="4240" y="1397"/>
              <a:ext cx="0" cy="95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617" name="Line 119"/>
          <p:cNvSpPr>
            <a:spLocks noChangeShapeType="1"/>
          </p:cNvSpPr>
          <p:nvPr/>
        </p:nvSpPr>
        <p:spPr bwMode="auto">
          <a:xfrm>
            <a:off x="3160070" y="3753454"/>
            <a:ext cx="0" cy="98890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22" name="Line 124"/>
          <p:cNvSpPr>
            <a:spLocks noChangeShapeType="1"/>
          </p:cNvSpPr>
          <p:nvPr/>
        </p:nvSpPr>
        <p:spPr bwMode="auto">
          <a:xfrm>
            <a:off x="6507839" y="3681818"/>
            <a:ext cx="0" cy="98579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28" name="Group 128"/>
          <p:cNvGrpSpPr>
            <a:grpSpLocks/>
          </p:cNvGrpSpPr>
          <p:nvPr/>
        </p:nvGrpSpPr>
        <p:grpSpPr bwMode="auto">
          <a:xfrm>
            <a:off x="5670985" y="913959"/>
            <a:ext cx="2985755" cy="1147755"/>
            <a:chOff x="358" y="427"/>
            <a:chExt cx="1699" cy="737"/>
          </a:xfrm>
        </p:grpSpPr>
        <p:sp>
          <p:nvSpPr>
            <p:cNvPr id="677" name="Oval 129"/>
            <p:cNvSpPr>
              <a:spLocks noChangeArrowheads="1"/>
            </p:cNvSpPr>
            <p:nvPr/>
          </p:nvSpPr>
          <p:spPr bwMode="auto">
            <a:xfrm>
              <a:off x="358" y="427"/>
              <a:ext cx="1699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678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79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0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1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82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3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4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5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29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30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31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91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92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90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88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37" name="Group 128"/>
          <p:cNvGrpSpPr>
            <a:grpSpLocks/>
          </p:cNvGrpSpPr>
          <p:nvPr/>
        </p:nvGrpSpPr>
        <p:grpSpPr bwMode="auto">
          <a:xfrm>
            <a:off x="290820" y="913959"/>
            <a:ext cx="3089437" cy="1094806"/>
            <a:chOff x="434" y="461"/>
            <a:chExt cx="1758" cy="703"/>
          </a:xfrm>
        </p:grpSpPr>
        <p:sp>
          <p:nvSpPr>
            <p:cNvPr id="695" name="Oval 129"/>
            <p:cNvSpPr>
              <a:spLocks noChangeArrowheads="1"/>
            </p:cNvSpPr>
            <p:nvPr/>
          </p:nvSpPr>
          <p:spPr bwMode="auto">
            <a:xfrm>
              <a:off x="434" y="461"/>
              <a:ext cx="1758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696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7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8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9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0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1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2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3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741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743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747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09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10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08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706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619" name="Line 121"/>
          <p:cNvSpPr>
            <a:spLocks noChangeShapeType="1"/>
          </p:cNvSpPr>
          <p:nvPr/>
        </p:nvSpPr>
        <p:spPr bwMode="auto">
          <a:xfrm>
            <a:off x="4435914" y="4035332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21" name="Line 123"/>
          <p:cNvSpPr>
            <a:spLocks noChangeShapeType="1"/>
          </p:cNvSpPr>
          <p:nvPr/>
        </p:nvSpPr>
        <p:spPr bwMode="auto">
          <a:xfrm>
            <a:off x="5790837" y="4106970"/>
            <a:ext cx="0" cy="914154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3" name="Line 119"/>
          <p:cNvSpPr>
            <a:spLocks noChangeShapeType="1"/>
          </p:cNvSpPr>
          <p:nvPr/>
        </p:nvSpPr>
        <p:spPr bwMode="auto">
          <a:xfrm flipH="1" flipV="1">
            <a:off x="3344092" y="4918827"/>
            <a:ext cx="979713" cy="24819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4" name="Line 119"/>
          <p:cNvSpPr>
            <a:spLocks noChangeShapeType="1"/>
          </p:cNvSpPr>
          <p:nvPr/>
        </p:nvSpPr>
        <p:spPr bwMode="auto">
          <a:xfrm flipH="1" flipV="1">
            <a:off x="4515391" y="5149602"/>
            <a:ext cx="1271455" cy="435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5" name="Line 119"/>
          <p:cNvSpPr>
            <a:spLocks noChangeShapeType="1"/>
          </p:cNvSpPr>
          <p:nvPr/>
        </p:nvSpPr>
        <p:spPr bwMode="auto">
          <a:xfrm flipH="1">
            <a:off x="5943599" y="4814324"/>
            <a:ext cx="496389" cy="300446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749" name="Group 54"/>
          <p:cNvGrpSpPr>
            <a:grpSpLocks noChangeAspect="1"/>
          </p:cNvGrpSpPr>
          <p:nvPr/>
        </p:nvGrpSpPr>
        <p:grpSpPr bwMode="auto">
          <a:xfrm>
            <a:off x="6357004" y="4593545"/>
            <a:ext cx="393960" cy="352345"/>
            <a:chOff x="3440" y="1592"/>
            <a:chExt cx="622" cy="640"/>
          </a:xfrm>
        </p:grpSpPr>
        <p:grpSp>
          <p:nvGrpSpPr>
            <p:cNvPr id="753" name="Group 55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55" name="Group 56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57" name="Picture 57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58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56" name="Freeform 59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54" name="Freeform 60"/>
            <p:cNvSpPr>
              <a:spLocks noChangeAspect="1"/>
            </p:cNvSpPr>
            <p:nvPr/>
          </p:nvSpPr>
          <p:spPr bwMode="auto">
            <a:xfrm>
              <a:off x="3462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59" name="Group 47"/>
          <p:cNvGrpSpPr>
            <a:grpSpLocks noChangeAspect="1"/>
          </p:cNvGrpSpPr>
          <p:nvPr/>
        </p:nvGrpSpPr>
        <p:grpSpPr bwMode="auto">
          <a:xfrm>
            <a:off x="4269572" y="4942813"/>
            <a:ext cx="380660" cy="352344"/>
            <a:chOff x="3440" y="1592"/>
            <a:chExt cx="601" cy="640"/>
          </a:xfrm>
        </p:grpSpPr>
        <p:grpSp>
          <p:nvGrpSpPr>
            <p:cNvPr id="761" name="Group 48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65" name="Group 49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39" name="Picture 50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40" name="Picture 51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38" name="Freeform 52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36" name="Freeform 53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67" name="Group 61"/>
          <p:cNvGrpSpPr>
            <a:grpSpLocks noChangeAspect="1"/>
          </p:cNvGrpSpPr>
          <p:nvPr/>
        </p:nvGrpSpPr>
        <p:grpSpPr bwMode="auto">
          <a:xfrm>
            <a:off x="5634636" y="4942813"/>
            <a:ext cx="377118" cy="349267"/>
            <a:chOff x="3440" y="1592"/>
            <a:chExt cx="601" cy="640"/>
          </a:xfrm>
        </p:grpSpPr>
        <p:grpSp>
          <p:nvGrpSpPr>
            <p:cNvPr id="771" name="Group 62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72" name="Group 63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45" name="Picture 64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46" name="Picture 65" descr="立方体用"/>
                <p:cNvPicPr>
                  <a:picLocks noChangeAspect="1" noChangeArrowheads="1"/>
                </p:cNvPicPr>
                <p:nvPr/>
              </p:nvPicPr>
              <p:blipFill>
                <a:blip r:embed="rId15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44" name="Freeform 66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42" name="Freeform 67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76" name="Group 40"/>
          <p:cNvGrpSpPr>
            <a:grpSpLocks noChangeAspect="1"/>
          </p:cNvGrpSpPr>
          <p:nvPr/>
        </p:nvGrpSpPr>
        <p:grpSpPr bwMode="auto">
          <a:xfrm>
            <a:off x="2944993" y="4733561"/>
            <a:ext cx="380660" cy="352344"/>
            <a:chOff x="3440" y="1592"/>
            <a:chExt cx="601" cy="640"/>
          </a:xfrm>
        </p:grpSpPr>
        <p:grpSp>
          <p:nvGrpSpPr>
            <p:cNvPr id="777" name="Group 41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78" name="Group 42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51" name="Picture 43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52" name="Picture 44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50" name="Freeform 45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48" name="Freeform 46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79" name="グループ化 214"/>
          <p:cNvGrpSpPr/>
          <p:nvPr/>
        </p:nvGrpSpPr>
        <p:grpSpPr>
          <a:xfrm>
            <a:off x="2975602" y="3230421"/>
            <a:ext cx="3728923" cy="899277"/>
            <a:chOff x="2975602" y="4281317"/>
            <a:chExt cx="3728923" cy="899277"/>
          </a:xfrm>
        </p:grpSpPr>
        <p:sp>
          <p:nvSpPr>
            <p:cNvPr id="216" name="Line 163"/>
            <p:cNvSpPr>
              <a:spLocks noChangeShapeType="1"/>
            </p:cNvSpPr>
            <p:nvPr/>
          </p:nvSpPr>
          <p:spPr bwMode="auto">
            <a:xfrm flipV="1">
              <a:off x="3158313" y="4488123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7" name="Line 164"/>
            <p:cNvSpPr>
              <a:spLocks noChangeShapeType="1"/>
            </p:cNvSpPr>
            <p:nvPr/>
          </p:nvSpPr>
          <p:spPr bwMode="auto">
            <a:xfrm flipV="1">
              <a:off x="5789080" y="4730502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8" name="Line 165"/>
            <p:cNvSpPr>
              <a:spLocks noChangeShapeType="1"/>
            </p:cNvSpPr>
            <p:nvPr/>
          </p:nvSpPr>
          <p:spPr bwMode="auto">
            <a:xfrm flipV="1">
              <a:off x="4434156" y="4426524"/>
              <a:ext cx="637921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0" name="Line 166"/>
            <p:cNvSpPr>
              <a:spLocks noChangeShapeType="1"/>
            </p:cNvSpPr>
            <p:nvPr/>
          </p:nvSpPr>
          <p:spPr bwMode="auto">
            <a:xfrm>
              <a:off x="3956155" y="4488123"/>
              <a:ext cx="1673006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1" name="Line 167"/>
            <p:cNvSpPr>
              <a:spLocks noChangeShapeType="1"/>
            </p:cNvSpPr>
            <p:nvPr/>
          </p:nvSpPr>
          <p:spPr bwMode="auto">
            <a:xfrm>
              <a:off x="5231997" y="4426524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2" name="Line 168"/>
            <p:cNvSpPr>
              <a:spLocks noChangeShapeType="1"/>
            </p:cNvSpPr>
            <p:nvPr/>
          </p:nvSpPr>
          <p:spPr bwMode="auto">
            <a:xfrm>
              <a:off x="3158313" y="4792101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3" name="Line 169"/>
            <p:cNvSpPr>
              <a:spLocks noChangeShapeType="1"/>
            </p:cNvSpPr>
            <p:nvPr/>
          </p:nvSpPr>
          <p:spPr bwMode="auto">
            <a:xfrm>
              <a:off x="4513237" y="5034480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4" name="Line 170"/>
            <p:cNvSpPr>
              <a:spLocks noChangeShapeType="1"/>
            </p:cNvSpPr>
            <p:nvPr/>
          </p:nvSpPr>
          <p:spPr bwMode="auto">
            <a:xfrm>
              <a:off x="4035236" y="4426524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780" name="グループ化 255"/>
            <p:cNvGrpSpPr/>
            <p:nvPr/>
          </p:nvGrpSpPr>
          <p:grpSpPr>
            <a:xfrm>
              <a:off x="6317386" y="4527361"/>
              <a:ext cx="387139" cy="348434"/>
              <a:chOff x="7058165" y="5696404"/>
              <a:chExt cx="387139" cy="348434"/>
            </a:xfrm>
          </p:grpSpPr>
          <p:sp>
            <p:nvSpPr>
              <p:cNvPr id="246" name="円柱 245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7" name="円/楕円 246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8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1" name="グループ化 260"/>
            <p:cNvGrpSpPr/>
            <p:nvPr/>
          </p:nvGrpSpPr>
          <p:grpSpPr>
            <a:xfrm>
              <a:off x="5004543" y="4283154"/>
              <a:ext cx="387139" cy="348434"/>
              <a:chOff x="7058165" y="5696404"/>
              <a:chExt cx="387139" cy="348434"/>
            </a:xfrm>
          </p:grpSpPr>
          <p:sp>
            <p:nvSpPr>
              <p:cNvPr id="243" name="円柱 242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4" name="円/楕円 243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5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2" name="グループ化 264"/>
            <p:cNvGrpSpPr/>
            <p:nvPr/>
          </p:nvGrpSpPr>
          <p:grpSpPr>
            <a:xfrm>
              <a:off x="5588436" y="4822980"/>
              <a:ext cx="387139" cy="348434"/>
              <a:chOff x="7058165" y="5696404"/>
              <a:chExt cx="387139" cy="348434"/>
            </a:xfrm>
          </p:grpSpPr>
          <p:sp>
            <p:nvSpPr>
              <p:cNvPr id="240" name="円柱 239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1" name="円/楕円 240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2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3" name="グループ化 268"/>
            <p:cNvGrpSpPr/>
            <p:nvPr/>
          </p:nvGrpSpPr>
          <p:grpSpPr>
            <a:xfrm>
              <a:off x="4220508" y="4832160"/>
              <a:ext cx="387139" cy="348434"/>
              <a:chOff x="7058165" y="5696404"/>
              <a:chExt cx="387139" cy="348434"/>
            </a:xfrm>
          </p:grpSpPr>
          <p:sp>
            <p:nvSpPr>
              <p:cNvPr id="237" name="円柱 236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8" name="円/楕円 237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9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4" name="グループ化 272"/>
            <p:cNvGrpSpPr/>
            <p:nvPr/>
          </p:nvGrpSpPr>
          <p:grpSpPr>
            <a:xfrm>
              <a:off x="3768817" y="4281317"/>
              <a:ext cx="387139" cy="348434"/>
              <a:chOff x="7058165" y="5696404"/>
              <a:chExt cx="387139" cy="348434"/>
            </a:xfrm>
          </p:grpSpPr>
          <p:sp>
            <p:nvSpPr>
              <p:cNvPr id="234" name="円柱 233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5" name="円/楕円 234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6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5" name="グループ化 276"/>
            <p:cNvGrpSpPr/>
            <p:nvPr/>
          </p:nvGrpSpPr>
          <p:grpSpPr>
            <a:xfrm>
              <a:off x="2975602" y="4589790"/>
              <a:ext cx="387139" cy="348434"/>
              <a:chOff x="7058165" y="5696404"/>
              <a:chExt cx="387139" cy="348434"/>
            </a:xfrm>
          </p:grpSpPr>
          <p:sp>
            <p:nvSpPr>
              <p:cNvPr id="231" name="円柱 230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円/楕円 231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3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</p:grpSp>
      <p:sp>
        <p:nvSpPr>
          <p:cNvPr id="196" name="Text Box 236"/>
          <p:cNvSpPr txBox="1">
            <a:spLocks noChangeArrowheads="1"/>
          </p:cNvSpPr>
          <p:nvPr/>
        </p:nvSpPr>
        <p:spPr bwMode="auto">
          <a:xfrm>
            <a:off x="204716" y="68240"/>
            <a:ext cx="8939284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S創英角ﾎﾟｯﾌﾟ体" pitchFamily="50" charset="-128"/>
                <a:ea typeface="HGS創英角ﾎﾟｯﾌﾟ体" pitchFamily="50" charset="-128"/>
              </a:rPr>
              <a:t>Routing, signaling, and link management </a:t>
            </a:r>
          </a:p>
          <a:p>
            <a:pPr algn="ctr"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S創英角ﾎﾟｯﾌﾟ体" pitchFamily="50" charset="-128"/>
                <a:ea typeface="HGS創英角ﾎﾟｯﾌﾟ体" pitchFamily="50" charset="-128"/>
              </a:rPr>
              <a:t>according to user requests</a:t>
            </a:r>
          </a:p>
        </p:txBody>
      </p:sp>
      <p:sp>
        <p:nvSpPr>
          <p:cNvPr id="197" name="正方形/長方形 196"/>
          <p:cNvSpPr/>
          <p:nvPr/>
        </p:nvSpPr>
        <p:spPr>
          <a:xfrm>
            <a:off x="3582537" y="1150161"/>
            <a:ext cx="198574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Multi-Protocol </a:t>
            </a:r>
          </a:p>
          <a:p>
            <a:pPr algn="ctr"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Label Switching </a:t>
            </a:r>
            <a:endParaRPr lang="ja-JP" altLang="en-US" sz="2000" dirty="0">
              <a:solidFill>
                <a:srgbClr val="0000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cxnSp>
        <p:nvCxnSpPr>
          <p:cNvPr id="198" name="直線矢印コネクタ 197"/>
          <p:cNvCxnSpPr/>
          <p:nvPr/>
        </p:nvCxnSpPr>
        <p:spPr>
          <a:xfrm rot="5400000">
            <a:off x="4065289" y="1947528"/>
            <a:ext cx="407074" cy="251507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Line 121"/>
          <p:cNvSpPr>
            <a:spLocks noChangeShapeType="1"/>
          </p:cNvSpPr>
          <p:nvPr/>
        </p:nvSpPr>
        <p:spPr bwMode="auto">
          <a:xfrm>
            <a:off x="5161520" y="3450753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Oval 27"/>
          <p:cNvSpPr>
            <a:spLocks noChangeArrowheads="1"/>
          </p:cNvSpPr>
          <p:nvPr/>
        </p:nvSpPr>
        <p:spPr bwMode="auto">
          <a:xfrm>
            <a:off x="6804841" y="2087267"/>
            <a:ext cx="2083981" cy="462272"/>
          </a:xfrm>
          <a:prstGeom prst="ellipse">
            <a:avLst/>
          </a:prstGeom>
          <a:solidFill>
            <a:srgbClr val="0000FF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Control plane </a:t>
            </a:r>
            <a:endParaRPr lang="ja-JP" altLang="en-US" sz="1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0" name="Oval 27"/>
          <p:cNvSpPr>
            <a:spLocks noChangeArrowheads="1"/>
          </p:cNvSpPr>
          <p:nvPr/>
        </p:nvSpPr>
        <p:spPr bwMode="auto">
          <a:xfrm>
            <a:off x="4136061" y="2005751"/>
            <a:ext cx="2083981" cy="462272"/>
          </a:xfrm>
          <a:prstGeom prst="ellipse">
            <a:avLst/>
          </a:prstGeom>
          <a:solidFill>
            <a:srgbClr val="0000FF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Control plane </a:t>
            </a:r>
            <a:endParaRPr lang="ja-JP" altLang="en-US" sz="1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1" name="AutoShape 30"/>
          <p:cNvSpPr>
            <a:spLocks noChangeArrowheads="1"/>
          </p:cNvSpPr>
          <p:nvPr/>
        </p:nvSpPr>
        <p:spPr bwMode="auto">
          <a:xfrm>
            <a:off x="3997837" y="1105778"/>
            <a:ext cx="4901609" cy="3261920"/>
          </a:xfrm>
          <a:prstGeom prst="roundRect">
            <a:avLst>
              <a:gd name="adj" fmla="val 6401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208" name="AutoShape 11"/>
          <p:cNvSpPr>
            <a:spLocks noChangeArrowheads="1"/>
          </p:cNvSpPr>
          <p:nvPr/>
        </p:nvSpPr>
        <p:spPr bwMode="auto">
          <a:xfrm>
            <a:off x="80859" y="1105778"/>
            <a:ext cx="3279030" cy="3251287"/>
          </a:xfrm>
          <a:prstGeom prst="roundRect">
            <a:avLst>
              <a:gd name="adj" fmla="val 7976"/>
            </a:avLst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199" name="Cloud"/>
          <p:cNvSpPr>
            <a:spLocks noChangeAspect="1" noEditPoints="1" noChangeArrowheads="1"/>
          </p:cNvSpPr>
          <p:nvPr/>
        </p:nvSpPr>
        <p:spPr bwMode="auto">
          <a:xfrm>
            <a:off x="4018334" y="3308529"/>
            <a:ext cx="2212337" cy="828800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2977 w 21600"/>
              <a:gd name="T13" fmla="*/ 3262 h 21600"/>
              <a:gd name="T14" fmla="*/ 17087 w 21600"/>
              <a:gd name="T15" fmla="*/ 1733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150000"/>
              </a:lnSpc>
              <a:defRPr/>
            </a:pPr>
            <a:r>
              <a:rPr lang="en-US" altLang="ja-JP" sz="1600" dirty="0" smtClean="0">
                <a:latin typeface="+mn-lt"/>
              </a:rPr>
              <a:t>Carrier A</a:t>
            </a:r>
            <a:endParaRPr lang="en-US" altLang="ja-JP" sz="1600" dirty="0">
              <a:latin typeface="+mn-lt"/>
            </a:endParaRPr>
          </a:p>
        </p:txBody>
      </p:sp>
      <p:sp>
        <p:nvSpPr>
          <p:cNvPr id="200" name="Cloud"/>
          <p:cNvSpPr>
            <a:spLocks noChangeAspect="1" noEditPoints="1" noChangeArrowheads="1"/>
          </p:cNvSpPr>
          <p:nvPr/>
        </p:nvSpPr>
        <p:spPr bwMode="auto">
          <a:xfrm>
            <a:off x="159483" y="3166804"/>
            <a:ext cx="2938559" cy="880172"/>
          </a:xfrm>
          <a:custGeom>
            <a:avLst/>
            <a:gdLst>
              <a:gd name="T0" fmla="*/ 67 w 21600"/>
              <a:gd name="T1" fmla="*/ 10800 h 21600"/>
              <a:gd name="T2" fmla="*/ 10800 w 21600"/>
              <a:gd name="T3" fmla="*/ 21577 h 21600"/>
              <a:gd name="T4" fmla="*/ 21582 w 21600"/>
              <a:gd name="T5" fmla="*/ 10800 h 21600"/>
              <a:gd name="T6" fmla="*/ 10800 w 21600"/>
              <a:gd name="T7" fmla="*/ 1235 h 21600"/>
              <a:gd name="T8" fmla="*/ 2977 w 21600"/>
              <a:gd name="T9" fmla="*/ 3262 h 21600"/>
              <a:gd name="T10" fmla="*/ 17087 w 21600"/>
              <a:gd name="T11" fmla="*/ 173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FFFFCC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pPr algn="ctr">
              <a:lnSpc>
                <a:spcPct val="150000"/>
              </a:lnSpc>
              <a:defRPr/>
            </a:pPr>
            <a:r>
              <a:rPr lang="en-US" altLang="ja-JP" sz="2000" dirty="0" smtClean="0">
                <a:latin typeface="+mn-lt"/>
              </a:rPr>
              <a:t>Network </a:t>
            </a:r>
            <a:r>
              <a:rPr lang="ja-JP" altLang="en-US" sz="2000" dirty="0" smtClean="0">
                <a:latin typeface="+mn-lt"/>
              </a:rPr>
              <a:t>　</a:t>
            </a:r>
            <a:endParaRPr lang="en-US" altLang="ja-JP" sz="2000" dirty="0">
              <a:latin typeface="+mn-lt"/>
            </a:endParaRPr>
          </a:p>
        </p:txBody>
      </p:sp>
      <p:sp>
        <p:nvSpPr>
          <p:cNvPr id="201" name="AutoShape 4"/>
          <p:cNvSpPr>
            <a:spLocks noChangeArrowheads="1"/>
          </p:cNvSpPr>
          <p:nvPr/>
        </p:nvSpPr>
        <p:spPr bwMode="auto">
          <a:xfrm>
            <a:off x="354841" y="1501255"/>
            <a:ext cx="1323835" cy="1058294"/>
          </a:xfrm>
          <a:prstGeom prst="cube">
            <a:avLst>
              <a:gd name="adj" fmla="val 2500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600" dirty="0" smtClean="0"/>
              <a:t>Network </a:t>
            </a:r>
          </a:p>
          <a:p>
            <a:pPr algn="ctr"/>
            <a:r>
              <a:rPr lang="en-US" altLang="ja-JP" sz="1600" dirty="0" smtClean="0"/>
              <a:t>control </a:t>
            </a:r>
          </a:p>
          <a:p>
            <a:pPr algn="ctr"/>
            <a:r>
              <a:rPr lang="en-US" altLang="ja-JP" sz="1600" dirty="0" smtClean="0"/>
              <a:t>system</a:t>
            </a:r>
            <a:endParaRPr lang="en-US" altLang="ja-JP" sz="1600" dirty="0"/>
          </a:p>
        </p:txBody>
      </p:sp>
      <p:sp>
        <p:nvSpPr>
          <p:cNvPr id="203" name="AutoShape 6"/>
          <p:cNvSpPr>
            <a:spLocks noChangeArrowheads="1"/>
          </p:cNvSpPr>
          <p:nvPr/>
        </p:nvSpPr>
        <p:spPr bwMode="auto">
          <a:xfrm>
            <a:off x="654931" y="2634018"/>
            <a:ext cx="390230" cy="550699"/>
          </a:xfrm>
          <a:prstGeom prst="downArrow">
            <a:avLst>
              <a:gd name="adj1" fmla="val 40719"/>
              <a:gd name="adj2" fmla="val 50959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ja-JP"/>
          </a:p>
        </p:txBody>
      </p:sp>
      <p:sp>
        <p:nvSpPr>
          <p:cNvPr id="204" name="Text Box 7"/>
          <p:cNvSpPr txBox="1">
            <a:spLocks noChangeArrowheads="1"/>
          </p:cNvSpPr>
          <p:nvPr/>
        </p:nvSpPr>
        <p:spPr bwMode="auto">
          <a:xfrm>
            <a:off x="1145600" y="2642410"/>
            <a:ext cx="213391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1800" dirty="0" smtClean="0">
                <a:cs typeface="Osaka" charset="-128"/>
              </a:rPr>
              <a:t>Path provisioning</a:t>
            </a:r>
            <a:endParaRPr lang="en-US" altLang="ja-JP" sz="1800" dirty="0">
              <a:cs typeface="Osaka" charset="-128"/>
            </a:endParaRPr>
          </a:p>
        </p:txBody>
      </p:sp>
      <p:cxnSp>
        <p:nvCxnSpPr>
          <p:cNvPr id="206" name="AutoShape 9"/>
          <p:cNvCxnSpPr>
            <a:cxnSpLocks noChangeShapeType="1"/>
          </p:cNvCxnSpPr>
          <p:nvPr/>
        </p:nvCxnSpPr>
        <p:spPr bwMode="auto">
          <a:xfrm rot="10800000" flipV="1">
            <a:off x="1687002" y="1893488"/>
            <a:ext cx="427599" cy="161318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207" name="Text Box 10"/>
          <p:cNvSpPr txBox="1">
            <a:spLocks noChangeArrowheads="1"/>
          </p:cNvSpPr>
          <p:nvPr/>
        </p:nvSpPr>
        <p:spPr bwMode="auto">
          <a:xfrm>
            <a:off x="1840112" y="1212696"/>
            <a:ext cx="122341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800" dirty="0" smtClean="0"/>
              <a:t>Operator </a:t>
            </a:r>
            <a:endParaRPr lang="en-US" altLang="ja-JP" sz="1800" dirty="0"/>
          </a:p>
        </p:txBody>
      </p:sp>
      <p:sp>
        <p:nvSpPr>
          <p:cNvPr id="210" name="AutoShape 28"/>
          <p:cNvSpPr>
            <a:spLocks noChangeArrowheads="1"/>
          </p:cNvSpPr>
          <p:nvPr/>
        </p:nvSpPr>
        <p:spPr bwMode="auto">
          <a:xfrm>
            <a:off x="6237958" y="2081699"/>
            <a:ext cx="559449" cy="380168"/>
          </a:xfrm>
          <a:prstGeom prst="leftRightArrow">
            <a:avLst>
              <a:gd name="adj1" fmla="val 50000"/>
              <a:gd name="adj2" fmla="val 43486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214" name="ストライプ矢印 213"/>
          <p:cNvSpPr/>
          <p:nvPr/>
        </p:nvSpPr>
        <p:spPr bwMode="auto">
          <a:xfrm>
            <a:off x="3359886" y="2432571"/>
            <a:ext cx="754911" cy="669851"/>
          </a:xfrm>
          <a:prstGeom prst="stripedRightArrow">
            <a:avLst>
              <a:gd name="adj1" fmla="val 59524"/>
              <a:gd name="adj2" fmla="val 42063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215" name="Freeform 13"/>
          <p:cNvSpPr>
            <a:spLocks noChangeAspect="1"/>
          </p:cNvSpPr>
          <p:nvPr/>
        </p:nvSpPr>
        <p:spPr bwMode="auto">
          <a:xfrm>
            <a:off x="6665137" y="3386012"/>
            <a:ext cx="2170522" cy="758405"/>
          </a:xfrm>
          <a:custGeom>
            <a:avLst/>
            <a:gdLst>
              <a:gd name="T0" fmla="*/ 596 w 3969"/>
              <a:gd name="T1" fmla="*/ 129 h 2420"/>
              <a:gd name="T2" fmla="*/ 570 w 3969"/>
              <a:gd name="T3" fmla="*/ 84 h 2420"/>
              <a:gd name="T4" fmla="*/ 524 w 3969"/>
              <a:gd name="T5" fmla="*/ 57 h 2420"/>
              <a:gd name="T6" fmla="*/ 475 w 3969"/>
              <a:gd name="T7" fmla="*/ 54 h 2420"/>
              <a:gd name="T8" fmla="*/ 437 w 3969"/>
              <a:gd name="T9" fmla="*/ 72 h 2420"/>
              <a:gd name="T10" fmla="*/ 400 w 3969"/>
              <a:gd name="T11" fmla="*/ 28 h 2420"/>
              <a:gd name="T12" fmla="*/ 349 w 3969"/>
              <a:gd name="T13" fmla="*/ 4 h 2420"/>
              <a:gd name="T14" fmla="*/ 286 w 3969"/>
              <a:gd name="T15" fmla="*/ 4 h 2420"/>
              <a:gd name="T16" fmla="*/ 230 w 3969"/>
              <a:gd name="T17" fmla="*/ 33 h 2420"/>
              <a:gd name="T18" fmla="*/ 194 w 3969"/>
              <a:gd name="T19" fmla="*/ 42 h 2420"/>
              <a:gd name="T20" fmla="*/ 151 w 3969"/>
              <a:gd name="T21" fmla="*/ 28 h 2420"/>
              <a:gd name="T22" fmla="*/ 106 w 3969"/>
              <a:gd name="T23" fmla="*/ 43 h 2420"/>
              <a:gd name="T24" fmla="*/ 79 w 3969"/>
              <a:gd name="T25" fmla="*/ 81 h 2420"/>
              <a:gd name="T26" fmla="*/ 80 w 3969"/>
              <a:gd name="T27" fmla="*/ 112 h 2420"/>
              <a:gd name="T28" fmla="*/ 53 w 3969"/>
              <a:gd name="T29" fmla="*/ 123 h 2420"/>
              <a:gd name="T30" fmla="*/ 19 w 3969"/>
              <a:gd name="T31" fmla="*/ 157 h 2420"/>
              <a:gd name="T32" fmla="*/ 1 w 3969"/>
              <a:gd name="T33" fmla="*/ 204 h 2420"/>
              <a:gd name="T34" fmla="*/ 8 w 3969"/>
              <a:gd name="T35" fmla="*/ 259 h 2420"/>
              <a:gd name="T36" fmla="*/ 34 w 3969"/>
              <a:gd name="T37" fmla="*/ 301 h 2420"/>
              <a:gd name="T38" fmla="*/ 70 w 3969"/>
              <a:gd name="T39" fmla="*/ 324 h 2420"/>
              <a:gd name="T40" fmla="*/ 107 w 3969"/>
              <a:gd name="T41" fmla="*/ 333 h 2420"/>
              <a:gd name="T42" fmla="*/ 142 w 3969"/>
              <a:gd name="T43" fmla="*/ 331 h 2420"/>
              <a:gd name="T44" fmla="*/ 168 w 3969"/>
              <a:gd name="T45" fmla="*/ 325 h 2420"/>
              <a:gd name="T46" fmla="*/ 187 w 3969"/>
              <a:gd name="T47" fmla="*/ 337 h 2420"/>
              <a:gd name="T48" fmla="*/ 221 w 3969"/>
              <a:gd name="T49" fmla="*/ 357 h 2420"/>
              <a:gd name="T50" fmla="*/ 263 w 3969"/>
              <a:gd name="T51" fmla="*/ 364 h 2420"/>
              <a:gd name="T52" fmla="*/ 316 w 3969"/>
              <a:gd name="T53" fmla="*/ 363 h 2420"/>
              <a:gd name="T54" fmla="*/ 370 w 3969"/>
              <a:gd name="T55" fmla="*/ 340 h 2420"/>
              <a:gd name="T56" fmla="*/ 410 w 3969"/>
              <a:gd name="T57" fmla="*/ 340 h 2420"/>
              <a:gd name="T58" fmla="*/ 458 w 3969"/>
              <a:gd name="T59" fmla="*/ 355 h 2420"/>
              <a:gd name="T60" fmla="*/ 509 w 3969"/>
              <a:gd name="T61" fmla="*/ 339 h 2420"/>
              <a:gd name="T62" fmla="*/ 539 w 3969"/>
              <a:gd name="T63" fmla="*/ 297 h 2420"/>
              <a:gd name="T64" fmla="*/ 544 w 3969"/>
              <a:gd name="T65" fmla="*/ 259 h 2420"/>
              <a:gd name="T66" fmla="*/ 566 w 3969"/>
              <a:gd name="T67" fmla="*/ 234 h 2420"/>
              <a:gd name="T68" fmla="*/ 596 w 3969"/>
              <a:gd name="T69" fmla="*/ 186 h 242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969"/>
              <a:gd name="T106" fmla="*/ 0 h 2420"/>
              <a:gd name="T107" fmla="*/ 3969 w 3969"/>
              <a:gd name="T108" fmla="*/ 2420 h 242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969" h="2420">
                <a:moveTo>
                  <a:pt x="3969" y="1038"/>
                </a:moveTo>
                <a:cubicBezTo>
                  <a:pt x="3969" y="975"/>
                  <a:pt x="3955" y="909"/>
                  <a:pt x="3939" y="852"/>
                </a:cubicBezTo>
                <a:cubicBezTo>
                  <a:pt x="3923" y="795"/>
                  <a:pt x="3903" y="743"/>
                  <a:pt x="3873" y="694"/>
                </a:cubicBezTo>
                <a:cubicBezTo>
                  <a:pt x="3843" y="645"/>
                  <a:pt x="3803" y="597"/>
                  <a:pt x="3761" y="555"/>
                </a:cubicBezTo>
                <a:cubicBezTo>
                  <a:pt x="3719" y="513"/>
                  <a:pt x="3672" y="473"/>
                  <a:pt x="3622" y="443"/>
                </a:cubicBezTo>
                <a:cubicBezTo>
                  <a:pt x="3572" y="413"/>
                  <a:pt x="3520" y="393"/>
                  <a:pt x="3463" y="377"/>
                </a:cubicBezTo>
                <a:cubicBezTo>
                  <a:pt x="3406" y="361"/>
                  <a:pt x="3333" y="347"/>
                  <a:pt x="3278" y="344"/>
                </a:cubicBezTo>
                <a:cubicBezTo>
                  <a:pt x="3223" y="341"/>
                  <a:pt x="3180" y="348"/>
                  <a:pt x="3135" y="358"/>
                </a:cubicBezTo>
                <a:cubicBezTo>
                  <a:pt x="3090" y="368"/>
                  <a:pt x="3048" y="383"/>
                  <a:pt x="3007" y="403"/>
                </a:cubicBezTo>
                <a:cubicBezTo>
                  <a:pt x="2966" y="423"/>
                  <a:pt x="2932" y="447"/>
                  <a:pt x="2889" y="476"/>
                </a:cubicBezTo>
                <a:cubicBezTo>
                  <a:pt x="2859" y="424"/>
                  <a:pt x="2824" y="365"/>
                  <a:pt x="2783" y="317"/>
                </a:cubicBezTo>
                <a:cubicBezTo>
                  <a:pt x="2742" y="269"/>
                  <a:pt x="2693" y="223"/>
                  <a:pt x="2644" y="185"/>
                </a:cubicBezTo>
                <a:cubicBezTo>
                  <a:pt x="2595" y="147"/>
                  <a:pt x="2542" y="113"/>
                  <a:pt x="2486" y="86"/>
                </a:cubicBezTo>
                <a:cubicBezTo>
                  <a:pt x="2430" y="59"/>
                  <a:pt x="2370" y="40"/>
                  <a:pt x="2307" y="26"/>
                </a:cubicBezTo>
                <a:cubicBezTo>
                  <a:pt x="2244" y="12"/>
                  <a:pt x="2178" y="0"/>
                  <a:pt x="2109" y="0"/>
                </a:cubicBezTo>
                <a:cubicBezTo>
                  <a:pt x="2040" y="0"/>
                  <a:pt x="1959" y="10"/>
                  <a:pt x="1891" y="26"/>
                </a:cubicBezTo>
                <a:cubicBezTo>
                  <a:pt x="1823" y="42"/>
                  <a:pt x="1761" y="67"/>
                  <a:pt x="1699" y="99"/>
                </a:cubicBezTo>
                <a:cubicBezTo>
                  <a:pt x="1637" y="131"/>
                  <a:pt x="1572" y="174"/>
                  <a:pt x="1521" y="218"/>
                </a:cubicBezTo>
                <a:cubicBezTo>
                  <a:pt x="1470" y="262"/>
                  <a:pt x="1426" y="327"/>
                  <a:pt x="1395" y="363"/>
                </a:cubicBezTo>
                <a:cubicBezTo>
                  <a:pt x="1359" y="336"/>
                  <a:pt x="1325" y="303"/>
                  <a:pt x="1283" y="277"/>
                </a:cubicBezTo>
                <a:cubicBezTo>
                  <a:pt x="1241" y="251"/>
                  <a:pt x="1191" y="220"/>
                  <a:pt x="1144" y="205"/>
                </a:cubicBezTo>
                <a:cubicBezTo>
                  <a:pt x="1097" y="190"/>
                  <a:pt x="1050" y="183"/>
                  <a:pt x="999" y="185"/>
                </a:cubicBezTo>
                <a:cubicBezTo>
                  <a:pt x="948" y="187"/>
                  <a:pt x="889" y="198"/>
                  <a:pt x="840" y="214"/>
                </a:cubicBezTo>
                <a:cubicBezTo>
                  <a:pt x="791" y="230"/>
                  <a:pt x="744" y="254"/>
                  <a:pt x="702" y="284"/>
                </a:cubicBezTo>
                <a:cubicBezTo>
                  <a:pt x="660" y="314"/>
                  <a:pt x="619" y="354"/>
                  <a:pt x="589" y="396"/>
                </a:cubicBezTo>
                <a:cubicBezTo>
                  <a:pt x="559" y="438"/>
                  <a:pt x="536" y="492"/>
                  <a:pt x="523" y="535"/>
                </a:cubicBezTo>
                <a:cubicBezTo>
                  <a:pt x="510" y="578"/>
                  <a:pt x="509" y="623"/>
                  <a:pt x="510" y="657"/>
                </a:cubicBezTo>
                <a:cubicBezTo>
                  <a:pt x="511" y="691"/>
                  <a:pt x="520" y="715"/>
                  <a:pt x="529" y="739"/>
                </a:cubicBezTo>
                <a:cubicBezTo>
                  <a:pt x="505" y="747"/>
                  <a:pt x="505" y="745"/>
                  <a:pt x="475" y="757"/>
                </a:cubicBezTo>
                <a:cubicBezTo>
                  <a:pt x="445" y="769"/>
                  <a:pt x="393" y="787"/>
                  <a:pt x="352" y="813"/>
                </a:cubicBezTo>
                <a:cubicBezTo>
                  <a:pt x="311" y="839"/>
                  <a:pt x="263" y="875"/>
                  <a:pt x="226" y="912"/>
                </a:cubicBezTo>
                <a:cubicBezTo>
                  <a:pt x="189" y="949"/>
                  <a:pt x="157" y="991"/>
                  <a:pt x="127" y="1037"/>
                </a:cubicBezTo>
                <a:cubicBezTo>
                  <a:pt x="97" y="1083"/>
                  <a:pt x="68" y="1137"/>
                  <a:pt x="48" y="1189"/>
                </a:cubicBezTo>
                <a:cubicBezTo>
                  <a:pt x="28" y="1241"/>
                  <a:pt x="15" y="1294"/>
                  <a:pt x="8" y="1348"/>
                </a:cubicBezTo>
                <a:cubicBezTo>
                  <a:pt x="1" y="1402"/>
                  <a:pt x="0" y="1453"/>
                  <a:pt x="8" y="1513"/>
                </a:cubicBezTo>
                <a:cubicBezTo>
                  <a:pt x="16" y="1573"/>
                  <a:pt x="33" y="1652"/>
                  <a:pt x="54" y="1711"/>
                </a:cubicBezTo>
                <a:cubicBezTo>
                  <a:pt x="75" y="1770"/>
                  <a:pt x="105" y="1824"/>
                  <a:pt x="134" y="1870"/>
                </a:cubicBezTo>
                <a:cubicBezTo>
                  <a:pt x="163" y="1916"/>
                  <a:pt x="191" y="1954"/>
                  <a:pt x="226" y="1989"/>
                </a:cubicBezTo>
                <a:cubicBezTo>
                  <a:pt x="261" y="2024"/>
                  <a:pt x="305" y="2056"/>
                  <a:pt x="345" y="2081"/>
                </a:cubicBezTo>
                <a:cubicBezTo>
                  <a:pt x="385" y="2106"/>
                  <a:pt x="424" y="2124"/>
                  <a:pt x="464" y="2141"/>
                </a:cubicBezTo>
                <a:cubicBezTo>
                  <a:pt x="504" y="2158"/>
                  <a:pt x="542" y="2170"/>
                  <a:pt x="583" y="2180"/>
                </a:cubicBezTo>
                <a:cubicBezTo>
                  <a:pt x="624" y="2190"/>
                  <a:pt x="667" y="2197"/>
                  <a:pt x="708" y="2200"/>
                </a:cubicBezTo>
                <a:cubicBezTo>
                  <a:pt x="749" y="2203"/>
                  <a:pt x="788" y="2202"/>
                  <a:pt x="827" y="2200"/>
                </a:cubicBezTo>
                <a:cubicBezTo>
                  <a:pt x="866" y="2198"/>
                  <a:pt x="905" y="2192"/>
                  <a:pt x="940" y="2187"/>
                </a:cubicBezTo>
                <a:cubicBezTo>
                  <a:pt x="975" y="2182"/>
                  <a:pt x="1008" y="2175"/>
                  <a:pt x="1036" y="2169"/>
                </a:cubicBezTo>
                <a:cubicBezTo>
                  <a:pt x="1064" y="2163"/>
                  <a:pt x="1086" y="2158"/>
                  <a:pt x="1110" y="2152"/>
                </a:cubicBezTo>
                <a:cubicBezTo>
                  <a:pt x="1134" y="2146"/>
                  <a:pt x="1153" y="2143"/>
                  <a:pt x="1179" y="2134"/>
                </a:cubicBezTo>
                <a:cubicBezTo>
                  <a:pt x="1189" y="2160"/>
                  <a:pt x="1211" y="2198"/>
                  <a:pt x="1237" y="2226"/>
                </a:cubicBezTo>
                <a:cubicBezTo>
                  <a:pt x="1263" y="2254"/>
                  <a:pt x="1299" y="2277"/>
                  <a:pt x="1336" y="2299"/>
                </a:cubicBezTo>
                <a:cubicBezTo>
                  <a:pt x="1373" y="2321"/>
                  <a:pt x="1417" y="2344"/>
                  <a:pt x="1461" y="2359"/>
                </a:cubicBezTo>
                <a:cubicBezTo>
                  <a:pt x="1505" y="2374"/>
                  <a:pt x="1555" y="2383"/>
                  <a:pt x="1600" y="2391"/>
                </a:cubicBezTo>
                <a:cubicBezTo>
                  <a:pt x="1645" y="2399"/>
                  <a:pt x="1688" y="2406"/>
                  <a:pt x="1734" y="2410"/>
                </a:cubicBezTo>
                <a:cubicBezTo>
                  <a:pt x="1780" y="2414"/>
                  <a:pt x="1819" y="2420"/>
                  <a:pt x="1878" y="2418"/>
                </a:cubicBezTo>
                <a:cubicBezTo>
                  <a:pt x="1937" y="2416"/>
                  <a:pt x="2023" y="2411"/>
                  <a:pt x="2089" y="2398"/>
                </a:cubicBezTo>
                <a:cubicBezTo>
                  <a:pt x="2155" y="2385"/>
                  <a:pt x="2214" y="2364"/>
                  <a:pt x="2274" y="2339"/>
                </a:cubicBezTo>
                <a:cubicBezTo>
                  <a:pt x="2334" y="2314"/>
                  <a:pt x="2393" y="2281"/>
                  <a:pt x="2446" y="2246"/>
                </a:cubicBezTo>
                <a:cubicBezTo>
                  <a:pt x="2499" y="2211"/>
                  <a:pt x="2554" y="2160"/>
                  <a:pt x="2591" y="2127"/>
                </a:cubicBezTo>
                <a:cubicBezTo>
                  <a:pt x="2629" y="2175"/>
                  <a:pt x="2665" y="2214"/>
                  <a:pt x="2710" y="2246"/>
                </a:cubicBezTo>
                <a:cubicBezTo>
                  <a:pt x="2755" y="2278"/>
                  <a:pt x="2809" y="2302"/>
                  <a:pt x="2862" y="2319"/>
                </a:cubicBezTo>
                <a:cubicBezTo>
                  <a:pt x="2915" y="2336"/>
                  <a:pt x="2970" y="2345"/>
                  <a:pt x="3027" y="2345"/>
                </a:cubicBezTo>
                <a:cubicBezTo>
                  <a:pt x="3084" y="2345"/>
                  <a:pt x="3150" y="2336"/>
                  <a:pt x="3206" y="2319"/>
                </a:cubicBezTo>
                <a:cubicBezTo>
                  <a:pt x="3262" y="2302"/>
                  <a:pt x="3318" y="2275"/>
                  <a:pt x="3364" y="2240"/>
                </a:cubicBezTo>
                <a:cubicBezTo>
                  <a:pt x="3410" y="2205"/>
                  <a:pt x="3450" y="2153"/>
                  <a:pt x="3483" y="2107"/>
                </a:cubicBezTo>
                <a:cubicBezTo>
                  <a:pt x="3516" y="2061"/>
                  <a:pt x="3543" y="2014"/>
                  <a:pt x="3562" y="1962"/>
                </a:cubicBezTo>
                <a:cubicBezTo>
                  <a:pt x="3581" y="1910"/>
                  <a:pt x="3590" y="1836"/>
                  <a:pt x="3595" y="1794"/>
                </a:cubicBezTo>
                <a:cubicBezTo>
                  <a:pt x="3600" y="1752"/>
                  <a:pt x="3597" y="1735"/>
                  <a:pt x="3595" y="1711"/>
                </a:cubicBezTo>
                <a:cubicBezTo>
                  <a:pt x="3593" y="1687"/>
                  <a:pt x="3586" y="1671"/>
                  <a:pt x="3582" y="1652"/>
                </a:cubicBezTo>
                <a:cubicBezTo>
                  <a:pt x="3613" y="1633"/>
                  <a:pt x="3695" y="1587"/>
                  <a:pt x="3741" y="1546"/>
                </a:cubicBezTo>
                <a:cubicBezTo>
                  <a:pt x="3787" y="1505"/>
                  <a:pt x="3827" y="1460"/>
                  <a:pt x="3860" y="1407"/>
                </a:cubicBezTo>
                <a:cubicBezTo>
                  <a:pt x="3893" y="1354"/>
                  <a:pt x="3921" y="1290"/>
                  <a:pt x="3939" y="1229"/>
                </a:cubicBezTo>
                <a:cubicBezTo>
                  <a:pt x="3957" y="1168"/>
                  <a:pt x="3969" y="1101"/>
                  <a:pt x="3969" y="1038"/>
                </a:cubicBezTo>
                <a:close/>
              </a:path>
            </a:pathLst>
          </a:custGeom>
          <a:gradFill rotWithShape="1">
            <a:gsLst>
              <a:gs pos="0">
                <a:srgbClr val="EED9CA"/>
              </a:gs>
              <a:gs pos="100000">
                <a:srgbClr val="CE926A"/>
              </a:gs>
            </a:gsLst>
            <a:lin ang="2700000" scaled="1"/>
          </a:gradFill>
          <a:ln w="3175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19" name="Freeform 14"/>
          <p:cNvSpPr>
            <a:spLocks noChangeAspect="1"/>
          </p:cNvSpPr>
          <p:nvPr/>
        </p:nvSpPr>
        <p:spPr bwMode="auto">
          <a:xfrm>
            <a:off x="6769871" y="3452885"/>
            <a:ext cx="1957442" cy="656306"/>
          </a:xfrm>
          <a:custGeom>
            <a:avLst/>
            <a:gdLst>
              <a:gd name="T0" fmla="*/ 538 w 3969"/>
              <a:gd name="T1" fmla="*/ 117 h 2420"/>
              <a:gd name="T2" fmla="*/ 514 w 3969"/>
              <a:gd name="T3" fmla="*/ 76 h 2420"/>
              <a:gd name="T4" fmla="*/ 473 w 3969"/>
              <a:gd name="T5" fmla="*/ 52 h 2420"/>
              <a:gd name="T6" fmla="*/ 428 w 3969"/>
              <a:gd name="T7" fmla="*/ 49 h 2420"/>
              <a:gd name="T8" fmla="*/ 395 w 3969"/>
              <a:gd name="T9" fmla="*/ 65 h 2420"/>
              <a:gd name="T10" fmla="*/ 361 w 3969"/>
              <a:gd name="T11" fmla="*/ 25 h 2420"/>
              <a:gd name="T12" fmla="*/ 315 w 3969"/>
              <a:gd name="T13" fmla="*/ 4 h 2420"/>
              <a:gd name="T14" fmla="*/ 258 w 3969"/>
              <a:gd name="T15" fmla="*/ 4 h 2420"/>
              <a:gd name="T16" fmla="*/ 208 w 3969"/>
              <a:gd name="T17" fmla="*/ 30 h 2420"/>
              <a:gd name="T18" fmla="*/ 175 w 3969"/>
              <a:gd name="T19" fmla="*/ 38 h 2420"/>
              <a:gd name="T20" fmla="*/ 136 w 3969"/>
              <a:gd name="T21" fmla="*/ 25 h 2420"/>
              <a:gd name="T22" fmla="*/ 96 w 3969"/>
              <a:gd name="T23" fmla="*/ 39 h 2420"/>
              <a:gd name="T24" fmla="*/ 71 w 3969"/>
              <a:gd name="T25" fmla="*/ 73 h 2420"/>
              <a:gd name="T26" fmla="*/ 72 w 3969"/>
              <a:gd name="T27" fmla="*/ 101 h 2420"/>
              <a:gd name="T28" fmla="*/ 48 w 3969"/>
              <a:gd name="T29" fmla="*/ 111 h 2420"/>
              <a:gd name="T30" fmla="*/ 17 w 3969"/>
              <a:gd name="T31" fmla="*/ 142 h 2420"/>
              <a:gd name="T32" fmla="*/ 1 w 3969"/>
              <a:gd name="T33" fmla="*/ 184 h 2420"/>
              <a:gd name="T34" fmla="*/ 7 w 3969"/>
              <a:gd name="T35" fmla="*/ 234 h 2420"/>
              <a:gd name="T36" fmla="*/ 31 w 3969"/>
              <a:gd name="T37" fmla="*/ 272 h 2420"/>
              <a:gd name="T38" fmla="*/ 63 w 3969"/>
              <a:gd name="T39" fmla="*/ 293 h 2420"/>
              <a:gd name="T40" fmla="*/ 97 w 3969"/>
              <a:gd name="T41" fmla="*/ 301 h 2420"/>
              <a:gd name="T42" fmla="*/ 128 w 3969"/>
              <a:gd name="T43" fmla="*/ 299 h 2420"/>
              <a:gd name="T44" fmla="*/ 152 w 3969"/>
              <a:gd name="T45" fmla="*/ 294 h 2420"/>
              <a:gd name="T46" fmla="*/ 169 w 3969"/>
              <a:gd name="T47" fmla="*/ 304 h 2420"/>
              <a:gd name="T48" fmla="*/ 200 w 3969"/>
              <a:gd name="T49" fmla="*/ 323 h 2420"/>
              <a:gd name="T50" fmla="*/ 237 w 3969"/>
              <a:gd name="T51" fmla="*/ 330 h 2420"/>
              <a:gd name="T52" fmla="*/ 285 w 3969"/>
              <a:gd name="T53" fmla="*/ 328 h 2420"/>
              <a:gd name="T54" fmla="*/ 334 w 3969"/>
              <a:gd name="T55" fmla="*/ 307 h 2420"/>
              <a:gd name="T56" fmla="*/ 370 w 3969"/>
              <a:gd name="T57" fmla="*/ 307 h 2420"/>
              <a:gd name="T58" fmla="*/ 413 w 3969"/>
              <a:gd name="T59" fmla="*/ 321 h 2420"/>
              <a:gd name="T60" fmla="*/ 459 w 3969"/>
              <a:gd name="T61" fmla="*/ 306 h 2420"/>
              <a:gd name="T62" fmla="*/ 486 w 3969"/>
              <a:gd name="T63" fmla="*/ 268 h 2420"/>
              <a:gd name="T64" fmla="*/ 491 w 3969"/>
              <a:gd name="T65" fmla="*/ 234 h 2420"/>
              <a:gd name="T66" fmla="*/ 511 w 3969"/>
              <a:gd name="T67" fmla="*/ 211 h 2420"/>
              <a:gd name="T68" fmla="*/ 538 w 3969"/>
              <a:gd name="T69" fmla="*/ 168 h 242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969"/>
              <a:gd name="T106" fmla="*/ 0 h 2420"/>
              <a:gd name="T107" fmla="*/ 3969 w 3969"/>
              <a:gd name="T108" fmla="*/ 2420 h 242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969" h="2420">
                <a:moveTo>
                  <a:pt x="3969" y="1038"/>
                </a:moveTo>
                <a:cubicBezTo>
                  <a:pt x="3969" y="975"/>
                  <a:pt x="3955" y="909"/>
                  <a:pt x="3939" y="852"/>
                </a:cubicBezTo>
                <a:cubicBezTo>
                  <a:pt x="3923" y="795"/>
                  <a:pt x="3903" y="743"/>
                  <a:pt x="3873" y="694"/>
                </a:cubicBezTo>
                <a:cubicBezTo>
                  <a:pt x="3843" y="645"/>
                  <a:pt x="3803" y="597"/>
                  <a:pt x="3761" y="555"/>
                </a:cubicBezTo>
                <a:cubicBezTo>
                  <a:pt x="3719" y="513"/>
                  <a:pt x="3672" y="473"/>
                  <a:pt x="3622" y="443"/>
                </a:cubicBezTo>
                <a:cubicBezTo>
                  <a:pt x="3572" y="413"/>
                  <a:pt x="3520" y="393"/>
                  <a:pt x="3463" y="377"/>
                </a:cubicBezTo>
                <a:cubicBezTo>
                  <a:pt x="3406" y="361"/>
                  <a:pt x="3333" y="347"/>
                  <a:pt x="3278" y="344"/>
                </a:cubicBezTo>
                <a:cubicBezTo>
                  <a:pt x="3223" y="341"/>
                  <a:pt x="3180" y="348"/>
                  <a:pt x="3135" y="358"/>
                </a:cubicBezTo>
                <a:cubicBezTo>
                  <a:pt x="3090" y="368"/>
                  <a:pt x="3048" y="383"/>
                  <a:pt x="3007" y="403"/>
                </a:cubicBezTo>
                <a:cubicBezTo>
                  <a:pt x="2966" y="423"/>
                  <a:pt x="2932" y="447"/>
                  <a:pt x="2889" y="476"/>
                </a:cubicBezTo>
                <a:cubicBezTo>
                  <a:pt x="2859" y="424"/>
                  <a:pt x="2824" y="365"/>
                  <a:pt x="2783" y="317"/>
                </a:cubicBezTo>
                <a:cubicBezTo>
                  <a:pt x="2742" y="269"/>
                  <a:pt x="2693" y="223"/>
                  <a:pt x="2644" y="185"/>
                </a:cubicBezTo>
                <a:cubicBezTo>
                  <a:pt x="2595" y="147"/>
                  <a:pt x="2542" y="113"/>
                  <a:pt x="2486" y="86"/>
                </a:cubicBezTo>
                <a:cubicBezTo>
                  <a:pt x="2430" y="59"/>
                  <a:pt x="2370" y="40"/>
                  <a:pt x="2307" y="26"/>
                </a:cubicBezTo>
                <a:cubicBezTo>
                  <a:pt x="2244" y="12"/>
                  <a:pt x="2178" y="0"/>
                  <a:pt x="2109" y="0"/>
                </a:cubicBezTo>
                <a:cubicBezTo>
                  <a:pt x="2040" y="0"/>
                  <a:pt x="1959" y="10"/>
                  <a:pt x="1891" y="26"/>
                </a:cubicBezTo>
                <a:cubicBezTo>
                  <a:pt x="1823" y="42"/>
                  <a:pt x="1761" y="67"/>
                  <a:pt x="1699" y="99"/>
                </a:cubicBezTo>
                <a:cubicBezTo>
                  <a:pt x="1637" y="131"/>
                  <a:pt x="1572" y="174"/>
                  <a:pt x="1521" y="218"/>
                </a:cubicBezTo>
                <a:cubicBezTo>
                  <a:pt x="1470" y="262"/>
                  <a:pt x="1426" y="327"/>
                  <a:pt x="1395" y="363"/>
                </a:cubicBezTo>
                <a:cubicBezTo>
                  <a:pt x="1359" y="336"/>
                  <a:pt x="1325" y="303"/>
                  <a:pt x="1283" y="277"/>
                </a:cubicBezTo>
                <a:cubicBezTo>
                  <a:pt x="1241" y="251"/>
                  <a:pt x="1191" y="220"/>
                  <a:pt x="1144" y="205"/>
                </a:cubicBezTo>
                <a:cubicBezTo>
                  <a:pt x="1097" y="190"/>
                  <a:pt x="1050" y="183"/>
                  <a:pt x="999" y="185"/>
                </a:cubicBezTo>
                <a:cubicBezTo>
                  <a:pt x="948" y="187"/>
                  <a:pt x="889" y="198"/>
                  <a:pt x="840" y="214"/>
                </a:cubicBezTo>
                <a:cubicBezTo>
                  <a:pt x="791" y="230"/>
                  <a:pt x="744" y="254"/>
                  <a:pt x="702" y="284"/>
                </a:cubicBezTo>
                <a:cubicBezTo>
                  <a:pt x="660" y="314"/>
                  <a:pt x="619" y="354"/>
                  <a:pt x="589" y="396"/>
                </a:cubicBezTo>
                <a:cubicBezTo>
                  <a:pt x="559" y="438"/>
                  <a:pt x="536" y="492"/>
                  <a:pt x="523" y="535"/>
                </a:cubicBezTo>
                <a:cubicBezTo>
                  <a:pt x="510" y="578"/>
                  <a:pt x="509" y="623"/>
                  <a:pt x="510" y="657"/>
                </a:cubicBezTo>
                <a:cubicBezTo>
                  <a:pt x="511" y="691"/>
                  <a:pt x="520" y="715"/>
                  <a:pt x="529" y="739"/>
                </a:cubicBezTo>
                <a:cubicBezTo>
                  <a:pt x="505" y="747"/>
                  <a:pt x="505" y="745"/>
                  <a:pt x="475" y="757"/>
                </a:cubicBezTo>
                <a:cubicBezTo>
                  <a:pt x="445" y="769"/>
                  <a:pt x="393" y="787"/>
                  <a:pt x="352" y="813"/>
                </a:cubicBezTo>
                <a:cubicBezTo>
                  <a:pt x="311" y="839"/>
                  <a:pt x="263" y="875"/>
                  <a:pt x="226" y="912"/>
                </a:cubicBezTo>
                <a:cubicBezTo>
                  <a:pt x="189" y="949"/>
                  <a:pt x="157" y="991"/>
                  <a:pt x="127" y="1037"/>
                </a:cubicBezTo>
                <a:cubicBezTo>
                  <a:pt x="97" y="1083"/>
                  <a:pt x="68" y="1137"/>
                  <a:pt x="48" y="1189"/>
                </a:cubicBezTo>
                <a:cubicBezTo>
                  <a:pt x="28" y="1241"/>
                  <a:pt x="15" y="1294"/>
                  <a:pt x="8" y="1348"/>
                </a:cubicBezTo>
                <a:cubicBezTo>
                  <a:pt x="1" y="1402"/>
                  <a:pt x="0" y="1453"/>
                  <a:pt x="8" y="1513"/>
                </a:cubicBezTo>
                <a:cubicBezTo>
                  <a:pt x="16" y="1573"/>
                  <a:pt x="33" y="1652"/>
                  <a:pt x="54" y="1711"/>
                </a:cubicBezTo>
                <a:cubicBezTo>
                  <a:pt x="75" y="1770"/>
                  <a:pt x="105" y="1824"/>
                  <a:pt x="134" y="1870"/>
                </a:cubicBezTo>
                <a:cubicBezTo>
                  <a:pt x="163" y="1916"/>
                  <a:pt x="191" y="1954"/>
                  <a:pt x="226" y="1989"/>
                </a:cubicBezTo>
                <a:cubicBezTo>
                  <a:pt x="261" y="2024"/>
                  <a:pt x="305" y="2056"/>
                  <a:pt x="345" y="2081"/>
                </a:cubicBezTo>
                <a:cubicBezTo>
                  <a:pt x="385" y="2106"/>
                  <a:pt x="424" y="2124"/>
                  <a:pt x="464" y="2141"/>
                </a:cubicBezTo>
                <a:cubicBezTo>
                  <a:pt x="504" y="2158"/>
                  <a:pt x="542" y="2170"/>
                  <a:pt x="583" y="2180"/>
                </a:cubicBezTo>
                <a:cubicBezTo>
                  <a:pt x="624" y="2190"/>
                  <a:pt x="667" y="2197"/>
                  <a:pt x="708" y="2200"/>
                </a:cubicBezTo>
                <a:cubicBezTo>
                  <a:pt x="749" y="2203"/>
                  <a:pt x="788" y="2202"/>
                  <a:pt x="827" y="2200"/>
                </a:cubicBezTo>
                <a:cubicBezTo>
                  <a:pt x="866" y="2198"/>
                  <a:pt x="905" y="2192"/>
                  <a:pt x="940" y="2187"/>
                </a:cubicBezTo>
                <a:cubicBezTo>
                  <a:pt x="975" y="2182"/>
                  <a:pt x="1008" y="2175"/>
                  <a:pt x="1036" y="2169"/>
                </a:cubicBezTo>
                <a:cubicBezTo>
                  <a:pt x="1064" y="2163"/>
                  <a:pt x="1086" y="2158"/>
                  <a:pt x="1110" y="2152"/>
                </a:cubicBezTo>
                <a:cubicBezTo>
                  <a:pt x="1134" y="2146"/>
                  <a:pt x="1153" y="2143"/>
                  <a:pt x="1179" y="2134"/>
                </a:cubicBezTo>
                <a:cubicBezTo>
                  <a:pt x="1189" y="2160"/>
                  <a:pt x="1211" y="2198"/>
                  <a:pt x="1237" y="2226"/>
                </a:cubicBezTo>
                <a:cubicBezTo>
                  <a:pt x="1263" y="2254"/>
                  <a:pt x="1299" y="2277"/>
                  <a:pt x="1336" y="2299"/>
                </a:cubicBezTo>
                <a:cubicBezTo>
                  <a:pt x="1373" y="2321"/>
                  <a:pt x="1417" y="2344"/>
                  <a:pt x="1461" y="2359"/>
                </a:cubicBezTo>
                <a:cubicBezTo>
                  <a:pt x="1505" y="2374"/>
                  <a:pt x="1555" y="2383"/>
                  <a:pt x="1600" y="2391"/>
                </a:cubicBezTo>
                <a:cubicBezTo>
                  <a:pt x="1645" y="2399"/>
                  <a:pt x="1688" y="2406"/>
                  <a:pt x="1734" y="2410"/>
                </a:cubicBezTo>
                <a:cubicBezTo>
                  <a:pt x="1780" y="2414"/>
                  <a:pt x="1819" y="2420"/>
                  <a:pt x="1878" y="2418"/>
                </a:cubicBezTo>
                <a:cubicBezTo>
                  <a:pt x="1937" y="2416"/>
                  <a:pt x="2023" y="2411"/>
                  <a:pt x="2089" y="2398"/>
                </a:cubicBezTo>
                <a:cubicBezTo>
                  <a:pt x="2155" y="2385"/>
                  <a:pt x="2214" y="2364"/>
                  <a:pt x="2274" y="2339"/>
                </a:cubicBezTo>
                <a:cubicBezTo>
                  <a:pt x="2334" y="2314"/>
                  <a:pt x="2393" y="2281"/>
                  <a:pt x="2446" y="2246"/>
                </a:cubicBezTo>
                <a:cubicBezTo>
                  <a:pt x="2499" y="2211"/>
                  <a:pt x="2554" y="2160"/>
                  <a:pt x="2591" y="2127"/>
                </a:cubicBezTo>
                <a:cubicBezTo>
                  <a:pt x="2629" y="2175"/>
                  <a:pt x="2665" y="2214"/>
                  <a:pt x="2710" y="2246"/>
                </a:cubicBezTo>
                <a:cubicBezTo>
                  <a:pt x="2755" y="2278"/>
                  <a:pt x="2809" y="2302"/>
                  <a:pt x="2862" y="2319"/>
                </a:cubicBezTo>
                <a:cubicBezTo>
                  <a:pt x="2915" y="2336"/>
                  <a:pt x="2970" y="2345"/>
                  <a:pt x="3027" y="2345"/>
                </a:cubicBezTo>
                <a:cubicBezTo>
                  <a:pt x="3084" y="2345"/>
                  <a:pt x="3150" y="2336"/>
                  <a:pt x="3206" y="2319"/>
                </a:cubicBezTo>
                <a:cubicBezTo>
                  <a:pt x="3262" y="2302"/>
                  <a:pt x="3318" y="2275"/>
                  <a:pt x="3364" y="2240"/>
                </a:cubicBezTo>
                <a:cubicBezTo>
                  <a:pt x="3410" y="2205"/>
                  <a:pt x="3450" y="2153"/>
                  <a:pt x="3483" y="2107"/>
                </a:cubicBezTo>
                <a:cubicBezTo>
                  <a:pt x="3516" y="2061"/>
                  <a:pt x="3543" y="2014"/>
                  <a:pt x="3562" y="1962"/>
                </a:cubicBezTo>
                <a:cubicBezTo>
                  <a:pt x="3581" y="1910"/>
                  <a:pt x="3590" y="1836"/>
                  <a:pt x="3595" y="1794"/>
                </a:cubicBezTo>
                <a:cubicBezTo>
                  <a:pt x="3600" y="1752"/>
                  <a:pt x="3597" y="1735"/>
                  <a:pt x="3595" y="1711"/>
                </a:cubicBezTo>
                <a:cubicBezTo>
                  <a:pt x="3593" y="1687"/>
                  <a:pt x="3586" y="1671"/>
                  <a:pt x="3582" y="1652"/>
                </a:cubicBezTo>
                <a:cubicBezTo>
                  <a:pt x="3613" y="1633"/>
                  <a:pt x="3695" y="1587"/>
                  <a:pt x="3741" y="1546"/>
                </a:cubicBezTo>
                <a:cubicBezTo>
                  <a:pt x="3787" y="1505"/>
                  <a:pt x="3827" y="1460"/>
                  <a:pt x="3860" y="1407"/>
                </a:cubicBezTo>
                <a:cubicBezTo>
                  <a:pt x="3893" y="1354"/>
                  <a:pt x="3921" y="1290"/>
                  <a:pt x="3939" y="1229"/>
                </a:cubicBezTo>
                <a:cubicBezTo>
                  <a:pt x="3957" y="1168"/>
                  <a:pt x="3969" y="1101"/>
                  <a:pt x="3969" y="1038"/>
                </a:cubicBezTo>
                <a:close/>
              </a:path>
            </a:pathLst>
          </a:custGeom>
          <a:solidFill>
            <a:srgbClr val="FDF8ED"/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pPr algn="ctr">
              <a:lnSpc>
                <a:spcPct val="200000"/>
              </a:lnSpc>
              <a:defRPr/>
            </a:pPr>
            <a:r>
              <a:rPr lang="en-US" altLang="ja-JP" sz="1600" dirty="0" smtClean="0"/>
              <a:t>Carrier B</a:t>
            </a:r>
            <a:endParaRPr lang="en-US" altLang="ja-JP" sz="1600" dirty="0"/>
          </a:p>
        </p:txBody>
      </p:sp>
      <p:grpSp>
        <p:nvGrpSpPr>
          <p:cNvPr id="2" name="Group 162"/>
          <p:cNvGrpSpPr>
            <a:grpSpLocks/>
          </p:cNvGrpSpPr>
          <p:nvPr/>
        </p:nvGrpSpPr>
        <p:grpSpPr bwMode="auto">
          <a:xfrm>
            <a:off x="6868637" y="2719660"/>
            <a:ext cx="1886334" cy="543385"/>
            <a:chOff x="1836" y="2072"/>
            <a:chExt cx="2112" cy="628"/>
          </a:xfrm>
        </p:grpSpPr>
        <p:sp>
          <p:nvSpPr>
            <p:cNvPr id="226" name="Line 163"/>
            <p:cNvSpPr>
              <a:spLocks noChangeShapeType="1"/>
            </p:cNvSpPr>
            <p:nvPr/>
          </p:nvSpPr>
          <p:spPr bwMode="auto">
            <a:xfrm flipV="1">
              <a:off x="1926" y="2208"/>
              <a:ext cx="363" cy="181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7" name="Line 164"/>
            <p:cNvSpPr>
              <a:spLocks noChangeShapeType="1"/>
            </p:cNvSpPr>
            <p:nvPr/>
          </p:nvSpPr>
          <p:spPr bwMode="auto">
            <a:xfrm flipV="1">
              <a:off x="3423" y="2389"/>
              <a:ext cx="363" cy="181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8" name="Line 165"/>
            <p:cNvSpPr>
              <a:spLocks noChangeShapeType="1"/>
            </p:cNvSpPr>
            <p:nvPr/>
          </p:nvSpPr>
          <p:spPr bwMode="auto">
            <a:xfrm flipV="1">
              <a:off x="2652" y="2162"/>
              <a:ext cx="363" cy="363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9" name="Line 166"/>
            <p:cNvSpPr>
              <a:spLocks noChangeShapeType="1"/>
            </p:cNvSpPr>
            <p:nvPr/>
          </p:nvSpPr>
          <p:spPr bwMode="auto">
            <a:xfrm>
              <a:off x="2380" y="2208"/>
              <a:ext cx="952" cy="363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30" name="Line 167"/>
            <p:cNvSpPr>
              <a:spLocks noChangeShapeType="1"/>
            </p:cNvSpPr>
            <p:nvPr/>
          </p:nvSpPr>
          <p:spPr bwMode="auto">
            <a:xfrm>
              <a:off x="3106" y="2162"/>
              <a:ext cx="635" cy="18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49" name="Line 168"/>
            <p:cNvSpPr>
              <a:spLocks noChangeShapeType="1"/>
            </p:cNvSpPr>
            <p:nvPr/>
          </p:nvSpPr>
          <p:spPr bwMode="auto">
            <a:xfrm>
              <a:off x="1926" y="2435"/>
              <a:ext cx="635" cy="18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50" name="Line 169"/>
            <p:cNvSpPr>
              <a:spLocks noChangeShapeType="1"/>
            </p:cNvSpPr>
            <p:nvPr/>
          </p:nvSpPr>
          <p:spPr bwMode="auto">
            <a:xfrm>
              <a:off x="2697" y="2616"/>
              <a:ext cx="635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51" name="Line 170"/>
            <p:cNvSpPr>
              <a:spLocks noChangeShapeType="1"/>
            </p:cNvSpPr>
            <p:nvPr/>
          </p:nvSpPr>
          <p:spPr bwMode="auto">
            <a:xfrm>
              <a:off x="2425" y="2162"/>
              <a:ext cx="635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3" name="Group 171"/>
            <p:cNvGrpSpPr>
              <a:grpSpLocks noChangeAspect="1"/>
            </p:cNvGrpSpPr>
            <p:nvPr/>
          </p:nvGrpSpPr>
          <p:grpSpPr bwMode="auto">
            <a:xfrm>
              <a:off x="2290" y="2072"/>
              <a:ext cx="207" cy="220"/>
              <a:chOff x="3440" y="1592"/>
              <a:chExt cx="601" cy="640"/>
            </a:xfrm>
          </p:grpSpPr>
          <p:grpSp>
            <p:nvGrpSpPr>
              <p:cNvPr id="4" name="Group 172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5" name="Group 173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292" name="Picture 174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293" name="Picture 175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291" name="Freeform 176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89" name="Freeform 177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6" name="Group 178"/>
            <p:cNvGrpSpPr>
              <a:grpSpLocks noChangeAspect="1"/>
            </p:cNvGrpSpPr>
            <p:nvPr/>
          </p:nvGrpSpPr>
          <p:grpSpPr bwMode="auto">
            <a:xfrm>
              <a:off x="3015" y="2072"/>
              <a:ext cx="207" cy="220"/>
              <a:chOff x="3440" y="1592"/>
              <a:chExt cx="601" cy="640"/>
            </a:xfrm>
          </p:grpSpPr>
          <p:grpSp>
            <p:nvGrpSpPr>
              <p:cNvPr id="7" name="Group 17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8" name="Group 18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286" name="Picture 181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287" name="Picture 18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285" name="Freeform 18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83" name="Freeform 18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" name="Group 185"/>
            <p:cNvGrpSpPr>
              <a:grpSpLocks noChangeAspect="1"/>
            </p:cNvGrpSpPr>
            <p:nvPr/>
          </p:nvGrpSpPr>
          <p:grpSpPr bwMode="auto">
            <a:xfrm>
              <a:off x="2562" y="2480"/>
              <a:ext cx="207" cy="220"/>
              <a:chOff x="3440" y="1592"/>
              <a:chExt cx="601" cy="640"/>
            </a:xfrm>
          </p:grpSpPr>
          <p:grpSp>
            <p:nvGrpSpPr>
              <p:cNvPr id="10" name="Group 186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11" name="Group 187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280" name="Picture 188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281" name="Picture 189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279" name="Freeform 190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77" name="Freeform 191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12" name="Group 192"/>
            <p:cNvGrpSpPr>
              <a:grpSpLocks noChangeAspect="1"/>
            </p:cNvGrpSpPr>
            <p:nvPr/>
          </p:nvGrpSpPr>
          <p:grpSpPr bwMode="auto">
            <a:xfrm>
              <a:off x="3333" y="2480"/>
              <a:ext cx="207" cy="220"/>
              <a:chOff x="3440" y="1592"/>
              <a:chExt cx="601" cy="640"/>
            </a:xfrm>
          </p:grpSpPr>
          <p:grpSp>
            <p:nvGrpSpPr>
              <p:cNvPr id="13" name="Group 193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14" name="Group 194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274" name="Picture 195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275" name="Picture 196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273" name="Freeform 197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71" name="Freeform 198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15" name="Group 199"/>
            <p:cNvGrpSpPr>
              <a:grpSpLocks noChangeAspect="1"/>
            </p:cNvGrpSpPr>
            <p:nvPr/>
          </p:nvGrpSpPr>
          <p:grpSpPr bwMode="auto">
            <a:xfrm>
              <a:off x="3741" y="2253"/>
              <a:ext cx="207" cy="220"/>
              <a:chOff x="3440" y="1592"/>
              <a:chExt cx="601" cy="640"/>
            </a:xfrm>
          </p:grpSpPr>
          <p:grpSp>
            <p:nvGrpSpPr>
              <p:cNvPr id="16" name="Group 200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17" name="Group 201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268" name="Picture 202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269" name="Picture 203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267" name="Freeform 204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65" name="Freeform 205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18" name="Group 206"/>
            <p:cNvGrpSpPr>
              <a:grpSpLocks noChangeAspect="1"/>
            </p:cNvGrpSpPr>
            <p:nvPr/>
          </p:nvGrpSpPr>
          <p:grpSpPr bwMode="auto">
            <a:xfrm>
              <a:off x="1836" y="2298"/>
              <a:ext cx="207" cy="220"/>
              <a:chOff x="3440" y="1592"/>
              <a:chExt cx="601" cy="640"/>
            </a:xfrm>
          </p:grpSpPr>
          <p:grpSp>
            <p:nvGrpSpPr>
              <p:cNvPr id="19" name="Group 207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0" name="Group 208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262" name="Picture 209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263" name="Picture 210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261" name="Freeform 211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259" name="Freeform 212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21" name="Group 162"/>
          <p:cNvGrpSpPr>
            <a:grpSpLocks/>
          </p:cNvGrpSpPr>
          <p:nvPr/>
        </p:nvGrpSpPr>
        <p:grpSpPr bwMode="auto">
          <a:xfrm>
            <a:off x="4214038" y="2606246"/>
            <a:ext cx="1886334" cy="543385"/>
            <a:chOff x="1836" y="2072"/>
            <a:chExt cx="2112" cy="628"/>
          </a:xfrm>
        </p:grpSpPr>
        <p:sp>
          <p:nvSpPr>
            <p:cNvPr id="296" name="Line 163"/>
            <p:cNvSpPr>
              <a:spLocks noChangeShapeType="1"/>
            </p:cNvSpPr>
            <p:nvPr/>
          </p:nvSpPr>
          <p:spPr bwMode="auto">
            <a:xfrm flipV="1">
              <a:off x="1926" y="2208"/>
              <a:ext cx="363" cy="181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" name="Line 164"/>
            <p:cNvSpPr>
              <a:spLocks noChangeShapeType="1"/>
            </p:cNvSpPr>
            <p:nvPr/>
          </p:nvSpPr>
          <p:spPr bwMode="auto">
            <a:xfrm flipV="1">
              <a:off x="3423" y="2389"/>
              <a:ext cx="363" cy="181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" name="Line 165"/>
            <p:cNvSpPr>
              <a:spLocks noChangeShapeType="1"/>
            </p:cNvSpPr>
            <p:nvPr/>
          </p:nvSpPr>
          <p:spPr bwMode="auto">
            <a:xfrm flipV="1">
              <a:off x="2652" y="2162"/>
              <a:ext cx="363" cy="363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" name="Line 166"/>
            <p:cNvSpPr>
              <a:spLocks noChangeShapeType="1"/>
            </p:cNvSpPr>
            <p:nvPr/>
          </p:nvSpPr>
          <p:spPr bwMode="auto">
            <a:xfrm>
              <a:off x="2380" y="2208"/>
              <a:ext cx="952" cy="363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" name="Line 167"/>
            <p:cNvSpPr>
              <a:spLocks noChangeShapeType="1"/>
            </p:cNvSpPr>
            <p:nvPr/>
          </p:nvSpPr>
          <p:spPr bwMode="auto">
            <a:xfrm>
              <a:off x="3106" y="2162"/>
              <a:ext cx="635" cy="18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1" name="Line 168"/>
            <p:cNvSpPr>
              <a:spLocks noChangeShapeType="1"/>
            </p:cNvSpPr>
            <p:nvPr/>
          </p:nvSpPr>
          <p:spPr bwMode="auto">
            <a:xfrm>
              <a:off x="1926" y="2435"/>
              <a:ext cx="635" cy="18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2" name="Line 169"/>
            <p:cNvSpPr>
              <a:spLocks noChangeShapeType="1"/>
            </p:cNvSpPr>
            <p:nvPr/>
          </p:nvSpPr>
          <p:spPr bwMode="auto">
            <a:xfrm>
              <a:off x="2697" y="2616"/>
              <a:ext cx="635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3" name="Line 170"/>
            <p:cNvSpPr>
              <a:spLocks noChangeShapeType="1"/>
            </p:cNvSpPr>
            <p:nvPr/>
          </p:nvSpPr>
          <p:spPr bwMode="auto">
            <a:xfrm>
              <a:off x="2425" y="2162"/>
              <a:ext cx="635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2" name="Group 171"/>
            <p:cNvGrpSpPr>
              <a:grpSpLocks noChangeAspect="1"/>
            </p:cNvGrpSpPr>
            <p:nvPr/>
          </p:nvGrpSpPr>
          <p:grpSpPr bwMode="auto">
            <a:xfrm>
              <a:off x="2290" y="2072"/>
              <a:ext cx="207" cy="220"/>
              <a:chOff x="3440" y="1592"/>
              <a:chExt cx="601" cy="640"/>
            </a:xfrm>
          </p:grpSpPr>
          <p:grpSp>
            <p:nvGrpSpPr>
              <p:cNvPr id="23" name="Group 172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4" name="Group 173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344" name="Picture 174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45" name="Picture 175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43" name="Freeform 176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41" name="Freeform 177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25" name="Group 178"/>
            <p:cNvGrpSpPr>
              <a:grpSpLocks noChangeAspect="1"/>
            </p:cNvGrpSpPr>
            <p:nvPr/>
          </p:nvGrpSpPr>
          <p:grpSpPr bwMode="auto">
            <a:xfrm>
              <a:off x="3015" y="2072"/>
              <a:ext cx="207" cy="220"/>
              <a:chOff x="3440" y="1592"/>
              <a:chExt cx="601" cy="640"/>
            </a:xfrm>
          </p:grpSpPr>
          <p:grpSp>
            <p:nvGrpSpPr>
              <p:cNvPr id="26" name="Group 17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7" name="Group 18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338" name="Picture 181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39" name="Picture 18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37" name="Freeform 18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35" name="Freeform 18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28" name="Group 185"/>
            <p:cNvGrpSpPr>
              <a:grpSpLocks noChangeAspect="1"/>
            </p:cNvGrpSpPr>
            <p:nvPr/>
          </p:nvGrpSpPr>
          <p:grpSpPr bwMode="auto">
            <a:xfrm>
              <a:off x="2562" y="2480"/>
              <a:ext cx="207" cy="220"/>
              <a:chOff x="3440" y="1592"/>
              <a:chExt cx="601" cy="640"/>
            </a:xfrm>
          </p:grpSpPr>
          <p:grpSp>
            <p:nvGrpSpPr>
              <p:cNvPr id="29" name="Group 186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30" name="Group 187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332" name="Picture 188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33" name="Picture 189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31" name="Freeform 190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29" name="Freeform 191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31" name="Group 192"/>
            <p:cNvGrpSpPr>
              <a:grpSpLocks noChangeAspect="1"/>
            </p:cNvGrpSpPr>
            <p:nvPr/>
          </p:nvGrpSpPr>
          <p:grpSpPr bwMode="auto">
            <a:xfrm>
              <a:off x="3333" y="2480"/>
              <a:ext cx="207" cy="220"/>
              <a:chOff x="3440" y="1592"/>
              <a:chExt cx="601" cy="640"/>
            </a:xfrm>
          </p:grpSpPr>
          <p:grpSp>
            <p:nvGrpSpPr>
              <p:cNvPr id="224" name="Group 193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25" name="Group 194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326" name="Picture 195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27" name="Picture 196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25" name="Freeform 197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23" name="Freeform 198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231" name="Group 199"/>
            <p:cNvGrpSpPr>
              <a:grpSpLocks noChangeAspect="1"/>
            </p:cNvGrpSpPr>
            <p:nvPr/>
          </p:nvGrpSpPr>
          <p:grpSpPr bwMode="auto">
            <a:xfrm>
              <a:off x="3741" y="2253"/>
              <a:ext cx="207" cy="220"/>
              <a:chOff x="3440" y="1592"/>
              <a:chExt cx="601" cy="640"/>
            </a:xfrm>
          </p:grpSpPr>
          <p:grpSp>
            <p:nvGrpSpPr>
              <p:cNvPr id="232" name="Group 200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33" name="Group 201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320" name="Picture 202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21" name="Picture 203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19" name="Freeform 204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17" name="Freeform 205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234" name="Group 206"/>
            <p:cNvGrpSpPr>
              <a:grpSpLocks noChangeAspect="1"/>
            </p:cNvGrpSpPr>
            <p:nvPr/>
          </p:nvGrpSpPr>
          <p:grpSpPr bwMode="auto">
            <a:xfrm>
              <a:off x="1836" y="2298"/>
              <a:ext cx="207" cy="220"/>
              <a:chOff x="3440" y="1592"/>
              <a:chExt cx="601" cy="640"/>
            </a:xfrm>
          </p:grpSpPr>
          <p:grpSp>
            <p:nvGrpSpPr>
              <p:cNvPr id="235" name="Group 207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36" name="Group 208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314" name="Picture 209" descr="立方体_S_紫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15" name="Picture 210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13" name="Freeform 211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11" name="Freeform 212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346" name="Line 45"/>
          <p:cNvSpPr>
            <a:spLocks noChangeShapeType="1"/>
          </p:cNvSpPr>
          <p:nvPr/>
        </p:nvSpPr>
        <p:spPr bwMode="auto">
          <a:xfrm>
            <a:off x="4572000" y="1783987"/>
            <a:ext cx="236625" cy="22796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47" name="Text Box 46"/>
          <p:cNvSpPr txBox="1">
            <a:spLocks noChangeArrowheads="1"/>
          </p:cNvSpPr>
          <p:nvPr/>
        </p:nvSpPr>
        <p:spPr bwMode="auto">
          <a:xfrm>
            <a:off x="4918169" y="1416237"/>
            <a:ext cx="75533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dirty="0" smtClean="0"/>
              <a:t>User </a:t>
            </a:r>
            <a:r>
              <a:rPr lang="ja-JP" altLang="en-US" sz="1600" dirty="0" smtClean="0"/>
              <a:t> </a:t>
            </a:r>
            <a:endParaRPr lang="en-US" altLang="ja-JP" sz="1600" dirty="0"/>
          </a:p>
        </p:txBody>
      </p:sp>
      <p:sp>
        <p:nvSpPr>
          <p:cNvPr id="348" name="Line 166"/>
          <p:cNvSpPr>
            <a:spLocks noChangeShapeType="1"/>
          </p:cNvSpPr>
          <p:nvPr/>
        </p:nvSpPr>
        <p:spPr bwMode="auto">
          <a:xfrm>
            <a:off x="6085689" y="2886954"/>
            <a:ext cx="796373" cy="105133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349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10800000">
            <a:off x="5828864" y="3503343"/>
            <a:ext cx="1125389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37" name="Group 138"/>
          <p:cNvGrpSpPr>
            <a:grpSpLocks noChangeAspect="1"/>
          </p:cNvGrpSpPr>
          <p:nvPr/>
        </p:nvGrpSpPr>
        <p:grpSpPr bwMode="auto">
          <a:xfrm>
            <a:off x="5652697" y="3362318"/>
            <a:ext cx="344058" cy="324751"/>
            <a:chOff x="3440" y="1592"/>
            <a:chExt cx="601" cy="640"/>
          </a:xfrm>
        </p:grpSpPr>
        <p:grpSp>
          <p:nvGrpSpPr>
            <p:cNvPr id="238" name="Group 139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239" name="Group 140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355" name="Picture 141" descr="立方体_S_緑"/>
                <p:cNvPicPr>
                  <a:picLocks noChangeAspect="1" noChangeArrowheads="1"/>
                </p:cNvPicPr>
                <p:nvPr/>
              </p:nvPicPr>
              <p:blipFill>
                <a:blip r:embed="rId6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56" name="Picture 142" descr="立方体用"/>
                <p:cNvPicPr>
                  <a:picLocks noChangeAspect="1" noChangeArrowheads="1"/>
                </p:cNvPicPr>
                <p:nvPr/>
              </p:nvPicPr>
              <p:blipFill>
                <a:blip r:embed="rId7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354" name="Freeform 143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91 h 934"/>
                  <a:gd name="T2" fmla="*/ 0 w 879"/>
                  <a:gd name="T3" fmla="*/ 115 h 934"/>
                  <a:gd name="T4" fmla="*/ 167 w 879"/>
                  <a:gd name="T5" fmla="*/ 0 h 934"/>
                  <a:gd name="T6" fmla="*/ 599 w 879"/>
                  <a:gd name="T7" fmla="*/ 44 h 934"/>
                  <a:gd name="T8" fmla="*/ 599 w 879"/>
                  <a:gd name="T9" fmla="*/ 520 h 934"/>
                  <a:gd name="T10" fmla="*/ 435 w 879"/>
                  <a:gd name="T11" fmla="*/ 635 h 934"/>
                  <a:gd name="T12" fmla="*/ 0 w 879"/>
                  <a:gd name="T13" fmla="*/ 591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352" name="Freeform 144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41 w 880"/>
                <a:gd name="T1" fmla="*/ 137 h 934"/>
                <a:gd name="T2" fmla="*/ 436 w 880"/>
                <a:gd name="T3" fmla="*/ 396 h 934"/>
                <a:gd name="T4" fmla="*/ 436 w 880"/>
                <a:gd name="T5" fmla="*/ 635 h 934"/>
                <a:gd name="T6" fmla="*/ 227 w 880"/>
                <a:gd name="T7" fmla="*/ 615 h 934"/>
                <a:gd name="T8" fmla="*/ 1 w 880"/>
                <a:gd name="T9" fmla="*/ 591 h 934"/>
                <a:gd name="T10" fmla="*/ 0 w 880"/>
                <a:gd name="T11" fmla="*/ 355 h 934"/>
                <a:gd name="T12" fmla="*/ 1 w 880"/>
                <a:gd name="T13" fmla="*/ 115 h 934"/>
                <a:gd name="T14" fmla="*/ 89 w 880"/>
                <a:gd name="T15" fmla="*/ 55 h 934"/>
                <a:gd name="T16" fmla="*/ 168 w 880"/>
                <a:gd name="T17" fmla="*/ 0 h 934"/>
                <a:gd name="T18" fmla="*/ 372 w 880"/>
                <a:gd name="T19" fmla="*/ 19 h 934"/>
                <a:gd name="T20" fmla="*/ 600 w 880"/>
                <a:gd name="T21" fmla="*/ 44 h 934"/>
                <a:gd name="T22" fmla="*/ 600 w 880"/>
                <a:gd name="T23" fmla="*/ 284 h 934"/>
                <a:gd name="T24" fmla="*/ 600 w 880"/>
                <a:gd name="T25" fmla="*/ 520 h 934"/>
                <a:gd name="T26" fmla="*/ 526 w 880"/>
                <a:gd name="T27" fmla="*/ 572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240" name="Group 138"/>
          <p:cNvGrpSpPr>
            <a:grpSpLocks noChangeAspect="1"/>
          </p:cNvGrpSpPr>
          <p:nvPr/>
        </p:nvGrpSpPr>
        <p:grpSpPr bwMode="auto">
          <a:xfrm>
            <a:off x="6804566" y="3400370"/>
            <a:ext cx="344058" cy="324751"/>
            <a:chOff x="3440" y="1592"/>
            <a:chExt cx="601" cy="640"/>
          </a:xfrm>
        </p:grpSpPr>
        <p:grpSp>
          <p:nvGrpSpPr>
            <p:cNvPr id="241" name="Group 139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242" name="Group 140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362" name="Picture 141" descr="立方体_S_緑"/>
                <p:cNvPicPr>
                  <a:picLocks noChangeAspect="1" noChangeArrowheads="1"/>
                </p:cNvPicPr>
                <p:nvPr/>
              </p:nvPicPr>
              <p:blipFill>
                <a:blip r:embed="rId6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63" name="Picture 142" descr="立方体用"/>
                <p:cNvPicPr>
                  <a:picLocks noChangeAspect="1" noChangeArrowheads="1"/>
                </p:cNvPicPr>
                <p:nvPr/>
              </p:nvPicPr>
              <p:blipFill>
                <a:blip r:embed="rId7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361" name="Freeform 143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91 h 934"/>
                  <a:gd name="T2" fmla="*/ 0 w 879"/>
                  <a:gd name="T3" fmla="*/ 115 h 934"/>
                  <a:gd name="T4" fmla="*/ 167 w 879"/>
                  <a:gd name="T5" fmla="*/ 0 h 934"/>
                  <a:gd name="T6" fmla="*/ 599 w 879"/>
                  <a:gd name="T7" fmla="*/ 44 h 934"/>
                  <a:gd name="T8" fmla="*/ 599 w 879"/>
                  <a:gd name="T9" fmla="*/ 520 h 934"/>
                  <a:gd name="T10" fmla="*/ 435 w 879"/>
                  <a:gd name="T11" fmla="*/ 635 h 934"/>
                  <a:gd name="T12" fmla="*/ 0 w 879"/>
                  <a:gd name="T13" fmla="*/ 591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359" name="Freeform 144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41 w 880"/>
                <a:gd name="T1" fmla="*/ 137 h 934"/>
                <a:gd name="T2" fmla="*/ 436 w 880"/>
                <a:gd name="T3" fmla="*/ 396 h 934"/>
                <a:gd name="T4" fmla="*/ 436 w 880"/>
                <a:gd name="T5" fmla="*/ 635 h 934"/>
                <a:gd name="T6" fmla="*/ 227 w 880"/>
                <a:gd name="T7" fmla="*/ 615 h 934"/>
                <a:gd name="T8" fmla="*/ 1 w 880"/>
                <a:gd name="T9" fmla="*/ 591 h 934"/>
                <a:gd name="T10" fmla="*/ 0 w 880"/>
                <a:gd name="T11" fmla="*/ 355 h 934"/>
                <a:gd name="T12" fmla="*/ 1 w 880"/>
                <a:gd name="T13" fmla="*/ 115 h 934"/>
                <a:gd name="T14" fmla="*/ 89 w 880"/>
                <a:gd name="T15" fmla="*/ 55 h 934"/>
                <a:gd name="T16" fmla="*/ 168 w 880"/>
                <a:gd name="T17" fmla="*/ 0 h 934"/>
                <a:gd name="T18" fmla="*/ 372 w 880"/>
                <a:gd name="T19" fmla="*/ 19 h 934"/>
                <a:gd name="T20" fmla="*/ 600 w 880"/>
                <a:gd name="T21" fmla="*/ 44 h 934"/>
                <a:gd name="T22" fmla="*/ 600 w 880"/>
                <a:gd name="T23" fmla="*/ 284 h 934"/>
                <a:gd name="T24" fmla="*/ 600 w 880"/>
                <a:gd name="T25" fmla="*/ 520 h 934"/>
                <a:gd name="T26" fmla="*/ 526 w 880"/>
                <a:gd name="T27" fmla="*/ 572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pic>
        <p:nvPicPr>
          <p:cNvPr id="364" name="Picture 1" descr="C:\Documents and Settings\kawamura\My Documents\My eBooks\3_佐々木さん\20100823_powerpoint編集\ubiquitous06_cl\Ubiquitous_work_03.wmf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 flipH="1">
            <a:off x="2113101" y="1577393"/>
            <a:ext cx="1156573" cy="900910"/>
          </a:xfrm>
          <a:prstGeom prst="rect">
            <a:avLst/>
          </a:prstGeom>
          <a:noFill/>
        </p:spPr>
      </p:pic>
      <p:pic>
        <p:nvPicPr>
          <p:cNvPr id="365" name="Picture 41" descr="23csy0ev[1]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156076" y="1241002"/>
            <a:ext cx="771008" cy="598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6" name="Text Box 29"/>
          <p:cNvSpPr txBox="1">
            <a:spLocks noChangeArrowheads="1"/>
          </p:cNvSpPr>
          <p:nvPr/>
        </p:nvSpPr>
        <p:spPr bwMode="auto">
          <a:xfrm>
            <a:off x="5818330" y="1656001"/>
            <a:ext cx="156966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ja-JP" sz="1800" dirty="0">
                <a:latin typeface="+mn-lt"/>
                <a:cs typeface="Osaka" charset="-128"/>
              </a:rPr>
              <a:t>Interworking</a:t>
            </a:r>
          </a:p>
        </p:txBody>
      </p:sp>
      <p:sp>
        <p:nvSpPr>
          <p:cNvPr id="168" name="フリーフォーム 167"/>
          <p:cNvSpPr/>
          <p:nvPr/>
        </p:nvSpPr>
        <p:spPr>
          <a:xfrm>
            <a:off x="7620002" y="1589749"/>
            <a:ext cx="823912" cy="1471612"/>
          </a:xfrm>
          <a:custGeom>
            <a:avLst/>
            <a:gdLst>
              <a:gd name="connsiteX0" fmla="*/ 638175 w 638175"/>
              <a:gd name="connsiteY0" fmla="*/ 0 h 1276350"/>
              <a:gd name="connsiteX1" fmla="*/ 228600 w 638175"/>
              <a:gd name="connsiteY1" fmla="*/ 228600 h 1276350"/>
              <a:gd name="connsiteX2" fmla="*/ 0 w 638175"/>
              <a:gd name="connsiteY2" fmla="*/ 1276350 h 1276350"/>
              <a:gd name="connsiteX0" fmla="*/ 647700 w 647700"/>
              <a:gd name="connsiteY0" fmla="*/ 0 h 1390650"/>
              <a:gd name="connsiteX1" fmla="*/ 228600 w 647700"/>
              <a:gd name="connsiteY1" fmla="*/ 342900 h 1390650"/>
              <a:gd name="connsiteX2" fmla="*/ 0 w 647700"/>
              <a:gd name="connsiteY2" fmla="*/ 1390650 h 1390650"/>
              <a:gd name="connsiteX0" fmla="*/ 647700 w 647700"/>
              <a:gd name="connsiteY0" fmla="*/ 0 h 1390650"/>
              <a:gd name="connsiteX1" fmla="*/ 133350 w 647700"/>
              <a:gd name="connsiteY1" fmla="*/ 657225 h 1390650"/>
              <a:gd name="connsiteX2" fmla="*/ 0 w 647700"/>
              <a:gd name="connsiteY2" fmla="*/ 1390650 h 1390650"/>
              <a:gd name="connsiteX0" fmla="*/ 647700 w 647700"/>
              <a:gd name="connsiteY0" fmla="*/ 0 h 1390650"/>
              <a:gd name="connsiteX1" fmla="*/ 133350 w 647700"/>
              <a:gd name="connsiteY1" fmla="*/ 657225 h 1390650"/>
              <a:gd name="connsiteX2" fmla="*/ 0 w 647700"/>
              <a:gd name="connsiteY2" fmla="*/ 1390650 h 1390650"/>
              <a:gd name="connsiteX0" fmla="*/ 647700 w 647700"/>
              <a:gd name="connsiteY0" fmla="*/ 0 h 1390650"/>
              <a:gd name="connsiteX1" fmla="*/ 133350 w 647700"/>
              <a:gd name="connsiteY1" fmla="*/ 657225 h 1390650"/>
              <a:gd name="connsiteX2" fmla="*/ 0 w 647700"/>
              <a:gd name="connsiteY2" fmla="*/ 1390650 h 1390650"/>
              <a:gd name="connsiteX0" fmla="*/ 647700 w 647700"/>
              <a:gd name="connsiteY0" fmla="*/ 0 h 1390650"/>
              <a:gd name="connsiteX1" fmla="*/ 133350 w 647700"/>
              <a:gd name="connsiteY1" fmla="*/ 657225 h 1390650"/>
              <a:gd name="connsiteX2" fmla="*/ 0 w 647700"/>
              <a:gd name="connsiteY2" fmla="*/ 1390650 h 1390650"/>
              <a:gd name="connsiteX0" fmla="*/ 962025 w 962025"/>
              <a:gd name="connsiteY0" fmla="*/ 0 h 1457325"/>
              <a:gd name="connsiteX1" fmla="*/ 133350 w 962025"/>
              <a:gd name="connsiteY1" fmla="*/ 723900 h 1457325"/>
              <a:gd name="connsiteX2" fmla="*/ 0 w 962025"/>
              <a:gd name="connsiteY2" fmla="*/ 1457325 h 1457325"/>
              <a:gd name="connsiteX0" fmla="*/ 962025 w 962025"/>
              <a:gd name="connsiteY0" fmla="*/ 0 h 1457325"/>
              <a:gd name="connsiteX1" fmla="*/ 295275 w 962025"/>
              <a:gd name="connsiteY1" fmla="*/ 704850 h 1457325"/>
              <a:gd name="connsiteX2" fmla="*/ 0 w 962025"/>
              <a:gd name="connsiteY2" fmla="*/ 1457325 h 1457325"/>
              <a:gd name="connsiteX0" fmla="*/ 974725 w 974725"/>
              <a:gd name="connsiteY0" fmla="*/ 0 h 1457325"/>
              <a:gd name="connsiteX1" fmla="*/ 307975 w 974725"/>
              <a:gd name="connsiteY1" fmla="*/ 704850 h 1457325"/>
              <a:gd name="connsiteX2" fmla="*/ 12700 w 974725"/>
              <a:gd name="connsiteY2" fmla="*/ 1457325 h 1457325"/>
              <a:gd name="connsiteX0" fmla="*/ 1041400 w 1041400"/>
              <a:gd name="connsiteY0" fmla="*/ 0 h 1457325"/>
              <a:gd name="connsiteX1" fmla="*/ 307975 w 1041400"/>
              <a:gd name="connsiteY1" fmla="*/ 685800 h 1457325"/>
              <a:gd name="connsiteX2" fmla="*/ 79375 w 1041400"/>
              <a:gd name="connsiteY2" fmla="*/ 1457325 h 1457325"/>
              <a:gd name="connsiteX0" fmla="*/ 1041400 w 1041400"/>
              <a:gd name="connsiteY0" fmla="*/ 0 h 1457325"/>
              <a:gd name="connsiteX1" fmla="*/ 307975 w 1041400"/>
              <a:gd name="connsiteY1" fmla="*/ 685800 h 1457325"/>
              <a:gd name="connsiteX2" fmla="*/ 79375 w 1041400"/>
              <a:gd name="connsiteY2" fmla="*/ 1457325 h 1457325"/>
              <a:gd name="connsiteX0" fmla="*/ 962025 w 962025"/>
              <a:gd name="connsiteY0" fmla="*/ 0 h 1457325"/>
              <a:gd name="connsiteX1" fmla="*/ 228600 w 962025"/>
              <a:gd name="connsiteY1" fmla="*/ 685800 h 1457325"/>
              <a:gd name="connsiteX2" fmla="*/ 0 w 962025"/>
              <a:gd name="connsiteY2" fmla="*/ 1457325 h 1457325"/>
              <a:gd name="connsiteX0" fmla="*/ 962025 w 962025"/>
              <a:gd name="connsiteY0" fmla="*/ 0 h 1457325"/>
              <a:gd name="connsiteX1" fmla="*/ 228600 w 962025"/>
              <a:gd name="connsiteY1" fmla="*/ 685800 h 1457325"/>
              <a:gd name="connsiteX2" fmla="*/ 0 w 962025"/>
              <a:gd name="connsiteY2" fmla="*/ 1457325 h 1457325"/>
              <a:gd name="connsiteX0" fmla="*/ 962025 w 962025"/>
              <a:gd name="connsiteY0" fmla="*/ 104774 h 1562099"/>
              <a:gd name="connsiteX1" fmla="*/ 809624 w 962025"/>
              <a:gd name="connsiteY1" fmla="*/ 114300 h 1562099"/>
              <a:gd name="connsiteX2" fmla="*/ 228600 w 962025"/>
              <a:gd name="connsiteY2" fmla="*/ 790574 h 1562099"/>
              <a:gd name="connsiteX3" fmla="*/ 0 w 962025"/>
              <a:gd name="connsiteY3" fmla="*/ 1562099 h 1562099"/>
              <a:gd name="connsiteX0" fmla="*/ 962025 w 962025"/>
              <a:gd name="connsiteY0" fmla="*/ 138905 h 1596230"/>
              <a:gd name="connsiteX1" fmla="*/ 809624 w 962025"/>
              <a:gd name="connsiteY1" fmla="*/ 148431 h 1596230"/>
              <a:gd name="connsiteX2" fmla="*/ 171450 w 962025"/>
              <a:gd name="connsiteY2" fmla="*/ 1029492 h 1596230"/>
              <a:gd name="connsiteX3" fmla="*/ 0 w 962025"/>
              <a:gd name="connsiteY3" fmla="*/ 1596230 h 1596230"/>
              <a:gd name="connsiteX0" fmla="*/ 962025 w 962025"/>
              <a:gd name="connsiteY0" fmla="*/ 138905 h 1596230"/>
              <a:gd name="connsiteX1" fmla="*/ 809624 w 962025"/>
              <a:gd name="connsiteY1" fmla="*/ 148431 h 1596230"/>
              <a:gd name="connsiteX2" fmla="*/ 171450 w 962025"/>
              <a:gd name="connsiteY2" fmla="*/ 1029492 h 1596230"/>
              <a:gd name="connsiteX3" fmla="*/ 0 w 962025"/>
              <a:gd name="connsiteY3" fmla="*/ 1596230 h 1596230"/>
              <a:gd name="connsiteX0" fmla="*/ 962025 w 962025"/>
              <a:gd name="connsiteY0" fmla="*/ 138905 h 1596230"/>
              <a:gd name="connsiteX1" fmla="*/ 809624 w 962025"/>
              <a:gd name="connsiteY1" fmla="*/ 148431 h 1596230"/>
              <a:gd name="connsiteX2" fmla="*/ 171450 w 962025"/>
              <a:gd name="connsiteY2" fmla="*/ 1029492 h 1596230"/>
              <a:gd name="connsiteX3" fmla="*/ 0 w 962025"/>
              <a:gd name="connsiteY3" fmla="*/ 1596230 h 1596230"/>
              <a:gd name="connsiteX0" fmla="*/ 962025 w 962025"/>
              <a:gd name="connsiteY0" fmla="*/ 0 h 1457325"/>
              <a:gd name="connsiteX1" fmla="*/ 171450 w 962025"/>
              <a:gd name="connsiteY1" fmla="*/ 890587 h 1457325"/>
              <a:gd name="connsiteX2" fmla="*/ 0 w 962025"/>
              <a:gd name="connsiteY2" fmla="*/ 1457325 h 1457325"/>
              <a:gd name="connsiteX0" fmla="*/ 885825 w 885825"/>
              <a:gd name="connsiteY0" fmla="*/ 0 h 1457325"/>
              <a:gd name="connsiteX1" fmla="*/ 171450 w 885825"/>
              <a:gd name="connsiteY1" fmla="*/ 890587 h 1457325"/>
              <a:gd name="connsiteX2" fmla="*/ 0 w 885825"/>
              <a:gd name="connsiteY2" fmla="*/ 1457325 h 1457325"/>
              <a:gd name="connsiteX0" fmla="*/ 885825 w 885825"/>
              <a:gd name="connsiteY0" fmla="*/ 148430 h 1605755"/>
              <a:gd name="connsiteX1" fmla="*/ 728662 w 885825"/>
              <a:gd name="connsiteY1" fmla="*/ 148431 h 1605755"/>
              <a:gd name="connsiteX2" fmla="*/ 171450 w 885825"/>
              <a:gd name="connsiteY2" fmla="*/ 1039017 h 1605755"/>
              <a:gd name="connsiteX3" fmla="*/ 0 w 885825"/>
              <a:gd name="connsiteY3" fmla="*/ 1605755 h 1605755"/>
              <a:gd name="connsiteX0" fmla="*/ 885825 w 885825"/>
              <a:gd name="connsiteY0" fmla="*/ 0 h 1457325"/>
              <a:gd name="connsiteX1" fmla="*/ 171450 w 885825"/>
              <a:gd name="connsiteY1" fmla="*/ 890587 h 1457325"/>
              <a:gd name="connsiteX2" fmla="*/ 0 w 885825"/>
              <a:gd name="connsiteY2" fmla="*/ 1457325 h 1457325"/>
              <a:gd name="connsiteX0" fmla="*/ 885825 w 938212"/>
              <a:gd name="connsiteY0" fmla="*/ 162717 h 1620042"/>
              <a:gd name="connsiteX1" fmla="*/ 819149 w 938212"/>
              <a:gd name="connsiteY1" fmla="*/ 148431 h 1620042"/>
              <a:gd name="connsiteX2" fmla="*/ 171450 w 938212"/>
              <a:gd name="connsiteY2" fmla="*/ 1053304 h 1620042"/>
              <a:gd name="connsiteX3" fmla="*/ 0 w 938212"/>
              <a:gd name="connsiteY3" fmla="*/ 1620042 h 1620042"/>
              <a:gd name="connsiteX0" fmla="*/ 885825 w 923924"/>
              <a:gd name="connsiteY0" fmla="*/ 181767 h 1639092"/>
              <a:gd name="connsiteX1" fmla="*/ 804861 w 923924"/>
              <a:gd name="connsiteY1" fmla="*/ 148431 h 1639092"/>
              <a:gd name="connsiteX2" fmla="*/ 171450 w 923924"/>
              <a:gd name="connsiteY2" fmla="*/ 1072354 h 1639092"/>
              <a:gd name="connsiteX3" fmla="*/ 0 w 923924"/>
              <a:gd name="connsiteY3" fmla="*/ 1639092 h 1639092"/>
              <a:gd name="connsiteX0" fmla="*/ 823912 w 913605"/>
              <a:gd name="connsiteY0" fmla="*/ 169861 h 1641473"/>
              <a:gd name="connsiteX1" fmla="*/ 804861 w 913605"/>
              <a:gd name="connsiteY1" fmla="*/ 150812 h 1641473"/>
              <a:gd name="connsiteX2" fmla="*/ 171450 w 913605"/>
              <a:gd name="connsiteY2" fmla="*/ 1074735 h 1641473"/>
              <a:gd name="connsiteX3" fmla="*/ 0 w 913605"/>
              <a:gd name="connsiteY3" fmla="*/ 1641473 h 1641473"/>
              <a:gd name="connsiteX0" fmla="*/ 823912 w 823912"/>
              <a:gd name="connsiteY0" fmla="*/ 0 h 1471612"/>
              <a:gd name="connsiteX1" fmla="*/ 171450 w 823912"/>
              <a:gd name="connsiteY1" fmla="*/ 90487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927100 w 927100"/>
              <a:gd name="connsiteY0" fmla="*/ 0 h 1471612"/>
              <a:gd name="connsiteX1" fmla="*/ 269875 w 927100"/>
              <a:gd name="connsiteY1" fmla="*/ 809624 h 1471612"/>
              <a:gd name="connsiteX2" fmla="*/ 103188 w 927100"/>
              <a:gd name="connsiteY2" fmla="*/ 1471612 h 1471612"/>
              <a:gd name="connsiteX0" fmla="*/ 836613 w 836613"/>
              <a:gd name="connsiteY0" fmla="*/ 0 h 1471612"/>
              <a:gd name="connsiteX1" fmla="*/ 179388 w 836613"/>
              <a:gd name="connsiteY1" fmla="*/ 809624 h 1471612"/>
              <a:gd name="connsiteX2" fmla="*/ 12701 w 836613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60425 w 860425"/>
              <a:gd name="connsiteY0" fmla="*/ 0 h 1471612"/>
              <a:gd name="connsiteX1" fmla="*/ 203200 w 860425"/>
              <a:gd name="connsiteY1" fmla="*/ 809624 h 1471612"/>
              <a:gd name="connsiteX2" fmla="*/ 36513 w 860425"/>
              <a:gd name="connsiteY2" fmla="*/ 1471612 h 1471612"/>
              <a:gd name="connsiteX0" fmla="*/ 831850 w 831850"/>
              <a:gd name="connsiteY0" fmla="*/ 0 h 1471612"/>
              <a:gd name="connsiteX1" fmla="*/ 174625 w 831850"/>
              <a:gd name="connsiteY1" fmla="*/ 809624 h 1471612"/>
              <a:gd name="connsiteX2" fmla="*/ 7938 w 831850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  <a:gd name="connsiteX0" fmla="*/ 823912 w 823912"/>
              <a:gd name="connsiteY0" fmla="*/ 0 h 1471612"/>
              <a:gd name="connsiteX1" fmla="*/ 166687 w 823912"/>
              <a:gd name="connsiteY1" fmla="*/ 809624 h 1471612"/>
              <a:gd name="connsiteX2" fmla="*/ 0 w 823912"/>
              <a:gd name="connsiteY2" fmla="*/ 1471612 h 147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3912" h="1471612">
                <a:moveTo>
                  <a:pt x="823912" y="0"/>
                </a:moveTo>
                <a:cubicBezTo>
                  <a:pt x="687983" y="188515"/>
                  <a:pt x="437356" y="330992"/>
                  <a:pt x="166687" y="809624"/>
                </a:cubicBezTo>
                <a:cubicBezTo>
                  <a:pt x="92076" y="1041399"/>
                  <a:pt x="61119" y="1054099"/>
                  <a:pt x="0" y="1471612"/>
                </a:cubicBezTo>
              </a:path>
            </a:pathLst>
          </a:custGeom>
          <a:ln w="508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 168"/>
          <p:cNvSpPr/>
          <p:nvPr/>
        </p:nvSpPr>
        <p:spPr>
          <a:xfrm>
            <a:off x="7067551" y="1570698"/>
            <a:ext cx="1295400" cy="1833563"/>
          </a:xfrm>
          <a:custGeom>
            <a:avLst/>
            <a:gdLst>
              <a:gd name="connsiteX0" fmla="*/ 1228725 w 1228725"/>
              <a:gd name="connsiteY0" fmla="*/ 0 h 1790700"/>
              <a:gd name="connsiteX1" fmla="*/ 571500 w 1228725"/>
              <a:gd name="connsiteY1" fmla="*/ 23812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228725 w 1228725"/>
              <a:gd name="connsiteY0" fmla="*/ 0 h 1790700"/>
              <a:gd name="connsiteX1" fmla="*/ 485775 w 1228725"/>
              <a:gd name="connsiteY1" fmla="*/ 37147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181100 w 1181100"/>
              <a:gd name="connsiteY0" fmla="*/ 0 h 1838325"/>
              <a:gd name="connsiteX1" fmla="*/ 485775 w 1181100"/>
              <a:gd name="connsiteY1" fmla="*/ 419100 h 1838325"/>
              <a:gd name="connsiteX2" fmla="*/ 104775 w 1181100"/>
              <a:gd name="connsiteY2" fmla="*/ 1104900 h 1838325"/>
              <a:gd name="connsiteX3" fmla="*/ 0 w 1181100"/>
              <a:gd name="connsiteY3" fmla="*/ 1838325 h 183832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4838 w 1228725"/>
              <a:gd name="connsiteY1" fmla="*/ 485775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9600 w 1228725"/>
              <a:gd name="connsiteY1" fmla="*/ 54768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204788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38164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833563">
                <a:moveTo>
                  <a:pt x="1295400" y="0"/>
                </a:moveTo>
                <a:cubicBezTo>
                  <a:pt x="1022350" y="169068"/>
                  <a:pt x="795337" y="354014"/>
                  <a:pt x="609600" y="538164"/>
                </a:cubicBezTo>
                <a:cubicBezTo>
                  <a:pt x="423863" y="722314"/>
                  <a:pt x="320675" y="850106"/>
                  <a:pt x="180975" y="1104901"/>
                </a:cubicBezTo>
                <a:cubicBezTo>
                  <a:pt x="79375" y="1316832"/>
                  <a:pt x="4762" y="1596232"/>
                  <a:pt x="0" y="1833563"/>
                </a:cubicBezTo>
              </a:path>
            </a:pathLst>
          </a:custGeom>
          <a:ln w="508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/>
          <p:cNvSpPr/>
          <p:nvPr/>
        </p:nvSpPr>
        <p:spPr>
          <a:xfrm>
            <a:off x="5835651" y="1542128"/>
            <a:ext cx="2546349" cy="1223962"/>
          </a:xfrm>
          <a:custGeom>
            <a:avLst/>
            <a:gdLst>
              <a:gd name="connsiteX0" fmla="*/ 2389187 w 2389187"/>
              <a:gd name="connsiteY0" fmla="*/ 0 h 1228725"/>
              <a:gd name="connsiteX1" fmla="*/ 1712912 w 2389187"/>
              <a:gd name="connsiteY1" fmla="*/ 142875 h 1228725"/>
              <a:gd name="connsiteX2" fmla="*/ 1350962 w 2389187"/>
              <a:gd name="connsiteY2" fmla="*/ 733425 h 1228725"/>
              <a:gd name="connsiteX3" fmla="*/ 198437 w 2389187"/>
              <a:gd name="connsiteY3" fmla="*/ 752475 h 1228725"/>
              <a:gd name="connsiteX4" fmla="*/ 160337 w 2389187"/>
              <a:gd name="connsiteY4" fmla="*/ 1228725 h 1228725"/>
              <a:gd name="connsiteX0" fmla="*/ 2551112 w 2551112"/>
              <a:gd name="connsiteY0" fmla="*/ 0 h 1223962"/>
              <a:gd name="connsiteX1" fmla="*/ 1712912 w 2551112"/>
              <a:gd name="connsiteY1" fmla="*/ 138112 h 1223962"/>
              <a:gd name="connsiteX2" fmla="*/ 1350962 w 2551112"/>
              <a:gd name="connsiteY2" fmla="*/ 728662 h 1223962"/>
              <a:gd name="connsiteX3" fmla="*/ 198437 w 2551112"/>
              <a:gd name="connsiteY3" fmla="*/ 747712 h 1223962"/>
              <a:gd name="connsiteX4" fmla="*/ 160337 w 2551112"/>
              <a:gd name="connsiteY4" fmla="*/ 1223962 h 1223962"/>
              <a:gd name="connsiteX0" fmla="*/ 2574131 w 2574131"/>
              <a:gd name="connsiteY0" fmla="*/ 0 h 1223962"/>
              <a:gd name="connsiteX1" fmla="*/ 1735931 w 2574131"/>
              <a:gd name="connsiteY1" fmla="*/ 138112 h 1223962"/>
              <a:gd name="connsiteX2" fmla="*/ 1512093 w 2574131"/>
              <a:gd name="connsiteY2" fmla="*/ 785812 h 1223962"/>
              <a:gd name="connsiteX3" fmla="*/ 221456 w 2574131"/>
              <a:gd name="connsiteY3" fmla="*/ 747712 h 1223962"/>
              <a:gd name="connsiteX4" fmla="*/ 183356 w 2574131"/>
              <a:gd name="connsiteY4" fmla="*/ 1223962 h 1223962"/>
              <a:gd name="connsiteX0" fmla="*/ 2574925 w 2574925"/>
              <a:gd name="connsiteY0" fmla="*/ 0 h 1223962"/>
              <a:gd name="connsiteX1" fmla="*/ 1736725 w 2574925"/>
              <a:gd name="connsiteY1" fmla="*/ 138112 h 1223962"/>
              <a:gd name="connsiteX2" fmla="*/ 1517649 w 2574925"/>
              <a:gd name="connsiteY2" fmla="*/ 804862 h 1223962"/>
              <a:gd name="connsiteX3" fmla="*/ 222250 w 2574925"/>
              <a:gd name="connsiteY3" fmla="*/ 747712 h 1223962"/>
              <a:gd name="connsiteX4" fmla="*/ 184150 w 2574925"/>
              <a:gd name="connsiteY4" fmla="*/ 1223962 h 1223962"/>
              <a:gd name="connsiteX0" fmla="*/ 2522538 w 2522538"/>
              <a:gd name="connsiteY0" fmla="*/ 0 h 1223962"/>
              <a:gd name="connsiteX1" fmla="*/ 1684338 w 2522538"/>
              <a:gd name="connsiteY1" fmla="*/ 138112 h 1223962"/>
              <a:gd name="connsiteX2" fmla="*/ 1465262 w 2522538"/>
              <a:gd name="connsiteY2" fmla="*/ 804862 h 1223962"/>
              <a:gd name="connsiteX3" fmla="*/ 222250 w 2522538"/>
              <a:gd name="connsiteY3" fmla="*/ 747712 h 1223962"/>
              <a:gd name="connsiteX4" fmla="*/ 131763 w 2522538"/>
              <a:gd name="connsiteY4" fmla="*/ 1223962 h 1223962"/>
              <a:gd name="connsiteX0" fmla="*/ 2522538 w 2522538"/>
              <a:gd name="connsiteY0" fmla="*/ 0 h 1223962"/>
              <a:gd name="connsiteX1" fmla="*/ 1684338 w 2522538"/>
              <a:gd name="connsiteY1" fmla="*/ 138112 h 1223962"/>
              <a:gd name="connsiteX2" fmla="*/ 1465262 w 2522538"/>
              <a:gd name="connsiteY2" fmla="*/ 804862 h 1223962"/>
              <a:gd name="connsiteX3" fmla="*/ 222250 w 2522538"/>
              <a:gd name="connsiteY3" fmla="*/ 747712 h 1223962"/>
              <a:gd name="connsiteX4" fmla="*/ 131763 w 2522538"/>
              <a:gd name="connsiteY4" fmla="*/ 1223962 h 1223962"/>
              <a:gd name="connsiteX0" fmla="*/ 2522538 w 2522538"/>
              <a:gd name="connsiteY0" fmla="*/ 0 h 1223962"/>
              <a:gd name="connsiteX1" fmla="*/ 1684338 w 2522538"/>
              <a:gd name="connsiteY1" fmla="*/ 138112 h 1223962"/>
              <a:gd name="connsiteX2" fmla="*/ 1465262 w 2522538"/>
              <a:gd name="connsiteY2" fmla="*/ 804862 h 1223962"/>
              <a:gd name="connsiteX3" fmla="*/ 222250 w 2522538"/>
              <a:gd name="connsiteY3" fmla="*/ 747712 h 1223962"/>
              <a:gd name="connsiteX4" fmla="*/ 131763 w 2522538"/>
              <a:gd name="connsiteY4" fmla="*/ 1223962 h 1223962"/>
              <a:gd name="connsiteX0" fmla="*/ 2470944 w 2470944"/>
              <a:gd name="connsiteY0" fmla="*/ 0 h 1223962"/>
              <a:gd name="connsiteX1" fmla="*/ 1632744 w 2470944"/>
              <a:gd name="connsiteY1" fmla="*/ 138112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723231 w 2470944"/>
              <a:gd name="connsiteY1" fmla="*/ 166687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789906 w 2470944"/>
              <a:gd name="connsiteY1" fmla="*/ 223837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51819 w 2470944"/>
              <a:gd name="connsiteY1" fmla="*/ 285750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08956 w 2470944"/>
              <a:gd name="connsiteY1" fmla="*/ 219075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08956 w 2470944"/>
              <a:gd name="connsiteY1" fmla="*/ 219075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08956 w 2470944"/>
              <a:gd name="connsiteY1" fmla="*/ 219075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08956 w 2470944"/>
              <a:gd name="connsiteY1" fmla="*/ 219075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413668 w 2470944"/>
              <a:gd name="connsiteY1" fmla="*/ 804862 h 1223962"/>
              <a:gd name="connsiteX2" fmla="*/ 170656 w 2470944"/>
              <a:gd name="connsiteY2" fmla="*/ 747712 h 1223962"/>
              <a:gd name="connsiteX3" fmla="*/ 80169 w 2470944"/>
              <a:gd name="connsiteY3" fmla="*/ 1223962 h 1223962"/>
              <a:gd name="connsiteX0" fmla="*/ 2470944 w 2470944"/>
              <a:gd name="connsiteY0" fmla="*/ 0 h 1223962"/>
              <a:gd name="connsiteX1" fmla="*/ 1951831 w 2470944"/>
              <a:gd name="connsiteY1" fmla="*/ 452436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18481 w 2470944"/>
              <a:gd name="connsiteY1" fmla="*/ 276223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18481 w 2470944"/>
              <a:gd name="connsiteY1" fmla="*/ 276223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18481 w 2470944"/>
              <a:gd name="connsiteY1" fmla="*/ 276223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18481 w 2470944"/>
              <a:gd name="connsiteY1" fmla="*/ 276223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18481 w 2470944"/>
              <a:gd name="connsiteY1" fmla="*/ 276223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18481 w 2470944"/>
              <a:gd name="connsiteY1" fmla="*/ 276223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470944 w 2470944"/>
              <a:gd name="connsiteY0" fmla="*/ 0 h 1223962"/>
              <a:gd name="connsiteX1" fmla="*/ 1818481 w 2470944"/>
              <a:gd name="connsiteY1" fmla="*/ 276223 h 1223962"/>
              <a:gd name="connsiteX2" fmla="*/ 1413668 w 2470944"/>
              <a:gd name="connsiteY2" fmla="*/ 804862 h 1223962"/>
              <a:gd name="connsiteX3" fmla="*/ 170656 w 2470944"/>
              <a:gd name="connsiteY3" fmla="*/ 747712 h 1223962"/>
              <a:gd name="connsiteX4" fmla="*/ 80169 w 2470944"/>
              <a:gd name="connsiteY4" fmla="*/ 1223962 h 1223962"/>
              <a:gd name="connsiteX0" fmla="*/ 2517775 w 2517775"/>
              <a:gd name="connsiteY0" fmla="*/ 0 h 1223962"/>
              <a:gd name="connsiteX1" fmla="*/ 1865312 w 2517775"/>
              <a:gd name="connsiteY1" fmla="*/ 276223 h 1223962"/>
              <a:gd name="connsiteX2" fmla="*/ 1460499 w 2517775"/>
              <a:gd name="connsiteY2" fmla="*/ 804862 h 1223962"/>
              <a:gd name="connsiteX3" fmla="*/ 217487 w 2517775"/>
              <a:gd name="connsiteY3" fmla="*/ 747712 h 1223962"/>
              <a:gd name="connsiteX4" fmla="*/ 127000 w 2517775"/>
              <a:gd name="connsiteY4" fmla="*/ 1223962 h 1223962"/>
              <a:gd name="connsiteX0" fmla="*/ 2517775 w 2517775"/>
              <a:gd name="connsiteY0" fmla="*/ 0 h 1223962"/>
              <a:gd name="connsiteX1" fmla="*/ 1865312 w 2517775"/>
              <a:gd name="connsiteY1" fmla="*/ 276223 h 1223962"/>
              <a:gd name="connsiteX2" fmla="*/ 1460499 w 2517775"/>
              <a:gd name="connsiteY2" fmla="*/ 804862 h 1223962"/>
              <a:gd name="connsiteX3" fmla="*/ 217487 w 2517775"/>
              <a:gd name="connsiteY3" fmla="*/ 747712 h 1223962"/>
              <a:gd name="connsiteX4" fmla="*/ 127000 w 2517775"/>
              <a:gd name="connsiteY4" fmla="*/ 1223962 h 1223962"/>
              <a:gd name="connsiteX0" fmla="*/ 2551112 w 2551112"/>
              <a:gd name="connsiteY0" fmla="*/ 0 h 1223962"/>
              <a:gd name="connsiteX1" fmla="*/ 1898649 w 2551112"/>
              <a:gd name="connsiteY1" fmla="*/ 276223 h 1223962"/>
              <a:gd name="connsiteX2" fmla="*/ 1493836 w 2551112"/>
              <a:gd name="connsiteY2" fmla="*/ 804862 h 1223962"/>
              <a:gd name="connsiteX3" fmla="*/ 217487 w 2551112"/>
              <a:gd name="connsiteY3" fmla="*/ 790575 h 1223962"/>
              <a:gd name="connsiteX4" fmla="*/ 160337 w 2551112"/>
              <a:gd name="connsiteY4" fmla="*/ 1223962 h 1223962"/>
              <a:gd name="connsiteX0" fmla="*/ 2560637 w 2560637"/>
              <a:gd name="connsiteY0" fmla="*/ 0 h 1223962"/>
              <a:gd name="connsiteX1" fmla="*/ 1908174 w 2560637"/>
              <a:gd name="connsiteY1" fmla="*/ 276223 h 1223962"/>
              <a:gd name="connsiteX2" fmla="*/ 1503361 w 2560637"/>
              <a:gd name="connsiteY2" fmla="*/ 804862 h 1223962"/>
              <a:gd name="connsiteX3" fmla="*/ 217487 w 2560637"/>
              <a:gd name="connsiteY3" fmla="*/ 771525 h 1223962"/>
              <a:gd name="connsiteX4" fmla="*/ 169862 w 2560637"/>
              <a:gd name="connsiteY4" fmla="*/ 1223962 h 1223962"/>
              <a:gd name="connsiteX0" fmla="*/ 2579687 w 2579687"/>
              <a:gd name="connsiteY0" fmla="*/ 0 h 1223962"/>
              <a:gd name="connsiteX1" fmla="*/ 1927224 w 2579687"/>
              <a:gd name="connsiteY1" fmla="*/ 276223 h 1223962"/>
              <a:gd name="connsiteX2" fmla="*/ 1522411 w 2579687"/>
              <a:gd name="connsiteY2" fmla="*/ 804862 h 1223962"/>
              <a:gd name="connsiteX3" fmla="*/ 217487 w 2579687"/>
              <a:gd name="connsiteY3" fmla="*/ 781050 h 1223962"/>
              <a:gd name="connsiteX4" fmla="*/ 188912 w 2579687"/>
              <a:gd name="connsiteY4" fmla="*/ 1223962 h 1223962"/>
              <a:gd name="connsiteX0" fmla="*/ 2579687 w 2579687"/>
              <a:gd name="connsiteY0" fmla="*/ 0 h 1223962"/>
              <a:gd name="connsiteX1" fmla="*/ 1927224 w 2579687"/>
              <a:gd name="connsiteY1" fmla="*/ 276223 h 1223962"/>
              <a:gd name="connsiteX2" fmla="*/ 1498599 w 2579687"/>
              <a:gd name="connsiteY2" fmla="*/ 771524 h 1223962"/>
              <a:gd name="connsiteX3" fmla="*/ 217487 w 2579687"/>
              <a:gd name="connsiteY3" fmla="*/ 781050 h 1223962"/>
              <a:gd name="connsiteX4" fmla="*/ 188912 w 2579687"/>
              <a:gd name="connsiteY4" fmla="*/ 1223962 h 1223962"/>
              <a:gd name="connsiteX0" fmla="*/ 2579687 w 2579687"/>
              <a:gd name="connsiteY0" fmla="*/ 0 h 1223962"/>
              <a:gd name="connsiteX1" fmla="*/ 1927224 w 2579687"/>
              <a:gd name="connsiteY1" fmla="*/ 276223 h 1223962"/>
              <a:gd name="connsiteX2" fmla="*/ 1489074 w 2579687"/>
              <a:gd name="connsiteY2" fmla="*/ 747712 h 1223962"/>
              <a:gd name="connsiteX3" fmla="*/ 217487 w 2579687"/>
              <a:gd name="connsiteY3" fmla="*/ 781050 h 1223962"/>
              <a:gd name="connsiteX4" fmla="*/ 188912 w 2579687"/>
              <a:gd name="connsiteY4" fmla="*/ 1223962 h 1223962"/>
              <a:gd name="connsiteX0" fmla="*/ 2641600 w 2641600"/>
              <a:gd name="connsiteY0" fmla="*/ 0 h 1223962"/>
              <a:gd name="connsiteX1" fmla="*/ 1989137 w 2641600"/>
              <a:gd name="connsiteY1" fmla="*/ 276223 h 1223962"/>
              <a:gd name="connsiteX2" fmla="*/ 1550987 w 2641600"/>
              <a:gd name="connsiteY2" fmla="*/ 747712 h 1223962"/>
              <a:gd name="connsiteX3" fmla="*/ 217487 w 2641600"/>
              <a:gd name="connsiteY3" fmla="*/ 795337 h 1223962"/>
              <a:gd name="connsiteX4" fmla="*/ 250825 w 2641600"/>
              <a:gd name="connsiteY4" fmla="*/ 1223962 h 1223962"/>
              <a:gd name="connsiteX0" fmla="*/ 2508250 w 2508250"/>
              <a:gd name="connsiteY0" fmla="*/ 0 h 1223962"/>
              <a:gd name="connsiteX1" fmla="*/ 1855787 w 2508250"/>
              <a:gd name="connsiteY1" fmla="*/ 276223 h 1223962"/>
              <a:gd name="connsiteX2" fmla="*/ 1417637 w 2508250"/>
              <a:gd name="connsiteY2" fmla="*/ 747712 h 1223962"/>
              <a:gd name="connsiteX3" fmla="*/ 84137 w 2508250"/>
              <a:gd name="connsiteY3" fmla="*/ 795337 h 1223962"/>
              <a:gd name="connsiteX4" fmla="*/ 117475 w 2508250"/>
              <a:gd name="connsiteY4" fmla="*/ 1223962 h 1223962"/>
              <a:gd name="connsiteX0" fmla="*/ 2508250 w 2508250"/>
              <a:gd name="connsiteY0" fmla="*/ 0 h 1223962"/>
              <a:gd name="connsiteX1" fmla="*/ 1855787 w 2508250"/>
              <a:gd name="connsiteY1" fmla="*/ 276223 h 1223962"/>
              <a:gd name="connsiteX2" fmla="*/ 1417637 w 2508250"/>
              <a:gd name="connsiteY2" fmla="*/ 747712 h 1223962"/>
              <a:gd name="connsiteX3" fmla="*/ 84137 w 2508250"/>
              <a:gd name="connsiteY3" fmla="*/ 795337 h 1223962"/>
              <a:gd name="connsiteX4" fmla="*/ 117475 w 2508250"/>
              <a:gd name="connsiteY4" fmla="*/ 1223962 h 1223962"/>
              <a:gd name="connsiteX0" fmla="*/ 2527300 w 2527300"/>
              <a:gd name="connsiteY0" fmla="*/ 0 h 1223962"/>
              <a:gd name="connsiteX1" fmla="*/ 1874837 w 2527300"/>
              <a:gd name="connsiteY1" fmla="*/ 276223 h 1223962"/>
              <a:gd name="connsiteX2" fmla="*/ 1436687 w 2527300"/>
              <a:gd name="connsiteY2" fmla="*/ 747712 h 1223962"/>
              <a:gd name="connsiteX3" fmla="*/ 84137 w 2527300"/>
              <a:gd name="connsiteY3" fmla="*/ 819149 h 1223962"/>
              <a:gd name="connsiteX4" fmla="*/ 136525 w 2527300"/>
              <a:gd name="connsiteY4" fmla="*/ 1223962 h 1223962"/>
              <a:gd name="connsiteX0" fmla="*/ 2489200 w 2489200"/>
              <a:gd name="connsiteY0" fmla="*/ 0 h 1223962"/>
              <a:gd name="connsiteX1" fmla="*/ 1836737 w 2489200"/>
              <a:gd name="connsiteY1" fmla="*/ 276223 h 1223962"/>
              <a:gd name="connsiteX2" fmla="*/ 1398587 w 2489200"/>
              <a:gd name="connsiteY2" fmla="*/ 747712 h 1223962"/>
              <a:gd name="connsiteX3" fmla="*/ 46037 w 2489200"/>
              <a:gd name="connsiteY3" fmla="*/ 819149 h 1223962"/>
              <a:gd name="connsiteX4" fmla="*/ 98425 w 2489200"/>
              <a:gd name="connsiteY4" fmla="*/ 1223962 h 1223962"/>
              <a:gd name="connsiteX0" fmla="*/ 2551112 w 2551112"/>
              <a:gd name="connsiteY0" fmla="*/ 0 h 1223962"/>
              <a:gd name="connsiteX1" fmla="*/ 1898649 w 2551112"/>
              <a:gd name="connsiteY1" fmla="*/ 276223 h 1223962"/>
              <a:gd name="connsiteX2" fmla="*/ 1460499 w 2551112"/>
              <a:gd name="connsiteY2" fmla="*/ 747712 h 1223962"/>
              <a:gd name="connsiteX3" fmla="*/ 107949 w 2551112"/>
              <a:gd name="connsiteY3" fmla="*/ 819149 h 1223962"/>
              <a:gd name="connsiteX4" fmla="*/ 160337 w 2551112"/>
              <a:gd name="connsiteY4" fmla="*/ 1223962 h 1223962"/>
              <a:gd name="connsiteX0" fmla="*/ 2551112 w 2551112"/>
              <a:gd name="connsiteY0" fmla="*/ 0 h 1223962"/>
              <a:gd name="connsiteX1" fmla="*/ 1898649 w 2551112"/>
              <a:gd name="connsiteY1" fmla="*/ 276223 h 1223962"/>
              <a:gd name="connsiteX2" fmla="*/ 1460499 w 2551112"/>
              <a:gd name="connsiteY2" fmla="*/ 747712 h 1223962"/>
              <a:gd name="connsiteX3" fmla="*/ 107949 w 2551112"/>
              <a:gd name="connsiteY3" fmla="*/ 819149 h 1223962"/>
              <a:gd name="connsiteX4" fmla="*/ 160337 w 2551112"/>
              <a:gd name="connsiteY4" fmla="*/ 1223962 h 1223962"/>
              <a:gd name="connsiteX0" fmla="*/ 2551112 w 2551112"/>
              <a:gd name="connsiteY0" fmla="*/ 0 h 1223962"/>
              <a:gd name="connsiteX1" fmla="*/ 1898649 w 2551112"/>
              <a:gd name="connsiteY1" fmla="*/ 276223 h 1223962"/>
              <a:gd name="connsiteX2" fmla="*/ 1460499 w 2551112"/>
              <a:gd name="connsiteY2" fmla="*/ 747712 h 1223962"/>
              <a:gd name="connsiteX3" fmla="*/ 107949 w 2551112"/>
              <a:gd name="connsiteY3" fmla="*/ 819149 h 1223962"/>
              <a:gd name="connsiteX4" fmla="*/ 160337 w 2551112"/>
              <a:gd name="connsiteY4" fmla="*/ 1223962 h 1223962"/>
              <a:gd name="connsiteX0" fmla="*/ 2593974 w 2593974"/>
              <a:gd name="connsiteY0" fmla="*/ 0 h 1223962"/>
              <a:gd name="connsiteX1" fmla="*/ 1941511 w 2593974"/>
              <a:gd name="connsiteY1" fmla="*/ 276223 h 1223962"/>
              <a:gd name="connsiteX2" fmla="*/ 1503361 w 2593974"/>
              <a:gd name="connsiteY2" fmla="*/ 747712 h 1223962"/>
              <a:gd name="connsiteX3" fmla="*/ 150811 w 2593974"/>
              <a:gd name="connsiteY3" fmla="*/ 819149 h 1223962"/>
              <a:gd name="connsiteX4" fmla="*/ 203199 w 2593974"/>
              <a:gd name="connsiteY4" fmla="*/ 1223962 h 1223962"/>
              <a:gd name="connsiteX0" fmla="*/ 2608262 w 2608262"/>
              <a:gd name="connsiteY0" fmla="*/ 0 h 1223962"/>
              <a:gd name="connsiteX1" fmla="*/ 1955799 w 2608262"/>
              <a:gd name="connsiteY1" fmla="*/ 276223 h 1223962"/>
              <a:gd name="connsiteX2" fmla="*/ 1517649 w 2608262"/>
              <a:gd name="connsiteY2" fmla="*/ 747712 h 1223962"/>
              <a:gd name="connsiteX3" fmla="*/ 165099 w 2608262"/>
              <a:gd name="connsiteY3" fmla="*/ 819149 h 1223962"/>
              <a:gd name="connsiteX4" fmla="*/ 217487 w 2608262"/>
              <a:gd name="connsiteY4" fmla="*/ 1223962 h 1223962"/>
              <a:gd name="connsiteX0" fmla="*/ 2598737 w 2598737"/>
              <a:gd name="connsiteY0" fmla="*/ 0 h 1223962"/>
              <a:gd name="connsiteX1" fmla="*/ 1946274 w 2598737"/>
              <a:gd name="connsiteY1" fmla="*/ 276223 h 1223962"/>
              <a:gd name="connsiteX2" fmla="*/ 1508124 w 2598737"/>
              <a:gd name="connsiteY2" fmla="*/ 747712 h 1223962"/>
              <a:gd name="connsiteX3" fmla="*/ 155574 w 2598737"/>
              <a:gd name="connsiteY3" fmla="*/ 819149 h 1223962"/>
              <a:gd name="connsiteX4" fmla="*/ 207962 w 2598737"/>
              <a:gd name="connsiteY4" fmla="*/ 1223962 h 1223962"/>
              <a:gd name="connsiteX0" fmla="*/ 2589212 w 2589212"/>
              <a:gd name="connsiteY0" fmla="*/ 0 h 1223962"/>
              <a:gd name="connsiteX1" fmla="*/ 1936749 w 2589212"/>
              <a:gd name="connsiteY1" fmla="*/ 276223 h 1223962"/>
              <a:gd name="connsiteX2" fmla="*/ 1498599 w 2589212"/>
              <a:gd name="connsiteY2" fmla="*/ 747712 h 1223962"/>
              <a:gd name="connsiteX3" fmla="*/ 146049 w 2589212"/>
              <a:gd name="connsiteY3" fmla="*/ 819149 h 1223962"/>
              <a:gd name="connsiteX4" fmla="*/ 198437 w 2589212"/>
              <a:gd name="connsiteY4" fmla="*/ 1223962 h 1223962"/>
              <a:gd name="connsiteX0" fmla="*/ 2560637 w 2560637"/>
              <a:gd name="connsiteY0" fmla="*/ 0 h 1223962"/>
              <a:gd name="connsiteX1" fmla="*/ 1908174 w 2560637"/>
              <a:gd name="connsiteY1" fmla="*/ 276223 h 1223962"/>
              <a:gd name="connsiteX2" fmla="*/ 1470024 w 2560637"/>
              <a:gd name="connsiteY2" fmla="*/ 747712 h 1223962"/>
              <a:gd name="connsiteX3" fmla="*/ 117474 w 2560637"/>
              <a:gd name="connsiteY3" fmla="*/ 819149 h 1223962"/>
              <a:gd name="connsiteX4" fmla="*/ 169862 w 2560637"/>
              <a:gd name="connsiteY4" fmla="*/ 1223962 h 1223962"/>
              <a:gd name="connsiteX0" fmla="*/ 2546349 w 2546349"/>
              <a:gd name="connsiteY0" fmla="*/ 0 h 1223962"/>
              <a:gd name="connsiteX1" fmla="*/ 1893886 w 2546349"/>
              <a:gd name="connsiteY1" fmla="*/ 276223 h 1223962"/>
              <a:gd name="connsiteX2" fmla="*/ 1455736 w 2546349"/>
              <a:gd name="connsiteY2" fmla="*/ 747712 h 1223962"/>
              <a:gd name="connsiteX3" fmla="*/ 103186 w 2546349"/>
              <a:gd name="connsiteY3" fmla="*/ 819149 h 1223962"/>
              <a:gd name="connsiteX4" fmla="*/ 155574 w 2546349"/>
              <a:gd name="connsiteY4" fmla="*/ 1223962 h 1223962"/>
              <a:gd name="connsiteX0" fmla="*/ 2546349 w 2546349"/>
              <a:gd name="connsiteY0" fmla="*/ 0 h 1223962"/>
              <a:gd name="connsiteX1" fmla="*/ 1970086 w 2546349"/>
              <a:gd name="connsiteY1" fmla="*/ 219073 h 1223962"/>
              <a:gd name="connsiteX2" fmla="*/ 1455736 w 2546349"/>
              <a:gd name="connsiteY2" fmla="*/ 747712 h 1223962"/>
              <a:gd name="connsiteX3" fmla="*/ 103186 w 2546349"/>
              <a:gd name="connsiteY3" fmla="*/ 819149 h 1223962"/>
              <a:gd name="connsiteX4" fmla="*/ 155574 w 2546349"/>
              <a:gd name="connsiteY4" fmla="*/ 1223962 h 1223962"/>
              <a:gd name="connsiteX0" fmla="*/ 2546349 w 2546349"/>
              <a:gd name="connsiteY0" fmla="*/ 0 h 1223962"/>
              <a:gd name="connsiteX1" fmla="*/ 1970086 w 2546349"/>
              <a:gd name="connsiteY1" fmla="*/ 219073 h 1223962"/>
              <a:gd name="connsiteX2" fmla="*/ 1455736 w 2546349"/>
              <a:gd name="connsiteY2" fmla="*/ 747712 h 1223962"/>
              <a:gd name="connsiteX3" fmla="*/ 103186 w 2546349"/>
              <a:gd name="connsiteY3" fmla="*/ 819149 h 1223962"/>
              <a:gd name="connsiteX4" fmla="*/ 155574 w 2546349"/>
              <a:gd name="connsiteY4" fmla="*/ 1223962 h 1223962"/>
              <a:gd name="connsiteX0" fmla="*/ 2546349 w 2546349"/>
              <a:gd name="connsiteY0" fmla="*/ 0 h 1223962"/>
              <a:gd name="connsiteX1" fmla="*/ 1970086 w 2546349"/>
              <a:gd name="connsiteY1" fmla="*/ 219073 h 1223962"/>
              <a:gd name="connsiteX2" fmla="*/ 1455736 w 2546349"/>
              <a:gd name="connsiteY2" fmla="*/ 747712 h 1223962"/>
              <a:gd name="connsiteX3" fmla="*/ 103186 w 2546349"/>
              <a:gd name="connsiteY3" fmla="*/ 819149 h 1223962"/>
              <a:gd name="connsiteX4" fmla="*/ 155574 w 2546349"/>
              <a:gd name="connsiteY4" fmla="*/ 1223962 h 1223962"/>
              <a:gd name="connsiteX0" fmla="*/ 2546349 w 2546349"/>
              <a:gd name="connsiteY0" fmla="*/ 0 h 1223962"/>
              <a:gd name="connsiteX1" fmla="*/ 1970086 w 2546349"/>
              <a:gd name="connsiteY1" fmla="*/ 219073 h 1223962"/>
              <a:gd name="connsiteX2" fmla="*/ 1455736 w 2546349"/>
              <a:gd name="connsiteY2" fmla="*/ 747712 h 1223962"/>
              <a:gd name="connsiteX3" fmla="*/ 103186 w 2546349"/>
              <a:gd name="connsiteY3" fmla="*/ 819149 h 1223962"/>
              <a:gd name="connsiteX4" fmla="*/ 155574 w 2546349"/>
              <a:gd name="connsiteY4" fmla="*/ 1223962 h 122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6349" h="1223962">
                <a:moveTo>
                  <a:pt x="2546349" y="0"/>
                </a:moveTo>
                <a:cubicBezTo>
                  <a:pt x="2459830" y="75406"/>
                  <a:pt x="2189955" y="65879"/>
                  <a:pt x="1970086" y="219073"/>
                </a:cubicBezTo>
                <a:cubicBezTo>
                  <a:pt x="1750217" y="353217"/>
                  <a:pt x="1633535" y="655636"/>
                  <a:pt x="1455736" y="747712"/>
                </a:cubicBezTo>
                <a:cubicBezTo>
                  <a:pt x="1263648" y="831056"/>
                  <a:pt x="330199" y="668337"/>
                  <a:pt x="103186" y="819149"/>
                </a:cubicBezTo>
                <a:cubicBezTo>
                  <a:pt x="0" y="898525"/>
                  <a:pt x="75405" y="1027112"/>
                  <a:pt x="155574" y="1223962"/>
                </a:cubicBezTo>
              </a:path>
            </a:pathLst>
          </a:custGeom>
          <a:ln w="508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/>
          <p:cNvSpPr/>
          <p:nvPr/>
        </p:nvSpPr>
        <p:spPr>
          <a:xfrm>
            <a:off x="5639598" y="1515928"/>
            <a:ext cx="2832892" cy="1859760"/>
          </a:xfrm>
          <a:custGeom>
            <a:avLst/>
            <a:gdLst>
              <a:gd name="connsiteX0" fmla="*/ 2722562 w 2722562"/>
              <a:gd name="connsiteY0" fmla="*/ 53975 h 1997075"/>
              <a:gd name="connsiteX1" fmla="*/ 1836737 w 2722562"/>
              <a:gd name="connsiteY1" fmla="*/ 139700 h 1997075"/>
              <a:gd name="connsiteX2" fmla="*/ 1665287 w 2722562"/>
              <a:gd name="connsiteY2" fmla="*/ 892175 h 1997075"/>
              <a:gd name="connsiteX3" fmla="*/ 236537 w 2722562"/>
              <a:gd name="connsiteY3" fmla="*/ 892175 h 1997075"/>
              <a:gd name="connsiteX4" fmla="*/ 246062 w 2722562"/>
              <a:gd name="connsiteY4" fmla="*/ 1997075 h 1997075"/>
              <a:gd name="connsiteX0" fmla="*/ 2722562 w 2722562"/>
              <a:gd name="connsiteY0" fmla="*/ 26988 h 1970088"/>
              <a:gd name="connsiteX1" fmla="*/ 1965324 w 2722562"/>
              <a:gd name="connsiteY1" fmla="*/ 207963 h 1970088"/>
              <a:gd name="connsiteX2" fmla="*/ 1665287 w 2722562"/>
              <a:gd name="connsiteY2" fmla="*/ 865188 h 1970088"/>
              <a:gd name="connsiteX3" fmla="*/ 236537 w 2722562"/>
              <a:gd name="connsiteY3" fmla="*/ 865188 h 1970088"/>
              <a:gd name="connsiteX4" fmla="*/ 246062 w 2722562"/>
              <a:gd name="connsiteY4" fmla="*/ 1970088 h 1970088"/>
              <a:gd name="connsiteX0" fmla="*/ 2718594 w 2718594"/>
              <a:gd name="connsiteY0" fmla="*/ 26988 h 1970088"/>
              <a:gd name="connsiteX1" fmla="*/ 1961356 w 2718594"/>
              <a:gd name="connsiteY1" fmla="*/ 207963 h 1970088"/>
              <a:gd name="connsiteX2" fmla="*/ 1637507 w 2718594"/>
              <a:gd name="connsiteY2" fmla="*/ 812800 h 1970088"/>
              <a:gd name="connsiteX3" fmla="*/ 232569 w 2718594"/>
              <a:gd name="connsiteY3" fmla="*/ 865188 h 1970088"/>
              <a:gd name="connsiteX4" fmla="*/ 242094 w 2718594"/>
              <a:gd name="connsiteY4" fmla="*/ 1970088 h 1970088"/>
              <a:gd name="connsiteX0" fmla="*/ 2756694 w 2756694"/>
              <a:gd name="connsiteY0" fmla="*/ 26988 h 1970088"/>
              <a:gd name="connsiteX1" fmla="*/ 1999456 w 2756694"/>
              <a:gd name="connsiteY1" fmla="*/ 207963 h 1970088"/>
              <a:gd name="connsiteX2" fmla="*/ 1675607 w 2756694"/>
              <a:gd name="connsiteY2" fmla="*/ 812800 h 1970088"/>
              <a:gd name="connsiteX3" fmla="*/ 232569 w 2756694"/>
              <a:gd name="connsiteY3" fmla="*/ 898526 h 1970088"/>
              <a:gd name="connsiteX4" fmla="*/ 280194 w 2756694"/>
              <a:gd name="connsiteY4" fmla="*/ 1970088 h 1970088"/>
              <a:gd name="connsiteX0" fmla="*/ 2751931 w 2751931"/>
              <a:gd name="connsiteY0" fmla="*/ 26988 h 1970088"/>
              <a:gd name="connsiteX1" fmla="*/ 1994693 w 2751931"/>
              <a:gd name="connsiteY1" fmla="*/ 207963 h 1970088"/>
              <a:gd name="connsiteX2" fmla="*/ 1670844 w 2751931"/>
              <a:gd name="connsiteY2" fmla="*/ 812800 h 1970088"/>
              <a:gd name="connsiteX3" fmla="*/ 227806 w 2751931"/>
              <a:gd name="connsiteY3" fmla="*/ 898526 h 1970088"/>
              <a:gd name="connsiteX4" fmla="*/ 304006 w 2751931"/>
              <a:gd name="connsiteY4" fmla="*/ 1970088 h 1970088"/>
              <a:gd name="connsiteX0" fmla="*/ 2732881 w 2732881"/>
              <a:gd name="connsiteY0" fmla="*/ 26988 h 1970088"/>
              <a:gd name="connsiteX1" fmla="*/ 1975643 w 2732881"/>
              <a:gd name="connsiteY1" fmla="*/ 207963 h 1970088"/>
              <a:gd name="connsiteX2" fmla="*/ 1651794 w 2732881"/>
              <a:gd name="connsiteY2" fmla="*/ 812800 h 1970088"/>
              <a:gd name="connsiteX3" fmla="*/ 227806 w 2732881"/>
              <a:gd name="connsiteY3" fmla="*/ 855664 h 1970088"/>
              <a:gd name="connsiteX4" fmla="*/ 284956 w 2732881"/>
              <a:gd name="connsiteY4" fmla="*/ 1970088 h 1970088"/>
              <a:gd name="connsiteX0" fmla="*/ 2694781 w 2694781"/>
              <a:gd name="connsiteY0" fmla="*/ 26988 h 1970088"/>
              <a:gd name="connsiteX1" fmla="*/ 1937543 w 2694781"/>
              <a:gd name="connsiteY1" fmla="*/ 207963 h 1970088"/>
              <a:gd name="connsiteX2" fmla="*/ 1613694 w 2694781"/>
              <a:gd name="connsiteY2" fmla="*/ 812800 h 1970088"/>
              <a:gd name="connsiteX3" fmla="*/ 227806 w 2694781"/>
              <a:gd name="connsiteY3" fmla="*/ 822326 h 1970088"/>
              <a:gd name="connsiteX4" fmla="*/ 246856 w 2694781"/>
              <a:gd name="connsiteY4" fmla="*/ 1970088 h 1970088"/>
              <a:gd name="connsiteX0" fmla="*/ 2694781 w 2694781"/>
              <a:gd name="connsiteY0" fmla="*/ 26988 h 1970088"/>
              <a:gd name="connsiteX1" fmla="*/ 1937543 w 2694781"/>
              <a:gd name="connsiteY1" fmla="*/ 207963 h 1970088"/>
              <a:gd name="connsiteX2" fmla="*/ 1613694 w 2694781"/>
              <a:gd name="connsiteY2" fmla="*/ 812800 h 1970088"/>
              <a:gd name="connsiteX3" fmla="*/ 227806 w 2694781"/>
              <a:gd name="connsiteY3" fmla="*/ 836614 h 1970088"/>
              <a:gd name="connsiteX4" fmla="*/ 246856 w 2694781"/>
              <a:gd name="connsiteY4" fmla="*/ 1970088 h 1970088"/>
              <a:gd name="connsiteX0" fmla="*/ 2694781 w 2694781"/>
              <a:gd name="connsiteY0" fmla="*/ 26988 h 1970088"/>
              <a:gd name="connsiteX1" fmla="*/ 1937543 w 2694781"/>
              <a:gd name="connsiteY1" fmla="*/ 207963 h 1970088"/>
              <a:gd name="connsiteX2" fmla="*/ 1613694 w 2694781"/>
              <a:gd name="connsiteY2" fmla="*/ 812800 h 1970088"/>
              <a:gd name="connsiteX3" fmla="*/ 227806 w 2694781"/>
              <a:gd name="connsiteY3" fmla="*/ 836614 h 1970088"/>
              <a:gd name="connsiteX4" fmla="*/ 246856 w 2694781"/>
              <a:gd name="connsiteY4" fmla="*/ 1970088 h 1970088"/>
              <a:gd name="connsiteX0" fmla="*/ 2690018 w 2690018"/>
              <a:gd name="connsiteY0" fmla="*/ 26988 h 1970088"/>
              <a:gd name="connsiteX1" fmla="*/ 1932780 w 2690018"/>
              <a:gd name="connsiteY1" fmla="*/ 2079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1932780 w 2690018"/>
              <a:gd name="connsiteY1" fmla="*/ 2079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1932780 w 2690018"/>
              <a:gd name="connsiteY1" fmla="*/ 2079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1932780 w 2690018"/>
              <a:gd name="connsiteY1" fmla="*/ 2079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1932780 w 2690018"/>
              <a:gd name="connsiteY1" fmla="*/ 2079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1932780 w 2690018"/>
              <a:gd name="connsiteY1" fmla="*/ 2079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1932780 w 2690018"/>
              <a:gd name="connsiteY1" fmla="*/ 2079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1932780 w 2690018"/>
              <a:gd name="connsiteY1" fmla="*/ 2079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1932780 w 2690018"/>
              <a:gd name="connsiteY1" fmla="*/ 2079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1932780 w 2690018"/>
              <a:gd name="connsiteY1" fmla="*/ 2079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1932780 w 2690018"/>
              <a:gd name="connsiteY1" fmla="*/ 2079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45244 h 1988344"/>
              <a:gd name="connsiteX1" fmla="*/ 2042317 w 2690018"/>
              <a:gd name="connsiteY1" fmla="*/ 150019 h 1988344"/>
              <a:gd name="connsiteX2" fmla="*/ 1608931 w 2690018"/>
              <a:gd name="connsiteY2" fmla="*/ 831056 h 1988344"/>
              <a:gd name="connsiteX3" fmla="*/ 223043 w 2690018"/>
              <a:gd name="connsiteY3" fmla="*/ 854870 h 1988344"/>
              <a:gd name="connsiteX4" fmla="*/ 242093 w 2690018"/>
              <a:gd name="connsiteY4" fmla="*/ 1988344 h 1988344"/>
              <a:gd name="connsiteX0" fmla="*/ 2690018 w 2690018"/>
              <a:gd name="connsiteY0" fmla="*/ 26988 h 1970088"/>
              <a:gd name="connsiteX1" fmla="*/ 2042317 w 2690018"/>
              <a:gd name="connsiteY1" fmla="*/ 1317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2042317 w 2690018"/>
              <a:gd name="connsiteY1" fmla="*/ 1317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2042317 w 2690018"/>
              <a:gd name="connsiteY1" fmla="*/ 131763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2061367 w 2690018"/>
              <a:gd name="connsiteY1" fmla="*/ 155575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69057 h 2012157"/>
              <a:gd name="connsiteX1" fmla="*/ 2061367 w 2690018"/>
              <a:gd name="connsiteY1" fmla="*/ 197644 h 2012157"/>
              <a:gd name="connsiteX2" fmla="*/ 1608931 w 2690018"/>
              <a:gd name="connsiteY2" fmla="*/ 854869 h 2012157"/>
              <a:gd name="connsiteX3" fmla="*/ 223043 w 2690018"/>
              <a:gd name="connsiteY3" fmla="*/ 878683 h 2012157"/>
              <a:gd name="connsiteX4" fmla="*/ 242093 w 2690018"/>
              <a:gd name="connsiteY4" fmla="*/ 2012157 h 2012157"/>
              <a:gd name="connsiteX0" fmla="*/ 2690018 w 2690018"/>
              <a:gd name="connsiteY0" fmla="*/ 26988 h 1970088"/>
              <a:gd name="connsiteX1" fmla="*/ 2061367 w 2690018"/>
              <a:gd name="connsiteY1" fmla="*/ 155575 h 1970088"/>
              <a:gd name="connsiteX2" fmla="*/ 1608931 w 2690018"/>
              <a:gd name="connsiteY2" fmla="*/ 812800 h 1970088"/>
              <a:gd name="connsiteX3" fmla="*/ 223043 w 2690018"/>
              <a:gd name="connsiteY3" fmla="*/ 836614 h 1970088"/>
              <a:gd name="connsiteX4" fmla="*/ 242093 w 2690018"/>
              <a:gd name="connsiteY4" fmla="*/ 1970088 h 1970088"/>
              <a:gd name="connsiteX0" fmla="*/ 2690018 w 2690018"/>
              <a:gd name="connsiteY0" fmla="*/ 26988 h 1970088"/>
              <a:gd name="connsiteX1" fmla="*/ 2061367 w 2690018"/>
              <a:gd name="connsiteY1" fmla="*/ 155575 h 1970088"/>
              <a:gd name="connsiteX2" fmla="*/ 1608931 w 2690018"/>
              <a:gd name="connsiteY2" fmla="*/ 812800 h 1970088"/>
              <a:gd name="connsiteX3" fmla="*/ 223043 w 2690018"/>
              <a:gd name="connsiteY3" fmla="*/ 865189 h 1970088"/>
              <a:gd name="connsiteX4" fmla="*/ 242093 w 2690018"/>
              <a:gd name="connsiteY4" fmla="*/ 1970088 h 1970088"/>
              <a:gd name="connsiteX0" fmla="*/ 2642393 w 2642393"/>
              <a:gd name="connsiteY0" fmla="*/ 26988 h 1970088"/>
              <a:gd name="connsiteX1" fmla="*/ 2013742 w 2642393"/>
              <a:gd name="connsiteY1" fmla="*/ 155575 h 1970088"/>
              <a:gd name="connsiteX2" fmla="*/ 1561306 w 2642393"/>
              <a:gd name="connsiteY2" fmla="*/ 812800 h 1970088"/>
              <a:gd name="connsiteX3" fmla="*/ 175418 w 2642393"/>
              <a:gd name="connsiteY3" fmla="*/ 865189 h 1970088"/>
              <a:gd name="connsiteX4" fmla="*/ 194468 w 2642393"/>
              <a:gd name="connsiteY4" fmla="*/ 1970088 h 1970088"/>
              <a:gd name="connsiteX0" fmla="*/ 2642393 w 2642393"/>
              <a:gd name="connsiteY0" fmla="*/ 26988 h 1970088"/>
              <a:gd name="connsiteX1" fmla="*/ 2013742 w 2642393"/>
              <a:gd name="connsiteY1" fmla="*/ 155575 h 1970088"/>
              <a:gd name="connsiteX2" fmla="*/ 1561306 w 2642393"/>
              <a:gd name="connsiteY2" fmla="*/ 812800 h 1970088"/>
              <a:gd name="connsiteX3" fmla="*/ 175418 w 2642393"/>
              <a:gd name="connsiteY3" fmla="*/ 865189 h 1970088"/>
              <a:gd name="connsiteX4" fmla="*/ 194468 w 2642393"/>
              <a:gd name="connsiteY4" fmla="*/ 1970088 h 1970088"/>
              <a:gd name="connsiteX0" fmla="*/ 2628105 w 2628105"/>
              <a:gd name="connsiteY0" fmla="*/ 26988 h 1970088"/>
              <a:gd name="connsiteX1" fmla="*/ 1999454 w 2628105"/>
              <a:gd name="connsiteY1" fmla="*/ 155575 h 1970088"/>
              <a:gd name="connsiteX2" fmla="*/ 1547018 w 2628105"/>
              <a:gd name="connsiteY2" fmla="*/ 812800 h 1970088"/>
              <a:gd name="connsiteX3" fmla="*/ 161130 w 2628105"/>
              <a:gd name="connsiteY3" fmla="*/ 865189 h 1970088"/>
              <a:gd name="connsiteX4" fmla="*/ 180180 w 2628105"/>
              <a:gd name="connsiteY4" fmla="*/ 1970088 h 1970088"/>
              <a:gd name="connsiteX0" fmla="*/ 2628105 w 2628105"/>
              <a:gd name="connsiteY0" fmla="*/ 26988 h 1970088"/>
              <a:gd name="connsiteX1" fmla="*/ 1999454 w 2628105"/>
              <a:gd name="connsiteY1" fmla="*/ 155575 h 1970088"/>
              <a:gd name="connsiteX2" fmla="*/ 1547018 w 2628105"/>
              <a:gd name="connsiteY2" fmla="*/ 812800 h 1970088"/>
              <a:gd name="connsiteX3" fmla="*/ 161130 w 2628105"/>
              <a:gd name="connsiteY3" fmla="*/ 865189 h 1970088"/>
              <a:gd name="connsiteX4" fmla="*/ 180180 w 2628105"/>
              <a:gd name="connsiteY4" fmla="*/ 1970088 h 1970088"/>
              <a:gd name="connsiteX0" fmla="*/ 2685255 w 2685255"/>
              <a:gd name="connsiteY0" fmla="*/ 26988 h 1970088"/>
              <a:gd name="connsiteX1" fmla="*/ 2056604 w 2685255"/>
              <a:gd name="connsiteY1" fmla="*/ 155575 h 1970088"/>
              <a:gd name="connsiteX2" fmla="*/ 1604168 w 2685255"/>
              <a:gd name="connsiteY2" fmla="*/ 812800 h 1970088"/>
              <a:gd name="connsiteX3" fmla="*/ 218280 w 2685255"/>
              <a:gd name="connsiteY3" fmla="*/ 865189 h 1970088"/>
              <a:gd name="connsiteX4" fmla="*/ 237330 w 2685255"/>
              <a:gd name="connsiteY4" fmla="*/ 1970088 h 1970088"/>
              <a:gd name="connsiteX0" fmla="*/ 2685255 w 2685255"/>
              <a:gd name="connsiteY0" fmla="*/ 26988 h 1970088"/>
              <a:gd name="connsiteX1" fmla="*/ 2056604 w 2685255"/>
              <a:gd name="connsiteY1" fmla="*/ 155575 h 1970088"/>
              <a:gd name="connsiteX2" fmla="*/ 1604168 w 2685255"/>
              <a:gd name="connsiteY2" fmla="*/ 812800 h 1970088"/>
              <a:gd name="connsiteX3" fmla="*/ 218280 w 2685255"/>
              <a:gd name="connsiteY3" fmla="*/ 865189 h 1970088"/>
              <a:gd name="connsiteX4" fmla="*/ 237330 w 2685255"/>
              <a:gd name="connsiteY4" fmla="*/ 1970088 h 1970088"/>
              <a:gd name="connsiteX0" fmla="*/ 2685255 w 2685255"/>
              <a:gd name="connsiteY0" fmla="*/ 26988 h 1970088"/>
              <a:gd name="connsiteX1" fmla="*/ 2056604 w 2685255"/>
              <a:gd name="connsiteY1" fmla="*/ 155575 h 1970088"/>
              <a:gd name="connsiteX2" fmla="*/ 1604168 w 2685255"/>
              <a:gd name="connsiteY2" fmla="*/ 812800 h 1970088"/>
              <a:gd name="connsiteX3" fmla="*/ 218280 w 2685255"/>
              <a:gd name="connsiteY3" fmla="*/ 865189 h 1970088"/>
              <a:gd name="connsiteX4" fmla="*/ 237330 w 2685255"/>
              <a:gd name="connsiteY4" fmla="*/ 1970088 h 1970088"/>
              <a:gd name="connsiteX0" fmla="*/ 2718592 w 2718592"/>
              <a:gd name="connsiteY0" fmla="*/ 26988 h 1970088"/>
              <a:gd name="connsiteX1" fmla="*/ 2089941 w 2718592"/>
              <a:gd name="connsiteY1" fmla="*/ 155575 h 1970088"/>
              <a:gd name="connsiteX2" fmla="*/ 1637505 w 2718592"/>
              <a:gd name="connsiteY2" fmla="*/ 812800 h 1970088"/>
              <a:gd name="connsiteX3" fmla="*/ 218280 w 2718592"/>
              <a:gd name="connsiteY3" fmla="*/ 884239 h 1970088"/>
              <a:gd name="connsiteX4" fmla="*/ 270667 w 2718592"/>
              <a:gd name="connsiteY4" fmla="*/ 1970088 h 1970088"/>
              <a:gd name="connsiteX0" fmla="*/ 2685254 w 2685254"/>
              <a:gd name="connsiteY0" fmla="*/ 26988 h 1970088"/>
              <a:gd name="connsiteX1" fmla="*/ 2056603 w 2685254"/>
              <a:gd name="connsiteY1" fmla="*/ 155575 h 1970088"/>
              <a:gd name="connsiteX2" fmla="*/ 1604167 w 2685254"/>
              <a:gd name="connsiteY2" fmla="*/ 812800 h 1970088"/>
              <a:gd name="connsiteX3" fmla="*/ 184942 w 2685254"/>
              <a:gd name="connsiteY3" fmla="*/ 884239 h 1970088"/>
              <a:gd name="connsiteX4" fmla="*/ 237329 w 2685254"/>
              <a:gd name="connsiteY4" fmla="*/ 1970088 h 1970088"/>
              <a:gd name="connsiteX0" fmla="*/ 2685254 w 2685254"/>
              <a:gd name="connsiteY0" fmla="*/ 26988 h 1970088"/>
              <a:gd name="connsiteX1" fmla="*/ 2056603 w 2685254"/>
              <a:gd name="connsiteY1" fmla="*/ 155575 h 1970088"/>
              <a:gd name="connsiteX2" fmla="*/ 1604167 w 2685254"/>
              <a:gd name="connsiteY2" fmla="*/ 812800 h 1970088"/>
              <a:gd name="connsiteX3" fmla="*/ 184942 w 2685254"/>
              <a:gd name="connsiteY3" fmla="*/ 884239 h 1970088"/>
              <a:gd name="connsiteX4" fmla="*/ 237329 w 2685254"/>
              <a:gd name="connsiteY4" fmla="*/ 1970088 h 1970088"/>
              <a:gd name="connsiteX0" fmla="*/ 2685254 w 2685254"/>
              <a:gd name="connsiteY0" fmla="*/ 26988 h 1970088"/>
              <a:gd name="connsiteX1" fmla="*/ 2070891 w 2685254"/>
              <a:gd name="connsiteY1" fmla="*/ 188913 h 1970088"/>
              <a:gd name="connsiteX2" fmla="*/ 1604167 w 2685254"/>
              <a:gd name="connsiteY2" fmla="*/ 812800 h 1970088"/>
              <a:gd name="connsiteX3" fmla="*/ 184942 w 2685254"/>
              <a:gd name="connsiteY3" fmla="*/ 884239 h 1970088"/>
              <a:gd name="connsiteX4" fmla="*/ 237329 w 2685254"/>
              <a:gd name="connsiteY4" fmla="*/ 1970088 h 1970088"/>
              <a:gd name="connsiteX0" fmla="*/ 2685254 w 2825747"/>
              <a:gd name="connsiteY0" fmla="*/ 1588 h 1944688"/>
              <a:gd name="connsiteX1" fmla="*/ 2723353 w 2825747"/>
              <a:gd name="connsiteY1" fmla="*/ 63500 h 1944688"/>
              <a:gd name="connsiteX2" fmla="*/ 2070891 w 2825747"/>
              <a:gd name="connsiteY2" fmla="*/ 163513 h 1944688"/>
              <a:gd name="connsiteX3" fmla="*/ 1604167 w 2825747"/>
              <a:gd name="connsiteY3" fmla="*/ 787400 h 1944688"/>
              <a:gd name="connsiteX4" fmla="*/ 184942 w 2825747"/>
              <a:gd name="connsiteY4" fmla="*/ 858839 h 1944688"/>
              <a:gd name="connsiteX5" fmla="*/ 237329 w 2825747"/>
              <a:gd name="connsiteY5" fmla="*/ 1944688 h 1944688"/>
              <a:gd name="connsiteX0" fmla="*/ 2685254 w 2685254"/>
              <a:gd name="connsiteY0" fmla="*/ 0 h 1943100"/>
              <a:gd name="connsiteX1" fmla="*/ 2070891 w 2685254"/>
              <a:gd name="connsiteY1" fmla="*/ 161925 h 1943100"/>
              <a:gd name="connsiteX2" fmla="*/ 1604167 w 2685254"/>
              <a:gd name="connsiteY2" fmla="*/ 785812 h 1943100"/>
              <a:gd name="connsiteX3" fmla="*/ 184942 w 2685254"/>
              <a:gd name="connsiteY3" fmla="*/ 857251 h 1943100"/>
              <a:gd name="connsiteX4" fmla="*/ 237329 w 2685254"/>
              <a:gd name="connsiteY4" fmla="*/ 1943100 h 1943100"/>
              <a:gd name="connsiteX0" fmla="*/ 2751929 w 2751929"/>
              <a:gd name="connsiteY0" fmla="*/ 21432 h 1912144"/>
              <a:gd name="connsiteX1" fmla="*/ 2070891 w 2751929"/>
              <a:gd name="connsiteY1" fmla="*/ 130969 h 1912144"/>
              <a:gd name="connsiteX2" fmla="*/ 1604167 w 2751929"/>
              <a:gd name="connsiteY2" fmla="*/ 754856 h 1912144"/>
              <a:gd name="connsiteX3" fmla="*/ 184942 w 2751929"/>
              <a:gd name="connsiteY3" fmla="*/ 826295 h 1912144"/>
              <a:gd name="connsiteX4" fmla="*/ 237329 w 2751929"/>
              <a:gd name="connsiteY4" fmla="*/ 1912144 h 1912144"/>
              <a:gd name="connsiteX0" fmla="*/ 2837654 w 2837654"/>
              <a:gd name="connsiteY0" fmla="*/ 107157 h 1912144"/>
              <a:gd name="connsiteX1" fmla="*/ 2070891 w 2837654"/>
              <a:gd name="connsiteY1" fmla="*/ 130969 h 1912144"/>
              <a:gd name="connsiteX2" fmla="*/ 1604167 w 2837654"/>
              <a:gd name="connsiteY2" fmla="*/ 754856 h 1912144"/>
              <a:gd name="connsiteX3" fmla="*/ 184942 w 2837654"/>
              <a:gd name="connsiteY3" fmla="*/ 826295 h 1912144"/>
              <a:gd name="connsiteX4" fmla="*/ 237329 w 2837654"/>
              <a:gd name="connsiteY4" fmla="*/ 1912144 h 1912144"/>
              <a:gd name="connsiteX0" fmla="*/ 2832892 w 2832892"/>
              <a:gd name="connsiteY0" fmla="*/ 45244 h 1912144"/>
              <a:gd name="connsiteX1" fmla="*/ 2070891 w 2832892"/>
              <a:gd name="connsiteY1" fmla="*/ 130969 h 1912144"/>
              <a:gd name="connsiteX2" fmla="*/ 1604167 w 2832892"/>
              <a:gd name="connsiteY2" fmla="*/ 754856 h 1912144"/>
              <a:gd name="connsiteX3" fmla="*/ 184942 w 2832892"/>
              <a:gd name="connsiteY3" fmla="*/ 826295 h 1912144"/>
              <a:gd name="connsiteX4" fmla="*/ 237329 w 2832892"/>
              <a:gd name="connsiteY4" fmla="*/ 1912144 h 1912144"/>
              <a:gd name="connsiteX0" fmla="*/ 2832892 w 2832892"/>
              <a:gd name="connsiteY0" fmla="*/ 45244 h 1912144"/>
              <a:gd name="connsiteX1" fmla="*/ 2070891 w 2832892"/>
              <a:gd name="connsiteY1" fmla="*/ 130969 h 1912144"/>
              <a:gd name="connsiteX2" fmla="*/ 1604167 w 2832892"/>
              <a:gd name="connsiteY2" fmla="*/ 754856 h 1912144"/>
              <a:gd name="connsiteX3" fmla="*/ 184942 w 2832892"/>
              <a:gd name="connsiteY3" fmla="*/ 826295 h 1912144"/>
              <a:gd name="connsiteX4" fmla="*/ 237329 w 2832892"/>
              <a:gd name="connsiteY4" fmla="*/ 1912144 h 1912144"/>
              <a:gd name="connsiteX0" fmla="*/ 2832892 w 2832892"/>
              <a:gd name="connsiteY0" fmla="*/ 21432 h 1888332"/>
              <a:gd name="connsiteX1" fmla="*/ 2080416 w 2832892"/>
              <a:gd name="connsiteY1" fmla="*/ 130969 h 1888332"/>
              <a:gd name="connsiteX2" fmla="*/ 1604167 w 2832892"/>
              <a:gd name="connsiteY2" fmla="*/ 731044 h 1888332"/>
              <a:gd name="connsiteX3" fmla="*/ 184942 w 2832892"/>
              <a:gd name="connsiteY3" fmla="*/ 802483 h 1888332"/>
              <a:gd name="connsiteX4" fmla="*/ 237329 w 2832892"/>
              <a:gd name="connsiteY4" fmla="*/ 1888332 h 1888332"/>
              <a:gd name="connsiteX0" fmla="*/ 2832892 w 2832892"/>
              <a:gd name="connsiteY0" fmla="*/ 0 h 1866900"/>
              <a:gd name="connsiteX1" fmla="*/ 2099466 w 2832892"/>
              <a:gd name="connsiteY1" fmla="*/ 166687 h 1866900"/>
              <a:gd name="connsiteX2" fmla="*/ 1604167 w 2832892"/>
              <a:gd name="connsiteY2" fmla="*/ 709612 h 1866900"/>
              <a:gd name="connsiteX3" fmla="*/ 184942 w 2832892"/>
              <a:gd name="connsiteY3" fmla="*/ 781051 h 1866900"/>
              <a:gd name="connsiteX4" fmla="*/ 237329 w 2832892"/>
              <a:gd name="connsiteY4" fmla="*/ 1866900 h 1866900"/>
              <a:gd name="connsiteX0" fmla="*/ 2832892 w 2832892"/>
              <a:gd name="connsiteY0" fmla="*/ 16670 h 1883570"/>
              <a:gd name="connsiteX1" fmla="*/ 2070891 w 2832892"/>
              <a:gd name="connsiteY1" fmla="*/ 130969 h 1883570"/>
              <a:gd name="connsiteX2" fmla="*/ 1604167 w 2832892"/>
              <a:gd name="connsiteY2" fmla="*/ 726282 h 1883570"/>
              <a:gd name="connsiteX3" fmla="*/ 184942 w 2832892"/>
              <a:gd name="connsiteY3" fmla="*/ 797721 h 1883570"/>
              <a:gd name="connsiteX4" fmla="*/ 237329 w 2832892"/>
              <a:gd name="connsiteY4" fmla="*/ 1883570 h 1883570"/>
              <a:gd name="connsiteX0" fmla="*/ 2832892 w 2832892"/>
              <a:gd name="connsiteY0" fmla="*/ 64295 h 1931195"/>
              <a:gd name="connsiteX1" fmla="*/ 2042316 w 2832892"/>
              <a:gd name="connsiteY1" fmla="*/ 130969 h 1931195"/>
              <a:gd name="connsiteX2" fmla="*/ 1604167 w 2832892"/>
              <a:gd name="connsiteY2" fmla="*/ 773907 h 1931195"/>
              <a:gd name="connsiteX3" fmla="*/ 184942 w 2832892"/>
              <a:gd name="connsiteY3" fmla="*/ 845346 h 1931195"/>
              <a:gd name="connsiteX4" fmla="*/ 237329 w 2832892"/>
              <a:gd name="connsiteY4" fmla="*/ 1931195 h 1931195"/>
              <a:gd name="connsiteX0" fmla="*/ 2832892 w 2832892"/>
              <a:gd name="connsiteY0" fmla="*/ 26195 h 1893095"/>
              <a:gd name="connsiteX1" fmla="*/ 2051841 w 2832892"/>
              <a:gd name="connsiteY1" fmla="*/ 130969 h 1893095"/>
              <a:gd name="connsiteX2" fmla="*/ 1604167 w 2832892"/>
              <a:gd name="connsiteY2" fmla="*/ 735807 h 1893095"/>
              <a:gd name="connsiteX3" fmla="*/ 184942 w 2832892"/>
              <a:gd name="connsiteY3" fmla="*/ 807246 h 1893095"/>
              <a:gd name="connsiteX4" fmla="*/ 237329 w 2832892"/>
              <a:gd name="connsiteY4" fmla="*/ 1893095 h 1893095"/>
              <a:gd name="connsiteX0" fmla="*/ 2832892 w 2832892"/>
              <a:gd name="connsiteY0" fmla="*/ 78582 h 1945482"/>
              <a:gd name="connsiteX1" fmla="*/ 2051841 w 2832892"/>
              <a:gd name="connsiteY1" fmla="*/ 183356 h 1945482"/>
              <a:gd name="connsiteX2" fmla="*/ 1604167 w 2832892"/>
              <a:gd name="connsiteY2" fmla="*/ 788194 h 1945482"/>
              <a:gd name="connsiteX3" fmla="*/ 184942 w 2832892"/>
              <a:gd name="connsiteY3" fmla="*/ 859633 h 1945482"/>
              <a:gd name="connsiteX4" fmla="*/ 237329 w 2832892"/>
              <a:gd name="connsiteY4" fmla="*/ 1945482 h 1945482"/>
              <a:gd name="connsiteX0" fmla="*/ 2832892 w 2832892"/>
              <a:gd name="connsiteY0" fmla="*/ 78582 h 1945482"/>
              <a:gd name="connsiteX1" fmla="*/ 2051841 w 2832892"/>
              <a:gd name="connsiteY1" fmla="*/ 183356 h 1945482"/>
              <a:gd name="connsiteX2" fmla="*/ 1604167 w 2832892"/>
              <a:gd name="connsiteY2" fmla="*/ 788194 h 1945482"/>
              <a:gd name="connsiteX3" fmla="*/ 184942 w 2832892"/>
              <a:gd name="connsiteY3" fmla="*/ 859633 h 1945482"/>
              <a:gd name="connsiteX4" fmla="*/ 237329 w 2832892"/>
              <a:gd name="connsiteY4" fmla="*/ 1945482 h 1945482"/>
              <a:gd name="connsiteX0" fmla="*/ 2832892 w 2832892"/>
              <a:gd name="connsiteY0" fmla="*/ 78582 h 1945482"/>
              <a:gd name="connsiteX1" fmla="*/ 2051841 w 2832892"/>
              <a:gd name="connsiteY1" fmla="*/ 183356 h 1945482"/>
              <a:gd name="connsiteX2" fmla="*/ 1604167 w 2832892"/>
              <a:gd name="connsiteY2" fmla="*/ 788194 h 1945482"/>
              <a:gd name="connsiteX3" fmla="*/ 184942 w 2832892"/>
              <a:gd name="connsiteY3" fmla="*/ 859633 h 1945482"/>
              <a:gd name="connsiteX4" fmla="*/ 237329 w 2832892"/>
              <a:gd name="connsiteY4" fmla="*/ 1945482 h 1945482"/>
              <a:gd name="connsiteX0" fmla="*/ 2832892 w 2832892"/>
              <a:gd name="connsiteY0" fmla="*/ 0 h 1866900"/>
              <a:gd name="connsiteX1" fmla="*/ 2051841 w 2832892"/>
              <a:gd name="connsiteY1" fmla="*/ 104774 h 1866900"/>
              <a:gd name="connsiteX2" fmla="*/ 1604167 w 2832892"/>
              <a:gd name="connsiteY2" fmla="*/ 709612 h 1866900"/>
              <a:gd name="connsiteX3" fmla="*/ 184942 w 2832892"/>
              <a:gd name="connsiteY3" fmla="*/ 781051 h 1866900"/>
              <a:gd name="connsiteX4" fmla="*/ 237329 w 2832892"/>
              <a:gd name="connsiteY4" fmla="*/ 1866900 h 1866900"/>
              <a:gd name="connsiteX0" fmla="*/ 2832892 w 2832892"/>
              <a:gd name="connsiteY0" fmla="*/ 0 h 1866900"/>
              <a:gd name="connsiteX1" fmla="*/ 2051841 w 2832892"/>
              <a:gd name="connsiteY1" fmla="*/ 104774 h 1866900"/>
              <a:gd name="connsiteX2" fmla="*/ 1604167 w 2832892"/>
              <a:gd name="connsiteY2" fmla="*/ 709612 h 1866900"/>
              <a:gd name="connsiteX3" fmla="*/ 184942 w 2832892"/>
              <a:gd name="connsiteY3" fmla="*/ 781051 h 1866900"/>
              <a:gd name="connsiteX4" fmla="*/ 237329 w 2832892"/>
              <a:gd name="connsiteY4" fmla="*/ 1866900 h 1866900"/>
              <a:gd name="connsiteX0" fmla="*/ 2832892 w 2832892"/>
              <a:gd name="connsiteY0" fmla="*/ 30958 h 1897858"/>
              <a:gd name="connsiteX1" fmla="*/ 2051841 w 2832892"/>
              <a:gd name="connsiteY1" fmla="*/ 135732 h 1897858"/>
              <a:gd name="connsiteX2" fmla="*/ 1604167 w 2832892"/>
              <a:gd name="connsiteY2" fmla="*/ 740570 h 1897858"/>
              <a:gd name="connsiteX3" fmla="*/ 184942 w 2832892"/>
              <a:gd name="connsiteY3" fmla="*/ 812009 h 1897858"/>
              <a:gd name="connsiteX4" fmla="*/ 237329 w 2832892"/>
              <a:gd name="connsiteY4" fmla="*/ 1897858 h 1897858"/>
              <a:gd name="connsiteX0" fmla="*/ 2832892 w 2832892"/>
              <a:gd name="connsiteY0" fmla="*/ 16671 h 1883571"/>
              <a:gd name="connsiteX1" fmla="*/ 2051841 w 2832892"/>
              <a:gd name="connsiteY1" fmla="*/ 121445 h 1883571"/>
              <a:gd name="connsiteX2" fmla="*/ 1604167 w 2832892"/>
              <a:gd name="connsiteY2" fmla="*/ 726283 h 1883571"/>
              <a:gd name="connsiteX3" fmla="*/ 184942 w 2832892"/>
              <a:gd name="connsiteY3" fmla="*/ 797722 h 1883571"/>
              <a:gd name="connsiteX4" fmla="*/ 237329 w 2832892"/>
              <a:gd name="connsiteY4" fmla="*/ 1883571 h 1883571"/>
              <a:gd name="connsiteX0" fmla="*/ 2832892 w 2832892"/>
              <a:gd name="connsiteY0" fmla="*/ 16671 h 1883571"/>
              <a:gd name="connsiteX1" fmla="*/ 2051841 w 2832892"/>
              <a:gd name="connsiteY1" fmla="*/ 121445 h 1883571"/>
              <a:gd name="connsiteX2" fmla="*/ 1604167 w 2832892"/>
              <a:gd name="connsiteY2" fmla="*/ 726283 h 1883571"/>
              <a:gd name="connsiteX3" fmla="*/ 184942 w 2832892"/>
              <a:gd name="connsiteY3" fmla="*/ 797722 h 1883571"/>
              <a:gd name="connsiteX4" fmla="*/ 237329 w 2832892"/>
              <a:gd name="connsiteY4" fmla="*/ 1883571 h 1883571"/>
              <a:gd name="connsiteX0" fmla="*/ 2832892 w 2832892"/>
              <a:gd name="connsiteY0" fmla="*/ 16671 h 1883571"/>
              <a:gd name="connsiteX1" fmla="*/ 2051841 w 2832892"/>
              <a:gd name="connsiteY1" fmla="*/ 121445 h 1883571"/>
              <a:gd name="connsiteX2" fmla="*/ 1604167 w 2832892"/>
              <a:gd name="connsiteY2" fmla="*/ 726283 h 1883571"/>
              <a:gd name="connsiteX3" fmla="*/ 184942 w 2832892"/>
              <a:gd name="connsiteY3" fmla="*/ 797722 h 1883571"/>
              <a:gd name="connsiteX4" fmla="*/ 237329 w 2832892"/>
              <a:gd name="connsiteY4" fmla="*/ 1883571 h 1883571"/>
              <a:gd name="connsiteX0" fmla="*/ 2832892 w 2832892"/>
              <a:gd name="connsiteY0" fmla="*/ 120138 h 1883571"/>
              <a:gd name="connsiteX1" fmla="*/ 2051841 w 2832892"/>
              <a:gd name="connsiteY1" fmla="*/ 121445 h 1883571"/>
              <a:gd name="connsiteX2" fmla="*/ 1604167 w 2832892"/>
              <a:gd name="connsiteY2" fmla="*/ 726283 h 1883571"/>
              <a:gd name="connsiteX3" fmla="*/ 184942 w 2832892"/>
              <a:gd name="connsiteY3" fmla="*/ 797722 h 1883571"/>
              <a:gd name="connsiteX4" fmla="*/ 237329 w 2832892"/>
              <a:gd name="connsiteY4" fmla="*/ 1883571 h 1883571"/>
              <a:gd name="connsiteX0" fmla="*/ 2832892 w 2832892"/>
              <a:gd name="connsiteY0" fmla="*/ 120138 h 1883571"/>
              <a:gd name="connsiteX1" fmla="*/ 2051841 w 2832892"/>
              <a:gd name="connsiteY1" fmla="*/ 121445 h 1883571"/>
              <a:gd name="connsiteX2" fmla="*/ 1604167 w 2832892"/>
              <a:gd name="connsiteY2" fmla="*/ 726283 h 1883571"/>
              <a:gd name="connsiteX3" fmla="*/ 184942 w 2832892"/>
              <a:gd name="connsiteY3" fmla="*/ 797722 h 1883571"/>
              <a:gd name="connsiteX4" fmla="*/ 237329 w 2832892"/>
              <a:gd name="connsiteY4" fmla="*/ 1883571 h 1883571"/>
              <a:gd name="connsiteX0" fmla="*/ 2832892 w 2832892"/>
              <a:gd name="connsiteY0" fmla="*/ 73108 h 1836541"/>
              <a:gd name="connsiteX1" fmla="*/ 2080416 w 2832892"/>
              <a:gd name="connsiteY1" fmla="*/ 121445 h 1836541"/>
              <a:gd name="connsiteX2" fmla="*/ 1604167 w 2832892"/>
              <a:gd name="connsiteY2" fmla="*/ 679253 h 1836541"/>
              <a:gd name="connsiteX3" fmla="*/ 184942 w 2832892"/>
              <a:gd name="connsiteY3" fmla="*/ 750692 h 1836541"/>
              <a:gd name="connsiteX4" fmla="*/ 237329 w 2832892"/>
              <a:gd name="connsiteY4" fmla="*/ 1836541 h 1836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2892" h="1836541">
                <a:moveTo>
                  <a:pt x="2832892" y="73108"/>
                </a:moveTo>
                <a:cubicBezTo>
                  <a:pt x="2576312" y="35880"/>
                  <a:pt x="2293935" y="0"/>
                  <a:pt x="2080416" y="121445"/>
                </a:cubicBezTo>
                <a:cubicBezTo>
                  <a:pt x="1795462" y="290515"/>
                  <a:pt x="1803398" y="603053"/>
                  <a:pt x="1604167" y="679253"/>
                </a:cubicBezTo>
                <a:cubicBezTo>
                  <a:pt x="1390649" y="774503"/>
                  <a:pt x="350836" y="638773"/>
                  <a:pt x="184942" y="750692"/>
                </a:cubicBezTo>
                <a:cubicBezTo>
                  <a:pt x="0" y="910235"/>
                  <a:pt x="114298" y="1376166"/>
                  <a:pt x="237329" y="1836541"/>
                </a:cubicBezTo>
              </a:path>
            </a:pathLst>
          </a:custGeom>
          <a:ln w="508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直方体 173"/>
          <p:cNvSpPr>
            <a:spLocks noChangeArrowheads="1"/>
          </p:cNvSpPr>
          <p:nvPr/>
        </p:nvSpPr>
        <p:spPr bwMode="auto">
          <a:xfrm rot="5400000">
            <a:off x="1514216" y="3271422"/>
            <a:ext cx="373063" cy="2457450"/>
          </a:xfrm>
          <a:prstGeom prst="cube">
            <a:avLst>
              <a:gd name="adj" fmla="val 78824"/>
            </a:avLst>
          </a:prstGeom>
          <a:blipFill dpi="0" rotWithShape="1">
            <a:blip r:embed="rId10" cstate="print"/>
            <a:srcRect/>
            <a:stretch>
              <a:fillRect/>
            </a:stretch>
          </a:blipFill>
          <a:ln w="41275" cap="sq">
            <a:solidFill>
              <a:srgbClr val="000000"/>
            </a:solidFill>
            <a:miter lim="800000"/>
            <a:headEnd/>
            <a:tailEnd type="none" w="lg" len="lg"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kern="0" dirty="0">
              <a:solidFill>
                <a:srgbClr val="000000"/>
              </a:solidFill>
              <a:latin typeface="+mn-lt"/>
              <a:ea typeface="ＭＳ Ｐゴシック"/>
            </a:endParaRPr>
          </a:p>
        </p:txBody>
      </p:sp>
      <p:pic>
        <p:nvPicPr>
          <p:cNvPr id="175" name="Picture 4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89425" y="4572002"/>
            <a:ext cx="510333" cy="52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6" name="Picture 43" descr="ot_006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7876226" y="1064525"/>
            <a:ext cx="1035761" cy="105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7" name="Text Box 46"/>
          <p:cNvSpPr txBox="1">
            <a:spLocks noChangeArrowheads="1"/>
          </p:cNvSpPr>
          <p:nvPr/>
        </p:nvSpPr>
        <p:spPr bwMode="auto">
          <a:xfrm>
            <a:off x="6899369" y="1108426"/>
            <a:ext cx="125226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/>
              <a:t>Hacker  </a:t>
            </a:r>
            <a:r>
              <a:rPr lang="ja-JP" altLang="en-US" sz="2000" dirty="0" smtClean="0"/>
              <a:t> </a:t>
            </a:r>
            <a:endParaRPr lang="en-US" altLang="ja-JP" sz="2000" dirty="0"/>
          </a:p>
        </p:txBody>
      </p:sp>
      <p:pic>
        <p:nvPicPr>
          <p:cNvPr id="179" name="Picture 43" descr="ot_006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1122859" y="5478841"/>
            <a:ext cx="1035761" cy="1053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0" name="Picture 4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1478554" y="4574276"/>
            <a:ext cx="510333" cy="52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1" name="Picture 4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2081331" y="4562903"/>
            <a:ext cx="510333" cy="52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43" name="グループ化 183"/>
          <p:cNvGrpSpPr/>
          <p:nvPr/>
        </p:nvGrpSpPr>
        <p:grpSpPr>
          <a:xfrm>
            <a:off x="1052294" y="5076965"/>
            <a:ext cx="1327901" cy="608781"/>
            <a:chOff x="1052294" y="4954137"/>
            <a:chExt cx="1327901" cy="813498"/>
          </a:xfrm>
        </p:grpSpPr>
        <p:sp>
          <p:nvSpPr>
            <p:cNvPr id="178" name="フリーフォーム 177"/>
            <p:cNvSpPr/>
            <p:nvPr/>
          </p:nvSpPr>
          <p:spPr>
            <a:xfrm rot="1119521" flipV="1">
              <a:off x="1052294" y="4997456"/>
              <a:ext cx="468167" cy="682084"/>
            </a:xfrm>
            <a:custGeom>
              <a:avLst/>
              <a:gdLst>
                <a:gd name="connsiteX0" fmla="*/ 638175 w 638175"/>
                <a:gd name="connsiteY0" fmla="*/ 0 h 1276350"/>
                <a:gd name="connsiteX1" fmla="*/ 228600 w 638175"/>
                <a:gd name="connsiteY1" fmla="*/ 228600 h 1276350"/>
                <a:gd name="connsiteX2" fmla="*/ 0 w 638175"/>
                <a:gd name="connsiteY2" fmla="*/ 1276350 h 1276350"/>
                <a:gd name="connsiteX0" fmla="*/ 647700 w 647700"/>
                <a:gd name="connsiteY0" fmla="*/ 0 h 1390650"/>
                <a:gd name="connsiteX1" fmla="*/ 228600 w 647700"/>
                <a:gd name="connsiteY1" fmla="*/ 342900 h 1390650"/>
                <a:gd name="connsiteX2" fmla="*/ 0 w 647700"/>
                <a:gd name="connsiteY2" fmla="*/ 1390650 h 1390650"/>
                <a:gd name="connsiteX0" fmla="*/ 647700 w 647700"/>
                <a:gd name="connsiteY0" fmla="*/ 0 h 1390650"/>
                <a:gd name="connsiteX1" fmla="*/ 133350 w 647700"/>
                <a:gd name="connsiteY1" fmla="*/ 657225 h 1390650"/>
                <a:gd name="connsiteX2" fmla="*/ 0 w 647700"/>
                <a:gd name="connsiteY2" fmla="*/ 1390650 h 1390650"/>
                <a:gd name="connsiteX0" fmla="*/ 647700 w 647700"/>
                <a:gd name="connsiteY0" fmla="*/ 0 h 1390650"/>
                <a:gd name="connsiteX1" fmla="*/ 133350 w 647700"/>
                <a:gd name="connsiteY1" fmla="*/ 657225 h 1390650"/>
                <a:gd name="connsiteX2" fmla="*/ 0 w 647700"/>
                <a:gd name="connsiteY2" fmla="*/ 1390650 h 1390650"/>
                <a:gd name="connsiteX0" fmla="*/ 647700 w 647700"/>
                <a:gd name="connsiteY0" fmla="*/ 0 h 1390650"/>
                <a:gd name="connsiteX1" fmla="*/ 133350 w 647700"/>
                <a:gd name="connsiteY1" fmla="*/ 657225 h 1390650"/>
                <a:gd name="connsiteX2" fmla="*/ 0 w 647700"/>
                <a:gd name="connsiteY2" fmla="*/ 1390650 h 1390650"/>
                <a:gd name="connsiteX0" fmla="*/ 647700 w 647700"/>
                <a:gd name="connsiteY0" fmla="*/ 0 h 1390650"/>
                <a:gd name="connsiteX1" fmla="*/ 133350 w 647700"/>
                <a:gd name="connsiteY1" fmla="*/ 657225 h 1390650"/>
                <a:gd name="connsiteX2" fmla="*/ 0 w 647700"/>
                <a:gd name="connsiteY2" fmla="*/ 1390650 h 1390650"/>
                <a:gd name="connsiteX0" fmla="*/ 962025 w 962025"/>
                <a:gd name="connsiteY0" fmla="*/ 0 h 1457325"/>
                <a:gd name="connsiteX1" fmla="*/ 133350 w 962025"/>
                <a:gd name="connsiteY1" fmla="*/ 723900 h 1457325"/>
                <a:gd name="connsiteX2" fmla="*/ 0 w 962025"/>
                <a:gd name="connsiteY2" fmla="*/ 1457325 h 1457325"/>
                <a:gd name="connsiteX0" fmla="*/ 962025 w 962025"/>
                <a:gd name="connsiteY0" fmla="*/ 0 h 1457325"/>
                <a:gd name="connsiteX1" fmla="*/ 295275 w 962025"/>
                <a:gd name="connsiteY1" fmla="*/ 704850 h 1457325"/>
                <a:gd name="connsiteX2" fmla="*/ 0 w 962025"/>
                <a:gd name="connsiteY2" fmla="*/ 1457325 h 1457325"/>
                <a:gd name="connsiteX0" fmla="*/ 974725 w 974725"/>
                <a:gd name="connsiteY0" fmla="*/ 0 h 1457325"/>
                <a:gd name="connsiteX1" fmla="*/ 307975 w 974725"/>
                <a:gd name="connsiteY1" fmla="*/ 704850 h 1457325"/>
                <a:gd name="connsiteX2" fmla="*/ 12700 w 974725"/>
                <a:gd name="connsiteY2" fmla="*/ 1457325 h 1457325"/>
                <a:gd name="connsiteX0" fmla="*/ 1041400 w 1041400"/>
                <a:gd name="connsiteY0" fmla="*/ 0 h 1457325"/>
                <a:gd name="connsiteX1" fmla="*/ 307975 w 1041400"/>
                <a:gd name="connsiteY1" fmla="*/ 685800 h 1457325"/>
                <a:gd name="connsiteX2" fmla="*/ 79375 w 1041400"/>
                <a:gd name="connsiteY2" fmla="*/ 1457325 h 1457325"/>
                <a:gd name="connsiteX0" fmla="*/ 1041400 w 1041400"/>
                <a:gd name="connsiteY0" fmla="*/ 0 h 1457325"/>
                <a:gd name="connsiteX1" fmla="*/ 307975 w 1041400"/>
                <a:gd name="connsiteY1" fmla="*/ 685800 h 1457325"/>
                <a:gd name="connsiteX2" fmla="*/ 79375 w 1041400"/>
                <a:gd name="connsiteY2" fmla="*/ 1457325 h 1457325"/>
                <a:gd name="connsiteX0" fmla="*/ 962025 w 962025"/>
                <a:gd name="connsiteY0" fmla="*/ 0 h 1457325"/>
                <a:gd name="connsiteX1" fmla="*/ 228600 w 962025"/>
                <a:gd name="connsiteY1" fmla="*/ 685800 h 1457325"/>
                <a:gd name="connsiteX2" fmla="*/ 0 w 962025"/>
                <a:gd name="connsiteY2" fmla="*/ 1457325 h 1457325"/>
                <a:gd name="connsiteX0" fmla="*/ 962025 w 962025"/>
                <a:gd name="connsiteY0" fmla="*/ 0 h 1457325"/>
                <a:gd name="connsiteX1" fmla="*/ 228600 w 962025"/>
                <a:gd name="connsiteY1" fmla="*/ 685800 h 1457325"/>
                <a:gd name="connsiteX2" fmla="*/ 0 w 962025"/>
                <a:gd name="connsiteY2" fmla="*/ 1457325 h 1457325"/>
                <a:gd name="connsiteX0" fmla="*/ 962025 w 962025"/>
                <a:gd name="connsiteY0" fmla="*/ 104774 h 1562099"/>
                <a:gd name="connsiteX1" fmla="*/ 809624 w 962025"/>
                <a:gd name="connsiteY1" fmla="*/ 114300 h 1562099"/>
                <a:gd name="connsiteX2" fmla="*/ 228600 w 962025"/>
                <a:gd name="connsiteY2" fmla="*/ 790574 h 1562099"/>
                <a:gd name="connsiteX3" fmla="*/ 0 w 962025"/>
                <a:gd name="connsiteY3" fmla="*/ 1562099 h 1562099"/>
                <a:gd name="connsiteX0" fmla="*/ 962025 w 962025"/>
                <a:gd name="connsiteY0" fmla="*/ 138905 h 1596230"/>
                <a:gd name="connsiteX1" fmla="*/ 809624 w 962025"/>
                <a:gd name="connsiteY1" fmla="*/ 148431 h 1596230"/>
                <a:gd name="connsiteX2" fmla="*/ 171450 w 962025"/>
                <a:gd name="connsiteY2" fmla="*/ 1029492 h 1596230"/>
                <a:gd name="connsiteX3" fmla="*/ 0 w 962025"/>
                <a:gd name="connsiteY3" fmla="*/ 1596230 h 1596230"/>
                <a:gd name="connsiteX0" fmla="*/ 962025 w 962025"/>
                <a:gd name="connsiteY0" fmla="*/ 138905 h 1596230"/>
                <a:gd name="connsiteX1" fmla="*/ 809624 w 962025"/>
                <a:gd name="connsiteY1" fmla="*/ 148431 h 1596230"/>
                <a:gd name="connsiteX2" fmla="*/ 171450 w 962025"/>
                <a:gd name="connsiteY2" fmla="*/ 1029492 h 1596230"/>
                <a:gd name="connsiteX3" fmla="*/ 0 w 962025"/>
                <a:gd name="connsiteY3" fmla="*/ 1596230 h 1596230"/>
                <a:gd name="connsiteX0" fmla="*/ 962025 w 962025"/>
                <a:gd name="connsiteY0" fmla="*/ 138905 h 1596230"/>
                <a:gd name="connsiteX1" fmla="*/ 809624 w 962025"/>
                <a:gd name="connsiteY1" fmla="*/ 148431 h 1596230"/>
                <a:gd name="connsiteX2" fmla="*/ 171450 w 962025"/>
                <a:gd name="connsiteY2" fmla="*/ 1029492 h 1596230"/>
                <a:gd name="connsiteX3" fmla="*/ 0 w 962025"/>
                <a:gd name="connsiteY3" fmla="*/ 1596230 h 1596230"/>
                <a:gd name="connsiteX0" fmla="*/ 962025 w 962025"/>
                <a:gd name="connsiteY0" fmla="*/ 0 h 1457325"/>
                <a:gd name="connsiteX1" fmla="*/ 171450 w 962025"/>
                <a:gd name="connsiteY1" fmla="*/ 890587 h 1457325"/>
                <a:gd name="connsiteX2" fmla="*/ 0 w 962025"/>
                <a:gd name="connsiteY2" fmla="*/ 1457325 h 1457325"/>
                <a:gd name="connsiteX0" fmla="*/ 885825 w 885825"/>
                <a:gd name="connsiteY0" fmla="*/ 0 h 1457325"/>
                <a:gd name="connsiteX1" fmla="*/ 171450 w 885825"/>
                <a:gd name="connsiteY1" fmla="*/ 890587 h 1457325"/>
                <a:gd name="connsiteX2" fmla="*/ 0 w 885825"/>
                <a:gd name="connsiteY2" fmla="*/ 1457325 h 1457325"/>
                <a:gd name="connsiteX0" fmla="*/ 885825 w 885825"/>
                <a:gd name="connsiteY0" fmla="*/ 148430 h 1605755"/>
                <a:gd name="connsiteX1" fmla="*/ 728662 w 885825"/>
                <a:gd name="connsiteY1" fmla="*/ 148431 h 1605755"/>
                <a:gd name="connsiteX2" fmla="*/ 171450 w 885825"/>
                <a:gd name="connsiteY2" fmla="*/ 1039017 h 1605755"/>
                <a:gd name="connsiteX3" fmla="*/ 0 w 885825"/>
                <a:gd name="connsiteY3" fmla="*/ 1605755 h 1605755"/>
                <a:gd name="connsiteX0" fmla="*/ 885825 w 885825"/>
                <a:gd name="connsiteY0" fmla="*/ 0 h 1457325"/>
                <a:gd name="connsiteX1" fmla="*/ 171450 w 885825"/>
                <a:gd name="connsiteY1" fmla="*/ 890587 h 1457325"/>
                <a:gd name="connsiteX2" fmla="*/ 0 w 885825"/>
                <a:gd name="connsiteY2" fmla="*/ 1457325 h 1457325"/>
                <a:gd name="connsiteX0" fmla="*/ 885825 w 938212"/>
                <a:gd name="connsiteY0" fmla="*/ 162717 h 1620042"/>
                <a:gd name="connsiteX1" fmla="*/ 819149 w 938212"/>
                <a:gd name="connsiteY1" fmla="*/ 148431 h 1620042"/>
                <a:gd name="connsiteX2" fmla="*/ 171450 w 938212"/>
                <a:gd name="connsiteY2" fmla="*/ 1053304 h 1620042"/>
                <a:gd name="connsiteX3" fmla="*/ 0 w 938212"/>
                <a:gd name="connsiteY3" fmla="*/ 1620042 h 1620042"/>
                <a:gd name="connsiteX0" fmla="*/ 885825 w 923924"/>
                <a:gd name="connsiteY0" fmla="*/ 181767 h 1639092"/>
                <a:gd name="connsiteX1" fmla="*/ 804861 w 923924"/>
                <a:gd name="connsiteY1" fmla="*/ 148431 h 1639092"/>
                <a:gd name="connsiteX2" fmla="*/ 171450 w 923924"/>
                <a:gd name="connsiteY2" fmla="*/ 1072354 h 1639092"/>
                <a:gd name="connsiteX3" fmla="*/ 0 w 923924"/>
                <a:gd name="connsiteY3" fmla="*/ 1639092 h 1639092"/>
                <a:gd name="connsiteX0" fmla="*/ 823912 w 913605"/>
                <a:gd name="connsiteY0" fmla="*/ 169861 h 1641473"/>
                <a:gd name="connsiteX1" fmla="*/ 804861 w 913605"/>
                <a:gd name="connsiteY1" fmla="*/ 150812 h 1641473"/>
                <a:gd name="connsiteX2" fmla="*/ 171450 w 913605"/>
                <a:gd name="connsiteY2" fmla="*/ 1074735 h 1641473"/>
                <a:gd name="connsiteX3" fmla="*/ 0 w 913605"/>
                <a:gd name="connsiteY3" fmla="*/ 1641473 h 1641473"/>
                <a:gd name="connsiteX0" fmla="*/ 823912 w 823912"/>
                <a:gd name="connsiteY0" fmla="*/ 0 h 1471612"/>
                <a:gd name="connsiteX1" fmla="*/ 171450 w 823912"/>
                <a:gd name="connsiteY1" fmla="*/ 90487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927100 w 927100"/>
                <a:gd name="connsiteY0" fmla="*/ 0 h 1471612"/>
                <a:gd name="connsiteX1" fmla="*/ 269875 w 927100"/>
                <a:gd name="connsiteY1" fmla="*/ 809624 h 1471612"/>
                <a:gd name="connsiteX2" fmla="*/ 103188 w 927100"/>
                <a:gd name="connsiteY2" fmla="*/ 1471612 h 1471612"/>
                <a:gd name="connsiteX0" fmla="*/ 836613 w 836613"/>
                <a:gd name="connsiteY0" fmla="*/ 0 h 1471612"/>
                <a:gd name="connsiteX1" fmla="*/ 179388 w 836613"/>
                <a:gd name="connsiteY1" fmla="*/ 809624 h 1471612"/>
                <a:gd name="connsiteX2" fmla="*/ 12701 w 836613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60425 w 860425"/>
                <a:gd name="connsiteY0" fmla="*/ 0 h 1471612"/>
                <a:gd name="connsiteX1" fmla="*/ 203200 w 860425"/>
                <a:gd name="connsiteY1" fmla="*/ 809624 h 1471612"/>
                <a:gd name="connsiteX2" fmla="*/ 36513 w 860425"/>
                <a:gd name="connsiteY2" fmla="*/ 1471612 h 1471612"/>
                <a:gd name="connsiteX0" fmla="*/ 831850 w 831850"/>
                <a:gd name="connsiteY0" fmla="*/ 0 h 1471612"/>
                <a:gd name="connsiteX1" fmla="*/ 174625 w 831850"/>
                <a:gd name="connsiteY1" fmla="*/ 809624 h 1471612"/>
                <a:gd name="connsiteX2" fmla="*/ 7938 w 831850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  <a:gd name="connsiteX0" fmla="*/ 823912 w 823912"/>
                <a:gd name="connsiteY0" fmla="*/ 0 h 1471612"/>
                <a:gd name="connsiteX1" fmla="*/ 166687 w 823912"/>
                <a:gd name="connsiteY1" fmla="*/ 809624 h 1471612"/>
                <a:gd name="connsiteX2" fmla="*/ 0 w 823912"/>
                <a:gd name="connsiteY2" fmla="*/ 1471612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3912" h="1471612">
                  <a:moveTo>
                    <a:pt x="823912" y="0"/>
                  </a:moveTo>
                  <a:cubicBezTo>
                    <a:pt x="687983" y="188515"/>
                    <a:pt x="437356" y="330992"/>
                    <a:pt x="166687" y="809624"/>
                  </a:cubicBezTo>
                  <a:cubicBezTo>
                    <a:pt x="92076" y="1041399"/>
                    <a:pt x="61119" y="1054099"/>
                    <a:pt x="0" y="1471612"/>
                  </a:cubicBezTo>
                </a:path>
              </a:pathLst>
            </a:custGeom>
            <a:ln w="508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 181"/>
            <p:cNvSpPr/>
            <p:nvPr/>
          </p:nvSpPr>
          <p:spPr>
            <a:xfrm rot="10527654">
              <a:off x="1816296" y="4961538"/>
              <a:ext cx="563899" cy="806097"/>
            </a:xfrm>
            <a:custGeom>
              <a:avLst/>
              <a:gdLst>
                <a:gd name="connsiteX0" fmla="*/ 1228725 w 1228725"/>
                <a:gd name="connsiteY0" fmla="*/ 0 h 1790700"/>
                <a:gd name="connsiteX1" fmla="*/ 571500 w 1228725"/>
                <a:gd name="connsiteY1" fmla="*/ 238125 h 1790700"/>
                <a:gd name="connsiteX2" fmla="*/ 104775 w 1228725"/>
                <a:gd name="connsiteY2" fmla="*/ 1057275 h 1790700"/>
                <a:gd name="connsiteX3" fmla="*/ 0 w 1228725"/>
                <a:gd name="connsiteY3" fmla="*/ 1790700 h 1790700"/>
                <a:gd name="connsiteX0" fmla="*/ 1228725 w 1228725"/>
                <a:gd name="connsiteY0" fmla="*/ 0 h 1790700"/>
                <a:gd name="connsiteX1" fmla="*/ 485775 w 1228725"/>
                <a:gd name="connsiteY1" fmla="*/ 371475 h 1790700"/>
                <a:gd name="connsiteX2" fmla="*/ 104775 w 1228725"/>
                <a:gd name="connsiteY2" fmla="*/ 1057275 h 1790700"/>
                <a:gd name="connsiteX3" fmla="*/ 0 w 1228725"/>
                <a:gd name="connsiteY3" fmla="*/ 1790700 h 1790700"/>
                <a:gd name="connsiteX0" fmla="*/ 1181100 w 1181100"/>
                <a:gd name="connsiteY0" fmla="*/ 0 h 1838325"/>
                <a:gd name="connsiteX1" fmla="*/ 485775 w 1181100"/>
                <a:gd name="connsiteY1" fmla="*/ 419100 h 1838325"/>
                <a:gd name="connsiteX2" fmla="*/ 104775 w 1181100"/>
                <a:gd name="connsiteY2" fmla="*/ 1104900 h 1838325"/>
                <a:gd name="connsiteX3" fmla="*/ 0 w 1181100"/>
                <a:gd name="connsiteY3" fmla="*/ 1838325 h 1838325"/>
                <a:gd name="connsiteX0" fmla="*/ 1228725 w 1228725"/>
                <a:gd name="connsiteY0" fmla="*/ 0 h 1819275"/>
                <a:gd name="connsiteX1" fmla="*/ 485775 w 1228725"/>
                <a:gd name="connsiteY1" fmla="*/ 400050 h 1819275"/>
                <a:gd name="connsiteX2" fmla="*/ 104775 w 1228725"/>
                <a:gd name="connsiteY2" fmla="*/ 1085850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485775 w 1228725"/>
                <a:gd name="connsiteY1" fmla="*/ 400050 h 1819275"/>
                <a:gd name="connsiteX2" fmla="*/ 104775 w 1228725"/>
                <a:gd name="connsiteY2" fmla="*/ 1085850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538163 w 1228725"/>
                <a:gd name="connsiteY1" fmla="*/ 452438 h 1819275"/>
                <a:gd name="connsiteX2" fmla="*/ 104775 w 1228725"/>
                <a:gd name="connsiteY2" fmla="*/ 1085850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538163 w 1228725"/>
                <a:gd name="connsiteY1" fmla="*/ 452438 h 1819275"/>
                <a:gd name="connsiteX2" fmla="*/ 152400 w 1228725"/>
                <a:gd name="connsiteY2" fmla="*/ 1095375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604838 w 1228725"/>
                <a:gd name="connsiteY1" fmla="*/ 485775 h 1819275"/>
                <a:gd name="connsiteX2" fmla="*/ 152400 w 1228725"/>
                <a:gd name="connsiteY2" fmla="*/ 1095375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609600 w 1228725"/>
                <a:gd name="connsiteY1" fmla="*/ 547688 h 1819275"/>
                <a:gd name="connsiteX2" fmla="*/ 152400 w 1228725"/>
                <a:gd name="connsiteY2" fmla="*/ 1095375 h 1819275"/>
                <a:gd name="connsiteX3" fmla="*/ 0 w 1228725"/>
                <a:gd name="connsiteY3" fmla="*/ 1819275 h 1819275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52400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52400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52400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204788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38164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0" h="1833563">
                  <a:moveTo>
                    <a:pt x="1295400" y="0"/>
                  </a:moveTo>
                  <a:cubicBezTo>
                    <a:pt x="1022350" y="169068"/>
                    <a:pt x="795337" y="354014"/>
                    <a:pt x="609600" y="538164"/>
                  </a:cubicBezTo>
                  <a:cubicBezTo>
                    <a:pt x="423863" y="722314"/>
                    <a:pt x="320675" y="850106"/>
                    <a:pt x="180975" y="1104901"/>
                  </a:cubicBezTo>
                  <a:cubicBezTo>
                    <a:pt x="79375" y="1316832"/>
                    <a:pt x="4762" y="1596232"/>
                    <a:pt x="0" y="1833563"/>
                  </a:cubicBezTo>
                </a:path>
              </a:pathLst>
            </a:custGeom>
            <a:ln w="508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 182"/>
            <p:cNvSpPr/>
            <p:nvPr/>
          </p:nvSpPr>
          <p:spPr>
            <a:xfrm>
              <a:off x="1610435" y="4954137"/>
              <a:ext cx="136479" cy="791570"/>
            </a:xfrm>
            <a:custGeom>
              <a:avLst/>
              <a:gdLst>
                <a:gd name="connsiteX0" fmla="*/ 0 w 127379"/>
                <a:gd name="connsiteY0" fmla="*/ 600501 h 600501"/>
                <a:gd name="connsiteX1" fmla="*/ 109182 w 127379"/>
                <a:gd name="connsiteY1" fmla="*/ 341194 h 600501"/>
                <a:gd name="connsiteX2" fmla="*/ 109182 w 127379"/>
                <a:gd name="connsiteY2" fmla="*/ 0 h 60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379" h="600501">
                  <a:moveTo>
                    <a:pt x="0" y="600501"/>
                  </a:moveTo>
                  <a:cubicBezTo>
                    <a:pt x="45492" y="520889"/>
                    <a:pt x="90985" y="441277"/>
                    <a:pt x="109182" y="341194"/>
                  </a:cubicBezTo>
                  <a:cubicBezTo>
                    <a:pt x="127379" y="241111"/>
                    <a:pt x="118280" y="120555"/>
                    <a:pt x="109182" y="0"/>
                  </a:cubicBezTo>
                </a:path>
              </a:pathLst>
            </a:custGeom>
            <a:ln w="5715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pic>
        <p:nvPicPr>
          <p:cNvPr id="185" name="Picture 4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068752" y="2477070"/>
            <a:ext cx="510333" cy="52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6" name="Picture 4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105982" y="3159458"/>
            <a:ext cx="510333" cy="52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7" name="Picture 4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211218" y="3175380"/>
            <a:ext cx="510333" cy="52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1" name="正方形/長方形 190"/>
          <p:cNvSpPr/>
          <p:nvPr/>
        </p:nvSpPr>
        <p:spPr>
          <a:xfrm>
            <a:off x="4094330" y="4432018"/>
            <a:ext cx="476306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/>
              <a:t>Malicious hacker may access the confidential control signals and hijack the network. </a:t>
            </a:r>
            <a:endParaRPr lang="ja-JP" altLang="en-US" dirty="0"/>
          </a:p>
        </p:txBody>
      </p:sp>
      <p:sp>
        <p:nvSpPr>
          <p:cNvPr id="192" name="Rectangle 3"/>
          <p:cNvSpPr>
            <a:spLocks noChangeArrowheads="1"/>
          </p:cNvSpPr>
          <p:nvPr/>
        </p:nvSpPr>
        <p:spPr bwMode="auto">
          <a:xfrm>
            <a:off x="0" y="0"/>
            <a:ext cx="9144000" cy="673200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From closed control to an open-controlled network</a:t>
            </a: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ＭＳ Ｐゴシック" charset="-128"/>
              </a:rPr>
              <a:t>  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0" name="正方形/長方形 159"/>
          <p:cNvSpPr/>
          <p:nvPr/>
        </p:nvSpPr>
        <p:spPr>
          <a:xfrm>
            <a:off x="3473362" y="6013354"/>
            <a:ext cx="569793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/>
              <a:t>Seriously damages the entire network</a:t>
            </a:r>
            <a:endParaRPr lang="ja-JP" altLang="en-US" dirty="0"/>
          </a:p>
        </p:txBody>
      </p:sp>
      <p:sp>
        <p:nvSpPr>
          <p:cNvPr id="161" name="右矢印 160"/>
          <p:cNvSpPr/>
          <p:nvPr/>
        </p:nvSpPr>
        <p:spPr bwMode="auto">
          <a:xfrm rot="5400000">
            <a:off x="6027609" y="5381923"/>
            <a:ext cx="395788" cy="904995"/>
          </a:xfrm>
          <a:prstGeom prst="rightArrow">
            <a:avLst>
              <a:gd name="adj1" fmla="val 50000"/>
              <a:gd name="adj2" fmla="val 55146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Line 67"/>
          <p:cNvSpPr>
            <a:spLocks noChangeShapeType="1"/>
          </p:cNvSpPr>
          <p:nvPr/>
        </p:nvSpPr>
        <p:spPr bwMode="auto">
          <a:xfrm flipV="1">
            <a:off x="3160070" y="2692909"/>
            <a:ext cx="0" cy="2049453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1" name="Oval 73"/>
          <p:cNvSpPr>
            <a:spLocks noChangeArrowheads="1"/>
          </p:cNvSpPr>
          <p:nvPr/>
        </p:nvSpPr>
        <p:spPr bwMode="auto">
          <a:xfrm>
            <a:off x="2682068" y="2057517"/>
            <a:ext cx="4463693" cy="1060544"/>
          </a:xfrm>
          <a:prstGeom prst="ellipse">
            <a:avLst/>
          </a:prstGeom>
          <a:solidFill>
            <a:schemeClr val="bg1">
              <a:alpha val="54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 </a:t>
            </a:r>
            <a:endParaRPr lang="ja-JP" altLang="en-US" sz="2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2" name="グループ化 325"/>
          <p:cNvGrpSpPr/>
          <p:nvPr/>
        </p:nvGrpSpPr>
        <p:grpSpPr>
          <a:xfrm>
            <a:off x="2998917" y="2387022"/>
            <a:ext cx="365411" cy="442028"/>
            <a:chOff x="659479" y="2434522"/>
            <a:chExt cx="365411" cy="442028"/>
          </a:xfrm>
        </p:grpSpPr>
        <p:sp>
          <p:nvSpPr>
            <p:cNvPr id="325" name="直方体 324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3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4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5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19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20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18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16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6" name="グループ化 303"/>
          <p:cNvGrpSpPr/>
          <p:nvPr/>
        </p:nvGrpSpPr>
        <p:grpSpPr>
          <a:xfrm>
            <a:off x="3168947" y="4571999"/>
            <a:ext cx="3338394" cy="2047165"/>
            <a:chOff x="3168947" y="4572000"/>
            <a:chExt cx="3338394" cy="1597829"/>
          </a:xfrm>
        </p:grpSpPr>
        <p:grpSp>
          <p:nvGrpSpPr>
            <p:cNvPr id="7" name="グループ化 302"/>
            <p:cNvGrpSpPr/>
            <p:nvPr/>
          </p:nvGrpSpPr>
          <p:grpSpPr>
            <a:xfrm>
              <a:off x="3168947" y="4572000"/>
              <a:ext cx="2624162" cy="1597829"/>
              <a:chOff x="3168947" y="4572000"/>
              <a:chExt cx="2624162" cy="1597829"/>
            </a:xfrm>
          </p:grpSpPr>
          <p:sp>
            <p:nvSpPr>
              <p:cNvPr id="296" name="Line 121"/>
              <p:cNvSpPr>
                <a:spLocks noChangeShapeType="1"/>
              </p:cNvSpPr>
              <p:nvPr/>
            </p:nvSpPr>
            <p:spPr bwMode="auto">
              <a:xfrm>
                <a:off x="3168947" y="4965655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8" name="Line 120"/>
              <p:cNvSpPr>
                <a:spLocks noChangeShapeType="1"/>
              </p:cNvSpPr>
              <p:nvPr/>
            </p:nvSpPr>
            <p:spPr bwMode="auto">
              <a:xfrm>
                <a:off x="3958427" y="4618723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" name="Line 121"/>
              <p:cNvSpPr>
                <a:spLocks noChangeShapeType="1"/>
              </p:cNvSpPr>
              <p:nvPr/>
            </p:nvSpPr>
            <p:spPr bwMode="auto">
              <a:xfrm>
                <a:off x="4438186" y="5184036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" name="Line 123"/>
              <p:cNvSpPr>
                <a:spLocks noChangeShapeType="1"/>
              </p:cNvSpPr>
              <p:nvPr/>
            </p:nvSpPr>
            <p:spPr bwMode="auto">
              <a:xfrm>
                <a:off x="5793109" y="5093958"/>
                <a:ext cx="0" cy="107587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" name="Line 123"/>
              <p:cNvSpPr>
                <a:spLocks noChangeShapeType="1"/>
              </p:cNvSpPr>
              <p:nvPr/>
            </p:nvSpPr>
            <p:spPr bwMode="auto">
              <a:xfrm>
                <a:off x="5167586" y="4572000"/>
                <a:ext cx="0" cy="97230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302" name="Line 123"/>
            <p:cNvSpPr>
              <a:spLocks noChangeShapeType="1"/>
            </p:cNvSpPr>
            <p:nvPr/>
          </p:nvSpPr>
          <p:spPr bwMode="auto">
            <a:xfrm>
              <a:off x="6507341" y="4819935"/>
              <a:ext cx="0" cy="97230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297" name="Line 121"/>
          <p:cNvSpPr>
            <a:spLocks noChangeShapeType="1"/>
          </p:cNvSpPr>
          <p:nvPr/>
        </p:nvSpPr>
        <p:spPr bwMode="auto">
          <a:xfrm>
            <a:off x="5161520" y="3450753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8" name="グループ化 291"/>
          <p:cNvGrpSpPr/>
          <p:nvPr/>
        </p:nvGrpSpPr>
        <p:grpSpPr>
          <a:xfrm>
            <a:off x="3160585" y="5998316"/>
            <a:ext cx="3268688" cy="609295"/>
            <a:chOff x="3160585" y="5588876"/>
            <a:chExt cx="3268688" cy="609295"/>
          </a:xfrm>
        </p:grpSpPr>
        <p:sp>
          <p:nvSpPr>
            <p:cNvPr id="214" name="Line 163"/>
            <p:cNvSpPr>
              <a:spLocks noChangeShapeType="1"/>
            </p:cNvSpPr>
            <p:nvPr/>
          </p:nvSpPr>
          <p:spPr bwMode="auto">
            <a:xfrm flipV="1">
              <a:off x="3160585" y="5650475"/>
              <a:ext cx="637921" cy="242379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15" name="Line 164"/>
            <p:cNvSpPr>
              <a:spLocks noChangeShapeType="1"/>
            </p:cNvSpPr>
            <p:nvPr/>
          </p:nvSpPr>
          <p:spPr bwMode="auto">
            <a:xfrm flipV="1">
              <a:off x="5791352" y="5892854"/>
              <a:ext cx="637921" cy="242379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19" name="Line 165"/>
            <p:cNvSpPr>
              <a:spLocks noChangeShapeType="1"/>
            </p:cNvSpPr>
            <p:nvPr/>
          </p:nvSpPr>
          <p:spPr bwMode="auto">
            <a:xfrm flipV="1">
              <a:off x="4436428" y="5588876"/>
              <a:ext cx="637921" cy="4860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5" name="Line 166"/>
            <p:cNvSpPr>
              <a:spLocks noChangeShapeType="1"/>
            </p:cNvSpPr>
            <p:nvPr/>
          </p:nvSpPr>
          <p:spPr bwMode="auto">
            <a:xfrm>
              <a:off x="3958427" y="5650475"/>
              <a:ext cx="1673006" cy="4860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6" name="Line 167"/>
            <p:cNvSpPr>
              <a:spLocks noChangeShapeType="1"/>
            </p:cNvSpPr>
            <p:nvPr/>
          </p:nvSpPr>
          <p:spPr bwMode="auto">
            <a:xfrm>
              <a:off x="5234269" y="5588876"/>
              <a:ext cx="1115923" cy="243718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7" name="Line 168"/>
            <p:cNvSpPr>
              <a:spLocks noChangeShapeType="1"/>
            </p:cNvSpPr>
            <p:nvPr/>
          </p:nvSpPr>
          <p:spPr bwMode="auto">
            <a:xfrm>
              <a:off x="3160585" y="5954453"/>
              <a:ext cx="1115923" cy="243718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8" name="Line 169"/>
            <p:cNvSpPr>
              <a:spLocks noChangeShapeType="1"/>
            </p:cNvSpPr>
            <p:nvPr/>
          </p:nvSpPr>
          <p:spPr bwMode="auto">
            <a:xfrm>
              <a:off x="4515509" y="6196832"/>
              <a:ext cx="1115923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9" name="Line 170"/>
            <p:cNvSpPr>
              <a:spLocks noChangeShapeType="1"/>
            </p:cNvSpPr>
            <p:nvPr/>
          </p:nvSpPr>
          <p:spPr bwMode="auto">
            <a:xfrm>
              <a:off x="4037508" y="5588876"/>
              <a:ext cx="1115923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9" name="グループ化 290"/>
          <p:cNvGrpSpPr/>
          <p:nvPr/>
        </p:nvGrpSpPr>
        <p:grpSpPr>
          <a:xfrm>
            <a:off x="2980149" y="5852232"/>
            <a:ext cx="3719467" cy="894345"/>
            <a:chOff x="2980149" y="5442792"/>
            <a:chExt cx="3719467" cy="894345"/>
          </a:xfrm>
        </p:grpSpPr>
        <p:grpSp>
          <p:nvGrpSpPr>
            <p:cNvPr id="10" name="グループ化 274"/>
            <p:cNvGrpSpPr/>
            <p:nvPr/>
          </p:nvGrpSpPr>
          <p:grpSpPr>
            <a:xfrm>
              <a:off x="2980149" y="5740769"/>
              <a:ext cx="387139" cy="348434"/>
              <a:chOff x="1069462" y="5126620"/>
              <a:chExt cx="387139" cy="348434"/>
            </a:xfrm>
          </p:grpSpPr>
          <p:sp>
            <p:nvSpPr>
              <p:cNvPr id="273" name="円柱 272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4" name="円/楕円 273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1" name="グループ化 275"/>
            <p:cNvGrpSpPr/>
            <p:nvPr/>
          </p:nvGrpSpPr>
          <p:grpSpPr>
            <a:xfrm>
              <a:off x="3773993" y="5442792"/>
              <a:ext cx="387139" cy="348434"/>
              <a:chOff x="1069462" y="5126620"/>
              <a:chExt cx="387139" cy="348434"/>
            </a:xfrm>
          </p:grpSpPr>
          <p:sp>
            <p:nvSpPr>
              <p:cNvPr id="277" name="円柱 276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8" name="円/楕円 277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2" name="グループ化 278"/>
            <p:cNvGrpSpPr/>
            <p:nvPr/>
          </p:nvGrpSpPr>
          <p:grpSpPr>
            <a:xfrm>
              <a:off x="4224370" y="5988703"/>
              <a:ext cx="387139" cy="348434"/>
              <a:chOff x="1069462" y="5126620"/>
              <a:chExt cx="387139" cy="348434"/>
            </a:xfrm>
          </p:grpSpPr>
          <p:sp>
            <p:nvSpPr>
              <p:cNvPr id="280" name="円柱 279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1" name="円/楕円 280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3" name="グループ化 281"/>
            <p:cNvGrpSpPr/>
            <p:nvPr/>
          </p:nvGrpSpPr>
          <p:grpSpPr>
            <a:xfrm>
              <a:off x="5002293" y="5442793"/>
              <a:ext cx="387139" cy="348434"/>
              <a:chOff x="1069462" y="5126620"/>
              <a:chExt cx="387139" cy="348434"/>
            </a:xfrm>
          </p:grpSpPr>
          <p:sp>
            <p:nvSpPr>
              <p:cNvPr id="283" name="円柱 282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4" name="円/楕円 283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4" name="グループ化 284"/>
            <p:cNvGrpSpPr/>
            <p:nvPr/>
          </p:nvGrpSpPr>
          <p:grpSpPr>
            <a:xfrm>
              <a:off x="5589146" y="5988703"/>
              <a:ext cx="387139" cy="348434"/>
              <a:chOff x="1069462" y="5126620"/>
              <a:chExt cx="387139" cy="348434"/>
            </a:xfrm>
          </p:grpSpPr>
          <p:sp>
            <p:nvSpPr>
              <p:cNvPr id="286" name="円柱 285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7" name="円/楕円 286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5" name="グループ化 287"/>
            <p:cNvGrpSpPr/>
            <p:nvPr/>
          </p:nvGrpSpPr>
          <p:grpSpPr>
            <a:xfrm>
              <a:off x="6312477" y="5688453"/>
              <a:ext cx="387139" cy="348434"/>
              <a:chOff x="1069462" y="5126620"/>
              <a:chExt cx="387139" cy="348434"/>
            </a:xfrm>
          </p:grpSpPr>
          <p:sp>
            <p:nvSpPr>
              <p:cNvPr id="289" name="円柱 288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0" name="円/楕円 289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sp>
        <p:nvSpPr>
          <p:cNvPr id="713" name="Line 18"/>
          <p:cNvSpPr>
            <a:spLocks noChangeShapeType="1"/>
          </p:cNvSpPr>
          <p:nvPr/>
        </p:nvSpPr>
        <p:spPr bwMode="auto">
          <a:xfrm flipV="1">
            <a:off x="3224971" y="4524308"/>
            <a:ext cx="642696" cy="27849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14" name="Line 19"/>
          <p:cNvSpPr>
            <a:spLocks noChangeShapeType="1"/>
          </p:cNvSpPr>
          <p:nvPr/>
        </p:nvSpPr>
        <p:spPr bwMode="auto">
          <a:xfrm flipV="1">
            <a:off x="5875426" y="4802798"/>
            <a:ext cx="642695" cy="27849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15" name="Line 20"/>
          <p:cNvSpPr>
            <a:spLocks noChangeShapeType="1"/>
          </p:cNvSpPr>
          <p:nvPr/>
        </p:nvSpPr>
        <p:spPr bwMode="auto">
          <a:xfrm flipV="1">
            <a:off x="4510362" y="4453531"/>
            <a:ext cx="642696" cy="55852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17" name="Line 22"/>
          <p:cNvSpPr>
            <a:spLocks noChangeShapeType="1"/>
          </p:cNvSpPr>
          <p:nvPr/>
        </p:nvSpPr>
        <p:spPr bwMode="auto">
          <a:xfrm>
            <a:off x="5314173" y="4453531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18" name="Line 23"/>
          <p:cNvSpPr>
            <a:spLocks noChangeShapeType="1"/>
          </p:cNvSpPr>
          <p:nvPr/>
        </p:nvSpPr>
        <p:spPr bwMode="auto">
          <a:xfrm>
            <a:off x="3224971" y="4873575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19" name="Line 24"/>
          <p:cNvSpPr>
            <a:spLocks noChangeShapeType="1"/>
          </p:cNvSpPr>
          <p:nvPr/>
        </p:nvSpPr>
        <p:spPr bwMode="auto">
          <a:xfrm>
            <a:off x="4590036" y="5152066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20" name="Line 25"/>
          <p:cNvSpPr>
            <a:spLocks noChangeShapeType="1"/>
          </p:cNvSpPr>
          <p:nvPr/>
        </p:nvSpPr>
        <p:spPr bwMode="auto">
          <a:xfrm>
            <a:off x="4108457" y="4453531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721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9074494">
            <a:off x="3019593" y="4675092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2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8153205">
            <a:off x="4326229" y="4730483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3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9048354">
            <a:off x="5707227" y="4924350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4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13051" y="509513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5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11669093">
            <a:off x="3306415" y="4993588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6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 rot="12111283">
            <a:off x="3973898" y="4732021"/>
            <a:ext cx="1848412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7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092522" y="440275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8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 rot="11822745">
            <a:off x="5296468" y="4549649"/>
            <a:ext cx="1124275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6" name="Group 26"/>
          <p:cNvGrpSpPr>
            <a:grpSpLocks noChangeAspect="1"/>
          </p:cNvGrpSpPr>
          <p:nvPr/>
        </p:nvGrpSpPr>
        <p:grpSpPr bwMode="auto">
          <a:xfrm>
            <a:off x="4991941" y="4244278"/>
            <a:ext cx="380660" cy="352344"/>
            <a:chOff x="3440" y="1592"/>
            <a:chExt cx="601" cy="640"/>
          </a:xfrm>
        </p:grpSpPr>
        <p:grpSp>
          <p:nvGrpSpPr>
            <p:cNvPr id="17" name="Group 27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8" name="Group 28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69" name="Picture 29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70" name="Picture 30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68" name="Freeform 31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766" name="Freeform 32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19" name="Group 33"/>
          <p:cNvGrpSpPr>
            <a:grpSpLocks noChangeAspect="1"/>
          </p:cNvGrpSpPr>
          <p:nvPr/>
        </p:nvGrpSpPr>
        <p:grpSpPr bwMode="auto">
          <a:xfrm>
            <a:off x="3787993" y="4315055"/>
            <a:ext cx="380660" cy="352344"/>
            <a:chOff x="3440" y="1592"/>
            <a:chExt cx="601" cy="640"/>
          </a:xfrm>
        </p:grpSpPr>
        <p:grpSp>
          <p:nvGrpSpPr>
            <p:cNvPr id="20" name="Group 34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21" name="Group 35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63" name="Picture 36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64" name="Picture 37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62" name="Freeform 38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760" name="Freeform 39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22" name="Group 8"/>
          <p:cNvGrpSpPr>
            <a:grpSpLocks/>
          </p:cNvGrpSpPr>
          <p:nvPr/>
        </p:nvGrpSpPr>
        <p:grpSpPr bwMode="auto">
          <a:xfrm>
            <a:off x="2306472" y="1898964"/>
            <a:ext cx="906992" cy="1842032"/>
            <a:chOff x="1337" y="1391"/>
            <a:chExt cx="544" cy="1034"/>
          </a:xfrm>
        </p:grpSpPr>
        <p:sp>
          <p:nvSpPr>
            <p:cNvPr id="525" name="Line 9"/>
            <p:cNvSpPr>
              <a:spLocks noChangeShapeType="1"/>
            </p:cNvSpPr>
            <p:nvPr/>
          </p:nvSpPr>
          <p:spPr bwMode="auto">
            <a:xfrm flipV="1">
              <a:off x="1359" y="1391"/>
              <a:ext cx="0" cy="103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7" name="Line 10"/>
            <p:cNvSpPr>
              <a:spLocks noChangeShapeType="1"/>
            </p:cNvSpPr>
            <p:nvPr/>
          </p:nvSpPr>
          <p:spPr bwMode="auto">
            <a:xfrm flipH="1">
              <a:off x="1337" y="2413"/>
              <a:ext cx="544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556" name="Line 68"/>
          <p:cNvSpPr>
            <a:spLocks noChangeShapeType="1"/>
          </p:cNvSpPr>
          <p:nvPr/>
        </p:nvSpPr>
        <p:spPr bwMode="auto">
          <a:xfrm flipV="1">
            <a:off x="3956155" y="2269316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57" name="Line 69"/>
          <p:cNvSpPr>
            <a:spLocks noChangeShapeType="1"/>
          </p:cNvSpPr>
          <p:nvPr/>
        </p:nvSpPr>
        <p:spPr bwMode="auto">
          <a:xfrm flipV="1">
            <a:off x="4435914" y="2834627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58" name="Line 70"/>
          <p:cNvSpPr>
            <a:spLocks noChangeShapeType="1"/>
          </p:cNvSpPr>
          <p:nvPr/>
        </p:nvSpPr>
        <p:spPr bwMode="auto">
          <a:xfrm flipV="1">
            <a:off x="5152916" y="2199235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59" name="Line 71"/>
          <p:cNvSpPr>
            <a:spLocks noChangeShapeType="1"/>
          </p:cNvSpPr>
          <p:nvPr/>
        </p:nvSpPr>
        <p:spPr bwMode="auto">
          <a:xfrm flipV="1">
            <a:off x="5790837" y="2904708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0" name="Line 72"/>
          <p:cNvSpPr>
            <a:spLocks noChangeShapeType="1"/>
          </p:cNvSpPr>
          <p:nvPr/>
        </p:nvSpPr>
        <p:spPr bwMode="auto">
          <a:xfrm flipV="1">
            <a:off x="6507839" y="2552751"/>
            <a:ext cx="0" cy="2044780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23" name="Group 116"/>
          <p:cNvGrpSpPr>
            <a:grpSpLocks/>
          </p:cNvGrpSpPr>
          <p:nvPr/>
        </p:nvGrpSpPr>
        <p:grpSpPr bwMode="auto">
          <a:xfrm>
            <a:off x="6667757" y="1819077"/>
            <a:ext cx="1143465" cy="1836266"/>
            <a:chOff x="3923" y="1397"/>
            <a:chExt cx="317" cy="952"/>
          </a:xfrm>
        </p:grpSpPr>
        <p:sp>
          <p:nvSpPr>
            <p:cNvPr id="615" name="Line 117"/>
            <p:cNvSpPr>
              <a:spLocks noChangeShapeType="1"/>
            </p:cNvSpPr>
            <p:nvPr/>
          </p:nvSpPr>
          <p:spPr bwMode="auto">
            <a:xfrm flipH="1">
              <a:off x="3923" y="2344"/>
              <a:ext cx="317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6" name="Line 118"/>
            <p:cNvSpPr>
              <a:spLocks noChangeShapeType="1"/>
            </p:cNvSpPr>
            <p:nvPr/>
          </p:nvSpPr>
          <p:spPr bwMode="auto">
            <a:xfrm flipV="1">
              <a:off x="4240" y="1397"/>
              <a:ext cx="0" cy="95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617" name="Line 119"/>
          <p:cNvSpPr>
            <a:spLocks noChangeShapeType="1"/>
          </p:cNvSpPr>
          <p:nvPr/>
        </p:nvSpPr>
        <p:spPr bwMode="auto">
          <a:xfrm>
            <a:off x="3160070" y="3753454"/>
            <a:ext cx="0" cy="98890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8" name="Line 120"/>
          <p:cNvSpPr>
            <a:spLocks noChangeShapeType="1"/>
          </p:cNvSpPr>
          <p:nvPr/>
        </p:nvSpPr>
        <p:spPr bwMode="auto">
          <a:xfrm>
            <a:off x="3956155" y="3470019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22" name="Line 124"/>
          <p:cNvSpPr>
            <a:spLocks noChangeShapeType="1"/>
          </p:cNvSpPr>
          <p:nvPr/>
        </p:nvSpPr>
        <p:spPr bwMode="auto">
          <a:xfrm>
            <a:off x="6507839" y="3681818"/>
            <a:ext cx="0" cy="98579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24" name="Group 128"/>
          <p:cNvGrpSpPr>
            <a:grpSpLocks/>
          </p:cNvGrpSpPr>
          <p:nvPr/>
        </p:nvGrpSpPr>
        <p:grpSpPr bwMode="auto">
          <a:xfrm>
            <a:off x="5670985" y="913959"/>
            <a:ext cx="2985755" cy="1147755"/>
            <a:chOff x="358" y="427"/>
            <a:chExt cx="1699" cy="737"/>
          </a:xfrm>
        </p:grpSpPr>
        <p:sp>
          <p:nvSpPr>
            <p:cNvPr id="677" name="Oval 129"/>
            <p:cNvSpPr>
              <a:spLocks noChangeArrowheads="1"/>
            </p:cNvSpPr>
            <p:nvPr/>
          </p:nvSpPr>
          <p:spPr bwMode="auto">
            <a:xfrm>
              <a:off x="358" y="427"/>
              <a:ext cx="1699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b="1" dirty="0"/>
            </a:p>
          </p:txBody>
        </p:sp>
        <p:pic>
          <p:nvPicPr>
            <p:cNvPr id="678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79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0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1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82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83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84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85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5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26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7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91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92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90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688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28" name="Group 128"/>
          <p:cNvGrpSpPr>
            <a:grpSpLocks/>
          </p:cNvGrpSpPr>
          <p:nvPr/>
        </p:nvGrpSpPr>
        <p:grpSpPr bwMode="auto">
          <a:xfrm>
            <a:off x="290820" y="913959"/>
            <a:ext cx="3089437" cy="1094806"/>
            <a:chOff x="434" y="461"/>
            <a:chExt cx="1758" cy="703"/>
          </a:xfrm>
        </p:grpSpPr>
        <p:sp>
          <p:nvSpPr>
            <p:cNvPr id="695" name="Oval 129"/>
            <p:cNvSpPr>
              <a:spLocks noChangeArrowheads="1"/>
            </p:cNvSpPr>
            <p:nvPr/>
          </p:nvSpPr>
          <p:spPr bwMode="auto">
            <a:xfrm>
              <a:off x="434" y="461"/>
              <a:ext cx="1758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b="1" dirty="0"/>
            </a:p>
          </p:txBody>
        </p:sp>
        <p:pic>
          <p:nvPicPr>
            <p:cNvPr id="696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7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8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9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0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01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02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03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9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30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31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09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10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08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06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619" name="Line 121"/>
          <p:cNvSpPr>
            <a:spLocks noChangeShapeType="1"/>
          </p:cNvSpPr>
          <p:nvPr/>
        </p:nvSpPr>
        <p:spPr bwMode="auto">
          <a:xfrm>
            <a:off x="4435914" y="4035332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21" name="Line 123"/>
          <p:cNvSpPr>
            <a:spLocks noChangeShapeType="1"/>
          </p:cNvSpPr>
          <p:nvPr/>
        </p:nvSpPr>
        <p:spPr bwMode="auto">
          <a:xfrm>
            <a:off x="5790837" y="4106970"/>
            <a:ext cx="0" cy="914154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73" name="Line 119"/>
          <p:cNvSpPr>
            <a:spLocks noChangeShapeType="1"/>
          </p:cNvSpPr>
          <p:nvPr/>
        </p:nvSpPr>
        <p:spPr bwMode="auto">
          <a:xfrm flipH="1" flipV="1">
            <a:off x="3344092" y="4918827"/>
            <a:ext cx="979713" cy="24819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74" name="Line 119"/>
          <p:cNvSpPr>
            <a:spLocks noChangeShapeType="1"/>
          </p:cNvSpPr>
          <p:nvPr/>
        </p:nvSpPr>
        <p:spPr bwMode="auto">
          <a:xfrm flipH="1" flipV="1">
            <a:off x="4515391" y="5149602"/>
            <a:ext cx="1271455" cy="435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75" name="Line 119"/>
          <p:cNvSpPr>
            <a:spLocks noChangeShapeType="1"/>
          </p:cNvSpPr>
          <p:nvPr/>
        </p:nvSpPr>
        <p:spPr bwMode="auto">
          <a:xfrm flipH="1">
            <a:off x="5943599" y="4814324"/>
            <a:ext cx="496389" cy="300446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737" name="Group 54"/>
          <p:cNvGrpSpPr>
            <a:grpSpLocks noChangeAspect="1"/>
          </p:cNvGrpSpPr>
          <p:nvPr/>
        </p:nvGrpSpPr>
        <p:grpSpPr bwMode="auto">
          <a:xfrm>
            <a:off x="6357004" y="4593545"/>
            <a:ext cx="393960" cy="352345"/>
            <a:chOff x="3440" y="1592"/>
            <a:chExt cx="622" cy="640"/>
          </a:xfrm>
        </p:grpSpPr>
        <p:grpSp>
          <p:nvGrpSpPr>
            <p:cNvPr id="741" name="Group 55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43" name="Group 56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57" name="Picture 57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58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56" name="Freeform 59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754" name="Freeform 60"/>
            <p:cNvSpPr>
              <a:spLocks noChangeAspect="1"/>
            </p:cNvSpPr>
            <p:nvPr/>
          </p:nvSpPr>
          <p:spPr bwMode="auto">
            <a:xfrm>
              <a:off x="3462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747" name="Group 47"/>
          <p:cNvGrpSpPr>
            <a:grpSpLocks noChangeAspect="1"/>
          </p:cNvGrpSpPr>
          <p:nvPr/>
        </p:nvGrpSpPr>
        <p:grpSpPr bwMode="auto">
          <a:xfrm>
            <a:off x="4269572" y="4942813"/>
            <a:ext cx="380660" cy="352344"/>
            <a:chOff x="3440" y="1592"/>
            <a:chExt cx="601" cy="640"/>
          </a:xfrm>
        </p:grpSpPr>
        <p:grpSp>
          <p:nvGrpSpPr>
            <p:cNvPr id="749" name="Group 48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53" name="Group 49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39" name="Picture 50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40" name="Picture 51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38" name="Freeform 52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736" name="Freeform 53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755" name="Group 61"/>
          <p:cNvGrpSpPr>
            <a:grpSpLocks noChangeAspect="1"/>
          </p:cNvGrpSpPr>
          <p:nvPr/>
        </p:nvGrpSpPr>
        <p:grpSpPr bwMode="auto">
          <a:xfrm>
            <a:off x="5634636" y="4942813"/>
            <a:ext cx="377118" cy="349267"/>
            <a:chOff x="3440" y="1592"/>
            <a:chExt cx="601" cy="640"/>
          </a:xfrm>
        </p:grpSpPr>
        <p:grpSp>
          <p:nvGrpSpPr>
            <p:cNvPr id="759" name="Group 62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61" name="Group 63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45" name="Picture 64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46" name="Picture 65" descr="立方体用"/>
                <p:cNvPicPr>
                  <a:picLocks noChangeAspect="1" noChangeArrowheads="1"/>
                </p:cNvPicPr>
                <p:nvPr/>
              </p:nvPicPr>
              <p:blipFill>
                <a:blip r:embed="rId15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44" name="Freeform 66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742" name="Freeform 67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765" name="Group 40"/>
          <p:cNvGrpSpPr>
            <a:grpSpLocks noChangeAspect="1"/>
          </p:cNvGrpSpPr>
          <p:nvPr/>
        </p:nvGrpSpPr>
        <p:grpSpPr bwMode="auto">
          <a:xfrm>
            <a:off x="2944993" y="4733561"/>
            <a:ext cx="380660" cy="352344"/>
            <a:chOff x="3440" y="1592"/>
            <a:chExt cx="601" cy="640"/>
          </a:xfrm>
        </p:grpSpPr>
        <p:grpSp>
          <p:nvGrpSpPr>
            <p:cNvPr id="767" name="Group 41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71" name="Group 42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51" name="Picture 43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52" name="Picture 44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50" name="Freeform 45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748" name="Freeform 46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772" name="グループ化 214"/>
          <p:cNvGrpSpPr/>
          <p:nvPr/>
        </p:nvGrpSpPr>
        <p:grpSpPr>
          <a:xfrm>
            <a:off x="2975602" y="3230421"/>
            <a:ext cx="3728923" cy="899277"/>
            <a:chOff x="2975602" y="4281317"/>
            <a:chExt cx="3728923" cy="899277"/>
          </a:xfrm>
        </p:grpSpPr>
        <p:sp>
          <p:nvSpPr>
            <p:cNvPr id="216" name="Line 163"/>
            <p:cNvSpPr>
              <a:spLocks noChangeShapeType="1"/>
            </p:cNvSpPr>
            <p:nvPr/>
          </p:nvSpPr>
          <p:spPr bwMode="auto">
            <a:xfrm flipV="1">
              <a:off x="3158313" y="4488123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17" name="Line 164"/>
            <p:cNvSpPr>
              <a:spLocks noChangeShapeType="1"/>
            </p:cNvSpPr>
            <p:nvPr/>
          </p:nvSpPr>
          <p:spPr bwMode="auto">
            <a:xfrm flipV="1">
              <a:off x="5789080" y="4730502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18" name="Line 165"/>
            <p:cNvSpPr>
              <a:spLocks noChangeShapeType="1"/>
            </p:cNvSpPr>
            <p:nvPr/>
          </p:nvSpPr>
          <p:spPr bwMode="auto">
            <a:xfrm flipV="1">
              <a:off x="4434156" y="4426524"/>
              <a:ext cx="637921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0" name="Line 166"/>
            <p:cNvSpPr>
              <a:spLocks noChangeShapeType="1"/>
            </p:cNvSpPr>
            <p:nvPr/>
          </p:nvSpPr>
          <p:spPr bwMode="auto">
            <a:xfrm>
              <a:off x="3956155" y="4488123"/>
              <a:ext cx="1673006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1" name="Line 167"/>
            <p:cNvSpPr>
              <a:spLocks noChangeShapeType="1"/>
            </p:cNvSpPr>
            <p:nvPr/>
          </p:nvSpPr>
          <p:spPr bwMode="auto">
            <a:xfrm>
              <a:off x="5231997" y="4426524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2" name="Line 168"/>
            <p:cNvSpPr>
              <a:spLocks noChangeShapeType="1"/>
            </p:cNvSpPr>
            <p:nvPr/>
          </p:nvSpPr>
          <p:spPr bwMode="auto">
            <a:xfrm>
              <a:off x="3158313" y="4792101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3" name="Line 169"/>
            <p:cNvSpPr>
              <a:spLocks noChangeShapeType="1"/>
            </p:cNvSpPr>
            <p:nvPr/>
          </p:nvSpPr>
          <p:spPr bwMode="auto">
            <a:xfrm>
              <a:off x="4513237" y="5034480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24" name="Line 170"/>
            <p:cNvSpPr>
              <a:spLocks noChangeShapeType="1"/>
            </p:cNvSpPr>
            <p:nvPr/>
          </p:nvSpPr>
          <p:spPr bwMode="auto">
            <a:xfrm>
              <a:off x="4035236" y="4426524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776" name="グループ化 255"/>
            <p:cNvGrpSpPr/>
            <p:nvPr/>
          </p:nvGrpSpPr>
          <p:grpSpPr>
            <a:xfrm>
              <a:off x="6317386" y="4527361"/>
              <a:ext cx="387139" cy="348434"/>
              <a:chOff x="7058165" y="5696404"/>
              <a:chExt cx="387139" cy="348434"/>
            </a:xfrm>
          </p:grpSpPr>
          <p:sp>
            <p:nvSpPr>
              <p:cNvPr id="246" name="円柱 245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" name="円/楕円 246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pic>
            <p:nvPicPr>
              <p:cNvPr id="248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7" name="グループ化 260"/>
            <p:cNvGrpSpPr/>
            <p:nvPr/>
          </p:nvGrpSpPr>
          <p:grpSpPr>
            <a:xfrm>
              <a:off x="5004543" y="4283154"/>
              <a:ext cx="387139" cy="348434"/>
              <a:chOff x="7058165" y="5696404"/>
              <a:chExt cx="387139" cy="348434"/>
            </a:xfrm>
          </p:grpSpPr>
          <p:sp>
            <p:nvSpPr>
              <p:cNvPr id="243" name="円柱 242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" name="円/楕円 243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pic>
            <p:nvPicPr>
              <p:cNvPr id="245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8" name="グループ化 264"/>
            <p:cNvGrpSpPr/>
            <p:nvPr/>
          </p:nvGrpSpPr>
          <p:grpSpPr>
            <a:xfrm>
              <a:off x="5588436" y="4822980"/>
              <a:ext cx="387139" cy="348434"/>
              <a:chOff x="7058165" y="5696404"/>
              <a:chExt cx="387139" cy="348434"/>
            </a:xfrm>
          </p:grpSpPr>
          <p:sp>
            <p:nvSpPr>
              <p:cNvPr id="240" name="円柱 239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" name="円/楕円 240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pic>
            <p:nvPicPr>
              <p:cNvPr id="242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9" name="グループ化 268"/>
            <p:cNvGrpSpPr/>
            <p:nvPr/>
          </p:nvGrpSpPr>
          <p:grpSpPr>
            <a:xfrm>
              <a:off x="4220508" y="4832160"/>
              <a:ext cx="387139" cy="348434"/>
              <a:chOff x="7058165" y="5696404"/>
              <a:chExt cx="387139" cy="348434"/>
            </a:xfrm>
          </p:grpSpPr>
          <p:sp>
            <p:nvSpPr>
              <p:cNvPr id="237" name="円柱 236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" name="円/楕円 237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pic>
            <p:nvPicPr>
              <p:cNvPr id="239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0" name="グループ化 272"/>
            <p:cNvGrpSpPr/>
            <p:nvPr/>
          </p:nvGrpSpPr>
          <p:grpSpPr>
            <a:xfrm>
              <a:off x="3768817" y="4281317"/>
              <a:ext cx="387139" cy="348434"/>
              <a:chOff x="7058165" y="5696404"/>
              <a:chExt cx="387139" cy="348434"/>
            </a:xfrm>
          </p:grpSpPr>
          <p:sp>
            <p:nvSpPr>
              <p:cNvPr id="234" name="円柱 233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" name="円/楕円 234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pic>
            <p:nvPicPr>
              <p:cNvPr id="236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1" name="グループ化 276"/>
            <p:cNvGrpSpPr/>
            <p:nvPr/>
          </p:nvGrpSpPr>
          <p:grpSpPr>
            <a:xfrm>
              <a:off x="2975602" y="4589790"/>
              <a:ext cx="387139" cy="348434"/>
              <a:chOff x="7058165" y="5696404"/>
              <a:chExt cx="387139" cy="348434"/>
            </a:xfrm>
          </p:grpSpPr>
          <p:sp>
            <p:nvSpPr>
              <p:cNvPr id="231" name="円柱 230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" name="円/楕円 231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pic>
            <p:nvPicPr>
              <p:cNvPr id="233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</p:grpSp>
      <p:sp>
        <p:nvSpPr>
          <p:cNvPr id="197" name="正方形/長方形 196"/>
          <p:cNvSpPr/>
          <p:nvPr/>
        </p:nvSpPr>
        <p:spPr>
          <a:xfrm>
            <a:off x="3392537" y="1162036"/>
            <a:ext cx="23907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latin typeface="+mn-lt"/>
                <a:ea typeface="HGS創英角ｺﾞｼｯｸUB" pitchFamily="50" charset="-128"/>
              </a:rPr>
              <a:t>-</a:t>
            </a:r>
            <a:r>
              <a:rPr lang="en-US" altLang="ja-JP" sz="2000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 Label Switching</a:t>
            </a:r>
          </a:p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ea typeface="HGS創英角ｺﾞｼｯｸUB" pitchFamily="50" charset="-128"/>
              </a:rPr>
              <a:t>-</a:t>
            </a:r>
            <a:r>
              <a:rPr lang="en-US" altLang="ja-JP" sz="2000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 Key management  </a:t>
            </a:r>
            <a:endParaRPr lang="ja-JP" altLang="en-US" sz="2000" dirty="0"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cxnSp>
        <p:nvCxnSpPr>
          <p:cNvPr id="198" name="直線矢印コネクタ 197"/>
          <p:cNvCxnSpPr>
            <a:stCxn id="197" idx="2"/>
          </p:cNvCxnSpPr>
          <p:nvPr/>
        </p:nvCxnSpPr>
        <p:spPr>
          <a:xfrm rot="5400000">
            <a:off x="4102374" y="1930117"/>
            <a:ext cx="545735" cy="425344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正方形/長方形 194"/>
          <p:cNvSpPr/>
          <p:nvPr/>
        </p:nvSpPr>
        <p:spPr>
          <a:xfrm>
            <a:off x="1815143" y="54592"/>
            <a:ext cx="54863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Secure Photonic Network </a:t>
            </a:r>
            <a:r>
              <a:rPr lang="ja-JP" altLang="en-US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3200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3" name="Rectangle 681"/>
          <p:cNvSpPr>
            <a:spLocks noChangeArrowheads="1"/>
          </p:cNvSpPr>
          <p:nvPr/>
        </p:nvSpPr>
        <p:spPr bwMode="auto">
          <a:xfrm>
            <a:off x="6724991" y="6032858"/>
            <a:ext cx="210643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ja-JP" dirty="0" smtClean="0">
                <a:solidFill>
                  <a:schemeClr val="bg1"/>
                </a:solidFill>
                <a:latin typeface="HGS創英角ｺﾞｼｯｸUB" pitchFamily="50" charset="-128"/>
                <a:ea typeface="HGS創英角ｺﾞｼｯｸUB" pitchFamily="50" charset="-128"/>
              </a:rPr>
              <a:t>QKD network </a:t>
            </a:r>
            <a:r>
              <a:rPr lang="ja-JP" altLang="en-US" dirty="0" smtClean="0">
                <a:solidFill>
                  <a:schemeClr val="bg1"/>
                </a:solidFill>
                <a:latin typeface="HGS創英角ｺﾞｼｯｸUB" pitchFamily="50" charset="-128"/>
                <a:ea typeface="HGS創英角ｺﾞｼｯｸUB" pitchFamily="50" charset="-128"/>
              </a:rPr>
              <a:t>　</a:t>
            </a:r>
            <a:endParaRPr lang="ja-JP" altLang="en-US" b="1" dirty="0">
              <a:solidFill>
                <a:schemeClr val="bg1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782" name="グループ化 333"/>
          <p:cNvGrpSpPr/>
          <p:nvPr/>
        </p:nvGrpSpPr>
        <p:grpSpPr>
          <a:xfrm>
            <a:off x="3768834" y="2135648"/>
            <a:ext cx="365411" cy="442028"/>
            <a:chOff x="659479" y="2434522"/>
            <a:chExt cx="365411" cy="442028"/>
          </a:xfrm>
        </p:grpSpPr>
        <p:sp>
          <p:nvSpPr>
            <p:cNvPr id="335" name="直方体 334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783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84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85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41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42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40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38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786" name="グループ化 342"/>
          <p:cNvGrpSpPr/>
          <p:nvPr/>
        </p:nvGrpSpPr>
        <p:grpSpPr>
          <a:xfrm>
            <a:off x="4991993" y="2088149"/>
            <a:ext cx="365411" cy="442028"/>
            <a:chOff x="659479" y="2434522"/>
            <a:chExt cx="365411" cy="442028"/>
          </a:xfrm>
        </p:grpSpPr>
        <p:sp>
          <p:nvSpPr>
            <p:cNvPr id="344" name="直方体 343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787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88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89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50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51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49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47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790" name="グループ化 351"/>
          <p:cNvGrpSpPr/>
          <p:nvPr/>
        </p:nvGrpSpPr>
        <p:grpSpPr>
          <a:xfrm>
            <a:off x="4267598" y="2586919"/>
            <a:ext cx="365411" cy="442028"/>
            <a:chOff x="659479" y="2434522"/>
            <a:chExt cx="365411" cy="442028"/>
          </a:xfrm>
        </p:grpSpPr>
        <p:sp>
          <p:nvSpPr>
            <p:cNvPr id="353" name="直方体 352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791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92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93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59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60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58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56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794" name="グループ化 360"/>
          <p:cNvGrpSpPr/>
          <p:nvPr/>
        </p:nvGrpSpPr>
        <p:grpSpPr>
          <a:xfrm>
            <a:off x="5621385" y="2563168"/>
            <a:ext cx="365411" cy="442028"/>
            <a:chOff x="659479" y="2434522"/>
            <a:chExt cx="365411" cy="442028"/>
          </a:xfrm>
        </p:grpSpPr>
        <p:sp>
          <p:nvSpPr>
            <p:cNvPr id="362" name="直方体 361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795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96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97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68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69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67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65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798" name="グループ化 369"/>
          <p:cNvGrpSpPr/>
          <p:nvPr/>
        </p:nvGrpSpPr>
        <p:grpSpPr>
          <a:xfrm>
            <a:off x="6357656" y="2361284"/>
            <a:ext cx="365411" cy="442028"/>
            <a:chOff x="659479" y="2434522"/>
            <a:chExt cx="365411" cy="442028"/>
          </a:xfrm>
        </p:grpSpPr>
        <p:sp>
          <p:nvSpPr>
            <p:cNvPr id="371" name="直方体 370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799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192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193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77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78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76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74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379" name="正方形/長方形 378"/>
          <p:cNvSpPr/>
          <p:nvPr/>
        </p:nvSpPr>
        <p:spPr>
          <a:xfrm>
            <a:off x="6977824" y="2651895"/>
            <a:ext cx="19880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Control plane</a:t>
            </a:r>
            <a:endParaRPr lang="ja-JP" altLang="en-US" dirty="0"/>
          </a:p>
        </p:txBody>
      </p:sp>
      <p:sp>
        <p:nvSpPr>
          <p:cNvPr id="381" name="Line 219"/>
          <p:cNvSpPr>
            <a:spLocks noChangeShapeType="1"/>
          </p:cNvSpPr>
          <p:nvPr/>
        </p:nvSpPr>
        <p:spPr bwMode="auto">
          <a:xfrm flipV="1">
            <a:off x="3043446" y="3029804"/>
            <a:ext cx="0" cy="311697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83" name="Line 219"/>
          <p:cNvSpPr>
            <a:spLocks noChangeShapeType="1"/>
          </p:cNvSpPr>
          <p:nvPr/>
        </p:nvSpPr>
        <p:spPr bwMode="auto">
          <a:xfrm flipV="1">
            <a:off x="3032073" y="5283958"/>
            <a:ext cx="0" cy="311697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85" name="Line 219"/>
          <p:cNvSpPr>
            <a:spLocks noChangeShapeType="1"/>
          </p:cNvSpPr>
          <p:nvPr/>
        </p:nvSpPr>
        <p:spPr bwMode="auto">
          <a:xfrm flipV="1">
            <a:off x="3045718" y="4042028"/>
            <a:ext cx="0" cy="311697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87" name="Rectangle 681"/>
          <p:cNvSpPr>
            <a:spLocks noChangeArrowheads="1"/>
          </p:cNvSpPr>
          <p:nvPr/>
        </p:nvSpPr>
        <p:spPr bwMode="auto">
          <a:xfrm>
            <a:off x="2156347" y="5598076"/>
            <a:ext cx="170596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ja-JP" sz="2000" dirty="0" smtClean="0">
                <a:solidFill>
                  <a:schemeClr val="bg1"/>
                </a:solidFill>
                <a:latin typeface="HGS創英角ｺﾞｼｯｸUB" pitchFamily="50" charset="-128"/>
                <a:ea typeface="HGS創英角ｺﾞｼｯｸUB" pitchFamily="50" charset="-128"/>
              </a:rPr>
              <a:t>Secure  key </a:t>
            </a:r>
            <a:r>
              <a:rPr lang="ja-JP" altLang="en-US" sz="2000" dirty="0" smtClean="0">
                <a:solidFill>
                  <a:schemeClr val="bg1"/>
                </a:solidFill>
                <a:latin typeface="HGS創英角ｺﾞｼｯｸUB" pitchFamily="50" charset="-128"/>
                <a:ea typeface="HGS創英角ｺﾞｼｯｸUB" pitchFamily="50" charset="-128"/>
              </a:rPr>
              <a:t>　</a:t>
            </a:r>
            <a:endParaRPr lang="ja-JP" altLang="en-US" sz="2000" b="1" dirty="0">
              <a:solidFill>
                <a:schemeClr val="bg1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258" name="Text Box 236"/>
          <p:cNvSpPr txBox="1">
            <a:spLocks noChangeArrowheads="1"/>
          </p:cNvSpPr>
          <p:nvPr/>
        </p:nvSpPr>
        <p:spPr bwMode="auto">
          <a:xfrm>
            <a:off x="6170027" y="4926648"/>
            <a:ext cx="306541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b="1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Optical path network </a:t>
            </a:r>
            <a:endParaRPr lang="ja-JP" altLang="en-US" b="1" dirty="0">
              <a:solidFill>
                <a:srgbClr val="FFFF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Line 67"/>
          <p:cNvSpPr>
            <a:spLocks noChangeShapeType="1"/>
          </p:cNvSpPr>
          <p:nvPr/>
        </p:nvSpPr>
        <p:spPr bwMode="auto">
          <a:xfrm flipV="1">
            <a:off x="3160070" y="2692909"/>
            <a:ext cx="0" cy="2049453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61" name="Oval 73"/>
          <p:cNvSpPr>
            <a:spLocks noChangeArrowheads="1"/>
          </p:cNvSpPr>
          <p:nvPr/>
        </p:nvSpPr>
        <p:spPr bwMode="auto">
          <a:xfrm>
            <a:off x="2682068" y="2057517"/>
            <a:ext cx="4463693" cy="1060544"/>
          </a:xfrm>
          <a:prstGeom prst="ellipse">
            <a:avLst/>
          </a:prstGeom>
          <a:solidFill>
            <a:schemeClr val="bg1">
              <a:alpha val="54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2" name="グループ化 325"/>
          <p:cNvGrpSpPr/>
          <p:nvPr/>
        </p:nvGrpSpPr>
        <p:grpSpPr>
          <a:xfrm>
            <a:off x="2998917" y="2387022"/>
            <a:ext cx="365411" cy="442028"/>
            <a:chOff x="659479" y="2434522"/>
            <a:chExt cx="365411" cy="442028"/>
          </a:xfrm>
        </p:grpSpPr>
        <p:sp>
          <p:nvSpPr>
            <p:cNvPr id="325" name="直方体 324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3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4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5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19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20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18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16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6" name="グループ化 303"/>
          <p:cNvGrpSpPr/>
          <p:nvPr/>
        </p:nvGrpSpPr>
        <p:grpSpPr>
          <a:xfrm>
            <a:off x="3168947" y="4571999"/>
            <a:ext cx="3338394" cy="2047165"/>
            <a:chOff x="3168947" y="4572000"/>
            <a:chExt cx="3338394" cy="1597829"/>
          </a:xfrm>
        </p:grpSpPr>
        <p:grpSp>
          <p:nvGrpSpPr>
            <p:cNvPr id="7" name="グループ化 302"/>
            <p:cNvGrpSpPr/>
            <p:nvPr/>
          </p:nvGrpSpPr>
          <p:grpSpPr>
            <a:xfrm>
              <a:off x="3168947" y="4572000"/>
              <a:ext cx="2624162" cy="1597829"/>
              <a:chOff x="3168947" y="4572000"/>
              <a:chExt cx="2624162" cy="1597829"/>
            </a:xfrm>
          </p:grpSpPr>
          <p:sp>
            <p:nvSpPr>
              <p:cNvPr id="296" name="Line 121"/>
              <p:cNvSpPr>
                <a:spLocks noChangeShapeType="1"/>
              </p:cNvSpPr>
              <p:nvPr/>
            </p:nvSpPr>
            <p:spPr bwMode="auto">
              <a:xfrm>
                <a:off x="3168947" y="4965655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8" name="Line 120"/>
              <p:cNvSpPr>
                <a:spLocks noChangeShapeType="1"/>
              </p:cNvSpPr>
              <p:nvPr/>
            </p:nvSpPr>
            <p:spPr bwMode="auto">
              <a:xfrm>
                <a:off x="3958427" y="4618723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9" name="Line 121"/>
              <p:cNvSpPr>
                <a:spLocks noChangeShapeType="1"/>
              </p:cNvSpPr>
              <p:nvPr/>
            </p:nvSpPr>
            <p:spPr bwMode="auto">
              <a:xfrm>
                <a:off x="4438186" y="5184036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0" name="Line 123"/>
              <p:cNvSpPr>
                <a:spLocks noChangeShapeType="1"/>
              </p:cNvSpPr>
              <p:nvPr/>
            </p:nvSpPr>
            <p:spPr bwMode="auto">
              <a:xfrm>
                <a:off x="5793109" y="5093958"/>
                <a:ext cx="0" cy="107587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Line 123"/>
              <p:cNvSpPr>
                <a:spLocks noChangeShapeType="1"/>
              </p:cNvSpPr>
              <p:nvPr/>
            </p:nvSpPr>
            <p:spPr bwMode="auto">
              <a:xfrm>
                <a:off x="5167586" y="4572000"/>
                <a:ext cx="0" cy="97230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02" name="Line 123"/>
            <p:cNvSpPr>
              <a:spLocks noChangeShapeType="1"/>
            </p:cNvSpPr>
            <p:nvPr/>
          </p:nvSpPr>
          <p:spPr bwMode="auto">
            <a:xfrm>
              <a:off x="6507341" y="4819935"/>
              <a:ext cx="0" cy="97230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297" name="Line 121"/>
          <p:cNvSpPr>
            <a:spLocks noChangeShapeType="1"/>
          </p:cNvSpPr>
          <p:nvPr/>
        </p:nvSpPr>
        <p:spPr bwMode="auto">
          <a:xfrm>
            <a:off x="5161520" y="3450753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8" name="グループ化 291"/>
          <p:cNvGrpSpPr/>
          <p:nvPr/>
        </p:nvGrpSpPr>
        <p:grpSpPr>
          <a:xfrm>
            <a:off x="3160585" y="5998316"/>
            <a:ext cx="3268688" cy="609295"/>
            <a:chOff x="3160585" y="5588876"/>
            <a:chExt cx="3268688" cy="609295"/>
          </a:xfrm>
        </p:grpSpPr>
        <p:sp>
          <p:nvSpPr>
            <p:cNvPr id="214" name="Line 163"/>
            <p:cNvSpPr>
              <a:spLocks noChangeShapeType="1"/>
            </p:cNvSpPr>
            <p:nvPr/>
          </p:nvSpPr>
          <p:spPr bwMode="auto">
            <a:xfrm flipV="1">
              <a:off x="3160585" y="5650475"/>
              <a:ext cx="637921" cy="242379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5" name="Line 164"/>
            <p:cNvSpPr>
              <a:spLocks noChangeShapeType="1"/>
            </p:cNvSpPr>
            <p:nvPr/>
          </p:nvSpPr>
          <p:spPr bwMode="auto">
            <a:xfrm flipV="1">
              <a:off x="5791352" y="5892854"/>
              <a:ext cx="637921" cy="242379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9" name="Line 165"/>
            <p:cNvSpPr>
              <a:spLocks noChangeShapeType="1"/>
            </p:cNvSpPr>
            <p:nvPr/>
          </p:nvSpPr>
          <p:spPr bwMode="auto">
            <a:xfrm flipV="1">
              <a:off x="4436428" y="5588876"/>
              <a:ext cx="637921" cy="4860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5" name="Line 166"/>
            <p:cNvSpPr>
              <a:spLocks noChangeShapeType="1"/>
            </p:cNvSpPr>
            <p:nvPr/>
          </p:nvSpPr>
          <p:spPr bwMode="auto">
            <a:xfrm>
              <a:off x="3958427" y="5650475"/>
              <a:ext cx="1673006" cy="4860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6" name="Line 167"/>
            <p:cNvSpPr>
              <a:spLocks noChangeShapeType="1"/>
            </p:cNvSpPr>
            <p:nvPr/>
          </p:nvSpPr>
          <p:spPr bwMode="auto">
            <a:xfrm>
              <a:off x="5234269" y="5588876"/>
              <a:ext cx="1115923" cy="243718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7" name="Line 168"/>
            <p:cNvSpPr>
              <a:spLocks noChangeShapeType="1"/>
            </p:cNvSpPr>
            <p:nvPr/>
          </p:nvSpPr>
          <p:spPr bwMode="auto">
            <a:xfrm>
              <a:off x="3160585" y="5954453"/>
              <a:ext cx="1115923" cy="243718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8" name="Line 169"/>
            <p:cNvSpPr>
              <a:spLocks noChangeShapeType="1"/>
            </p:cNvSpPr>
            <p:nvPr/>
          </p:nvSpPr>
          <p:spPr bwMode="auto">
            <a:xfrm>
              <a:off x="4515509" y="6196832"/>
              <a:ext cx="1115923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9" name="Line 170"/>
            <p:cNvSpPr>
              <a:spLocks noChangeShapeType="1"/>
            </p:cNvSpPr>
            <p:nvPr/>
          </p:nvSpPr>
          <p:spPr bwMode="auto">
            <a:xfrm>
              <a:off x="4037508" y="5588876"/>
              <a:ext cx="1115923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9" name="グループ化 290"/>
          <p:cNvGrpSpPr/>
          <p:nvPr/>
        </p:nvGrpSpPr>
        <p:grpSpPr>
          <a:xfrm>
            <a:off x="2980149" y="5852232"/>
            <a:ext cx="3719467" cy="894345"/>
            <a:chOff x="2980149" y="5442792"/>
            <a:chExt cx="3719467" cy="894345"/>
          </a:xfrm>
        </p:grpSpPr>
        <p:grpSp>
          <p:nvGrpSpPr>
            <p:cNvPr id="10" name="グループ化 274"/>
            <p:cNvGrpSpPr/>
            <p:nvPr/>
          </p:nvGrpSpPr>
          <p:grpSpPr>
            <a:xfrm>
              <a:off x="2980149" y="5740769"/>
              <a:ext cx="387139" cy="348434"/>
              <a:chOff x="1069462" y="5126620"/>
              <a:chExt cx="387139" cy="348434"/>
            </a:xfrm>
          </p:grpSpPr>
          <p:sp>
            <p:nvSpPr>
              <p:cNvPr id="273" name="円柱 272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4" name="円/楕円 273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" name="グループ化 275"/>
            <p:cNvGrpSpPr/>
            <p:nvPr/>
          </p:nvGrpSpPr>
          <p:grpSpPr>
            <a:xfrm>
              <a:off x="3773993" y="5442792"/>
              <a:ext cx="387139" cy="348434"/>
              <a:chOff x="1069462" y="5126620"/>
              <a:chExt cx="387139" cy="348434"/>
            </a:xfrm>
          </p:grpSpPr>
          <p:sp>
            <p:nvSpPr>
              <p:cNvPr id="277" name="円柱 276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円/楕円 277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2" name="グループ化 278"/>
            <p:cNvGrpSpPr/>
            <p:nvPr/>
          </p:nvGrpSpPr>
          <p:grpSpPr>
            <a:xfrm>
              <a:off x="4224370" y="5988703"/>
              <a:ext cx="387139" cy="348434"/>
              <a:chOff x="1069462" y="5126620"/>
              <a:chExt cx="387139" cy="348434"/>
            </a:xfrm>
          </p:grpSpPr>
          <p:sp>
            <p:nvSpPr>
              <p:cNvPr id="280" name="円柱 279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円/楕円 280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3" name="グループ化 281"/>
            <p:cNvGrpSpPr/>
            <p:nvPr/>
          </p:nvGrpSpPr>
          <p:grpSpPr>
            <a:xfrm>
              <a:off x="5002293" y="5442793"/>
              <a:ext cx="387139" cy="348434"/>
              <a:chOff x="1069462" y="5126620"/>
              <a:chExt cx="387139" cy="348434"/>
            </a:xfrm>
          </p:grpSpPr>
          <p:sp>
            <p:nvSpPr>
              <p:cNvPr id="283" name="円柱 282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4" name="円/楕円 283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4" name="グループ化 284"/>
            <p:cNvGrpSpPr/>
            <p:nvPr/>
          </p:nvGrpSpPr>
          <p:grpSpPr>
            <a:xfrm>
              <a:off x="5589146" y="5988703"/>
              <a:ext cx="387139" cy="348434"/>
              <a:chOff x="1069462" y="5126620"/>
              <a:chExt cx="387139" cy="348434"/>
            </a:xfrm>
          </p:grpSpPr>
          <p:sp>
            <p:nvSpPr>
              <p:cNvPr id="286" name="円柱 285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" name="円/楕円 286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" name="グループ化 287"/>
            <p:cNvGrpSpPr/>
            <p:nvPr/>
          </p:nvGrpSpPr>
          <p:grpSpPr>
            <a:xfrm>
              <a:off x="6312477" y="5688453"/>
              <a:ext cx="387139" cy="348434"/>
              <a:chOff x="1069462" y="5126620"/>
              <a:chExt cx="387139" cy="348434"/>
            </a:xfrm>
          </p:grpSpPr>
          <p:sp>
            <p:nvSpPr>
              <p:cNvPr id="289" name="円柱 288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" name="円/楕円 289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713" name="Line 18"/>
          <p:cNvSpPr>
            <a:spLocks noChangeShapeType="1"/>
          </p:cNvSpPr>
          <p:nvPr/>
        </p:nvSpPr>
        <p:spPr bwMode="auto">
          <a:xfrm flipV="1">
            <a:off x="3224971" y="4524308"/>
            <a:ext cx="642696" cy="27849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4" name="Line 19"/>
          <p:cNvSpPr>
            <a:spLocks noChangeShapeType="1"/>
          </p:cNvSpPr>
          <p:nvPr/>
        </p:nvSpPr>
        <p:spPr bwMode="auto">
          <a:xfrm flipV="1">
            <a:off x="5875426" y="4802798"/>
            <a:ext cx="642695" cy="27849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5" name="Line 20"/>
          <p:cNvSpPr>
            <a:spLocks noChangeShapeType="1"/>
          </p:cNvSpPr>
          <p:nvPr/>
        </p:nvSpPr>
        <p:spPr bwMode="auto">
          <a:xfrm flipV="1">
            <a:off x="4510362" y="4453531"/>
            <a:ext cx="642696" cy="55852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7" name="Line 22"/>
          <p:cNvSpPr>
            <a:spLocks noChangeShapeType="1"/>
          </p:cNvSpPr>
          <p:nvPr/>
        </p:nvSpPr>
        <p:spPr bwMode="auto">
          <a:xfrm>
            <a:off x="5314173" y="4453531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8" name="Line 23"/>
          <p:cNvSpPr>
            <a:spLocks noChangeShapeType="1"/>
          </p:cNvSpPr>
          <p:nvPr/>
        </p:nvSpPr>
        <p:spPr bwMode="auto">
          <a:xfrm>
            <a:off x="3224971" y="4873575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9" name="Line 24"/>
          <p:cNvSpPr>
            <a:spLocks noChangeShapeType="1"/>
          </p:cNvSpPr>
          <p:nvPr/>
        </p:nvSpPr>
        <p:spPr bwMode="auto">
          <a:xfrm>
            <a:off x="4590036" y="5152066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20" name="Line 25"/>
          <p:cNvSpPr>
            <a:spLocks noChangeShapeType="1"/>
          </p:cNvSpPr>
          <p:nvPr/>
        </p:nvSpPr>
        <p:spPr bwMode="auto">
          <a:xfrm>
            <a:off x="4108457" y="4453531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pic>
        <p:nvPicPr>
          <p:cNvPr id="721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9074494">
            <a:off x="3019593" y="4675092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2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8153205">
            <a:off x="4326229" y="4730483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3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9048354">
            <a:off x="5707227" y="4924350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4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13051" y="509513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5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11669093">
            <a:off x="3306415" y="4993588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6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 rot="12111283">
            <a:off x="3973898" y="4732021"/>
            <a:ext cx="1848412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7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092522" y="440275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8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 rot="11822745">
            <a:off x="5296468" y="4549649"/>
            <a:ext cx="1124275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6" name="Group 26"/>
          <p:cNvGrpSpPr>
            <a:grpSpLocks noChangeAspect="1"/>
          </p:cNvGrpSpPr>
          <p:nvPr/>
        </p:nvGrpSpPr>
        <p:grpSpPr bwMode="auto">
          <a:xfrm>
            <a:off x="4991941" y="4244278"/>
            <a:ext cx="380660" cy="352344"/>
            <a:chOff x="3440" y="1592"/>
            <a:chExt cx="601" cy="640"/>
          </a:xfrm>
        </p:grpSpPr>
        <p:grpSp>
          <p:nvGrpSpPr>
            <p:cNvPr id="17" name="Group 27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8" name="Group 28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69" name="Picture 29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70" name="Picture 30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68" name="Freeform 31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66" name="Freeform 32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9" name="Group 33"/>
          <p:cNvGrpSpPr>
            <a:grpSpLocks noChangeAspect="1"/>
          </p:cNvGrpSpPr>
          <p:nvPr/>
        </p:nvGrpSpPr>
        <p:grpSpPr bwMode="auto">
          <a:xfrm>
            <a:off x="3787993" y="4315055"/>
            <a:ext cx="380660" cy="352344"/>
            <a:chOff x="3440" y="1592"/>
            <a:chExt cx="601" cy="640"/>
          </a:xfrm>
        </p:grpSpPr>
        <p:grpSp>
          <p:nvGrpSpPr>
            <p:cNvPr id="20" name="Group 34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21" name="Group 35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63" name="Picture 36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64" name="Picture 37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62" name="Freeform 38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60" name="Freeform 39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2" name="Group 8"/>
          <p:cNvGrpSpPr>
            <a:grpSpLocks/>
          </p:cNvGrpSpPr>
          <p:nvPr/>
        </p:nvGrpSpPr>
        <p:grpSpPr bwMode="auto">
          <a:xfrm>
            <a:off x="2306472" y="1898964"/>
            <a:ext cx="906992" cy="1842032"/>
            <a:chOff x="1337" y="1391"/>
            <a:chExt cx="544" cy="1034"/>
          </a:xfrm>
        </p:grpSpPr>
        <p:sp>
          <p:nvSpPr>
            <p:cNvPr id="525" name="Line 9"/>
            <p:cNvSpPr>
              <a:spLocks noChangeShapeType="1"/>
            </p:cNvSpPr>
            <p:nvPr/>
          </p:nvSpPr>
          <p:spPr bwMode="auto">
            <a:xfrm flipV="1">
              <a:off x="1359" y="1391"/>
              <a:ext cx="0" cy="103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527" name="Line 10"/>
            <p:cNvSpPr>
              <a:spLocks noChangeShapeType="1"/>
            </p:cNvSpPr>
            <p:nvPr/>
          </p:nvSpPr>
          <p:spPr bwMode="auto">
            <a:xfrm flipH="1">
              <a:off x="1337" y="2413"/>
              <a:ext cx="544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556" name="Line 68"/>
          <p:cNvSpPr>
            <a:spLocks noChangeShapeType="1"/>
          </p:cNvSpPr>
          <p:nvPr/>
        </p:nvSpPr>
        <p:spPr bwMode="auto">
          <a:xfrm flipV="1">
            <a:off x="3956155" y="2269316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7" name="Line 69"/>
          <p:cNvSpPr>
            <a:spLocks noChangeShapeType="1"/>
          </p:cNvSpPr>
          <p:nvPr/>
        </p:nvSpPr>
        <p:spPr bwMode="auto">
          <a:xfrm flipV="1">
            <a:off x="4435914" y="2834627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8" name="Line 70"/>
          <p:cNvSpPr>
            <a:spLocks noChangeShapeType="1"/>
          </p:cNvSpPr>
          <p:nvPr/>
        </p:nvSpPr>
        <p:spPr bwMode="auto">
          <a:xfrm flipV="1">
            <a:off x="5152916" y="2199235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9" name="Line 71"/>
          <p:cNvSpPr>
            <a:spLocks noChangeShapeType="1"/>
          </p:cNvSpPr>
          <p:nvPr/>
        </p:nvSpPr>
        <p:spPr bwMode="auto">
          <a:xfrm flipV="1">
            <a:off x="5790837" y="2904708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60" name="Line 72"/>
          <p:cNvSpPr>
            <a:spLocks noChangeShapeType="1"/>
          </p:cNvSpPr>
          <p:nvPr/>
        </p:nvSpPr>
        <p:spPr bwMode="auto">
          <a:xfrm flipV="1">
            <a:off x="6507839" y="2552751"/>
            <a:ext cx="0" cy="2044780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23" name="Group 116"/>
          <p:cNvGrpSpPr>
            <a:grpSpLocks/>
          </p:cNvGrpSpPr>
          <p:nvPr/>
        </p:nvGrpSpPr>
        <p:grpSpPr bwMode="auto">
          <a:xfrm>
            <a:off x="6667757" y="1819077"/>
            <a:ext cx="1143465" cy="1836266"/>
            <a:chOff x="3923" y="1397"/>
            <a:chExt cx="317" cy="952"/>
          </a:xfrm>
        </p:grpSpPr>
        <p:sp>
          <p:nvSpPr>
            <p:cNvPr id="615" name="Line 117"/>
            <p:cNvSpPr>
              <a:spLocks noChangeShapeType="1"/>
            </p:cNvSpPr>
            <p:nvPr/>
          </p:nvSpPr>
          <p:spPr bwMode="auto">
            <a:xfrm flipH="1">
              <a:off x="3923" y="2344"/>
              <a:ext cx="317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16" name="Line 118"/>
            <p:cNvSpPr>
              <a:spLocks noChangeShapeType="1"/>
            </p:cNvSpPr>
            <p:nvPr/>
          </p:nvSpPr>
          <p:spPr bwMode="auto">
            <a:xfrm flipV="1">
              <a:off x="4240" y="1397"/>
              <a:ext cx="0" cy="95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617" name="Line 119"/>
          <p:cNvSpPr>
            <a:spLocks noChangeShapeType="1"/>
          </p:cNvSpPr>
          <p:nvPr/>
        </p:nvSpPr>
        <p:spPr bwMode="auto">
          <a:xfrm>
            <a:off x="3160070" y="3753454"/>
            <a:ext cx="0" cy="98890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18" name="Line 120"/>
          <p:cNvSpPr>
            <a:spLocks noChangeShapeType="1"/>
          </p:cNvSpPr>
          <p:nvPr/>
        </p:nvSpPr>
        <p:spPr bwMode="auto">
          <a:xfrm>
            <a:off x="3956155" y="3470019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22" name="Line 124"/>
          <p:cNvSpPr>
            <a:spLocks noChangeShapeType="1"/>
          </p:cNvSpPr>
          <p:nvPr/>
        </p:nvSpPr>
        <p:spPr bwMode="auto">
          <a:xfrm>
            <a:off x="6507839" y="3681818"/>
            <a:ext cx="0" cy="98579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24" name="Group 128"/>
          <p:cNvGrpSpPr>
            <a:grpSpLocks/>
          </p:cNvGrpSpPr>
          <p:nvPr/>
        </p:nvGrpSpPr>
        <p:grpSpPr bwMode="auto">
          <a:xfrm>
            <a:off x="5670985" y="913959"/>
            <a:ext cx="2985755" cy="1147755"/>
            <a:chOff x="358" y="427"/>
            <a:chExt cx="1699" cy="737"/>
          </a:xfrm>
        </p:grpSpPr>
        <p:sp>
          <p:nvSpPr>
            <p:cNvPr id="677" name="Oval 129"/>
            <p:cNvSpPr>
              <a:spLocks noChangeArrowheads="1"/>
            </p:cNvSpPr>
            <p:nvPr/>
          </p:nvSpPr>
          <p:spPr bwMode="auto">
            <a:xfrm>
              <a:off x="358" y="427"/>
              <a:ext cx="1699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678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79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0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1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82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3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4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5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25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26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7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91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92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90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88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8" name="Group 128"/>
          <p:cNvGrpSpPr>
            <a:grpSpLocks/>
          </p:cNvGrpSpPr>
          <p:nvPr/>
        </p:nvGrpSpPr>
        <p:grpSpPr bwMode="auto">
          <a:xfrm>
            <a:off x="290820" y="913959"/>
            <a:ext cx="3089437" cy="1094806"/>
            <a:chOff x="434" y="461"/>
            <a:chExt cx="1758" cy="703"/>
          </a:xfrm>
        </p:grpSpPr>
        <p:sp>
          <p:nvSpPr>
            <p:cNvPr id="695" name="Oval 129"/>
            <p:cNvSpPr>
              <a:spLocks noChangeArrowheads="1"/>
            </p:cNvSpPr>
            <p:nvPr/>
          </p:nvSpPr>
          <p:spPr bwMode="auto">
            <a:xfrm>
              <a:off x="434" y="461"/>
              <a:ext cx="1758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696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7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8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9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0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1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2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3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29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30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31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09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10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08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706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619" name="Line 121"/>
          <p:cNvSpPr>
            <a:spLocks noChangeShapeType="1"/>
          </p:cNvSpPr>
          <p:nvPr/>
        </p:nvSpPr>
        <p:spPr bwMode="auto">
          <a:xfrm>
            <a:off x="4435914" y="4035332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21" name="Line 123"/>
          <p:cNvSpPr>
            <a:spLocks noChangeShapeType="1"/>
          </p:cNvSpPr>
          <p:nvPr/>
        </p:nvSpPr>
        <p:spPr bwMode="auto">
          <a:xfrm>
            <a:off x="5790837" y="4106970"/>
            <a:ext cx="0" cy="914154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3" name="Line 119"/>
          <p:cNvSpPr>
            <a:spLocks noChangeShapeType="1"/>
          </p:cNvSpPr>
          <p:nvPr/>
        </p:nvSpPr>
        <p:spPr bwMode="auto">
          <a:xfrm flipH="1" flipV="1">
            <a:off x="3344092" y="4918827"/>
            <a:ext cx="979713" cy="24819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4" name="Line 119"/>
          <p:cNvSpPr>
            <a:spLocks noChangeShapeType="1"/>
          </p:cNvSpPr>
          <p:nvPr/>
        </p:nvSpPr>
        <p:spPr bwMode="auto">
          <a:xfrm flipH="1" flipV="1">
            <a:off x="4515391" y="5149602"/>
            <a:ext cx="1271455" cy="435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5" name="Line 119"/>
          <p:cNvSpPr>
            <a:spLocks noChangeShapeType="1"/>
          </p:cNvSpPr>
          <p:nvPr/>
        </p:nvSpPr>
        <p:spPr bwMode="auto">
          <a:xfrm flipH="1">
            <a:off x="5943599" y="4814324"/>
            <a:ext cx="496389" cy="300446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737" name="Group 54"/>
          <p:cNvGrpSpPr>
            <a:grpSpLocks noChangeAspect="1"/>
          </p:cNvGrpSpPr>
          <p:nvPr/>
        </p:nvGrpSpPr>
        <p:grpSpPr bwMode="auto">
          <a:xfrm>
            <a:off x="6357004" y="4593545"/>
            <a:ext cx="393960" cy="352345"/>
            <a:chOff x="3440" y="1592"/>
            <a:chExt cx="622" cy="640"/>
          </a:xfrm>
        </p:grpSpPr>
        <p:grpSp>
          <p:nvGrpSpPr>
            <p:cNvPr id="741" name="Group 55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43" name="Group 56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57" name="Picture 57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58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56" name="Freeform 59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54" name="Freeform 60"/>
            <p:cNvSpPr>
              <a:spLocks noChangeAspect="1"/>
            </p:cNvSpPr>
            <p:nvPr/>
          </p:nvSpPr>
          <p:spPr bwMode="auto">
            <a:xfrm>
              <a:off x="3462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47" name="Group 47"/>
          <p:cNvGrpSpPr>
            <a:grpSpLocks noChangeAspect="1"/>
          </p:cNvGrpSpPr>
          <p:nvPr/>
        </p:nvGrpSpPr>
        <p:grpSpPr bwMode="auto">
          <a:xfrm>
            <a:off x="4269572" y="4942813"/>
            <a:ext cx="380660" cy="352344"/>
            <a:chOff x="3440" y="1592"/>
            <a:chExt cx="601" cy="640"/>
          </a:xfrm>
        </p:grpSpPr>
        <p:grpSp>
          <p:nvGrpSpPr>
            <p:cNvPr id="749" name="Group 48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53" name="Group 49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39" name="Picture 50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40" name="Picture 51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38" name="Freeform 52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36" name="Freeform 53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55" name="Group 61"/>
          <p:cNvGrpSpPr>
            <a:grpSpLocks noChangeAspect="1"/>
          </p:cNvGrpSpPr>
          <p:nvPr/>
        </p:nvGrpSpPr>
        <p:grpSpPr bwMode="auto">
          <a:xfrm>
            <a:off x="5634636" y="4942813"/>
            <a:ext cx="377118" cy="349267"/>
            <a:chOff x="3440" y="1592"/>
            <a:chExt cx="601" cy="640"/>
          </a:xfrm>
        </p:grpSpPr>
        <p:grpSp>
          <p:nvGrpSpPr>
            <p:cNvPr id="759" name="Group 62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61" name="Group 63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45" name="Picture 64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46" name="Picture 65" descr="立方体用"/>
                <p:cNvPicPr>
                  <a:picLocks noChangeAspect="1" noChangeArrowheads="1"/>
                </p:cNvPicPr>
                <p:nvPr/>
              </p:nvPicPr>
              <p:blipFill>
                <a:blip r:embed="rId15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44" name="Freeform 66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42" name="Freeform 67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65" name="Group 40"/>
          <p:cNvGrpSpPr>
            <a:grpSpLocks noChangeAspect="1"/>
          </p:cNvGrpSpPr>
          <p:nvPr/>
        </p:nvGrpSpPr>
        <p:grpSpPr bwMode="auto">
          <a:xfrm>
            <a:off x="2944993" y="4733561"/>
            <a:ext cx="380660" cy="352344"/>
            <a:chOff x="3440" y="1592"/>
            <a:chExt cx="601" cy="640"/>
          </a:xfrm>
        </p:grpSpPr>
        <p:grpSp>
          <p:nvGrpSpPr>
            <p:cNvPr id="767" name="Group 41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71" name="Group 42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51" name="Picture 43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52" name="Picture 44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50" name="Freeform 45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48" name="Freeform 46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72" name="グループ化 214"/>
          <p:cNvGrpSpPr/>
          <p:nvPr/>
        </p:nvGrpSpPr>
        <p:grpSpPr>
          <a:xfrm>
            <a:off x="2975602" y="3230421"/>
            <a:ext cx="3728923" cy="899277"/>
            <a:chOff x="2975602" y="4281317"/>
            <a:chExt cx="3728923" cy="899277"/>
          </a:xfrm>
        </p:grpSpPr>
        <p:sp>
          <p:nvSpPr>
            <p:cNvPr id="216" name="Line 163"/>
            <p:cNvSpPr>
              <a:spLocks noChangeShapeType="1"/>
            </p:cNvSpPr>
            <p:nvPr/>
          </p:nvSpPr>
          <p:spPr bwMode="auto">
            <a:xfrm flipV="1">
              <a:off x="3158313" y="4488123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7" name="Line 164"/>
            <p:cNvSpPr>
              <a:spLocks noChangeShapeType="1"/>
            </p:cNvSpPr>
            <p:nvPr/>
          </p:nvSpPr>
          <p:spPr bwMode="auto">
            <a:xfrm flipV="1">
              <a:off x="5789080" y="4730502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8" name="Line 165"/>
            <p:cNvSpPr>
              <a:spLocks noChangeShapeType="1"/>
            </p:cNvSpPr>
            <p:nvPr/>
          </p:nvSpPr>
          <p:spPr bwMode="auto">
            <a:xfrm flipV="1">
              <a:off x="4434156" y="4426524"/>
              <a:ext cx="637921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0" name="Line 166"/>
            <p:cNvSpPr>
              <a:spLocks noChangeShapeType="1"/>
            </p:cNvSpPr>
            <p:nvPr/>
          </p:nvSpPr>
          <p:spPr bwMode="auto">
            <a:xfrm>
              <a:off x="3956155" y="4488123"/>
              <a:ext cx="1673006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1" name="Line 167"/>
            <p:cNvSpPr>
              <a:spLocks noChangeShapeType="1"/>
            </p:cNvSpPr>
            <p:nvPr/>
          </p:nvSpPr>
          <p:spPr bwMode="auto">
            <a:xfrm>
              <a:off x="5231997" y="4426524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2" name="Line 168"/>
            <p:cNvSpPr>
              <a:spLocks noChangeShapeType="1"/>
            </p:cNvSpPr>
            <p:nvPr/>
          </p:nvSpPr>
          <p:spPr bwMode="auto">
            <a:xfrm>
              <a:off x="3158313" y="4792101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3" name="Line 169"/>
            <p:cNvSpPr>
              <a:spLocks noChangeShapeType="1"/>
            </p:cNvSpPr>
            <p:nvPr/>
          </p:nvSpPr>
          <p:spPr bwMode="auto">
            <a:xfrm>
              <a:off x="4513237" y="5034480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4" name="Line 170"/>
            <p:cNvSpPr>
              <a:spLocks noChangeShapeType="1"/>
            </p:cNvSpPr>
            <p:nvPr/>
          </p:nvSpPr>
          <p:spPr bwMode="auto">
            <a:xfrm>
              <a:off x="4035236" y="4426524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776" name="グループ化 255"/>
            <p:cNvGrpSpPr/>
            <p:nvPr/>
          </p:nvGrpSpPr>
          <p:grpSpPr>
            <a:xfrm>
              <a:off x="6317386" y="4527361"/>
              <a:ext cx="387139" cy="348434"/>
              <a:chOff x="7058165" y="5696404"/>
              <a:chExt cx="387139" cy="348434"/>
            </a:xfrm>
          </p:grpSpPr>
          <p:sp>
            <p:nvSpPr>
              <p:cNvPr id="246" name="円柱 245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7" name="円/楕円 246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8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7" name="グループ化 260"/>
            <p:cNvGrpSpPr/>
            <p:nvPr/>
          </p:nvGrpSpPr>
          <p:grpSpPr>
            <a:xfrm>
              <a:off x="5004543" y="4283154"/>
              <a:ext cx="387139" cy="348434"/>
              <a:chOff x="7058165" y="5696404"/>
              <a:chExt cx="387139" cy="348434"/>
            </a:xfrm>
          </p:grpSpPr>
          <p:sp>
            <p:nvSpPr>
              <p:cNvPr id="243" name="円柱 242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4" name="円/楕円 243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5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8" name="グループ化 264"/>
            <p:cNvGrpSpPr/>
            <p:nvPr/>
          </p:nvGrpSpPr>
          <p:grpSpPr>
            <a:xfrm>
              <a:off x="5588436" y="4822980"/>
              <a:ext cx="387139" cy="348434"/>
              <a:chOff x="7058165" y="5696404"/>
              <a:chExt cx="387139" cy="348434"/>
            </a:xfrm>
          </p:grpSpPr>
          <p:sp>
            <p:nvSpPr>
              <p:cNvPr id="240" name="円柱 239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1" name="円/楕円 240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2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9" name="グループ化 268"/>
            <p:cNvGrpSpPr/>
            <p:nvPr/>
          </p:nvGrpSpPr>
          <p:grpSpPr>
            <a:xfrm>
              <a:off x="4220508" y="4832160"/>
              <a:ext cx="387139" cy="348434"/>
              <a:chOff x="7058165" y="5696404"/>
              <a:chExt cx="387139" cy="348434"/>
            </a:xfrm>
          </p:grpSpPr>
          <p:sp>
            <p:nvSpPr>
              <p:cNvPr id="237" name="円柱 236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8" name="円/楕円 237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9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0" name="グループ化 272"/>
            <p:cNvGrpSpPr/>
            <p:nvPr/>
          </p:nvGrpSpPr>
          <p:grpSpPr>
            <a:xfrm>
              <a:off x="3768817" y="4281317"/>
              <a:ext cx="387139" cy="348434"/>
              <a:chOff x="7058165" y="5696404"/>
              <a:chExt cx="387139" cy="348434"/>
            </a:xfrm>
          </p:grpSpPr>
          <p:sp>
            <p:nvSpPr>
              <p:cNvPr id="234" name="円柱 233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5" name="円/楕円 234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6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1" name="グループ化 276"/>
            <p:cNvGrpSpPr/>
            <p:nvPr/>
          </p:nvGrpSpPr>
          <p:grpSpPr>
            <a:xfrm>
              <a:off x="2975602" y="4589790"/>
              <a:ext cx="387139" cy="348434"/>
              <a:chOff x="7058165" y="5696404"/>
              <a:chExt cx="387139" cy="348434"/>
            </a:xfrm>
          </p:grpSpPr>
          <p:sp>
            <p:nvSpPr>
              <p:cNvPr id="231" name="円柱 230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円/楕円 231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3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</p:grpSp>
      <p:sp>
        <p:nvSpPr>
          <p:cNvPr id="197" name="正方形/長方形 196"/>
          <p:cNvSpPr/>
          <p:nvPr/>
        </p:nvSpPr>
        <p:spPr>
          <a:xfrm>
            <a:off x="3392537" y="1162036"/>
            <a:ext cx="23907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latin typeface="Arial"/>
                <a:ea typeface="HGS創英角ｺﾞｼｯｸUB" pitchFamily="50" charset="-128"/>
              </a:rPr>
              <a:t>-</a:t>
            </a:r>
            <a:r>
              <a:rPr lang="en-US" altLang="ja-JP" sz="2000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 Label Switching</a:t>
            </a:r>
          </a:p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ea typeface="HGS創英角ｺﾞｼｯｸUB" pitchFamily="50" charset="-128"/>
              </a:rPr>
              <a:t>-</a:t>
            </a:r>
            <a:r>
              <a:rPr lang="en-US" altLang="ja-JP" sz="2000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 Key management  </a:t>
            </a:r>
            <a:endParaRPr lang="ja-JP" altLang="en-US" sz="2000" dirty="0">
              <a:solidFill>
                <a:srgbClr val="0000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cxnSp>
        <p:nvCxnSpPr>
          <p:cNvPr id="198" name="直線矢印コネクタ 197"/>
          <p:cNvCxnSpPr>
            <a:stCxn id="197" idx="2"/>
          </p:cNvCxnSpPr>
          <p:nvPr/>
        </p:nvCxnSpPr>
        <p:spPr>
          <a:xfrm rot="5400000">
            <a:off x="4102374" y="1930117"/>
            <a:ext cx="545735" cy="425344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正方形/長方形 194"/>
          <p:cNvSpPr/>
          <p:nvPr/>
        </p:nvSpPr>
        <p:spPr>
          <a:xfrm>
            <a:off x="1815143" y="54592"/>
            <a:ext cx="54863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Secure Photonic Network </a:t>
            </a:r>
            <a:r>
              <a:rPr lang="ja-JP" altLang="en-US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3200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3" name="Rectangle 681"/>
          <p:cNvSpPr>
            <a:spLocks noChangeArrowheads="1"/>
          </p:cNvSpPr>
          <p:nvPr/>
        </p:nvSpPr>
        <p:spPr bwMode="auto">
          <a:xfrm>
            <a:off x="6724991" y="6032858"/>
            <a:ext cx="210643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QKD network </a:t>
            </a:r>
            <a:r>
              <a:rPr lang="ja-JP" altLang="en-US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　</a:t>
            </a:r>
            <a:endParaRPr lang="ja-JP" altLang="en-US" dirty="0">
              <a:solidFill>
                <a:srgbClr val="FFFFFF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782" name="グループ化 333"/>
          <p:cNvGrpSpPr/>
          <p:nvPr/>
        </p:nvGrpSpPr>
        <p:grpSpPr>
          <a:xfrm>
            <a:off x="3768834" y="2135648"/>
            <a:ext cx="365411" cy="442028"/>
            <a:chOff x="659479" y="2434522"/>
            <a:chExt cx="365411" cy="442028"/>
          </a:xfrm>
        </p:grpSpPr>
        <p:sp>
          <p:nvSpPr>
            <p:cNvPr id="335" name="直方体 334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83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84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85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41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42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40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38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86" name="グループ化 342"/>
          <p:cNvGrpSpPr/>
          <p:nvPr/>
        </p:nvGrpSpPr>
        <p:grpSpPr>
          <a:xfrm>
            <a:off x="4991993" y="2088149"/>
            <a:ext cx="365411" cy="442028"/>
            <a:chOff x="659479" y="2434522"/>
            <a:chExt cx="365411" cy="442028"/>
          </a:xfrm>
        </p:grpSpPr>
        <p:sp>
          <p:nvSpPr>
            <p:cNvPr id="344" name="直方体 343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87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88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89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50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51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49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47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90" name="グループ化 351"/>
          <p:cNvGrpSpPr/>
          <p:nvPr/>
        </p:nvGrpSpPr>
        <p:grpSpPr>
          <a:xfrm>
            <a:off x="4267598" y="2586919"/>
            <a:ext cx="365411" cy="442028"/>
            <a:chOff x="659479" y="2434522"/>
            <a:chExt cx="365411" cy="442028"/>
          </a:xfrm>
        </p:grpSpPr>
        <p:sp>
          <p:nvSpPr>
            <p:cNvPr id="353" name="直方体 352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91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92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93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59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60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58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56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94" name="グループ化 360"/>
          <p:cNvGrpSpPr/>
          <p:nvPr/>
        </p:nvGrpSpPr>
        <p:grpSpPr>
          <a:xfrm>
            <a:off x="5621385" y="2563168"/>
            <a:ext cx="365411" cy="442028"/>
            <a:chOff x="659479" y="2434522"/>
            <a:chExt cx="365411" cy="442028"/>
          </a:xfrm>
        </p:grpSpPr>
        <p:sp>
          <p:nvSpPr>
            <p:cNvPr id="362" name="直方体 361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95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96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97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68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69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67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65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98" name="グループ化 369"/>
          <p:cNvGrpSpPr/>
          <p:nvPr/>
        </p:nvGrpSpPr>
        <p:grpSpPr>
          <a:xfrm>
            <a:off x="6357656" y="2361284"/>
            <a:ext cx="365411" cy="442028"/>
            <a:chOff x="659479" y="2434522"/>
            <a:chExt cx="365411" cy="442028"/>
          </a:xfrm>
        </p:grpSpPr>
        <p:sp>
          <p:nvSpPr>
            <p:cNvPr id="371" name="直方体 370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99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192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193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77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78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76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74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379" name="正方形/長方形 378"/>
          <p:cNvSpPr/>
          <p:nvPr/>
        </p:nvSpPr>
        <p:spPr>
          <a:xfrm>
            <a:off x="6977824" y="2651895"/>
            <a:ext cx="19880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Control plane</a:t>
            </a:r>
            <a:endParaRPr lang="ja-JP" altLang="en-US" dirty="0">
              <a:solidFill>
                <a:srgbClr val="000000"/>
              </a:solidFill>
            </a:endParaRPr>
          </a:p>
        </p:txBody>
      </p:sp>
      <p:sp>
        <p:nvSpPr>
          <p:cNvPr id="381" name="Line 219"/>
          <p:cNvSpPr>
            <a:spLocks noChangeShapeType="1"/>
          </p:cNvSpPr>
          <p:nvPr/>
        </p:nvSpPr>
        <p:spPr bwMode="auto">
          <a:xfrm flipV="1">
            <a:off x="3043446" y="3029804"/>
            <a:ext cx="0" cy="311697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83" name="Line 219"/>
          <p:cNvSpPr>
            <a:spLocks noChangeShapeType="1"/>
          </p:cNvSpPr>
          <p:nvPr/>
        </p:nvSpPr>
        <p:spPr bwMode="auto">
          <a:xfrm flipV="1">
            <a:off x="3032073" y="5283958"/>
            <a:ext cx="0" cy="311697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85" name="Line 219"/>
          <p:cNvSpPr>
            <a:spLocks noChangeShapeType="1"/>
          </p:cNvSpPr>
          <p:nvPr/>
        </p:nvSpPr>
        <p:spPr bwMode="auto">
          <a:xfrm flipV="1">
            <a:off x="3045718" y="4042028"/>
            <a:ext cx="0" cy="311697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87" name="Rectangle 681"/>
          <p:cNvSpPr>
            <a:spLocks noChangeArrowheads="1"/>
          </p:cNvSpPr>
          <p:nvPr/>
        </p:nvSpPr>
        <p:spPr bwMode="auto">
          <a:xfrm>
            <a:off x="2156347" y="5598076"/>
            <a:ext cx="170596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ja-JP" sz="2000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Secure  key </a:t>
            </a:r>
            <a:r>
              <a:rPr lang="ja-JP" altLang="en-US" sz="2000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　</a:t>
            </a:r>
            <a:endParaRPr lang="ja-JP" altLang="en-US" sz="2000" dirty="0">
              <a:solidFill>
                <a:srgbClr val="FFFFFF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390" name="四角形吹き出し 389"/>
          <p:cNvSpPr/>
          <p:nvPr/>
        </p:nvSpPr>
        <p:spPr bwMode="auto">
          <a:xfrm>
            <a:off x="138753" y="2614516"/>
            <a:ext cx="1676399" cy="540393"/>
          </a:xfrm>
          <a:prstGeom prst="wedgeRectCallout">
            <a:avLst>
              <a:gd name="adj1" fmla="val 119289"/>
              <a:gd name="adj2" fmla="val -36625"/>
            </a:avLst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QKD-OTP </a:t>
            </a:r>
          </a:p>
        </p:txBody>
      </p:sp>
      <p:sp>
        <p:nvSpPr>
          <p:cNvPr id="394" name="Text Box 213"/>
          <p:cNvSpPr txBox="1">
            <a:spLocks noChangeArrowheads="1"/>
          </p:cNvSpPr>
          <p:nvPr/>
        </p:nvSpPr>
        <p:spPr bwMode="auto">
          <a:xfrm>
            <a:off x="27296" y="2116661"/>
            <a:ext cx="221093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Control signal  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260" name="正方形/長方形 259"/>
          <p:cNvSpPr/>
          <p:nvPr/>
        </p:nvSpPr>
        <p:spPr>
          <a:xfrm>
            <a:off x="76283" y="3573549"/>
            <a:ext cx="192232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Secure path </a:t>
            </a:r>
          </a:p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provisioning </a:t>
            </a:r>
            <a:endParaRPr lang="ja-JP" altLang="en-US" dirty="0">
              <a:solidFill>
                <a:srgbClr val="000000"/>
              </a:solidFill>
            </a:endParaRPr>
          </a:p>
        </p:txBody>
      </p:sp>
      <p:sp>
        <p:nvSpPr>
          <p:cNvPr id="261" name="正方形/長方形 260"/>
          <p:cNvSpPr/>
          <p:nvPr/>
        </p:nvSpPr>
        <p:spPr>
          <a:xfrm>
            <a:off x="25487" y="4756443"/>
            <a:ext cx="2850460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Hacking &amp; hijacking</a:t>
            </a:r>
          </a:p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of the NW will be </a:t>
            </a:r>
            <a:b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</a:b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prevented.  </a:t>
            </a:r>
            <a:endParaRPr lang="ja-JP" altLang="en-US" dirty="0">
              <a:solidFill>
                <a:srgbClr val="000000"/>
              </a:solidFill>
            </a:endParaRPr>
          </a:p>
        </p:txBody>
      </p:sp>
      <p:sp>
        <p:nvSpPr>
          <p:cNvPr id="262" name="下矢印 261"/>
          <p:cNvSpPr/>
          <p:nvPr/>
        </p:nvSpPr>
        <p:spPr bwMode="auto">
          <a:xfrm>
            <a:off x="682174" y="3280229"/>
            <a:ext cx="420915" cy="333828"/>
          </a:xfrm>
          <a:prstGeom prst="down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263" name="下矢印 262"/>
          <p:cNvSpPr/>
          <p:nvPr/>
        </p:nvSpPr>
        <p:spPr bwMode="auto">
          <a:xfrm>
            <a:off x="674920" y="4477637"/>
            <a:ext cx="420915" cy="333828"/>
          </a:xfrm>
          <a:prstGeom prst="down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258" name="Text Box 236"/>
          <p:cNvSpPr txBox="1">
            <a:spLocks noChangeArrowheads="1"/>
          </p:cNvSpPr>
          <p:nvPr/>
        </p:nvSpPr>
        <p:spPr bwMode="auto">
          <a:xfrm>
            <a:off x="6170027" y="4926648"/>
            <a:ext cx="306541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Optical path network </a:t>
            </a:r>
            <a:endParaRPr lang="ja-JP" altLang="en-US" dirty="0">
              <a:solidFill>
                <a:srgbClr val="FFFF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Line 67"/>
          <p:cNvSpPr>
            <a:spLocks noChangeShapeType="1"/>
          </p:cNvSpPr>
          <p:nvPr/>
        </p:nvSpPr>
        <p:spPr bwMode="auto">
          <a:xfrm flipV="1">
            <a:off x="3160070" y="2692909"/>
            <a:ext cx="0" cy="2049453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61" name="Oval 73"/>
          <p:cNvSpPr>
            <a:spLocks noChangeArrowheads="1"/>
          </p:cNvSpPr>
          <p:nvPr/>
        </p:nvSpPr>
        <p:spPr bwMode="auto">
          <a:xfrm>
            <a:off x="2682068" y="2057517"/>
            <a:ext cx="4463693" cy="1060544"/>
          </a:xfrm>
          <a:prstGeom prst="ellipse">
            <a:avLst/>
          </a:prstGeom>
          <a:solidFill>
            <a:schemeClr val="bg1">
              <a:alpha val="54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2" name="グループ化 325"/>
          <p:cNvGrpSpPr/>
          <p:nvPr/>
        </p:nvGrpSpPr>
        <p:grpSpPr>
          <a:xfrm>
            <a:off x="2998917" y="2387022"/>
            <a:ext cx="365411" cy="442028"/>
            <a:chOff x="659479" y="2434522"/>
            <a:chExt cx="365411" cy="442028"/>
          </a:xfrm>
        </p:grpSpPr>
        <p:sp>
          <p:nvSpPr>
            <p:cNvPr id="325" name="直方体 324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3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4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5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19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20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18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16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6" name="グループ化 303"/>
          <p:cNvGrpSpPr/>
          <p:nvPr/>
        </p:nvGrpSpPr>
        <p:grpSpPr>
          <a:xfrm>
            <a:off x="3168947" y="4571999"/>
            <a:ext cx="3338394" cy="2047165"/>
            <a:chOff x="3168947" y="4572000"/>
            <a:chExt cx="3338394" cy="1597829"/>
          </a:xfrm>
        </p:grpSpPr>
        <p:grpSp>
          <p:nvGrpSpPr>
            <p:cNvPr id="7" name="グループ化 302"/>
            <p:cNvGrpSpPr/>
            <p:nvPr/>
          </p:nvGrpSpPr>
          <p:grpSpPr>
            <a:xfrm>
              <a:off x="3168947" y="4572000"/>
              <a:ext cx="2624162" cy="1597829"/>
              <a:chOff x="3168947" y="4572000"/>
              <a:chExt cx="2624162" cy="1597829"/>
            </a:xfrm>
          </p:grpSpPr>
          <p:sp>
            <p:nvSpPr>
              <p:cNvPr id="296" name="Line 121"/>
              <p:cNvSpPr>
                <a:spLocks noChangeShapeType="1"/>
              </p:cNvSpPr>
              <p:nvPr/>
            </p:nvSpPr>
            <p:spPr bwMode="auto">
              <a:xfrm>
                <a:off x="3168947" y="4965655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8" name="Line 120"/>
              <p:cNvSpPr>
                <a:spLocks noChangeShapeType="1"/>
              </p:cNvSpPr>
              <p:nvPr/>
            </p:nvSpPr>
            <p:spPr bwMode="auto">
              <a:xfrm>
                <a:off x="3958427" y="4618723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9" name="Line 121"/>
              <p:cNvSpPr>
                <a:spLocks noChangeShapeType="1"/>
              </p:cNvSpPr>
              <p:nvPr/>
            </p:nvSpPr>
            <p:spPr bwMode="auto">
              <a:xfrm>
                <a:off x="4438186" y="5184036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0" name="Line 123"/>
              <p:cNvSpPr>
                <a:spLocks noChangeShapeType="1"/>
              </p:cNvSpPr>
              <p:nvPr/>
            </p:nvSpPr>
            <p:spPr bwMode="auto">
              <a:xfrm>
                <a:off x="5793109" y="5093958"/>
                <a:ext cx="0" cy="107587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Line 123"/>
              <p:cNvSpPr>
                <a:spLocks noChangeShapeType="1"/>
              </p:cNvSpPr>
              <p:nvPr/>
            </p:nvSpPr>
            <p:spPr bwMode="auto">
              <a:xfrm>
                <a:off x="5167586" y="4572000"/>
                <a:ext cx="0" cy="97230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02" name="Line 123"/>
            <p:cNvSpPr>
              <a:spLocks noChangeShapeType="1"/>
            </p:cNvSpPr>
            <p:nvPr/>
          </p:nvSpPr>
          <p:spPr bwMode="auto">
            <a:xfrm>
              <a:off x="6507341" y="4819935"/>
              <a:ext cx="0" cy="97230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297" name="Line 121"/>
          <p:cNvSpPr>
            <a:spLocks noChangeShapeType="1"/>
          </p:cNvSpPr>
          <p:nvPr/>
        </p:nvSpPr>
        <p:spPr bwMode="auto">
          <a:xfrm>
            <a:off x="5161520" y="3450753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8" name="グループ化 291"/>
          <p:cNvGrpSpPr/>
          <p:nvPr/>
        </p:nvGrpSpPr>
        <p:grpSpPr>
          <a:xfrm>
            <a:off x="3160585" y="5998316"/>
            <a:ext cx="3268688" cy="609295"/>
            <a:chOff x="3160585" y="5588876"/>
            <a:chExt cx="3268688" cy="609295"/>
          </a:xfrm>
        </p:grpSpPr>
        <p:sp>
          <p:nvSpPr>
            <p:cNvPr id="214" name="Line 163"/>
            <p:cNvSpPr>
              <a:spLocks noChangeShapeType="1"/>
            </p:cNvSpPr>
            <p:nvPr/>
          </p:nvSpPr>
          <p:spPr bwMode="auto">
            <a:xfrm flipV="1">
              <a:off x="3160585" y="5650475"/>
              <a:ext cx="637921" cy="242379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5" name="Line 164"/>
            <p:cNvSpPr>
              <a:spLocks noChangeShapeType="1"/>
            </p:cNvSpPr>
            <p:nvPr/>
          </p:nvSpPr>
          <p:spPr bwMode="auto">
            <a:xfrm flipV="1">
              <a:off x="5791352" y="5892854"/>
              <a:ext cx="637921" cy="242379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9" name="Line 165"/>
            <p:cNvSpPr>
              <a:spLocks noChangeShapeType="1"/>
            </p:cNvSpPr>
            <p:nvPr/>
          </p:nvSpPr>
          <p:spPr bwMode="auto">
            <a:xfrm flipV="1">
              <a:off x="4436428" y="5588876"/>
              <a:ext cx="637921" cy="4860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5" name="Line 166"/>
            <p:cNvSpPr>
              <a:spLocks noChangeShapeType="1"/>
            </p:cNvSpPr>
            <p:nvPr/>
          </p:nvSpPr>
          <p:spPr bwMode="auto">
            <a:xfrm>
              <a:off x="3958427" y="5650475"/>
              <a:ext cx="1673006" cy="4860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6" name="Line 167"/>
            <p:cNvSpPr>
              <a:spLocks noChangeShapeType="1"/>
            </p:cNvSpPr>
            <p:nvPr/>
          </p:nvSpPr>
          <p:spPr bwMode="auto">
            <a:xfrm>
              <a:off x="5234269" y="5588876"/>
              <a:ext cx="1115923" cy="243718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7" name="Line 168"/>
            <p:cNvSpPr>
              <a:spLocks noChangeShapeType="1"/>
            </p:cNvSpPr>
            <p:nvPr/>
          </p:nvSpPr>
          <p:spPr bwMode="auto">
            <a:xfrm>
              <a:off x="3160585" y="5954453"/>
              <a:ext cx="1115923" cy="243718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8" name="Line 169"/>
            <p:cNvSpPr>
              <a:spLocks noChangeShapeType="1"/>
            </p:cNvSpPr>
            <p:nvPr/>
          </p:nvSpPr>
          <p:spPr bwMode="auto">
            <a:xfrm>
              <a:off x="4515509" y="6196832"/>
              <a:ext cx="1115923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9" name="Line 170"/>
            <p:cNvSpPr>
              <a:spLocks noChangeShapeType="1"/>
            </p:cNvSpPr>
            <p:nvPr/>
          </p:nvSpPr>
          <p:spPr bwMode="auto">
            <a:xfrm>
              <a:off x="4037508" y="5588876"/>
              <a:ext cx="1115923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9" name="グループ化 290"/>
          <p:cNvGrpSpPr/>
          <p:nvPr/>
        </p:nvGrpSpPr>
        <p:grpSpPr>
          <a:xfrm>
            <a:off x="2980149" y="5852232"/>
            <a:ext cx="3719467" cy="894345"/>
            <a:chOff x="2980149" y="5442792"/>
            <a:chExt cx="3719467" cy="894345"/>
          </a:xfrm>
        </p:grpSpPr>
        <p:grpSp>
          <p:nvGrpSpPr>
            <p:cNvPr id="10" name="グループ化 274"/>
            <p:cNvGrpSpPr/>
            <p:nvPr/>
          </p:nvGrpSpPr>
          <p:grpSpPr>
            <a:xfrm>
              <a:off x="2980149" y="5740769"/>
              <a:ext cx="387139" cy="348434"/>
              <a:chOff x="1069462" y="5126620"/>
              <a:chExt cx="387139" cy="348434"/>
            </a:xfrm>
          </p:grpSpPr>
          <p:sp>
            <p:nvSpPr>
              <p:cNvPr id="273" name="円柱 272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4" name="円/楕円 273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" name="グループ化 275"/>
            <p:cNvGrpSpPr/>
            <p:nvPr/>
          </p:nvGrpSpPr>
          <p:grpSpPr>
            <a:xfrm>
              <a:off x="3773993" y="5442792"/>
              <a:ext cx="387139" cy="348434"/>
              <a:chOff x="1069462" y="5126620"/>
              <a:chExt cx="387139" cy="348434"/>
            </a:xfrm>
          </p:grpSpPr>
          <p:sp>
            <p:nvSpPr>
              <p:cNvPr id="277" name="円柱 276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円/楕円 277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2" name="グループ化 278"/>
            <p:cNvGrpSpPr/>
            <p:nvPr/>
          </p:nvGrpSpPr>
          <p:grpSpPr>
            <a:xfrm>
              <a:off x="4224370" y="5988703"/>
              <a:ext cx="387139" cy="348434"/>
              <a:chOff x="1069462" y="5126620"/>
              <a:chExt cx="387139" cy="348434"/>
            </a:xfrm>
          </p:grpSpPr>
          <p:sp>
            <p:nvSpPr>
              <p:cNvPr id="280" name="円柱 279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円/楕円 280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3" name="グループ化 281"/>
            <p:cNvGrpSpPr/>
            <p:nvPr/>
          </p:nvGrpSpPr>
          <p:grpSpPr>
            <a:xfrm>
              <a:off x="5002293" y="5442793"/>
              <a:ext cx="387139" cy="348434"/>
              <a:chOff x="1069462" y="5126620"/>
              <a:chExt cx="387139" cy="348434"/>
            </a:xfrm>
          </p:grpSpPr>
          <p:sp>
            <p:nvSpPr>
              <p:cNvPr id="283" name="円柱 282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4" name="円/楕円 283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4" name="グループ化 284"/>
            <p:cNvGrpSpPr/>
            <p:nvPr/>
          </p:nvGrpSpPr>
          <p:grpSpPr>
            <a:xfrm>
              <a:off x="5589146" y="5988703"/>
              <a:ext cx="387139" cy="348434"/>
              <a:chOff x="1069462" y="5126620"/>
              <a:chExt cx="387139" cy="348434"/>
            </a:xfrm>
          </p:grpSpPr>
          <p:sp>
            <p:nvSpPr>
              <p:cNvPr id="286" name="円柱 285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" name="円/楕円 286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" name="グループ化 287"/>
            <p:cNvGrpSpPr/>
            <p:nvPr/>
          </p:nvGrpSpPr>
          <p:grpSpPr>
            <a:xfrm>
              <a:off x="6312477" y="5688453"/>
              <a:ext cx="387139" cy="348434"/>
              <a:chOff x="1069462" y="5126620"/>
              <a:chExt cx="387139" cy="348434"/>
            </a:xfrm>
          </p:grpSpPr>
          <p:sp>
            <p:nvSpPr>
              <p:cNvPr id="289" name="円柱 288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" name="円/楕円 289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713" name="Line 18"/>
          <p:cNvSpPr>
            <a:spLocks noChangeShapeType="1"/>
          </p:cNvSpPr>
          <p:nvPr/>
        </p:nvSpPr>
        <p:spPr bwMode="auto">
          <a:xfrm flipV="1">
            <a:off x="3224971" y="4524308"/>
            <a:ext cx="642696" cy="27849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4" name="Line 19"/>
          <p:cNvSpPr>
            <a:spLocks noChangeShapeType="1"/>
          </p:cNvSpPr>
          <p:nvPr/>
        </p:nvSpPr>
        <p:spPr bwMode="auto">
          <a:xfrm flipV="1">
            <a:off x="5875426" y="4802798"/>
            <a:ext cx="642695" cy="27849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5" name="Line 20"/>
          <p:cNvSpPr>
            <a:spLocks noChangeShapeType="1"/>
          </p:cNvSpPr>
          <p:nvPr/>
        </p:nvSpPr>
        <p:spPr bwMode="auto">
          <a:xfrm flipV="1">
            <a:off x="4510362" y="4453531"/>
            <a:ext cx="642696" cy="55852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7" name="Line 22"/>
          <p:cNvSpPr>
            <a:spLocks noChangeShapeType="1"/>
          </p:cNvSpPr>
          <p:nvPr/>
        </p:nvSpPr>
        <p:spPr bwMode="auto">
          <a:xfrm>
            <a:off x="5314173" y="4453531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8" name="Line 23"/>
          <p:cNvSpPr>
            <a:spLocks noChangeShapeType="1"/>
          </p:cNvSpPr>
          <p:nvPr/>
        </p:nvSpPr>
        <p:spPr bwMode="auto">
          <a:xfrm>
            <a:off x="3224971" y="4873575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9" name="Line 24"/>
          <p:cNvSpPr>
            <a:spLocks noChangeShapeType="1"/>
          </p:cNvSpPr>
          <p:nvPr/>
        </p:nvSpPr>
        <p:spPr bwMode="auto">
          <a:xfrm>
            <a:off x="4590036" y="5152066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20" name="Line 25"/>
          <p:cNvSpPr>
            <a:spLocks noChangeShapeType="1"/>
          </p:cNvSpPr>
          <p:nvPr/>
        </p:nvSpPr>
        <p:spPr bwMode="auto">
          <a:xfrm>
            <a:off x="4108457" y="4453531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pic>
        <p:nvPicPr>
          <p:cNvPr id="721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9074494">
            <a:off x="3019593" y="4675092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2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8153205">
            <a:off x="4326229" y="4730483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3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9048354">
            <a:off x="5707227" y="4924350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4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13051" y="509513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5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11669093">
            <a:off x="3306415" y="4993588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6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 rot="12111283">
            <a:off x="3973898" y="4732021"/>
            <a:ext cx="1848412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7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092522" y="440275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8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 rot="11822745">
            <a:off x="5296468" y="4549649"/>
            <a:ext cx="1124275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6" name="Group 26"/>
          <p:cNvGrpSpPr>
            <a:grpSpLocks noChangeAspect="1"/>
          </p:cNvGrpSpPr>
          <p:nvPr/>
        </p:nvGrpSpPr>
        <p:grpSpPr bwMode="auto">
          <a:xfrm>
            <a:off x="4991941" y="4244278"/>
            <a:ext cx="380660" cy="352344"/>
            <a:chOff x="3440" y="1592"/>
            <a:chExt cx="601" cy="640"/>
          </a:xfrm>
        </p:grpSpPr>
        <p:grpSp>
          <p:nvGrpSpPr>
            <p:cNvPr id="17" name="Group 27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8" name="Group 28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69" name="Picture 29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70" name="Picture 30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68" name="Freeform 31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66" name="Freeform 32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9" name="Group 33"/>
          <p:cNvGrpSpPr>
            <a:grpSpLocks noChangeAspect="1"/>
          </p:cNvGrpSpPr>
          <p:nvPr/>
        </p:nvGrpSpPr>
        <p:grpSpPr bwMode="auto">
          <a:xfrm>
            <a:off x="3787993" y="4315055"/>
            <a:ext cx="380660" cy="352344"/>
            <a:chOff x="3440" y="1592"/>
            <a:chExt cx="601" cy="640"/>
          </a:xfrm>
        </p:grpSpPr>
        <p:grpSp>
          <p:nvGrpSpPr>
            <p:cNvPr id="20" name="Group 34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21" name="Group 35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63" name="Picture 36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64" name="Picture 37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62" name="Freeform 38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60" name="Freeform 39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2" name="Group 8"/>
          <p:cNvGrpSpPr>
            <a:grpSpLocks/>
          </p:cNvGrpSpPr>
          <p:nvPr/>
        </p:nvGrpSpPr>
        <p:grpSpPr bwMode="auto">
          <a:xfrm>
            <a:off x="2306472" y="1898964"/>
            <a:ext cx="906992" cy="1842032"/>
            <a:chOff x="1337" y="1391"/>
            <a:chExt cx="544" cy="1034"/>
          </a:xfrm>
        </p:grpSpPr>
        <p:sp>
          <p:nvSpPr>
            <p:cNvPr id="525" name="Line 9"/>
            <p:cNvSpPr>
              <a:spLocks noChangeShapeType="1"/>
            </p:cNvSpPr>
            <p:nvPr/>
          </p:nvSpPr>
          <p:spPr bwMode="auto">
            <a:xfrm flipV="1">
              <a:off x="1359" y="1391"/>
              <a:ext cx="0" cy="103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527" name="Line 10"/>
            <p:cNvSpPr>
              <a:spLocks noChangeShapeType="1"/>
            </p:cNvSpPr>
            <p:nvPr/>
          </p:nvSpPr>
          <p:spPr bwMode="auto">
            <a:xfrm flipH="1">
              <a:off x="1337" y="2413"/>
              <a:ext cx="544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556" name="Line 68"/>
          <p:cNvSpPr>
            <a:spLocks noChangeShapeType="1"/>
          </p:cNvSpPr>
          <p:nvPr/>
        </p:nvSpPr>
        <p:spPr bwMode="auto">
          <a:xfrm flipV="1">
            <a:off x="3956155" y="2269316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7" name="Line 69"/>
          <p:cNvSpPr>
            <a:spLocks noChangeShapeType="1"/>
          </p:cNvSpPr>
          <p:nvPr/>
        </p:nvSpPr>
        <p:spPr bwMode="auto">
          <a:xfrm flipV="1">
            <a:off x="4435914" y="2834627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8" name="Line 70"/>
          <p:cNvSpPr>
            <a:spLocks noChangeShapeType="1"/>
          </p:cNvSpPr>
          <p:nvPr/>
        </p:nvSpPr>
        <p:spPr bwMode="auto">
          <a:xfrm flipV="1">
            <a:off x="5152916" y="2199235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9" name="Line 71"/>
          <p:cNvSpPr>
            <a:spLocks noChangeShapeType="1"/>
          </p:cNvSpPr>
          <p:nvPr/>
        </p:nvSpPr>
        <p:spPr bwMode="auto">
          <a:xfrm flipV="1">
            <a:off x="5790837" y="2904708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60" name="Line 72"/>
          <p:cNvSpPr>
            <a:spLocks noChangeShapeType="1"/>
          </p:cNvSpPr>
          <p:nvPr/>
        </p:nvSpPr>
        <p:spPr bwMode="auto">
          <a:xfrm flipV="1">
            <a:off x="6507839" y="2552751"/>
            <a:ext cx="0" cy="2044780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23" name="Group 116"/>
          <p:cNvGrpSpPr>
            <a:grpSpLocks/>
          </p:cNvGrpSpPr>
          <p:nvPr/>
        </p:nvGrpSpPr>
        <p:grpSpPr bwMode="auto">
          <a:xfrm>
            <a:off x="6667757" y="1819077"/>
            <a:ext cx="1143465" cy="1836266"/>
            <a:chOff x="3923" y="1397"/>
            <a:chExt cx="317" cy="952"/>
          </a:xfrm>
        </p:grpSpPr>
        <p:sp>
          <p:nvSpPr>
            <p:cNvPr id="615" name="Line 117"/>
            <p:cNvSpPr>
              <a:spLocks noChangeShapeType="1"/>
            </p:cNvSpPr>
            <p:nvPr/>
          </p:nvSpPr>
          <p:spPr bwMode="auto">
            <a:xfrm flipH="1">
              <a:off x="3923" y="2344"/>
              <a:ext cx="317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16" name="Line 118"/>
            <p:cNvSpPr>
              <a:spLocks noChangeShapeType="1"/>
            </p:cNvSpPr>
            <p:nvPr/>
          </p:nvSpPr>
          <p:spPr bwMode="auto">
            <a:xfrm flipV="1">
              <a:off x="4240" y="1397"/>
              <a:ext cx="0" cy="95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617" name="Line 119"/>
          <p:cNvSpPr>
            <a:spLocks noChangeShapeType="1"/>
          </p:cNvSpPr>
          <p:nvPr/>
        </p:nvSpPr>
        <p:spPr bwMode="auto">
          <a:xfrm>
            <a:off x="3160070" y="3753454"/>
            <a:ext cx="0" cy="98890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18" name="Line 120"/>
          <p:cNvSpPr>
            <a:spLocks noChangeShapeType="1"/>
          </p:cNvSpPr>
          <p:nvPr/>
        </p:nvSpPr>
        <p:spPr bwMode="auto">
          <a:xfrm>
            <a:off x="3956155" y="3470019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22" name="Line 124"/>
          <p:cNvSpPr>
            <a:spLocks noChangeShapeType="1"/>
          </p:cNvSpPr>
          <p:nvPr/>
        </p:nvSpPr>
        <p:spPr bwMode="auto">
          <a:xfrm>
            <a:off x="6507839" y="3681818"/>
            <a:ext cx="0" cy="98579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24" name="Group 128"/>
          <p:cNvGrpSpPr>
            <a:grpSpLocks/>
          </p:cNvGrpSpPr>
          <p:nvPr/>
        </p:nvGrpSpPr>
        <p:grpSpPr bwMode="auto">
          <a:xfrm>
            <a:off x="5670985" y="913959"/>
            <a:ext cx="2985755" cy="1147755"/>
            <a:chOff x="358" y="427"/>
            <a:chExt cx="1699" cy="737"/>
          </a:xfrm>
        </p:grpSpPr>
        <p:sp>
          <p:nvSpPr>
            <p:cNvPr id="677" name="Oval 129"/>
            <p:cNvSpPr>
              <a:spLocks noChangeArrowheads="1"/>
            </p:cNvSpPr>
            <p:nvPr/>
          </p:nvSpPr>
          <p:spPr bwMode="auto">
            <a:xfrm>
              <a:off x="358" y="427"/>
              <a:ext cx="1699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678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79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0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1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82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3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4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5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25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26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7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91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92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90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88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8" name="Group 128"/>
          <p:cNvGrpSpPr>
            <a:grpSpLocks/>
          </p:cNvGrpSpPr>
          <p:nvPr/>
        </p:nvGrpSpPr>
        <p:grpSpPr bwMode="auto">
          <a:xfrm>
            <a:off x="290820" y="913959"/>
            <a:ext cx="3089437" cy="1094806"/>
            <a:chOff x="434" y="461"/>
            <a:chExt cx="1758" cy="703"/>
          </a:xfrm>
        </p:grpSpPr>
        <p:sp>
          <p:nvSpPr>
            <p:cNvPr id="695" name="Oval 129"/>
            <p:cNvSpPr>
              <a:spLocks noChangeArrowheads="1"/>
            </p:cNvSpPr>
            <p:nvPr/>
          </p:nvSpPr>
          <p:spPr bwMode="auto">
            <a:xfrm>
              <a:off x="434" y="461"/>
              <a:ext cx="1758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696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7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8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9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0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1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2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3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29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30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31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09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10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08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706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619" name="Line 121"/>
          <p:cNvSpPr>
            <a:spLocks noChangeShapeType="1"/>
          </p:cNvSpPr>
          <p:nvPr/>
        </p:nvSpPr>
        <p:spPr bwMode="auto">
          <a:xfrm>
            <a:off x="4435914" y="4035332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21" name="Line 123"/>
          <p:cNvSpPr>
            <a:spLocks noChangeShapeType="1"/>
          </p:cNvSpPr>
          <p:nvPr/>
        </p:nvSpPr>
        <p:spPr bwMode="auto">
          <a:xfrm>
            <a:off x="5790837" y="4106970"/>
            <a:ext cx="0" cy="914154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3" name="Line 119"/>
          <p:cNvSpPr>
            <a:spLocks noChangeShapeType="1"/>
          </p:cNvSpPr>
          <p:nvPr/>
        </p:nvSpPr>
        <p:spPr bwMode="auto">
          <a:xfrm flipH="1" flipV="1">
            <a:off x="3344092" y="4918827"/>
            <a:ext cx="979713" cy="24819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4" name="Line 119"/>
          <p:cNvSpPr>
            <a:spLocks noChangeShapeType="1"/>
          </p:cNvSpPr>
          <p:nvPr/>
        </p:nvSpPr>
        <p:spPr bwMode="auto">
          <a:xfrm flipH="1" flipV="1">
            <a:off x="4515391" y="5149602"/>
            <a:ext cx="1271455" cy="435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5" name="Line 119"/>
          <p:cNvSpPr>
            <a:spLocks noChangeShapeType="1"/>
          </p:cNvSpPr>
          <p:nvPr/>
        </p:nvSpPr>
        <p:spPr bwMode="auto">
          <a:xfrm flipH="1">
            <a:off x="5943599" y="4814324"/>
            <a:ext cx="496389" cy="300446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737" name="Group 54"/>
          <p:cNvGrpSpPr>
            <a:grpSpLocks noChangeAspect="1"/>
          </p:cNvGrpSpPr>
          <p:nvPr/>
        </p:nvGrpSpPr>
        <p:grpSpPr bwMode="auto">
          <a:xfrm>
            <a:off x="6357004" y="4593545"/>
            <a:ext cx="393960" cy="352345"/>
            <a:chOff x="3440" y="1592"/>
            <a:chExt cx="622" cy="640"/>
          </a:xfrm>
        </p:grpSpPr>
        <p:grpSp>
          <p:nvGrpSpPr>
            <p:cNvPr id="741" name="Group 55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43" name="Group 56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57" name="Picture 57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58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56" name="Freeform 59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54" name="Freeform 60"/>
            <p:cNvSpPr>
              <a:spLocks noChangeAspect="1"/>
            </p:cNvSpPr>
            <p:nvPr/>
          </p:nvSpPr>
          <p:spPr bwMode="auto">
            <a:xfrm>
              <a:off x="3462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47" name="Group 47"/>
          <p:cNvGrpSpPr>
            <a:grpSpLocks noChangeAspect="1"/>
          </p:cNvGrpSpPr>
          <p:nvPr/>
        </p:nvGrpSpPr>
        <p:grpSpPr bwMode="auto">
          <a:xfrm>
            <a:off x="4269572" y="4942813"/>
            <a:ext cx="380660" cy="352344"/>
            <a:chOff x="3440" y="1592"/>
            <a:chExt cx="601" cy="640"/>
          </a:xfrm>
        </p:grpSpPr>
        <p:grpSp>
          <p:nvGrpSpPr>
            <p:cNvPr id="749" name="Group 48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53" name="Group 49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39" name="Picture 50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40" name="Picture 51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38" name="Freeform 52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36" name="Freeform 53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55" name="Group 61"/>
          <p:cNvGrpSpPr>
            <a:grpSpLocks noChangeAspect="1"/>
          </p:cNvGrpSpPr>
          <p:nvPr/>
        </p:nvGrpSpPr>
        <p:grpSpPr bwMode="auto">
          <a:xfrm>
            <a:off x="5634636" y="4942813"/>
            <a:ext cx="377118" cy="349267"/>
            <a:chOff x="3440" y="1592"/>
            <a:chExt cx="601" cy="640"/>
          </a:xfrm>
        </p:grpSpPr>
        <p:grpSp>
          <p:nvGrpSpPr>
            <p:cNvPr id="759" name="Group 62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61" name="Group 63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45" name="Picture 64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46" name="Picture 65" descr="立方体用"/>
                <p:cNvPicPr>
                  <a:picLocks noChangeAspect="1" noChangeArrowheads="1"/>
                </p:cNvPicPr>
                <p:nvPr/>
              </p:nvPicPr>
              <p:blipFill>
                <a:blip r:embed="rId15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44" name="Freeform 66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42" name="Freeform 67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65" name="Group 40"/>
          <p:cNvGrpSpPr>
            <a:grpSpLocks noChangeAspect="1"/>
          </p:cNvGrpSpPr>
          <p:nvPr/>
        </p:nvGrpSpPr>
        <p:grpSpPr bwMode="auto">
          <a:xfrm>
            <a:off x="2944993" y="4733561"/>
            <a:ext cx="380660" cy="352344"/>
            <a:chOff x="3440" y="1592"/>
            <a:chExt cx="601" cy="640"/>
          </a:xfrm>
        </p:grpSpPr>
        <p:grpSp>
          <p:nvGrpSpPr>
            <p:cNvPr id="767" name="Group 41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71" name="Group 42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51" name="Picture 43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52" name="Picture 44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50" name="Freeform 45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48" name="Freeform 46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72" name="グループ化 214"/>
          <p:cNvGrpSpPr/>
          <p:nvPr/>
        </p:nvGrpSpPr>
        <p:grpSpPr>
          <a:xfrm>
            <a:off x="2975602" y="3230421"/>
            <a:ext cx="3728923" cy="899277"/>
            <a:chOff x="2975602" y="4281317"/>
            <a:chExt cx="3728923" cy="899277"/>
          </a:xfrm>
        </p:grpSpPr>
        <p:sp>
          <p:nvSpPr>
            <p:cNvPr id="216" name="Line 163"/>
            <p:cNvSpPr>
              <a:spLocks noChangeShapeType="1"/>
            </p:cNvSpPr>
            <p:nvPr/>
          </p:nvSpPr>
          <p:spPr bwMode="auto">
            <a:xfrm flipV="1">
              <a:off x="3158313" y="4488123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7" name="Line 164"/>
            <p:cNvSpPr>
              <a:spLocks noChangeShapeType="1"/>
            </p:cNvSpPr>
            <p:nvPr/>
          </p:nvSpPr>
          <p:spPr bwMode="auto">
            <a:xfrm flipV="1">
              <a:off x="5789080" y="4730502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8" name="Line 165"/>
            <p:cNvSpPr>
              <a:spLocks noChangeShapeType="1"/>
            </p:cNvSpPr>
            <p:nvPr/>
          </p:nvSpPr>
          <p:spPr bwMode="auto">
            <a:xfrm flipV="1">
              <a:off x="4434156" y="4426524"/>
              <a:ext cx="637921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0" name="Line 166"/>
            <p:cNvSpPr>
              <a:spLocks noChangeShapeType="1"/>
            </p:cNvSpPr>
            <p:nvPr/>
          </p:nvSpPr>
          <p:spPr bwMode="auto">
            <a:xfrm>
              <a:off x="3956155" y="4488123"/>
              <a:ext cx="1673006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1" name="Line 167"/>
            <p:cNvSpPr>
              <a:spLocks noChangeShapeType="1"/>
            </p:cNvSpPr>
            <p:nvPr/>
          </p:nvSpPr>
          <p:spPr bwMode="auto">
            <a:xfrm>
              <a:off x="5231997" y="4426524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2" name="Line 168"/>
            <p:cNvSpPr>
              <a:spLocks noChangeShapeType="1"/>
            </p:cNvSpPr>
            <p:nvPr/>
          </p:nvSpPr>
          <p:spPr bwMode="auto">
            <a:xfrm>
              <a:off x="3158313" y="4792101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3" name="Line 169"/>
            <p:cNvSpPr>
              <a:spLocks noChangeShapeType="1"/>
            </p:cNvSpPr>
            <p:nvPr/>
          </p:nvSpPr>
          <p:spPr bwMode="auto">
            <a:xfrm>
              <a:off x="4513237" y="5034480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4" name="Line 170"/>
            <p:cNvSpPr>
              <a:spLocks noChangeShapeType="1"/>
            </p:cNvSpPr>
            <p:nvPr/>
          </p:nvSpPr>
          <p:spPr bwMode="auto">
            <a:xfrm>
              <a:off x="4035236" y="4426524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776" name="グループ化 255"/>
            <p:cNvGrpSpPr/>
            <p:nvPr/>
          </p:nvGrpSpPr>
          <p:grpSpPr>
            <a:xfrm>
              <a:off x="6317386" y="4527361"/>
              <a:ext cx="387139" cy="348434"/>
              <a:chOff x="7058165" y="5696404"/>
              <a:chExt cx="387139" cy="348434"/>
            </a:xfrm>
          </p:grpSpPr>
          <p:sp>
            <p:nvSpPr>
              <p:cNvPr id="246" name="円柱 245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7" name="円/楕円 246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8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7" name="グループ化 260"/>
            <p:cNvGrpSpPr/>
            <p:nvPr/>
          </p:nvGrpSpPr>
          <p:grpSpPr>
            <a:xfrm>
              <a:off x="5004543" y="4283154"/>
              <a:ext cx="387139" cy="348434"/>
              <a:chOff x="7058165" y="5696404"/>
              <a:chExt cx="387139" cy="348434"/>
            </a:xfrm>
          </p:grpSpPr>
          <p:sp>
            <p:nvSpPr>
              <p:cNvPr id="243" name="円柱 242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4" name="円/楕円 243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5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8" name="グループ化 264"/>
            <p:cNvGrpSpPr/>
            <p:nvPr/>
          </p:nvGrpSpPr>
          <p:grpSpPr>
            <a:xfrm>
              <a:off x="5588436" y="4822980"/>
              <a:ext cx="387139" cy="348434"/>
              <a:chOff x="7058165" y="5696404"/>
              <a:chExt cx="387139" cy="348434"/>
            </a:xfrm>
          </p:grpSpPr>
          <p:sp>
            <p:nvSpPr>
              <p:cNvPr id="240" name="円柱 239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1" name="円/楕円 240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2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9" name="グループ化 268"/>
            <p:cNvGrpSpPr/>
            <p:nvPr/>
          </p:nvGrpSpPr>
          <p:grpSpPr>
            <a:xfrm>
              <a:off x="4220508" y="4832160"/>
              <a:ext cx="387139" cy="348434"/>
              <a:chOff x="7058165" y="5696404"/>
              <a:chExt cx="387139" cy="348434"/>
            </a:xfrm>
          </p:grpSpPr>
          <p:sp>
            <p:nvSpPr>
              <p:cNvPr id="237" name="円柱 236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8" name="円/楕円 237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9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0" name="グループ化 272"/>
            <p:cNvGrpSpPr/>
            <p:nvPr/>
          </p:nvGrpSpPr>
          <p:grpSpPr>
            <a:xfrm>
              <a:off x="3768817" y="4281317"/>
              <a:ext cx="387139" cy="348434"/>
              <a:chOff x="7058165" y="5696404"/>
              <a:chExt cx="387139" cy="348434"/>
            </a:xfrm>
          </p:grpSpPr>
          <p:sp>
            <p:nvSpPr>
              <p:cNvPr id="234" name="円柱 233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5" name="円/楕円 234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6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1" name="グループ化 276"/>
            <p:cNvGrpSpPr/>
            <p:nvPr/>
          </p:nvGrpSpPr>
          <p:grpSpPr>
            <a:xfrm>
              <a:off x="2975602" y="4589790"/>
              <a:ext cx="387139" cy="348434"/>
              <a:chOff x="7058165" y="5696404"/>
              <a:chExt cx="387139" cy="348434"/>
            </a:xfrm>
          </p:grpSpPr>
          <p:sp>
            <p:nvSpPr>
              <p:cNvPr id="231" name="円柱 230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円/楕円 231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3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</p:grpSp>
      <p:sp>
        <p:nvSpPr>
          <p:cNvPr id="197" name="正方形/長方形 196"/>
          <p:cNvSpPr/>
          <p:nvPr/>
        </p:nvSpPr>
        <p:spPr>
          <a:xfrm>
            <a:off x="3392537" y="1162036"/>
            <a:ext cx="23907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latin typeface="Arial"/>
                <a:ea typeface="HGS創英角ｺﾞｼｯｸUB" pitchFamily="50" charset="-128"/>
              </a:rPr>
              <a:t>-</a:t>
            </a:r>
            <a:r>
              <a:rPr lang="en-US" altLang="ja-JP" sz="2000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 Label Switching</a:t>
            </a:r>
          </a:p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ea typeface="HGS創英角ｺﾞｼｯｸUB" pitchFamily="50" charset="-128"/>
              </a:rPr>
              <a:t>-</a:t>
            </a:r>
            <a:r>
              <a:rPr lang="en-US" altLang="ja-JP" sz="2000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 Key management  </a:t>
            </a:r>
            <a:endParaRPr lang="ja-JP" altLang="en-US" sz="2000" dirty="0">
              <a:solidFill>
                <a:srgbClr val="0000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cxnSp>
        <p:nvCxnSpPr>
          <p:cNvPr id="198" name="直線矢印コネクタ 197"/>
          <p:cNvCxnSpPr>
            <a:stCxn id="197" idx="2"/>
          </p:cNvCxnSpPr>
          <p:nvPr/>
        </p:nvCxnSpPr>
        <p:spPr>
          <a:xfrm rot="5400000">
            <a:off x="4102374" y="1930117"/>
            <a:ext cx="545735" cy="425344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正方形/長方形 194"/>
          <p:cNvSpPr/>
          <p:nvPr/>
        </p:nvSpPr>
        <p:spPr>
          <a:xfrm>
            <a:off x="1815143" y="54592"/>
            <a:ext cx="54863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Secure Photonic Network </a:t>
            </a:r>
            <a:r>
              <a:rPr lang="ja-JP" altLang="en-US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3200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3" name="Rectangle 681"/>
          <p:cNvSpPr>
            <a:spLocks noChangeArrowheads="1"/>
          </p:cNvSpPr>
          <p:nvPr/>
        </p:nvSpPr>
        <p:spPr bwMode="auto">
          <a:xfrm>
            <a:off x="6724991" y="6032858"/>
            <a:ext cx="210643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QKD network </a:t>
            </a:r>
            <a:r>
              <a:rPr lang="ja-JP" altLang="en-US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　</a:t>
            </a:r>
            <a:endParaRPr lang="ja-JP" altLang="en-US" dirty="0">
              <a:solidFill>
                <a:srgbClr val="FFFFFF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295" name="Text Box 236"/>
          <p:cNvSpPr txBox="1">
            <a:spLocks noChangeArrowheads="1"/>
          </p:cNvSpPr>
          <p:nvPr/>
        </p:nvSpPr>
        <p:spPr bwMode="auto">
          <a:xfrm>
            <a:off x="6170027" y="4926648"/>
            <a:ext cx="306541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Optical path network </a:t>
            </a:r>
            <a:endParaRPr lang="ja-JP" altLang="en-US" dirty="0">
              <a:solidFill>
                <a:srgbClr val="FFFF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782" name="グループ化 333"/>
          <p:cNvGrpSpPr/>
          <p:nvPr/>
        </p:nvGrpSpPr>
        <p:grpSpPr>
          <a:xfrm>
            <a:off x="3768834" y="2135648"/>
            <a:ext cx="365411" cy="442028"/>
            <a:chOff x="659479" y="2434522"/>
            <a:chExt cx="365411" cy="442028"/>
          </a:xfrm>
        </p:grpSpPr>
        <p:sp>
          <p:nvSpPr>
            <p:cNvPr id="335" name="直方体 334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83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84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85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41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42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40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38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86" name="グループ化 342"/>
          <p:cNvGrpSpPr/>
          <p:nvPr/>
        </p:nvGrpSpPr>
        <p:grpSpPr>
          <a:xfrm>
            <a:off x="4991993" y="2088149"/>
            <a:ext cx="365411" cy="442028"/>
            <a:chOff x="659479" y="2434522"/>
            <a:chExt cx="365411" cy="442028"/>
          </a:xfrm>
        </p:grpSpPr>
        <p:sp>
          <p:nvSpPr>
            <p:cNvPr id="344" name="直方体 343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87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88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89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50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51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49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47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90" name="グループ化 351"/>
          <p:cNvGrpSpPr/>
          <p:nvPr/>
        </p:nvGrpSpPr>
        <p:grpSpPr>
          <a:xfrm>
            <a:off x="4267598" y="2586919"/>
            <a:ext cx="365411" cy="442028"/>
            <a:chOff x="659479" y="2434522"/>
            <a:chExt cx="365411" cy="442028"/>
          </a:xfrm>
        </p:grpSpPr>
        <p:sp>
          <p:nvSpPr>
            <p:cNvPr id="353" name="直方体 352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91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92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93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59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60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58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56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94" name="グループ化 360"/>
          <p:cNvGrpSpPr/>
          <p:nvPr/>
        </p:nvGrpSpPr>
        <p:grpSpPr>
          <a:xfrm>
            <a:off x="5621385" y="2563168"/>
            <a:ext cx="365411" cy="442028"/>
            <a:chOff x="659479" y="2434522"/>
            <a:chExt cx="365411" cy="442028"/>
          </a:xfrm>
        </p:grpSpPr>
        <p:sp>
          <p:nvSpPr>
            <p:cNvPr id="362" name="直方体 361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95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96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97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68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69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67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65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98" name="グループ化 369"/>
          <p:cNvGrpSpPr/>
          <p:nvPr/>
        </p:nvGrpSpPr>
        <p:grpSpPr>
          <a:xfrm>
            <a:off x="6357656" y="2361284"/>
            <a:ext cx="365411" cy="442028"/>
            <a:chOff x="659479" y="2434522"/>
            <a:chExt cx="365411" cy="442028"/>
          </a:xfrm>
        </p:grpSpPr>
        <p:sp>
          <p:nvSpPr>
            <p:cNvPr id="371" name="直方体 370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99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192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193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77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78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76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74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379" name="正方形/長方形 378"/>
          <p:cNvSpPr/>
          <p:nvPr/>
        </p:nvSpPr>
        <p:spPr>
          <a:xfrm>
            <a:off x="6977824" y="2651895"/>
            <a:ext cx="19880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Control plane</a:t>
            </a:r>
            <a:endParaRPr lang="ja-JP" altLang="en-US" dirty="0">
              <a:solidFill>
                <a:srgbClr val="000000"/>
              </a:solidFill>
            </a:endParaRPr>
          </a:p>
        </p:txBody>
      </p:sp>
      <p:grpSp>
        <p:nvGrpSpPr>
          <p:cNvPr id="194" name="グループ化 287"/>
          <p:cNvGrpSpPr/>
          <p:nvPr/>
        </p:nvGrpSpPr>
        <p:grpSpPr>
          <a:xfrm>
            <a:off x="3043446" y="3029804"/>
            <a:ext cx="232011" cy="340524"/>
            <a:chOff x="3334225" y="2811396"/>
            <a:chExt cx="169469" cy="490692"/>
          </a:xfrm>
        </p:grpSpPr>
        <p:sp>
          <p:nvSpPr>
            <p:cNvPr id="381" name="Line 219"/>
            <p:cNvSpPr>
              <a:spLocks noChangeShapeType="1"/>
            </p:cNvSpPr>
            <p:nvPr/>
          </p:nvSpPr>
          <p:spPr bwMode="auto">
            <a:xfrm flipV="1">
              <a:off x="3334225" y="2811396"/>
              <a:ext cx="0" cy="449152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82" name="Line 219"/>
            <p:cNvSpPr>
              <a:spLocks noChangeShapeType="1"/>
            </p:cNvSpPr>
            <p:nvPr/>
          </p:nvSpPr>
          <p:spPr bwMode="auto">
            <a:xfrm>
              <a:off x="3503694" y="2852936"/>
              <a:ext cx="0" cy="449152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383" name="Line 219"/>
          <p:cNvSpPr>
            <a:spLocks noChangeShapeType="1"/>
          </p:cNvSpPr>
          <p:nvPr/>
        </p:nvSpPr>
        <p:spPr bwMode="auto">
          <a:xfrm flipV="1">
            <a:off x="3032073" y="5283958"/>
            <a:ext cx="0" cy="311697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96" name="グループ化 287"/>
          <p:cNvGrpSpPr/>
          <p:nvPr/>
        </p:nvGrpSpPr>
        <p:grpSpPr>
          <a:xfrm>
            <a:off x="3045718" y="4042028"/>
            <a:ext cx="232011" cy="340524"/>
            <a:chOff x="3334225" y="2811396"/>
            <a:chExt cx="169469" cy="490692"/>
          </a:xfrm>
        </p:grpSpPr>
        <p:sp>
          <p:nvSpPr>
            <p:cNvPr id="385" name="Line 219"/>
            <p:cNvSpPr>
              <a:spLocks noChangeShapeType="1"/>
            </p:cNvSpPr>
            <p:nvPr/>
          </p:nvSpPr>
          <p:spPr bwMode="auto">
            <a:xfrm flipV="1">
              <a:off x="3334225" y="2811396"/>
              <a:ext cx="0" cy="449152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86" name="Line 219"/>
            <p:cNvSpPr>
              <a:spLocks noChangeShapeType="1"/>
            </p:cNvSpPr>
            <p:nvPr/>
          </p:nvSpPr>
          <p:spPr bwMode="auto">
            <a:xfrm>
              <a:off x="3503694" y="2852936"/>
              <a:ext cx="0" cy="449152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387" name="Rectangle 681"/>
          <p:cNvSpPr>
            <a:spLocks noChangeArrowheads="1"/>
          </p:cNvSpPr>
          <p:nvPr/>
        </p:nvSpPr>
        <p:spPr bwMode="auto">
          <a:xfrm>
            <a:off x="2156347" y="5598076"/>
            <a:ext cx="170596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ja-JP" sz="2000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Secure  key </a:t>
            </a:r>
            <a:r>
              <a:rPr lang="ja-JP" altLang="en-US" sz="2000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　</a:t>
            </a:r>
            <a:endParaRPr lang="ja-JP" altLang="en-US" sz="2000" dirty="0">
              <a:solidFill>
                <a:srgbClr val="FFFFFF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390" name="四角形吹き出し 389"/>
          <p:cNvSpPr/>
          <p:nvPr/>
        </p:nvSpPr>
        <p:spPr bwMode="auto">
          <a:xfrm>
            <a:off x="138753" y="2614516"/>
            <a:ext cx="1676399" cy="540393"/>
          </a:xfrm>
          <a:prstGeom prst="wedgeRectCallout">
            <a:avLst>
              <a:gd name="adj1" fmla="val 119289"/>
              <a:gd name="adj2" fmla="val -36625"/>
            </a:avLst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QKD-OTP </a:t>
            </a:r>
          </a:p>
        </p:txBody>
      </p:sp>
      <p:sp>
        <p:nvSpPr>
          <p:cNvPr id="393" name="四角形吹き出し 392"/>
          <p:cNvSpPr/>
          <p:nvPr/>
        </p:nvSpPr>
        <p:spPr bwMode="auto">
          <a:xfrm>
            <a:off x="138754" y="5071123"/>
            <a:ext cx="1621807" cy="1629934"/>
          </a:xfrm>
          <a:prstGeom prst="wedgeRectCallout">
            <a:avLst>
              <a:gd name="adj1" fmla="val 119366"/>
              <a:gd name="adj2" fmla="val -53438"/>
            </a:avLst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QKD-OTP </a:t>
            </a:r>
          </a:p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QNRC</a:t>
            </a:r>
          </a:p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OCDM</a:t>
            </a:r>
          </a:p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…</a:t>
            </a:r>
          </a:p>
        </p:txBody>
      </p:sp>
      <p:sp>
        <p:nvSpPr>
          <p:cNvPr id="394" name="Text Box 213"/>
          <p:cNvSpPr txBox="1">
            <a:spLocks noChangeArrowheads="1"/>
          </p:cNvSpPr>
          <p:nvPr/>
        </p:nvSpPr>
        <p:spPr bwMode="auto">
          <a:xfrm>
            <a:off x="27296" y="2116661"/>
            <a:ext cx="221093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Control signal  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396" name="Text Box 213"/>
          <p:cNvSpPr txBox="1">
            <a:spLocks noChangeArrowheads="1"/>
          </p:cNvSpPr>
          <p:nvPr/>
        </p:nvSpPr>
        <p:spPr bwMode="auto">
          <a:xfrm>
            <a:off x="100082" y="4550530"/>
            <a:ext cx="258852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Optical packet 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Line 67"/>
          <p:cNvSpPr>
            <a:spLocks noChangeShapeType="1"/>
          </p:cNvSpPr>
          <p:nvPr/>
        </p:nvSpPr>
        <p:spPr bwMode="auto">
          <a:xfrm flipV="1">
            <a:off x="3160070" y="2692909"/>
            <a:ext cx="0" cy="2049453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61" name="Oval 73"/>
          <p:cNvSpPr>
            <a:spLocks noChangeArrowheads="1"/>
          </p:cNvSpPr>
          <p:nvPr/>
        </p:nvSpPr>
        <p:spPr bwMode="auto">
          <a:xfrm>
            <a:off x="2682068" y="2057517"/>
            <a:ext cx="4463693" cy="1060544"/>
          </a:xfrm>
          <a:prstGeom prst="ellipse">
            <a:avLst/>
          </a:prstGeom>
          <a:solidFill>
            <a:schemeClr val="bg1">
              <a:alpha val="54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2" name="グループ化 325"/>
          <p:cNvGrpSpPr/>
          <p:nvPr/>
        </p:nvGrpSpPr>
        <p:grpSpPr>
          <a:xfrm>
            <a:off x="2998917" y="2387022"/>
            <a:ext cx="365411" cy="442028"/>
            <a:chOff x="659479" y="2434522"/>
            <a:chExt cx="365411" cy="442028"/>
          </a:xfrm>
        </p:grpSpPr>
        <p:sp>
          <p:nvSpPr>
            <p:cNvPr id="325" name="直方体 324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3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4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5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19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20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18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16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6" name="グループ化 303"/>
          <p:cNvGrpSpPr/>
          <p:nvPr/>
        </p:nvGrpSpPr>
        <p:grpSpPr>
          <a:xfrm>
            <a:off x="3168947" y="4571999"/>
            <a:ext cx="3338394" cy="2047165"/>
            <a:chOff x="3168947" y="4572000"/>
            <a:chExt cx="3338394" cy="1597829"/>
          </a:xfrm>
        </p:grpSpPr>
        <p:grpSp>
          <p:nvGrpSpPr>
            <p:cNvPr id="7" name="グループ化 302"/>
            <p:cNvGrpSpPr/>
            <p:nvPr/>
          </p:nvGrpSpPr>
          <p:grpSpPr>
            <a:xfrm>
              <a:off x="3168947" y="4572000"/>
              <a:ext cx="2624162" cy="1597829"/>
              <a:chOff x="3168947" y="4572000"/>
              <a:chExt cx="2624162" cy="1597829"/>
            </a:xfrm>
          </p:grpSpPr>
          <p:sp>
            <p:nvSpPr>
              <p:cNvPr id="296" name="Line 121"/>
              <p:cNvSpPr>
                <a:spLocks noChangeShapeType="1"/>
              </p:cNvSpPr>
              <p:nvPr/>
            </p:nvSpPr>
            <p:spPr bwMode="auto">
              <a:xfrm>
                <a:off x="3168947" y="4965655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8" name="Line 120"/>
              <p:cNvSpPr>
                <a:spLocks noChangeShapeType="1"/>
              </p:cNvSpPr>
              <p:nvPr/>
            </p:nvSpPr>
            <p:spPr bwMode="auto">
              <a:xfrm>
                <a:off x="3958427" y="4618723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9" name="Line 121"/>
              <p:cNvSpPr>
                <a:spLocks noChangeShapeType="1"/>
              </p:cNvSpPr>
              <p:nvPr/>
            </p:nvSpPr>
            <p:spPr bwMode="auto">
              <a:xfrm>
                <a:off x="4438186" y="5184036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0" name="Line 123"/>
              <p:cNvSpPr>
                <a:spLocks noChangeShapeType="1"/>
              </p:cNvSpPr>
              <p:nvPr/>
            </p:nvSpPr>
            <p:spPr bwMode="auto">
              <a:xfrm>
                <a:off x="5793109" y="5093958"/>
                <a:ext cx="0" cy="107587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Line 123"/>
              <p:cNvSpPr>
                <a:spLocks noChangeShapeType="1"/>
              </p:cNvSpPr>
              <p:nvPr/>
            </p:nvSpPr>
            <p:spPr bwMode="auto">
              <a:xfrm>
                <a:off x="5167586" y="4572000"/>
                <a:ext cx="0" cy="97230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02" name="Line 123"/>
            <p:cNvSpPr>
              <a:spLocks noChangeShapeType="1"/>
            </p:cNvSpPr>
            <p:nvPr/>
          </p:nvSpPr>
          <p:spPr bwMode="auto">
            <a:xfrm>
              <a:off x="6507341" y="4819935"/>
              <a:ext cx="0" cy="97230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297" name="Line 121"/>
          <p:cNvSpPr>
            <a:spLocks noChangeShapeType="1"/>
          </p:cNvSpPr>
          <p:nvPr/>
        </p:nvSpPr>
        <p:spPr bwMode="auto">
          <a:xfrm>
            <a:off x="5161520" y="3450753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8" name="グループ化 291"/>
          <p:cNvGrpSpPr/>
          <p:nvPr/>
        </p:nvGrpSpPr>
        <p:grpSpPr>
          <a:xfrm>
            <a:off x="3160585" y="5998316"/>
            <a:ext cx="3268688" cy="609295"/>
            <a:chOff x="3160585" y="5588876"/>
            <a:chExt cx="3268688" cy="609295"/>
          </a:xfrm>
        </p:grpSpPr>
        <p:sp>
          <p:nvSpPr>
            <p:cNvPr id="214" name="Line 163"/>
            <p:cNvSpPr>
              <a:spLocks noChangeShapeType="1"/>
            </p:cNvSpPr>
            <p:nvPr/>
          </p:nvSpPr>
          <p:spPr bwMode="auto">
            <a:xfrm flipV="1">
              <a:off x="3160585" y="5650475"/>
              <a:ext cx="637921" cy="242379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5" name="Line 164"/>
            <p:cNvSpPr>
              <a:spLocks noChangeShapeType="1"/>
            </p:cNvSpPr>
            <p:nvPr/>
          </p:nvSpPr>
          <p:spPr bwMode="auto">
            <a:xfrm flipV="1">
              <a:off x="5791352" y="5892854"/>
              <a:ext cx="637921" cy="242379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9" name="Line 165"/>
            <p:cNvSpPr>
              <a:spLocks noChangeShapeType="1"/>
            </p:cNvSpPr>
            <p:nvPr/>
          </p:nvSpPr>
          <p:spPr bwMode="auto">
            <a:xfrm flipV="1">
              <a:off x="4436428" y="5588876"/>
              <a:ext cx="637921" cy="4860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5" name="Line 166"/>
            <p:cNvSpPr>
              <a:spLocks noChangeShapeType="1"/>
            </p:cNvSpPr>
            <p:nvPr/>
          </p:nvSpPr>
          <p:spPr bwMode="auto">
            <a:xfrm>
              <a:off x="3958427" y="5650475"/>
              <a:ext cx="1673006" cy="4860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6" name="Line 167"/>
            <p:cNvSpPr>
              <a:spLocks noChangeShapeType="1"/>
            </p:cNvSpPr>
            <p:nvPr/>
          </p:nvSpPr>
          <p:spPr bwMode="auto">
            <a:xfrm>
              <a:off x="5234269" y="5588876"/>
              <a:ext cx="1115923" cy="243718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7" name="Line 168"/>
            <p:cNvSpPr>
              <a:spLocks noChangeShapeType="1"/>
            </p:cNvSpPr>
            <p:nvPr/>
          </p:nvSpPr>
          <p:spPr bwMode="auto">
            <a:xfrm>
              <a:off x="3160585" y="5954453"/>
              <a:ext cx="1115923" cy="243718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8" name="Line 169"/>
            <p:cNvSpPr>
              <a:spLocks noChangeShapeType="1"/>
            </p:cNvSpPr>
            <p:nvPr/>
          </p:nvSpPr>
          <p:spPr bwMode="auto">
            <a:xfrm>
              <a:off x="4515509" y="6196832"/>
              <a:ext cx="1115923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9" name="Line 170"/>
            <p:cNvSpPr>
              <a:spLocks noChangeShapeType="1"/>
            </p:cNvSpPr>
            <p:nvPr/>
          </p:nvSpPr>
          <p:spPr bwMode="auto">
            <a:xfrm>
              <a:off x="4037508" y="5588876"/>
              <a:ext cx="1115923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9" name="グループ化 290"/>
          <p:cNvGrpSpPr/>
          <p:nvPr/>
        </p:nvGrpSpPr>
        <p:grpSpPr>
          <a:xfrm>
            <a:off x="2980149" y="5852232"/>
            <a:ext cx="3719467" cy="894345"/>
            <a:chOff x="2980149" y="5442792"/>
            <a:chExt cx="3719467" cy="894345"/>
          </a:xfrm>
        </p:grpSpPr>
        <p:grpSp>
          <p:nvGrpSpPr>
            <p:cNvPr id="10" name="グループ化 274"/>
            <p:cNvGrpSpPr/>
            <p:nvPr/>
          </p:nvGrpSpPr>
          <p:grpSpPr>
            <a:xfrm>
              <a:off x="2980149" y="5740769"/>
              <a:ext cx="387139" cy="348434"/>
              <a:chOff x="1069462" y="5126620"/>
              <a:chExt cx="387139" cy="348434"/>
            </a:xfrm>
          </p:grpSpPr>
          <p:sp>
            <p:nvSpPr>
              <p:cNvPr id="273" name="円柱 272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4" name="円/楕円 273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" name="グループ化 275"/>
            <p:cNvGrpSpPr/>
            <p:nvPr/>
          </p:nvGrpSpPr>
          <p:grpSpPr>
            <a:xfrm>
              <a:off x="3773993" y="5442792"/>
              <a:ext cx="387139" cy="348434"/>
              <a:chOff x="1069462" y="5126620"/>
              <a:chExt cx="387139" cy="348434"/>
            </a:xfrm>
          </p:grpSpPr>
          <p:sp>
            <p:nvSpPr>
              <p:cNvPr id="277" name="円柱 276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円/楕円 277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2" name="グループ化 278"/>
            <p:cNvGrpSpPr/>
            <p:nvPr/>
          </p:nvGrpSpPr>
          <p:grpSpPr>
            <a:xfrm>
              <a:off x="4224370" y="5988703"/>
              <a:ext cx="387139" cy="348434"/>
              <a:chOff x="1069462" y="5126620"/>
              <a:chExt cx="387139" cy="348434"/>
            </a:xfrm>
          </p:grpSpPr>
          <p:sp>
            <p:nvSpPr>
              <p:cNvPr id="280" name="円柱 279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円/楕円 280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3" name="グループ化 281"/>
            <p:cNvGrpSpPr/>
            <p:nvPr/>
          </p:nvGrpSpPr>
          <p:grpSpPr>
            <a:xfrm>
              <a:off x="5002293" y="5442793"/>
              <a:ext cx="387139" cy="348434"/>
              <a:chOff x="1069462" y="5126620"/>
              <a:chExt cx="387139" cy="348434"/>
            </a:xfrm>
          </p:grpSpPr>
          <p:sp>
            <p:nvSpPr>
              <p:cNvPr id="283" name="円柱 282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4" name="円/楕円 283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4" name="グループ化 284"/>
            <p:cNvGrpSpPr/>
            <p:nvPr/>
          </p:nvGrpSpPr>
          <p:grpSpPr>
            <a:xfrm>
              <a:off x="5589146" y="5988703"/>
              <a:ext cx="387139" cy="348434"/>
              <a:chOff x="1069462" y="5126620"/>
              <a:chExt cx="387139" cy="348434"/>
            </a:xfrm>
          </p:grpSpPr>
          <p:sp>
            <p:nvSpPr>
              <p:cNvPr id="286" name="円柱 285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" name="円/楕円 286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" name="グループ化 287"/>
            <p:cNvGrpSpPr/>
            <p:nvPr/>
          </p:nvGrpSpPr>
          <p:grpSpPr>
            <a:xfrm>
              <a:off x="6312477" y="5688453"/>
              <a:ext cx="387139" cy="348434"/>
              <a:chOff x="1069462" y="5126620"/>
              <a:chExt cx="387139" cy="348434"/>
            </a:xfrm>
          </p:grpSpPr>
          <p:sp>
            <p:nvSpPr>
              <p:cNvPr id="289" name="円柱 288"/>
              <p:cNvSpPr/>
              <p:nvPr/>
            </p:nvSpPr>
            <p:spPr bwMode="auto">
              <a:xfrm>
                <a:off x="1069462" y="5126620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00FFFF"/>
                  </a:gs>
                  <a:gs pos="50000">
                    <a:schemeClr val="accent2">
                      <a:lumMod val="40000"/>
                      <a:lumOff val="60000"/>
                    </a:scheme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" name="円/楕円 289"/>
              <p:cNvSpPr/>
              <p:nvPr/>
            </p:nvSpPr>
            <p:spPr bwMode="auto">
              <a:xfrm>
                <a:off x="1070754" y="5127676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713" name="Line 18"/>
          <p:cNvSpPr>
            <a:spLocks noChangeShapeType="1"/>
          </p:cNvSpPr>
          <p:nvPr/>
        </p:nvSpPr>
        <p:spPr bwMode="auto">
          <a:xfrm flipV="1">
            <a:off x="3224971" y="4524308"/>
            <a:ext cx="642696" cy="27849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4" name="Line 19"/>
          <p:cNvSpPr>
            <a:spLocks noChangeShapeType="1"/>
          </p:cNvSpPr>
          <p:nvPr/>
        </p:nvSpPr>
        <p:spPr bwMode="auto">
          <a:xfrm flipV="1">
            <a:off x="5875426" y="4802798"/>
            <a:ext cx="642695" cy="27849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5" name="Line 20"/>
          <p:cNvSpPr>
            <a:spLocks noChangeShapeType="1"/>
          </p:cNvSpPr>
          <p:nvPr/>
        </p:nvSpPr>
        <p:spPr bwMode="auto">
          <a:xfrm flipV="1">
            <a:off x="4510362" y="4453531"/>
            <a:ext cx="642696" cy="55852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7" name="Line 22"/>
          <p:cNvSpPr>
            <a:spLocks noChangeShapeType="1"/>
          </p:cNvSpPr>
          <p:nvPr/>
        </p:nvSpPr>
        <p:spPr bwMode="auto">
          <a:xfrm>
            <a:off x="5314173" y="4453531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8" name="Line 23"/>
          <p:cNvSpPr>
            <a:spLocks noChangeShapeType="1"/>
          </p:cNvSpPr>
          <p:nvPr/>
        </p:nvSpPr>
        <p:spPr bwMode="auto">
          <a:xfrm>
            <a:off x="3224971" y="4873575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9" name="Line 24"/>
          <p:cNvSpPr>
            <a:spLocks noChangeShapeType="1"/>
          </p:cNvSpPr>
          <p:nvPr/>
        </p:nvSpPr>
        <p:spPr bwMode="auto">
          <a:xfrm>
            <a:off x="4590036" y="5152066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20" name="Line 25"/>
          <p:cNvSpPr>
            <a:spLocks noChangeShapeType="1"/>
          </p:cNvSpPr>
          <p:nvPr/>
        </p:nvSpPr>
        <p:spPr bwMode="auto">
          <a:xfrm>
            <a:off x="4108457" y="4453531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pic>
        <p:nvPicPr>
          <p:cNvPr id="721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9074494">
            <a:off x="3019593" y="4675092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2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8153205">
            <a:off x="4326229" y="4730483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3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9048354">
            <a:off x="5707227" y="4924350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4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13051" y="509513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5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11669093">
            <a:off x="3306415" y="4993588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6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 rot="12111283">
            <a:off x="3973898" y="4732021"/>
            <a:ext cx="1848412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7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092522" y="440275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8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 rot="11822745">
            <a:off x="5296468" y="4549649"/>
            <a:ext cx="1124275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6" name="Group 26"/>
          <p:cNvGrpSpPr>
            <a:grpSpLocks noChangeAspect="1"/>
          </p:cNvGrpSpPr>
          <p:nvPr/>
        </p:nvGrpSpPr>
        <p:grpSpPr bwMode="auto">
          <a:xfrm>
            <a:off x="4991941" y="4244278"/>
            <a:ext cx="380660" cy="352344"/>
            <a:chOff x="3440" y="1592"/>
            <a:chExt cx="601" cy="640"/>
          </a:xfrm>
        </p:grpSpPr>
        <p:grpSp>
          <p:nvGrpSpPr>
            <p:cNvPr id="17" name="Group 27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8" name="Group 28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69" name="Picture 29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70" name="Picture 30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68" name="Freeform 31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66" name="Freeform 32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9" name="Group 33"/>
          <p:cNvGrpSpPr>
            <a:grpSpLocks noChangeAspect="1"/>
          </p:cNvGrpSpPr>
          <p:nvPr/>
        </p:nvGrpSpPr>
        <p:grpSpPr bwMode="auto">
          <a:xfrm>
            <a:off x="3787993" y="4315055"/>
            <a:ext cx="380660" cy="352344"/>
            <a:chOff x="3440" y="1592"/>
            <a:chExt cx="601" cy="640"/>
          </a:xfrm>
        </p:grpSpPr>
        <p:grpSp>
          <p:nvGrpSpPr>
            <p:cNvPr id="20" name="Group 34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21" name="Group 35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63" name="Picture 36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64" name="Picture 37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62" name="Freeform 38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60" name="Freeform 39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2" name="Group 8"/>
          <p:cNvGrpSpPr>
            <a:grpSpLocks/>
          </p:cNvGrpSpPr>
          <p:nvPr/>
        </p:nvGrpSpPr>
        <p:grpSpPr bwMode="auto">
          <a:xfrm>
            <a:off x="2306472" y="1898964"/>
            <a:ext cx="906992" cy="1842032"/>
            <a:chOff x="1337" y="1391"/>
            <a:chExt cx="544" cy="1034"/>
          </a:xfrm>
        </p:grpSpPr>
        <p:sp>
          <p:nvSpPr>
            <p:cNvPr id="525" name="Line 9"/>
            <p:cNvSpPr>
              <a:spLocks noChangeShapeType="1"/>
            </p:cNvSpPr>
            <p:nvPr/>
          </p:nvSpPr>
          <p:spPr bwMode="auto">
            <a:xfrm flipV="1">
              <a:off x="1359" y="1391"/>
              <a:ext cx="0" cy="103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527" name="Line 10"/>
            <p:cNvSpPr>
              <a:spLocks noChangeShapeType="1"/>
            </p:cNvSpPr>
            <p:nvPr/>
          </p:nvSpPr>
          <p:spPr bwMode="auto">
            <a:xfrm flipH="1">
              <a:off x="1337" y="2413"/>
              <a:ext cx="544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556" name="Line 68"/>
          <p:cNvSpPr>
            <a:spLocks noChangeShapeType="1"/>
          </p:cNvSpPr>
          <p:nvPr/>
        </p:nvSpPr>
        <p:spPr bwMode="auto">
          <a:xfrm flipV="1">
            <a:off x="3956155" y="2269316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7" name="Line 69"/>
          <p:cNvSpPr>
            <a:spLocks noChangeShapeType="1"/>
          </p:cNvSpPr>
          <p:nvPr/>
        </p:nvSpPr>
        <p:spPr bwMode="auto">
          <a:xfrm flipV="1">
            <a:off x="4435914" y="2834627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8" name="Line 70"/>
          <p:cNvSpPr>
            <a:spLocks noChangeShapeType="1"/>
          </p:cNvSpPr>
          <p:nvPr/>
        </p:nvSpPr>
        <p:spPr bwMode="auto">
          <a:xfrm flipV="1">
            <a:off x="5152916" y="2199235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9" name="Line 71"/>
          <p:cNvSpPr>
            <a:spLocks noChangeShapeType="1"/>
          </p:cNvSpPr>
          <p:nvPr/>
        </p:nvSpPr>
        <p:spPr bwMode="auto">
          <a:xfrm flipV="1">
            <a:off x="5790837" y="2904708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60" name="Line 72"/>
          <p:cNvSpPr>
            <a:spLocks noChangeShapeType="1"/>
          </p:cNvSpPr>
          <p:nvPr/>
        </p:nvSpPr>
        <p:spPr bwMode="auto">
          <a:xfrm flipV="1">
            <a:off x="6507839" y="2552751"/>
            <a:ext cx="0" cy="2044780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23" name="Group 116"/>
          <p:cNvGrpSpPr>
            <a:grpSpLocks/>
          </p:cNvGrpSpPr>
          <p:nvPr/>
        </p:nvGrpSpPr>
        <p:grpSpPr bwMode="auto">
          <a:xfrm>
            <a:off x="6667757" y="1819077"/>
            <a:ext cx="1143465" cy="1836266"/>
            <a:chOff x="3923" y="1397"/>
            <a:chExt cx="317" cy="952"/>
          </a:xfrm>
        </p:grpSpPr>
        <p:sp>
          <p:nvSpPr>
            <p:cNvPr id="615" name="Line 117"/>
            <p:cNvSpPr>
              <a:spLocks noChangeShapeType="1"/>
            </p:cNvSpPr>
            <p:nvPr/>
          </p:nvSpPr>
          <p:spPr bwMode="auto">
            <a:xfrm flipH="1">
              <a:off x="3923" y="2344"/>
              <a:ext cx="317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16" name="Line 118"/>
            <p:cNvSpPr>
              <a:spLocks noChangeShapeType="1"/>
            </p:cNvSpPr>
            <p:nvPr/>
          </p:nvSpPr>
          <p:spPr bwMode="auto">
            <a:xfrm flipV="1">
              <a:off x="4240" y="1397"/>
              <a:ext cx="0" cy="95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617" name="Line 119"/>
          <p:cNvSpPr>
            <a:spLocks noChangeShapeType="1"/>
          </p:cNvSpPr>
          <p:nvPr/>
        </p:nvSpPr>
        <p:spPr bwMode="auto">
          <a:xfrm>
            <a:off x="3160070" y="3753454"/>
            <a:ext cx="0" cy="98890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18" name="Line 120"/>
          <p:cNvSpPr>
            <a:spLocks noChangeShapeType="1"/>
          </p:cNvSpPr>
          <p:nvPr/>
        </p:nvSpPr>
        <p:spPr bwMode="auto">
          <a:xfrm>
            <a:off x="3956155" y="3470019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22" name="Line 124"/>
          <p:cNvSpPr>
            <a:spLocks noChangeShapeType="1"/>
          </p:cNvSpPr>
          <p:nvPr/>
        </p:nvSpPr>
        <p:spPr bwMode="auto">
          <a:xfrm>
            <a:off x="6507839" y="3681818"/>
            <a:ext cx="0" cy="98579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24" name="Group 128"/>
          <p:cNvGrpSpPr>
            <a:grpSpLocks/>
          </p:cNvGrpSpPr>
          <p:nvPr/>
        </p:nvGrpSpPr>
        <p:grpSpPr bwMode="auto">
          <a:xfrm>
            <a:off x="5670985" y="913959"/>
            <a:ext cx="2985755" cy="1147755"/>
            <a:chOff x="358" y="427"/>
            <a:chExt cx="1699" cy="737"/>
          </a:xfrm>
        </p:grpSpPr>
        <p:sp>
          <p:nvSpPr>
            <p:cNvPr id="677" name="Oval 129"/>
            <p:cNvSpPr>
              <a:spLocks noChangeArrowheads="1"/>
            </p:cNvSpPr>
            <p:nvPr/>
          </p:nvSpPr>
          <p:spPr bwMode="auto">
            <a:xfrm>
              <a:off x="358" y="427"/>
              <a:ext cx="1699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678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79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0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1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82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3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4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5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25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26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7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91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92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90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88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8" name="Group 128"/>
          <p:cNvGrpSpPr>
            <a:grpSpLocks/>
          </p:cNvGrpSpPr>
          <p:nvPr/>
        </p:nvGrpSpPr>
        <p:grpSpPr bwMode="auto">
          <a:xfrm>
            <a:off x="290820" y="913959"/>
            <a:ext cx="3089437" cy="1094806"/>
            <a:chOff x="434" y="461"/>
            <a:chExt cx="1758" cy="703"/>
          </a:xfrm>
        </p:grpSpPr>
        <p:sp>
          <p:nvSpPr>
            <p:cNvPr id="695" name="Oval 129"/>
            <p:cNvSpPr>
              <a:spLocks noChangeArrowheads="1"/>
            </p:cNvSpPr>
            <p:nvPr/>
          </p:nvSpPr>
          <p:spPr bwMode="auto">
            <a:xfrm>
              <a:off x="434" y="461"/>
              <a:ext cx="1758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696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7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8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9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0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1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2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3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29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30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31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09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10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08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706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619" name="Line 121"/>
          <p:cNvSpPr>
            <a:spLocks noChangeShapeType="1"/>
          </p:cNvSpPr>
          <p:nvPr/>
        </p:nvSpPr>
        <p:spPr bwMode="auto">
          <a:xfrm>
            <a:off x="4435914" y="4035332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21" name="Line 123"/>
          <p:cNvSpPr>
            <a:spLocks noChangeShapeType="1"/>
          </p:cNvSpPr>
          <p:nvPr/>
        </p:nvSpPr>
        <p:spPr bwMode="auto">
          <a:xfrm>
            <a:off x="5790837" y="4106970"/>
            <a:ext cx="0" cy="914154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3" name="Line 119"/>
          <p:cNvSpPr>
            <a:spLocks noChangeShapeType="1"/>
          </p:cNvSpPr>
          <p:nvPr/>
        </p:nvSpPr>
        <p:spPr bwMode="auto">
          <a:xfrm flipH="1" flipV="1">
            <a:off x="3344092" y="4918827"/>
            <a:ext cx="979713" cy="24819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4" name="Line 119"/>
          <p:cNvSpPr>
            <a:spLocks noChangeShapeType="1"/>
          </p:cNvSpPr>
          <p:nvPr/>
        </p:nvSpPr>
        <p:spPr bwMode="auto">
          <a:xfrm flipH="1" flipV="1">
            <a:off x="4515391" y="5149602"/>
            <a:ext cx="1271455" cy="435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75" name="Line 119"/>
          <p:cNvSpPr>
            <a:spLocks noChangeShapeType="1"/>
          </p:cNvSpPr>
          <p:nvPr/>
        </p:nvSpPr>
        <p:spPr bwMode="auto">
          <a:xfrm flipH="1">
            <a:off x="5943599" y="4814324"/>
            <a:ext cx="496389" cy="300446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737" name="Group 54"/>
          <p:cNvGrpSpPr>
            <a:grpSpLocks noChangeAspect="1"/>
          </p:cNvGrpSpPr>
          <p:nvPr/>
        </p:nvGrpSpPr>
        <p:grpSpPr bwMode="auto">
          <a:xfrm>
            <a:off x="6357004" y="4593545"/>
            <a:ext cx="393960" cy="352345"/>
            <a:chOff x="3440" y="1592"/>
            <a:chExt cx="622" cy="640"/>
          </a:xfrm>
        </p:grpSpPr>
        <p:grpSp>
          <p:nvGrpSpPr>
            <p:cNvPr id="741" name="Group 55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43" name="Group 56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57" name="Picture 57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58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56" name="Freeform 59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54" name="Freeform 60"/>
            <p:cNvSpPr>
              <a:spLocks noChangeAspect="1"/>
            </p:cNvSpPr>
            <p:nvPr/>
          </p:nvSpPr>
          <p:spPr bwMode="auto">
            <a:xfrm>
              <a:off x="3462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47" name="Group 47"/>
          <p:cNvGrpSpPr>
            <a:grpSpLocks noChangeAspect="1"/>
          </p:cNvGrpSpPr>
          <p:nvPr/>
        </p:nvGrpSpPr>
        <p:grpSpPr bwMode="auto">
          <a:xfrm>
            <a:off x="4269572" y="4942813"/>
            <a:ext cx="380660" cy="352344"/>
            <a:chOff x="3440" y="1592"/>
            <a:chExt cx="601" cy="640"/>
          </a:xfrm>
        </p:grpSpPr>
        <p:grpSp>
          <p:nvGrpSpPr>
            <p:cNvPr id="749" name="Group 48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53" name="Group 49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39" name="Picture 50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40" name="Picture 51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38" name="Freeform 52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36" name="Freeform 53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55" name="Group 61"/>
          <p:cNvGrpSpPr>
            <a:grpSpLocks noChangeAspect="1"/>
          </p:cNvGrpSpPr>
          <p:nvPr/>
        </p:nvGrpSpPr>
        <p:grpSpPr bwMode="auto">
          <a:xfrm>
            <a:off x="5634636" y="4942813"/>
            <a:ext cx="377118" cy="349267"/>
            <a:chOff x="3440" y="1592"/>
            <a:chExt cx="601" cy="640"/>
          </a:xfrm>
        </p:grpSpPr>
        <p:grpSp>
          <p:nvGrpSpPr>
            <p:cNvPr id="759" name="Group 62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61" name="Group 63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45" name="Picture 64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46" name="Picture 65" descr="立方体用"/>
                <p:cNvPicPr>
                  <a:picLocks noChangeAspect="1" noChangeArrowheads="1"/>
                </p:cNvPicPr>
                <p:nvPr/>
              </p:nvPicPr>
              <p:blipFill>
                <a:blip r:embed="rId15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44" name="Freeform 66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42" name="Freeform 67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65" name="Group 40"/>
          <p:cNvGrpSpPr>
            <a:grpSpLocks noChangeAspect="1"/>
          </p:cNvGrpSpPr>
          <p:nvPr/>
        </p:nvGrpSpPr>
        <p:grpSpPr bwMode="auto">
          <a:xfrm>
            <a:off x="2944993" y="4733561"/>
            <a:ext cx="380660" cy="352344"/>
            <a:chOff x="3440" y="1592"/>
            <a:chExt cx="601" cy="640"/>
          </a:xfrm>
        </p:grpSpPr>
        <p:grpSp>
          <p:nvGrpSpPr>
            <p:cNvPr id="767" name="Group 41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771" name="Group 42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751" name="Picture 43" descr="立方体_S_緑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52" name="Picture 44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50" name="Freeform 45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48" name="Freeform 46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72" name="グループ化 214"/>
          <p:cNvGrpSpPr/>
          <p:nvPr/>
        </p:nvGrpSpPr>
        <p:grpSpPr>
          <a:xfrm>
            <a:off x="2975602" y="3230421"/>
            <a:ext cx="3728923" cy="899277"/>
            <a:chOff x="2975602" y="4281317"/>
            <a:chExt cx="3728923" cy="899277"/>
          </a:xfrm>
        </p:grpSpPr>
        <p:sp>
          <p:nvSpPr>
            <p:cNvPr id="216" name="Line 163"/>
            <p:cNvSpPr>
              <a:spLocks noChangeShapeType="1"/>
            </p:cNvSpPr>
            <p:nvPr/>
          </p:nvSpPr>
          <p:spPr bwMode="auto">
            <a:xfrm flipV="1">
              <a:off x="3158313" y="4488123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7" name="Line 164"/>
            <p:cNvSpPr>
              <a:spLocks noChangeShapeType="1"/>
            </p:cNvSpPr>
            <p:nvPr/>
          </p:nvSpPr>
          <p:spPr bwMode="auto">
            <a:xfrm flipV="1">
              <a:off x="5789080" y="4730502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8" name="Line 165"/>
            <p:cNvSpPr>
              <a:spLocks noChangeShapeType="1"/>
            </p:cNvSpPr>
            <p:nvPr/>
          </p:nvSpPr>
          <p:spPr bwMode="auto">
            <a:xfrm flipV="1">
              <a:off x="4434156" y="4426524"/>
              <a:ext cx="637921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0" name="Line 166"/>
            <p:cNvSpPr>
              <a:spLocks noChangeShapeType="1"/>
            </p:cNvSpPr>
            <p:nvPr/>
          </p:nvSpPr>
          <p:spPr bwMode="auto">
            <a:xfrm>
              <a:off x="3956155" y="4488123"/>
              <a:ext cx="1673006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1" name="Line 167"/>
            <p:cNvSpPr>
              <a:spLocks noChangeShapeType="1"/>
            </p:cNvSpPr>
            <p:nvPr/>
          </p:nvSpPr>
          <p:spPr bwMode="auto">
            <a:xfrm>
              <a:off x="5231997" y="4426524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2" name="Line 168"/>
            <p:cNvSpPr>
              <a:spLocks noChangeShapeType="1"/>
            </p:cNvSpPr>
            <p:nvPr/>
          </p:nvSpPr>
          <p:spPr bwMode="auto">
            <a:xfrm>
              <a:off x="3158313" y="4792101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3" name="Line 169"/>
            <p:cNvSpPr>
              <a:spLocks noChangeShapeType="1"/>
            </p:cNvSpPr>
            <p:nvPr/>
          </p:nvSpPr>
          <p:spPr bwMode="auto">
            <a:xfrm>
              <a:off x="4513237" y="5034480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4" name="Line 170"/>
            <p:cNvSpPr>
              <a:spLocks noChangeShapeType="1"/>
            </p:cNvSpPr>
            <p:nvPr/>
          </p:nvSpPr>
          <p:spPr bwMode="auto">
            <a:xfrm>
              <a:off x="4035236" y="4426524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776" name="グループ化 255"/>
            <p:cNvGrpSpPr/>
            <p:nvPr/>
          </p:nvGrpSpPr>
          <p:grpSpPr>
            <a:xfrm>
              <a:off x="6317386" y="4527361"/>
              <a:ext cx="387139" cy="348434"/>
              <a:chOff x="7058165" y="5696404"/>
              <a:chExt cx="387139" cy="348434"/>
            </a:xfrm>
          </p:grpSpPr>
          <p:sp>
            <p:nvSpPr>
              <p:cNvPr id="246" name="円柱 245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7" name="円/楕円 246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8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7" name="グループ化 260"/>
            <p:cNvGrpSpPr/>
            <p:nvPr/>
          </p:nvGrpSpPr>
          <p:grpSpPr>
            <a:xfrm>
              <a:off x="5004543" y="4283154"/>
              <a:ext cx="387139" cy="348434"/>
              <a:chOff x="7058165" y="5696404"/>
              <a:chExt cx="387139" cy="348434"/>
            </a:xfrm>
          </p:grpSpPr>
          <p:sp>
            <p:nvSpPr>
              <p:cNvPr id="243" name="円柱 242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4" name="円/楕円 243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5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8" name="グループ化 264"/>
            <p:cNvGrpSpPr/>
            <p:nvPr/>
          </p:nvGrpSpPr>
          <p:grpSpPr>
            <a:xfrm>
              <a:off x="5588436" y="4822980"/>
              <a:ext cx="387139" cy="348434"/>
              <a:chOff x="7058165" y="5696404"/>
              <a:chExt cx="387139" cy="348434"/>
            </a:xfrm>
          </p:grpSpPr>
          <p:sp>
            <p:nvSpPr>
              <p:cNvPr id="240" name="円柱 239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1" name="円/楕円 240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42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79" name="グループ化 268"/>
            <p:cNvGrpSpPr/>
            <p:nvPr/>
          </p:nvGrpSpPr>
          <p:grpSpPr>
            <a:xfrm>
              <a:off x="4220508" y="4832160"/>
              <a:ext cx="387139" cy="348434"/>
              <a:chOff x="7058165" y="5696404"/>
              <a:chExt cx="387139" cy="348434"/>
            </a:xfrm>
          </p:grpSpPr>
          <p:sp>
            <p:nvSpPr>
              <p:cNvPr id="237" name="円柱 236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8" name="円/楕円 237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9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0" name="グループ化 272"/>
            <p:cNvGrpSpPr/>
            <p:nvPr/>
          </p:nvGrpSpPr>
          <p:grpSpPr>
            <a:xfrm>
              <a:off x="3768817" y="4281317"/>
              <a:ext cx="387139" cy="348434"/>
              <a:chOff x="7058165" y="5696404"/>
              <a:chExt cx="387139" cy="348434"/>
            </a:xfrm>
          </p:grpSpPr>
          <p:sp>
            <p:nvSpPr>
              <p:cNvPr id="234" name="円柱 233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5" name="円/楕円 234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6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781" name="グループ化 276"/>
            <p:cNvGrpSpPr/>
            <p:nvPr/>
          </p:nvGrpSpPr>
          <p:grpSpPr>
            <a:xfrm>
              <a:off x="2975602" y="4589790"/>
              <a:ext cx="387139" cy="348434"/>
              <a:chOff x="7058165" y="5696404"/>
              <a:chExt cx="387139" cy="348434"/>
            </a:xfrm>
          </p:grpSpPr>
          <p:sp>
            <p:nvSpPr>
              <p:cNvPr id="231" name="円柱 230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円/楕円 231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33" name="Picture 58" descr="立方体用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</p:grpSp>
      <p:sp>
        <p:nvSpPr>
          <p:cNvPr id="197" name="正方形/長方形 196"/>
          <p:cNvSpPr/>
          <p:nvPr/>
        </p:nvSpPr>
        <p:spPr>
          <a:xfrm>
            <a:off x="3392537" y="1162036"/>
            <a:ext cx="23907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latin typeface="Arial"/>
                <a:ea typeface="HGS創英角ｺﾞｼｯｸUB" pitchFamily="50" charset="-128"/>
              </a:rPr>
              <a:t>-</a:t>
            </a:r>
            <a:r>
              <a:rPr lang="en-US" altLang="ja-JP" sz="2000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 Label Switching</a:t>
            </a:r>
          </a:p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ea typeface="HGS創英角ｺﾞｼｯｸUB" pitchFamily="50" charset="-128"/>
              </a:rPr>
              <a:t>-</a:t>
            </a:r>
            <a:r>
              <a:rPr lang="en-US" altLang="ja-JP" sz="2000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 Key management  </a:t>
            </a:r>
            <a:endParaRPr lang="ja-JP" altLang="en-US" sz="2000" dirty="0">
              <a:solidFill>
                <a:srgbClr val="0000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cxnSp>
        <p:nvCxnSpPr>
          <p:cNvPr id="198" name="直線矢印コネクタ 197"/>
          <p:cNvCxnSpPr>
            <a:stCxn id="197" idx="2"/>
          </p:cNvCxnSpPr>
          <p:nvPr/>
        </p:nvCxnSpPr>
        <p:spPr>
          <a:xfrm rot="5400000">
            <a:off x="4102374" y="1930117"/>
            <a:ext cx="545735" cy="425344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正方形/長方形 194"/>
          <p:cNvSpPr/>
          <p:nvPr/>
        </p:nvSpPr>
        <p:spPr>
          <a:xfrm>
            <a:off x="1828791" y="54592"/>
            <a:ext cx="54863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Secure Photonic Network </a:t>
            </a:r>
            <a:r>
              <a:rPr lang="ja-JP" altLang="en-US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3200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3" name="Rectangle 681"/>
          <p:cNvSpPr>
            <a:spLocks noChangeArrowheads="1"/>
          </p:cNvSpPr>
          <p:nvPr/>
        </p:nvSpPr>
        <p:spPr bwMode="auto">
          <a:xfrm>
            <a:off x="6724991" y="6032858"/>
            <a:ext cx="210643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QKD network </a:t>
            </a:r>
            <a:r>
              <a:rPr lang="ja-JP" altLang="en-US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　</a:t>
            </a:r>
            <a:endParaRPr lang="ja-JP" altLang="en-US" dirty="0">
              <a:solidFill>
                <a:srgbClr val="FFFFFF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294" name="Text Box 213"/>
          <p:cNvSpPr txBox="1">
            <a:spLocks noChangeArrowheads="1"/>
          </p:cNvSpPr>
          <p:nvPr/>
        </p:nvSpPr>
        <p:spPr bwMode="auto">
          <a:xfrm>
            <a:off x="6720377" y="3656585"/>
            <a:ext cx="19738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IP</a:t>
            </a:r>
            <a:r>
              <a:rPr lang="ja-JP" alt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network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295" name="Text Box 236"/>
          <p:cNvSpPr txBox="1">
            <a:spLocks noChangeArrowheads="1"/>
          </p:cNvSpPr>
          <p:nvPr/>
        </p:nvSpPr>
        <p:spPr bwMode="auto">
          <a:xfrm>
            <a:off x="6170027" y="4926648"/>
            <a:ext cx="306541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Optical path network </a:t>
            </a:r>
            <a:endParaRPr lang="ja-JP" altLang="en-US" dirty="0">
              <a:solidFill>
                <a:srgbClr val="FFFF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782" name="グループ化 333"/>
          <p:cNvGrpSpPr/>
          <p:nvPr/>
        </p:nvGrpSpPr>
        <p:grpSpPr>
          <a:xfrm>
            <a:off x="3768834" y="2135648"/>
            <a:ext cx="365411" cy="442028"/>
            <a:chOff x="659479" y="2434522"/>
            <a:chExt cx="365411" cy="442028"/>
          </a:xfrm>
        </p:grpSpPr>
        <p:sp>
          <p:nvSpPr>
            <p:cNvPr id="335" name="直方体 334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83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84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85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41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42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40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38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86" name="グループ化 342"/>
          <p:cNvGrpSpPr/>
          <p:nvPr/>
        </p:nvGrpSpPr>
        <p:grpSpPr>
          <a:xfrm>
            <a:off x="4991993" y="2088149"/>
            <a:ext cx="365411" cy="442028"/>
            <a:chOff x="659479" y="2434522"/>
            <a:chExt cx="365411" cy="442028"/>
          </a:xfrm>
        </p:grpSpPr>
        <p:sp>
          <p:nvSpPr>
            <p:cNvPr id="344" name="直方体 343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87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88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89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50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51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49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47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90" name="グループ化 351"/>
          <p:cNvGrpSpPr/>
          <p:nvPr/>
        </p:nvGrpSpPr>
        <p:grpSpPr>
          <a:xfrm>
            <a:off x="4267598" y="2586919"/>
            <a:ext cx="365411" cy="442028"/>
            <a:chOff x="659479" y="2434522"/>
            <a:chExt cx="365411" cy="442028"/>
          </a:xfrm>
        </p:grpSpPr>
        <p:sp>
          <p:nvSpPr>
            <p:cNvPr id="353" name="直方体 352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91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92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93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59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60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58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56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94" name="グループ化 360"/>
          <p:cNvGrpSpPr/>
          <p:nvPr/>
        </p:nvGrpSpPr>
        <p:grpSpPr>
          <a:xfrm>
            <a:off x="5621385" y="2563168"/>
            <a:ext cx="365411" cy="442028"/>
            <a:chOff x="659479" y="2434522"/>
            <a:chExt cx="365411" cy="442028"/>
          </a:xfrm>
        </p:grpSpPr>
        <p:sp>
          <p:nvSpPr>
            <p:cNvPr id="362" name="直方体 361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95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796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797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68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69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67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65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98" name="グループ化 369"/>
          <p:cNvGrpSpPr/>
          <p:nvPr/>
        </p:nvGrpSpPr>
        <p:grpSpPr>
          <a:xfrm>
            <a:off x="6357656" y="2361284"/>
            <a:ext cx="365411" cy="442028"/>
            <a:chOff x="659479" y="2434522"/>
            <a:chExt cx="365411" cy="442028"/>
          </a:xfrm>
        </p:grpSpPr>
        <p:sp>
          <p:nvSpPr>
            <p:cNvPr id="371" name="直方体 370"/>
            <p:cNvSpPr/>
            <p:nvPr/>
          </p:nvSpPr>
          <p:spPr bwMode="auto">
            <a:xfrm>
              <a:off x="664853" y="2632710"/>
              <a:ext cx="360037" cy="243840"/>
            </a:xfrm>
            <a:prstGeom prst="cube">
              <a:avLst>
                <a:gd name="adj" fmla="val 39651"/>
              </a:avLst>
            </a:prstGeom>
            <a:gradFill>
              <a:gsLst>
                <a:gs pos="21000">
                  <a:srgbClr val="00FFFF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100000" lon="600000" rev="0"/>
              </a:camera>
              <a:lightRig rig="threePt" dir="t"/>
            </a:scene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ja-JP" alt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799" name="Group 74"/>
            <p:cNvGrpSpPr>
              <a:grpSpLocks noChangeAspect="1"/>
            </p:cNvGrpSpPr>
            <p:nvPr/>
          </p:nvGrpSpPr>
          <p:grpSpPr bwMode="auto">
            <a:xfrm>
              <a:off x="659479" y="2434522"/>
              <a:ext cx="360259" cy="299008"/>
              <a:chOff x="3060" y="1877"/>
              <a:chExt cx="761" cy="712"/>
            </a:xfrm>
          </p:grpSpPr>
          <p:grpSp>
            <p:nvGrpSpPr>
              <p:cNvPr id="192" name="Group 75"/>
              <p:cNvGrpSpPr>
                <a:grpSpLocks noChangeAspect="1"/>
              </p:cNvGrpSpPr>
              <p:nvPr/>
            </p:nvGrpSpPr>
            <p:grpSpPr bwMode="auto">
              <a:xfrm>
                <a:off x="3060" y="1877"/>
                <a:ext cx="761" cy="712"/>
                <a:chOff x="2946" y="1800"/>
                <a:chExt cx="761" cy="712"/>
              </a:xfrm>
            </p:grpSpPr>
            <p:grpSp>
              <p:nvGrpSpPr>
                <p:cNvPr id="193" name="Group 76"/>
                <p:cNvGrpSpPr>
                  <a:grpSpLocks noChangeAspect="1"/>
                </p:cNvGrpSpPr>
                <p:nvPr/>
              </p:nvGrpSpPr>
              <p:grpSpPr bwMode="auto">
                <a:xfrm>
                  <a:off x="2947" y="1800"/>
                  <a:ext cx="760" cy="712"/>
                  <a:chOff x="2500" y="1804"/>
                  <a:chExt cx="760" cy="712"/>
                </a:xfrm>
              </p:grpSpPr>
              <p:pic>
                <p:nvPicPr>
                  <p:cNvPr id="377" name="Picture 77" descr="四角錐_S_赤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500" y="1804"/>
                    <a:ext cx="760" cy="7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378" name="Picture 78" descr="四角錐用"/>
                  <p:cNvPicPr>
                    <a:picLocks noChangeAspect="1" noChangeArrowheads="1"/>
                  </p:cNvPicPr>
                  <p:nvPr/>
                </p:nvPicPr>
                <p:blipFill>
                  <a:blip r:embed="rId4" cstate="print"/>
                  <a:srcRect/>
                  <a:stretch>
                    <a:fillRect/>
                  </a:stretch>
                </p:blipFill>
                <p:spPr bwMode="auto">
                  <a:xfrm>
                    <a:off x="2639" y="2117"/>
                    <a:ext cx="374" cy="3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376" name="Freeform 79"/>
                <p:cNvSpPr>
                  <a:spLocks noChangeAspect="1"/>
                </p:cNvSpPr>
                <p:nvPr/>
              </p:nvSpPr>
              <p:spPr bwMode="auto">
                <a:xfrm>
                  <a:off x="2946" y="1801"/>
                  <a:ext cx="760" cy="709"/>
                </a:xfrm>
                <a:custGeom>
                  <a:avLst/>
                  <a:gdLst>
                    <a:gd name="T0" fmla="*/ 381 w 993"/>
                    <a:gd name="T1" fmla="*/ 0 h 926"/>
                    <a:gd name="T2" fmla="*/ 0 w 993"/>
                    <a:gd name="T3" fmla="*/ 654 h 926"/>
                    <a:gd name="T4" fmla="*/ 552 w 993"/>
                    <a:gd name="T5" fmla="*/ 709 h 926"/>
                    <a:gd name="T6" fmla="*/ 760 w 993"/>
                    <a:gd name="T7" fmla="*/ 563 h 926"/>
                    <a:gd name="T8" fmla="*/ 381 w 993"/>
                    <a:gd name="T9" fmla="*/ 0 h 9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3"/>
                    <a:gd name="T16" fmla="*/ 0 h 926"/>
                    <a:gd name="T17" fmla="*/ 993 w 993"/>
                    <a:gd name="T18" fmla="*/ 926 h 9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3" h="926">
                      <a:moveTo>
                        <a:pt x="498" y="0"/>
                      </a:moveTo>
                      <a:lnTo>
                        <a:pt x="0" y="854"/>
                      </a:lnTo>
                      <a:lnTo>
                        <a:pt x="721" y="926"/>
                      </a:lnTo>
                      <a:lnTo>
                        <a:pt x="993" y="735"/>
                      </a:lnTo>
                      <a:lnTo>
                        <a:pt x="49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74" name="Freeform 80"/>
              <p:cNvSpPr>
                <a:spLocks noChangeAspect="1"/>
              </p:cNvSpPr>
              <p:nvPr/>
            </p:nvSpPr>
            <p:spPr bwMode="auto">
              <a:xfrm>
                <a:off x="3060" y="1878"/>
                <a:ext cx="760" cy="709"/>
              </a:xfrm>
              <a:custGeom>
                <a:avLst/>
                <a:gdLst>
                  <a:gd name="T0" fmla="*/ 479 w 993"/>
                  <a:gd name="T1" fmla="*/ 409 h 926"/>
                  <a:gd name="T2" fmla="*/ 381 w 993"/>
                  <a:gd name="T3" fmla="*/ 0 h 926"/>
                  <a:gd name="T4" fmla="*/ 158 w 993"/>
                  <a:gd name="T5" fmla="*/ 381 h 926"/>
                  <a:gd name="T6" fmla="*/ 0 w 993"/>
                  <a:gd name="T7" fmla="*/ 654 h 926"/>
                  <a:gd name="T8" fmla="*/ 279 w 993"/>
                  <a:gd name="T9" fmla="*/ 682 h 926"/>
                  <a:gd name="T10" fmla="*/ 552 w 993"/>
                  <a:gd name="T11" fmla="*/ 709 h 926"/>
                  <a:gd name="T12" fmla="*/ 662 w 993"/>
                  <a:gd name="T13" fmla="*/ 632 h 926"/>
                  <a:gd name="T14" fmla="*/ 760 w 993"/>
                  <a:gd name="T15" fmla="*/ 563 h 926"/>
                  <a:gd name="T16" fmla="*/ 601 w 993"/>
                  <a:gd name="T17" fmla="*/ 325 h 9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93"/>
                  <a:gd name="T28" fmla="*/ 0 h 926"/>
                  <a:gd name="T29" fmla="*/ 993 w 993"/>
                  <a:gd name="T30" fmla="*/ 926 h 9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93" h="926">
                    <a:moveTo>
                      <a:pt x="626" y="534"/>
                    </a:moveTo>
                    <a:lnTo>
                      <a:pt x="498" y="0"/>
                    </a:lnTo>
                    <a:lnTo>
                      <a:pt x="206" y="497"/>
                    </a:lnTo>
                    <a:lnTo>
                      <a:pt x="0" y="854"/>
                    </a:lnTo>
                    <a:lnTo>
                      <a:pt x="365" y="891"/>
                    </a:lnTo>
                    <a:lnTo>
                      <a:pt x="721" y="926"/>
                    </a:lnTo>
                    <a:lnTo>
                      <a:pt x="865" y="825"/>
                    </a:lnTo>
                    <a:lnTo>
                      <a:pt x="993" y="735"/>
                    </a:lnTo>
                    <a:lnTo>
                      <a:pt x="785" y="425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379" name="正方形/長方形 378"/>
          <p:cNvSpPr/>
          <p:nvPr/>
        </p:nvSpPr>
        <p:spPr>
          <a:xfrm>
            <a:off x="6977824" y="2651895"/>
            <a:ext cx="19880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Control plane</a:t>
            </a:r>
            <a:endParaRPr lang="ja-JP" altLang="en-US" dirty="0">
              <a:solidFill>
                <a:srgbClr val="000000"/>
              </a:solidFill>
            </a:endParaRPr>
          </a:p>
        </p:txBody>
      </p:sp>
      <p:grpSp>
        <p:nvGrpSpPr>
          <p:cNvPr id="194" name="グループ化 287"/>
          <p:cNvGrpSpPr/>
          <p:nvPr/>
        </p:nvGrpSpPr>
        <p:grpSpPr>
          <a:xfrm>
            <a:off x="3043446" y="3029804"/>
            <a:ext cx="232011" cy="340524"/>
            <a:chOff x="3334225" y="2811396"/>
            <a:chExt cx="169469" cy="490692"/>
          </a:xfrm>
        </p:grpSpPr>
        <p:sp>
          <p:nvSpPr>
            <p:cNvPr id="381" name="Line 219"/>
            <p:cNvSpPr>
              <a:spLocks noChangeShapeType="1"/>
            </p:cNvSpPr>
            <p:nvPr/>
          </p:nvSpPr>
          <p:spPr bwMode="auto">
            <a:xfrm flipV="1">
              <a:off x="3334225" y="2811396"/>
              <a:ext cx="0" cy="449152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82" name="Line 219"/>
            <p:cNvSpPr>
              <a:spLocks noChangeShapeType="1"/>
            </p:cNvSpPr>
            <p:nvPr/>
          </p:nvSpPr>
          <p:spPr bwMode="auto">
            <a:xfrm>
              <a:off x="3503694" y="2852936"/>
              <a:ext cx="0" cy="449152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383" name="Line 219"/>
          <p:cNvSpPr>
            <a:spLocks noChangeShapeType="1"/>
          </p:cNvSpPr>
          <p:nvPr/>
        </p:nvSpPr>
        <p:spPr bwMode="auto">
          <a:xfrm flipV="1">
            <a:off x="3032073" y="5283958"/>
            <a:ext cx="0" cy="311697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96" name="グループ化 287"/>
          <p:cNvGrpSpPr/>
          <p:nvPr/>
        </p:nvGrpSpPr>
        <p:grpSpPr>
          <a:xfrm>
            <a:off x="3045718" y="4042028"/>
            <a:ext cx="232011" cy="340524"/>
            <a:chOff x="3334225" y="2811396"/>
            <a:chExt cx="169469" cy="490692"/>
          </a:xfrm>
        </p:grpSpPr>
        <p:sp>
          <p:nvSpPr>
            <p:cNvPr id="385" name="Line 219"/>
            <p:cNvSpPr>
              <a:spLocks noChangeShapeType="1"/>
            </p:cNvSpPr>
            <p:nvPr/>
          </p:nvSpPr>
          <p:spPr bwMode="auto">
            <a:xfrm flipV="1">
              <a:off x="3334225" y="2811396"/>
              <a:ext cx="0" cy="449152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86" name="Line 219"/>
            <p:cNvSpPr>
              <a:spLocks noChangeShapeType="1"/>
            </p:cNvSpPr>
            <p:nvPr/>
          </p:nvSpPr>
          <p:spPr bwMode="auto">
            <a:xfrm>
              <a:off x="3503694" y="2852936"/>
              <a:ext cx="0" cy="449152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387" name="Rectangle 681"/>
          <p:cNvSpPr>
            <a:spLocks noChangeArrowheads="1"/>
          </p:cNvSpPr>
          <p:nvPr/>
        </p:nvSpPr>
        <p:spPr bwMode="auto">
          <a:xfrm>
            <a:off x="2156347" y="5598076"/>
            <a:ext cx="170596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ja-JP" sz="2000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Secure  key </a:t>
            </a:r>
            <a:r>
              <a:rPr lang="ja-JP" altLang="en-US" sz="2000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　</a:t>
            </a:r>
            <a:endParaRPr lang="ja-JP" altLang="en-US" sz="2000" dirty="0">
              <a:solidFill>
                <a:srgbClr val="FFFFFF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388" name="四角形吹き出し 387"/>
          <p:cNvSpPr/>
          <p:nvPr/>
        </p:nvSpPr>
        <p:spPr bwMode="auto">
          <a:xfrm>
            <a:off x="163776" y="3785956"/>
            <a:ext cx="2156346" cy="540393"/>
          </a:xfrm>
          <a:prstGeom prst="wedgeRectCallout">
            <a:avLst>
              <a:gd name="adj1" fmla="val 80031"/>
              <a:gd name="adj2" fmla="val -44201"/>
            </a:avLst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Modern</a:t>
            </a:r>
            <a:r>
              <a:rPr lang="ja-JP" altLang="en-US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 </a:t>
            </a: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crypto </a:t>
            </a:r>
          </a:p>
        </p:txBody>
      </p:sp>
      <p:sp>
        <p:nvSpPr>
          <p:cNvPr id="390" name="四角形吹き出し 389"/>
          <p:cNvSpPr/>
          <p:nvPr/>
        </p:nvSpPr>
        <p:spPr bwMode="auto">
          <a:xfrm>
            <a:off x="138753" y="2614516"/>
            <a:ext cx="1676399" cy="540393"/>
          </a:xfrm>
          <a:prstGeom prst="wedgeRectCallout">
            <a:avLst>
              <a:gd name="adj1" fmla="val 119289"/>
              <a:gd name="adj2" fmla="val -36625"/>
            </a:avLst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QKD-OTP </a:t>
            </a:r>
          </a:p>
        </p:txBody>
      </p:sp>
      <p:sp>
        <p:nvSpPr>
          <p:cNvPr id="393" name="四角形吹き出し 392"/>
          <p:cNvSpPr/>
          <p:nvPr/>
        </p:nvSpPr>
        <p:spPr bwMode="auto">
          <a:xfrm>
            <a:off x="138754" y="5071123"/>
            <a:ext cx="1621807" cy="1629934"/>
          </a:xfrm>
          <a:prstGeom prst="wedgeRectCallout">
            <a:avLst>
              <a:gd name="adj1" fmla="val 119366"/>
              <a:gd name="adj2" fmla="val -53438"/>
            </a:avLst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QKD-OTP </a:t>
            </a:r>
          </a:p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QNRC</a:t>
            </a:r>
          </a:p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OCDM</a:t>
            </a:r>
          </a:p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FF"/>
                </a:solidFill>
                <a:latin typeface="HGS創英角ｺﾞｼｯｸUB" pitchFamily="50" charset="-128"/>
                <a:ea typeface="HGS創英角ｺﾞｼｯｸUB" pitchFamily="50" charset="-128"/>
              </a:rPr>
              <a:t>…</a:t>
            </a:r>
          </a:p>
        </p:txBody>
      </p:sp>
      <p:sp>
        <p:nvSpPr>
          <p:cNvPr id="394" name="Text Box 213"/>
          <p:cNvSpPr txBox="1">
            <a:spLocks noChangeArrowheads="1"/>
          </p:cNvSpPr>
          <p:nvPr/>
        </p:nvSpPr>
        <p:spPr bwMode="auto">
          <a:xfrm>
            <a:off x="27296" y="2116661"/>
            <a:ext cx="221093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Control signal  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395" name="Text Box 213"/>
          <p:cNvSpPr txBox="1">
            <a:spLocks noChangeArrowheads="1"/>
          </p:cNvSpPr>
          <p:nvPr/>
        </p:nvSpPr>
        <p:spPr bwMode="auto">
          <a:xfrm>
            <a:off x="97809" y="3319957"/>
            <a:ext cx="102130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IPsec</a:t>
            </a: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396" name="Text Box 213"/>
          <p:cNvSpPr txBox="1">
            <a:spLocks noChangeArrowheads="1"/>
          </p:cNvSpPr>
          <p:nvPr/>
        </p:nvSpPr>
        <p:spPr bwMode="auto">
          <a:xfrm>
            <a:off x="100082" y="4550530"/>
            <a:ext cx="258852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Optical packet 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正方形/長方形 194"/>
          <p:cNvSpPr/>
          <p:nvPr/>
        </p:nvSpPr>
        <p:spPr>
          <a:xfrm>
            <a:off x="1828791" y="54592"/>
            <a:ext cx="54863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Secure Photonic Network </a:t>
            </a:r>
            <a:r>
              <a:rPr lang="ja-JP" altLang="en-US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3200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正方形/長方形 258"/>
          <p:cNvSpPr/>
          <p:nvPr/>
        </p:nvSpPr>
        <p:spPr>
          <a:xfrm>
            <a:off x="639438" y="1715006"/>
            <a:ext cx="800518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K. Kitayama, et al., </a:t>
            </a:r>
          </a:p>
          <a:p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Security in Photonic Networks: Threats and Security Enhancement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</a:p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 appear in J. </a:t>
            </a:r>
            <a:r>
              <a:rPr lang="en-US" altLang="ja-JP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Lightwave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Technology (2011). </a:t>
            </a:r>
          </a:p>
        </p:txBody>
      </p:sp>
      <p:sp>
        <p:nvSpPr>
          <p:cNvPr id="260" name="正方形/長方形 259"/>
          <p:cNvSpPr/>
          <p:nvPr/>
        </p:nvSpPr>
        <p:spPr>
          <a:xfrm>
            <a:off x="1216555" y="3887275"/>
            <a:ext cx="6688666" cy="1200329"/>
          </a:xfrm>
          <a:prstGeom prst="rect">
            <a:avLst/>
          </a:prstGeom>
          <a:ln>
            <a:solidFill>
              <a:srgbClr val="FFFF99"/>
            </a:solidFill>
          </a:ln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Likely security threats in photonic network </a:t>
            </a:r>
          </a:p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Conceptual model </a:t>
            </a:r>
          </a:p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Case study : digital cinema distribution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6"/>
          <p:cNvSpPr>
            <a:spLocks noChangeArrowheads="1"/>
          </p:cNvSpPr>
          <p:nvPr/>
        </p:nvSpPr>
        <p:spPr bwMode="auto">
          <a:xfrm>
            <a:off x="7028597" y="4258102"/>
            <a:ext cx="1869743" cy="1883393"/>
          </a:xfrm>
          <a:prstGeom prst="rect">
            <a:avLst/>
          </a:prstGeom>
          <a:solidFill>
            <a:srgbClr val="CCCC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000099"/>
            </a:outerShdw>
          </a:effectLst>
        </p:spPr>
        <p:txBody>
          <a:bodyPr wrap="none"/>
          <a:lstStyle/>
          <a:p>
            <a:pPr algn="ctr"/>
            <a:endParaRPr lang="ja-JP" altLang="en-US" sz="1400">
              <a:solidFill>
                <a:srgbClr val="040000"/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7" name="正方形/長方形 6"/>
          <p:cNvSpPr/>
          <p:nvPr/>
        </p:nvSpPr>
        <p:spPr bwMode="auto">
          <a:xfrm>
            <a:off x="7165076" y="5488043"/>
            <a:ext cx="1647782" cy="51600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r>
              <a:rPr lang="en-US" altLang="ja-JP" sz="1400" dirty="0" smtClean="0">
                <a:solidFill>
                  <a:schemeClr val="tx1"/>
                </a:solidFill>
              </a:rPr>
              <a:t>Content key-</a:t>
            </a:r>
          </a:p>
          <a:p>
            <a:r>
              <a:rPr lang="en-US" altLang="ja-JP" sz="1400" dirty="0" smtClean="0">
                <a:solidFill>
                  <a:schemeClr val="tx1"/>
                </a:solidFill>
              </a:rPr>
              <a:t>decryption (OTP)</a:t>
            </a:r>
            <a:endParaRPr lang="en-US" altLang="ja-JP" sz="1400" dirty="0">
              <a:solidFill>
                <a:schemeClr val="tx1"/>
              </a:solidFill>
            </a:endParaRPr>
          </a:p>
        </p:txBody>
      </p:sp>
      <p:cxnSp>
        <p:nvCxnSpPr>
          <p:cNvPr id="8" name="直線矢印コネクタ 7"/>
          <p:cNvCxnSpPr/>
          <p:nvPr/>
        </p:nvCxnSpPr>
        <p:spPr bwMode="auto">
          <a:xfrm>
            <a:off x="2841007" y="5728124"/>
            <a:ext cx="4323544" cy="1588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線矢印コネクタ 8"/>
          <p:cNvCxnSpPr/>
          <p:nvPr/>
        </p:nvCxnSpPr>
        <p:spPr bwMode="auto">
          <a:xfrm>
            <a:off x="1159799" y="4632443"/>
            <a:ext cx="6032310" cy="1588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16"/>
          <p:cNvSpPr>
            <a:spLocks noChangeArrowheads="1"/>
          </p:cNvSpPr>
          <p:nvPr/>
        </p:nvSpPr>
        <p:spPr bwMode="auto">
          <a:xfrm>
            <a:off x="6942936" y="1337492"/>
            <a:ext cx="1838961" cy="2019868"/>
          </a:xfrm>
          <a:prstGeom prst="rect">
            <a:avLst/>
          </a:prstGeom>
          <a:solidFill>
            <a:srgbClr val="CCCC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000099"/>
            </a:outerShdw>
          </a:effectLst>
        </p:spPr>
        <p:txBody>
          <a:bodyPr wrap="none"/>
          <a:lstStyle/>
          <a:p>
            <a:pPr algn="ctr"/>
            <a:endParaRPr lang="ja-JP" altLang="en-US" sz="1400">
              <a:solidFill>
                <a:srgbClr val="040000"/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11" name="正方形/長方形 10"/>
          <p:cNvSpPr/>
          <p:nvPr/>
        </p:nvSpPr>
        <p:spPr bwMode="auto">
          <a:xfrm>
            <a:off x="7065340" y="2676957"/>
            <a:ext cx="1650822" cy="51600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r>
              <a:rPr lang="en-US" altLang="ja-JP" sz="1400" dirty="0" smtClean="0">
                <a:solidFill>
                  <a:schemeClr val="tx1"/>
                </a:solidFill>
              </a:rPr>
              <a:t>Content key-</a:t>
            </a:r>
          </a:p>
          <a:p>
            <a:r>
              <a:rPr lang="en-US" altLang="ja-JP" sz="1400" dirty="0" smtClean="0">
                <a:solidFill>
                  <a:schemeClr val="tx1"/>
                </a:solidFill>
              </a:rPr>
              <a:t>decryption (RSA)</a:t>
            </a:r>
            <a:endParaRPr lang="en-US" altLang="ja-JP" sz="1400" dirty="0">
              <a:solidFill>
                <a:schemeClr val="tx1"/>
              </a:solidFill>
            </a:endParaRPr>
          </a:p>
        </p:txBody>
      </p:sp>
      <p:cxnSp>
        <p:nvCxnSpPr>
          <p:cNvPr id="12" name="直線矢印コネクタ 11"/>
          <p:cNvCxnSpPr/>
          <p:nvPr/>
        </p:nvCxnSpPr>
        <p:spPr bwMode="auto">
          <a:xfrm>
            <a:off x="2743199" y="2968956"/>
            <a:ext cx="4323544" cy="1588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線矢印コネクタ 12"/>
          <p:cNvCxnSpPr/>
          <p:nvPr/>
        </p:nvCxnSpPr>
        <p:spPr bwMode="auto">
          <a:xfrm>
            <a:off x="1089287" y="1791387"/>
            <a:ext cx="6032310" cy="1588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5"/>
          <p:cNvSpPr>
            <a:spLocks noChangeArrowheads="1"/>
          </p:cNvSpPr>
          <p:nvPr/>
        </p:nvSpPr>
        <p:spPr bwMode="auto">
          <a:xfrm>
            <a:off x="1351126" y="1187367"/>
            <a:ext cx="3018690" cy="2265529"/>
          </a:xfrm>
          <a:prstGeom prst="rect">
            <a:avLst/>
          </a:prstGeom>
          <a:noFill/>
          <a:ln w="9525">
            <a:solidFill>
              <a:schemeClr val="tx1"/>
            </a:solidFill>
            <a:prstDash val="dash"/>
            <a:miter lim="800000"/>
            <a:headEnd/>
            <a:tailEnd/>
          </a:ln>
          <a:effectLst>
            <a:outerShdw dist="35921" dir="2700000" algn="ctr" rotWithShape="0">
              <a:srgbClr val="000099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ja-JP" altLang="en-US" sz="1400" b="1" dirty="0">
              <a:solidFill>
                <a:srgbClr val="040000"/>
              </a:solidFill>
              <a:latin typeface="+mn-ea"/>
              <a:ea typeface="+mn-ea"/>
            </a:endParaRPr>
          </a:p>
        </p:txBody>
      </p:sp>
      <p:sp>
        <p:nvSpPr>
          <p:cNvPr id="15" name="Rectangle 15"/>
          <p:cNvSpPr>
            <a:spLocks noChangeArrowheads="1"/>
          </p:cNvSpPr>
          <p:nvPr/>
        </p:nvSpPr>
        <p:spPr bwMode="auto">
          <a:xfrm>
            <a:off x="5707958" y="1160060"/>
            <a:ext cx="3211723" cy="2351400"/>
          </a:xfrm>
          <a:prstGeom prst="rect">
            <a:avLst/>
          </a:prstGeom>
          <a:noFill/>
          <a:ln w="9525">
            <a:solidFill>
              <a:schemeClr val="tx1"/>
            </a:solidFill>
            <a:prstDash val="dash"/>
            <a:miter lim="800000"/>
            <a:headEnd/>
            <a:tailEnd/>
          </a:ln>
          <a:effectLst>
            <a:outerShdw dist="35921" dir="2700000" algn="ctr" rotWithShape="0">
              <a:srgbClr val="000099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ja-JP" altLang="en-US" sz="1400" b="1" dirty="0">
              <a:solidFill>
                <a:srgbClr val="040000"/>
              </a:solidFill>
              <a:latin typeface="+mn-ea"/>
              <a:ea typeface="+mn-ea"/>
            </a:endParaRPr>
          </a:p>
        </p:txBody>
      </p:sp>
      <p:sp>
        <p:nvSpPr>
          <p:cNvPr id="16" name="Oval 13"/>
          <p:cNvSpPr>
            <a:spLocks noChangeArrowheads="1"/>
          </p:cNvSpPr>
          <p:nvPr/>
        </p:nvSpPr>
        <p:spPr bwMode="auto">
          <a:xfrm>
            <a:off x="3220869" y="1460322"/>
            <a:ext cx="1037231" cy="682388"/>
          </a:xfrm>
          <a:prstGeom prst="ellipse">
            <a:avLst/>
          </a:prstGeom>
          <a:solidFill>
            <a:srgbClr val="FFFF99"/>
          </a:solidFill>
          <a:ln w="19050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anchor="t"/>
          <a:lstStyle/>
          <a:p>
            <a:pPr algn="ctr">
              <a:lnSpc>
                <a:spcPts val="14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Cinema </a:t>
            </a:r>
          </a:p>
          <a:p>
            <a:pPr algn="ctr">
              <a:lnSpc>
                <a:spcPts val="14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package</a:t>
            </a:r>
            <a:endParaRPr lang="en-US" altLang="ja-JP" sz="1400" dirty="0">
              <a:solidFill>
                <a:srgbClr val="04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7" name="Rectangle 14"/>
          <p:cNvSpPr>
            <a:spLocks noChangeArrowheads="1"/>
          </p:cNvSpPr>
          <p:nvPr/>
        </p:nvSpPr>
        <p:spPr bwMode="auto">
          <a:xfrm>
            <a:off x="1501253" y="1433026"/>
            <a:ext cx="1378424" cy="687112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000099"/>
            </a:outerShdw>
          </a:effectLst>
        </p:spPr>
        <p:txBody>
          <a:bodyPr wrap="none" anchor="ctr"/>
          <a:lstStyle/>
          <a:p>
            <a:pPr algn="ctr"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Encryption  </a:t>
            </a:r>
          </a:p>
          <a:p>
            <a:pPr algn="ctr">
              <a:defRPr/>
            </a:pPr>
            <a:r>
              <a:rPr lang="en-US" altLang="ja-JP" sz="1600" dirty="0" smtClean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(AES) </a:t>
            </a:r>
            <a:endParaRPr lang="en-US" altLang="ja-JP" sz="1600" dirty="0">
              <a:solidFill>
                <a:srgbClr val="040000"/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8" name="Rectangle 16"/>
          <p:cNvSpPr>
            <a:spLocks noChangeArrowheads="1"/>
          </p:cNvSpPr>
          <p:nvPr/>
        </p:nvSpPr>
        <p:spPr bwMode="auto">
          <a:xfrm>
            <a:off x="5854886" y="1491796"/>
            <a:ext cx="886837" cy="592138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000099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1400">
                <a:solidFill>
                  <a:srgbClr val="040000"/>
                </a:solidFill>
                <a:cs typeface="Tahoma" pitchFamily="34" charset="0"/>
              </a:rPr>
              <a:t>Temporal</a:t>
            </a:r>
          </a:p>
          <a:p>
            <a:pPr algn="ctr"/>
            <a:r>
              <a:rPr lang="en-US" altLang="ja-JP" sz="1400">
                <a:solidFill>
                  <a:srgbClr val="040000"/>
                </a:solidFill>
                <a:cs typeface="Tahoma" pitchFamily="34" charset="0"/>
              </a:rPr>
              <a:t>storage</a:t>
            </a:r>
            <a:endParaRPr lang="ja-JP" altLang="en-US" sz="1400">
              <a:solidFill>
                <a:srgbClr val="040000"/>
              </a:solidFill>
              <a:cs typeface="Tahoma" pitchFamily="34" charset="0"/>
            </a:endParaRPr>
          </a:p>
        </p:txBody>
      </p:sp>
      <p:sp>
        <p:nvSpPr>
          <p:cNvPr id="19" name="正方形/長方形 18"/>
          <p:cNvSpPr/>
          <p:nvPr/>
        </p:nvSpPr>
        <p:spPr bwMode="auto">
          <a:xfrm>
            <a:off x="4601257" y="1518482"/>
            <a:ext cx="935442" cy="5664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altLang="ja-JP" sz="1400" dirty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Content delivery</a:t>
            </a:r>
            <a:endParaRPr lang="ja-JP" altLang="en-US" sz="1400" dirty="0">
              <a:solidFill>
                <a:srgbClr val="040000"/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20" name="正方形/長方形 19"/>
          <p:cNvSpPr/>
          <p:nvPr/>
        </p:nvSpPr>
        <p:spPr bwMode="auto">
          <a:xfrm>
            <a:off x="4598463" y="2727934"/>
            <a:ext cx="996287" cy="52228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altLang="ja-JP" sz="140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Key</a:t>
            </a:r>
          </a:p>
          <a:p>
            <a:pPr algn="ctr"/>
            <a:r>
              <a:rPr lang="en-US" altLang="ja-JP" sz="140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delivery</a:t>
            </a:r>
            <a:endParaRPr lang="ja-JP" altLang="en-US" sz="1400">
              <a:solidFill>
                <a:srgbClr val="040000"/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21" name="テキスト ボックス 95"/>
          <p:cNvSpPr txBox="1">
            <a:spLocks noChangeArrowheads="1"/>
          </p:cNvSpPr>
          <p:nvPr/>
        </p:nvSpPr>
        <p:spPr bwMode="auto">
          <a:xfrm>
            <a:off x="6861167" y="985523"/>
            <a:ext cx="972651" cy="338554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600" dirty="0">
                <a:cs typeface="Tahoma" pitchFamily="34" charset="0"/>
              </a:rPr>
              <a:t>Theater</a:t>
            </a:r>
          </a:p>
        </p:txBody>
      </p:sp>
      <p:sp>
        <p:nvSpPr>
          <p:cNvPr id="22" name="テキスト ボックス 102"/>
          <p:cNvSpPr txBox="1">
            <a:spLocks noChangeArrowheads="1"/>
          </p:cNvSpPr>
          <p:nvPr/>
        </p:nvSpPr>
        <p:spPr bwMode="auto">
          <a:xfrm>
            <a:off x="2239680" y="1033125"/>
            <a:ext cx="1295093" cy="338554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600" dirty="0" smtClean="0">
                <a:cs typeface="Tahoma" pitchFamily="34" charset="0"/>
              </a:rPr>
              <a:t>Distributor </a:t>
            </a:r>
            <a:endParaRPr lang="ja-JP" altLang="en-US" sz="1600" dirty="0">
              <a:cs typeface="Tahoma" pitchFamily="34" charset="0"/>
            </a:endParaRPr>
          </a:p>
        </p:txBody>
      </p:sp>
      <p:sp>
        <p:nvSpPr>
          <p:cNvPr id="23" name="Oval 12"/>
          <p:cNvSpPr>
            <a:spLocks noChangeArrowheads="1"/>
          </p:cNvSpPr>
          <p:nvPr/>
        </p:nvSpPr>
        <p:spPr bwMode="auto">
          <a:xfrm>
            <a:off x="218364" y="1453838"/>
            <a:ext cx="960421" cy="643002"/>
          </a:xfrm>
          <a:prstGeom prst="ellipse">
            <a:avLst/>
          </a:prstGeom>
          <a:solidFill>
            <a:srgbClr val="FFFF99"/>
          </a:solidFill>
          <a:ln w="19050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anchor="ctr"/>
          <a:lstStyle/>
          <a:p>
            <a:pPr algn="ctr"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Digital </a:t>
            </a:r>
          </a:p>
          <a:p>
            <a:pPr algn="ctr"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master</a:t>
            </a:r>
            <a:endParaRPr lang="en-US" altLang="ja-JP" sz="1400" dirty="0">
              <a:solidFill>
                <a:srgbClr val="04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24" name="Rectangle 14"/>
          <p:cNvSpPr>
            <a:spLocks noChangeArrowheads="1"/>
          </p:cNvSpPr>
          <p:nvPr/>
        </p:nvSpPr>
        <p:spPr bwMode="auto">
          <a:xfrm>
            <a:off x="1473956" y="2739478"/>
            <a:ext cx="1487606" cy="5087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000099"/>
            </a:outerShdw>
          </a:effectLst>
        </p:spPr>
        <p:txBody>
          <a:bodyPr wrap="none" anchor="ctr"/>
          <a:lstStyle/>
          <a:p>
            <a:pPr algn="ctr"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Encryption of </a:t>
            </a:r>
          </a:p>
          <a:p>
            <a:pPr algn="ctr"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license </a:t>
            </a:r>
            <a:r>
              <a:rPr lang="en-US" altLang="ja-JP" sz="1600" dirty="0" smtClean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(RSA)</a:t>
            </a:r>
            <a:endParaRPr lang="en-US" altLang="ja-JP" sz="1600" dirty="0">
              <a:solidFill>
                <a:srgbClr val="040000"/>
              </a:solidFill>
              <a:latin typeface="Tahoma" charset="0"/>
              <a:ea typeface="Tahoma" charset="0"/>
              <a:cs typeface="Tahoma" charset="0"/>
            </a:endParaRPr>
          </a:p>
        </p:txBody>
      </p:sp>
      <p:grpSp>
        <p:nvGrpSpPr>
          <p:cNvPr id="25" name="グループ化 169"/>
          <p:cNvGrpSpPr>
            <a:grpSpLocks/>
          </p:cNvGrpSpPr>
          <p:nvPr/>
        </p:nvGrpSpPr>
        <p:grpSpPr bwMode="auto">
          <a:xfrm>
            <a:off x="7078998" y="2265205"/>
            <a:ext cx="423819" cy="169863"/>
            <a:chOff x="5857875" y="390525"/>
            <a:chExt cx="1409700" cy="590550"/>
          </a:xfrm>
        </p:grpSpPr>
        <p:sp>
          <p:nvSpPr>
            <p:cNvPr id="26" name="円/楕円 25"/>
            <p:cNvSpPr/>
            <p:nvPr/>
          </p:nvSpPr>
          <p:spPr>
            <a:xfrm>
              <a:off x="5857875" y="390525"/>
              <a:ext cx="589714" cy="59055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27" name="円/楕円 26"/>
            <p:cNvSpPr/>
            <p:nvPr/>
          </p:nvSpPr>
          <p:spPr>
            <a:xfrm>
              <a:off x="5981435" y="517467"/>
              <a:ext cx="336981" cy="33114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28" name="正方形/長方形 27"/>
            <p:cNvSpPr/>
            <p:nvPr/>
          </p:nvSpPr>
          <p:spPr>
            <a:xfrm>
              <a:off x="6441975" y="594735"/>
              <a:ext cx="825600" cy="17661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29" name="正方形/長方形 28"/>
            <p:cNvSpPr/>
            <p:nvPr/>
          </p:nvSpPr>
          <p:spPr>
            <a:xfrm>
              <a:off x="6790188" y="445716"/>
              <a:ext cx="162872" cy="14901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30" name="正方形/長方形 29"/>
            <p:cNvSpPr/>
            <p:nvPr/>
          </p:nvSpPr>
          <p:spPr>
            <a:xfrm>
              <a:off x="7071005" y="407084"/>
              <a:ext cx="129174" cy="1876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31" name="正方形/長方形 30"/>
            <p:cNvSpPr/>
            <p:nvPr/>
          </p:nvSpPr>
          <p:spPr>
            <a:xfrm>
              <a:off x="7076619" y="567138"/>
              <a:ext cx="117945" cy="49674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32" name="正方形/長方形 31"/>
            <p:cNvSpPr/>
            <p:nvPr/>
          </p:nvSpPr>
          <p:spPr>
            <a:xfrm>
              <a:off x="6795802" y="572658"/>
              <a:ext cx="157258" cy="4967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33" name="正方形/長方形 32"/>
            <p:cNvSpPr/>
            <p:nvPr/>
          </p:nvSpPr>
          <p:spPr>
            <a:xfrm>
              <a:off x="6413891" y="605773"/>
              <a:ext cx="44931" cy="154536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</p:grpSp>
      <p:cxnSp>
        <p:nvCxnSpPr>
          <p:cNvPr id="34" name="直線矢印コネクタ 33"/>
          <p:cNvCxnSpPr/>
          <p:nvPr/>
        </p:nvCxnSpPr>
        <p:spPr bwMode="auto">
          <a:xfrm rot="5400000" flipH="1" flipV="1">
            <a:off x="7288927" y="2362378"/>
            <a:ext cx="657701" cy="1588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正方形/長方形 34"/>
          <p:cNvSpPr/>
          <p:nvPr/>
        </p:nvSpPr>
        <p:spPr bwMode="auto">
          <a:xfrm>
            <a:off x="7160091" y="1458668"/>
            <a:ext cx="1192337" cy="58189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r>
              <a:rPr lang="en-US" altLang="ja-JP" sz="1400" dirty="0" smtClean="0">
                <a:solidFill>
                  <a:srgbClr val="040000"/>
                </a:solidFill>
                <a:cs typeface="Tahoma" pitchFamily="34" charset="0"/>
              </a:rPr>
              <a:t>Real-time</a:t>
            </a:r>
          </a:p>
          <a:p>
            <a:r>
              <a:rPr lang="en-US" altLang="ja-JP" sz="1400" dirty="0" smtClean="0">
                <a:solidFill>
                  <a:srgbClr val="040000"/>
                </a:solidFill>
                <a:cs typeface="Tahoma" pitchFamily="34" charset="0"/>
              </a:rPr>
              <a:t>decryption</a:t>
            </a:r>
          </a:p>
        </p:txBody>
      </p:sp>
      <p:sp>
        <p:nvSpPr>
          <p:cNvPr id="36" name="Text Box 37"/>
          <p:cNvSpPr txBox="1">
            <a:spLocks noChangeArrowheads="1"/>
          </p:cNvSpPr>
          <p:nvPr/>
        </p:nvSpPr>
        <p:spPr bwMode="auto">
          <a:xfrm>
            <a:off x="7561775" y="2201043"/>
            <a:ext cx="1105982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lnSpc>
                <a:spcPts val="1200"/>
              </a:lnSpc>
            </a:pPr>
            <a:r>
              <a:rPr lang="en-US" altLang="ja-JP" sz="1400" dirty="0">
                <a:solidFill>
                  <a:srgbClr val="040000"/>
                </a:solidFill>
                <a:cs typeface="Tahoma" pitchFamily="34" charset="0"/>
              </a:rPr>
              <a:t>Symmetric</a:t>
            </a:r>
          </a:p>
          <a:p>
            <a:pPr algn="ctr">
              <a:lnSpc>
                <a:spcPts val="1200"/>
              </a:lnSpc>
            </a:pPr>
            <a:r>
              <a:rPr lang="en-US" altLang="ja-JP" sz="1400" dirty="0">
                <a:solidFill>
                  <a:srgbClr val="040000"/>
                </a:solidFill>
                <a:cs typeface="Tahoma" pitchFamily="34" charset="0"/>
              </a:rPr>
              <a:t>keys</a:t>
            </a:r>
          </a:p>
        </p:txBody>
      </p:sp>
      <p:sp>
        <p:nvSpPr>
          <p:cNvPr id="38" name="Rectangle 15"/>
          <p:cNvSpPr>
            <a:spLocks noChangeArrowheads="1"/>
          </p:cNvSpPr>
          <p:nvPr/>
        </p:nvSpPr>
        <p:spPr bwMode="auto">
          <a:xfrm>
            <a:off x="1433013" y="4012444"/>
            <a:ext cx="2606723" cy="2251882"/>
          </a:xfrm>
          <a:prstGeom prst="rect">
            <a:avLst/>
          </a:prstGeom>
          <a:noFill/>
          <a:ln w="9525">
            <a:solidFill>
              <a:schemeClr val="tx1"/>
            </a:solidFill>
            <a:prstDash val="dash"/>
            <a:miter lim="800000"/>
            <a:headEnd/>
            <a:tailEnd/>
          </a:ln>
          <a:effectLst>
            <a:outerShdw dist="35921" dir="2700000" algn="ctr" rotWithShape="0">
              <a:srgbClr val="000099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ja-JP" altLang="en-US" sz="1400" b="1" dirty="0">
              <a:solidFill>
                <a:srgbClr val="040000"/>
              </a:solidFill>
              <a:latin typeface="+mn-ea"/>
              <a:ea typeface="+mn-ea"/>
            </a:endParaRPr>
          </a:p>
        </p:txBody>
      </p:sp>
      <p:sp>
        <p:nvSpPr>
          <p:cNvPr id="39" name="Rectangle 14"/>
          <p:cNvSpPr>
            <a:spLocks noChangeArrowheads="1"/>
          </p:cNvSpPr>
          <p:nvPr/>
        </p:nvSpPr>
        <p:spPr bwMode="auto">
          <a:xfrm>
            <a:off x="1787855" y="4303601"/>
            <a:ext cx="1514905" cy="609598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000099"/>
            </a:outerShdw>
          </a:effectLst>
        </p:spPr>
        <p:txBody>
          <a:bodyPr wrap="none" anchor="ctr"/>
          <a:lstStyle/>
          <a:p>
            <a:pPr algn="ctr"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Encryption </a:t>
            </a:r>
          </a:p>
          <a:p>
            <a:pPr algn="ctr">
              <a:defRPr/>
            </a:pPr>
            <a:r>
              <a:rPr lang="en-US" altLang="ja-JP" sz="1600" dirty="0" smtClean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(</a:t>
            </a:r>
            <a:r>
              <a:rPr lang="en-US" altLang="ja-JP" sz="1600" dirty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QNRC</a:t>
            </a:r>
            <a:r>
              <a:rPr lang="en-US" altLang="ja-JP" sz="1600" dirty="0" smtClean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)</a:t>
            </a:r>
            <a:endParaRPr lang="en-US" altLang="ja-JP" sz="1600" dirty="0">
              <a:solidFill>
                <a:srgbClr val="040000"/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40" name="テキスト ボックス 102"/>
          <p:cNvSpPr txBox="1">
            <a:spLocks noChangeArrowheads="1"/>
          </p:cNvSpPr>
          <p:nvPr/>
        </p:nvSpPr>
        <p:spPr bwMode="auto">
          <a:xfrm>
            <a:off x="2062081" y="3855241"/>
            <a:ext cx="1363508" cy="338554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600" dirty="0">
                <a:cs typeface="Tahoma" pitchFamily="34" charset="0"/>
              </a:rPr>
              <a:t>Source-site</a:t>
            </a:r>
            <a:endParaRPr lang="ja-JP" altLang="en-US" sz="1600" dirty="0">
              <a:cs typeface="Tahoma" pitchFamily="34" charset="0"/>
            </a:endParaRPr>
          </a:p>
        </p:txBody>
      </p:sp>
      <p:sp>
        <p:nvSpPr>
          <p:cNvPr id="41" name="Rectangle 14"/>
          <p:cNvSpPr>
            <a:spLocks noChangeArrowheads="1"/>
          </p:cNvSpPr>
          <p:nvPr/>
        </p:nvSpPr>
        <p:spPr bwMode="auto">
          <a:xfrm>
            <a:off x="1603957" y="5445459"/>
            <a:ext cx="1832048" cy="600501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000099"/>
            </a:outerShdw>
          </a:effectLst>
        </p:spPr>
        <p:txBody>
          <a:bodyPr wrap="none" anchor="ctr"/>
          <a:lstStyle/>
          <a:p>
            <a:pPr algn="ctr"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Encryption of </a:t>
            </a:r>
          </a:p>
          <a:p>
            <a:pPr algn="ctr"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content key </a:t>
            </a:r>
            <a:r>
              <a:rPr lang="en-US" altLang="ja-JP" sz="1600" dirty="0" smtClean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(OTP</a:t>
            </a:r>
            <a:r>
              <a:rPr lang="en-US" altLang="ja-JP" sz="1600" dirty="0">
                <a:solidFill>
                  <a:srgbClr val="040000"/>
                </a:solidFill>
                <a:latin typeface="Tahoma" charset="0"/>
                <a:ea typeface="Tahoma" charset="0"/>
                <a:cs typeface="Tahoma" charset="0"/>
              </a:rPr>
              <a:t>)</a:t>
            </a:r>
          </a:p>
        </p:txBody>
      </p:sp>
      <p:sp>
        <p:nvSpPr>
          <p:cNvPr id="42" name="Oval 13"/>
          <p:cNvSpPr>
            <a:spLocks noChangeArrowheads="1"/>
          </p:cNvSpPr>
          <p:nvPr/>
        </p:nvSpPr>
        <p:spPr bwMode="auto">
          <a:xfrm>
            <a:off x="3531162" y="4396479"/>
            <a:ext cx="1016078" cy="459475"/>
          </a:xfrm>
          <a:prstGeom prst="ellipse">
            <a:avLst/>
          </a:prstGeom>
          <a:solidFill>
            <a:srgbClr val="FFFF99"/>
          </a:solidFill>
          <a:ln w="19050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anchor="t"/>
          <a:lstStyle/>
          <a:p>
            <a:pPr algn="ctr">
              <a:lnSpc>
                <a:spcPts val="16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Content </a:t>
            </a:r>
            <a:endParaRPr lang="en-US" altLang="ja-JP" sz="1400" dirty="0">
              <a:solidFill>
                <a:srgbClr val="04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43" name="Rectangle 15"/>
          <p:cNvSpPr>
            <a:spLocks noChangeArrowheads="1"/>
          </p:cNvSpPr>
          <p:nvPr/>
        </p:nvSpPr>
        <p:spPr bwMode="auto">
          <a:xfrm>
            <a:off x="6373505" y="4012444"/>
            <a:ext cx="2616771" cy="227917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"/>
            <a:miter lim="800000"/>
            <a:headEnd/>
            <a:tailEnd/>
          </a:ln>
          <a:effectLst>
            <a:outerShdw dist="35921" dir="2700000" algn="ctr" rotWithShape="0">
              <a:srgbClr val="000099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ja-JP" altLang="en-US" sz="1400" b="1" dirty="0">
              <a:solidFill>
                <a:srgbClr val="040000"/>
              </a:solidFill>
              <a:latin typeface="+mn-ea"/>
              <a:ea typeface="+mn-ea"/>
            </a:endParaRPr>
          </a:p>
        </p:txBody>
      </p:sp>
      <p:grpSp>
        <p:nvGrpSpPr>
          <p:cNvPr id="44" name="グループ化 169"/>
          <p:cNvGrpSpPr>
            <a:grpSpLocks/>
          </p:cNvGrpSpPr>
          <p:nvPr/>
        </p:nvGrpSpPr>
        <p:grpSpPr bwMode="auto">
          <a:xfrm>
            <a:off x="7211882" y="5171206"/>
            <a:ext cx="423819" cy="169863"/>
            <a:chOff x="5857875" y="390525"/>
            <a:chExt cx="1409700" cy="590550"/>
          </a:xfrm>
        </p:grpSpPr>
        <p:sp>
          <p:nvSpPr>
            <p:cNvPr id="45" name="円/楕円 44"/>
            <p:cNvSpPr/>
            <p:nvPr/>
          </p:nvSpPr>
          <p:spPr>
            <a:xfrm>
              <a:off x="5857875" y="390525"/>
              <a:ext cx="589714" cy="59055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46" name="円/楕円 45"/>
            <p:cNvSpPr/>
            <p:nvPr/>
          </p:nvSpPr>
          <p:spPr>
            <a:xfrm>
              <a:off x="5981435" y="517467"/>
              <a:ext cx="336981" cy="33114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47" name="正方形/長方形 46"/>
            <p:cNvSpPr/>
            <p:nvPr/>
          </p:nvSpPr>
          <p:spPr>
            <a:xfrm>
              <a:off x="6441975" y="594735"/>
              <a:ext cx="825600" cy="17661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6790188" y="445716"/>
              <a:ext cx="162872" cy="14901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7071005" y="407084"/>
              <a:ext cx="129174" cy="1876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50" name="正方形/長方形 49"/>
            <p:cNvSpPr/>
            <p:nvPr/>
          </p:nvSpPr>
          <p:spPr>
            <a:xfrm>
              <a:off x="7076619" y="567138"/>
              <a:ext cx="117945" cy="49674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51" name="正方形/長方形 50"/>
            <p:cNvSpPr/>
            <p:nvPr/>
          </p:nvSpPr>
          <p:spPr>
            <a:xfrm>
              <a:off x="6795802" y="572658"/>
              <a:ext cx="157258" cy="4967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  <p:sp>
          <p:nvSpPr>
            <p:cNvPr id="52" name="正方形/長方形 51"/>
            <p:cNvSpPr/>
            <p:nvPr/>
          </p:nvSpPr>
          <p:spPr>
            <a:xfrm>
              <a:off x="6413891" y="605773"/>
              <a:ext cx="44931" cy="154536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sz="1400"/>
            </a:p>
          </p:txBody>
        </p:sp>
      </p:grpSp>
      <p:cxnSp>
        <p:nvCxnSpPr>
          <p:cNvPr id="53" name="直線矢印コネクタ 52"/>
          <p:cNvCxnSpPr/>
          <p:nvPr/>
        </p:nvCxnSpPr>
        <p:spPr bwMode="auto">
          <a:xfrm rot="16200000" flipV="1">
            <a:off x="7428631" y="5220607"/>
            <a:ext cx="562170" cy="1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正方形/長方形 53"/>
          <p:cNvSpPr/>
          <p:nvPr/>
        </p:nvSpPr>
        <p:spPr bwMode="auto">
          <a:xfrm>
            <a:off x="7182756" y="4358193"/>
            <a:ext cx="1210617" cy="55500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r>
              <a:rPr lang="en-US" altLang="ja-JP" sz="1400" dirty="0" smtClean="0">
                <a:solidFill>
                  <a:srgbClr val="040000"/>
                </a:solidFill>
                <a:cs typeface="Tahoma" pitchFamily="34" charset="0"/>
              </a:rPr>
              <a:t>Real-time</a:t>
            </a:r>
          </a:p>
          <a:p>
            <a:r>
              <a:rPr lang="en-US" altLang="ja-JP" sz="1400" dirty="0" smtClean="0">
                <a:solidFill>
                  <a:srgbClr val="040000"/>
                </a:solidFill>
                <a:cs typeface="Tahoma" pitchFamily="34" charset="0"/>
              </a:rPr>
              <a:t>decryption</a:t>
            </a:r>
          </a:p>
        </p:txBody>
      </p:sp>
      <p:sp>
        <p:nvSpPr>
          <p:cNvPr id="55" name="Text Box 37"/>
          <p:cNvSpPr txBox="1">
            <a:spLocks noChangeArrowheads="1"/>
          </p:cNvSpPr>
          <p:nvPr/>
        </p:nvSpPr>
        <p:spPr bwMode="auto">
          <a:xfrm>
            <a:off x="7694659" y="5052452"/>
            <a:ext cx="1105982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lnSpc>
                <a:spcPts val="1200"/>
              </a:lnSpc>
            </a:pPr>
            <a:r>
              <a:rPr lang="en-US" altLang="ja-JP" sz="1400" dirty="0">
                <a:solidFill>
                  <a:srgbClr val="040000"/>
                </a:solidFill>
                <a:cs typeface="Tahoma" pitchFamily="34" charset="0"/>
              </a:rPr>
              <a:t>Symmetric</a:t>
            </a:r>
          </a:p>
          <a:p>
            <a:pPr algn="ctr">
              <a:lnSpc>
                <a:spcPts val="1200"/>
              </a:lnSpc>
            </a:pPr>
            <a:r>
              <a:rPr lang="en-US" altLang="ja-JP" sz="1400" dirty="0">
                <a:solidFill>
                  <a:srgbClr val="040000"/>
                </a:solidFill>
                <a:cs typeface="Tahoma" pitchFamily="34" charset="0"/>
              </a:rPr>
              <a:t>keys</a:t>
            </a:r>
          </a:p>
        </p:txBody>
      </p:sp>
      <p:sp>
        <p:nvSpPr>
          <p:cNvPr id="56" name="正方形/長方形 55"/>
          <p:cNvSpPr/>
          <p:nvPr/>
        </p:nvSpPr>
        <p:spPr bwMode="auto">
          <a:xfrm>
            <a:off x="4738312" y="4356626"/>
            <a:ext cx="935442" cy="5664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altLang="ja-JP" sz="1400" dirty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Content delivery</a:t>
            </a:r>
            <a:endParaRPr lang="ja-JP" altLang="en-US" sz="1400" dirty="0">
              <a:solidFill>
                <a:srgbClr val="040000"/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57" name="正方形/長方形 56"/>
          <p:cNvSpPr/>
          <p:nvPr/>
        </p:nvSpPr>
        <p:spPr bwMode="auto">
          <a:xfrm>
            <a:off x="4735518" y="5477976"/>
            <a:ext cx="996287" cy="52228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altLang="ja-JP" sz="140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Key</a:t>
            </a:r>
          </a:p>
          <a:p>
            <a:pPr algn="ctr"/>
            <a:r>
              <a:rPr lang="en-US" altLang="ja-JP" sz="140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delivery</a:t>
            </a:r>
            <a:endParaRPr lang="ja-JP" altLang="en-US" sz="1400">
              <a:solidFill>
                <a:srgbClr val="040000"/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58" name="Oval 13"/>
          <p:cNvSpPr>
            <a:spLocks noChangeArrowheads="1"/>
          </p:cNvSpPr>
          <p:nvPr/>
        </p:nvSpPr>
        <p:spPr bwMode="auto">
          <a:xfrm>
            <a:off x="5888636" y="4396479"/>
            <a:ext cx="976192" cy="459475"/>
          </a:xfrm>
          <a:prstGeom prst="ellipse">
            <a:avLst/>
          </a:prstGeom>
          <a:solidFill>
            <a:srgbClr val="FFFF99"/>
          </a:solidFill>
          <a:ln w="19050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anchor="t"/>
          <a:lstStyle/>
          <a:p>
            <a:pPr algn="ctr">
              <a:lnSpc>
                <a:spcPts val="16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Content </a:t>
            </a:r>
            <a:endParaRPr lang="en-US" altLang="ja-JP" sz="1400" dirty="0">
              <a:solidFill>
                <a:srgbClr val="04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59" name="Oval 13"/>
          <p:cNvSpPr>
            <a:spLocks noChangeArrowheads="1"/>
          </p:cNvSpPr>
          <p:nvPr/>
        </p:nvSpPr>
        <p:spPr bwMode="auto">
          <a:xfrm>
            <a:off x="3603009" y="5459106"/>
            <a:ext cx="944231" cy="546242"/>
          </a:xfrm>
          <a:prstGeom prst="ellipse">
            <a:avLst/>
          </a:prstGeom>
          <a:solidFill>
            <a:srgbClr val="FFFF99"/>
          </a:solidFill>
          <a:ln w="19050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anchor="ctr"/>
          <a:lstStyle/>
          <a:p>
            <a:pPr algn="ctr">
              <a:lnSpc>
                <a:spcPts val="12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Content </a:t>
            </a:r>
          </a:p>
          <a:p>
            <a:pPr algn="ctr">
              <a:lnSpc>
                <a:spcPts val="12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Key  </a:t>
            </a:r>
            <a:endParaRPr lang="en-US" altLang="ja-JP" sz="1400" dirty="0">
              <a:solidFill>
                <a:srgbClr val="04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60" name="角丸四角形 59"/>
          <p:cNvSpPr/>
          <p:nvPr/>
        </p:nvSpPr>
        <p:spPr bwMode="auto">
          <a:xfrm>
            <a:off x="81888" y="4257727"/>
            <a:ext cx="1241946" cy="736979"/>
          </a:xfrm>
          <a:prstGeom prst="roundRect">
            <a:avLst/>
          </a:prstGeom>
          <a:solidFill>
            <a:srgbClr val="FFFF99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lnSpc>
                <a:spcPts val="1400"/>
              </a:lnSpc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Broadband</a:t>
            </a:r>
          </a:p>
          <a:p>
            <a:pPr>
              <a:lnSpc>
                <a:spcPts val="1400"/>
              </a:lnSpc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real time</a:t>
            </a:r>
          </a:p>
          <a:p>
            <a:pPr>
              <a:lnSpc>
                <a:spcPts val="1400"/>
              </a:lnSpc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contents</a:t>
            </a:r>
            <a:endParaRPr lang="en-US" altLang="ja-JP" sz="1400" dirty="0">
              <a:solidFill>
                <a:srgbClr val="04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61" name="Oval 13"/>
          <p:cNvSpPr>
            <a:spLocks noChangeArrowheads="1"/>
          </p:cNvSpPr>
          <p:nvPr/>
        </p:nvSpPr>
        <p:spPr bwMode="auto">
          <a:xfrm>
            <a:off x="5955539" y="5431397"/>
            <a:ext cx="944231" cy="546242"/>
          </a:xfrm>
          <a:prstGeom prst="ellipse">
            <a:avLst/>
          </a:prstGeom>
          <a:solidFill>
            <a:srgbClr val="FFFF99"/>
          </a:solidFill>
          <a:ln w="19050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anchor="ctr"/>
          <a:lstStyle/>
          <a:p>
            <a:pPr algn="ctr">
              <a:lnSpc>
                <a:spcPts val="12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Content </a:t>
            </a:r>
          </a:p>
          <a:p>
            <a:pPr algn="ctr">
              <a:lnSpc>
                <a:spcPts val="12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Key  </a:t>
            </a:r>
            <a:endParaRPr lang="en-US" altLang="ja-JP" sz="1400" dirty="0">
              <a:solidFill>
                <a:srgbClr val="04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62" name="Oval 13"/>
          <p:cNvSpPr>
            <a:spLocks noChangeArrowheads="1"/>
          </p:cNvSpPr>
          <p:nvPr/>
        </p:nvSpPr>
        <p:spPr bwMode="auto">
          <a:xfrm>
            <a:off x="3202260" y="2680142"/>
            <a:ext cx="944231" cy="546242"/>
          </a:xfrm>
          <a:prstGeom prst="ellipse">
            <a:avLst/>
          </a:prstGeom>
          <a:solidFill>
            <a:srgbClr val="FFFF99"/>
          </a:solidFill>
          <a:ln w="19050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anchor="ctr"/>
          <a:lstStyle/>
          <a:p>
            <a:pPr algn="ctr">
              <a:lnSpc>
                <a:spcPts val="12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Content </a:t>
            </a:r>
          </a:p>
          <a:p>
            <a:pPr algn="ctr">
              <a:lnSpc>
                <a:spcPts val="12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Key  </a:t>
            </a:r>
            <a:endParaRPr lang="en-US" altLang="ja-JP" sz="1400" dirty="0">
              <a:solidFill>
                <a:srgbClr val="04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63" name="Oval 13"/>
          <p:cNvSpPr>
            <a:spLocks noChangeArrowheads="1"/>
          </p:cNvSpPr>
          <p:nvPr/>
        </p:nvSpPr>
        <p:spPr bwMode="auto">
          <a:xfrm>
            <a:off x="5852142" y="2693998"/>
            <a:ext cx="944231" cy="546242"/>
          </a:xfrm>
          <a:prstGeom prst="ellipse">
            <a:avLst/>
          </a:prstGeom>
          <a:solidFill>
            <a:srgbClr val="FFFF99"/>
          </a:solidFill>
          <a:ln w="19050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anchor="ctr"/>
          <a:lstStyle/>
          <a:p>
            <a:pPr algn="ctr">
              <a:lnSpc>
                <a:spcPts val="12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Content </a:t>
            </a:r>
          </a:p>
          <a:p>
            <a:pPr algn="ctr">
              <a:lnSpc>
                <a:spcPts val="1200"/>
              </a:lnSpc>
              <a:defRPr/>
            </a:pPr>
            <a:r>
              <a:rPr lang="en-US" altLang="ja-JP" sz="1400" dirty="0" smtClean="0">
                <a:solidFill>
                  <a:srgbClr val="040000"/>
                </a:solidFill>
                <a:latin typeface="Tahoma" pitchFamily="34" charset="0"/>
                <a:cs typeface="Tahoma" pitchFamily="34" charset="0"/>
              </a:rPr>
              <a:t>Key  </a:t>
            </a:r>
            <a:endParaRPr lang="en-US" altLang="ja-JP" sz="1400" dirty="0">
              <a:solidFill>
                <a:srgbClr val="04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64" name="グループ化 63"/>
          <p:cNvGrpSpPr/>
          <p:nvPr/>
        </p:nvGrpSpPr>
        <p:grpSpPr>
          <a:xfrm>
            <a:off x="1853253" y="4923199"/>
            <a:ext cx="2013594" cy="638073"/>
            <a:chOff x="1640485" y="1528143"/>
            <a:chExt cx="2013594" cy="638073"/>
          </a:xfrm>
        </p:grpSpPr>
        <p:sp>
          <p:nvSpPr>
            <p:cNvPr id="65" name="Text Box 37"/>
            <p:cNvSpPr txBox="1">
              <a:spLocks noChangeArrowheads="1"/>
            </p:cNvSpPr>
            <p:nvPr/>
          </p:nvSpPr>
          <p:spPr bwMode="auto">
            <a:xfrm>
              <a:off x="2021684" y="1730404"/>
              <a:ext cx="1632395" cy="2718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>
                <a:lnSpc>
                  <a:spcPts val="1400"/>
                </a:lnSpc>
              </a:pPr>
              <a:r>
                <a:rPr lang="en-US" altLang="ja-JP" sz="1400" dirty="0" smtClean="0">
                  <a:solidFill>
                    <a:srgbClr val="040000"/>
                  </a:solidFill>
                  <a:cs typeface="Tahoma" pitchFamily="34" charset="0"/>
                </a:rPr>
                <a:t>Symmetric keys</a:t>
              </a:r>
              <a:endParaRPr lang="en-US" altLang="ja-JP" sz="1400" dirty="0">
                <a:solidFill>
                  <a:srgbClr val="040000"/>
                </a:solidFill>
                <a:cs typeface="Tahoma" pitchFamily="34" charset="0"/>
              </a:endParaRPr>
            </a:p>
          </p:txBody>
        </p:sp>
        <p:grpSp>
          <p:nvGrpSpPr>
            <p:cNvPr id="66" name="グループ化 185"/>
            <p:cNvGrpSpPr/>
            <p:nvPr/>
          </p:nvGrpSpPr>
          <p:grpSpPr>
            <a:xfrm>
              <a:off x="1640481" y="1528143"/>
              <a:ext cx="423819" cy="638073"/>
              <a:chOff x="1681425" y="1432607"/>
              <a:chExt cx="423819" cy="638073"/>
            </a:xfrm>
          </p:grpSpPr>
          <p:cxnSp>
            <p:nvCxnSpPr>
              <p:cNvPr id="67" name="直線矢印コネクタ 66"/>
              <p:cNvCxnSpPr/>
              <p:nvPr/>
            </p:nvCxnSpPr>
            <p:spPr bwMode="auto">
              <a:xfrm rot="5400000" flipH="1" flipV="1">
                <a:off x="1801833" y="1534191"/>
                <a:ext cx="204756" cy="1588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" name="グループ化 168"/>
              <p:cNvGrpSpPr>
                <a:grpSpLocks/>
              </p:cNvGrpSpPr>
              <p:nvPr/>
            </p:nvGrpSpPr>
            <p:grpSpPr bwMode="auto">
              <a:xfrm>
                <a:off x="1681425" y="1678341"/>
                <a:ext cx="423819" cy="169863"/>
                <a:chOff x="5857875" y="390525"/>
                <a:chExt cx="1409700" cy="590550"/>
              </a:xfrm>
            </p:grpSpPr>
            <p:sp>
              <p:nvSpPr>
                <p:cNvPr id="70" name="円/楕円 69"/>
                <p:cNvSpPr/>
                <p:nvPr/>
              </p:nvSpPr>
              <p:spPr>
                <a:xfrm>
                  <a:off x="5857875" y="390525"/>
                  <a:ext cx="589716" cy="59055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71" name="円/楕円 70"/>
                <p:cNvSpPr/>
                <p:nvPr/>
              </p:nvSpPr>
              <p:spPr>
                <a:xfrm>
                  <a:off x="5981434" y="517467"/>
                  <a:ext cx="336980" cy="331149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72" name="正方形/長方形 71"/>
                <p:cNvSpPr/>
                <p:nvPr/>
              </p:nvSpPr>
              <p:spPr>
                <a:xfrm>
                  <a:off x="6441973" y="594735"/>
                  <a:ext cx="825602" cy="176613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73" name="正方形/長方形 72"/>
                <p:cNvSpPr/>
                <p:nvPr/>
              </p:nvSpPr>
              <p:spPr>
                <a:xfrm>
                  <a:off x="6790185" y="445716"/>
                  <a:ext cx="162875" cy="149019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74" name="正方形/長方形 73"/>
                <p:cNvSpPr/>
                <p:nvPr/>
              </p:nvSpPr>
              <p:spPr>
                <a:xfrm>
                  <a:off x="7071002" y="407084"/>
                  <a:ext cx="123559" cy="187651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75" name="正方形/長方形 74"/>
                <p:cNvSpPr/>
                <p:nvPr/>
              </p:nvSpPr>
              <p:spPr>
                <a:xfrm>
                  <a:off x="7076620" y="567138"/>
                  <a:ext cx="112327" cy="4967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76" name="正方形/長方形 75"/>
                <p:cNvSpPr/>
                <p:nvPr/>
              </p:nvSpPr>
              <p:spPr>
                <a:xfrm>
                  <a:off x="6795803" y="572658"/>
                  <a:ext cx="157257" cy="49671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77" name="正方形/長方形 76"/>
                <p:cNvSpPr/>
                <p:nvPr/>
              </p:nvSpPr>
              <p:spPr>
                <a:xfrm>
                  <a:off x="6408275" y="605773"/>
                  <a:ext cx="50549" cy="15453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</p:grpSp>
          <p:cxnSp>
            <p:nvCxnSpPr>
              <p:cNvPr id="69" name="直線矢印コネクタ 68"/>
              <p:cNvCxnSpPr/>
              <p:nvPr/>
            </p:nvCxnSpPr>
            <p:spPr bwMode="auto">
              <a:xfrm rot="5400000">
                <a:off x="1807947" y="1972917"/>
                <a:ext cx="193939" cy="1588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8" name="フリーフォーム 77"/>
          <p:cNvSpPr/>
          <p:nvPr/>
        </p:nvSpPr>
        <p:spPr bwMode="auto">
          <a:xfrm>
            <a:off x="6564576" y="6005014"/>
            <a:ext cx="1119115" cy="504968"/>
          </a:xfrm>
          <a:custGeom>
            <a:avLst/>
            <a:gdLst>
              <a:gd name="connsiteX0" fmla="*/ 0 w 914400"/>
              <a:gd name="connsiteY0" fmla="*/ 518615 h 523164"/>
              <a:gd name="connsiteX1" fmla="*/ 696035 w 914400"/>
              <a:gd name="connsiteY1" fmla="*/ 436728 h 523164"/>
              <a:gd name="connsiteX2" fmla="*/ 914400 w 914400"/>
              <a:gd name="connsiteY2" fmla="*/ 0 h 523164"/>
              <a:gd name="connsiteX3" fmla="*/ 914400 w 914400"/>
              <a:gd name="connsiteY3" fmla="*/ 0 h 52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400" h="523164">
                <a:moveTo>
                  <a:pt x="0" y="518615"/>
                </a:moveTo>
                <a:cubicBezTo>
                  <a:pt x="271817" y="520889"/>
                  <a:pt x="543635" y="523164"/>
                  <a:pt x="696035" y="436728"/>
                </a:cubicBezTo>
                <a:cubicBezTo>
                  <a:pt x="848435" y="350292"/>
                  <a:pt x="914400" y="0"/>
                  <a:pt x="914400" y="0"/>
                </a:cubicBezTo>
                <a:lnTo>
                  <a:pt x="914400" y="0"/>
                </a:lnTo>
              </a:path>
            </a:pathLst>
          </a:cu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79" name="フリーフォーム 78"/>
          <p:cNvSpPr/>
          <p:nvPr/>
        </p:nvSpPr>
        <p:spPr bwMode="auto">
          <a:xfrm flipH="1">
            <a:off x="2131325" y="6082355"/>
            <a:ext cx="1185082" cy="468570"/>
          </a:xfrm>
          <a:custGeom>
            <a:avLst/>
            <a:gdLst>
              <a:gd name="connsiteX0" fmla="*/ 0 w 914400"/>
              <a:gd name="connsiteY0" fmla="*/ 518615 h 523164"/>
              <a:gd name="connsiteX1" fmla="*/ 696035 w 914400"/>
              <a:gd name="connsiteY1" fmla="*/ 436728 h 523164"/>
              <a:gd name="connsiteX2" fmla="*/ 914400 w 914400"/>
              <a:gd name="connsiteY2" fmla="*/ 0 h 523164"/>
              <a:gd name="connsiteX3" fmla="*/ 914400 w 914400"/>
              <a:gd name="connsiteY3" fmla="*/ 0 h 52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400" h="523164">
                <a:moveTo>
                  <a:pt x="0" y="518615"/>
                </a:moveTo>
                <a:cubicBezTo>
                  <a:pt x="271817" y="520889"/>
                  <a:pt x="543635" y="523164"/>
                  <a:pt x="696035" y="436728"/>
                </a:cubicBezTo>
                <a:cubicBezTo>
                  <a:pt x="848435" y="350292"/>
                  <a:pt x="914400" y="0"/>
                  <a:pt x="914400" y="0"/>
                </a:cubicBezTo>
                <a:lnTo>
                  <a:pt x="914400" y="0"/>
                </a:lnTo>
              </a:path>
            </a:pathLst>
          </a:cu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80" name="Cloud"/>
          <p:cNvSpPr>
            <a:spLocks noChangeAspect="1" noEditPoints="1" noChangeArrowheads="1"/>
          </p:cNvSpPr>
          <p:nvPr/>
        </p:nvSpPr>
        <p:spPr bwMode="auto">
          <a:xfrm>
            <a:off x="3076536" y="6346621"/>
            <a:ext cx="3616037" cy="429491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2977 w 21600"/>
              <a:gd name="T13" fmla="*/ 3262 h 21600"/>
              <a:gd name="T14" fmla="*/ 17087 w 21600"/>
              <a:gd name="T15" fmla="*/ 1733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 altLang="ja-JP" sz="1600" dirty="0" smtClean="0"/>
              <a:t>QKD network </a:t>
            </a:r>
            <a:endParaRPr lang="ja-JP" altLang="en-US" sz="1600" dirty="0"/>
          </a:p>
        </p:txBody>
      </p:sp>
      <p:grpSp>
        <p:nvGrpSpPr>
          <p:cNvPr id="81" name="グループ化 80"/>
          <p:cNvGrpSpPr/>
          <p:nvPr/>
        </p:nvGrpSpPr>
        <p:grpSpPr>
          <a:xfrm>
            <a:off x="1531301" y="2128655"/>
            <a:ext cx="2013594" cy="638073"/>
            <a:chOff x="1640485" y="1528143"/>
            <a:chExt cx="2013594" cy="638073"/>
          </a:xfrm>
        </p:grpSpPr>
        <p:sp>
          <p:nvSpPr>
            <p:cNvPr id="82" name="Text Box 37"/>
            <p:cNvSpPr txBox="1">
              <a:spLocks noChangeArrowheads="1"/>
            </p:cNvSpPr>
            <p:nvPr/>
          </p:nvSpPr>
          <p:spPr bwMode="auto">
            <a:xfrm>
              <a:off x="2021684" y="1730404"/>
              <a:ext cx="1632395" cy="2718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>
                <a:lnSpc>
                  <a:spcPts val="1400"/>
                </a:lnSpc>
              </a:pPr>
              <a:r>
                <a:rPr lang="en-US" altLang="ja-JP" sz="1400" dirty="0" smtClean="0">
                  <a:solidFill>
                    <a:srgbClr val="040000"/>
                  </a:solidFill>
                  <a:cs typeface="Tahoma" pitchFamily="34" charset="0"/>
                </a:rPr>
                <a:t>Symmetric keys</a:t>
              </a:r>
              <a:endParaRPr lang="en-US" altLang="ja-JP" sz="1400" dirty="0">
                <a:solidFill>
                  <a:srgbClr val="040000"/>
                </a:solidFill>
                <a:cs typeface="Tahoma" pitchFamily="34" charset="0"/>
              </a:endParaRPr>
            </a:p>
          </p:txBody>
        </p:sp>
        <p:grpSp>
          <p:nvGrpSpPr>
            <p:cNvPr id="83" name="グループ化 185"/>
            <p:cNvGrpSpPr/>
            <p:nvPr/>
          </p:nvGrpSpPr>
          <p:grpSpPr>
            <a:xfrm>
              <a:off x="1640481" y="1528143"/>
              <a:ext cx="423819" cy="638073"/>
              <a:chOff x="1681425" y="1432607"/>
              <a:chExt cx="423819" cy="638073"/>
            </a:xfrm>
          </p:grpSpPr>
          <p:cxnSp>
            <p:nvCxnSpPr>
              <p:cNvPr id="84" name="直線矢印コネクタ 83"/>
              <p:cNvCxnSpPr/>
              <p:nvPr/>
            </p:nvCxnSpPr>
            <p:spPr bwMode="auto">
              <a:xfrm rot="5400000" flipH="1" flipV="1">
                <a:off x="1801833" y="1534191"/>
                <a:ext cx="204756" cy="1588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5" name="グループ化 168"/>
              <p:cNvGrpSpPr>
                <a:grpSpLocks/>
              </p:cNvGrpSpPr>
              <p:nvPr/>
            </p:nvGrpSpPr>
            <p:grpSpPr bwMode="auto">
              <a:xfrm>
                <a:off x="1681425" y="1678341"/>
                <a:ext cx="423819" cy="169863"/>
                <a:chOff x="5857875" y="390525"/>
                <a:chExt cx="1409700" cy="590550"/>
              </a:xfrm>
            </p:grpSpPr>
            <p:sp>
              <p:nvSpPr>
                <p:cNvPr id="87" name="円/楕円 86"/>
                <p:cNvSpPr/>
                <p:nvPr/>
              </p:nvSpPr>
              <p:spPr>
                <a:xfrm>
                  <a:off x="5857875" y="390525"/>
                  <a:ext cx="589716" cy="59055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88" name="円/楕円 87"/>
                <p:cNvSpPr/>
                <p:nvPr/>
              </p:nvSpPr>
              <p:spPr>
                <a:xfrm>
                  <a:off x="5981434" y="517467"/>
                  <a:ext cx="336980" cy="331149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89" name="正方形/長方形 88"/>
                <p:cNvSpPr/>
                <p:nvPr/>
              </p:nvSpPr>
              <p:spPr>
                <a:xfrm>
                  <a:off x="6441973" y="594735"/>
                  <a:ext cx="825602" cy="176613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90" name="正方形/長方形 89"/>
                <p:cNvSpPr/>
                <p:nvPr/>
              </p:nvSpPr>
              <p:spPr>
                <a:xfrm>
                  <a:off x="6790185" y="445716"/>
                  <a:ext cx="162875" cy="149019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91" name="正方形/長方形 90"/>
                <p:cNvSpPr/>
                <p:nvPr/>
              </p:nvSpPr>
              <p:spPr>
                <a:xfrm>
                  <a:off x="7071002" y="407084"/>
                  <a:ext cx="123559" cy="187651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92" name="正方形/長方形 91"/>
                <p:cNvSpPr/>
                <p:nvPr/>
              </p:nvSpPr>
              <p:spPr>
                <a:xfrm>
                  <a:off x="7076620" y="567138"/>
                  <a:ext cx="112327" cy="4967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93" name="正方形/長方形 92"/>
                <p:cNvSpPr/>
                <p:nvPr/>
              </p:nvSpPr>
              <p:spPr>
                <a:xfrm>
                  <a:off x="6795803" y="572658"/>
                  <a:ext cx="157257" cy="49671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  <p:sp>
              <p:nvSpPr>
                <p:cNvPr id="94" name="正方形/長方形 93"/>
                <p:cNvSpPr/>
                <p:nvPr/>
              </p:nvSpPr>
              <p:spPr>
                <a:xfrm>
                  <a:off x="6408275" y="605773"/>
                  <a:ext cx="50549" cy="15453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ja-JP" altLang="en-US" sz="1400"/>
                </a:p>
              </p:txBody>
            </p:sp>
          </p:grpSp>
          <p:cxnSp>
            <p:nvCxnSpPr>
              <p:cNvPr id="86" name="直線矢印コネクタ 85"/>
              <p:cNvCxnSpPr/>
              <p:nvPr/>
            </p:nvCxnSpPr>
            <p:spPr bwMode="auto">
              <a:xfrm rot="5400000">
                <a:off x="1807947" y="1972917"/>
                <a:ext cx="193939" cy="1588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95" name="右矢印 94"/>
          <p:cNvSpPr/>
          <p:nvPr/>
        </p:nvSpPr>
        <p:spPr>
          <a:xfrm rot="5400000">
            <a:off x="4682183" y="2978074"/>
            <a:ext cx="412513" cy="1716977"/>
          </a:xfrm>
          <a:prstGeom prst="rightArrow">
            <a:avLst>
              <a:gd name="adj1" fmla="val 50000"/>
              <a:gd name="adj2" fmla="val 64123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FF00"/>
              </a:solidFill>
            </a:endParaRPr>
          </a:p>
        </p:txBody>
      </p:sp>
      <p:sp>
        <p:nvSpPr>
          <p:cNvPr id="96" name="正方形/長方形 95"/>
          <p:cNvSpPr/>
          <p:nvPr/>
        </p:nvSpPr>
        <p:spPr>
          <a:xfrm>
            <a:off x="2148378" y="547687"/>
            <a:ext cx="482244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0000FF"/>
                </a:solidFill>
              </a:rPr>
              <a:t>Protect the copyright of first-run films </a:t>
            </a:r>
          </a:p>
        </p:txBody>
      </p:sp>
      <p:sp>
        <p:nvSpPr>
          <p:cNvPr id="97" name="正方形/長方形 96"/>
          <p:cNvSpPr/>
          <p:nvPr/>
        </p:nvSpPr>
        <p:spPr>
          <a:xfrm>
            <a:off x="2690109" y="54592"/>
            <a:ext cx="40094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/>
              <a:t>Digital cinema distribution</a:t>
            </a:r>
            <a:endParaRPr lang="ja-JP" altLang="en-US" dirty="0"/>
          </a:p>
        </p:txBody>
      </p:sp>
      <p:sp>
        <p:nvSpPr>
          <p:cNvPr id="98" name="テキスト ボックス 102"/>
          <p:cNvSpPr txBox="1">
            <a:spLocks noChangeArrowheads="1"/>
          </p:cNvSpPr>
          <p:nvPr/>
        </p:nvSpPr>
        <p:spPr bwMode="auto">
          <a:xfrm>
            <a:off x="6936381" y="3863178"/>
            <a:ext cx="1620766" cy="338554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600" dirty="0">
                <a:cs typeface="Tahoma" pitchFamily="34" charset="0"/>
              </a:rPr>
              <a:t>Projection-site</a:t>
            </a:r>
            <a:endParaRPr lang="ja-JP" altLang="en-US" sz="1600" dirty="0">
              <a:cs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" name="グループ化 248"/>
          <p:cNvGrpSpPr/>
          <p:nvPr/>
        </p:nvGrpSpPr>
        <p:grpSpPr>
          <a:xfrm>
            <a:off x="468245" y="1296535"/>
            <a:ext cx="8047962" cy="5354505"/>
            <a:chOff x="290820" y="913959"/>
            <a:chExt cx="8540601" cy="5832618"/>
          </a:xfrm>
        </p:grpSpPr>
        <p:sp>
          <p:nvSpPr>
            <p:cNvPr id="555" name="Line 67"/>
            <p:cNvSpPr>
              <a:spLocks noChangeShapeType="1"/>
            </p:cNvSpPr>
            <p:nvPr/>
          </p:nvSpPr>
          <p:spPr bwMode="auto">
            <a:xfrm flipV="1">
              <a:off x="3160070" y="2692909"/>
              <a:ext cx="0" cy="2049453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61" name="Oval 73"/>
            <p:cNvSpPr>
              <a:spLocks noChangeArrowheads="1"/>
            </p:cNvSpPr>
            <p:nvPr/>
          </p:nvSpPr>
          <p:spPr bwMode="auto">
            <a:xfrm>
              <a:off x="2682068" y="2057517"/>
              <a:ext cx="4463693" cy="1060544"/>
            </a:xfrm>
            <a:prstGeom prst="ellipse">
              <a:avLst/>
            </a:prstGeom>
            <a:solidFill>
              <a:schemeClr val="bg1">
                <a:alpha val="54000"/>
              </a:scheme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GS創英角ｺﾞｼｯｸUB" pitchFamily="50" charset="-128"/>
                  <a:ea typeface="HGS創英角ｺﾞｼｯｸUB" pitchFamily="50" charset="-128"/>
                </a:rPr>
                <a:t>  </a:t>
              </a:r>
              <a:endParaRPr lang="ja-JP" altLang="en-US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endParaRPr>
            </a:p>
          </p:txBody>
        </p:sp>
        <p:grpSp>
          <p:nvGrpSpPr>
            <p:cNvPr id="2" name="グループ化 325"/>
            <p:cNvGrpSpPr/>
            <p:nvPr/>
          </p:nvGrpSpPr>
          <p:grpSpPr>
            <a:xfrm>
              <a:off x="2998917" y="2387022"/>
              <a:ext cx="365411" cy="442028"/>
              <a:chOff x="659479" y="2434522"/>
              <a:chExt cx="365411" cy="442028"/>
            </a:xfrm>
          </p:grpSpPr>
          <p:sp>
            <p:nvSpPr>
              <p:cNvPr id="325" name="直方体 324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3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4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5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19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20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18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16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6" name="グループ化 303"/>
            <p:cNvGrpSpPr/>
            <p:nvPr/>
          </p:nvGrpSpPr>
          <p:grpSpPr>
            <a:xfrm>
              <a:off x="3168947" y="4571999"/>
              <a:ext cx="3338394" cy="2047165"/>
              <a:chOff x="3168947" y="4572000"/>
              <a:chExt cx="3338394" cy="1597829"/>
            </a:xfrm>
          </p:grpSpPr>
          <p:grpSp>
            <p:nvGrpSpPr>
              <p:cNvPr id="7" name="グループ化 302"/>
              <p:cNvGrpSpPr/>
              <p:nvPr/>
            </p:nvGrpSpPr>
            <p:grpSpPr>
              <a:xfrm>
                <a:off x="3168947" y="4572000"/>
                <a:ext cx="2624162" cy="1597829"/>
                <a:chOff x="3168947" y="4572000"/>
                <a:chExt cx="2624162" cy="1597829"/>
              </a:xfrm>
            </p:grpSpPr>
            <p:sp>
              <p:nvSpPr>
                <p:cNvPr id="296" name="Line 121"/>
                <p:cNvSpPr>
                  <a:spLocks noChangeShapeType="1"/>
                </p:cNvSpPr>
                <p:nvPr/>
              </p:nvSpPr>
              <p:spPr bwMode="auto">
                <a:xfrm>
                  <a:off x="3168947" y="4965655"/>
                  <a:ext cx="0" cy="918827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8" name="Line 120"/>
                <p:cNvSpPr>
                  <a:spLocks noChangeShapeType="1"/>
                </p:cNvSpPr>
                <p:nvPr/>
              </p:nvSpPr>
              <p:spPr bwMode="auto">
                <a:xfrm>
                  <a:off x="3958427" y="4618723"/>
                  <a:ext cx="0" cy="918827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9" name="Line 121"/>
                <p:cNvSpPr>
                  <a:spLocks noChangeShapeType="1"/>
                </p:cNvSpPr>
                <p:nvPr/>
              </p:nvSpPr>
              <p:spPr bwMode="auto">
                <a:xfrm>
                  <a:off x="4438186" y="5184036"/>
                  <a:ext cx="0" cy="918827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0" name="Line 123"/>
                <p:cNvSpPr>
                  <a:spLocks noChangeShapeType="1"/>
                </p:cNvSpPr>
                <p:nvPr/>
              </p:nvSpPr>
              <p:spPr bwMode="auto">
                <a:xfrm>
                  <a:off x="5793109" y="5093958"/>
                  <a:ext cx="0" cy="1075871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" name="Line 123"/>
                <p:cNvSpPr>
                  <a:spLocks noChangeShapeType="1"/>
                </p:cNvSpPr>
                <p:nvPr/>
              </p:nvSpPr>
              <p:spPr bwMode="auto">
                <a:xfrm>
                  <a:off x="5167586" y="4572000"/>
                  <a:ext cx="0" cy="972306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02" name="Line 123"/>
              <p:cNvSpPr>
                <a:spLocks noChangeShapeType="1"/>
              </p:cNvSpPr>
              <p:nvPr/>
            </p:nvSpPr>
            <p:spPr bwMode="auto">
              <a:xfrm>
                <a:off x="6507341" y="4819935"/>
                <a:ext cx="0" cy="97230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297" name="Line 121"/>
            <p:cNvSpPr>
              <a:spLocks noChangeShapeType="1"/>
            </p:cNvSpPr>
            <p:nvPr/>
          </p:nvSpPr>
          <p:spPr bwMode="auto">
            <a:xfrm>
              <a:off x="5161520" y="3450753"/>
              <a:ext cx="0" cy="91882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8" name="グループ化 291"/>
            <p:cNvGrpSpPr/>
            <p:nvPr/>
          </p:nvGrpSpPr>
          <p:grpSpPr>
            <a:xfrm>
              <a:off x="3160585" y="5998316"/>
              <a:ext cx="3268688" cy="609295"/>
              <a:chOff x="3160585" y="5588876"/>
              <a:chExt cx="3268688" cy="609295"/>
            </a:xfrm>
          </p:grpSpPr>
          <p:sp>
            <p:nvSpPr>
              <p:cNvPr id="214" name="Line 163"/>
              <p:cNvSpPr>
                <a:spLocks noChangeShapeType="1"/>
              </p:cNvSpPr>
              <p:nvPr/>
            </p:nvSpPr>
            <p:spPr bwMode="auto">
              <a:xfrm flipV="1">
                <a:off x="3160585" y="5650475"/>
                <a:ext cx="637921" cy="24237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15" name="Line 164"/>
              <p:cNvSpPr>
                <a:spLocks noChangeShapeType="1"/>
              </p:cNvSpPr>
              <p:nvPr/>
            </p:nvSpPr>
            <p:spPr bwMode="auto">
              <a:xfrm flipV="1">
                <a:off x="5791352" y="5892854"/>
                <a:ext cx="637921" cy="24237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19" name="Line 165"/>
              <p:cNvSpPr>
                <a:spLocks noChangeShapeType="1"/>
              </p:cNvSpPr>
              <p:nvPr/>
            </p:nvSpPr>
            <p:spPr bwMode="auto">
              <a:xfrm flipV="1">
                <a:off x="4436428" y="5588876"/>
                <a:ext cx="637921" cy="48609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5" name="Line 166"/>
              <p:cNvSpPr>
                <a:spLocks noChangeShapeType="1"/>
              </p:cNvSpPr>
              <p:nvPr/>
            </p:nvSpPr>
            <p:spPr bwMode="auto">
              <a:xfrm>
                <a:off x="3958427" y="5650475"/>
                <a:ext cx="1673006" cy="48609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6" name="Line 167"/>
              <p:cNvSpPr>
                <a:spLocks noChangeShapeType="1"/>
              </p:cNvSpPr>
              <p:nvPr/>
            </p:nvSpPr>
            <p:spPr bwMode="auto">
              <a:xfrm>
                <a:off x="5234269" y="5588876"/>
                <a:ext cx="1115923" cy="2437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7" name="Line 168"/>
              <p:cNvSpPr>
                <a:spLocks noChangeShapeType="1"/>
              </p:cNvSpPr>
              <p:nvPr/>
            </p:nvSpPr>
            <p:spPr bwMode="auto">
              <a:xfrm>
                <a:off x="3160585" y="5954453"/>
                <a:ext cx="1115923" cy="2437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8" name="Line 169"/>
              <p:cNvSpPr>
                <a:spLocks noChangeShapeType="1"/>
              </p:cNvSpPr>
              <p:nvPr/>
            </p:nvSpPr>
            <p:spPr bwMode="auto">
              <a:xfrm>
                <a:off x="4515509" y="6196832"/>
                <a:ext cx="1115923" cy="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9" name="Line 170"/>
              <p:cNvSpPr>
                <a:spLocks noChangeShapeType="1"/>
              </p:cNvSpPr>
              <p:nvPr/>
            </p:nvSpPr>
            <p:spPr bwMode="auto">
              <a:xfrm>
                <a:off x="4037508" y="5588876"/>
                <a:ext cx="1115923" cy="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" name="グループ化 290"/>
            <p:cNvGrpSpPr/>
            <p:nvPr/>
          </p:nvGrpSpPr>
          <p:grpSpPr>
            <a:xfrm>
              <a:off x="2980149" y="5852232"/>
              <a:ext cx="3719467" cy="894345"/>
              <a:chOff x="2980149" y="5442792"/>
              <a:chExt cx="3719467" cy="894345"/>
            </a:xfrm>
          </p:grpSpPr>
          <p:grpSp>
            <p:nvGrpSpPr>
              <p:cNvPr id="10" name="グループ化 274"/>
              <p:cNvGrpSpPr/>
              <p:nvPr/>
            </p:nvGrpSpPr>
            <p:grpSpPr>
              <a:xfrm>
                <a:off x="2980149" y="5740769"/>
                <a:ext cx="387139" cy="348434"/>
                <a:chOff x="1069462" y="5126620"/>
                <a:chExt cx="387139" cy="348434"/>
              </a:xfrm>
            </p:grpSpPr>
            <p:sp>
              <p:nvSpPr>
                <p:cNvPr id="273" name="円柱 272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74" name="円/楕円 273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1" name="グループ化 275"/>
              <p:cNvGrpSpPr/>
              <p:nvPr/>
            </p:nvGrpSpPr>
            <p:grpSpPr>
              <a:xfrm>
                <a:off x="3773993" y="5442792"/>
                <a:ext cx="387139" cy="348434"/>
                <a:chOff x="1069462" y="5126620"/>
                <a:chExt cx="387139" cy="348434"/>
              </a:xfrm>
            </p:grpSpPr>
            <p:sp>
              <p:nvSpPr>
                <p:cNvPr id="277" name="円柱 276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78" name="円/楕円 277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2" name="グループ化 278"/>
              <p:cNvGrpSpPr/>
              <p:nvPr/>
            </p:nvGrpSpPr>
            <p:grpSpPr>
              <a:xfrm>
                <a:off x="4224370" y="5988703"/>
                <a:ext cx="387139" cy="348434"/>
                <a:chOff x="1069462" y="5126620"/>
                <a:chExt cx="387139" cy="348434"/>
              </a:xfrm>
            </p:grpSpPr>
            <p:sp>
              <p:nvSpPr>
                <p:cNvPr id="280" name="円柱 279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81" name="円/楕円 280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3" name="グループ化 281"/>
              <p:cNvGrpSpPr/>
              <p:nvPr/>
            </p:nvGrpSpPr>
            <p:grpSpPr>
              <a:xfrm>
                <a:off x="5002293" y="5442793"/>
                <a:ext cx="387139" cy="348434"/>
                <a:chOff x="1069462" y="5126620"/>
                <a:chExt cx="387139" cy="348434"/>
              </a:xfrm>
            </p:grpSpPr>
            <p:sp>
              <p:nvSpPr>
                <p:cNvPr id="283" name="円柱 282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84" name="円/楕円 283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4" name="グループ化 284"/>
              <p:cNvGrpSpPr/>
              <p:nvPr/>
            </p:nvGrpSpPr>
            <p:grpSpPr>
              <a:xfrm>
                <a:off x="5589146" y="5988703"/>
                <a:ext cx="387139" cy="348434"/>
                <a:chOff x="1069462" y="5126620"/>
                <a:chExt cx="387139" cy="348434"/>
              </a:xfrm>
            </p:grpSpPr>
            <p:sp>
              <p:nvSpPr>
                <p:cNvPr id="286" name="円柱 285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87" name="円/楕円 286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5" name="グループ化 287"/>
              <p:cNvGrpSpPr/>
              <p:nvPr/>
            </p:nvGrpSpPr>
            <p:grpSpPr>
              <a:xfrm>
                <a:off x="6312477" y="5688453"/>
                <a:ext cx="387139" cy="348434"/>
                <a:chOff x="1069462" y="5126620"/>
                <a:chExt cx="387139" cy="348434"/>
              </a:xfrm>
            </p:grpSpPr>
            <p:sp>
              <p:nvSpPr>
                <p:cNvPr id="289" name="円柱 288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90" name="円/楕円 289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sp>
          <p:nvSpPr>
            <p:cNvPr id="713" name="Line 18"/>
            <p:cNvSpPr>
              <a:spLocks noChangeShapeType="1"/>
            </p:cNvSpPr>
            <p:nvPr/>
          </p:nvSpPr>
          <p:spPr bwMode="auto">
            <a:xfrm flipV="1">
              <a:off x="3224971" y="4524308"/>
              <a:ext cx="642696" cy="27849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14" name="Line 19"/>
            <p:cNvSpPr>
              <a:spLocks noChangeShapeType="1"/>
            </p:cNvSpPr>
            <p:nvPr/>
          </p:nvSpPr>
          <p:spPr bwMode="auto">
            <a:xfrm flipV="1">
              <a:off x="5875426" y="4802798"/>
              <a:ext cx="642695" cy="27849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15" name="Line 20"/>
            <p:cNvSpPr>
              <a:spLocks noChangeShapeType="1"/>
            </p:cNvSpPr>
            <p:nvPr/>
          </p:nvSpPr>
          <p:spPr bwMode="auto">
            <a:xfrm flipV="1">
              <a:off x="4510362" y="4453531"/>
              <a:ext cx="642696" cy="55852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17" name="Line 22"/>
            <p:cNvSpPr>
              <a:spLocks noChangeShapeType="1"/>
            </p:cNvSpPr>
            <p:nvPr/>
          </p:nvSpPr>
          <p:spPr bwMode="auto">
            <a:xfrm>
              <a:off x="5314173" y="4453531"/>
              <a:ext cx="1124275" cy="28003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18" name="Line 23"/>
            <p:cNvSpPr>
              <a:spLocks noChangeShapeType="1"/>
            </p:cNvSpPr>
            <p:nvPr/>
          </p:nvSpPr>
          <p:spPr bwMode="auto">
            <a:xfrm>
              <a:off x="3224971" y="4873575"/>
              <a:ext cx="1124275" cy="28003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19" name="Line 24"/>
            <p:cNvSpPr>
              <a:spLocks noChangeShapeType="1"/>
            </p:cNvSpPr>
            <p:nvPr/>
          </p:nvSpPr>
          <p:spPr bwMode="auto">
            <a:xfrm>
              <a:off x="4590036" y="5152066"/>
              <a:ext cx="112427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20" name="Line 25"/>
            <p:cNvSpPr>
              <a:spLocks noChangeShapeType="1"/>
            </p:cNvSpPr>
            <p:nvPr/>
          </p:nvSpPr>
          <p:spPr bwMode="auto">
            <a:xfrm>
              <a:off x="4108457" y="4453531"/>
              <a:ext cx="112427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pic>
          <p:nvPicPr>
            <p:cNvPr id="721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9074494">
              <a:off x="3019593" y="4675092"/>
              <a:ext cx="911813" cy="123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2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8153205">
              <a:off x="4326229" y="4730483"/>
              <a:ext cx="911813" cy="123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3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9048354">
              <a:off x="5707227" y="4924350"/>
              <a:ext cx="911813" cy="123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4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613051" y="5095136"/>
              <a:ext cx="1030436" cy="1184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5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 rot="11669093">
              <a:off x="3306415" y="4993588"/>
              <a:ext cx="1030436" cy="1184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6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 rot="12111283">
              <a:off x="3973898" y="4732021"/>
              <a:ext cx="1848412" cy="1200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7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092522" y="4402756"/>
              <a:ext cx="1030436" cy="1184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8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 rot="11822745">
              <a:off x="5296468" y="4549649"/>
              <a:ext cx="1124275" cy="1200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16" name="Group 26"/>
            <p:cNvGrpSpPr>
              <a:grpSpLocks noChangeAspect="1"/>
            </p:cNvGrpSpPr>
            <p:nvPr/>
          </p:nvGrpSpPr>
          <p:grpSpPr bwMode="auto">
            <a:xfrm>
              <a:off x="4991941" y="4244278"/>
              <a:ext cx="380660" cy="352344"/>
              <a:chOff x="3440" y="1592"/>
              <a:chExt cx="601" cy="640"/>
            </a:xfrm>
          </p:grpSpPr>
          <p:grpSp>
            <p:nvGrpSpPr>
              <p:cNvPr id="17" name="Group 27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18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69" name="Picture 29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70" name="Picture 30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68" name="Freeform 31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66" name="Freeform 32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19" name="Group 33"/>
            <p:cNvGrpSpPr>
              <a:grpSpLocks noChangeAspect="1"/>
            </p:cNvGrpSpPr>
            <p:nvPr/>
          </p:nvGrpSpPr>
          <p:grpSpPr bwMode="auto">
            <a:xfrm>
              <a:off x="3787993" y="4315055"/>
              <a:ext cx="380660" cy="352344"/>
              <a:chOff x="3440" y="1592"/>
              <a:chExt cx="601" cy="640"/>
            </a:xfrm>
          </p:grpSpPr>
          <p:grpSp>
            <p:nvGrpSpPr>
              <p:cNvPr id="20" name="Group 34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1" name="Group 35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63" name="Picture 36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64" name="Picture 37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62" name="Freeform 38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60" name="Freeform 39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22" name="Group 8"/>
            <p:cNvGrpSpPr>
              <a:grpSpLocks/>
            </p:cNvGrpSpPr>
            <p:nvPr/>
          </p:nvGrpSpPr>
          <p:grpSpPr bwMode="auto">
            <a:xfrm>
              <a:off x="2306472" y="1898964"/>
              <a:ext cx="906992" cy="1842032"/>
              <a:chOff x="1337" y="1391"/>
              <a:chExt cx="544" cy="1034"/>
            </a:xfrm>
          </p:grpSpPr>
          <p:sp>
            <p:nvSpPr>
              <p:cNvPr id="525" name="Line 9"/>
              <p:cNvSpPr>
                <a:spLocks noChangeShapeType="1"/>
              </p:cNvSpPr>
              <p:nvPr/>
            </p:nvSpPr>
            <p:spPr bwMode="auto">
              <a:xfrm flipV="1">
                <a:off x="1359" y="1391"/>
                <a:ext cx="0" cy="1034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27" name="Line 10"/>
              <p:cNvSpPr>
                <a:spLocks noChangeShapeType="1"/>
              </p:cNvSpPr>
              <p:nvPr/>
            </p:nvSpPr>
            <p:spPr bwMode="auto">
              <a:xfrm flipH="1">
                <a:off x="1337" y="2413"/>
                <a:ext cx="544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556" name="Line 68"/>
            <p:cNvSpPr>
              <a:spLocks noChangeShapeType="1"/>
            </p:cNvSpPr>
            <p:nvPr/>
          </p:nvSpPr>
          <p:spPr bwMode="auto">
            <a:xfrm flipV="1">
              <a:off x="3956155" y="2269316"/>
              <a:ext cx="0" cy="211953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57" name="Line 69"/>
            <p:cNvSpPr>
              <a:spLocks noChangeShapeType="1"/>
            </p:cNvSpPr>
            <p:nvPr/>
          </p:nvSpPr>
          <p:spPr bwMode="auto">
            <a:xfrm flipV="1">
              <a:off x="4435914" y="2834627"/>
              <a:ext cx="0" cy="211953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58" name="Line 70"/>
            <p:cNvSpPr>
              <a:spLocks noChangeShapeType="1"/>
            </p:cNvSpPr>
            <p:nvPr/>
          </p:nvSpPr>
          <p:spPr bwMode="auto">
            <a:xfrm flipV="1">
              <a:off x="5152916" y="2199235"/>
              <a:ext cx="0" cy="211953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59" name="Line 71"/>
            <p:cNvSpPr>
              <a:spLocks noChangeShapeType="1"/>
            </p:cNvSpPr>
            <p:nvPr/>
          </p:nvSpPr>
          <p:spPr bwMode="auto">
            <a:xfrm flipV="1">
              <a:off x="5790837" y="2904708"/>
              <a:ext cx="0" cy="211953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60" name="Line 72"/>
            <p:cNvSpPr>
              <a:spLocks noChangeShapeType="1"/>
            </p:cNvSpPr>
            <p:nvPr/>
          </p:nvSpPr>
          <p:spPr bwMode="auto">
            <a:xfrm flipV="1">
              <a:off x="6507839" y="2552751"/>
              <a:ext cx="0" cy="204478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3" name="Group 116"/>
            <p:cNvGrpSpPr>
              <a:grpSpLocks/>
            </p:cNvGrpSpPr>
            <p:nvPr/>
          </p:nvGrpSpPr>
          <p:grpSpPr bwMode="auto">
            <a:xfrm>
              <a:off x="6667757" y="1819077"/>
              <a:ext cx="1143465" cy="1836266"/>
              <a:chOff x="3923" y="1397"/>
              <a:chExt cx="317" cy="952"/>
            </a:xfrm>
          </p:grpSpPr>
          <p:sp>
            <p:nvSpPr>
              <p:cNvPr id="615" name="Line 117"/>
              <p:cNvSpPr>
                <a:spLocks noChangeShapeType="1"/>
              </p:cNvSpPr>
              <p:nvPr/>
            </p:nvSpPr>
            <p:spPr bwMode="auto">
              <a:xfrm flipH="1">
                <a:off x="3923" y="2344"/>
                <a:ext cx="317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6" name="Line 118"/>
              <p:cNvSpPr>
                <a:spLocks noChangeShapeType="1"/>
              </p:cNvSpPr>
              <p:nvPr/>
            </p:nvSpPr>
            <p:spPr bwMode="auto">
              <a:xfrm flipV="1">
                <a:off x="4240" y="1397"/>
                <a:ext cx="0" cy="952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17" name="Line 119"/>
            <p:cNvSpPr>
              <a:spLocks noChangeShapeType="1"/>
            </p:cNvSpPr>
            <p:nvPr/>
          </p:nvSpPr>
          <p:spPr bwMode="auto">
            <a:xfrm>
              <a:off x="3160070" y="3753454"/>
              <a:ext cx="0" cy="988908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8" name="Line 120"/>
            <p:cNvSpPr>
              <a:spLocks noChangeShapeType="1"/>
            </p:cNvSpPr>
            <p:nvPr/>
          </p:nvSpPr>
          <p:spPr bwMode="auto">
            <a:xfrm>
              <a:off x="3956155" y="3470019"/>
              <a:ext cx="0" cy="91882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" name="Line 124"/>
            <p:cNvSpPr>
              <a:spLocks noChangeShapeType="1"/>
            </p:cNvSpPr>
            <p:nvPr/>
          </p:nvSpPr>
          <p:spPr bwMode="auto">
            <a:xfrm>
              <a:off x="6507839" y="3681818"/>
              <a:ext cx="0" cy="98579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4" name="Group 128"/>
            <p:cNvGrpSpPr>
              <a:grpSpLocks/>
            </p:cNvGrpSpPr>
            <p:nvPr/>
          </p:nvGrpSpPr>
          <p:grpSpPr bwMode="auto">
            <a:xfrm>
              <a:off x="5670985" y="913959"/>
              <a:ext cx="2985755" cy="1147755"/>
              <a:chOff x="358" y="427"/>
              <a:chExt cx="1699" cy="737"/>
            </a:xfrm>
          </p:grpSpPr>
          <p:sp>
            <p:nvSpPr>
              <p:cNvPr id="677" name="Oval 129"/>
              <p:cNvSpPr>
                <a:spLocks noChangeArrowheads="1"/>
              </p:cNvSpPr>
              <p:nvPr/>
            </p:nvSpPr>
            <p:spPr bwMode="auto">
              <a:xfrm>
                <a:off x="358" y="427"/>
                <a:ext cx="1699" cy="64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ja-JP" altLang="en-US" sz="1400" b="1" dirty="0"/>
              </a:p>
            </p:txBody>
          </p:sp>
          <p:pic>
            <p:nvPicPr>
              <p:cNvPr id="678" name="Picture 130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629" y="760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79" name="Picture 131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856" y="533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80" name="Picture 132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1701" y="618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81" name="Picture 133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1247" y="482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82" name="Line 134"/>
              <p:cNvSpPr>
                <a:spLocks noChangeShapeType="1"/>
              </p:cNvSpPr>
              <p:nvPr/>
            </p:nvSpPr>
            <p:spPr bwMode="auto">
              <a:xfrm flipH="1" flipV="1">
                <a:off x="793" y="890"/>
                <a:ext cx="681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83" name="Line 135"/>
              <p:cNvSpPr>
                <a:spLocks noChangeShapeType="1"/>
              </p:cNvSpPr>
              <p:nvPr/>
            </p:nvSpPr>
            <p:spPr bwMode="auto">
              <a:xfrm flipH="1" flipV="1">
                <a:off x="975" y="663"/>
                <a:ext cx="544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84" name="Line 136"/>
              <p:cNvSpPr>
                <a:spLocks noChangeShapeType="1"/>
              </p:cNvSpPr>
              <p:nvPr/>
            </p:nvSpPr>
            <p:spPr bwMode="auto">
              <a:xfrm flipH="1" flipV="1">
                <a:off x="1383" y="618"/>
                <a:ext cx="182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85" name="Line 137"/>
              <p:cNvSpPr>
                <a:spLocks noChangeShapeType="1"/>
              </p:cNvSpPr>
              <p:nvPr/>
            </p:nvSpPr>
            <p:spPr bwMode="auto">
              <a:xfrm flipV="1">
                <a:off x="1655" y="754"/>
                <a:ext cx="136" cy="2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25" name="Group 138"/>
              <p:cNvGrpSpPr>
                <a:grpSpLocks noChangeAspect="1"/>
              </p:cNvGrpSpPr>
              <p:nvPr/>
            </p:nvGrpSpPr>
            <p:grpSpPr bwMode="auto">
              <a:xfrm>
                <a:off x="1474" y="935"/>
                <a:ext cx="215" cy="229"/>
                <a:chOff x="3440" y="1592"/>
                <a:chExt cx="601" cy="640"/>
              </a:xfrm>
            </p:grpSpPr>
            <p:grpSp>
              <p:nvGrpSpPr>
                <p:cNvPr id="26" name="Group 139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27" name="Group 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691" name="Picture 141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692" name="Picture 142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690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91 h 934"/>
                      <a:gd name="T2" fmla="*/ 0 w 879"/>
                      <a:gd name="T3" fmla="*/ 115 h 934"/>
                      <a:gd name="T4" fmla="*/ 167 w 879"/>
                      <a:gd name="T5" fmla="*/ 0 h 934"/>
                      <a:gd name="T6" fmla="*/ 599 w 879"/>
                      <a:gd name="T7" fmla="*/ 44 h 934"/>
                      <a:gd name="T8" fmla="*/ 599 w 879"/>
                      <a:gd name="T9" fmla="*/ 520 h 934"/>
                      <a:gd name="T10" fmla="*/ 435 w 879"/>
                      <a:gd name="T11" fmla="*/ 635 h 934"/>
                      <a:gd name="T12" fmla="*/ 0 w 879"/>
                      <a:gd name="T13" fmla="*/ 591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688" name="Freeform 144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41 w 880"/>
                    <a:gd name="T1" fmla="*/ 137 h 934"/>
                    <a:gd name="T2" fmla="*/ 436 w 880"/>
                    <a:gd name="T3" fmla="*/ 396 h 934"/>
                    <a:gd name="T4" fmla="*/ 436 w 880"/>
                    <a:gd name="T5" fmla="*/ 635 h 934"/>
                    <a:gd name="T6" fmla="*/ 227 w 880"/>
                    <a:gd name="T7" fmla="*/ 615 h 934"/>
                    <a:gd name="T8" fmla="*/ 1 w 880"/>
                    <a:gd name="T9" fmla="*/ 591 h 934"/>
                    <a:gd name="T10" fmla="*/ 0 w 880"/>
                    <a:gd name="T11" fmla="*/ 355 h 934"/>
                    <a:gd name="T12" fmla="*/ 1 w 880"/>
                    <a:gd name="T13" fmla="*/ 115 h 934"/>
                    <a:gd name="T14" fmla="*/ 89 w 880"/>
                    <a:gd name="T15" fmla="*/ 55 h 934"/>
                    <a:gd name="T16" fmla="*/ 168 w 880"/>
                    <a:gd name="T17" fmla="*/ 0 h 934"/>
                    <a:gd name="T18" fmla="*/ 372 w 880"/>
                    <a:gd name="T19" fmla="*/ 19 h 934"/>
                    <a:gd name="T20" fmla="*/ 600 w 880"/>
                    <a:gd name="T21" fmla="*/ 44 h 934"/>
                    <a:gd name="T22" fmla="*/ 600 w 880"/>
                    <a:gd name="T23" fmla="*/ 284 h 934"/>
                    <a:gd name="T24" fmla="*/ 600 w 880"/>
                    <a:gd name="T25" fmla="*/ 520 h 934"/>
                    <a:gd name="T26" fmla="*/ 526 w 880"/>
                    <a:gd name="T27" fmla="*/ 572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28" name="Group 128"/>
            <p:cNvGrpSpPr>
              <a:grpSpLocks/>
            </p:cNvGrpSpPr>
            <p:nvPr/>
          </p:nvGrpSpPr>
          <p:grpSpPr bwMode="auto">
            <a:xfrm>
              <a:off x="290820" y="913959"/>
              <a:ext cx="3089437" cy="1094806"/>
              <a:chOff x="434" y="461"/>
              <a:chExt cx="1758" cy="703"/>
            </a:xfrm>
          </p:grpSpPr>
          <p:sp>
            <p:nvSpPr>
              <p:cNvPr id="695" name="Oval 129"/>
              <p:cNvSpPr>
                <a:spLocks noChangeArrowheads="1"/>
              </p:cNvSpPr>
              <p:nvPr/>
            </p:nvSpPr>
            <p:spPr bwMode="auto">
              <a:xfrm>
                <a:off x="434" y="461"/>
                <a:ext cx="1758" cy="64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ja-JP" altLang="en-US" sz="1400" b="1" dirty="0"/>
              </a:p>
            </p:txBody>
          </p:sp>
          <p:pic>
            <p:nvPicPr>
              <p:cNvPr id="696" name="Picture 130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629" y="760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97" name="Picture 131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856" y="533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98" name="Picture 132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1701" y="618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99" name="Picture 133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1247" y="482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00" name="Line 134"/>
              <p:cNvSpPr>
                <a:spLocks noChangeShapeType="1"/>
              </p:cNvSpPr>
              <p:nvPr/>
            </p:nvSpPr>
            <p:spPr bwMode="auto">
              <a:xfrm flipH="1" flipV="1">
                <a:off x="793" y="890"/>
                <a:ext cx="681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01" name="Line 135"/>
              <p:cNvSpPr>
                <a:spLocks noChangeShapeType="1"/>
              </p:cNvSpPr>
              <p:nvPr/>
            </p:nvSpPr>
            <p:spPr bwMode="auto">
              <a:xfrm flipH="1" flipV="1">
                <a:off x="975" y="663"/>
                <a:ext cx="544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02" name="Line 136"/>
              <p:cNvSpPr>
                <a:spLocks noChangeShapeType="1"/>
              </p:cNvSpPr>
              <p:nvPr/>
            </p:nvSpPr>
            <p:spPr bwMode="auto">
              <a:xfrm flipH="1" flipV="1">
                <a:off x="1383" y="618"/>
                <a:ext cx="182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03" name="Line 137"/>
              <p:cNvSpPr>
                <a:spLocks noChangeShapeType="1"/>
              </p:cNvSpPr>
              <p:nvPr/>
            </p:nvSpPr>
            <p:spPr bwMode="auto">
              <a:xfrm flipV="1">
                <a:off x="1655" y="754"/>
                <a:ext cx="136" cy="2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29" name="Group 138"/>
              <p:cNvGrpSpPr>
                <a:grpSpLocks noChangeAspect="1"/>
              </p:cNvGrpSpPr>
              <p:nvPr/>
            </p:nvGrpSpPr>
            <p:grpSpPr bwMode="auto">
              <a:xfrm>
                <a:off x="1474" y="935"/>
                <a:ext cx="215" cy="229"/>
                <a:chOff x="3440" y="1592"/>
                <a:chExt cx="601" cy="640"/>
              </a:xfrm>
            </p:grpSpPr>
            <p:grpSp>
              <p:nvGrpSpPr>
                <p:cNvPr id="30" name="Group 139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31" name="Group 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709" name="Picture 141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710" name="Picture 142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708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91 h 934"/>
                      <a:gd name="T2" fmla="*/ 0 w 879"/>
                      <a:gd name="T3" fmla="*/ 115 h 934"/>
                      <a:gd name="T4" fmla="*/ 167 w 879"/>
                      <a:gd name="T5" fmla="*/ 0 h 934"/>
                      <a:gd name="T6" fmla="*/ 599 w 879"/>
                      <a:gd name="T7" fmla="*/ 44 h 934"/>
                      <a:gd name="T8" fmla="*/ 599 w 879"/>
                      <a:gd name="T9" fmla="*/ 520 h 934"/>
                      <a:gd name="T10" fmla="*/ 435 w 879"/>
                      <a:gd name="T11" fmla="*/ 635 h 934"/>
                      <a:gd name="T12" fmla="*/ 0 w 879"/>
                      <a:gd name="T13" fmla="*/ 591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706" name="Freeform 144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41 w 880"/>
                    <a:gd name="T1" fmla="*/ 137 h 934"/>
                    <a:gd name="T2" fmla="*/ 436 w 880"/>
                    <a:gd name="T3" fmla="*/ 396 h 934"/>
                    <a:gd name="T4" fmla="*/ 436 w 880"/>
                    <a:gd name="T5" fmla="*/ 635 h 934"/>
                    <a:gd name="T6" fmla="*/ 227 w 880"/>
                    <a:gd name="T7" fmla="*/ 615 h 934"/>
                    <a:gd name="T8" fmla="*/ 1 w 880"/>
                    <a:gd name="T9" fmla="*/ 591 h 934"/>
                    <a:gd name="T10" fmla="*/ 0 w 880"/>
                    <a:gd name="T11" fmla="*/ 355 h 934"/>
                    <a:gd name="T12" fmla="*/ 1 w 880"/>
                    <a:gd name="T13" fmla="*/ 115 h 934"/>
                    <a:gd name="T14" fmla="*/ 89 w 880"/>
                    <a:gd name="T15" fmla="*/ 55 h 934"/>
                    <a:gd name="T16" fmla="*/ 168 w 880"/>
                    <a:gd name="T17" fmla="*/ 0 h 934"/>
                    <a:gd name="T18" fmla="*/ 372 w 880"/>
                    <a:gd name="T19" fmla="*/ 19 h 934"/>
                    <a:gd name="T20" fmla="*/ 600 w 880"/>
                    <a:gd name="T21" fmla="*/ 44 h 934"/>
                    <a:gd name="T22" fmla="*/ 600 w 880"/>
                    <a:gd name="T23" fmla="*/ 284 h 934"/>
                    <a:gd name="T24" fmla="*/ 600 w 880"/>
                    <a:gd name="T25" fmla="*/ 520 h 934"/>
                    <a:gd name="T26" fmla="*/ 526 w 880"/>
                    <a:gd name="T27" fmla="*/ 572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619" name="Line 121"/>
            <p:cNvSpPr>
              <a:spLocks noChangeShapeType="1"/>
            </p:cNvSpPr>
            <p:nvPr/>
          </p:nvSpPr>
          <p:spPr bwMode="auto">
            <a:xfrm>
              <a:off x="4435914" y="4035332"/>
              <a:ext cx="0" cy="91882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1" name="Line 123"/>
            <p:cNvSpPr>
              <a:spLocks noChangeShapeType="1"/>
            </p:cNvSpPr>
            <p:nvPr/>
          </p:nvSpPr>
          <p:spPr bwMode="auto">
            <a:xfrm>
              <a:off x="5790837" y="4106970"/>
              <a:ext cx="0" cy="914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3" name="Line 119"/>
            <p:cNvSpPr>
              <a:spLocks noChangeShapeType="1"/>
            </p:cNvSpPr>
            <p:nvPr/>
          </p:nvSpPr>
          <p:spPr bwMode="auto">
            <a:xfrm flipH="1" flipV="1">
              <a:off x="3344092" y="4918827"/>
              <a:ext cx="979713" cy="248195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4" name="Line 119"/>
            <p:cNvSpPr>
              <a:spLocks noChangeShapeType="1"/>
            </p:cNvSpPr>
            <p:nvPr/>
          </p:nvSpPr>
          <p:spPr bwMode="auto">
            <a:xfrm flipH="1" flipV="1">
              <a:off x="4515391" y="5149602"/>
              <a:ext cx="1271455" cy="4357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5" name="Line 119"/>
            <p:cNvSpPr>
              <a:spLocks noChangeShapeType="1"/>
            </p:cNvSpPr>
            <p:nvPr/>
          </p:nvSpPr>
          <p:spPr bwMode="auto">
            <a:xfrm flipH="1">
              <a:off x="5943599" y="4814324"/>
              <a:ext cx="496389" cy="300446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737" name="Group 54"/>
            <p:cNvGrpSpPr>
              <a:grpSpLocks noChangeAspect="1"/>
            </p:cNvGrpSpPr>
            <p:nvPr/>
          </p:nvGrpSpPr>
          <p:grpSpPr bwMode="auto">
            <a:xfrm>
              <a:off x="6357004" y="4593545"/>
              <a:ext cx="393960" cy="352345"/>
              <a:chOff x="3440" y="1592"/>
              <a:chExt cx="622" cy="640"/>
            </a:xfrm>
          </p:grpSpPr>
          <p:grpSp>
            <p:nvGrpSpPr>
              <p:cNvPr id="741" name="Group 55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743" name="Group 56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57" name="Picture 57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58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56" name="Freeform 59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54" name="Freeform 60"/>
              <p:cNvSpPr>
                <a:spLocks noChangeAspect="1"/>
              </p:cNvSpPr>
              <p:nvPr/>
            </p:nvSpPr>
            <p:spPr bwMode="auto">
              <a:xfrm>
                <a:off x="3462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747" name="Group 47"/>
            <p:cNvGrpSpPr>
              <a:grpSpLocks noChangeAspect="1"/>
            </p:cNvGrpSpPr>
            <p:nvPr/>
          </p:nvGrpSpPr>
          <p:grpSpPr bwMode="auto">
            <a:xfrm>
              <a:off x="4269572" y="4942813"/>
              <a:ext cx="380660" cy="352344"/>
              <a:chOff x="3440" y="1592"/>
              <a:chExt cx="601" cy="640"/>
            </a:xfrm>
          </p:grpSpPr>
          <p:grpSp>
            <p:nvGrpSpPr>
              <p:cNvPr id="749" name="Group 48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753" name="Group 49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39" name="Picture 50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40" name="Picture 51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38" name="Freeform 52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36" name="Freeform 53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755" name="Group 61"/>
            <p:cNvGrpSpPr>
              <a:grpSpLocks noChangeAspect="1"/>
            </p:cNvGrpSpPr>
            <p:nvPr/>
          </p:nvGrpSpPr>
          <p:grpSpPr bwMode="auto">
            <a:xfrm>
              <a:off x="5634636" y="4942813"/>
              <a:ext cx="377118" cy="349267"/>
              <a:chOff x="3440" y="1592"/>
              <a:chExt cx="601" cy="640"/>
            </a:xfrm>
          </p:grpSpPr>
          <p:grpSp>
            <p:nvGrpSpPr>
              <p:cNvPr id="759" name="Group 62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761" name="Group 63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45" name="Picture 64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46" name="Picture 65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44" name="Freeform 66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42" name="Freeform 67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765" name="Group 40"/>
            <p:cNvGrpSpPr>
              <a:grpSpLocks noChangeAspect="1"/>
            </p:cNvGrpSpPr>
            <p:nvPr/>
          </p:nvGrpSpPr>
          <p:grpSpPr bwMode="auto">
            <a:xfrm>
              <a:off x="2944993" y="4733561"/>
              <a:ext cx="380660" cy="352344"/>
              <a:chOff x="3440" y="1592"/>
              <a:chExt cx="601" cy="640"/>
            </a:xfrm>
          </p:grpSpPr>
          <p:grpSp>
            <p:nvGrpSpPr>
              <p:cNvPr id="767" name="Group 41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771" name="Group 42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51" name="Picture 43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52" name="Picture 44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50" name="Freeform 45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48" name="Freeform 46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772" name="グループ化 214"/>
            <p:cNvGrpSpPr/>
            <p:nvPr/>
          </p:nvGrpSpPr>
          <p:grpSpPr>
            <a:xfrm>
              <a:off x="2975602" y="3230421"/>
              <a:ext cx="3728923" cy="899277"/>
              <a:chOff x="2975602" y="4281317"/>
              <a:chExt cx="3728923" cy="899277"/>
            </a:xfrm>
          </p:grpSpPr>
          <p:sp>
            <p:nvSpPr>
              <p:cNvPr id="216" name="Line 163"/>
              <p:cNvSpPr>
                <a:spLocks noChangeShapeType="1"/>
              </p:cNvSpPr>
              <p:nvPr/>
            </p:nvSpPr>
            <p:spPr bwMode="auto">
              <a:xfrm flipV="1">
                <a:off x="3158313" y="4488123"/>
                <a:ext cx="637921" cy="242379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17" name="Line 164"/>
              <p:cNvSpPr>
                <a:spLocks noChangeShapeType="1"/>
              </p:cNvSpPr>
              <p:nvPr/>
            </p:nvSpPr>
            <p:spPr bwMode="auto">
              <a:xfrm flipV="1">
                <a:off x="5789080" y="4730502"/>
                <a:ext cx="637921" cy="242379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18" name="Line 165"/>
              <p:cNvSpPr>
                <a:spLocks noChangeShapeType="1"/>
              </p:cNvSpPr>
              <p:nvPr/>
            </p:nvSpPr>
            <p:spPr bwMode="auto">
              <a:xfrm flipV="1">
                <a:off x="4434156" y="4426524"/>
                <a:ext cx="637921" cy="486097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0" name="Line 166"/>
              <p:cNvSpPr>
                <a:spLocks noChangeShapeType="1"/>
              </p:cNvSpPr>
              <p:nvPr/>
            </p:nvSpPr>
            <p:spPr bwMode="auto">
              <a:xfrm>
                <a:off x="3956155" y="4488123"/>
                <a:ext cx="1673006" cy="486097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1" name="Line 167"/>
              <p:cNvSpPr>
                <a:spLocks noChangeShapeType="1"/>
              </p:cNvSpPr>
              <p:nvPr/>
            </p:nvSpPr>
            <p:spPr bwMode="auto">
              <a:xfrm>
                <a:off x="5231997" y="4426524"/>
                <a:ext cx="1115923" cy="243718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2" name="Line 168"/>
              <p:cNvSpPr>
                <a:spLocks noChangeShapeType="1"/>
              </p:cNvSpPr>
              <p:nvPr/>
            </p:nvSpPr>
            <p:spPr bwMode="auto">
              <a:xfrm>
                <a:off x="3158313" y="4792101"/>
                <a:ext cx="1115923" cy="243718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3" name="Line 169"/>
              <p:cNvSpPr>
                <a:spLocks noChangeShapeType="1"/>
              </p:cNvSpPr>
              <p:nvPr/>
            </p:nvSpPr>
            <p:spPr bwMode="auto">
              <a:xfrm>
                <a:off x="4513237" y="5034480"/>
                <a:ext cx="1115923" cy="0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4" name="Line 170"/>
              <p:cNvSpPr>
                <a:spLocks noChangeShapeType="1"/>
              </p:cNvSpPr>
              <p:nvPr/>
            </p:nvSpPr>
            <p:spPr bwMode="auto">
              <a:xfrm>
                <a:off x="4035236" y="4426524"/>
                <a:ext cx="1115923" cy="0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776" name="グループ化 255"/>
              <p:cNvGrpSpPr/>
              <p:nvPr/>
            </p:nvGrpSpPr>
            <p:grpSpPr>
              <a:xfrm>
                <a:off x="6317386" y="4527361"/>
                <a:ext cx="387139" cy="348434"/>
                <a:chOff x="7058165" y="5696404"/>
                <a:chExt cx="387139" cy="348434"/>
              </a:xfrm>
            </p:grpSpPr>
            <p:sp>
              <p:nvSpPr>
                <p:cNvPr id="246" name="円柱 245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47" name="円/楕円 246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48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  <p:grpSp>
            <p:nvGrpSpPr>
              <p:cNvPr id="777" name="グループ化 260"/>
              <p:cNvGrpSpPr/>
              <p:nvPr/>
            </p:nvGrpSpPr>
            <p:grpSpPr>
              <a:xfrm>
                <a:off x="5004543" y="4283154"/>
                <a:ext cx="387139" cy="348434"/>
                <a:chOff x="7058165" y="5696404"/>
                <a:chExt cx="387139" cy="348434"/>
              </a:xfrm>
            </p:grpSpPr>
            <p:sp>
              <p:nvSpPr>
                <p:cNvPr id="243" name="円柱 242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44" name="円/楕円 243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45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  <p:grpSp>
            <p:nvGrpSpPr>
              <p:cNvPr id="778" name="グループ化 264"/>
              <p:cNvGrpSpPr/>
              <p:nvPr/>
            </p:nvGrpSpPr>
            <p:grpSpPr>
              <a:xfrm>
                <a:off x="5588436" y="4822980"/>
                <a:ext cx="387139" cy="348434"/>
                <a:chOff x="7058165" y="5696404"/>
                <a:chExt cx="387139" cy="348434"/>
              </a:xfrm>
            </p:grpSpPr>
            <p:sp>
              <p:nvSpPr>
                <p:cNvPr id="240" name="円柱 239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41" name="円/楕円 240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42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  <p:grpSp>
            <p:nvGrpSpPr>
              <p:cNvPr id="779" name="グループ化 268"/>
              <p:cNvGrpSpPr/>
              <p:nvPr/>
            </p:nvGrpSpPr>
            <p:grpSpPr>
              <a:xfrm>
                <a:off x="4220508" y="4832160"/>
                <a:ext cx="387139" cy="348434"/>
                <a:chOff x="7058165" y="5696404"/>
                <a:chExt cx="387139" cy="348434"/>
              </a:xfrm>
            </p:grpSpPr>
            <p:sp>
              <p:nvSpPr>
                <p:cNvPr id="237" name="円柱 236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38" name="円/楕円 237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39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  <p:grpSp>
            <p:nvGrpSpPr>
              <p:cNvPr id="780" name="グループ化 272"/>
              <p:cNvGrpSpPr/>
              <p:nvPr/>
            </p:nvGrpSpPr>
            <p:grpSpPr>
              <a:xfrm>
                <a:off x="3768817" y="4281317"/>
                <a:ext cx="387139" cy="348434"/>
                <a:chOff x="7058165" y="5696404"/>
                <a:chExt cx="387139" cy="348434"/>
              </a:xfrm>
            </p:grpSpPr>
            <p:sp>
              <p:nvSpPr>
                <p:cNvPr id="234" name="円柱 233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35" name="円/楕円 234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36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  <p:grpSp>
            <p:nvGrpSpPr>
              <p:cNvPr id="781" name="グループ化 276"/>
              <p:cNvGrpSpPr/>
              <p:nvPr/>
            </p:nvGrpSpPr>
            <p:grpSpPr>
              <a:xfrm>
                <a:off x="2975602" y="4589790"/>
                <a:ext cx="387139" cy="348434"/>
                <a:chOff x="7058165" y="5696404"/>
                <a:chExt cx="387139" cy="348434"/>
              </a:xfrm>
            </p:grpSpPr>
            <p:sp>
              <p:nvSpPr>
                <p:cNvPr id="231" name="円柱 230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32" name="円/楕円 231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33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</p:grpSp>
        <p:sp>
          <p:nvSpPr>
            <p:cNvPr id="293" name="Rectangle 681"/>
            <p:cNvSpPr>
              <a:spLocks noChangeArrowheads="1"/>
            </p:cNvSpPr>
            <p:nvPr/>
          </p:nvSpPr>
          <p:spPr bwMode="auto">
            <a:xfrm>
              <a:off x="6724991" y="6032858"/>
              <a:ext cx="210643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altLang="ja-JP" dirty="0" smtClean="0">
                  <a:solidFill>
                    <a:schemeClr val="bg1"/>
                  </a:solidFill>
                  <a:latin typeface="HGS創英角ｺﾞｼｯｸUB" pitchFamily="50" charset="-128"/>
                  <a:ea typeface="HGS創英角ｺﾞｼｯｸUB" pitchFamily="50" charset="-128"/>
                </a:rPr>
                <a:t>QKD network </a:t>
              </a:r>
              <a:r>
                <a:rPr lang="ja-JP" altLang="en-US" dirty="0" smtClean="0">
                  <a:solidFill>
                    <a:schemeClr val="bg1"/>
                  </a:solidFill>
                  <a:latin typeface="HGS創英角ｺﾞｼｯｸUB" pitchFamily="50" charset="-128"/>
                  <a:ea typeface="HGS創英角ｺﾞｼｯｸUB" pitchFamily="50" charset="-128"/>
                </a:rPr>
                <a:t>　</a:t>
              </a:r>
              <a:endParaRPr lang="ja-JP" altLang="en-US" b="1" dirty="0">
                <a:solidFill>
                  <a:schemeClr val="bg1"/>
                </a:solidFill>
                <a:latin typeface="HGS創英角ｺﾞｼｯｸUB" pitchFamily="50" charset="-128"/>
                <a:ea typeface="HGS創英角ｺﾞｼｯｸUB" pitchFamily="50" charset="-128"/>
              </a:endParaRPr>
            </a:p>
          </p:txBody>
        </p:sp>
        <p:grpSp>
          <p:nvGrpSpPr>
            <p:cNvPr id="782" name="グループ化 333"/>
            <p:cNvGrpSpPr/>
            <p:nvPr/>
          </p:nvGrpSpPr>
          <p:grpSpPr>
            <a:xfrm>
              <a:off x="3768834" y="2135648"/>
              <a:ext cx="365411" cy="442028"/>
              <a:chOff x="659479" y="2434522"/>
              <a:chExt cx="365411" cy="442028"/>
            </a:xfrm>
          </p:grpSpPr>
          <p:sp>
            <p:nvSpPr>
              <p:cNvPr id="335" name="直方体 334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783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784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785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41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42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4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38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786" name="グループ化 342"/>
            <p:cNvGrpSpPr/>
            <p:nvPr/>
          </p:nvGrpSpPr>
          <p:grpSpPr>
            <a:xfrm>
              <a:off x="4991993" y="2088149"/>
              <a:ext cx="365411" cy="442028"/>
              <a:chOff x="659479" y="2434522"/>
              <a:chExt cx="365411" cy="442028"/>
            </a:xfrm>
          </p:grpSpPr>
          <p:sp>
            <p:nvSpPr>
              <p:cNvPr id="344" name="直方体 343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787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788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789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50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51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49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47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790" name="グループ化 351"/>
            <p:cNvGrpSpPr/>
            <p:nvPr/>
          </p:nvGrpSpPr>
          <p:grpSpPr>
            <a:xfrm>
              <a:off x="4267598" y="2586919"/>
              <a:ext cx="365411" cy="442028"/>
              <a:chOff x="659479" y="2434522"/>
              <a:chExt cx="365411" cy="442028"/>
            </a:xfrm>
          </p:grpSpPr>
          <p:sp>
            <p:nvSpPr>
              <p:cNvPr id="353" name="直方体 352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791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792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793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59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60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58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56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794" name="グループ化 360"/>
            <p:cNvGrpSpPr/>
            <p:nvPr/>
          </p:nvGrpSpPr>
          <p:grpSpPr>
            <a:xfrm>
              <a:off x="5621385" y="2563168"/>
              <a:ext cx="365411" cy="442028"/>
              <a:chOff x="659479" y="2434522"/>
              <a:chExt cx="365411" cy="442028"/>
            </a:xfrm>
          </p:grpSpPr>
          <p:sp>
            <p:nvSpPr>
              <p:cNvPr id="362" name="直方体 361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795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796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797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68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69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67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65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798" name="グループ化 369"/>
            <p:cNvGrpSpPr/>
            <p:nvPr/>
          </p:nvGrpSpPr>
          <p:grpSpPr>
            <a:xfrm>
              <a:off x="6357656" y="2361284"/>
              <a:ext cx="365411" cy="442028"/>
              <a:chOff x="659479" y="2434522"/>
              <a:chExt cx="365411" cy="442028"/>
            </a:xfrm>
          </p:grpSpPr>
          <p:sp>
            <p:nvSpPr>
              <p:cNvPr id="371" name="直方体 370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799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192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193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77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78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76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74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381" name="Line 219"/>
            <p:cNvSpPr>
              <a:spLocks noChangeShapeType="1"/>
            </p:cNvSpPr>
            <p:nvPr/>
          </p:nvSpPr>
          <p:spPr bwMode="auto">
            <a:xfrm flipV="1">
              <a:off x="3043446" y="3029804"/>
              <a:ext cx="0" cy="3116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83" name="Line 219"/>
            <p:cNvSpPr>
              <a:spLocks noChangeShapeType="1"/>
            </p:cNvSpPr>
            <p:nvPr/>
          </p:nvSpPr>
          <p:spPr bwMode="auto">
            <a:xfrm flipV="1">
              <a:off x="3032073" y="5283958"/>
              <a:ext cx="0" cy="3116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85" name="Line 219"/>
            <p:cNvSpPr>
              <a:spLocks noChangeShapeType="1"/>
            </p:cNvSpPr>
            <p:nvPr/>
          </p:nvSpPr>
          <p:spPr bwMode="auto">
            <a:xfrm flipV="1">
              <a:off x="3045718" y="4042028"/>
              <a:ext cx="0" cy="3116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87" name="Rectangle 681"/>
            <p:cNvSpPr>
              <a:spLocks noChangeArrowheads="1"/>
            </p:cNvSpPr>
            <p:nvPr/>
          </p:nvSpPr>
          <p:spPr bwMode="auto">
            <a:xfrm>
              <a:off x="2156347" y="5598076"/>
              <a:ext cx="170596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altLang="ja-JP" sz="2000" dirty="0" smtClean="0">
                  <a:solidFill>
                    <a:schemeClr val="bg1"/>
                  </a:solidFill>
                  <a:latin typeface="HGS創英角ｺﾞｼｯｸUB" pitchFamily="50" charset="-128"/>
                  <a:ea typeface="HGS創英角ｺﾞｼｯｸUB" pitchFamily="50" charset="-128"/>
                </a:rPr>
                <a:t>Secure  key </a:t>
              </a:r>
              <a:r>
                <a:rPr lang="ja-JP" altLang="en-US" sz="2000" dirty="0" smtClean="0">
                  <a:solidFill>
                    <a:schemeClr val="bg1"/>
                  </a:solidFill>
                  <a:latin typeface="HGS創英角ｺﾞｼｯｸUB" pitchFamily="50" charset="-128"/>
                  <a:ea typeface="HGS創英角ｺﾞｼｯｸUB" pitchFamily="50" charset="-128"/>
                </a:rPr>
                <a:t>　</a:t>
              </a:r>
              <a:endParaRPr lang="ja-JP" altLang="en-US" sz="2000" b="1" dirty="0">
                <a:solidFill>
                  <a:schemeClr val="bg1"/>
                </a:solidFill>
                <a:latin typeface="HGS創英角ｺﾞｼｯｸUB" pitchFamily="50" charset="-128"/>
                <a:ea typeface="HGS創英角ｺﾞｼｯｸUB" pitchFamily="50" charset="-128"/>
              </a:endParaRPr>
            </a:p>
          </p:txBody>
        </p:sp>
      </p:grpSp>
      <p:sp>
        <p:nvSpPr>
          <p:cNvPr id="250" name="正方形/長方形 249"/>
          <p:cNvSpPr/>
          <p:nvPr/>
        </p:nvSpPr>
        <p:spPr>
          <a:xfrm>
            <a:off x="1318166" y="166250"/>
            <a:ext cx="6495803" cy="954107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QKD-assisted </a:t>
            </a: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secure multi-casting </a:t>
            </a:r>
          </a:p>
          <a:p>
            <a:pPr algn="ctr">
              <a:spcBef>
                <a:spcPts val="0"/>
              </a:spcBef>
            </a:pP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over the photonic network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71"/>
          <p:cNvGrpSpPr/>
          <p:nvPr/>
        </p:nvGrpSpPr>
        <p:grpSpPr>
          <a:xfrm>
            <a:off x="944413" y="5108244"/>
            <a:ext cx="2217179" cy="885549"/>
            <a:chOff x="783196" y="5172532"/>
            <a:chExt cx="2115172" cy="799367"/>
          </a:xfrm>
        </p:grpSpPr>
        <p:graphicFrame>
          <p:nvGraphicFramePr>
            <p:cNvPr id="22" name="Object 2"/>
            <p:cNvGraphicFramePr>
              <a:graphicFrameLocks noChangeAspect="1"/>
            </p:cNvGraphicFramePr>
            <p:nvPr/>
          </p:nvGraphicFramePr>
          <p:xfrm>
            <a:off x="2221104" y="5703485"/>
            <a:ext cx="3029" cy="3473"/>
          </p:xfrm>
          <a:graphic>
            <a:graphicData uri="http://schemas.openxmlformats.org/presentationml/2006/ole">
              <p:oleObj spid="_x0000_s5734402" name="Drawing" r:id="rId4" imgW="6350000" imgH="6350000" progId="Canvas.Drawing.X">
                <p:embed/>
              </p:oleObj>
            </a:graphicData>
          </a:graphic>
        </p:graphicFrame>
        <p:sp>
          <p:nvSpPr>
            <p:cNvPr id="23" name="正方形/長方形 22"/>
            <p:cNvSpPr/>
            <p:nvPr/>
          </p:nvSpPr>
          <p:spPr bwMode="auto">
            <a:xfrm>
              <a:off x="1802682" y="5374776"/>
              <a:ext cx="656482" cy="20327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4" name="正方形/長方形 23"/>
            <p:cNvSpPr/>
            <p:nvPr/>
          </p:nvSpPr>
          <p:spPr bwMode="auto">
            <a:xfrm rot="7999950" flipV="1">
              <a:off x="1400420" y="5548149"/>
              <a:ext cx="569534" cy="16582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5" name="正方形/長方形 24"/>
            <p:cNvSpPr/>
            <p:nvPr/>
          </p:nvSpPr>
          <p:spPr bwMode="auto">
            <a:xfrm>
              <a:off x="2181168" y="5772929"/>
              <a:ext cx="600661" cy="22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6" name="正方形/長方形 25"/>
            <p:cNvSpPr/>
            <p:nvPr/>
          </p:nvSpPr>
          <p:spPr bwMode="auto">
            <a:xfrm>
              <a:off x="1528276" y="5772929"/>
              <a:ext cx="600661" cy="22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/>
          </p:nvSpPr>
          <p:spPr bwMode="auto">
            <a:xfrm>
              <a:off x="875384" y="5772929"/>
              <a:ext cx="574545" cy="22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/>
          </p:nvSpPr>
          <p:spPr bwMode="auto">
            <a:xfrm rot="7999950" flipV="1">
              <a:off x="2078019" y="5558620"/>
              <a:ext cx="513197" cy="23284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pic>
          <p:nvPicPr>
            <p:cNvPr id="16" name="図 15" descr="pyramid_purple.png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 bwMode="auto">
            <a:xfrm>
              <a:off x="2672272" y="5580982"/>
              <a:ext cx="226096" cy="39091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7" name="図 16" descr="pyramid_blue.png"/>
            <p:cNvPicPr preferRelativeResize="0"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1421970" y="5598303"/>
              <a:ext cx="207387" cy="35627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8" name="図 17" descr="pyramid_blue.png"/>
            <p:cNvPicPr>
              <a:picLocks noChangeAspect="1"/>
            </p:cNvPicPr>
            <p:nvPr/>
          </p:nvPicPr>
          <p:blipFill>
            <a:blip r:embed="rId6" cstate="print">
              <a:duotone>
                <a:prstClr val="black"/>
                <a:schemeClr val="accent6">
                  <a:tint val="45000"/>
                  <a:satMod val="400000"/>
                </a:schemeClr>
              </a:duotone>
              <a:lum bright="8000"/>
            </a:blip>
            <a:stretch>
              <a:fillRect/>
            </a:stretch>
          </p:blipFill>
          <p:spPr bwMode="auto">
            <a:xfrm>
              <a:off x="783196" y="5586414"/>
              <a:ext cx="213745" cy="380054"/>
            </a:xfrm>
            <a:prstGeom prst="rect">
              <a:avLst/>
            </a:prstGeom>
            <a:noFill/>
            <a:ln>
              <a:noFill/>
            </a:ln>
            <a:scene3d>
              <a:camera prst="orthographicFront">
                <a:rot lat="17399987" lon="0" rev="21599994"/>
              </a:camera>
              <a:lightRig rig="threePt" dir="t"/>
            </a:scene3d>
            <a:sp3d>
              <a:bevelB w="0" h="0"/>
            </a:sp3d>
          </p:spPr>
        </p:pic>
        <p:pic>
          <p:nvPicPr>
            <p:cNvPr id="19" name="図 18" descr="pyramid_green.png"/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 bwMode="auto">
            <a:xfrm>
              <a:off x="1744157" y="5172532"/>
              <a:ext cx="199967" cy="39091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20" name="図 19" descr="pyramid_blue.png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2419480" y="5180946"/>
              <a:ext cx="199970" cy="39091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21" name="図 20" descr="pyramid_gray.png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 bwMode="auto">
            <a:xfrm>
              <a:off x="2026746" y="5585651"/>
              <a:ext cx="226096" cy="381579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</p:grpSp>
      <p:cxnSp>
        <p:nvCxnSpPr>
          <p:cNvPr id="29" name="直線矢印コネクタ 28"/>
          <p:cNvCxnSpPr/>
          <p:nvPr/>
        </p:nvCxnSpPr>
        <p:spPr>
          <a:xfrm>
            <a:off x="721473" y="6394094"/>
            <a:ext cx="8228273" cy="1588"/>
          </a:xfrm>
          <a:prstGeom prst="straightConnector1">
            <a:avLst/>
          </a:prstGeom>
          <a:ln w="38100">
            <a:solidFill>
              <a:srgbClr val="FF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ボックス 29"/>
          <p:cNvSpPr txBox="1"/>
          <p:nvPr/>
        </p:nvSpPr>
        <p:spPr>
          <a:xfrm>
            <a:off x="1637737" y="6423557"/>
            <a:ext cx="8378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2010 </a:t>
            </a:r>
            <a:endParaRPr lang="ja-JP" altLang="en-US" sz="1800" b="0" dirty="0">
              <a:solidFill>
                <a:srgbClr val="FFFF00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cxnSp>
        <p:nvCxnSpPr>
          <p:cNvPr id="31" name="直線矢印コネクタ 30"/>
          <p:cNvCxnSpPr/>
          <p:nvPr/>
        </p:nvCxnSpPr>
        <p:spPr>
          <a:xfrm rot="16200000" flipV="1">
            <a:off x="-2050856" y="3581092"/>
            <a:ext cx="5660928" cy="1"/>
          </a:xfrm>
          <a:prstGeom prst="straightConnector1">
            <a:avLst/>
          </a:prstGeom>
          <a:ln w="38100">
            <a:solidFill>
              <a:srgbClr val="FF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テキスト ボックス 31"/>
          <p:cNvSpPr txBox="1"/>
          <p:nvPr/>
        </p:nvSpPr>
        <p:spPr>
          <a:xfrm rot="16200000">
            <a:off x="-982743" y="4695886"/>
            <a:ext cx="3120784" cy="338554"/>
          </a:xfrm>
          <a:prstGeom prst="rect">
            <a:avLst/>
          </a:prstGeom>
          <a:solidFill>
            <a:srgbClr val="FFFF99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ja-JP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100k</a:t>
            </a:r>
            <a:r>
              <a:rPr lang="ja-JP" altLang="en-US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　　　　　　　　　　　　　　　　</a:t>
            </a:r>
            <a:r>
              <a:rPr lang="en-US" altLang="ja-JP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1M </a:t>
            </a:r>
            <a:endParaRPr lang="ja-JP" altLang="en-US" sz="1600" b="0" dirty="0" smtClean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33" name="正方形/長方形 32"/>
          <p:cNvSpPr/>
          <p:nvPr/>
        </p:nvSpPr>
        <p:spPr>
          <a:xfrm rot="16200000">
            <a:off x="-1009486" y="3137186"/>
            <a:ext cx="244813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Secure key rate (bps) </a:t>
            </a:r>
            <a:endParaRPr lang="ja-JP" altLang="en-US" sz="1800" dirty="0">
              <a:solidFill>
                <a:srgbClr val="FFFF00"/>
              </a:solidFill>
            </a:endParaRPr>
          </a:p>
        </p:txBody>
      </p:sp>
      <p:sp>
        <p:nvSpPr>
          <p:cNvPr id="35" name="テキスト ボックス 34"/>
          <p:cNvSpPr txBox="1"/>
          <p:nvPr/>
        </p:nvSpPr>
        <p:spPr>
          <a:xfrm rot="16200000">
            <a:off x="-613079" y="1925655"/>
            <a:ext cx="2388352" cy="338554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ja-JP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10M</a:t>
            </a:r>
            <a:endParaRPr lang="ja-JP" altLang="en-US" sz="1600" b="0" dirty="0" smtClean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36" name="テキスト ボックス 35"/>
          <p:cNvSpPr txBox="1"/>
          <p:nvPr/>
        </p:nvSpPr>
        <p:spPr>
          <a:xfrm>
            <a:off x="4967216" y="6421583"/>
            <a:ext cx="10931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2015 </a:t>
            </a:r>
            <a:endParaRPr lang="ja-JP" altLang="en-US" sz="1800" b="0" dirty="0">
              <a:solidFill>
                <a:srgbClr val="FFFF00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37" name="テキスト ボックス 36"/>
          <p:cNvSpPr txBox="1"/>
          <p:nvPr/>
        </p:nvSpPr>
        <p:spPr>
          <a:xfrm>
            <a:off x="8027780" y="6419608"/>
            <a:ext cx="10931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2020 </a:t>
            </a:r>
            <a:endParaRPr lang="ja-JP" altLang="en-US" sz="1800" b="0" dirty="0">
              <a:solidFill>
                <a:srgbClr val="FFFF00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38" name="右矢印 37"/>
          <p:cNvSpPr/>
          <p:nvPr/>
        </p:nvSpPr>
        <p:spPr bwMode="auto">
          <a:xfrm rot="18804957">
            <a:off x="2810983" y="4078257"/>
            <a:ext cx="1343422" cy="432121"/>
          </a:xfrm>
          <a:prstGeom prst="rightArrow">
            <a:avLst>
              <a:gd name="adj1" fmla="val 50000"/>
              <a:gd name="adj2" fmla="val 84295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46" name="正方形/長方形 45"/>
          <p:cNvSpPr/>
          <p:nvPr/>
        </p:nvSpPr>
        <p:spPr>
          <a:xfrm>
            <a:off x="766383" y="5957423"/>
            <a:ext cx="283662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latin typeface="Arial"/>
                <a:ea typeface="ＭＳ Ｐゴシック"/>
              </a:rPr>
              <a:t>Tokyo QKD Network </a:t>
            </a:r>
            <a:endParaRPr lang="ja-JP" altLang="en-US" sz="2000" dirty="0">
              <a:solidFill>
                <a:srgbClr val="FFFF00"/>
              </a:solidFill>
              <a:latin typeface="Arial"/>
              <a:ea typeface="ＭＳ Ｐゴシック"/>
            </a:endParaRPr>
          </a:p>
        </p:txBody>
      </p:sp>
      <p:grpSp>
        <p:nvGrpSpPr>
          <p:cNvPr id="404" name="グループ化 403"/>
          <p:cNvGrpSpPr/>
          <p:nvPr/>
        </p:nvGrpSpPr>
        <p:grpSpPr>
          <a:xfrm>
            <a:off x="3214041" y="1351128"/>
            <a:ext cx="5247571" cy="2047706"/>
            <a:chOff x="3214041" y="1351128"/>
            <a:chExt cx="5247571" cy="2047706"/>
          </a:xfrm>
        </p:grpSpPr>
        <p:grpSp>
          <p:nvGrpSpPr>
            <p:cNvPr id="4" name="グループ化 216"/>
            <p:cNvGrpSpPr>
              <a:grpSpLocks noChangeAspect="1"/>
            </p:cNvGrpSpPr>
            <p:nvPr/>
          </p:nvGrpSpPr>
          <p:grpSpPr>
            <a:xfrm>
              <a:off x="4537997" y="1893897"/>
              <a:ext cx="2660287" cy="1504937"/>
              <a:chOff x="903542" y="-699012"/>
              <a:chExt cx="3805971" cy="2064736"/>
            </a:xfrm>
          </p:grpSpPr>
          <p:sp>
            <p:nvSpPr>
              <p:cNvPr id="314" name="Line 120"/>
              <p:cNvSpPr>
                <a:spLocks noChangeShapeType="1"/>
              </p:cNvSpPr>
              <p:nvPr/>
            </p:nvSpPr>
            <p:spPr bwMode="auto">
              <a:xfrm>
                <a:off x="1914704" y="-459414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" name="Line 121"/>
              <p:cNvSpPr>
                <a:spLocks noChangeShapeType="1"/>
              </p:cNvSpPr>
              <p:nvPr/>
            </p:nvSpPr>
            <p:spPr bwMode="auto">
              <a:xfrm>
                <a:off x="3120069" y="-478680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" name="Line 18"/>
              <p:cNvSpPr>
                <a:spLocks noChangeShapeType="1"/>
              </p:cNvSpPr>
              <p:nvPr/>
            </p:nvSpPr>
            <p:spPr bwMode="auto">
              <a:xfrm flipV="1">
                <a:off x="1183520" y="594875"/>
                <a:ext cx="642696" cy="27849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" name="Line 19"/>
              <p:cNvSpPr>
                <a:spLocks noChangeShapeType="1"/>
              </p:cNvSpPr>
              <p:nvPr/>
            </p:nvSpPr>
            <p:spPr bwMode="auto">
              <a:xfrm flipV="1">
                <a:off x="3833975" y="873365"/>
                <a:ext cx="642695" cy="278491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" name="Line 20"/>
              <p:cNvSpPr>
                <a:spLocks noChangeShapeType="1"/>
              </p:cNvSpPr>
              <p:nvPr/>
            </p:nvSpPr>
            <p:spPr bwMode="auto">
              <a:xfrm flipV="1">
                <a:off x="2468911" y="524098"/>
                <a:ext cx="642696" cy="55852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" name="Line 22"/>
              <p:cNvSpPr>
                <a:spLocks noChangeShapeType="1"/>
              </p:cNvSpPr>
              <p:nvPr/>
            </p:nvSpPr>
            <p:spPr bwMode="auto">
              <a:xfrm>
                <a:off x="3272722" y="524098"/>
                <a:ext cx="1124275" cy="28003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" name="Line 23"/>
              <p:cNvSpPr>
                <a:spLocks noChangeShapeType="1"/>
              </p:cNvSpPr>
              <p:nvPr/>
            </p:nvSpPr>
            <p:spPr bwMode="auto">
              <a:xfrm>
                <a:off x="1183520" y="944142"/>
                <a:ext cx="1124275" cy="28003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1" name="Line 24"/>
              <p:cNvSpPr>
                <a:spLocks noChangeShapeType="1"/>
              </p:cNvSpPr>
              <p:nvPr/>
            </p:nvSpPr>
            <p:spPr bwMode="auto">
              <a:xfrm>
                <a:off x="2548585" y="1222633"/>
                <a:ext cx="1124274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2" name="Line 25"/>
              <p:cNvSpPr>
                <a:spLocks noChangeShapeType="1"/>
              </p:cNvSpPr>
              <p:nvPr/>
            </p:nvSpPr>
            <p:spPr bwMode="auto">
              <a:xfrm>
                <a:off x="2067006" y="524098"/>
                <a:ext cx="1124274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pic>
            <p:nvPicPr>
              <p:cNvPr id="323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 rot="9074494">
                <a:off x="978142" y="745659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4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 rot="8153205">
                <a:off x="2284778" y="801050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5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 rot="9048354">
                <a:off x="3665776" y="994917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6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2571600" y="1165703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7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 rot="11669093">
                <a:off x="1264964" y="1064155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8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 rot="12111283">
                <a:off x="1932447" y="802588"/>
                <a:ext cx="1848412" cy="120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9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2051071" y="473323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30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 rot="11822745">
                <a:off x="3255017" y="620216"/>
                <a:ext cx="1124275" cy="120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5" name="Group 26"/>
              <p:cNvGrpSpPr>
                <a:grpSpLocks noChangeAspect="1"/>
              </p:cNvGrpSpPr>
              <p:nvPr/>
            </p:nvGrpSpPr>
            <p:grpSpPr bwMode="auto">
              <a:xfrm>
                <a:off x="2950490" y="314845"/>
                <a:ext cx="380660" cy="352344"/>
                <a:chOff x="3440" y="1592"/>
                <a:chExt cx="601" cy="640"/>
              </a:xfrm>
            </p:grpSpPr>
            <p:grpSp>
              <p:nvGrpSpPr>
                <p:cNvPr id="6" name="Group 27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7" name="Group 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408" name="Picture 29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409" name="Picture 30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407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405" name="Freeform 32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8" name="Group 33"/>
              <p:cNvGrpSpPr>
                <a:grpSpLocks noChangeAspect="1"/>
              </p:cNvGrpSpPr>
              <p:nvPr/>
            </p:nvGrpSpPr>
            <p:grpSpPr bwMode="auto">
              <a:xfrm>
                <a:off x="1746542" y="385622"/>
                <a:ext cx="380660" cy="352344"/>
                <a:chOff x="3440" y="1592"/>
                <a:chExt cx="601" cy="640"/>
              </a:xfrm>
            </p:grpSpPr>
            <p:grpSp>
              <p:nvGrpSpPr>
                <p:cNvPr id="9" name="Group 34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10" name="Group 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402" name="Picture 36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403" name="Picture 37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401" name="Freeform 38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99" name="Freeform 39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33" name="Line 119"/>
              <p:cNvSpPr>
                <a:spLocks noChangeShapeType="1"/>
              </p:cNvSpPr>
              <p:nvPr/>
            </p:nvSpPr>
            <p:spPr bwMode="auto">
              <a:xfrm>
                <a:off x="1118619" y="-175979"/>
                <a:ext cx="0" cy="98890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" name="Line 124"/>
              <p:cNvSpPr>
                <a:spLocks noChangeShapeType="1"/>
              </p:cNvSpPr>
              <p:nvPr/>
            </p:nvSpPr>
            <p:spPr bwMode="auto">
              <a:xfrm>
                <a:off x="4466388" y="-247615"/>
                <a:ext cx="0" cy="985792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" name="Line 121"/>
              <p:cNvSpPr>
                <a:spLocks noChangeShapeType="1"/>
              </p:cNvSpPr>
              <p:nvPr/>
            </p:nvSpPr>
            <p:spPr bwMode="auto">
              <a:xfrm>
                <a:off x="2394463" y="105899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" name="Line 123"/>
              <p:cNvSpPr>
                <a:spLocks noChangeShapeType="1"/>
              </p:cNvSpPr>
              <p:nvPr/>
            </p:nvSpPr>
            <p:spPr bwMode="auto">
              <a:xfrm>
                <a:off x="3749386" y="177537"/>
                <a:ext cx="0" cy="914154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1" name="Group 54"/>
              <p:cNvGrpSpPr>
                <a:grpSpLocks noChangeAspect="1"/>
              </p:cNvGrpSpPr>
              <p:nvPr/>
            </p:nvGrpSpPr>
            <p:grpSpPr bwMode="auto">
              <a:xfrm>
                <a:off x="4315553" y="664112"/>
                <a:ext cx="393960" cy="352345"/>
                <a:chOff x="3440" y="1592"/>
                <a:chExt cx="622" cy="640"/>
              </a:xfrm>
            </p:grpSpPr>
            <p:grpSp>
              <p:nvGrpSpPr>
                <p:cNvPr id="12" name="Group 55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13" name="Group 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96" name="Picture 57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97" name="Picture 58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95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93" name="Freeform 60"/>
                <p:cNvSpPr>
                  <a:spLocks noChangeAspect="1"/>
                </p:cNvSpPr>
                <p:nvPr/>
              </p:nvSpPr>
              <p:spPr bwMode="auto">
                <a:xfrm>
                  <a:off x="3462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4" name="Group 47"/>
              <p:cNvGrpSpPr>
                <a:grpSpLocks noChangeAspect="1"/>
              </p:cNvGrpSpPr>
              <p:nvPr/>
            </p:nvGrpSpPr>
            <p:grpSpPr bwMode="auto">
              <a:xfrm>
                <a:off x="2228121" y="1013380"/>
                <a:ext cx="380660" cy="352344"/>
                <a:chOff x="3440" y="1592"/>
                <a:chExt cx="601" cy="640"/>
              </a:xfrm>
            </p:grpSpPr>
            <p:grpSp>
              <p:nvGrpSpPr>
                <p:cNvPr id="15" name="Group 48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34" name="Group 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90" name="Picture 50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91" name="Picture 51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89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87" name="Freeform 53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39" name="Group 61"/>
              <p:cNvGrpSpPr>
                <a:grpSpLocks noChangeAspect="1"/>
              </p:cNvGrpSpPr>
              <p:nvPr/>
            </p:nvGrpSpPr>
            <p:grpSpPr bwMode="auto">
              <a:xfrm>
                <a:off x="3593185" y="1013380"/>
                <a:ext cx="377118" cy="349267"/>
                <a:chOff x="3440" y="1592"/>
                <a:chExt cx="601" cy="640"/>
              </a:xfrm>
            </p:grpSpPr>
            <p:grpSp>
              <p:nvGrpSpPr>
                <p:cNvPr id="40" name="Group 62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41" name="Group 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84" name="Picture 64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85" name="Picture 65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6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83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81" name="Freeform 67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42" name="Group 40"/>
              <p:cNvGrpSpPr>
                <a:grpSpLocks noChangeAspect="1"/>
              </p:cNvGrpSpPr>
              <p:nvPr/>
            </p:nvGrpSpPr>
            <p:grpSpPr bwMode="auto">
              <a:xfrm>
                <a:off x="903542" y="804128"/>
                <a:ext cx="380660" cy="352344"/>
                <a:chOff x="3440" y="1592"/>
                <a:chExt cx="601" cy="640"/>
              </a:xfrm>
            </p:grpSpPr>
            <p:grpSp>
              <p:nvGrpSpPr>
                <p:cNvPr id="43" name="Group 41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44" name="Group 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78" name="Picture 43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79" name="Picture 44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77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75" name="Freeform 46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45" name="グループ化 169"/>
              <p:cNvGrpSpPr/>
              <p:nvPr/>
            </p:nvGrpSpPr>
            <p:grpSpPr>
              <a:xfrm>
                <a:off x="934151" y="-699012"/>
                <a:ext cx="3728923" cy="899277"/>
                <a:chOff x="2975602" y="4281317"/>
                <a:chExt cx="3728923" cy="899277"/>
              </a:xfrm>
            </p:grpSpPr>
            <p:sp>
              <p:nvSpPr>
                <p:cNvPr id="342" name="Line 163"/>
                <p:cNvSpPr>
                  <a:spLocks noChangeShapeType="1"/>
                </p:cNvSpPr>
                <p:nvPr/>
              </p:nvSpPr>
              <p:spPr bwMode="auto">
                <a:xfrm flipV="1">
                  <a:off x="3158313" y="4488123"/>
                  <a:ext cx="637921" cy="242379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3" name="Line 164"/>
                <p:cNvSpPr>
                  <a:spLocks noChangeShapeType="1"/>
                </p:cNvSpPr>
                <p:nvPr/>
              </p:nvSpPr>
              <p:spPr bwMode="auto">
                <a:xfrm flipV="1">
                  <a:off x="5789080" y="4730502"/>
                  <a:ext cx="637921" cy="242379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4" name="Line 165"/>
                <p:cNvSpPr>
                  <a:spLocks noChangeShapeType="1"/>
                </p:cNvSpPr>
                <p:nvPr/>
              </p:nvSpPr>
              <p:spPr bwMode="auto">
                <a:xfrm flipV="1">
                  <a:off x="4434156" y="4426524"/>
                  <a:ext cx="637921" cy="486097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5" name="Line 166"/>
                <p:cNvSpPr>
                  <a:spLocks noChangeShapeType="1"/>
                </p:cNvSpPr>
                <p:nvPr/>
              </p:nvSpPr>
              <p:spPr bwMode="auto">
                <a:xfrm>
                  <a:off x="3956155" y="4488123"/>
                  <a:ext cx="1673006" cy="486097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6" name="Line 167"/>
                <p:cNvSpPr>
                  <a:spLocks noChangeShapeType="1"/>
                </p:cNvSpPr>
                <p:nvPr/>
              </p:nvSpPr>
              <p:spPr bwMode="auto">
                <a:xfrm>
                  <a:off x="5231997" y="4426524"/>
                  <a:ext cx="1115923" cy="243718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7" name="Line 168"/>
                <p:cNvSpPr>
                  <a:spLocks noChangeShapeType="1"/>
                </p:cNvSpPr>
                <p:nvPr/>
              </p:nvSpPr>
              <p:spPr bwMode="auto">
                <a:xfrm>
                  <a:off x="3158313" y="4792101"/>
                  <a:ext cx="1115923" cy="243718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8" name="Line 169"/>
                <p:cNvSpPr>
                  <a:spLocks noChangeShapeType="1"/>
                </p:cNvSpPr>
                <p:nvPr/>
              </p:nvSpPr>
              <p:spPr bwMode="auto">
                <a:xfrm>
                  <a:off x="4513237" y="5034480"/>
                  <a:ext cx="1115923" cy="0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9" name="Line 170"/>
                <p:cNvSpPr>
                  <a:spLocks noChangeShapeType="1"/>
                </p:cNvSpPr>
                <p:nvPr/>
              </p:nvSpPr>
              <p:spPr bwMode="auto">
                <a:xfrm>
                  <a:off x="4035236" y="4426524"/>
                  <a:ext cx="1115923" cy="0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47" name="グループ化 255"/>
                <p:cNvGrpSpPr/>
                <p:nvPr/>
              </p:nvGrpSpPr>
              <p:grpSpPr>
                <a:xfrm>
                  <a:off x="6317386" y="4527361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71" name="円柱 370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72" name="円/楕円 371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73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48" name="グループ化 260"/>
                <p:cNvGrpSpPr/>
                <p:nvPr/>
              </p:nvGrpSpPr>
              <p:grpSpPr>
                <a:xfrm>
                  <a:off x="5004543" y="4283154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68" name="円柱 367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9" name="円/楕円 368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70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49" name="グループ化 264"/>
                <p:cNvGrpSpPr/>
                <p:nvPr/>
              </p:nvGrpSpPr>
              <p:grpSpPr>
                <a:xfrm>
                  <a:off x="5588436" y="482298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65" name="円柱 364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6" name="円/楕円 365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67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50" name="グループ化 268"/>
                <p:cNvGrpSpPr/>
                <p:nvPr/>
              </p:nvGrpSpPr>
              <p:grpSpPr>
                <a:xfrm>
                  <a:off x="4220508" y="483216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62" name="円柱 361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3" name="円/楕円 362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64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51" name="グループ化 272"/>
                <p:cNvGrpSpPr/>
                <p:nvPr/>
              </p:nvGrpSpPr>
              <p:grpSpPr>
                <a:xfrm>
                  <a:off x="3768817" y="4281317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59" name="円柱 358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0" name="円/楕円 359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61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52" name="グループ化 276"/>
                <p:cNvGrpSpPr/>
                <p:nvPr/>
              </p:nvGrpSpPr>
              <p:grpSpPr>
                <a:xfrm>
                  <a:off x="2975602" y="458979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56" name="円柱 355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57" name="円/楕円 356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58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</p:grpSp>
        </p:grpSp>
        <p:cxnSp>
          <p:nvCxnSpPr>
            <p:cNvPr id="410" name="カギ線コネクタ 220"/>
            <p:cNvCxnSpPr>
              <a:stCxn id="356" idx="2"/>
              <a:endCxn id="411" idx="1"/>
            </p:cNvCxnSpPr>
            <p:nvPr/>
          </p:nvCxnSpPr>
          <p:spPr bwMode="auto">
            <a:xfrm rot="10800000">
              <a:off x="4173364" y="1912139"/>
              <a:ext cx="386029" cy="333580"/>
            </a:xfrm>
            <a:prstGeom prst="bentConnector2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411" name="雲 410"/>
            <p:cNvSpPr/>
            <p:nvPr/>
          </p:nvSpPr>
          <p:spPr bwMode="auto">
            <a:xfrm>
              <a:off x="3214041" y="1364775"/>
              <a:ext cx="1918644" cy="547947"/>
            </a:xfrm>
            <a:prstGeom prst="cloud">
              <a:avLst/>
            </a:prstGeom>
            <a:solidFill>
              <a:schemeClr val="bg1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rPr>
                <a:t>User domain </a:t>
              </a:r>
              <a:endParaRPr kumimoji="1" lang="ja-JP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412" name="カギ線コネクタ 223"/>
            <p:cNvCxnSpPr>
              <a:stCxn id="371" idx="4"/>
              <a:endCxn id="413" idx="1"/>
            </p:cNvCxnSpPr>
            <p:nvPr/>
          </p:nvCxnSpPr>
          <p:spPr bwMode="auto">
            <a:xfrm flipV="1">
              <a:off x="7165824" y="1893210"/>
              <a:ext cx="336466" cy="307006"/>
            </a:xfrm>
            <a:prstGeom prst="bentConnector2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413" name="雲 412"/>
            <p:cNvSpPr/>
            <p:nvPr/>
          </p:nvSpPr>
          <p:spPr bwMode="auto">
            <a:xfrm>
              <a:off x="6542968" y="1351128"/>
              <a:ext cx="1918644" cy="542660"/>
            </a:xfrm>
            <a:prstGeom prst="cloud">
              <a:avLst/>
            </a:prstGeom>
            <a:solidFill>
              <a:schemeClr val="bg1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ja-JP" sz="1600" dirty="0" smtClean="0"/>
                <a:t>User domain </a:t>
              </a:r>
              <a:endParaRPr lang="ja-JP" altLang="en-US" sz="1600" dirty="0" smtClean="0"/>
            </a:p>
          </p:txBody>
        </p:sp>
      </p:grpSp>
      <p:sp>
        <p:nvSpPr>
          <p:cNvPr id="718" name="正方形/長方形 717"/>
          <p:cNvSpPr/>
          <p:nvPr/>
        </p:nvSpPr>
        <p:spPr>
          <a:xfrm>
            <a:off x="998563" y="163408"/>
            <a:ext cx="7194598" cy="523220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(2) </a:t>
            </a:r>
            <a:r>
              <a:rPr lang="en-US" altLang="ja-JP" sz="2800" dirty="0" smtClean="0">
                <a:solidFill>
                  <a:srgbClr val="FFFF00"/>
                </a:solidFill>
              </a:rPr>
              <a:t>Extension to multi-user QKD network </a:t>
            </a:r>
            <a:endParaRPr lang="en-US" altLang="ja-JP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正方形/長方形 128"/>
          <p:cNvSpPr/>
          <p:nvPr/>
        </p:nvSpPr>
        <p:spPr>
          <a:xfrm>
            <a:off x="4189859" y="3494436"/>
            <a:ext cx="337099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 widen applications </a:t>
            </a:r>
          </a:p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- Multicasting </a:t>
            </a:r>
            <a:b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- Signature</a:t>
            </a:r>
            <a:b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…..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"/>
          <p:cNvSpPr txBox="1">
            <a:spLocks noChangeAspect="1" noChangeArrowheads="1"/>
          </p:cNvSpPr>
          <p:nvPr/>
        </p:nvSpPr>
        <p:spPr bwMode="auto">
          <a:xfrm>
            <a:off x="3903267" y="838016"/>
            <a:ext cx="3889608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4" tIns="45718" rIns="91434" bIns="45718">
            <a:spAutoFit/>
          </a:bodyPr>
          <a:lstStyle/>
          <a:p>
            <a:pPr algn="ctr"/>
            <a:r>
              <a:rPr lang="en-US" altLang="ja-JP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IP over photonic network</a:t>
            </a:r>
            <a:endParaRPr lang="en-US" altLang="ja-JP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テキスト ボックス 26"/>
          <p:cNvSpPr txBox="1">
            <a:spLocks noChangeArrowheads="1"/>
          </p:cNvSpPr>
          <p:nvPr/>
        </p:nvSpPr>
        <p:spPr bwMode="auto">
          <a:xfrm>
            <a:off x="70522" y="193665"/>
            <a:ext cx="3778147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ja-JP" sz="2800" dirty="0" smtClean="0">
                <a:solidFill>
                  <a:srgbClr val="0000FF"/>
                </a:solidFill>
                <a:ea typeface="ＭＳ Ｐゴシック"/>
                <a:cs typeface="Arial" pitchFamily="34" charset="0"/>
              </a:rPr>
              <a:t>Tokyo QKD Network </a:t>
            </a:r>
          </a:p>
        </p:txBody>
      </p:sp>
      <p:grpSp>
        <p:nvGrpSpPr>
          <p:cNvPr id="2" name="グループ化 33"/>
          <p:cNvGrpSpPr/>
          <p:nvPr/>
        </p:nvGrpSpPr>
        <p:grpSpPr>
          <a:xfrm>
            <a:off x="1403648" y="188640"/>
            <a:ext cx="6347544" cy="6347544"/>
            <a:chOff x="1403648" y="188640"/>
            <a:chExt cx="6347544" cy="6347544"/>
          </a:xfrm>
        </p:grpSpPr>
        <p:sp>
          <p:nvSpPr>
            <p:cNvPr id="32" name="円/楕円 31"/>
            <p:cNvSpPr>
              <a:spLocks noChangeAspect="1"/>
            </p:cNvSpPr>
            <p:nvPr/>
          </p:nvSpPr>
          <p:spPr bwMode="auto">
            <a:xfrm rot="5400000">
              <a:off x="1403648" y="188640"/>
              <a:ext cx="6347544" cy="6347544"/>
            </a:xfrm>
            <a:prstGeom prst="ellipse">
              <a:avLst/>
            </a:prstGeom>
            <a:noFill/>
            <a:ln w="15875">
              <a:noFill/>
              <a:miter lim="800000"/>
              <a:headEnd/>
              <a:tailEnd/>
            </a:ln>
            <a:effectLst/>
          </p:spPr>
          <p:txBody>
            <a:bodyPr wrap="none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100" b="0" dirty="0">
                <a:solidFill>
                  <a:prstClr val="black"/>
                </a:solidFill>
                <a:latin typeface="Calibri"/>
                <a:ea typeface="ＭＳ Ｐゴシック"/>
              </a:endParaRPr>
            </a:p>
          </p:txBody>
        </p:sp>
        <p:grpSp>
          <p:nvGrpSpPr>
            <p:cNvPr id="3" name="グループ化 30"/>
            <p:cNvGrpSpPr/>
            <p:nvPr/>
          </p:nvGrpSpPr>
          <p:grpSpPr>
            <a:xfrm rot="5400000">
              <a:off x="3499482" y="-767871"/>
              <a:ext cx="2186477" cy="6212448"/>
              <a:chOff x="2460123" y="240888"/>
              <a:chExt cx="2186477" cy="6212448"/>
            </a:xfrm>
          </p:grpSpPr>
          <p:sp>
            <p:nvSpPr>
              <p:cNvPr id="4" name="Line 6"/>
              <p:cNvSpPr>
                <a:spLocks noChangeShapeType="1"/>
              </p:cNvSpPr>
              <p:nvPr/>
            </p:nvSpPr>
            <p:spPr bwMode="auto">
              <a:xfrm rot="16200000">
                <a:off x="3236847" y="3395515"/>
                <a:ext cx="26671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5" name="Line 7"/>
              <p:cNvSpPr>
                <a:spLocks noChangeShapeType="1"/>
              </p:cNvSpPr>
              <p:nvPr/>
            </p:nvSpPr>
            <p:spPr bwMode="auto">
              <a:xfrm>
                <a:off x="2621908" y="4711604"/>
                <a:ext cx="1976265" cy="413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6" name="Line 11"/>
              <p:cNvSpPr>
                <a:spLocks noChangeShapeType="1"/>
              </p:cNvSpPr>
              <p:nvPr/>
            </p:nvSpPr>
            <p:spPr bwMode="auto">
              <a:xfrm rot="16200000">
                <a:off x="1214055" y="3428493"/>
                <a:ext cx="263536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7" name="Line 13"/>
              <p:cNvSpPr>
                <a:spLocks noChangeShapeType="1"/>
              </p:cNvSpPr>
              <p:nvPr/>
            </p:nvSpPr>
            <p:spPr bwMode="auto">
              <a:xfrm>
                <a:off x="2618291" y="2084371"/>
                <a:ext cx="1956698" cy="694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17" name="Line 7"/>
              <p:cNvSpPr>
                <a:spLocks noChangeShapeType="1"/>
              </p:cNvSpPr>
              <p:nvPr/>
            </p:nvSpPr>
            <p:spPr bwMode="auto">
              <a:xfrm flipV="1">
                <a:off x="2529086" y="4713217"/>
                <a:ext cx="2069087" cy="1663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18" name="Line 11"/>
              <p:cNvSpPr>
                <a:spLocks noChangeShapeType="1"/>
              </p:cNvSpPr>
              <p:nvPr/>
            </p:nvSpPr>
            <p:spPr bwMode="auto">
              <a:xfrm rot="16200000">
                <a:off x="1214055" y="3380829"/>
                <a:ext cx="263536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19" name="Line 13"/>
              <p:cNvSpPr>
                <a:spLocks noChangeShapeType="1"/>
              </p:cNvSpPr>
              <p:nvPr/>
            </p:nvSpPr>
            <p:spPr bwMode="auto">
              <a:xfrm>
                <a:off x="2535456" y="2080398"/>
                <a:ext cx="2039533" cy="8403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grpSp>
            <p:nvGrpSpPr>
              <p:cNvPr id="8" name="グループ化 54"/>
              <p:cNvGrpSpPr/>
              <p:nvPr/>
            </p:nvGrpSpPr>
            <p:grpSpPr>
              <a:xfrm>
                <a:off x="4502787" y="240888"/>
                <a:ext cx="134207" cy="3590532"/>
                <a:chOff x="4424871" y="15583"/>
                <a:chExt cx="149119" cy="3989481"/>
              </a:xfrm>
            </p:grpSpPr>
            <p:sp>
              <p:nvSpPr>
                <p:cNvPr id="46" name="Line 14"/>
                <p:cNvSpPr>
                  <a:spLocks noChangeShapeType="1"/>
                </p:cNvSpPr>
                <p:nvPr/>
              </p:nvSpPr>
              <p:spPr bwMode="auto">
                <a:xfrm rot="16200000" flipV="1">
                  <a:off x="3491880" y="2996952"/>
                  <a:ext cx="2016224" cy="0"/>
                </a:xfrm>
                <a:prstGeom prst="line">
                  <a:avLst/>
                </a:prstGeom>
                <a:noFill/>
                <a:ln w="28575">
                  <a:solidFill>
                    <a:schemeClr val="bg1">
                      <a:alpha val="0"/>
                    </a:schemeClr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ja-JP" altLang="en-US" sz="1800" b="0" smtClean="0">
                    <a:solidFill>
                      <a:prstClr val="black"/>
                    </a:solidFill>
                    <a:latin typeface="Calibri"/>
                    <a:ea typeface="ＭＳ Ｐゴシック"/>
                  </a:endParaRPr>
                </a:p>
              </p:txBody>
            </p:sp>
            <p:grpSp>
              <p:nvGrpSpPr>
                <p:cNvPr id="12" name="グループ化 52"/>
                <p:cNvGrpSpPr/>
                <p:nvPr/>
              </p:nvGrpSpPr>
              <p:grpSpPr>
                <a:xfrm>
                  <a:off x="4424871" y="15583"/>
                  <a:ext cx="149119" cy="1988994"/>
                  <a:chOff x="4424871" y="15583"/>
                  <a:chExt cx="149119" cy="1988994"/>
                </a:xfrm>
              </p:grpSpPr>
              <p:sp>
                <p:nvSpPr>
                  <p:cNvPr id="41" name="Line 14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3541577" y="1046161"/>
                    <a:ext cx="1916831" cy="2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ja-JP" altLang="en-US" sz="1800" b="0" smtClean="0">
                      <a:solidFill>
                        <a:prstClr val="black"/>
                      </a:solidFill>
                      <a:latin typeface="Calibri"/>
                      <a:ea typeface="ＭＳ Ｐゴシック"/>
                    </a:endParaRPr>
                  </a:p>
                </p:txBody>
              </p:sp>
              <p:sp>
                <p:nvSpPr>
                  <p:cNvPr id="44" name="Oval 12"/>
                  <p:cNvSpPr>
                    <a:spLocks noChangeAspect="1" noChangeArrowheads="1"/>
                  </p:cNvSpPr>
                  <p:nvPr/>
                </p:nvSpPr>
                <p:spPr bwMode="auto">
                  <a:xfrm rot="16200000">
                    <a:off x="4424871" y="15583"/>
                    <a:ext cx="149120" cy="149119"/>
                  </a:xfrm>
                  <a:prstGeom prst="ellipse">
                    <a:avLst/>
                  </a:prstGeom>
                  <a:solidFill>
                    <a:schemeClr val="bg2"/>
                  </a:solidFill>
                  <a:ln w="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ja-JP" altLang="en-US" sz="1800" b="0" smtClean="0">
                      <a:solidFill>
                        <a:prstClr val="black"/>
                      </a:solidFill>
                      <a:latin typeface="Calibri"/>
                      <a:ea typeface="ＭＳ Ｐゴシック"/>
                    </a:endParaRPr>
                  </a:p>
                </p:txBody>
              </p:sp>
            </p:grpSp>
          </p:grpSp>
          <p:grpSp>
            <p:nvGrpSpPr>
              <p:cNvPr id="13" name="グループ化 59"/>
              <p:cNvGrpSpPr/>
              <p:nvPr/>
            </p:nvGrpSpPr>
            <p:grpSpPr>
              <a:xfrm>
                <a:off x="4505589" y="3015763"/>
                <a:ext cx="134207" cy="3437573"/>
                <a:chOff x="4499992" y="3098778"/>
                <a:chExt cx="149119" cy="3819526"/>
              </a:xfrm>
            </p:grpSpPr>
            <p:sp>
              <p:nvSpPr>
                <p:cNvPr id="58" name="Line 5"/>
                <p:cNvSpPr>
                  <a:spLocks noChangeShapeType="1"/>
                </p:cNvSpPr>
                <p:nvPr/>
              </p:nvSpPr>
              <p:spPr bwMode="auto">
                <a:xfrm rot="16200000">
                  <a:off x="3650806" y="4019972"/>
                  <a:ext cx="1842390" cy="1"/>
                </a:xfrm>
                <a:prstGeom prst="line">
                  <a:avLst/>
                </a:prstGeom>
                <a:noFill/>
                <a:ln w="28575">
                  <a:solidFill>
                    <a:schemeClr val="bg1">
                      <a:alpha val="0"/>
                    </a:schemeClr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ja-JP" altLang="en-US" sz="1800" b="0" smtClean="0">
                    <a:solidFill>
                      <a:prstClr val="black"/>
                    </a:solidFill>
                    <a:latin typeface="Calibri"/>
                    <a:ea typeface="ＭＳ Ｐゴシック"/>
                  </a:endParaRPr>
                </a:p>
              </p:txBody>
            </p:sp>
            <p:grpSp>
              <p:nvGrpSpPr>
                <p:cNvPr id="14" name="グループ化 55"/>
                <p:cNvGrpSpPr/>
                <p:nvPr/>
              </p:nvGrpSpPr>
              <p:grpSpPr>
                <a:xfrm>
                  <a:off x="4499992" y="4995905"/>
                  <a:ext cx="149119" cy="1922399"/>
                  <a:chOff x="3874954" y="4995905"/>
                  <a:chExt cx="149119" cy="1922399"/>
                </a:xfrm>
              </p:grpSpPr>
              <p:sp>
                <p:nvSpPr>
                  <p:cNvPr id="42" name="Line 5"/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3030871" y="5917099"/>
                    <a:ext cx="1842390" cy="1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ja-JP" altLang="en-US" sz="1800" b="0" smtClean="0">
                      <a:solidFill>
                        <a:prstClr val="black"/>
                      </a:solidFill>
                      <a:latin typeface="Calibri"/>
                      <a:ea typeface="ＭＳ Ｐゴシック"/>
                    </a:endParaRPr>
                  </a:p>
                </p:txBody>
              </p:sp>
              <p:sp>
                <p:nvSpPr>
                  <p:cNvPr id="43" name="Oval 12"/>
                  <p:cNvSpPr>
                    <a:spLocks noChangeAspect="1" noChangeArrowheads="1"/>
                  </p:cNvSpPr>
                  <p:nvPr/>
                </p:nvSpPr>
                <p:spPr bwMode="auto">
                  <a:xfrm rot="16200000">
                    <a:off x="3874954" y="6769184"/>
                    <a:ext cx="149120" cy="149119"/>
                  </a:xfrm>
                  <a:prstGeom prst="ellipse">
                    <a:avLst/>
                  </a:prstGeom>
                  <a:solidFill>
                    <a:schemeClr val="bg2"/>
                  </a:solidFill>
                  <a:ln w="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ja-JP" altLang="en-US" sz="1800" b="0" smtClean="0">
                      <a:solidFill>
                        <a:prstClr val="black"/>
                      </a:solidFill>
                      <a:latin typeface="Calibri"/>
                      <a:ea typeface="ＭＳ Ｐゴシック"/>
                    </a:endParaRPr>
                  </a:p>
                </p:txBody>
              </p:sp>
            </p:grpSp>
          </p:grpSp>
          <p:sp>
            <p:nvSpPr>
              <p:cNvPr id="30" name="Line 11"/>
              <p:cNvSpPr>
                <a:spLocks noChangeShapeType="1"/>
              </p:cNvSpPr>
              <p:nvPr/>
            </p:nvSpPr>
            <p:spPr bwMode="auto">
              <a:xfrm rot="16200000">
                <a:off x="3252716" y="3379645"/>
                <a:ext cx="263536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24" name="Oval 12"/>
              <p:cNvSpPr>
                <a:spLocks noChangeAspect="1" noChangeArrowheads="1"/>
              </p:cNvSpPr>
              <p:nvPr/>
            </p:nvSpPr>
            <p:spPr bwMode="auto">
              <a:xfrm rot="16200000">
                <a:off x="4512393" y="4641071"/>
                <a:ext cx="134208" cy="134207"/>
              </a:xfrm>
              <a:prstGeom prst="ellipse">
                <a:avLst/>
              </a:prstGeom>
              <a:solidFill>
                <a:schemeClr val="bg2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10" name="Oval 12"/>
              <p:cNvSpPr>
                <a:spLocks noChangeAspect="1" noChangeArrowheads="1"/>
              </p:cNvSpPr>
              <p:nvPr/>
            </p:nvSpPr>
            <p:spPr bwMode="auto">
              <a:xfrm rot="16200000">
                <a:off x="2460123" y="4612652"/>
                <a:ext cx="134208" cy="134207"/>
              </a:xfrm>
              <a:prstGeom prst="ellipse">
                <a:avLst/>
              </a:prstGeom>
              <a:solidFill>
                <a:schemeClr val="bg2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9" name="Oval 12"/>
              <p:cNvSpPr>
                <a:spLocks noChangeAspect="1" noChangeArrowheads="1"/>
              </p:cNvSpPr>
              <p:nvPr/>
            </p:nvSpPr>
            <p:spPr bwMode="auto">
              <a:xfrm rot="16200000">
                <a:off x="2473585" y="2021870"/>
                <a:ext cx="134208" cy="134207"/>
              </a:xfrm>
              <a:prstGeom prst="ellipse">
                <a:avLst/>
              </a:prstGeom>
              <a:solidFill>
                <a:schemeClr val="bg2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11" name="Oval 12"/>
              <p:cNvSpPr>
                <a:spLocks noChangeAspect="1" noChangeArrowheads="1"/>
              </p:cNvSpPr>
              <p:nvPr/>
            </p:nvSpPr>
            <p:spPr bwMode="auto">
              <a:xfrm rot="16200000">
                <a:off x="4505590" y="2012986"/>
                <a:ext cx="134208" cy="134207"/>
              </a:xfrm>
              <a:prstGeom prst="ellipse">
                <a:avLst/>
              </a:prstGeom>
              <a:solidFill>
                <a:schemeClr val="bg2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Line 14"/>
          <p:cNvSpPr>
            <a:spLocks noChangeShapeType="1"/>
          </p:cNvSpPr>
          <p:nvPr/>
        </p:nvSpPr>
        <p:spPr bwMode="auto">
          <a:xfrm rot="16200000">
            <a:off x="4067043" y="3344245"/>
            <a:ext cx="5328591" cy="25494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4" name="Line 6"/>
          <p:cNvSpPr>
            <a:spLocks noChangeShapeType="1"/>
          </p:cNvSpPr>
          <p:nvPr/>
        </p:nvSpPr>
        <p:spPr bwMode="auto">
          <a:xfrm rot="16200000">
            <a:off x="3223199" y="3395515"/>
            <a:ext cx="26671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5" name="Line 7"/>
          <p:cNvSpPr>
            <a:spLocks noChangeShapeType="1"/>
          </p:cNvSpPr>
          <p:nvPr/>
        </p:nvSpPr>
        <p:spPr bwMode="auto">
          <a:xfrm>
            <a:off x="2608260" y="4711604"/>
            <a:ext cx="1976265" cy="413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6" name="Line 11"/>
          <p:cNvSpPr>
            <a:spLocks noChangeShapeType="1"/>
          </p:cNvSpPr>
          <p:nvPr/>
        </p:nvSpPr>
        <p:spPr bwMode="auto">
          <a:xfrm rot="16200000">
            <a:off x="1200407" y="3428493"/>
            <a:ext cx="263536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>
            <a:off x="2604643" y="2084371"/>
            <a:ext cx="1956698" cy="694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17" name="Line 7"/>
          <p:cNvSpPr>
            <a:spLocks noChangeShapeType="1"/>
          </p:cNvSpPr>
          <p:nvPr/>
        </p:nvSpPr>
        <p:spPr bwMode="auto">
          <a:xfrm flipV="1">
            <a:off x="2515438" y="4713217"/>
            <a:ext cx="2069087" cy="16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18" name="Line 11"/>
          <p:cNvSpPr>
            <a:spLocks noChangeShapeType="1"/>
          </p:cNvSpPr>
          <p:nvPr/>
        </p:nvSpPr>
        <p:spPr bwMode="auto">
          <a:xfrm rot="16200000">
            <a:off x="1200407" y="3380829"/>
            <a:ext cx="263536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19" name="Line 13"/>
          <p:cNvSpPr>
            <a:spLocks noChangeShapeType="1"/>
          </p:cNvSpPr>
          <p:nvPr/>
        </p:nvSpPr>
        <p:spPr bwMode="auto">
          <a:xfrm>
            <a:off x="2521808" y="2080398"/>
            <a:ext cx="2039533" cy="840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grpSp>
        <p:nvGrpSpPr>
          <p:cNvPr id="2" name="グループ化 54"/>
          <p:cNvGrpSpPr/>
          <p:nvPr/>
        </p:nvGrpSpPr>
        <p:grpSpPr>
          <a:xfrm>
            <a:off x="4489139" y="240888"/>
            <a:ext cx="134207" cy="3590532"/>
            <a:chOff x="4424871" y="15583"/>
            <a:chExt cx="149119" cy="3989481"/>
          </a:xfrm>
        </p:grpSpPr>
        <p:sp>
          <p:nvSpPr>
            <p:cNvPr id="46" name="Line 14"/>
            <p:cNvSpPr>
              <a:spLocks noChangeShapeType="1"/>
            </p:cNvSpPr>
            <p:nvPr/>
          </p:nvSpPr>
          <p:spPr bwMode="auto">
            <a:xfrm rot="16200000" flipV="1">
              <a:off x="3491880" y="2996952"/>
              <a:ext cx="2016224" cy="0"/>
            </a:xfrm>
            <a:prstGeom prst="line">
              <a:avLst/>
            </a:prstGeom>
            <a:noFill/>
            <a:ln w="28575">
              <a:solidFill>
                <a:schemeClr val="bg1">
                  <a:alpha val="0"/>
                </a:scheme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  <a:latin typeface="Calibri"/>
                <a:ea typeface="ＭＳ Ｐゴシック"/>
              </a:endParaRPr>
            </a:p>
          </p:txBody>
        </p:sp>
        <p:grpSp>
          <p:nvGrpSpPr>
            <p:cNvPr id="3" name="グループ化 52"/>
            <p:cNvGrpSpPr/>
            <p:nvPr/>
          </p:nvGrpSpPr>
          <p:grpSpPr>
            <a:xfrm>
              <a:off x="4424871" y="15583"/>
              <a:ext cx="149119" cy="1988994"/>
              <a:chOff x="4424871" y="15583"/>
              <a:chExt cx="149119" cy="1988994"/>
            </a:xfrm>
          </p:grpSpPr>
          <p:sp>
            <p:nvSpPr>
              <p:cNvPr id="41" name="Line 14"/>
              <p:cNvSpPr>
                <a:spLocks noChangeShapeType="1"/>
              </p:cNvSpPr>
              <p:nvPr/>
            </p:nvSpPr>
            <p:spPr bwMode="auto">
              <a:xfrm rot="16200000" flipV="1">
                <a:off x="3541577" y="1046161"/>
                <a:ext cx="1916831" cy="2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44" name="Oval 12"/>
              <p:cNvSpPr>
                <a:spLocks noChangeAspect="1" noChangeArrowheads="1"/>
              </p:cNvSpPr>
              <p:nvPr/>
            </p:nvSpPr>
            <p:spPr bwMode="auto">
              <a:xfrm rot="16200000">
                <a:off x="4424871" y="15583"/>
                <a:ext cx="149120" cy="149119"/>
              </a:xfrm>
              <a:prstGeom prst="ellipse">
                <a:avLst/>
              </a:prstGeom>
              <a:solidFill>
                <a:schemeClr val="bg2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</p:grpSp>
      </p:grpSp>
      <p:grpSp>
        <p:nvGrpSpPr>
          <p:cNvPr id="8" name="グループ化 59"/>
          <p:cNvGrpSpPr/>
          <p:nvPr/>
        </p:nvGrpSpPr>
        <p:grpSpPr>
          <a:xfrm>
            <a:off x="4491941" y="3015763"/>
            <a:ext cx="134207" cy="3437573"/>
            <a:chOff x="4499992" y="3098778"/>
            <a:chExt cx="149119" cy="3819526"/>
          </a:xfrm>
        </p:grpSpPr>
        <p:sp>
          <p:nvSpPr>
            <p:cNvPr id="58" name="Line 5"/>
            <p:cNvSpPr>
              <a:spLocks noChangeShapeType="1"/>
            </p:cNvSpPr>
            <p:nvPr/>
          </p:nvSpPr>
          <p:spPr bwMode="auto">
            <a:xfrm rot="16200000">
              <a:off x="3650806" y="4019972"/>
              <a:ext cx="1842390" cy="1"/>
            </a:xfrm>
            <a:prstGeom prst="line">
              <a:avLst/>
            </a:prstGeom>
            <a:noFill/>
            <a:ln w="28575">
              <a:solidFill>
                <a:schemeClr val="bg1">
                  <a:alpha val="0"/>
                </a:schemeClr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  <a:latin typeface="Calibri"/>
                <a:ea typeface="ＭＳ Ｐゴシック"/>
              </a:endParaRPr>
            </a:p>
          </p:txBody>
        </p:sp>
        <p:grpSp>
          <p:nvGrpSpPr>
            <p:cNvPr id="12" name="グループ化 55"/>
            <p:cNvGrpSpPr/>
            <p:nvPr/>
          </p:nvGrpSpPr>
          <p:grpSpPr>
            <a:xfrm>
              <a:off x="4499992" y="4995905"/>
              <a:ext cx="149119" cy="1922399"/>
              <a:chOff x="3874954" y="4995905"/>
              <a:chExt cx="149119" cy="1922399"/>
            </a:xfrm>
          </p:grpSpPr>
          <p:sp>
            <p:nvSpPr>
              <p:cNvPr id="42" name="Line 5"/>
              <p:cNvSpPr>
                <a:spLocks noChangeShapeType="1"/>
              </p:cNvSpPr>
              <p:nvPr/>
            </p:nvSpPr>
            <p:spPr bwMode="auto">
              <a:xfrm rot="16200000">
                <a:off x="3030871" y="5917099"/>
                <a:ext cx="1842390" cy="1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  <p:sp>
            <p:nvSpPr>
              <p:cNvPr id="43" name="Oval 12"/>
              <p:cNvSpPr>
                <a:spLocks noChangeAspect="1" noChangeArrowheads="1"/>
              </p:cNvSpPr>
              <p:nvPr/>
            </p:nvSpPr>
            <p:spPr bwMode="auto">
              <a:xfrm rot="16200000">
                <a:off x="3874954" y="6769184"/>
                <a:ext cx="149120" cy="149119"/>
              </a:xfrm>
              <a:prstGeom prst="ellipse">
                <a:avLst/>
              </a:prstGeom>
              <a:solidFill>
                <a:schemeClr val="bg2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ja-JP" altLang="en-US" sz="1800" b="0" smtClean="0">
                  <a:solidFill>
                    <a:prstClr val="black"/>
                  </a:solidFill>
                  <a:latin typeface="Calibri"/>
                  <a:ea typeface="ＭＳ Ｐゴシック"/>
                </a:endParaRPr>
              </a:p>
            </p:txBody>
          </p:sp>
        </p:grpSp>
      </p:grpSp>
      <p:sp>
        <p:nvSpPr>
          <p:cNvPr id="30" name="Line 11"/>
          <p:cNvSpPr>
            <a:spLocks noChangeShapeType="1"/>
          </p:cNvSpPr>
          <p:nvPr/>
        </p:nvSpPr>
        <p:spPr bwMode="auto">
          <a:xfrm rot="16200000">
            <a:off x="3239068" y="3379645"/>
            <a:ext cx="263536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24" name="Oval 12"/>
          <p:cNvSpPr>
            <a:spLocks noChangeAspect="1" noChangeArrowheads="1"/>
          </p:cNvSpPr>
          <p:nvPr/>
        </p:nvSpPr>
        <p:spPr bwMode="auto">
          <a:xfrm rot="16200000">
            <a:off x="4498745" y="4641071"/>
            <a:ext cx="134208" cy="134207"/>
          </a:xfrm>
          <a:prstGeom prst="ellipse">
            <a:avLst/>
          </a:prstGeom>
          <a:solidFill>
            <a:schemeClr val="bg2"/>
          </a:solidFill>
          <a:ln w="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10" name="Oval 12"/>
          <p:cNvSpPr>
            <a:spLocks noChangeAspect="1" noChangeArrowheads="1"/>
          </p:cNvSpPr>
          <p:nvPr/>
        </p:nvSpPr>
        <p:spPr bwMode="auto">
          <a:xfrm rot="16200000">
            <a:off x="2446475" y="4612652"/>
            <a:ext cx="134208" cy="134207"/>
          </a:xfrm>
          <a:prstGeom prst="ellipse">
            <a:avLst/>
          </a:prstGeom>
          <a:solidFill>
            <a:schemeClr val="bg2"/>
          </a:solidFill>
          <a:ln w="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9" name="Oval 12"/>
          <p:cNvSpPr>
            <a:spLocks noChangeAspect="1" noChangeArrowheads="1"/>
          </p:cNvSpPr>
          <p:nvPr/>
        </p:nvSpPr>
        <p:spPr bwMode="auto">
          <a:xfrm rot="16200000">
            <a:off x="2459937" y="2021870"/>
            <a:ext cx="134208" cy="134207"/>
          </a:xfrm>
          <a:prstGeom prst="ellipse">
            <a:avLst/>
          </a:prstGeom>
          <a:solidFill>
            <a:schemeClr val="bg2"/>
          </a:solidFill>
          <a:ln w="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11" name="Oval 12"/>
          <p:cNvSpPr>
            <a:spLocks noChangeAspect="1" noChangeArrowheads="1"/>
          </p:cNvSpPr>
          <p:nvPr/>
        </p:nvSpPr>
        <p:spPr bwMode="auto">
          <a:xfrm rot="16200000">
            <a:off x="4491942" y="2012986"/>
            <a:ext cx="134208" cy="134207"/>
          </a:xfrm>
          <a:prstGeom prst="ellipse">
            <a:avLst/>
          </a:prstGeom>
          <a:solidFill>
            <a:schemeClr val="bg2"/>
          </a:solidFill>
          <a:ln w="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  <a:latin typeface="Calibri"/>
              <a:ea typeface="ＭＳ Ｐゴシック"/>
            </a:endParaRPr>
          </a:p>
        </p:txBody>
      </p:sp>
      <p:sp>
        <p:nvSpPr>
          <p:cNvPr id="29" name="テキスト ボックス 28"/>
          <p:cNvSpPr txBox="1">
            <a:spLocks noChangeArrowheads="1"/>
          </p:cNvSpPr>
          <p:nvPr/>
        </p:nvSpPr>
        <p:spPr bwMode="auto">
          <a:xfrm>
            <a:off x="5245297" y="182292"/>
            <a:ext cx="338467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ja-JP" sz="2800" smtClean="0">
                <a:solidFill>
                  <a:prstClr val="black"/>
                </a:solidFill>
                <a:ea typeface="ＭＳ Ｐゴシック"/>
                <a:cs typeface="Arial" pitchFamily="34" charset="0"/>
              </a:rPr>
              <a:t>Add a new link</a:t>
            </a:r>
            <a:endParaRPr lang="en-US" altLang="ja-JP" sz="2800" dirty="0" smtClean="0">
              <a:solidFill>
                <a:prstClr val="black"/>
              </a:solidFill>
              <a:ea typeface="ＭＳ Ｐゴシック"/>
              <a:cs typeface="Arial" pitchFamily="34" charset="0"/>
            </a:endParaRPr>
          </a:p>
        </p:txBody>
      </p:sp>
      <p:sp>
        <p:nvSpPr>
          <p:cNvPr id="32" name="テキスト ボックス 31"/>
          <p:cNvSpPr txBox="1">
            <a:spLocks noChangeArrowheads="1"/>
          </p:cNvSpPr>
          <p:nvPr/>
        </p:nvSpPr>
        <p:spPr bwMode="auto">
          <a:xfrm>
            <a:off x="70522" y="193665"/>
            <a:ext cx="3778147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ja-JP" sz="2800" dirty="0" smtClean="0">
                <a:solidFill>
                  <a:srgbClr val="0000FF"/>
                </a:solidFill>
                <a:ea typeface="ＭＳ Ｐゴシック"/>
                <a:cs typeface="Arial" pitchFamily="34" charset="0"/>
              </a:rPr>
              <a:t>Tokyo QKD Network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23 L -0.11979 0.0025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" y="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400000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6"/>
          <p:cNvGrpSpPr>
            <a:grpSpLocks noChangeAspect="1"/>
          </p:cNvGrpSpPr>
          <p:nvPr/>
        </p:nvGrpSpPr>
        <p:grpSpPr>
          <a:xfrm>
            <a:off x="2383961" y="1276800"/>
            <a:ext cx="4133259" cy="4291622"/>
            <a:chOff x="1619672" y="471568"/>
            <a:chExt cx="5904656" cy="6130889"/>
          </a:xfrm>
        </p:grpSpPr>
        <p:sp>
          <p:nvSpPr>
            <p:cNvPr id="4" name="Line 14"/>
            <p:cNvSpPr>
              <a:spLocks noChangeShapeType="1"/>
            </p:cNvSpPr>
            <p:nvPr/>
          </p:nvSpPr>
          <p:spPr bwMode="auto">
            <a:xfrm rot="16200000">
              <a:off x="5436096" y="44624"/>
              <a:ext cx="1152129" cy="244827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" name="Line 14"/>
            <p:cNvSpPr>
              <a:spLocks noChangeShapeType="1"/>
            </p:cNvSpPr>
            <p:nvPr/>
          </p:nvSpPr>
          <p:spPr bwMode="auto">
            <a:xfrm rot="16200000" flipV="1">
              <a:off x="4688142" y="3528882"/>
              <a:ext cx="5528357" cy="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6" name="Line 6"/>
            <p:cNvSpPr>
              <a:spLocks noChangeShapeType="1"/>
            </p:cNvSpPr>
            <p:nvPr/>
          </p:nvSpPr>
          <p:spPr bwMode="auto">
            <a:xfrm rot="16200000">
              <a:off x="3275857" y="3501008"/>
              <a:ext cx="259228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7" name="Line 5"/>
            <p:cNvSpPr>
              <a:spLocks noChangeShapeType="1"/>
            </p:cNvSpPr>
            <p:nvPr/>
          </p:nvSpPr>
          <p:spPr bwMode="auto">
            <a:xfrm rot="16200000" flipV="1">
              <a:off x="5472099" y="4617131"/>
              <a:ext cx="1296145" cy="237626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8" name="Oval 12"/>
            <p:cNvSpPr>
              <a:spLocks noChangeAspect="1" noChangeArrowheads="1"/>
            </p:cNvSpPr>
            <p:nvPr/>
          </p:nvSpPr>
          <p:spPr bwMode="auto">
            <a:xfrm rot="16200000">
              <a:off x="7375209" y="471568"/>
              <a:ext cx="149120" cy="149119"/>
            </a:xfrm>
            <a:prstGeom prst="ellipse">
              <a:avLst/>
            </a:prstGeom>
            <a:solidFill>
              <a:schemeClr val="bg2"/>
            </a:solidFill>
            <a:ln w="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9" name="Oval 12"/>
            <p:cNvSpPr>
              <a:spLocks noChangeAspect="1" noChangeArrowheads="1"/>
            </p:cNvSpPr>
            <p:nvPr/>
          </p:nvSpPr>
          <p:spPr bwMode="auto">
            <a:xfrm rot="16200000">
              <a:off x="7375209" y="6448232"/>
              <a:ext cx="149120" cy="149119"/>
            </a:xfrm>
            <a:prstGeom prst="ellipse">
              <a:avLst/>
            </a:prstGeom>
            <a:solidFill>
              <a:schemeClr val="bg2"/>
            </a:solidFill>
            <a:ln w="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10" name="Line 5"/>
            <p:cNvSpPr>
              <a:spLocks noChangeShapeType="1"/>
            </p:cNvSpPr>
            <p:nvPr/>
          </p:nvSpPr>
          <p:spPr bwMode="auto">
            <a:xfrm rot="5400000" flipH="1" flipV="1">
              <a:off x="2447762" y="4617131"/>
              <a:ext cx="1296144" cy="237626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11" name="Line 14"/>
            <p:cNvSpPr>
              <a:spLocks noChangeShapeType="1"/>
            </p:cNvSpPr>
            <p:nvPr/>
          </p:nvSpPr>
          <p:spPr bwMode="auto">
            <a:xfrm rot="5400000" flipH="1">
              <a:off x="2591779" y="80627"/>
              <a:ext cx="1152128" cy="237626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12" name="Line 14"/>
            <p:cNvSpPr>
              <a:spLocks noChangeShapeType="1"/>
            </p:cNvSpPr>
            <p:nvPr/>
          </p:nvSpPr>
          <p:spPr bwMode="auto">
            <a:xfrm rot="5400000" flipH="1">
              <a:off x="-1036298" y="3492681"/>
              <a:ext cx="5461453" cy="549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13" name="Oval 12"/>
            <p:cNvSpPr>
              <a:spLocks noChangeAspect="1" noChangeArrowheads="1"/>
            </p:cNvSpPr>
            <p:nvPr/>
          </p:nvSpPr>
          <p:spPr bwMode="auto">
            <a:xfrm rot="5400000" flipH="1">
              <a:off x="1619672" y="6453337"/>
              <a:ext cx="149120" cy="149119"/>
            </a:xfrm>
            <a:prstGeom prst="ellipse">
              <a:avLst/>
            </a:prstGeom>
            <a:solidFill>
              <a:schemeClr val="bg2"/>
            </a:solidFill>
            <a:ln w="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14" name="Oval 12"/>
            <p:cNvSpPr>
              <a:spLocks noChangeAspect="1" noChangeArrowheads="1"/>
            </p:cNvSpPr>
            <p:nvPr/>
          </p:nvSpPr>
          <p:spPr bwMode="auto">
            <a:xfrm rot="5400000" flipH="1">
              <a:off x="1619672" y="476672"/>
              <a:ext cx="149120" cy="149119"/>
            </a:xfrm>
            <a:prstGeom prst="ellipse">
              <a:avLst/>
            </a:prstGeom>
            <a:solidFill>
              <a:schemeClr val="bg2"/>
            </a:solidFill>
            <a:ln w="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15" name="Oval 12"/>
            <p:cNvSpPr>
              <a:spLocks noChangeAspect="1" noChangeArrowheads="1"/>
            </p:cNvSpPr>
            <p:nvPr/>
          </p:nvSpPr>
          <p:spPr bwMode="auto">
            <a:xfrm rot="16200000">
              <a:off x="4494888" y="1911728"/>
              <a:ext cx="149120" cy="149119"/>
            </a:xfrm>
            <a:prstGeom prst="ellipse">
              <a:avLst/>
            </a:prstGeom>
            <a:solidFill>
              <a:schemeClr val="bg2"/>
            </a:solidFill>
            <a:ln w="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16" name="Oval 12"/>
            <p:cNvSpPr>
              <a:spLocks noChangeAspect="1" noChangeArrowheads="1"/>
            </p:cNvSpPr>
            <p:nvPr/>
          </p:nvSpPr>
          <p:spPr bwMode="auto">
            <a:xfrm rot="16200000">
              <a:off x="4499993" y="4869160"/>
              <a:ext cx="149120" cy="149119"/>
            </a:xfrm>
            <a:prstGeom prst="ellipse">
              <a:avLst/>
            </a:prstGeom>
            <a:solidFill>
              <a:schemeClr val="bg2"/>
            </a:solidFill>
            <a:ln w="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18" name="正方形/長方形 17"/>
          <p:cNvSpPr/>
          <p:nvPr/>
        </p:nvSpPr>
        <p:spPr>
          <a:xfrm>
            <a:off x="3088735" y="468616"/>
            <a:ext cx="280076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prstClr val="black"/>
                </a:solidFill>
                <a:ea typeface="ＭＳ Ｐゴシック" charset="-128"/>
              </a:rPr>
              <a:t>Butterfly network </a:t>
            </a:r>
            <a:endParaRPr lang="ja-JP" altLang="en-US" dirty="0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正方形/長方形 18"/>
          <p:cNvSpPr/>
          <p:nvPr/>
        </p:nvSpPr>
        <p:spPr>
          <a:xfrm>
            <a:off x="1534410" y="559919"/>
            <a:ext cx="614148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000000"/>
                </a:solidFill>
              </a:rPr>
              <a:t>We want to securely multicast contents from two sources to two receivers</a:t>
            </a:r>
          </a:p>
        </p:txBody>
      </p:sp>
      <p:sp>
        <p:nvSpPr>
          <p:cNvPr id="20" name="正方形/長方形 19"/>
          <p:cNvSpPr/>
          <p:nvPr/>
        </p:nvSpPr>
        <p:spPr>
          <a:xfrm>
            <a:off x="3372042" y="5163505"/>
            <a:ext cx="23874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000000"/>
                </a:solidFill>
              </a:rPr>
              <a:t>Two receivers</a:t>
            </a:r>
          </a:p>
        </p:txBody>
      </p:sp>
      <p:grpSp>
        <p:nvGrpSpPr>
          <p:cNvPr id="2" name="グループ化 74"/>
          <p:cNvGrpSpPr/>
          <p:nvPr/>
        </p:nvGrpSpPr>
        <p:grpSpPr>
          <a:xfrm>
            <a:off x="2884104" y="3008471"/>
            <a:ext cx="3281563" cy="311507"/>
            <a:chOff x="2788415" y="2972567"/>
            <a:chExt cx="3244660" cy="289723"/>
          </a:xfrm>
        </p:grpSpPr>
        <p:pic>
          <p:nvPicPr>
            <p:cNvPr id="23" name="Picture 15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788415" y="2972567"/>
              <a:ext cx="342194" cy="267014"/>
            </a:xfrm>
            <a:prstGeom prst="rect">
              <a:avLst/>
            </a:prstGeom>
            <a:noFill/>
            <a:ln w="12700" cap="flat">
              <a:noFill/>
              <a:miter lim="800000"/>
              <a:headEnd/>
              <a:tailEnd/>
            </a:ln>
          </p:spPr>
        </p:pic>
        <p:pic>
          <p:nvPicPr>
            <p:cNvPr id="24" name="Picture 16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703735" y="2976487"/>
              <a:ext cx="329340" cy="250926"/>
            </a:xfrm>
            <a:prstGeom prst="rect">
              <a:avLst/>
            </a:prstGeom>
            <a:noFill/>
            <a:ln w="12700" cap="flat">
              <a:noFill/>
              <a:miter lim="800000"/>
              <a:headEnd/>
              <a:tailEnd/>
            </a:ln>
          </p:spPr>
        </p:pic>
        <p:pic>
          <p:nvPicPr>
            <p:cNvPr id="25" name="Picture 1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775171" y="2996742"/>
              <a:ext cx="347917" cy="265548"/>
            </a:xfrm>
            <a:prstGeom prst="rect">
              <a:avLst/>
            </a:prstGeom>
            <a:noFill/>
            <a:ln w="12700" cap="flat">
              <a:noFill/>
              <a:miter lim="800000"/>
              <a:headEnd/>
              <a:tailEnd/>
            </a:ln>
          </p:spPr>
        </p:pic>
        <p:pic>
          <p:nvPicPr>
            <p:cNvPr id="26" name="Picture 1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755405" y="2982848"/>
              <a:ext cx="345831" cy="270529"/>
            </a:xfrm>
            <a:prstGeom prst="rect">
              <a:avLst/>
            </a:prstGeom>
            <a:noFill/>
            <a:ln w="12700" cap="flat">
              <a:noFill/>
              <a:miter lim="800000"/>
              <a:headEnd/>
              <a:tailEnd/>
            </a:ln>
          </p:spPr>
        </p:pic>
      </p:grpSp>
      <p:sp>
        <p:nvSpPr>
          <p:cNvPr id="51" name="円/楕円 50"/>
          <p:cNvSpPr/>
          <p:nvPr/>
        </p:nvSpPr>
        <p:spPr bwMode="auto">
          <a:xfrm>
            <a:off x="3251711" y="2364491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52" name="円/楕円 51"/>
          <p:cNvSpPr/>
          <p:nvPr/>
        </p:nvSpPr>
        <p:spPr bwMode="auto">
          <a:xfrm>
            <a:off x="5683327" y="2366763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53" name="円/楕円 52"/>
          <p:cNvSpPr/>
          <p:nvPr/>
        </p:nvSpPr>
        <p:spPr bwMode="auto">
          <a:xfrm>
            <a:off x="3253999" y="4782440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54" name="円/楕円 53"/>
          <p:cNvSpPr/>
          <p:nvPr/>
        </p:nvSpPr>
        <p:spPr bwMode="auto">
          <a:xfrm>
            <a:off x="5685585" y="4798359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55" name="円/楕円 54"/>
          <p:cNvSpPr/>
          <p:nvPr/>
        </p:nvSpPr>
        <p:spPr bwMode="auto">
          <a:xfrm>
            <a:off x="4466374" y="2971840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56" name="円/楕円 55"/>
          <p:cNvSpPr/>
          <p:nvPr/>
        </p:nvSpPr>
        <p:spPr bwMode="auto">
          <a:xfrm>
            <a:off x="4468646" y="4175136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grpSp>
        <p:nvGrpSpPr>
          <p:cNvPr id="3" name="グループ化 56"/>
          <p:cNvGrpSpPr/>
          <p:nvPr/>
        </p:nvGrpSpPr>
        <p:grpSpPr>
          <a:xfrm>
            <a:off x="3336909" y="2528244"/>
            <a:ext cx="2439654" cy="2287256"/>
            <a:chOff x="6117492" y="1270024"/>
            <a:chExt cx="2734352" cy="2750885"/>
          </a:xfrm>
        </p:grpSpPr>
        <p:sp>
          <p:nvSpPr>
            <p:cNvPr id="58" name="Line 14"/>
            <p:cNvSpPr>
              <a:spLocks noChangeShapeType="1"/>
            </p:cNvSpPr>
            <p:nvPr/>
          </p:nvSpPr>
          <p:spPr bwMode="auto">
            <a:xfrm rot="16200000" flipV="1">
              <a:off x="7546345" y="2658594"/>
              <a:ext cx="2610997" cy="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9" name="Line 6"/>
            <p:cNvSpPr>
              <a:spLocks noChangeShapeType="1"/>
            </p:cNvSpPr>
            <p:nvPr/>
          </p:nvSpPr>
          <p:spPr bwMode="auto">
            <a:xfrm rot="16200000">
              <a:off x="6905757" y="2655728"/>
              <a:ext cx="1171469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60" name="Line 5"/>
            <p:cNvSpPr>
              <a:spLocks noChangeShapeType="1"/>
            </p:cNvSpPr>
            <p:nvPr/>
          </p:nvSpPr>
          <p:spPr bwMode="auto">
            <a:xfrm rot="16200000" flipV="1">
              <a:off x="7836295" y="3135290"/>
              <a:ext cx="661053" cy="111018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61" name="Line 5"/>
            <p:cNvSpPr>
              <a:spLocks noChangeShapeType="1"/>
            </p:cNvSpPr>
            <p:nvPr/>
          </p:nvSpPr>
          <p:spPr bwMode="auto">
            <a:xfrm rot="5400000" flipH="1" flipV="1">
              <a:off x="6473945" y="3166940"/>
              <a:ext cx="638938" cy="102476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62" name="Line 14"/>
            <p:cNvSpPr>
              <a:spLocks noChangeShapeType="1"/>
            </p:cNvSpPr>
            <p:nvPr/>
          </p:nvSpPr>
          <p:spPr bwMode="auto">
            <a:xfrm rot="5400000" flipH="1">
              <a:off x="6487298" y="1044372"/>
              <a:ext cx="616970" cy="111180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63" name="Line 14"/>
            <p:cNvSpPr>
              <a:spLocks noChangeShapeType="1"/>
            </p:cNvSpPr>
            <p:nvPr/>
          </p:nvSpPr>
          <p:spPr bwMode="auto">
            <a:xfrm rot="5400000" flipH="1">
              <a:off x="4829091" y="2641497"/>
              <a:ext cx="2579399" cy="259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64" name="Line 14"/>
            <p:cNvSpPr>
              <a:spLocks noChangeShapeType="1"/>
            </p:cNvSpPr>
            <p:nvPr/>
          </p:nvSpPr>
          <p:spPr bwMode="auto">
            <a:xfrm rot="16200000">
              <a:off x="7819667" y="1062084"/>
              <a:ext cx="654862" cy="107074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</p:grpSp>
      <p:pic>
        <p:nvPicPr>
          <p:cNvPr id="72" name="図 71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800871" y="1916208"/>
            <a:ext cx="1003668" cy="337232"/>
          </a:xfrm>
          <a:prstGeom prst="rect">
            <a:avLst/>
          </a:prstGeom>
          <a:noFill/>
          <a:ln/>
          <a:effectLst/>
        </p:spPr>
      </p:pic>
      <p:pic>
        <p:nvPicPr>
          <p:cNvPr id="74" name="図 73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259741" y="1904837"/>
            <a:ext cx="1003670" cy="337232"/>
          </a:xfrm>
          <a:prstGeom prst="rect">
            <a:avLst/>
          </a:prstGeom>
          <a:noFill/>
          <a:ln/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2"/>
          <p:cNvSpPr>
            <a:spLocks noChangeArrowheads="1"/>
          </p:cNvSpPr>
          <p:nvPr/>
        </p:nvSpPr>
        <p:spPr bwMode="auto">
          <a:xfrm>
            <a:off x="0" y="-4540"/>
            <a:ext cx="9144000" cy="673200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Perform QKD in each link</a:t>
            </a:r>
            <a:endParaRPr lang="en-US" altLang="ja-JP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" name="円/楕円 39"/>
          <p:cNvSpPr/>
          <p:nvPr/>
        </p:nvSpPr>
        <p:spPr bwMode="auto">
          <a:xfrm>
            <a:off x="3243596" y="1318907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1" name="円/楕円 40"/>
          <p:cNvSpPr/>
          <p:nvPr/>
        </p:nvSpPr>
        <p:spPr bwMode="auto">
          <a:xfrm>
            <a:off x="5675212" y="1321179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2" name="円/楕円 41"/>
          <p:cNvSpPr/>
          <p:nvPr/>
        </p:nvSpPr>
        <p:spPr bwMode="auto">
          <a:xfrm>
            <a:off x="3245884" y="3736856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3" name="円/楕円 42"/>
          <p:cNvSpPr/>
          <p:nvPr/>
        </p:nvSpPr>
        <p:spPr bwMode="auto">
          <a:xfrm>
            <a:off x="5677470" y="3752775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4" name="円/楕円 43"/>
          <p:cNvSpPr/>
          <p:nvPr/>
        </p:nvSpPr>
        <p:spPr bwMode="auto">
          <a:xfrm>
            <a:off x="4458259" y="1926256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5" name="円/楕円 44"/>
          <p:cNvSpPr/>
          <p:nvPr/>
        </p:nvSpPr>
        <p:spPr bwMode="auto">
          <a:xfrm>
            <a:off x="4460531" y="3129552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grpSp>
        <p:nvGrpSpPr>
          <p:cNvPr id="2" name="グループ化 45"/>
          <p:cNvGrpSpPr/>
          <p:nvPr/>
        </p:nvGrpSpPr>
        <p:grpSpPr>
          <a:xfrm>
            <a:off x="3328794" y="1482660"/>
            <a:ext cx="2439654" cy="2287256"/>
            <a:chOff x="6117492" y="1270024"/>
            <a:chExt cx="2734352" cy="2750885"/>
          </a:xfrm>
        </p:grpSpPr>
        <p:sp>
          <p:nvSpPr>
            <p:cNvPr id="47" name="Line 14"/>
            <p:cNvSpPr>
              <a:spLocks noChangeShapeType="1"/>
            </p:cNvSpPr>
            <p:nvPr/>
          </p:nvSpPr>
          <p:spPr bwMode="auto">
            <a:xfrm rot="16200000" flipV="1">
              <a:off x="7546345" y="2658594"/>
              <a:ext cx="2610997" cy="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48" name="Line 6"/>
            <p:cNvSpPr>
              <a:spLocks noChangeShapeType="1"/>
            </p:cNvSpPr>
            <p:nvPr/>
          </p:nvSpPr>
          <p:spPr bwMode="auto">
            <a:xfrm rot="16200000">
              <a:off x="6905757" y="2655728"/>
              <a:ext cx="1171469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49" name="Line 5"/>
            <p:cNvSpPr>
              <a:spLocks noChangeShapeType="1"/>
            </p:cNvSpPr>
            <p:nvPr/>
          </p:nvSpPr>
          <p:spPr bwMode="auto">
            <a:xfrm rot="16200000" flipV="1">
              <a:off x="7836295" y="3135290"/>
              <a:ext cx="661053" cy="111018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0" name="Line 5"/>
            <p:cNvSpPr>
              <a:spLocks noChangeShapeType="1"/>
            </p:cNvSpPr>
            <p:nvPr/>
          </p:nvSpPr>
          <p:spPr bwMode="auto">
            <a:xfrm rot="5400000" flipH="1" flipV="1">
              <a:off x="6473945" y="3166940"/>
              <a:ext cx="638938" cy="102476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1" name="Line 14"/>
            <p:cNvSpPr>
              <a:spLocks noChangeShapeType="1"/>
            </p:cNvSpPr>
            <p:nvPr/>
          </p:nvSpPr>
          <p:spPr bwMode="auto">
            <a:xfrm rot="5400000" flipH="1">
              <a:off x="6487298" y="1044372"/>
              <a:ext cx="616970" cy="111180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2" name="Line 14"/>
            <p:cNvSpPr>
              <a:spLocks noChangeShapeType="1"/>
            </p:cNvSpPr>
            <p:nvPr/>
          </p:nvSpPr>
          <p:spPr bwMode="auto">
            <a:xfrm rot="5400000" flipH="1">
              <a:off x="4829091" y="2641497"/>
              <a:ext cx="2579399" cy="259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3" name="Line 14"/>
            <p:cNvSpPr>
              <a:spLocks noChangeShapeType="1"/>
            </p:cNvSpPr>
            <p:nvPr/>
          </p:nvSpPr>
          <p:spPr bwMode="auto">
            <a:xfrm rot="16200000">
              <a:off x="7819667" y="1062084"/>
              <a:ext cx="654862" cy="107074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</p:grpSp>
      <p:pic>
        <p:nvPicPr>
          <p:cNvPr id="70" name="図 69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874514" y="2420897"/>
            <a:ext cx="355706" cy="393149"/>
          </a:xfrm>
          <a:prstGeom prst="rect">
            <a:avLst/>
          </a:prstGeom>
          <a:noFill/>
          <a:ln/>
          <a:effectLst/>
        </p:spPr>
      </p:pic>
      <p:pic>
        <p:nvPicPr>
          <p:cNvPr id="63" name="図 62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3766570" y="1436080"/>
            <a:ext cx="351026" cy="267888"/>
          </a:xfrm>
          <a:prstGeom prst="rect">
            <a:avLst/>
          </a:prstGeom>
          <a:noFill/>
          <a:ln/>
          <a:effectLst/>
        </p:spPr>
      </p:pic>
      <p:pic>
        <p:nvPicPr>
          <p:cNvPr id="65" name="図 64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4844340" y="1452517"/>
            <a:ext cx="355706" cy="271460"/>
          </a:xfrm>
          <a:prstGeom prst="rect">
            <a:avLst/>
          </a:prstGeom>
          <a:noFill/>
          <a:ln/>
          <a:effectLst/>
        </p:spPr>
      </p:pic>
      <p:pic>
        <p:nvPicPr>
          <p:cNvPr id="68" name="図 67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3683766" y="3080543"/>
            <a:ext cx="308903" cy="393149"/>
          </a:xfrm>
          <a:prstGeom prst="rect">
            <a:avLst/>
          </a:prstGeom>
          <a:noFill/>
          <a:ln/>
          <a:effectLst/>
        </p:spPr>
      </p:pic>
      <p:pic>
        <p:nvPicPr>
          <p:cNvPr id="69" name="図 68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171298" y="3097224"/>
            <a:ext cx="313021" cy="398390"/>
          </a:xfrm>
          <a:prstGeom prst="rect">
            <a:avLst/>
          </a:prstGeom>
          <a:noFill/>
          <a:ln/>
          <a:effectLst/>
        </p:spPr>
      </p:pic>
      <p:pic>
        <p:nvPicPr>
          <p:cNvPr id="72" name="図 71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876581" y="2396632"/>
            <a:ext cx="360448" cy="398390"/>
          </a:xfrm>
          <a:prstGeom prst="rect">
            <a:avLst/>
          </a:prstGeom>
          <a:noFill/>
          <a:ln/>
          <a:effectLst/>
        </p:spPr>
      </p:pic>
      <p:pic>
        <p:nvPicPr>
          <p:cNvPr id="74" name="図 73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4633278" y="2549813"/>
            <a:ext cx="199195" cy="199195"/>
          </a:xfrm>
          <a:prstGeom prst="rect">
            <a:avLst/>
          </a:prstGeom>
          <a:noFill/>
          <a:ln/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2"/>
          <p:cNvSpPr>
            <a:spLocks noChangeArrowheads="1"/>
          </p:cNvSpPr>
          <p:nvPr/>
        </p:nvSpPr>
        <p:spPr bwMode="auto">
          <a:xfrm>
            <a:off x="0" y="-4540"/>
            <a:ext cx="9144000" cy="673200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ＭＳ Ｐゴシック" charset="-128"/>
              </a:rPr>
              <a:t>OTP in butterfly network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ＭＳ Ｐゴシック" charset="-128"/>
            </a:endParaRPr>
          </a:p>
        </p:txBody>
      </p:sp>
      <p:sp>
        <p:nvSpPr>
          <p:cNvPr id="22" name="正方形/長方形 21"/>
          <p:cNvSpPr/>
          <p:nvPr/>
        </p:nvSpPr>
        <p:spPr>
          <a:xfrm>
            <a:off x="1951640" y="4359584"/>
            <a:ext cx="526802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800" dirty="0" smtClean="0">
                <a:solidFill>
                  <a:srgbClr val="FF0000"/>
                </a:solidFill>
              </a:rPr>
              <a:t>Only one route is available ! </a:t>
            </a:r>
          </a:p>
        </p:txBody>
      </p:sp>
      <p:sp>
        <p:nvSpPr>
          <p:cNvPr id="40" name="円/楕円 39"/>
          <p:cNvSpPr/>
          <p:nvPr/>
        </p:nvSpPr>
        <p:spPr bwMode="auto">
          <a:xfrm>
            <a:off x="3243596" y="1315897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1" name="円/楕円 40"/>
          <p:cNvSpPr/>
          <p:nvPr/>
        </p:nvSpPr>
        <p:spPr bwMode="auto">
          <a:xfrm>
            <a:off x="5675212" y="1318169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2" name="円/楕円 41"/>
          <p:cNvSpPr/>
          <p:nvPr/>
        </p:nvSpPr>
        <p:spPr bwMode="auto">
          <a:xfrm>
            <a:off x="3245884" y="3733846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3" name="円/楕円 42"/>
          <p:cNvSpPr/>
          <p:nvPr/>
        </p:nvSpPr>
        <p:spPr bwMode="auto">
          <a:xfrm>
            <a:off x="5677470" y="3749765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4" name="円/楕円 43"/>
          <p:cNvSpPr/>
          <p:nvPr/>
        </p:nvSpPr>
        <p:spPr bwMode="auto">
          <a:xfrm>
            <a:off x="4458259" y="1923246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5" name="円/楕円 44"/>
          <p:cNvSpPr/>
          <p:nvPr/>
        </p:nvSpPr>
        <p:spPr bwMode="auto">
          <a:xfrm>
            <a:off x="4460531" y="3126542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grpSp>
        <p:nvGrpSpPr>
          <p:cNvPr id="2" name="グループ化 45"/>
          <p:cNvGrpSpPr/>
          <p:nvPr/>
        </p:nvGrpSpPr>
        <p:grpSpPr>
          <a:xfrm>
            <a:off x="3328794" y="1479650"/>
            <a:ext cx="2439654" cy="2287256"/>
            <a:chOff x="6117492" y="1270024"/>
            <a:chExt cx="2734352" cy="2750885"/>
          </a:xfrm>
        </p:grpSpPr>
        <p:sp>
          <p:nvSpPr>
            <p:cNvPr id="47" name="Line 14"/>
            <p:cNvSpPr>
              <a:spLocks noChangeShapeType="1"/>
            </p:cNvSpPr>
            <p:nvPr/>
          </p:nvSpPr>
          <p:spPr bwMode="auto">
            <a:xfrm rot="16200000" flipV="1">
              <a:off x="7546345" y="2658594"/>
              <a:ext cx="2610997" cy="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48" name="Line 6"/>
            <p:cNvSpPr>
              <a:spLocks noChangeShapeType="1"/>
            </p:cNvSpPr>
            <p:nvPr/>
          </p:nvSpPr>
          <p:spPr bwMode="auto">
            <a:xfrm rot="16200000">
              <a:off x="6905757" y="2655728"/>
              <a:ext cx="1171469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49" name="Line 5"/>
            <p:cNvSpPr>
              <a:spLocks noChangeShapeType="1"/>
            </p:cNvSpPr>
            <p:nvPr/>
          </p:nvSpPr>
          <p:spPr bwMode="auto">
            <a:xfrm rot="16200000" flipV="1">
              <a:off x="7836295" y="3135290"/>
              <a:ext cx="661053" cy="111018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0" name="Line 5"/>
            <p:cNvSpPr>
              <a:spLocks noChangeShapeType="1"/>
            </p:cNvSpPr>
            <p:nvPr/>
          </p:nvSpPr>
          <p:spPr bwMode="auto">
            <a:xfrm rot="5400000" flipH="1" flipV="1">
              <a:off x="6473945" y="3166940"/>
              <a:ext cx="638938" cy="102476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1" name="Line 14"/>
            <p:cNvSpPr>
              <a:spLocks noChangeShapeType="1"/>
            </p:cNvSpPr>
            <p:nvPr/>
          </p:nvSpPr>
          <p:spPr bwMode="auto">
            <a:xfrm rot="5400000" flipH="1">
              <a:off x="6487298" y="1044372"/>
              <a:ext cx="616970" cy="111180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2" name="Line 14"/>
            <p:cNvSpPr>
              <a:spLocks noChangeShapeType="1"/>
            </p:cNvSpPr>
            <p:nvPr/>
          </p:nvSpPr>
          <p:spPr bwMode="auto">
            <a:xfrm rot="5400000" flipH="1">
              <a:off x="4829091" y="2641497"/>
              <a:ext cx="2579399" cy="259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3" name="Line 14"/>
            <p:cNvSpPr>
              <a:spLocks noChangeShapeType="1"/>
            </p:cNvSpPr>
            <p:nvPr/>
          </p:nvSpPr>
          <p:spPr bwMode="auto">
            <a:xfrm rot="16200000">
              <a:off x="7819667" y="1062084"/>
              <a:ext cx="654862" cy="107074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</p:grpSp>
      <p:pic>
        <p:nvPicPr>
          <p:cNvPr id="68" name="図 67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3683766" y="3077533"/>
            <a:ext cx="308903" cy="393149"/>
          </a:xfrm>
          <a:prstGeom prst="rect">
            <a:avLst/>
          </a:prstGeom>
          <a:noFill/>
          <a:ln/>
          <a:effectLst/>
        </p:spPr>
      </p:pic>
      <p:pic>
        <p:nvPicPr>
          <p:cNvPr id="69" name="図 68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171298" y="3094214"/>
            <a:ext cx="313021" cy="398390"/>
          </a:xfrm>
          <a:prstGeom prst="rect">
            <a:avLst/>
          </a:prstGeom>
          <a:noFill/>
          <a:ln/>
          <a:effectLst/>
        </p:spPr>
      </p:pic>
      <p:pic>
        <p:nvPicPr>
          <p:cNvPr id="74" name="図 73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4633278" y="2546803"/>
            <a:ext cx="199195" cy="199195"/>
          </a:xfrm>
          <a:prstGeom prst="rect">
            <a:avLst/>
          </a:prstGeom>
          <a:noFill/>
          <a:ln/>
          <a:effectLst/>
        </p:spPr>
      </p:pic>
      <p:pic>
        <p:nvPicPr>
          <p:cNvPr id="32" name="図 31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091175" y="2503062"/>
            <a:ext cx="1140169" cy="337232"/>
          </a:xfrm>
          <a:prstGeom prst="rect">
            <a:avLst/>
          </a:prstGeom>
          <a:noFill/>
          <a:ln/>
          <a:effectLst/>
        </p:spPr>
      </p:pic>
      <p:pic>
        <p:nvPicPr>
          <p:cNvPr id="34" name="図 33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886183" y="2491689"/>
            <a:ext cx="1142854" cy="338026"/>
          </a:xfrm>
          <a:prstGeom prst="rect">
            <a:avLst/>
          </a:prstGeom>
          <a:noFill/>
          <a:ln/>
          <a:effectLst/>
        </p:spPr>
      </p:pic>
      <p:pic>
        <p:nvPicPr>
          <p:cNvPr id="36" name="図 35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3223433" y="922192"/>
            <a:ext cx="1142854" cy="338026"/>
          </a:xfrm>
          <a:prstGeom prst="rect">
            <a:avLst/>
          </a:prstGeom>
          <a:noFill/>
          <a:ln/>
          <a:effectLst/>
        </p:spPr>
      </p:pic>
      <p:pic>
        <p:nvPicPr>
          <p:cNvPr id="38" name="図 37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4789375" y="910823"/>
            <a:ext cx="1145545" cy="338822"/>
          </a:xfrm>
          <a:prstGeom prst="rect">
            <a:avLst/>
          </a:prstGeom>
          <a:noFill/>
          <a:ln/>
          <a:effectLst/>
        </p:spPr>
      </p:pic>
      <p:sp>
        <p:nvSpPr>
          <p:cNvPr id="39" name="フリーフォーム 38"/>
          <p:cNvSpPr/>
          <p:nvPr/>
        </p:nvSpPr>
        <p:spPr bwMode="auto">
          <a:xfrm>
            <a:off x="5008729" y="1255596"/>
            <a:ext cx="122829" cy="477672"/>
          </a:xfrm>
          <a:custGeom>
            <a:avLst/>
            <a:gdLst>
              <a:gd name="connsiteX0" fmla="*/ 72788 w 181970"/>
              <a:gd name="connsiteY0" fmla="*/ 0 h 477672"/>
              <a:gd name="connsiteX1" fmla="*/ 18197 w 181970"/>
              <a:gd name="connsiteY1" fmla="*/ 259307 h 477672"/>
              <a:gd name="connsiteX2" fmla="*/ 181970 w 181970"/>
              <a:gd name="connsiteY2" fmla="*/ 477672 h 477672"/>
              <a:gd name="connsiteX3" fmla="*/ 181970 w 181970"/>
              <a:gd name="connsiteY3" fmla="*/ 477672 h 477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70" h="477672">
                <a:moveTo>
                  <a:pt x="72788" y="0"/>
                </a:moveTo>
                <a:cubicBezTo>
                  <a:pt x="36394" y="89847"/>
                  <a:pt x="0" y="179695"/>
                  <a:pt x="18197" y="259307"/>
                </a:cubicBezTo>
                <a:cubicBezTo>
                  <a:pt x="36394" y="338919"/>
                  <a:pt x="181970" y="477672"/>
                  <a:pt x="181970" y="477672"/>
                </a:cubicBezTo>
                <a:lnTo>
                  <a:pt x="181970" y="477672"/>
                </a:ln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6" name="フリーフォーム 45"/>
          <p:cNvSpPr/>
          <p:nvPr/>
        </p:nvSpPr>
        <p:spPr bwMode="auto">
          <a:xfrm flipH="1">
            <a:off x="3878240" y="1271518"/>
            <a:ext cx="122829" cy="477672"/>
          </a:xfrm>
          <a:custGeom>
            <a:avLst/>
            <a:gdLst>
              <a:gd name="connsiteX0" fmla="*/ 72788 w 181970"/>
              <a:gd name="connsiteY0" fmla="*/ 0 h 477672"/>
              <a:gd name="connsiteX1" fmla="*/ 18197 w 181970"/>
              <a:gd name="connsiteY1" fmla="*/ 259307 h 477672"/>
              <a:gd name="connsiteX2" fmla="*/ 181970 w 181970"/>
              <a:gd name="connsiteY2" fmla="*/ 477672 h 477672"/>
              <a:gd name="connsiteX3" fmla="*/ 181970 w 181970"/>
              <a:gd name="connsiteY3" fmla="*/ 477672 h 477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70" h="477672">
                <a:moveTo>
                  <a:pt x="72788" y="0"/>
                </a:moveTo>
                <a:cubicBezTo>
                  <a:pt x="36394" y="89847"/>
                  <a:pt x="0" y="179695"/>
                  <a:pt x="18197" y="259307"/>
                </a:cubicBezTo>
                <a:cubicBezTo>
                  <a:pt x="36394" y="338919"/>
                  <a:pt x="181970" y="477672"/>
                  <a:pt x="181970" y="477672"/>
                </a:cubicBezTo>
                <a:lnTo>
                  <a:pt x="181970" y="477672"/>
                </a:ln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54" name="円/楕円 53"/>
          <p:cNvSpPr/>
          <p:nvPr/>
        </p:nvSpPr>
        <p:spPr bwMode="auto">
          <a:xfrm>
            <a:off x="4217162" y="1678676"/>
            <a:ext cx="695041" cy="641223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56" name="フリーフォーム 55"/>
          <p:cNvSpPr/>
          <p:nvPr/>
        </p:nvSpPr>
        <p:spPr bwMode="auto">
          <a:xfrm>
            <a:off x="2238235" y="2197291"/>
            <a:ext cx="2019869" cy="2238233"/>
          </a:xfrm>
          <a:custGeom>
            <a:avLst/>
            <a:gdLst>
              <a:gd name="connsiteX0" fmla="*/ 2019869 w 2019869"/>
              <a:gd name="connsiteY0" fmla="*/ 0 h 2238233"/>
              <a:gd name="connsiteX1" fmla="*/ 1392072 w 2019869"/>
              <a:gd name="connsiteY1" fmla="*/ 736979 h 2238233"/>
              <a:gd name="connsiteX2" fmla="*/ 300251 w 2019869"/>
              <a:gd name="connsiteY2" fmla="*/ 1064525 h 2238233"/>
              <a:gd name="connsiteX3" fmla="*/ 0 w 2019869"/>
              <a:gd name="connsiteY3" fmla="*/ 2238233 h 223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9869" h="2238233">
                <a:moveTo>
                  <a:pt x="2019869" y="0"/>
                </a:moveTo>
                <a:cubicBezTo>
                  <a:pt x="1849272" y="279779"/>
                  <a:pt x="1678675" y="559558"/>
                  <a:pt x="1392072" y="736979"/>
                </a:cubicBezTo>
                <a:cubicBezTo>
                  <a:pt x="1105469" y="914400"/>
                  <a:pt x="532263" y="814316"/>
                  <a:pt x="300251" y="1064525"/>
                </a:cubicBezTo>
                <a:cubicBezTo>
                  <a:pt x="68239" y="1314734"/>
                  <a:pt x="34119" y="1776483"/>
                  <a:pt x="0" y="2238233"/>
                </a:cubicBezTo>
              </a:path>
            </a:pathLst>
          </a:cu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2"/>
          <p:cNvSpPr>
            <a:spLocks noChangeArrowheads="1"/>
          </p:cNvSpPr>
          <p:nvPr/>
        </p:nvSpPr>
        <p:spPr bwMode="auto">
          <a:xfrm>
            <a:off x="0" y="-4540"/>
            <a:ext cx="9144000" cy="673200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ＭＳ Ｐゴシック" charset="-128"/>
              </a:rPr>
              <a:t>OTP in butterfly network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ＭＳ Ｐゴシック" charset="-128"/>
            </a:endParaRPr>
          </a:p>
        </p:txBody>
      </p:sp>
      <p:sp>
        <p:nvSpPr>
          <p:cNvPr id="40" name="円/楕円 39"/>
          <p:cNvSpPr/>
          <p:nvPr/>
        </p:nvSpPr>
        <p:spPr bwMode="auto">
          <a:xfrm>
            <a:off x="3243596" y="1315897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1" name="円/楕円 40"/>
          <p:cNvSpPr/>
          <p:nvPr/>
        </p:nvSpPr>
        <p:spPr bwMode="auto">
          <a:xfrm>
            <a:off x="5675212" y="1318169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2" name="円/楕円 41"/>
          <p:cNvSpPr/>
          <p:nvPr/>
        </p:nvSpPr>
        <p:spPr bwMode="auto">
          <a:xfrm>
            <a:off x="3245884" y="3733846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3" name="円/楕円 42"/>
          <p:cNvSpPr/>
          <p:nvPr/>
        </p:nvSpPr>
        <p:spPr bwMode="auto">
          <a:xfrm>
            <a:off x="5677470" y="3749765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4" name="円/楕円 43"/>
          <p:cNvSpPr/>
          <p:nvPr/>
        </p:nvSpPr>
        <p:spPr bwMode="auto">
          <a:xfrm>
            <a:off x="4458259" y="1923246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5" name="円/楕円 44"/>
          <p:cNvSpPr/>
          <p:nvPr/>
        </p:nvSpPr>
        <p:spPr bwMode="auto">
          <a:xfrm>
            <a:off x="4460531" y="3126542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grpSp>
        <p:nvGrpSpPr>
          <p:cNvPr id="2" name="グループ化 45"/>
          <p:cNvGrpSpPr/>
          <p:nvPr/>
        </p:nvGrpSpPr>
        <p:grpSpPr>
          <a:xfrm>
            <a:off x="3328794" y="1497749"/>
            <a:ext cx="2439654" cy="2269158"/>
            <a:chOff x="6117492" y="1291791"/>
            <a:chExt cx="2734352" cy="2729118"/>
          </a:xfrm>
        </p:grpSpPr>
        <p:sp>
          <p:nvSpPr>
            <p:cNvPr id="47" name="Line 14"/>
            <p:cNvSpPr>
              <a:spLocks noChangeShapeType="1"/>
            </p:cNvSpPr>
            <p:nvPr/>
          </p:nvSpPr>
          <p:spPr bwMode="auto">
            <a:xfrm rot="16200000" flipV="1">
              <a:off x="7546345" y="2658594"/>
              <a:ext cx="2610997" cy="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48" name="Line 6"/>
            <p:cNvSpPr>
              <a:spLocks noChangeShapeType="1"/>
            </p:cNvSpPr>
            <p:nvPr/>
          </p:nvSpPr>
          <p:spPr bwMode="auto">
            <a:xfrm rot="16200000">
              <a:off x="6905757" y="2655728"/>
              <a:ext cx="1171469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49" name="Line 5"/>
            <p:cNvSpPr>
              <a:spLocks noChangeShapeType="1"/>
            </p:cNvSpPr>
            <p:nvPr/>
          </p:nvSpPr>
          <p:spPr bwMode="auto">
            <a:xfrm rot="16200000" flipV="1">
              <a:off x="7836295" y="3135290"/>
              <a:ext cx="661053" cy="111018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1" name="Line 14"/>
            <p:cNvSpPr>
              <a:spLocks noChangeShapeType="1"/>
            </p:cNvSpPr>
            <p:nvPr/>
          </p:nvSpPr>
          <p:spPr bwMode="auto">
            <a:xfrm rot="5400000" flipH="1">
              <a:off x="6487298" y="1044372"/>
              <a:ext cx="616970" cy="111180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2" name="Line 14"/>
            <p:cNvSpPr>
              <a:spLocks noChangeShapeType="1"/>
            </p:cNvSpPr>
            <p:nvPr/>
          </p:nvSpPr>
          <p:spPr bwMode="auto">
            <a:xfrm rot="5400000" flipH="1">
              <a:off x="4829091" y="2641497"/>
              <a:ext cx="2579399" cy="259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</p:grpSp>
      <p:pic>
        <p:nvPicPr>
          <p:cNvPr id="32" name="図 31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091175" y="2489414"/>
            <a:ext cx="1140169" cy="337232"/>
          </a:xfrm>
          <a:prstGeom prst="rect">
            <a:avLst/>
          </a:prstGeom>
          <a:noFill/>
          <a:ln/>
          <a:effectLst/>
        </p:spPr>
      </p:pic>
      <p:pic>
        <p:nvPicPr>
          <p:cNvPr id="34" name="図 33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886183" y="2478041"/>
            <a:ext cx="1142854" cy="338026"/>
          </a:xfrm>
          <a:prstGeom prst="rect">
            <a:avLst/>
          </a:prstGeom>
          <a:noFill/>
          <a:ln/>
          <a:effectLst/>
        </p:spPr>
      </p:pic>
      <p:pic>
        <p:nvPicPr>
          <p:cNvPr id="36" name="図 35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3223433" y="922192"/>
            <a:ext cx="1142854" cy="338026"/>
          </a:xfrm>
          <a:prstGeom prst="rect">
            <a:avLst/>
          </a:prstGeom>
          <a:noFill/>
          <a:ln/>
          <a:effectLst/>
        </p:spPr>
      </p:pic>
      <p:sp>
        <p:nvSpPr>
          <p:cNvPr id="46" name="フリーフォーム 45"/>
          <p:cNvSpPr/>
          <p:nvPr/>
        </p:nvSpPr>
        <p:spPr bwMode="auto">
          <a:xfrm flipH="1">
            <a:off x="3878240" y="1271518"/>
            <a:ext cx="122829" cy="477672"/>
          </a:xfrm>
          <a:custGeom>
            <a:avLst/>
            <a:gdLst>
              <a:gd name="connsiteX0" fmla="*/ 72788 w 181970"/>
              <a:gd name="connsiteY0" fmla="*/ 0 h 477672"/>
              <a:gd name="connsiteX1" fmla="*/ 18197 w 181970"/>
              <a:gd name="connsiteY1" fmla="*/ 259307 h 477672"/>
              <a:gd name="connsiteX2" fmla="*/ 181970 w 181970"/>
              <a:gd name="connsiteY2" fmla="*/ 477672 h 477672"/>
              <a:gd name="connsiteX3" fmla="*/ 181970 w 181970"/>
              <a:gd name="connsiteY3" fmla="*/ 477672 h 477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70" h="477672">
                <a:moveTo>
                  <a:pt x="72788" y="0"/>
                </a:moveTo>
                <a:cubicBezTo>
                  <a:pt x="36394" y="89847"/>
                  <a:pt x="0" y="179695"/>
                  <a:pt x="18197" y="259307"/>
                </a:cubicBezTo>
                <a:cubicBezTo>
                  <a:pt x="36394" y="338919"/>
                  <a:pt x="181970" y="477672"/>
                  <a:pt x="181970" y="477672"/>
                </a:cubicBezTo>
                <a:lnTo>
                  <a:pt x="181970" y="477672"/>
                </a:ln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pic>
        <p:nvPicPr>
          <p:cNvPr id="30" name="図 29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4110235" y="2453017"/>
            <a:ext cx="976134" cy="338822"/>
          </a:xfrm>
          <a:prstGeom prst="rect">
            <a:avLst/>
          </a:prstGeom>
          <a:noFill/>
          <a:ln/>
          <a:effectLst/>
        </p:spPr>
      </p:pic>
      <p:pic>
        <p:nvPicPr>
          <p:cNvPr id="33" name="図 32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4163488" y="3514063"/>
            <a:ext cx="1147128" cy="339291"/>
          </a:xfrm>
          <a:prstGeom prst="rect">
            <a:avLst/>
          </a:prstGeom>
          <a:noFill/>
          <a:ln/>
          <a:effectLst/>
        </p:spPr>
      </p:pic>
      <p:pic>
        <p:nvPicPr>
          <p:cNvPr id="57" name="図 56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3172012" y="4006589"/>
            <a:ext cx="402412" cy="338026"/>
          </a:xfrm>
          <a:prstGeom prst="rect">
            <a:avLst/>
          </a:prstGeom>
          <a:noFill/>
          <a:ln/>
          <a:effectLst/>
        </p:spPr>
      </p:pic>
      <p:sp>
        <p:nvSpPr>
          <p:cNvPr id="58" name="正方形/長方形 57"/>
          <p:cNvSpPr/>
          <p:nvPr/>
        </p:nvSpPr>
        <p:spPr>
          <a:xfrm>
            <a:off x="308759" y="4832898"/>
            <a:ext cx="8587804" cy="577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ja-JP" dirty="0" smtClean="0">
                <a:solidFill>
                  <a:srgbClr val="000000"/>
                </a:solidFill>
              </a:rPr>
              <a:t>(1) Allow Source 1 to send X</a:t>
            </a:r>
            <a:r>
              <a:rPr lang="en-US" altLang="ja-JP" baseline="-25000" dirty="0" smtClean="0">
                <a:solidFill>
                  <a:srgbClr val="000000"/>
                </a:solidFill>
              </a:rPr>
              <a:t>1</a:t>
            </a:r>
            <a:r>
              <a:rPr lang="en-US" altLang="ja-JP" dirty="0" smtClean="0">
                <a:solidFill>
                  <a:srgbClr val="000000"/>
                </a:solidFill>
              </a:rPr>
              <a:t>, while Source 2 should wait.  </a:t>
            </a:r>
            <a:endParaRPr lang="en-US" altLang="ja-JP" dirty="0">
              <a:solidFill>
                <a:srgbClr val="000000"/>
              </a:solidFill>
              <a:ea typeface="ＭＳ Ｐゴシック" charset="-128"/>
            </a:endParaRPr>
          </a:p>
        </p:txBody>
      </p:sp>
      <p:pic>
        <p:nvPicPr>
          <p:cNvPr id="61" name="図 60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287036" y="4033887"/>
            <a:ext cx="1003672" cy="337233"/>
          </a:xfrm>
          <a:prstGeom prst="rect">
            <a:avLst/>
          </a:prstGeom>
          <a:noFill/>
          <a:ln/>
          <a:effectLst/>
        </p:spPr>
      </p:pic>
      <p:sp>
        <p:nvSpPr>
          <p:cNvPr id="24" name="正方形/長方形 23"/>
          <p:cNvSpPr/>
          <p:nvPr/>
        </p:nvSpPr>
        <p:spPr>
          <a:xfrm>
            <a:off x="3317983" y="5608859"/>
            <a:ext cx="24858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000000"/>
                </a:solidFill>
              </a:rPr>
              <a:t>“Time sharing” </a:t>
            </a:r>
            <a:endParaRPr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2"/>
          <p:cNvSpPr>
            <a:spLocks noChangeArrowheads="1"/>
          </p:cNvSpPr>
          <p:nvPr/>
        </p:nvSpPr>
        <p:spPr bwMode="auto">
          <a:xfrm>
            <a:off x="0" y="-4540"/>
            <a:ext cx="9144000" cy="673200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ＭＳ Ｐゴシック" charset="-128"/>
              </a:rPr>
              <a:t>OTP in butterfly network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ＭＳ Ｐゴシック" charset="-128"/>
            </a:endParaRPr>
          </a:p>
        </p:txBody>
      </p:sp>
      <p:sp>
        <p:nvSpPr>
          <p:cNvPr id="40" name="円/楕円 39"/>
          <p:cNvSpPr/>
          <p:nvPr/>
        </p:nvSpPr>
        <p:spPr bwMode="auto">
          <a:xfrm>
            <a:off x="3243596" y="1315897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1" name="円/楕円 40"/>
          <p:cNvSpPr/>
          <p:nvPr/>
        </p:nvSpPr>
        <p:spPr bwMode="auto">
          <a:xfrm>
            <a:off x="5675212" y="1318169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2" name="円/楕円 41"/>
          <p:cNvSpPr/>
          <p:nvPr/>
        </p:nvSpPr>
        <p:spPr bwMode="auto">
          <a:xfrm>
            <a:off x="3245884" y="3733846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3" name="円/楕円 42"/>
          <p:cNvSpPr/>
          <p:nvPr/>
        </p:nvSpPr>
        <p:spPr bwMode="auto">
          <a:xfrm>
            <a:off x="5677470" y="3749765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4" name="円/楕円 43"/>
          <p:cNvSpPr/>
          <p:nvPr/>
        </p:nvSpPr>
        <p:spPr bwMode="auto">
          <a:xfrm>
            <a:off x="4458259" y="1923246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5" name="円/楕円 44"/>
          <p:cNvSpPr/>
          <p:nvPr/>
        </p:nvSpPr>
        <p:spPr bwMode="auto">
          <a:xfrm>
            <a:off x="4460531" y="3126542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grpSp>
        <p:nvGrpSpPr>
          <p:cNvPr id="2" name="グループ化 45"/>
          <p:cNvGrpSpPr/>
          <p:nvPr/>
        </p:nvGrpSpPr>
        <p:grpSpPr>
          <a:xfrm>
            <a:off x="3474703" y="1479650"/>
            <a:ext cx="2142620" cy="2268868"/>
            <a:chOff x="6281029" y="1270024"/>
            <a:chExt cx="2401439" cy="2728770"/>
          </a:xfrm>
        </p:grpSpPr>
        <p:sp>
          <p:nvSpPr>
            <p:cNvPr id="48" name="Line 6"/>
            <p:cNvSpPr>
              <a:spLocks noChangeShapeType="1"/>
            </p:cNvSpPr>
            <p:nvPr/>
          </p:nvSpPr>
          <p:spPr bwMode="auto">
            <a:xfrm rot="16200000">
              <a:off x="6905757" y="2655728"/>
              <a:ext cx="1171469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0" name="Line 5"/>
            <p:cNvSpPr>
              <a:spLocks noChangeShapeType="1"/>
            </p:cNvSpPr>
            <p:nvPr/>
          </p:nvSpPr>
          <p:spPr bwMode="auto">
            <a:xfrm rot="5400000" flipH="1" flipV="1">
              <a:off x="6473945" y="3166940"/>
              <a:ext cx="638938" cy="102476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3" name="Line 14"/>
            <p:cNvSpPr>
              <a:spLocks noChangeShapeType="1"/>
            </p:cNvSpPr>
            <p:nvPr/>
          </p:nvSpPr>
          <p:spPr bwMode="auto">
            <a:xfrm rot="16200000">
              <a:off x="7819667" y="1062084"/>
              <a:ext cx="654862" cy="107074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</p:grpSp>
      <p:pic>
        <p:nvPicPr>
          <p:cNvPr id="30" name="図 29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853757" y="3161593"/>
            <a:ext cx="1145545" cy="338822"/>
          </a:xfrm>
          <a:prstGeom prst="rect">
            <a:avLst/>
          </a:prstGeom>
          <a:noFill/>
          <a:ln/>
          <a:effectLst/>
        </p:spPr>
      </p:pic>
      <p:pic>
        <p:nvPicPr>
          <p:cNvPr id="31" name="図 30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4651876" y="2450744"/>
            <a:ext cx="1072940" cy="371091"/>
          </a:xfrm>
          <a:prstGeom prst="rect">
            <a:avLst/>
          </a:prstGeom>
          <a:noFill/>
          <a:ln/>
          <a:effectLst/>
        </p:spPr>
      </p:pic>
      <p:pic>
        <p:nvPicPr>
          <p:cNvPr id="38" name="図 37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227099" y="1688746"/>
            <a:ext cx="1145545" cy="338822"/>
          </a:xfrm>
          <a:prstGeom prst="rect">
            <a:avLst/>
          </a:prstGeom>
          <a:noFill/>
          <a:ln/>
          <a:effectLst/>
        </p:spPr>
      </p:pic>
      <p:pic>
        <p:nvPicPr>
          <p:cNvPr id="33" name="図 32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287036" y="4033887"/>
            <a:ext cx="1003672" cy="337233"/>
          </a:xfrm>
          <a:prstGeom prst="rect">
            <a:avLst/>
          </a:prstGeom>
          <a:noFill/>
          <a:ln/>
          <a:effectLst/>
        </p:spPr>
      </p:pic>
      <p:pic>
        <p:nvPicPr>
          <p:cNvPr id="35" name="図 34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832714" y="4008867"/>
            <a:ext cx="1003672" cy="337233"/>
          </a:xfrm>
          <a:prstGeom prst="rect">
            <a:avLst/>
          </a:prstGeom>
          <a:noFill/>
          <a:ln/>
          <a:effectLst/>
        </p:spPr>
      </p:pic>
      <p:pic>
        <p:nvPicPr>
          <p:cNvPr id="37" name="図 36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800871" y="906256"/>
            <a:ext cx="1003668" cy="337232"/>
          </a:xfrm>
          <a:prstGeom prst="rect">
            <a:avLst/>
          </a:prstGeom>
          <a:noFill/>
          <a:ln/>
          <a:effectLst/>
        </p:spPr>
      </p:pic>
      <p:pic>
        <p:nvPicPr>
          <p:cNvPr id="55" name="図 54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259741" y="906256"/>
            <a:ext cx="1003670" cy="337232"/>
          </a:xfrm>
          <a:prstGeom prst="rect">
            <a:avLst/>
          </a:prstGeom>
          <a:noFill/>
          <a:ln/>
          <a:effectLst/>
        </p:spPr>
      </p:pic>
      <p:sp>
        <p:nvSpPr>
          <p:cNvPr id="21" name="正方形/長方形 20"/>
          <p:cNvSpPr/>
          <p:nvPr/>
        </p:nvSpPr>
        <p:spPr>
          <a:xfrm>
            <a:off x="760784" y="4981241"/>
            <a:ext cx="760020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/>
              <a:t>(2) Then Source 2 sends X</a:t>
            </a:r>
            <a:r>
              <a:rPr lang="en-US" altLang="ja-JP" baseline="-25000" dirty="0" smtClean="0"/>
              <a:t>2</a:t>
            </a:r>
            <a:r>
              <a:rPr lang="en-US" altLang="ja-JP" dirty="0" smtClean="0"/>
              <a:t> by using a new key c’. </a:t>
            </a:r>
            <a:endParaRPr lang="en-US" altLang="ja-JP" dirty="0"/>
          </a:p>
        </p:txBody>
      </p:sp>
      <p:sp>
        <p:nvSpPr>
          <p:cNvPr id="23" name="正方形/長方形 22"/>
          <p:cNvSpPr/>
          <p:nvPr/>
        </p:nvSpPr>
        <p:spPr>
          <a:xfrm>
            <a:off x="2145795" y="5830126"/>
            <a:ext cx="483018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0000"/>
                </a:solidFill>
              </a:rPr>
              <a:t>OTP is a non-</a:t>
            </a:r>
            <a:r>
              <a:rPr lang="en-US" altLang="ja-JP" sz="2800" dirty="0" err="1" smtClean="0">
                <a:solidFill>
                  <a:srgbClr val="FF0000"/>
                </a:solidFill>
              </a:rPr>
              <a:t>clonable</a:t>
            </a:r>
            <a:r>
              <a:rPr lang="en-US" altLang="ja-JP" sz="2800" dirty="0" smtClean="0">
                <a:solidFill>
                  <a:srgbClr val="FF0000"/>
                </a:solidFill>
              </a:rPr>
              <a:t> key.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2"/>
          <p:cNvSpPr>
            <a:spLocks noChangeArrowheads="1"/>
          </p:cNvSpPr>
          <p:nvPr/>
        </p:nvSpPr>
        <p:spPr bwMode="auto">
          <a:xfrm>
            <a:off x="0" y="-4540"/>
            <a:ext cx="9144000" cy="673200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ＭＳ Ｐゴシック" charset="-128"/>
              </a:rPr>
              <a:t>Key consumption 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ＭＳ Ｐゴシック" charset="-128"/>
            </a:endParaRPr>
          </a:p>
        </p:txBody>
      </p:sp>
      <p:pic>
        <p:nvPicPr>
          <p:cNvPr id="9" name="Picture 15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2925056" y="2149100"/>
            <a:ext cx="342194" cy="267014"/>
          </a:xfrm>
          <a:prstGeom prst="rect">
            <a:avLst/>
          </a:prstGeom>
          <a:noFill/>
          <a:ln w="12700" cap="flat">
            <a:noFill/>
            <a:miter lim="800000"/>
            <a:headEnd/>
            <a:tailEnd/>
          </a:ln>
        </p:spPr>
      </p:pic>
      <p:pic>
        <p:nvPicPr>
          <p:cNvPr id="23" name="Picture 17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720579" y="2150566"/>
            <a:ext cx="347917" cy="265548"/>
          </a:xfrm>
          <a:prstGeom prst="rect">
            <a:avLst/>
          </a:prstGeom>
          <a:noFill/>
          <a:ln w="12700" cap="flat">
            <a:noFill/>
            <a:miter lim="800000"/>
            <a:headEnd/>
            <a:tailEnd/>
          </a:ln>
        </p:spPr>
      </p:pic>
      <p:sp>
        <p:nvSpPr>
          <p:cNvPr id="40" name="円/楕円 39"/>
          <p:cNvSpPr/>
          <p:nvPr/>
        </p:nvSpPr>
        <p:spPr bwMode="auto">
          <a:xfrm>
            <a:off x="3243596" y="1315897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1" name="円/楕円 40"/>
          <p:cNvSpPr/>
          <p:nvPr/>
        </p:nvSpPr>
        <p:spPr bwMode="auto">
          <a:xfrm>
            <a:off x="5675212" y="1318169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2" name="円/楕円 41"/>
          <p:cNvSpPr/>
          <p:nvPr/>
        </p:nvSpPr>
        <p:spPr bwMode="auto">
          <a:xfrm>
            <a:off x="3245884" y="3733846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3" name="円/楕円 42"/>
          <p:cNvSpPr/>
          <p:nvPr/>
        </p:nvSpPr>
        <p:spPr bwMode="auto">
          <a:xfrm>
            <a:off x="5677470" y="3749765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4" name="円/楕円 43"/>
          <p:cNvSpPr/>
          <p:nvPr/>
        </p:nvSpPr>
        <p:spPr bwMode="auto">
          <a:xfrm>
            <a:off x="4458259" y="1923246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5" name="円/楕円 44"/>
          <p:cNvSpPr/>
          <p:nvPr/>
        </p:nvSpPr>
        <p:spPr bwMode="auto">
          <a:xfrm>
            <a:off x="4460531" y="3126542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7" name="Line 14"/>
          <p:cNvSpPr>
            <a:spLocks noChangeShapeType="1"/>
          </p:cNvSpPr>
          <p:nvPr/>
        </p:nvSpPr>
        <p:spPr bwMode="auto">
          <a:xfrm rot="16200000" flipV="1">
            <a:off x="4682975" y="2634193"/>
            <a:ext cx="2170944" cy="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</a:endParaRPr>
          </a:p>
        </p:txBody>
      </p:sp>
      <p:sp>
        <p:nvSpPr>
          <p:cNvPr id="48" name="Line 6"/>
          <p:cNvSpPr>
            <a:spLocks noChangeShapeType="1"/>
          </p:cNvSpPr>
          <p:nvPr/>
        </p:nvSpPr>
        <p:spPr bwMode="auto">
          <a:xfrm rot="16200000">
            <a:off x="4135933" y="2631810"/>
            <a:ext cx="974032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</a:endParaRPr>
          </a:p>
        </p:txBody>
      </p:sp>
      <p:sp>
        <p:nvSpPr>
          <p:cNvPr id="49" name="Line 5"/>
          <p:cNvSpPr>
            <a:spLocks noChangeShapeType="1"/>
          </p:cNvSpPr>
          <p:nvPr/>
        </p:nvSpPr>
        <p:spPr bwMode="auto">
          <a:xfrm rot="16200000" flipV="1">
            <a:off x="4882434" y="2996819"/>
            <a:ext cx="549640" cy="990534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</a:endParaRPr>
          </a:p>
        </p:txBody>
      </p:sp>
      <p:sp>
        <p:nvSpPr>
          <p:cNvPr id="50" name="Line 5"/>
          <p:cNvSpPr>
            <a:spLocks noChangeShapeType="1"/>
          </p:cNvSpPr>
          <p:nvPr/>
        </p:nvSpPr>
        <p:spPr bwMode="auto">
          <a:xfrm rot="5400000" flipH="1" flipV="1">
            <a:off x="3666241" y="3025730"/>
            <a:ext cx="531253" cy="914323"/>
          </a:xfrm>
          <a:prstGeom prst="line">
            <a:avLst/>
          </a:prstGeom>
          <a:noFill/>
          <a:ln w="38100">
            <a:solidFill>
              <a:srgbClr val="92D05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</a:endParaRPr>
          </a:p>
        </p:txBody>
      </p:sp>
      <p:sp>
        <p:nvSpPr>
          <p:cNvPr id="51" name="Line 14"/>
          <p:cNvSpPr>
            <a:spLocks noChangeShapeType="1"/>
          </p:cNvSpPr>
          <p:nvPr/>
        </p:nvSpPr>
        <p:spPr bwMode="auto">
          <a:xfrm rot="5400000" flipH="1">
            <a:off x="3677488" y="1258251"/>
            <a:ext cx="512987" cy="991982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</a:endParaRPr>
          </a:p>
        </p:txBody>
      </p:sp>
      <p:sp>
        <p:nvSpPr>
          <p:cNvPr id="52" name="Line 14"/>
          <p:cNvSpPr>
            <a:spLocks noChangeShapeType="1"/>
          </p:cNvSpPr>
          <p:nvPr/>
        </p:nvSpPr>
        <p:spPr bwMode="auto">
          <a:xfrm rot="5400000" flipH="1">
            <a:off x="2257617" y="2619899"/>
            <a:ext cx="2144672" cy="231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</a:endParaRPr>
          </a:p>
        </p:txBody>
      </p:sp>
      <p:sp>
        <p:nvSpPr>
          <p:cNvPr id="53" name="Line 14"/>
          <p:cNvSpPr>
            <a:spLocks noChangeShapeType="1"/>
          </p:cNvSpPr>
          <p:nvPr/>
        </p:nvSpPr>
        <p:spPr bwMode="auto">
          <a:xfrm rot="16200000">
            <a:off x="4867410" y="1274226"/>
            <a:ext cx="544493" cy="955341"/>
          </a:xfrm>
          <a:prstGeom prst="line">
            <a:avLst/>
          </a:prstGeom>
          <a:noFill/>
          <a:ln w="38100">
            <a:solidFill>
              <a:srgbClr val="92D05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</a:endParaRPr>
          </a:p>
        </p:txBody>
      </p:sp>
      <p:pic>
        <p:nvPicPr>
          <p:cNvPr id="54" name="Picture 17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5855617" y="2150566"/>
            <a:ext cx="347917" cy="265548"/>
          </a:xfrm>
          <a:prstGeom prst="rect">
            <a:avLst/>
          </a:prstGeom>
          <a:noFill/>
          <a:ln w="12700" cap="flat">
            <a:noFill/>
            <a:miter lim="800000"/>
            <a:headEnd/>
            <a:tailEnd/>
          </a:ln>
        </p:spPr>
      </p:pic>
      <p:sp>
        <p:nvSpPr>
          <p:cNvPr id="59" name="正方形/長方形 58"/>
          <p:cNvSpPr/>
          <p:nvPr/>
        </p:nvSpPr>
        <p:spPr>
          <a:xfrm>
            <a:off x="3130336" y="5666563"/>
            <a:ext cx="2861104" cy="461665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000000"/>
                </a:solidFill>
              </a:rPr>
              <a:t>Is it only the way? </a:t>
            </a:r>
          </a:p>
        </p:txBody>
      </p:sp>
      <p:sp>
        <p:nvSpPr>
          <p:cNvPr id="63" name="Line 6"/>
          <p:cNvSpPr>
            <a:spLocks noChangeShapeType="1"/>
          </p:cNvSpPr>
          <p:nvPr/>
        </p:nvSpPr>
        <p:spPr bwMode="auto">
          <a:xfrm rot="16200000">
            <a:off x="3989078" y="2620436"/>
            <a:ext cx="974032" cy="0"/>
          </a:xfrm>
          <a:prstGeom prst="line">
            <a:avLst/>
          </a:prstGeom>
          <a:noFill/>
          <a:ln w="38100">
            <a:solidFill>
              <a:srgbClr val="92D05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ja-JP" altLang="en-US" sz="1800" b="0" smtClean="0">
              <a:solidFill>
                <a:prstClr val="black"/>
              </a:solidFill>
            </a:endParaRPr>
          </a:p>
        </p:txBody>
      </p:sp>
      <p:pic>
        <p:nvPicPr>
          <p:cNvPr id="64" name="Picture 15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032816" y="2149100"/>
            <a:ext cx="342194" cy="267014"/>
          </a:xfrm>
          <a:prstGeom prst="rect">
            <a:avLst/>
          </a:prstGeom>
          <a:noFill/>
          <a:ln w="12700" cap="flat">
            <a:noFill/>
            <a:miter lim="800000"/>
            <a:headEnd/>
            <a:tailEnd/>
          </a:ln>
        </p:spPr>
      </p:pic>
      <p:pic>
        <p:nvPicPr>
          <p:cNvPr id="65" name="図 64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287036" y="4033887"/>
            <a:ext cx="1003672" cy="337233"/>
          </a:xfrm>
          <a:prstGeom prst="rect">
            <a:avLst/>
          </a:prstGeom>
          <a:noFill/>
          <a:ln/>
          <a:effectLst/>
        </p:spPr>
      </p:pic>
      <p:pic>
        <p:nvPicPr>
          <p:cNvPr id="66" name="図 65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832714" y="4008867"/>
            <a:ext cx="1003672" cy="337233"/>
          </a:xfrm>
          <a:prstGeom prst="rect">
            <a:avLst/>
          </a:prstGeom>
          <a:noFill/>
          <a:ln/>
          <a:effectLst/>
        </p:spPr>
      </p:pic>
      <p:pic>
        <p:nvPicPr>
          <p:cNvPr id="67" name="図 66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800871" y="906256"/>
            <a:ext cx="1003668" cy="337232"/>
          </a:xfrm>
          <a:prstGeom prst="rect">
            <a:avLst/>
          </a:prstGeom>
          <a:noFill/>
          <a:ln/>
          <a:effectLst/>
        </p:spPr>
      </p:pic>
      <p:pic>
        <p:nvPicPr>
          <p:cNvPr id="68" name="図 67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259741" y="906256"/>
            <a:ext cx="1003670" cy="337232"/>
          </a:xfrm>
          <a:prstGeom prst="rect">
            <a:avLst/>
          </a:prstGeom>
          <a:noFill/>
          <a:ln/>
          <a:effectLst/>
        </p:spPr>
      </p:pic>
      <p:pic>
        <p:nvPicPr>
          <p:cNvPr id="69" name="図 68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901799" y="2815994"/>
            <a:ext cx="355706" cy="393149"/>
          </a:xfrm>
          <a:prstGeom prst="rect">
            <a:avLst/>
          </a:prstGeom>
          <a:noFill/>
          <a:ln/>
          <a:effectLst/>
        </p:spPr>
      </p:pic>
      <p:pic>
        <p:nvPicPr>
          <p:cNvPr id="70" name="図 69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3766570" y="1419422"/>
            <a:ext cx="351026" cy="267888"/>
          </a:xfrm>
          <a:prstGeom prst="rect">
            <a:avLst/>
          </a:prstGeom>
          <a:noFill/>
          <a:ln/>
          <a:effectLst/>
        </p:spPr>
      </p:pic>
      <p:pic>
        <p:nvPicPr>
          <p:cNvPr id="71" name="図 70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3683766" y="3009293"/>
            <a:ext cx="308903" cy="393149"/>
          </a:xfrm>
          <a:prstGeom prst="rect">
            <a:avLst/>
          </a:prstGeom>
          <a:noFill/>
          <a:ln/>
          <a:effectLst/>
        </p:spPr>
      </p:pic>
      <p:pic>
        <p:nvPicPr>
          <p:cNvPr id="72" name="図 71" descr="TP_tmp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171298" y="3025974"/>
            <a:ext cx="313021" cy="398390"/>
          </a:xfrm>
          <a:prstGeom prst="rect">
            <a:avLst/>
          </a:prstGeom>
          <a:noFill/>
          <a:ln/>
          <a:effectLst/>
        </p:spPr>
      </p:pic>
      <p:pic>
        <p:nvPicPr>
          <p:cNvPr id="73" name="図 72" descr="TP_tmp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876581" y="2810753"/>
            <a:ext cx="360448" cy="398390"/>
          </a:xfrm>
          <a:prstGeom prst="rect">
            <a:avLst/>
          </a:prstGeom>
          <a:noFill/>
          <a:ln/>
          <a:effectLst/>
        </p:spPr>
      </p:pic>
      <p:pic>
        <p:nvPicPr>
          <p:cNvPr id="77" name="図 76" descr="TP_tmp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4717067" y="2492210"/>
            <a:ext cx="277279" cy="363331"/>
          </a:xfrm>
          <a:prstGeom prst="rect">
            <a:avLst/>
          </a:prstGeom>
          <a:noFill/>
          <a:ln/>
          <a:effectLst/>
        </p:spPr>
      </p:pic>
      <p:pic>
        <p:nvPicPr>
          <p:cNvPr id="75" name="図 74" descr="TP_tmp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4885284" y="1435859"/>
            <a:ext cx="355706" cy="271460"/>
          </a:xfrm>
          <a:prstGeom prst="rect">
            <a:avLst/>
          </a:prstGeom>
          <a:noFill/>
          <a:ln/>
          <a:effectLst/>
        </p:spPr>
      </p:pic>
      <p:pic>
        <p:nvPicPr>
          <p:cNvPr id="76" name="図 75" descr="TP_tmp.png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4157870" y="2656346"/>
            <a:ext cx="199195" cy="199195"/>
          </a:xfrm>
          <a:prstGeom prst="rect">
            <a:avLst/>
          </a:prstGeom>
          <a:noFill/>
          <a:ln/>
          <a:effectLst/>
        </p:spPr>
      </p:pic>
      <p:sp>
        <p:nvSpPr>
          <p:cNvPr id="35" name="正方形/長方形 34"/>
          <p:cNvSpPr/>
          <p:nvPr/>
        </p:nvSpPr>
        <p:spPr>
          <a:xfrm>
            <a:off x="3094790" y="4872586"/>
            <a:ext cx="294625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dirty="0" smtClean="0"/>
              <a:t>Two keys c and c’.</a:t>
            </a:r>
            <a:endParaRPr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2"/>
          <p:cNvSpPr>
            <a:spLocks noChangeArrowheads="1"/>
          </p:cNvSpPr>
          <p:nvPr/>
        </p:nvSpPr>
        <p:spPr bwMode="auto">
          <a:xfrm>
            <a:off x="0" y="-4540"/>
            <a:ext cx="9144000" cy="673200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a typeface="ＭＳ Ｐゴシック" charset="-128"/>
              </a:rPr>
              <a:t>Network coding </a:t>
            </a:r>
            <a:r>
              <a:rPr lang="ja-JP" altLang="en-US" sz="2800" dirty="0" smtClean="0">
                <a:solidFill>
                  <a:srgbClr val="FFFF00"/>
                </a:solidFill>
                <a:ea typeface="ＭＳ Ｐゴシック" charset="-128"/>
              </a:rPr>
              <a:t> </a:t>
            </a:r>
            <a:endParaRPr lang="en-US" altLang="ja-JP" sz="2800" dirty="0">
              <a:solidFill>
                <a:srgbClr val="FFFF00"/>
              </a:solidFill>
              <a:ea typeface="ＭＳ Ｐゴシック" charset="-128"/>
            </a:endParaRPr>
          </a:p>
        </p:txBody>
      </p:sp>
      <p:sp>
        <p:nvSpPr>
          <p:cNvPr id="40" name="円/楕円 39"/>
          <p:cNvSpPr/>
          <p:nvPr/>
        </p:nvSpPr>
        <p:spPr bwMode="auto">
          <a:xfrm>
            <a:off x="3243596" y="1315897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1" name="円/楕円 40"/>
          <p:cNvSpPr/>
          <p:nvPr/>
        </p:nvSpPr>
        <p:spPr bwMode="auto">
          <a:xfrm>
            <a:off x="5675212" y="1318169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2" name="円/楕円 41"/>
          <p:cNvSpPr/>
          <p:nvPr/>
        </p:nvSpPr>
        <p:spPr bwMode="auto">
          <a:xfrm>
            <a:off x="3245884" y="3733846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3" name="円/楕円 42"/>
          <p:cNvSpPr/>
          <p:nvPr/>
        </p:nvSpPr>
        <p:spPr bwMode="auto">
          <a:xfrm>
            <a:off x="5677470" y="3749765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4" name="円/楕円 43"/>
          <p:cNvSpPr/>
          <p:nvPr/>
        </p:nvSpPr>
        <p:spPr bwMode="auto">
          <a:xfrm>
            <a:off x="4458259" y="1923246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5" name="円/楕円 44"/>
          <p:cNvSpPr/>
          <p:nvPr/>
        </p:nvSpPr>
        <p:spPr bwMode="auto">
          <a:xfrm>
            <a:off x="4460531" y="3126542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grpSp>
        <p:nvGrpSpPr>
          <p:cNvPr id="2" name="グループ化 45"/>
          <p:cNvGrpSpPr/>
          <p:nvPr/>
        </p:nvGrpSpPr>
        <p:grpSpPr>
          <a:xfrm>
            <a:off x="3328794" y="1479650"/>
            <a:ext cx="2439654" cy="2287256"/>
            <a:chOff x="6117492" y="1270024"/>
            <a:chExt cx="2734352" cy="2750885"/>
          </a:xfrm>
        </p:grpSpPr>
        <p:sp>
          <p:nvSpPr>
            <p:cNvPr id="47" name="Line 14"/>
            <p:cNvSpPr>
              <a:spLocks noChangeShapeType="1"/>
            </p:cNvSpPr>
            <p:nvPr/>
          </p:nvSpPr>
          <p:spPr bwMode="auto">
            <a:xfrm rot="16200000" flipV="1">
              <a:off x="7546345" y="2658594"/>
              <a:ext cx="2610997" cy="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48" name="Line 6"/>
            <p:cNvSpPr>
              <a:spLocks noChangeShapeType="1"/>
            </p:cNvSpPr>
            <p:nvPr/>
          </p:nvSpPr>
          <p:spPr bwMode="auto">
            <a:xfrm rot="16200000">
              <a:off x="6905757" y="2655728"/>
              <a:ext cx="1171469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49" name="Line 5"/>
            <p:cNvSpPr>
              <a:spLocks noChangeShapeType="1"/>
            </p:cNvSpPr>
            <p:nvPr/>
          </p:nvSpPr>
          <p:spPr bwMode="auto">
            <a:xfrm rot="16200000" flipV="1">
              <a:off x="7836295" y="3135290"/>
              <a:ext cx="661053" cy="111018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0" name="Line 5"/>
            <p:cNvSpPr>
              <a:spLocks noChangeShapeType="1"/>
            </p:cNvSpPr>
            <p:nvPr/>
          </p:nvSpPr>
          <p:spPr bwMode="auto">
            <a:xfrm rot="5400000" flipH="1" flipV="1">
              <a:off x="6473945" y="3166940"/>
              <a:ext cx="638938" cy="102476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1" name="Line 14"/>
            <p:cNvSpPr>
              <a:spLocks noChangeShapeType="1"/>
            </p:cNvSpPr>
            <p:nvPr/>
          </p:nvSpPr>
          <p:spPr bwMode="auto">
            <a:xfrm rot="5400000" flipH="1">
              <a:off x="6487298" y="1044372"/>
              <a:ext cx="616970" cy="111180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2" name="Line 14"/>
            <p:cNvSpPr>
              <a:spLocks noChangeShapeType="1"/>
            </p:cNvSpPr>
            <p:nvPr/>
          </p:nvSpPr>
          <p:spPr bwMode="auto">
            <a:xfrm rot="5400000" flipH="1">
              <a:off x="4829091" y="2641497"/>
              <a:ext cx="2579399" cy="259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3" name="Line 14"/>
            <p:cNvSpPr>
              <a:spLocks noChangeShapeType="1"/>
            </p:cNvSpPr>
            <p:nvPr/>
          </p:nvSpPr>
          <p:spPr bwMode="auto">
            <a:xfrm rot="16200000">
              <a:off x="7819667" y="1062084"/>
              <a:ext cx="654862" cy="107074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28" name="正方形/長方形 27"/>
          <p:cNvSpPr/>
          <p:nvPr/>
        </p:nvSpPr>
        <p:spPr>
          <a:xfrm>
            <a:off x="900763" y="4591600"/>
            <a:ext cx="7956640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dirty="0" smtClean="0">
                <a:solidFill>
                  <a:srgbClr val="000000"/>
                </a:solidFill>
              </a:rPr>
              <a:t>・</a:t>
            </a:r>
            <a:r>
              <a:rPr lang="en-US" altLang="ja-JP" dirty="0" smtClean="0">
                <a:solidFill>
                  <a:srgbClr val="000000"/>
                </a:solidFill>
              </a:rPr>
              <a:t>Information signal is not like a car. </a:t>
            </a:r>
          </a:p>
          <a:p>
            <a:r>
              <a:rPr lang="ja-JP" altLang="en-US" dirty="0" smtClean="0">
                <a:solidFill>
                  <a:srgbClr val="000000"/>
                </a:solidFill>
              </a:rPr>
              <a:t>・</a:t>
            </a:r>
            <a:r>
              <a:rPr lang="en-US" altLang="ja-JP" dirty="0" smtClean="0">
                <a:solidFill>
                  <a:srgbClr val="000000"/>
                </a:solidFill>
              </a:rPr>
              <a:t>Two data </a:t>
            </a:r>
            <a:r>
              <a:rPr lang="en-US" altLang="ja-JP" i="1" dirty="0" smtClean="0">
                <a:solidFill>
                  <a:srgbClr val="0000FF"/>
                </a:solidFill>
              </a:rPr>
              <a:t>X</a:t>
            </a:r>
            <a:r>
              <a:rPr lang="en-US" altLang="ja-JP" baseline="-25000" dirty="0" smtClean="0">
                <a:solidFill>
                  <a:srgbClr val="0000FF"/>
                </a:solidFill>
              </a:rPr>
              <a:t>1</a:t>
            </a:r>
            <a:r>
              <a:rPr lang="ja-JP" altLang="en-US" dirty="0" smtClean="0">
                <a:solidFill>
                  <a:srgbClr val="000000"/>
                </a:solidFill>
              </a:rPr>
              <a:t> </a:t>
            </a:r>
            <a:r>
              <a:rPr lang="en-US" altLang="ja-JP" dirty="0" smtClean="0">
                <a:solidFill>
                  <a:srgbClr val="000000"/>
                </a:solidFill>
              </a:rPr>
              <a:t>and </a:t>
            </a:r>
            <a:r>
              <a:rPr lang="en-US" altLang="ja-JP" i="1" dirty="0" smtClean="0">
                <a:solidFill>
                  <a:srgbClr val="0000FF"/>
                </a:solidFill>
              </a:rPr>
              <a:t>X</a:t>
            </a:r>
            <a:r>
              <a:rPr lang="en-US" altLang="ja-JP" baseline="-25000" dirty="0" smtClean="0">
                <a:solidFill>
                  <a:srgbClr val="0000FF"/>
                </a:solidFill>
              </a:rPr>
              <a:t>2</a:t>
            </a:r>
            <a:r>
              <a:rPr lang="ja-JP" altLang="en-US" dirty="0" smtClean="0">
                <a:solidFill>
                  <a:srgbClr val="000000"/>
                </a:solidFill>
              </a:rPr>
              <a:t> </a:t>
            </a:r>
            <a:r>
              <a:rPr lang="en-US" altLang="ja-JP" dirty="0" smtClean="0">
                <a:solidFill>
                  <a:srgbClr val="000000"/>
                </a:solidFill>
              </a:rPr>
              <a:t>can be superposed at the nodes,  </a:t>
            </a:r>
          </a:p>
          <a:p>
            <a:r>
              <a:rPr lang="en-US" altLang="ja-JP" dirty="0" smtClean="0">
                <a:solidFill>
                  <a:srgbClr val="000000"/>
                </a:solidFill>
              </a:rPr>
              <a:t>   converted to a new data </a:t>
            </a:r>
            <a:r>
              <a:rPr lang="en-US" altLang="ja-JP" dirty="0" smtClean="0">
                <a:solidFill>
                  <a:srgbClr val="FF0000"/>
                </a:solidFill>
              </a:rPr>
              <a:t>Z</a:t>
            </a:r>
            <a:r>
              <a:rPr lang="en-US" altLang="ja-JP" dirty="0" smtClean="0">
                <a:solidFill>
                  <a:srgbClr val="000000"/>
                </a:solidFill>
              </a:rPr>
              <a:t>, and transmitted. </a:t>
            </a:r>
          </a:p>
          <a:p>
            <a:r>
              <a:rPr lang="ja-JP" altLang="en-US" dirty="0" smtClean="0">
                <a:solidFill>
                  <a:srgbClr val="000000"/>
                </a:solidFill>
              </a:rPr>
              <a:t>・</a:t>
            </a:r>
            <a:r>
              <a:rPr lang="en-US" altLang="ja-JP" dirty="0" smtClean="0">
                <a:solidFill>
                  <a:srgbClr val="000000"/>
                </a:solidFill>
              </a:rPr>
              <a:t>Both receivers can decode </a:t>
            </a:r>
            <a:r>
              <a:rPr lang="en-US" altLang="ja-JP" i="1" dirty="0" smtClean="0">
                <a:solidFill>
                  <a:srgbClr val="0000FF"/>
                </a:solidFill>
              </a:rPr>
              <a:t>X</a:t>
            </a:r>
            <a:r>
              <a:rPr lang="en-US" altLang="ja-JP" baseline="-25000" dirty="0" smtClean="0">
                <a:solidFill>
                  <a:srgbClr val="0000FF"/>
                </a:solidFill>
              </a:rPr>
              <a:t>1</a:t>
            </a:r>
            <a:r>
              <a:rPr lang="en-US" altLang="ja-JP" dirty="0" smtClean="0">
                <a:solidFill>
                  <a:srgbClr val="000000"/>
                </a:solidFill>
              </a:rPr>
              <a:t> and </a:t>
            </a:r>
            <a:r>
              <a:rPr lang="en-US" altLang="ja-JP" i="1" dirty="0" smtClean="0">
                <a:solidFill>
                  <a:srgbClr val="0000FF"/>
                </a:solidFill>
              </a:rPr>
              <a:t>X</a:t>
            </a:r>
            <a:r>
              <a:rPr lang="en-US" altLang="ja-JP" baseline="-25000" dirty="0" smtClean="0">
                <a:solidFill>
                  <a:srgbClr val="0000FF"/>
                </a:solidFill>
              </a:rPr>
              <a:t>2</a:t>
            </a:r>
            <a:r>
              <a:rPr lang="en-US" altLang="ja-JP" dirty="0" smtClean="0">
                <a:solidFill>
                  <a:srgbClr val="000000"/>
                </a:solidFill>
              </a:rPr>
              <a:t>, </a:t>
            </a:r>
          </a:p>
          <a:p>
            <a:r>
              <a:rPr lang="ja-JP" altLang="en-US" dirty="0" smtClean="0">
                <a:solidFill>
                  <a:srgbClr val="000000"/>
                </a:solidFill>
              </a:rPr>
              <a:t>　</a:t>
            </a:r>
            <a:r>
              <a:rPr lang="en-US" altLang="ja-JP" dirty="0" smtClean="0">
                <a:solidFill>
                  <a:srgbClr val="000000"/>
                </a:solidFill>
              </a:rPr>
              <a:t>by </a:t>
            </a:r>
            <a:r>
              <a:rPr lang="en-US" altLang="ja-JP" i="1" dirty="0" smtClean="0">
                <a:solidFill>
                  <a:srgbClr val="0000FF"/>
                </a:solidFill>
              </a:rPr>
              <a:t>X</a:t>
            </a:r>
            <a:r>
              <a:rPr lang="en-US" altLang="ja-JP" baseline="-25000" dirty="0" smtClean="0">
                <a:solidFill>
                  <a:srgbClr val="0000FF"/>
                </a:solidFill>
              </a:rPr>
              <a:t>2</a:t>
            </a:r>
            <a:r>
              <a:rPr lang="en-US" altLang="ja-JP" dirty="0" smtClean="0">
                <a:solidFill>
                  <a:srgbClr val="000000"/>
                </a:solidFill>
              </a:rPr>
              <a:t>=</a:t>
            </a:r>
            <a:r>
              <a:rPr lang="en-US" altLang="ja-JP" dirty="0" smtClean="0">
                <a:solidFill>
                  <a:srgbClr val="FF0000"/>
                </a:solidFill>
              </a:rPr>
              <a:t>Z</a:t>
            </a:r>
            <a:r>
              <a:rPr lang="ja-JP" altLang="en-US" sz="2800" dirty="0" smtClean="0">
                <a:solidFill>
                  <a:srgbClr val="000000"/>
                </a:solidFill>
                <a:latin typeface="Arial"/>
                <a:ea typeface="ＭＳ ゴシック"/>
              </a:rPr>
              <a:t>⊕</a:t>
            </a:r>
            <a:r>
              <a:rPr lang="en-US" altLang="ja-JP" i="1" dirty="0" smtClean="0">
                <a:solidFill>
                  <a:srgbClr val="0000FF"/>
                </a:solidFill>
              </a:rPr>
              <a:t>X</a:t>
            </a:r>
            <a:r>
              <a:rPr lang="en-US" altLang="ja-JP" baseline="-25000" dirty="0" smtClean="0">
                <a:solidFill>
                  <a:srgbClr val="0000FF"/>
                </a:solidFill>
              </a:rPr>
              <a:t>1</a:t>
            </a:r>
            <a:r>
              <a:rPr lang="en-US" altLang="ja-JP" dirty="0" smtClean="0">
                <a:solidFill>
                  <a:srgbClr val="000000"/>
                </a:solidFill>
              </a:rPr>
              <a:t> and </a:t>
            </a:r>
            <a:r>
              <a:rPr lang="en-US" altLang="ja-JP" i="1" dirty="0" smtClean="0">
                <a:solidFill>
                  <a:srgbClr val="0000FF"/>
                </a:solidFill>
              </a:rPr>
              <a:t>X</a:t>
            </a:r>
            <a:r>
              <a:rPr lang="en-US" altLang="ja-JP" baseline="-25000" dirty="0" smtClean="0">
                <a:solidFill>
                  <a:srgbClr val="0000FF"/>
                </a:solidFill>
              </a:rPr>
              <a:t>1</a:t>
            </a:r>
            <a:r>
              <a:rPr lang="en-US" altLang="ja-JP" dirty="0" smtClean="0">
                <a:solidFill>
                  <a:srgbClr val="000000"/>
                </a:solidFill>
              </a:rPr>
              <a:t>=</a:t>
            </a:r>
            <a:r>
              <a:rPr lang="en-US" altLang="ja-JP" dirty="0" smtClean="0">
                <a:solidFill>
                  <a:srgbClr val="FF0000"/>
                </a:solidFill>
              </a:rPr>
              <a:t>Z</a:t>
            </a:r>
            <a:r>
              <a:rPr lang="ja-JP" altLang="en-US" sz="2800" dirty="0" smtClean="0">
                <a:solidFill>
                  <a:srgbClr val="000000"/>
                </a:solidFill>
                <a:ea typeface="ＭＳ ゴシック"/>
              </a:rPr>
              <a:t>⊕</a:t>
            </a:r>
            <a:r>
              <a:rPr lang="en-US" altLang="ja-JP" i="1" dirty="0" smtClean="0">
                <a:solidFill>
                  <a:srgbClr val="0000FF"/>
                </a:solidFill>
              </a:rPr>
              <a:t>X</a:t>
            </a:r>
            <a:r>
              <a:rPr lang="en-US" altLang="ja-JP" baseline="-25000" dirty="0" smtClean="0">
                <a:solidFill>
                  <a:srgbClr val="0000FF"/>
                </a:solidFill>
              </a:rPr>
              <a:t>2</a:t>
            </a:r>
            <a:r>
              <a:rPr lang="en-US" altLang="ja-JP" dirty="0" smtClean="0">
                <a:solidFill>
                  <a:srgbClr val="000000"/>
                </a:solidFill>
              </a:rPr>
              <a:t>. </a:t>
            </a:r>
            <a:endParaRPr lang="ja-JP" altLang="en-US" dirty="0">
              <a:solidFill>
                <a:srgbClr val="000000"/>
              </a:solidFill>
            </a:endParaRPr>
          </a:p>
        </p:txBody>
      </p:sp>
      <p:pic>
        <p:nvPicPr>
          <p:cNvPr id="34" name="Picture 15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2899053" y="2192593"/>
            <a:ext cx="342194" cy="267014"/>
          </a:xfrm>
          <a:prstGeom prst="rect">
            <a:avLst/>
          </a:prstGeom>
          <a:noFill/>
          <a:ln w="12700" cap="flat">
            <a:noFill/>
            <a:miter lim="800000"/>
            <a:headEnd/>
            <a:tailEnd/>
          </a:ln>
        </p:spPr>
      </p:pic>
      <p:pic>
        <p:nvPicPr>
          <p:cNvPr id="35" name="Picture 16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949922" y="2180970"/>
            <a:ext cx="329341" cy="250927"/>
          </a:xfrm>
          <a:prstGeom prst="rect">
            <a:avLst/>
          </a:prstGeom>
          <a:noFill/>
          <a:ln w="12700" cap="flat">
            <a:noFill/>
            <a:miter lim="800000"/>
            <a:headEnd/>
            <a:tailEnd/>
          </a:ln>
        </p:spPr>
      </p:pic>
      <p:pic>
        <p:nvPicPr>
          <p:cNvPr id="36" name="図 35" descr="Edittex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/>
          <a:stretch>
            <a:fillRect/>
          </a:stretch>
        </p:blipFill>
        <p:spPr bwMode="auto">
          <a:xfrm>
            <a:off x="3946822" y="2482790"/>
            <a:ext cx="1704650" cy="254569"/>
          </a:xfrm>
          <a:prstGeom prst="rect">
            <a:avLst/>
          </a:prstGeom>
          <a:noFill/>
          <a:ln/>
          <a:effectLst/>
        </p:spPr>
      </p:pic>
      <p:pic>
        <p:nvPicPr>
          <p:cNvPr id="38" name="図 37" descr="Edittex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 cstate="print"/>
          <a:stretch>
            <a:fillRect/>
          </a:stretch>
        </p:blipFill>
        <p:spPr bwMode="auto">
          <a:xfrm>
            <a:off x="3998301" y="3508661"/>
            <a:ext cx="233849" cy="233849"/>
          </a:xfrm>
          <a:prstGeom prst="rect">
            <a:avLst/>
          </a:prstGeom>
          <a:noFill/>
          <a:ln/>
          <a:effectLst/>
        </p:spPr>
      </p:pic>
      <p:pic>
        <p:nvPicPr>
          <p:cNvPr id="39" name="図 38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287036" y="4033887"/>
            <a:ext cx="1003672" cy="337233"/>
          </a:xfrm>
          <a:prstGeom prst="rect">
            <a:avLst/>
          </a:prstGeom>
          <a:noFill/>
          <a:ln/>
          <a:effectLst/>
        </p:spPr>
      </p:pic>
      <p:pic>
        <p:nvPicPr>
          <p:cNvPr id="46" name="図 45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832714" y="4008867"/>
            <a:ext cx="1003672" cy="337233"/>
          </a:xfrm>
          <a:prstGeom prst="rect">
            <a:avLst/>
          </a:prstGeom>
          <a:noFill/>
          <a:ln/>
          <a:effectLst/>
        </p:spPr>
      </p:pic>
      <p:pic>
        <p:nvPicPr>
          <p:cNvPr id="55" name="図 54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800871" y="906256"/>
            <a:ext cx="1003668" cy="337232"/>
          </a:xfrm>
          <a:prstGeom prst="rect">
            <a:avLst/>
          </a:prstGeom>
          <a:noFill/>
          <a:ln/>
          <a:effectLst/>
        </p:spPr>
      </p:pic>
      <p:pic>
        <p:nvPicPr>
          <p:cNvPr id="56" name="図 55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259741" y="906256"/>
            <a:ext cx="1003670" cy="337232"/>
          </a:xfrm>
          <a:prstGeom prst="rect">
            <a:avLst/>
          </a:prstGeom>
          <a:noFill/>
          <a:ln/>
          <a:effectLst/>
        </p:spPr>
      </p:pic>
      <p:pic>
        <p:nvPicPr>
          <p:cNvPr id="57" name="図 56" descr="Edittex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3" cstate="print"/>
          <a:stretch>
            <a:fillRect/>
          </a:stretch>
        </p:blipFill>
        <p:spPr bwMode="auto">
          <a:xfrm>
            <a:off x="4846749" y="3510933"/>
            <a:ext cx="233849" cy="233849"/>
          </a:xfrm>
          <a:prstGeom prst="rect">
            <a:avLst/>
          </a:prstGeom>
          <a:noFill/>
          <a:ln/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正方形/長方形 97"/>
          <p:cNvSpPr/>
          <p:nvPr/>
        </p:nvSpPr>
        <p:spPr>
          <a:xfrm>
            <a:off x="573199" y="234459"/>
            <a:ext cx="7997587" cy="523220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How to balance the competing features?</a:t>
            </a:r>
            <a:endParaRPr lang="en-US" altLang="ja-JP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9" name="Text Box 18"/>
          <p:cNvSpPr txBox="1">
            <a:spLocks noChangeAspect="1" noChangeArrowheads="1"/>
          </p:cNvSpPr>
          <p:nvPr/>
        </p:nvSpPr>
        <p:spPr bwMode="auto">
          <a:xfrm>
            <a:off x="204715" y="1005740"/>
            <a:ext cx="4449170" cy="523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4" tIns="45718" rIns="91434" bIns="45718">
            <a:spAutoFit/>
          </a:bodyPr>
          <a:lstStyle/>
          <a:p>
            <a:r>
              <a:rPr lang="en-US" altLang="ja-JP" sz="2800" dirty="0" smtClean="0">
                <a:solidFill>
                  <a:schemeClr val="bg1"/>
                </a:solidFill>
              </a:rPr>
              <a:t>IP over photonic network</a:t>
            </a:r>
            <a:endParaRPr lang="en-US" altLang="ja-JP" sz="2800" dirty="0">
              <a:solidFill>
                <a:schemeClr val="bg1"/>
              </a:solidFill>
            </a:endParaRPr>
          </a:p>
        </p:txBody>
      </p:sp>
      <p:sp>
        <p:nvSpPr>
          <p:cNvPr id="50" name="Text Box 18"/>
          <p:cNvSpPr txBox="1">
            <a:spLocks noChangeAspect="1" noChangeArrowheads="1"/>
          </p:cNvSpPr>
          <p:nvPr/>
        </p:nvSpPr>
        <p:spPr bwMode="auto">
          <a:xfrm>
            <a:off x="5471615" y="1005740"/>
            <a:ext cx="2566919" cy="523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4" tIns="45718" rIns="91434" bIns="45718">
            <a:spAutoFit/>
          </a:bodyPr>
          <a:lstStyle/>
          <a:p>
            <a:r>
              <a:rPr lang="en-US" altLang="ja-JP" sz="2800" dirty="0" smtClean="0">
                <a:solidFill>
                  <a:schemeClr val="bg1"/>
                </a:solidFill>
              </a:rPr>
              <a:t>QKD network</a:t>
            </a:r>
            <a:endParaRPr lang="en-US" altLang="ja-JP" sz="2800" dirty="0">
              <a:solidFill>
                <a:schemeClr val="bg1"/>
              </a:solidFill>
            </a:endParaRPr>
          </a:p>
        </p:txBody>
      </p:sp>
      <p:sp>
        <p:nvSpPr>
          <p:cNvPr id="51" name="Text Box 33"/>
          <p:cNvSpPr txBox="1">
            <a:spLocks noChangeArrowheads="1"/>
          </p:cNvSpPr>
          <p:nvPr/>
        </p:nvSpPr>
        <p:spPr bwMode="auto">
          <a:xfrm>
            <a:off x="928054" y="1627976"/>
            <a:ext cx="2688603" cy="13542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77800" indent="-177800" algn="l">
              <a:buSzPct val="75000"/>
            </a:pPr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</a:rPr>
              <a:t>Open-control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</a:rPr>
              <a:t> </a:t>
            </a:r>
          </a:p>
          <a:p>
            <a:pPr marL="177800" indent="-177800" algn="l">
              <a:buSzPct val="75000"/>
            </a:pPr>
            <a:endParaRPr lang="en-US" altLang="ja-JP" sz="1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</a:endParaRPr>
          </a:p>
          <a:p>
            <a:pPr marL="177800" indent="-177800" algn="l">
              <a:buSzPct val="75000"/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</a:rPr>
              <a:t> - IP routers </a:t>
            </a:r>
          </a:p>
          <a:p>
            <a:pPr marL="177800" indent="-177800">
              <a:buSzPct val="75000"/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- Link to anyone</a:t>
            </a:r>
          </a:p>
        </p:txBody>
      </p:sp>
      <p:sp>
        <p:nvSpPr>
          <p:cNvPr id="54" name="Text Box 33"/>
          <p:cNvSpPr txBox="1">
            <a:spLocks noChangeArrowheads="1"/>
          </p:cNvSpPr>
          <p:nvPr/>
        </p:nvSpPr>
        <p:spPr bwMode="auto">
          <a:xfrm>
            <a:off x="5268035" y="1627976"/>
            <a:ext cx="3739496" cy="13542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77800" indent="-177800" algn="l">
              <a:buSzPct val="75000"/>
            </a:pPr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</a:rPr>
              <a:t>   Closed-control </a:t>
            </a:r>
            <a:endParaRPr lang="en-US" altLang="ja-JP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</a:endParaRPr>
          </a:p>
          <a:p>
            <a:endParaRPr lang="en-US" altLang="ja-JP" sz="1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Link only to</a:t>
            </a:r>
            <a:r>
              <a:rPr lang="ja-JP" alt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users with </a:t>
            </a:r>
          </a:p>
          <a:p>
            <a:pPr marL="177800" indent="-177800" algn="l">
              <a:buSzPct val="75000"/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pre-established secret</a:t>
            </a:r>
          </a:p>
        </p:txBody>
      </p:sp>
      <p:sp>
        <p:nvSpPr>
          <p:cNvPr id="57" name="下矢印 56"/>
          <p:cNvSpPr/>
          <p:nvPr/>
        </p:nvSpPr>
        <p:spPr bwMode="auto">
          <a:xfrm rot="19543087">
            <a:off x="2649888" y="3060249"/>
            <a:ext cx="516398" cy="706800"/>
          </a:xfrm>
          <a:prstGeom prst="downArrow">
            <a:avLst>
              <a:gd name="adj1" fmla="val 50000"/>
              <a:gd name="adj2" fmla="val 59727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58" name="下矢印 57"/>
          <p:cNvSpPr/>
          <p:nvPr/>
        </p:nvSpPr>
        <p:spPr bwMode="auto">
          <a:xfrm rot="2056913" flipH="1">
            <a:off x="5954921" y="3089819"/>
            <a:ext cx="516398" cy="706800"/>
          </a:xfrm>
          <a:prstGeom prst="downArrow">
            <a:avLst>
              <a:gd name="adj1" fmla="val 50000"/>
              <a:gd name="adj2" fmla="val 59727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10" name="Text Box 33"/>
          <p:cNvSpPr txBox="1">
            <a:spLocks noChangeArrowheads="1"/>
          </p:cNvSpPr>
          <p:nvPr/>
        </p:nvSpPr>
        <p:spPr bwMode="auto">
          <a:xfrm>
            <a:off x="2431599" y="3820043"/>
            <a:ext cx="422852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77800" indent="-177800" algn="l">
              <a:buSzPct val="75000"/>
            </a:pPr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</a:rPr>
              <a:t>Convenience </a:t>
            </a:r>
            <a:r>
              <a:rPr lang="en-US" altLang="ja-JP" i="1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</a:rPr>
              <a:t>vs</a:t>
            </a:r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</a:rPr>
              <a:t> </a:t>
            </a:r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Restriction </a:t>
            </a:r>
            <a:endParaRPr lang="en-US" altLang="ja-JP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22" name="グループ化 221"/>
          <p:cNvGrpSpPr/>
          <p:nvPr/>
        </p:nvGrpSpPr>
        <p:grpSpPr>
          <a:xfrm>
            <a:off x="1903861" y="4599310"/>
            <a:ext cx="5247571" cy="2047706"/>
            <a:chOff x="1576309" y="3739486"/>
            <a:chExt cx="5247571" cy="2047706"/>
          </a:xfrm>
        </p:grpSpPr>
        <p:grpSp>
          <p:nvGrpSpPr>
            <p:cNvPr id="121" name="グループ化 216"/>
            <p:cNvGrpSpPr>
              <a:grpSpLocks noChangeAspect="1"/>
            </p:cNvGrpSpPr>
            <p:nvPr/>
          </p:nvGrpSpPr>
          <p:grpSpPr>
            <a:xfrm>
              <a:off x="2900265" y="4282255"/>
              <a:ext cx="2660287" cy="1504937"/>
              <a:chOff x="903542" y="-699012"/>
              <a:chExt cx="3805971" cy="2064736"/>
            </a:xfrm>
          </p:grpSpPr>
          <p:sp>
            <p:nvSpPr>
              <p:cNvPr id="122" name="Line 120"/>
              <p:cNvSpPr>
                <a:spLocks noChangeShapeType="1"/>
              </p:cNvSpPr>
              <p:nvPr/>
            </p:nvSpPr>
            <p:spPr bwMode="auto">
              <a:xfrm>
                <a:off x="1914704" y="-459414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Line 121"/>
              <p:cNvSpPr>
                <a:spLocks noChangeShapeType="1"/>
              </p:cNvSpPr>
              <p:nvPr/>
            </p:nvSpPr>
            <p:spPr bwMode="auto">
              <a:xfrm>
                <a:off x="3120069" y="-478680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Line 18"/>
              <p:cNvSpPr>
                <a:spLocks noChangeShapeType="1"/>
              </p:cNvSpPr>
              <p:nvPr/>
            </p:nvSpPr>
            <p:spPr bwMode="auto">
              <a:xfrm flipV="1">
                <a:off x="1183520" y="594875"/>
                <a:ext cx="642696" cy="27849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Line 19"/>
              <p:cNvSpPr>
                <a:spLocks noChangeShapeType="1"/>
              </p:cNvSpPr>
              <p:nvPr/>
            </p:nvSpPr>
            <p:spPr bwMode="auto">
              <a:xfrm flipV="1">
                <a:off x="3833975" y="873365"/>
                <a:ext cx="642695" cy="278491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Line 20"/>
              <p:cNvSpPr>
                <a:spLocks noChangeShapeType="1"/>
              </p:cNvSpPr>
              <p:nvPr/>
            </p:nvSpPr>
            <p:spPr bwMode="auto">
              <a:xfrm flipV="1">
                <a:off x="2468911" y="524098"/>
                <a:ext cx="642696" cy="55852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Line 22"/>
              <p:cNvSpPr>
                <a:spLocks noChangeShapeType="1"/>
              </p:cNvSpPr>
              <p:nvPr/>
            </p:nvSpPr>
            <p:spPr bwMode="auto">
              <a:xfrm>
                <a:off x="3272722" y="524098"/>
                <a:ext cx="1124275" cy="28003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Line 23"/>
              <p:cNvSpPr>
                <a:spLocks noChangeShapeType="1"/>
              </p:cNvSpPr>
              <p:nvPr/>
            </p:nvSpPr>
            <p:spPr bwMode="auto">
              <a:xfrm>
                <a:off x="1183520" y="944142"/>
                <a:ext cx="1124275" cy="28003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Line 24"/>
              <p:cNvSpPr>
                <a:spLocks noChangeShapeType="1"/>
              </p:cNvSpPr>
              <p:nvPr/>
            </p:nvSpPr>
            <p:spPr bwMode="auto">
              <a:xfrm>
                <a:off x="2548585" y="1222633"/>
                <a:ext cx="1124274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Line 25"/>
              <p:cNvSpPr>
                <a:spLocks noChangeShapeType="1"/>
              </p:cNvSpPr>
              <p:nvPr/>
            </p:nvSpPr>
            <p:spPr bwMode="auto">
              <a:xfrm>
                <a:off x="2067006" y="524098"/>
                <a:ext cx="1124274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31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 rot="9074494">
                <a:off x="978142" y="745659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2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 rot="8153205">
                <a:off x="2284778" y="801050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3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 rot="9048354">
                <a:off x="3665776" y="994917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4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571600" y="1165703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5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 rot="11669093">
                <a:off x="1264964" y="1064155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6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 rot="12111283">
                <a:off x="1932447" y="802588"/>
                <a:ext cx="1848412" cy="120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7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051071" y="473323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8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 rot="11822745">
                <a:off x="3255017" y="620216"/>
                <a:ext cx="1124275" cy="120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139" name="Group 26"/>
              <p:cNvGrpSpPr>
                <a:grpSpLocks noChangeAspect="1"/>
              </p:cNvGrpSpPr>
              <p:nvPr/>
            </p:nvGrpSpPr>
            <p:grpSpPr bwMode="auto">
              <a:xfrm>
                <a:off x="2950490" y="314845"/>
                <a:ext cx="380660" cy="352344"/>
                <a:chOff x="3440" y="1592"/>
                <a:chExt cx="601" cy="640"/>
              </a:xfrm>
            </p:grpSpPr>
            <p:grpSp>
              <p:nvGrpSpPr>
                <p:cNvPr id="212" name="Group 27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214" name="Group 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216" name="Picture 29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217" name="Picture 30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9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215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3" name="Freeform 32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40" name="Group 33"/>
              <p:cNvGrpSpPr>
                <a:grpSpLocks noChangeAspect="1"/>
              </p:cNvGrpSpPr>
              <p:nvPr/>
            </p:nvGrpSpPr>
            <p:grpSpPr bwMode="auto">
              <a:xfrm>
                <a:off x="1746542" y="385622"/>
                <a:ext cx="380660" cy="352344"/>
                <a:chOff x="3440" y="1592"/>
                <a:chExt cx="601" cy="640"/>
              </a:xfrm>
            </p:grpSpPr>
            <p:grpSp>
              <p:nvGrpSpPr>
                <p:cNvPr id="206" name="Group 34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208" name="Group 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210" name="Picture 36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211" name="Picture 37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9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209" name="Freeform 38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07" name="Freeform 39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41" name="Line 119"/>
              <p:cNvSpPr>
                <a:spLocks noChangeShapeType="1"/>
              </p:cNvSpPr>
              <p:nvPr/>
            </p:nvSpPr>
            <p:spPr bwMode="auto">
              <a:xfrm>
                <a:off x="1118619" y="-175979"/>
                <a:ext cx="0" cy="98890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Line 124"/>
              <p:cNvSpPr>
                <a:spLocks noChangeShapeType="1"/>
              </p:cNvSpPr>
              <p:nvPr/>
            </p:nvSpPr>
            <p:spPr bwMode="auto">
              <a:xfrm>
                <a:off x="4466388" y="-247615"/>
                <a:ext cx="0" cy="985792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Line 121"/>
              <p:cNvSpPr>
                <a:spLocks noChangeShapeType="1"/>
              </p:cNvSpPr>
              <p:nvPr/>
            </p:nvSpPr>
            <p:spPr bwMode="auto">
              <a:xfrm>
                <a:off x="2394463" y="105899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Line 123"/>
              <p:cNvSpPr>
                <a:spLocks noChangeShapeType="1"/>
              </p:cNvSpPr>
              <p:nvPr/>
            </p:nvSpPr>
            <p:spPr bwMode="auto">
              <a:xfrm>
                <a:off x="3749386" y="177537"/>
                <a:ext cx="0" cy="914154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45" name="Group 54"/>
              <p:cNvGrpSpPr>
                <a:grpSpLocks noChangeAspect="1"/>
              </p:cNvGrpSpPr>
              <p:nvPr/>
            </p:nvGrpSpPr>
            <p:grpSpPr bwMode="auto">
              <a:xfrm>
                <a:off x="4315553" y="664112"/>
                <a:ext cx="393960" cy="352345"/>
                <a:chOff x="3440" y="1592"/>
                <a:chExt cx="622" cy="640"/>
              </a:xfrm>
            </p:grpSpPr>
            <p:grpSp>
              <p:nvGrpSpPr>
                <p:cNvPr id="200" name="Group 55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202" name="Group 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204" name="Picture 57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205" name="Picture 58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9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203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01" name="Freeform 60"/>
                <p:cNvSpPr>
                  <a:spLocks noChangeAspect="1"/>
                </p:cNvSpPr>
                <p:nvPr/>
              </p:nvSpPr>
              <p:spPr bwMode="auto">
                <a:xfrm>
                  <a:off x="3462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46" name="Group 47"/>
              <p:cNvGrpSpPr>
                <a:grpSpLocks noChangeAspect="1"/>
              </p:cNvGrpSpPr>
              <p:nvPr/>
            </p:nvGrpSpPr>
            <p:grpSpPr bwMode="auto">
              <a:xfrm>
                <a:off x="2228121" y="1013380"/>
                <a:ext cx="380660" cy="352344"/>
                <a:chOff x="3440" y="1592"/>
                <a:chExt cx="601" cy="640"/>
              </a:xfrm>
            </p:grpSpPr>
            <p:grpSp>
              <p:nvGrpSpPr>
                <p:cNvPr id="194" name="Group 48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196" name="Group 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198" name="Picture 50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199" name="Picture 51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9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197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5" name="Freeform 53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47" name="Group 61"/>
              <p:cNvGrpSpPr>
                <a:grpSpLocks noChangeAspect="1"/>
              </p:cNvGrpSpPr>
              <p:nvPr/>
            </p:nvGrpSpPr>
            <p:grpSpPr bwMode="auto">
              <a:xfrm>
                <a:off x="3593185" y="1013380"/>
                <a:ext cx="377118" cy="349267"/>
                <a:chOff x="3440" y="1592"/>
                <a:chExt cx="601" cy="640"/>
              </a:xfrm>
            </p:grpSpPr>
            <p:grpSp>
              <p:nvGrpSpPr>
                <p:cNvPr id="188" name="Group 62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190" name="Group 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192" name="Picture 64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193" name="Picture 65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0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191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89" name="Freeform 67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48" name="Group 40"/>
              <p:cNvGrpSpPr>
                <a:grpSpLocks noChangeAspect="1"/>
              </p:cNvGrpSpPr>
              <p:nvPr/>
            </p:nvGrpSpPr>
            <p:grpSpPr bwMode="auto">
              <a:xfrm>
                <a:off x="903542" y="804128"/>
                <a:ext cx="380660" cy="352344"/>
                <a:chOff x="3440" y="1592"/>
                <a:chExt cx="601" cy="640"/>
              </a:xfrm>
            </p:grpSpPr>
            <p:grpSp>
              <p:nvGrpSpPr>
                <p:cNvPr id="182" name="Group 41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184" name="Group 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186" name="Picture 43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187" name="Picture 44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9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185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83" name="Freeform 46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49" name="グループ化 169"/>
              <p:cNvGrpSpPr/>
              <p:nvPr/>
            </p:nvGrpSpPr>
            <p:grpSpPr>
              <a:xfrm>
                <a:off x="934151" y="-699012"/>
                <a:ext cx="3728923" cy="899277"/>
                <a:chOff x="2975602" y="4281317"/>
                <a:chExt cx="3728923" cy="899277"/>
              </a:xfrm>
            </p:grpSpPr>
            <p:sp>
              <p:nvSpPr>
                <p:cNvPr id="150" name="Line 163"/>
                <p:cNvSpPr>
                  <a:spLocks noChangeShapeType="1"/>
                </p:cNvSpPr>
                <p:nvPr/>
              </p:nvSpPr>
              <p:spPr bwMode="auto">
                <a:xfrm flipV="1">
                  <a:off x="3158313" y="4488123"/>
                  <a:ext cx="637921" cy="242379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1" name="Line 164"/>
                <p:cNvSpPr>
                  <a:spLocks noChangeShapeType="1"/>
                </p:cNvSpPr>
                <p:nvPr/>
              </p:nvSpPr>
              <p:spPr bwMode="auto">
                <a:xfrm flipV="1">
                  <a:off x="5789080" y="4730502"/>
                  <a:ext cx="637921" cy="242379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2" name="Line 165"/>
                <p:cNvSpPr>
                  <a:spLocks noChangeShapeType="1"/>
                </p:cNvSpPr>
                <p:nvPr/>
              </p:nvSpPr>
              <p:spPr bwMode="auto">
                <a:xfrm flipV="1">
                  <a:off x="4434156" y="4426524"/>
                  <a:ext cx="637921" cy="486097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3" name="Line 166"/>
                <p:cNvSpPr>
                  <a:spLocks noChangeShapeType="1"/>
                </p:cNvSpPr>
                <p:nvPr/>
              </p:nvSpPr>
              <p:spPr bwMode="auto">
                <a:xfrm>
                  <a:off x="3956155" y="4488123"/>
                  <a:ext cx="1673006" cy="486097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4" name="Line 167"/>
                <p:cNvSpPr>
                  <a:spLocks noChangeShapeType="1"/>
                </p:cNvSpPr>
                <p:nvPr/>
              </p:nvSpPr>
              <p:spPr bwMode="auto">
                <a:xfrm>
                  <a:off x="5231997" y="4426524"/>
                  <a:ext cx="1115923" cy="243718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5" name="Line 168"/>
                <p:cNvSpPr>
                  <a:spLocks noChangeShapeType="1"/>
                </p:cNvSpPr>
                <p:nvPr/>
              </p:nvSpPr>
              <p:spPr bwMode="auto">
                <a:xfrm>
                  <a:off x="3158313" y="4792101"/>
                  <a:ext cx="1115923" cy="243718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6" name="Line 169"/>
                <p:cNvSpPr>
                  <a:spLocks noChangeShapeType="1"/>
                </p:cNvSpPr>
                <p:nvPr/>
              </p:nvSpPr>
              <p:spPr bwMode="auto">
                <a:xfrm>
                  <a:off x="4513237" y="5034480"/>
                  <a:ext cx="1115923" cy="0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7" name="Line 170"/>
                <p:cNvSpPr>
                  <a:spLocks noChangeShapeType="1"/>
                </p:cNvSpPr>
                <p:nvPr/>
              </p:nvSpPr>
              <p:spPr bwMode="auto">
                <a:xfrm>
                  <a:off x="4035236" y="4426524"/>
                  <a:ext cx="1115923" cy="0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58" name="グループ化 255"/>
                <p:cNvGrpSpPr/>
                <p:nvPr/>
              </p:nvGrpSpPr>
              <p:grpSpPr>
                <a:xfrm>
                  <a:off x="6317386" y="4527361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179" name="円柱 178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80" name="円/楕円 179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181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159" name="グループ化 260"/>
                <p:cNvGrpSpPr/>
                <p:nvPr/>
              </p:nvGrpSpPr>
              <p:grpSpPr>
                <a:xfrm>
                  <a:off x="5004543" y="4283154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176" name="円柱 175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77" name="円/楕円 176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178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160" name="グループ化 264"/>
                <p:cNvGrpSpPr/>
                <p:nvPr/>
              </p:nvGrpSpPr>
              <p:grpSpPr>
                <a:xfrm>
                  <a:off x="5588436" y="482298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173" name="円柱 172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74" name="円/楕円 173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175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161" name="グループ化 268"/>
                <p:cNvGrpSpPr/>
                <p:nvPr/>
              </p:nvGrpSpPr>
              <p:grpSpPr>
                <a:xfrm>
                  <a:off x="4220508" y="483216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170" name="円柱 169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71" name="円/楕円 170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172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162" name="グループ化 272"/>
                <p:cNvGrpSpPr/>
                <p:nvPr/>
              </p:nvGrpSpPr>
              <p:grpSpPr>
                <a:xfrm>
                  <a:off x="3768817" y="4281317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167" name="円柱 166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68" name="円/楕円 167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169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163" name="グループ化 276"/>
                <p:cNvGrpSpPr/>
                <p:nvPr/>
              </p:nvGrpSpPr>
              <p:grpSpPr>
                <a:xfrm>
                  <a:off x="2975602" y="458979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164" name="円柱 163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65" name="円/楕円 164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166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</p:grpSp>
        </p:grpSp>
        <p:cxnSp>
          <p:nvCxnSpPr>
            <p:cNvPr id="218" name="カギ線コネクタ 220"/>
            <p:cNvCxnSpPr>
              <a:endCxn id="219" idx="1"/>
            </p:cNvCxnSpPr>
            <p:nvPr/>
          </p:nvCxnSpPr>
          <p:spPr bwMode="auto">
            <a:xfrm rot="10800000">
              <a:off x="2535632" y="4300497"/>
              <a:ext cx="386029" cy="333580"/>
            </a:xfrm>
            <a:prstGeom prst="bentConnector2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219" name="雲 218"/>
            <p:cNvSpPr/>
            <p:nvPr/>
          </p:nvSpPr>
          <p:spPr bwMode="auto">
            <a:xfrm>
              <a:off x="1576309" y="3753133"/>
              <a:ext cx="1918644" cy="547947"/>
            </a:xfrm>
            <a:prstGeom prst="cloud">
              <a:avLst/>
            </a:prstGeom>
            <a:solidFill>
              <a:schemeClr val="bg1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rPr>
                <a:t>User domain </a:t>
              </a:r>
              <a:endParaRPr kumimoji="1" lang="ja-JP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20" name="カギ線コネクタ 223"/>
            <p:cNvCxnSpPr>
              <a:endCxn id="221" idx="1"/>
            </p:cNvCxnSpPr>
            <p:nvPr/>
          </p:nvCxnSpPr>
          <p:spPr bwMode="auto">
            <a:xfrm flipV="1">
              <a:off x="5528092" y="4281568"/>
              <a:ext cx="336466" cy="307006"/>
            </a:xfrm>
            <a:prstGeom prst="bentConnector2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221" name="雲 220"/>
            <p:cNvSpPr/>
            <p:nvPr/>
          </p:nvSpPr>
          <p:spPr bwMode="auto">
            <a:xfrm>
              <a:off x="4905236" y="3739486"/>
              <a:ext cx="1918644" cy="542660"/>
            </a:xfrm>
            <a:prstGeom prst="cloud">
              <a:avLst/>
            </a:prstGeom>
            <a:solidFill>
              <a:schemeClr val="bg1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ja-JP" sz="1600" dirty="0" smtClean="0"/>
                <a:t>User domain </a:t>
              </a:r>
              <a:endParaRPr lang="ja-JP" altLang="en-US" sz="1600" dirty="0" smtClean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2"/>
          <p:cNvSpPr>
            <a:spLocks noChangeArrowheads="1"/>
          </p:cNvSpPr>
          <p:nvPr/>
        </p:nvSpPr>
        <p:spPr bwMode="auto">
          <a:xfrm>
            <a:off x="0" y="-4540"/>
            <a:ext cx="9144000" cy="673200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a typeface="ＭＳ Ｐゴシック" charset="-128"/>
              </a:rPr>
              <a:t>Network coding  </a:t>
            </a:r>
            <a:r>
              <a:rPr lang="ja-JP" altLang="en-US" sz="2800" dirty="0" smtClean="0">
                <a:solidFill>
                  <a:srgbClr val="FFFF00"/>
                </a:solidFill>
                <a:ea typeface="ＭＳ Ｐゴシック" charset="-128"/>
              </a:rPr>
              <a:t> </a:t>
            </a:r>
            <a:endParaRPr lang="en-US" altLang="ja-JP" sz="2800" dirty="0">
              <a:solidFill>
                <a:srgbClr val="FFFF00"/>
              </a:solidFill>
              <a:ea typeface="ＭＳ Ｐゴシック" charset="-128"/>
            </a:endParaRPr>
          </a:p>
        </p:txBody>
      </p:sp>
      <p:sp>
        <p:nvSpPr>
          <p:cNvPr id="40" name="円/楕円 39"/>
          <p:cNvSpPr/>
          <p:nvPr/>
        </p:nvSpPr>
        <p:spPr bwMode="auto">
          <a:xfrm>
            <a:off x="3243596" y="1315897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1" name="円/楕円 40"/>
          <p:cNvSpPr/>
          <p:nvPr/>
        </p:nvSpPr>
        <p:spPr bwMode="auto">
          <a:xfrm>
            <a:off x="5675212" y="1318169"/>
            <a:ext cx="177421" cy="1910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2" name="円/楕円 41"/>
          <p:cNvSpPr/>
          <p:nvPr/>
        </p:nvSpPr>
        <p:spPr bwMode="auto">
          <a:xfrm>
            <a:off x="3245884" y="3733846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3" name="円/楕円 42"/>
          <p:cNvSpPr/>
          <p:nvPr/>
        </p:nvSpPr>
        <p:spPr bwMode="auto">
          <a:xfrm>
            <a:off x="5677470" y="3749765"/>
            <a:ext cx="177421" cy="191068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4" name="円/楕円 43"/>
          <p:cNvSpPr/>
          <p:nvPr/>
        </p:nvSpPr>
        <p:spPr bwMode="auto">
          <a:xfrm>
            <a:off x="4458259" y="1923246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45" name="円/楕円 44"/>
          <p:cNvSpPr/>
          <p:nvPr/>
        </p:nvSpPr>
        <p:spPr bwMode="auto">
          <a:xfrm>
            <a:off x="4460531" y="3126542"/>
            <a:ext cx="177421" cy="19106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grpSp>
        <p:nvGrpSpPr>
          <p:cNvPr id="2" name="グループ化 45"/>
          <p:cNvGrpSpPr/>
          <p:nvPr/>
        </p:nvGrpSpPr>
        <p:grpSpPr>
          <a:xfrm>
            <a:off x="3328794" y="1479650"/>
            <a:ext cx="2439654" cy="2287256"/>
            <a:chOff x="6117492" y="1270024"/>
            <a:chExt cx="2734352" cy="2750885"/>
          </a:xfrm>
        </p:grpSpPr>
        <p:sp>
          <p:nvSpPr>
            <p:cNvPr id="47" name="Line 14"/>
            <p:cNvSpPr>
              <a:spLocks noChangeShapeType="1"/>
            </p:cNvSpPr>
            <p:nvPr/>
          </p:nvSpPr>
          <p:spPr bwMode="auto">
            <a:xfrm rot="16200000" flipV="1">
              <a:off x="7546345" y="2658594"/>
              <a:ext cx="2610997" cy="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48" name="Line 6"/>
            <p:cNvSpPr>
              <a:spLocks noChangeShapeType="1"/>
            </p:cNvSpPr>
            <p:nvPr/>
          </p:nvSpPr>
          <p:spPr bwMode="auto">
            <a:xfrm rot="16200000">
              <a:off x="6905757" y="2655728"/>
              <a:ext cx="1171469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49" name="Line 5"/>
            <p:cNvSpPr>
              <a:spLocks noChangeShapeType="1"/>
            </p:cNvSpPr>
            <p:nvPr/>
          </p:nvSpPr>
          <p:spPr bwMode="auto">
            <a:xfrm rot="16200000" flipV="1">
              <a:off x="7836295" y="3135290"/>
              <a:ext cx="661053" cy="111018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0" name="Line 5"/>
            <p:cNvSpPr>
              <a:spLocks noChangeShapeType="1"/>
            </p:cNvSpPr>
            <p:nvPr/>
          </p:nvSpPr>
          <p:spPr bwMode="auto">
            <a:xfrm rot="5400000" flipH="1" flipV="1">
              <a:off x="6473945" y="3166940"/>
              <a:ext cx="638938" cy="102476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1" name="Line 14"/>
            <p:cNvSpPr>
              <a:spLocks noChangeShapeType="1"/>
            </p:cNvSpPr>
            <p:nvPr/>
          </p:nvSpPr>
          <p:spPr bwMode="auto">
            <a:xfrm rot="5400000" flipH="1">
              <a:off x="6487298" y="1044372"/>
              <a:ext cx="616970" cy="111180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2" name="Line 14"/>
            <p:cNvSpPr>
              <a:spLocks noChangeShapeType="1"/>
            </p:cNvSpPr>
            <p:nvPr/>
          </p:nvSpPr>
          <p:spPr bwMode="auto">
            <a:xfrm rot="5400000" flipH="1">
              <a:off x="4829091" y="2641497"/>
              <a:ext cx="2579399" cy="259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  <p:sp>
          <p:nvSpPr>
            <p:cNvPr id="53" name="Line 14"/>
            <p:cNvSpPr>
              <a:spLocks noChangeShapeType="1"/>
            </p:cNvSpPr>
            <p:nvPr/>
          </p:nvSpPr>
          <p:spPr bwMode="auto">
            <a:xfrm rot="16200000">
              <a:off x="7819667" y="1062084"/>
              <a:ext cx="654862" cy="107074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triangle"/>
              <a:tailEnd/>
            </a:ln>
            <a:effec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ja-JP" altLang="en-US" sz="1800" b="0" smtClean="0">
                <a:solidFill>
                  <a:prstClr val="black"/>
                </a:solidFill>
              </a:endParaRPr>
            </a:p>
          </p:txBody>
        </p:sp>
      </p:grpSp>
      <p:sp>
        <p:nvSpPr>
          <p:cNvPr id="28" name="正方形/長方形 27"/>
          <p:cNvSpPr/>
          <p:nvPr/>
        </p:nvSpPr>
        <p:spPr>
          <a:xfrm>
            <a:off x="570014" y="5119784"/>
            <a:ext cx="7992093" cy="954107"/>
          </a:xfrm>
          <a:prstGeom prst="rect">
            <a:avLst/>
          </a:prstGeom>
          <a:solidFill>
            <a:srgbClr val="FFFF99"/>
          </a:solidFill>
          <a:ln w="28575"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altLang="ja-JP" sz="2800" dirty="0" smtClean="0">
                <a:ea typeface="ＭＳ Ｐゴシック" charset="-128"/>
              </a:rPr>
              <a:t>Network coding enables efficient multicasting with less secure keys.  </a:t>
            </a:r>
            <a:endParaRPr lang="en-US" altLang="ja-JP" sz="2800" dirty="0" smtClean="0"/>
          </a:p>
        </p:txBody>
      </p:sp>
      <p:pic>
        <p:nvPicPr>
          <p:cNvPr id="36" name="図 35" descr="Edittex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/>
          <a:stretch>
            <a:fillRect/>
          </a:stretch>
        </p:blipFill>
        <p:spPr bwMode="auto">
          <a:xfrm>
            <a:off x="6271812" y="1610438"/>
            <a:ext cx="2062824" cy="308058"/>
          </a:xfrm>
          <a:prstGeom prst="rect">
            <a:avLst/>
          </a:prstGeom>
          <a:noFill/>
          <a:ln/>
          <a:effectLst/>
        </p:spPr>
      </p:pic>
      <p:pic>
        <p:nvPicPr>
          <p:cNvPr id="39" name="図 38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287036" y="4033887"/>
            <a:ext cx="1003672" cy="337233"/>
          </a:xfrm>
          <a:prstGeom prst="rect">
            <a:avLst/>
          </a:prstGeom>
          <a:noFill/>
          <a:ln/>
          <a:effectLst/>
        </p:spPr>
      </p:pic>
      <p:pic>
        <p:nvPicPr>
          <p:cNvPr id="46" name="図 45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832714" y="4008867"/>
            <a:ext cx="1003672" cy="337233"/>
          </a:xfrm>
          <a:prstGeom prst="rect">
            <a:avLst/>
          </a:prstGeom>
          <a:noFill/>
          <a:ln/>
          <a:effectLst/>
        </p:spPr>
      </p:pic>
      <p:pic>
        <p:nvPicPr>
          <p:cNvPr id="26" name="図 25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2091175" y="2489414"/>
            <a:ext cx="1140169" cy="337232"/>
          </a:xfrm>
          <a:prstGeom prst="rect">
            <a:avLst/>
          </a:prstGeom>
          <a:noFill/>
          <a:ln/>
          <a:effectLst/>
        </p:spPr>
      </p:pic>
      <p:pic>
        <p:nvPicPr>
          <p:cNvPr id="27" name="図 26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5886183" y="2478041"/>
            <a:ext cx="1142854" cy="338026"/>
          </a:xfrm>
          <a:prstGeom prst="rect">
            <a:avLst/>
          </a:prstGeom>
          <a:noFill/>
          <a:ln/>
          <a:effectLst/>
        </p:spPr>
      </p:pic>
      <p:pic>
        <p:nvPicPr>
          <p:cNvPr id="29" name="図 28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3223433" y="922192"/>
            <a:ext cx="1142854" cy="338026"/>
          </a:xfrm>
          <a:prstGeom prst="rect">
            <a:avLst/>
          </a:prstGeom>
          <a:noFill/>
          <a:ln/>
          <a:effectLst/>
        </p:spPr>
      </p:pic>
      <p:sp>
        <p:nvSpPr>
          <p:cNvPr id="30" name="フリーフォーム 29"/>
          <p:cNvSpPr/>
          <p:nvPr/>
        </p:nvSpPr>
        <p:spPr bwMode="auto">
          <a:xfrm flipH="1">
            <a:off x="3878240" y="1271518"/>
            <a:ext cx="122829" cy="477672"/>
          </a:xfrm>
          <a:custGeom>
            <a:avLst/>
            <a:gdLst>
              <a:gd name="connsiteX0" fmla="*/ 72788 w 181970"/>
              <a:gd name="connsiteY0" fmla="*/ 0 h 477672"/>
              <a:gd name="connsiteX1" fmla="*/ 18197 w 181970"/>
              <a:gd name="connsiteY1" fmla="*/ 259307 h 477672"/>
              <a:gd name="connsiteX2" fmla="*/ 181970 w 181970"/>
              <a:gd name="connsiteY2" fmla="*/ 477672 h 477672"/>
              <a:gd name="connsiteX3" fmla="*/ 181970 w 181970"/>
              <a:gd name="connsiteY3" fmla="*/ 477672 h 477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70" h="477672">
                <a:moveTo>
                  <a:pt x="72788" y="0"/>
                </a:moveTo>
                <a:cubicBezTo>
                  <a:pt x="36394" y="89847"/>
                  <a:pt x="0" y="179695"/>
                  <a:pt x="18197" y="259307"/>
                </a:cubicBezTo>
                <a:cubicBezTo>
                  <a:pt x="36394" y="338919"/>
                  <a:pt x="181970" y="477672"/>
                  <a:pt x="181970" y="477672"/>
                </a:cubicBezTo>
                <a:lnTo>
                  <a:pt x="181970" y="477672"/>
                </a:ln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pic>
        <p:nvPicPr>
          <p:cNvPr id="62" name="図 61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3742006" y="3603007"/>
            <a:ext cx="955546" cy="343016"/>
          </a:xfrm>
          <a:prstGeom prst="rect">
            <a:avLst/>
          </a:prstGeom>
          <a:noFill/>
          <a:ln/>
          <a:effectLst/>
        </p:spPr>
      </p:pic>
      <p:pic>
        <p:nvPicPr>
          <p:cNvPr id="57" name="図 56" descr="TP_tmp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/>
          <a:stretch>
            <a:fillRect/>
          </a:stretch>
        </p:blipFill>
        <p:spPr bwMode="auto">
          <a:xfrm>
            <a:off x="4162172" y="2417927"/>
            <a:ext cx="846952" cy="309462"/>
          </a:xfrm>
          <a:prstGeom prst="rect">
            <a:avLst/>
          </a:prstGeom>
          <a:noFill/>
          <a:ln/>
          <a:effectLst/>
        </p:spPr>
      </p:pic>
      <p:pic>
        <p:nvPicPr>
          <p:cNvPr id="58" name="図 57" descr="TP_tmp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4789375" y="910823"/>
            <a:ext cx="1145545" cy="338822"/>
          </a:xfrm>
          <a:prstGeom prst="rect">
            <a:avLst/>
          </a:prstGeom>
          <a:noFill/>
          <a:ln/>
          <a:effectLst/>
        </p:spPr>
      </p:pic>
      <p:sp>
        <p:nvSpPr>
          <p:cNvPr id="59" name="フリーフォーム 58"/>
          <p:cNvSpPr/>
          <p:nvPr/>
        </p:nvSpPr>
        <p:spPr bwMode="auto">
          <a:xfrm>
            <a:off x="5008729" y="1255596"/>
            <a:ext cx="122829" cy="477672"/>
          </a:xfrm>
          <a:custGeom>
            <a:avLst/>
            <a:gdLst>
              <a:gd name="connsiteX0" fmla="*/ 72788 w 181970"/>
              <a:gd name="connsiteY0" fmla="*/ 0 h 477672"/>
              <a:gd name="connsiteX1" fmla="*/ 18197 w 181970"/>
              <a:gd name="connsiteY1" fmla="*/ 259307 h 477672"/>
              <a:gd name="connsiteX2" fmla="*/ 181970 w 181970"/>
              <a:gd name="connsiteY2" fmla="*/ 477672 h 477672"/>
              <a:gd name="connsiteX3" fmla="*/ 181970 w 181970"/>
              <a:gd name="connsiteY3" fmla="*/ 477672 h 477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970" h="477672">
                <a:moveTo>
                  <a:pt x="72788" y="0"/>
                </a:moveTo>
                <a:cubicBezTo>
                  <a:pt x="36394" y="89847"/>
                  <a:pt x="0" y="179695"/>
                  <a:pt x="18197" y="259307"/>
                </a:cubicBezTo>
                <a:cubicBezTo>
                  <a:pt x="36394" y="338919"/>
                  <a:pt x="181970" y="477672"/>
                  <a:pt x="181970" y="477672"/>
                </a:cubicBezTo>
                <a:lnTo>
                  <a:pt x="181970" y="477672"/>
                </a:ln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pic>
        <p:nvPicPr>
          <p:cNvPr id="61" name="図 60" descr="TP_tmp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6243185" y="3240266"/>
            <a:ext cx="952821" cy="342037"/>
          </a:xfrm>
          <a:prstGeom prst="rect">
            <a:avLst/>
          </a:prstGeom>
          <a:noFill/>
          <a:ln/>
          <a:effectLst/>
        </p:spPr>
      </p:pic>
      <p:sp>
        <p:nvSpPr>
          <p:cNvPr id="63" name="フリーフォーム 62"/>
          <p:cNvSpPr/>
          <p:nvPr/>
        </p:nvSpPr>
        <p:spPr bwMode="auto">
          <a:xfrm rot="21254995">
            <a:off x="4681184" y="1937982"/>
            <a:ext cx="1569493" cy="373039"/>
          </a:xfrm>
          <a:custGeom>
            <a:avLst/>
            <a:gdLst>
              <a:gd name="connsiteX0" fmla="*/ 0 w 1569493"/>
              <a:gd name="connsiteY0" fmla="*/ 109182 h 373039"/>
              <a:gd name="connsiteX1" fmla="*/ 614149 w 1569493"/>
              <a:gd name="connsiteY1" fmla="*/ 354842 h 373039"/>
              <a:gd name="connsiteX2" fmla="*/ 1569493 w 1569493"/>
              <a:gd name="connsiteY2" fmla="*/ 0 h 37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9493" h="373039">
                <a:moveTo>
                  <a:pt x="0" y="109182"/>
                </a:moveTo>
                <a:cubicBezTo>
                  <a:pt x="176283" y="241110"/>
                  <a:pt x="352567" y="373039"/>
                  <a:pt x="614149" y="354842"/>
                </a:cubicBezTo>
                <a:cubicBezTo>
                  <a:pt x="875731" y="336645"/>
                  <a:pt x="1222612" y="168322"/>
                  <a:pt x="1569493" y="0"/>
                </a:cubicBezTo>
              </a:path>
            </a:pathLst>
          </a:custGeom>
          <a:noFill/>
          <a:ln w="28575" cap="flat" cmpd="sng" algn="ctr">
            <a:solidFill>
              <a:srgbClr val="FF0000"/>
            </a:solidFill>
            <a:prstDash val="sysDot"/>
            <a:round/>
            <a:headEnd type="arrow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64" name="フリーフォーム 63"/>
          <p:cNvSpPr/>
          <p:nvPr/>
        </p:nvSpPr>
        <p:spPr bwMode="auto">
          <a:xfrm rot="20996694" flipV="1">
            <a:off x="5097577" y="3088951"/>
            <a:ext cx="1165595" cy="378909"/>
          </a:xfrm>
          <a:custGeom>
            <a:avLst/>
            <a:gdLst>
              <a:gd name="connsiteX0" fmla="*/ 0 w 1569493"/>
              <a:gd name="connsiteY0" fmla="*/ 109182 h 373039"/>
              <a:gd name="connsiteX1" fmla="*/ 614149 w 1569493"/>
              <a:gd name="connsiteY1" fmla="*/ 354842 h 373039"/>
              <a:gd name="connsiteX2" fmla="*/ 1569493 w 1569493"/>
              <a:gd name="connsiteY2" fmla="*/ 0 h 37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9493" h="373039">
                <a:moveTo>
                  <a:pt x="0" y="109182"/>
                </a:moveTo>
                <a:cubicBezTo>
                  <a:pt x="176283" y="241110"/>
                  <a:pt x="352567" y="373039"/>
                  <a:pt x="614149" y="354842"/>
                </a:cubicBezTo>
                <a:cubicBezTo>
                  <a:pt x="875731" y="336645"/>
                  <a:pt x="1222612" y="168322"/>
                  <a:pt x="1569493" y="0"/>
                </a:cubicBezTo>
              </a:path>
            </a:pathLst>
          </a:custGeom>
          <a:noFill/>
          <a:ln w="28575" cap="flat" cmpd="sng" algn="ctr">
            <a:solidFill>
              <a:srgbClr val="FF0000"/>
            </a:solidFill>
            <a:prstDash val="sysDot"/>
            <a:round/>
            <a:headEnd type="arrow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248"/>
          <p:cNvGrpSpPr/>
          <p:nvPr/>
        </p:nvGrpSpPr>
        <p:grpSpPr>
          <a:xfrm>
            <a:off x="468245" y="1296535"/>
            <a:ext cx="8047962" cy="5354505"/>
            <a:chOff x="290820" y="913959"/>
            <a:chExt cx="8540601" cy="5832618"/>
          </a:xfrm>
        </p:grpSpPr>
        <p:sp>
          <p:nvSpPr>
            <p:cNvPr id="555" name="Line 67"/>
            <p:cNvSpPr>
              <a:spLocks noChangeShapeType="1"/>
            </p:cNvSpPr>
            <p:nvPr/>
          </p:nvSpPr>
          <p:spPr bwMode="auto">
            <a:xfrm flipV="1">
              <a:off x="3160070" y="2692909"/>
              <a:ext cx="0" cy="2049453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61" name="Oval 73"/>
            <p:cNvSpPr>
              <a:spLocks noChangeArrowheads="1"/>
            </p:cNvSpPr>
            <p:nvPr/>
          </p:nvSpPr>
          <p:spPr bwMode="auto">
            <a:xfrm>
              <a:off x="2682068" y="2057517"/>
              <a:ext cx="4463693" cy="1060544"/>
            </a:xfrm>
            <a:prstGeom prst="ellipse">
              <a:avLst/>
            </a:prstGeom>
            <a:solidFill>
              <a:schemeClr val="bg1">
                <a:alpha val="54000"/>
              </a:scheme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GS創英角ｺﾞｼｯｸUB" pitchFamily="50" charset="-128"/>
                  <a:ea typeface="HGS創英角ｺﾞｼｯｸUB" pitchFamily="50" charset="-128"/>
                </a:rPr>
                <a:t>  </a:t>
              </a:r>
              <a:endParaRPr lang="ja-JP" altLang="en-US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endParaRPr>
            </a:p>
          </p:txBody>
        </p:sp>
        <p:grpSp>
          <p:nvGrpSpPr>
            <p:cNvPr id="3" name="グループ化 325"/>
            <p:cNvGrpSpPr/>
            <p:nvPr/>
          </p:nvGrpSpPr>
          <p:grpSpPr>
            <a:xfrm>
              <a:off x="2998917" y="2387022"/>
              <a:ext cx="365411" cy="442028"/>
              <a:chOff x="659479" y="2434522"/>
              <a:chExt cx="365411" cy="442028"/>
            </a:xfrm>
          </p:grpSpPr>
          <p:sp>
            <p:nvSpPr>
              <p:cNvPr id="325" name="直方体 324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4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5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6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19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20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18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16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7" name="グループ化 303"/>
            <p:cNvGrpSpPr/>
            <p:nvPr/>
          </p:nvGrpSpPr>
          <p:grpSpPr>
            <a:xfrm>
              <a:off x="3168947" y="4571999"/>
              <a:ext cx="3338394" cy="2047165"/>
              <a:chOff x="3168947" y="4572000"/>
              <a:chExt cx="3338394" cy="1597829"/>
            </a:xfrm>
          </p:grpSpPr>
          <p:grpSp>
            <p:nvGrpSpPr>
              <p:cNvPr id="8" name="グループ化 302"/>
              <p:cNvGrpSpPr/>
              <p:nvPr/>
            </p:nvGrpSpPr>
            <p:grpSpPr>
              <a:xfrm>
                <a:off x="3168947" y="4572000"/>
                <a:ext cx="2624162" cy="1597829"/>
                <a:chOff x="3168947" y="4572000"/>
                <a:chExt cx="2624162" cy="1597829"/>
              </a:xfrm>
            </p:grpSpPr>
            <p:sp>
              <p:nvSpPr>
                <p:cNvPr id="296" name="Line 121"/>
                <p:cNvSpPr>
                  <a:spLocks noChangeShapeType="1"/>
                </p:cNvSpPr>
                <p:nvPr/>
              </p:nvSpPr>
              <p:spPr bwMode="auto">
                <a:xfrm>
                  <a:off x="3168947" y="4965655"/>
                  <a:ext cx="0" cy="918827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8" name="Line 120"/>
                <p:cNvSpPr>
                  <a:spLocks noChangeShapeType="1"/>
                </p:cNvSpPr>
                <p:nvPr/>
              </p:nvSpPr>
              <p:spPr bwMode="auto">
                <a:xfrm>
                  <a:off x="3958427" y="4618723"/>
                  <a:ext cx="0" cy="918827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9" name="Line 121"/>
                <p:cNvSpPr>
                  <a:spLocks noChangeShapeType="1"/>
                </p:cNvSpPr>
                <p:nvPr/>
              </p:nvSpPr>
              <p:spPr bwMode="auto">
                <a:xfrm>
                  <a:off x="4438186" y="5184036"/>
                  <a:ext cx="0" cy="918827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0" name="Line 123"/>
                <p:cNvSpPr>
                  <a:spLocks noChangeShapeType="1"/>
                </p:cNvSpPr>
                <p:nvPr/>
              </p:nvSpPr>
              <p:spPr bwMode="auto">
                <a:xfrm>
                  <a:off x="5793109" y="5093958"/>
                  <a:ext cx="0" cy="1075871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" name="Line 123"/>
                <p:cNvSpPr>
                  <a:spLocks noChangeShapeType="1"/>
                </p:cNvSpPr>
                <p:nvPr/>
              </p:nvSpPr>
              <p:spPr bwMode="auto">
                <a:xfrm>
                  <a:off x="5167586" y="4572000"/>
                  <a:ext cx="0" cy="972306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02" name="Line 123"/>
              <p:cNvSpPr>
                <a:spLocks noChangeShapeType="1"/>
              </p:cNvSpPr>
              <p:nvPr/>
            </p:nvSpPr>
            <p:spPr bwMode="auto">
              <a:xfrm>
                <a:off x="6507341" y="4819935"/>
                <a:ext cx="0" cy="97230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297" name="Line 121"/>
            <p:cNvSpPr>
              <a:spLocks noChangeShapeType="1"/>
            </p:cNvSpPr>
            <p:nvPr/>
          </p:nvSpPr>
          <p:spPr bwMode="auto">
            <a:xfrm>
              <a:off x="5161520" y="3450753"/>
              <a:ext cx="0" cy="91882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9" name="グループ化 291"/>
            <p:cNvGrpSpPr/>
            <p:nvPr/>
          </p:nvGrpSpPr>
          <p:grpSpPr>
            <a:xfrm>
              <a:off x="3160585" y="5998316"/>
              <a:ext cx="3268688" cy="609295"/>
              <a:chOff x="3160585" y="5588876"/>
              <a:chExt cx="3268688" cy="609295"/>
            </a:xfrm>
          </p:grpSpPr>
          <p:sp>
            <p:nvSpPr>
              <p:cNvPr id="214" name="Line 163"/>
              <p:cNvSpPr>
                <a:spLocks noChangeShapeType="1"/>
              </p:cNvSpPr>
              <p:nvPr/>
            </p:nvSpPr>
            <p:spPr bwMode="auto">
              <a:xfrm flipV="1">
                <a:off x="3160585" y="5650475"/>
                <a:ext cx="637921" cy="24237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15" name="Line 164"/>
              <p:cNvSpPr>
                <a:spLocks noChangeShapeType="1"/>
              </p:cNvSpPr>
              <p:nvPr/>
            </p:nvSpPr>
            <p:spPr bwMode="auto">
              <a:xfrm flipV="1">
                <a:off x="5791352" y="5892854"/>
                <a:ext cx="637921" cy="24237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19" name="Line 165"/>
              <p:cNvSpPr>
                <a:spLocks noChangeShapeType="1"/>
              </p:cNvSpPr>
              <p:nvPr/>
            </p:nvSpPr>
            <p:spPr bwMode="auto">
              <a:xfrm flipV="1">
                <a:off x="4436428" y="5588876"/>
                <a:ext cx="637921" cy="48609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5" name="Line 166"/>
              <p:cNvSpPr>
                <a:spLocks noChangeShapeType="1"/>
              </p:cNvSpPr>
              <p:nvPr/>
            </p:nvSpPr>
            <p:spPr bwMode="auto">
              <a:xfrm>
                <a:off x="3958427" y="5650475"/>
                <a:ext cx="1673006" cy="48609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6" name="Line 167"/>
              <p:cNvSpPr>
                <a:spLocks noChangeShapeType="1"/>
              </p:cNvSpPr>
              <p:nvPr/>
            </p:nvSpPr>
            <p:spPr bwMode="auto">
              <a:xfrm>
                <a:off x="5234269" y="5588876"/>
                <a:ext cx="1115923" cy="2437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7" name="Line 168"/>
              <p:cNvSpPr>
                <a:spLocks noChangeShapeType="1"/>
              </p:cNvSpPr>
              <p:nvPr/>
            </p:nvSpPr>
            <p:spPr bwMode="auto">
              <a:xfrm>
                <a:off x="3160585" y="5954453"/>
                <a:ext cx="1115923" cy="2437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8" name="Line 169"/>
              <p:cNvSpPr>
                <a:spLocks noChangeShapeType="1"/>
              </p:cNvSpPr>
              <p:nvPr/>
            </p:nvSpPr>
            <p:spPr bwMode="auto">
              <a:xfrm>
                <a:off x="4515509" y="6196832"/>
                <a:ext cx="1115923" cy="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9" name="Line 170"/>
              <p:cNvSpPr>
                <a:spLocks noChangeShapeType="1"/>
              </p:cNvSpPr>
              <p:nvPr/>
            </p:nvSpPr>
            <p:spPr bwMode="auto">
              <a:xfrm>
                <a:off x="4037508" y="5588876"/>
                <a:ext cx="1115923" cy="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10" name="グループ化 290"/>
            <p:cNvGrpSpPr/>
            <p:nvPr/>
          </p:nvGrpSpPr>
          <p:grpSpPr>
            <a:xfrm>
              <a:off x="2980149" y="5852232"/>
              <a:ext cx="3719467" cy="894345"/>
              <a:chOff x="2980149" y="5442792"/>
              <a:chExt cx="3719467" cy="894345"/>
            </a:xfrm>
          </p:grpSpPr>
          <p:grpSp>
            <p:nvGrpSpPr>
              <p:cNvPr id="11" name="グループ化 274"/>
              <p:cNvGrpSpPr/>
              <p:nvPr/>
            </p:nvGrpSpPr>
            <p:grpSpPr>
              <a:xfrm>
                <a:off x="2980149" y="5740769"/>
                <a:ext cx="387139" cy="348434"/>
                <a:chOff x="1069462" y="5126620"/>
                <a:chExt cx="387139" cy="348434"/>
              </a:xfrm>
            </p:grpSpPr>
            <p:sp>
              <p:nvSpPr>
                <p:cNvPr id="273" name="円柱 272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74" name="円/楕円 273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2" name="グループ化 275"/>
              <p:cNvGrpSpPr/>
              <p:nvPr/>
            </p:nvGrpSpPr>
            <p:grpSpPr>
              <a:xfrm>
                <a:off x="3773993" y="5442792"/>
                <a:ext cx="387139" cy="348434"/>
                <a:chOff x="1069462" y="5126620"/>
                <a:chExt cx="387139" cy="348434"/>
              </a:xfrm>
            </p:grpSpPr>
            <p:sp>
              <p:nvSpPr>
                <p:cNvPr id="277" name="円柱 276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78" name="円/楕円 277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3" name="グループ化 278"/>
              <p:cNvGrpSpPr/>
              <p:nvPr/>
            </p:nvGrpSpPr>
            <p:grpSpPr>
              <a:xfrm>
                <a:off x="4224370" y="5988703"/>
                <a:ext cx="387139" cy="348434"/>
                <a:chOff x="1069462" y="5126620"/>
                <a:chExt cx="387139" cy="348434"/>
              </a:xfrm>
            </p:grpSpPr>
            <p:sp>
              <p:nvSpPr>
                <p:cNvPr id="280" name="円柱 279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81" name="円/楕円 280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4" name="グループ化 281"/>
              <p:cNvGrpSpPr/>
              <p:nvPr/>
            </p:nvGrpSpPr>
            <p:grpSpPr>
              <a:xfrm>
                <a:off x="5002293" y="5442793"/>
                <a:ext cx="387139" cy="348434"/>
                <a:chOff x="1069462" y="5126620"/>
                <a:chExt cx="387139" cy="348434"/>
              </a:xfrm>
            </p:grpSpPr>
            <p:sp>
              <p:nvSpPr>
                <p:cNvPr id="283" name="円柱 282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84" name="円/楕円 283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5" name="グループ化 284"/>
              <p:cNvGrpSpPr/>
              <p:nvPr/>
            </p:nvGrpSpPr>
            <p:grpSpPr>
              <a:xfrm>
                <a:off x="5589146" y="5988703"/>
                <a:ext cx="387139" cy="348434"/>
                <a:chOff x="1069462" y="5126620"/>
                <a:chExt cx="387139" cy="348434"/>
              </a:xfrm>
            </p:grpSpPr>
            <p:sp>
              <p:nvSpPr>
                <p:cNvPr id="286" name="円柱 285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87" name="円/楕円 286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6" name="グループ化 287"/>
              <p:cNvGrpSpPr/>
              <p:nvPr/>
            </p:nvGrpSpPr>
            <p:grpSpPr>
              <a:xfrm>
                <a:off x="6312477" y="5688453"/>
                <a:ext cx="387139" cy="348434"/>
                <a:chOff x="1069462" y="5126620"/>
                <a:chExt cx="387139" cy="348434"/>
              </a:xfrm>
            </p:grpSpPr>
            <p:sp>
              <p:nvSpPr>
                <p:cNvPr id="289" name="円柱 288"/>
                <p:cNvSpPr/>
                <p:nvPr/>
              </p:nvSpPr>
              <p:spPr bwMode="auto">
                <a:xfrm>
                  <a:off x="1069462" y="5126620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00FFFF"/>
                    </a:gs>
                    <a:gs pos="50000">
                      <a:schemeClr val="accent2">
                        <a:lumMod val="40000"/>
                        <a:lumOff val="60000"/>
                      </a:scheme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90" name="円/楕円 289"/>
                <p:cNvSpPr/>
                <p:nvPr/>
              </p:nvSpPr>
              <p:spPr bwMode="auto">
                <a:xfrm>
                  <a:off x="1070754" y="5127676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00FFFF"/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sp>
          <p:nvSpPr>
            <p:cNvPr id="713" name="Line 18"/>
            <p:cNvSpPr>
              <a:spLocks noChangeShapeType="1"/>
            </p:cNvSpPr>
            <p:nvPr/>
          </p:nvSpPr>
          <p:spPr bwMode="auto">
            <a:xfrm flipV="1">
              <a:off x="3224971" y="4524308"/>
              <a:ext cx="642696" cy="27849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14" name="Line 19"/>
            <p:cNvSpPr>
              <a:spLocks noChangeShapeType="1"/>
            </p:cNvSpPr>
            <p:nvPr/>
          </p:nvSpPr>
          <p:spPr bwMode="auto">
            <a:xfrm flipV="1">
              <a:off x="5875426" y="4802798"/>
              <a:ext cx="642695" cy="27849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15" name="Line 20"/>
            <p:cNvSpPr>
              <a:spLocks noChangeShapeType="1"/>
            </p:cNvSpPr>
            <p:nvPr/>
          </p:nvSpPr>
          <p:spPr bwMode="auto">
            <a:xfrm flipV="1">
              <a:off x="4510362" y="4453531"/>
              <a:ext cx="642696" cy="55852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17" name="Line 22"/>
            <p:cNvSpPr>
              <a:spLocks noChangeShapeType="1"/>
            </p:cNvSpPr>
            <p:nvPr/>
          </p:nvSpPr>
          <p:spPr bwMode="auto">
            <a:xfrm>
              <a:off x="5314173" y="4453531"/>
              <a:ext cx="1124275" cy="28003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18" name="Line 23"/>
            <p:cNvSpPr>
              <a:spLocks noChangeShapeType="1"/>
            </p:cNvSpPr>
            <p:nvPr/>
          </p:nvSpPr>
          <p:spPr bwMode="auto">
            <a:xfrm>
              <a:off x="3224971" y="4873575"/>
              <a:ext cx="1124275" cy="28003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19" name="Line 24"/>
            <p:cNvSpPr>
              <a:spLocks noChangeShapeType="1"/>
            </p:cNvSpPr>
            <p:nvPr/>
          </p:nvSpPr>
          <p:spPr bwMode="auto">
            <a:xfrm>
              <a:off x="4590036" y="5152066"/>
              <a:ext cx="112427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20" name="Line 25"/>
            <p:cNvSpPr>
              <a:spLocks noChangeShapeType="1"/>
            </p:cNvSpPr>
            <p:nvPr/>
          </p:nvSpPr>
          <p:spPr bwMode="auto">
            <a:xfrm>
              <a:off x="4108457" y="4453531"/>
              <a:ext cx="112427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pic>
          <p:nvPicPr>
            <p:cNvPr id="721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9074494">
              <a:off x="3019593" y="4675092"/>
              <a:ext cx="911813" cy="123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2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8153205">
              <a:off x="4326229" y="4730483"/>
              <a:ext cx="911813" cy="123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3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9048354">
              <a:off x="5707227" y="4924350"/>
              <a:ext cx="911813" cy="123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4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613051" y="5095136"/>
              <a:ext cx="1030436" cy="1184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5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 rot="11669093">
              <a:off x="3306415" y="4993588"/>
              <a:ext cx="1030436" cy="1184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6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 rot="12111283">
              <a:off x="3973898" y="4732021"/>
              <a:ext cx="1848412" cy="1200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7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092522" y="4402756"/>
              <a:ext cx="1030436" cy="1184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28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 rot="11822745">
              <a:off x="5296468" y="4549649"/>
              <a:ext cx="1124275" cy="1200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17" name="Group 26"/>
            <p:cNvGrpSpPr>
              <a:grpSpLocks noChangeAspect="1"/>
            </p:cNvGrpSpPr>
            <p:nvPr/>
          </p:nvGrpSpPr>
          <p:grpSpPr bwMode="auto">
            <a:xfrm>
              <a:off x="4991941" y="4244278"/>
              <a:ext cx="380660" cy="352344"/>
              <a:chOff x="3440" y="1592"/>
              <a:chExt cx="601" cy="640"/>
            </a:xfrm>
          </p:grpSpPr>
          <p:grpSp>
            <p:nvGrpSpPr>
              <p:cNvPr id="18" name="Group 27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19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69" name="Picture 29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70" name="Picture 30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68" name="Freeform 31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66" name="Freeform 32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20" name="Group 33"/>
            <p:cNvGrpSpPr>
              <a:grpSpLocks noChangeAspect="1"/>
            </p:cNvGrpSpPr>
            <p:nvPr/>
          </p:nvGrpSpPr>
          <p:grpSpPr bwMode="auto">
            <a:xfrm>
              <a:off x="3787993" y="4315055"/>
              <a:ext cx="380660" cy="352344"/>
              <a:chOff x="3440" y="1592"/>
              <a:chExt cx="601" cy="640"/>
            </a:xfrm>
          </p:grpSpPr>
          <p:grpSp>
            <p:nvGrpSpPr>
              <p:cNvPr id="21" name="Group 34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2" name="Group 35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63" name="Picture 36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64" name="Picture 37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62" name="Freeform 38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60" name="Freeform 39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23" name="Group 8"/>
            <p:cNvGrpSpPr>
              <a:grpSpLocks/>
            </p:cNvGrpSpPr>
            <p:nvPr/>
          </p:nvGrpSpPr>
          <p:grpSpPr bwMode="auto">
            <a:xfrm>
              <a:off x="2306472" y="1898964"/>
              <a:ext cx="906992" cy="1842032"/>
              <a:chOff x="1337" y="1391"/>
              <a:chExt cx="544" cy="1034"/>
            </a:xfrm>
          </p:grpSpPr>
          <p:sp>
            <p:nvSpPr>
              <p:cNvPr id="525" name="Line 9"/>
              <p:cNvSpPr>
                <a:spLocks noChangeShapeType="1"/>
              </p:cNvSpPr>
              <p:nvPr/>
            </p:nvSpPr>
            <p:spPr bwMode="auto">
              <a:xfrm flipV="1">
                <a:off x="1359" y="1391"/>
                <a:ext cx="0" cy="1034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27" name="Line 10"/>
              <p:cNvSpPr>
                <a:spLocks noChangeShapeType="1"/>
              </p:cNvSpPr>
              <p:nvPr/>
            </p:nvSpPr>
            <p:spPr bwMode="auto">
              <a:xfrm flipH="1">
                <a:off x="1337" y="2413"/>
                <a:ext cx="544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556" name="Line 68"/>
            <p:cNvSpPr>
              <a:spLocks noChangeShapeType="1"/>
            </p:cNvSpPr>
            <p:nvPr/>
          </p:nvSpPr>
          <p:spPr bwMode="auto">
            <a:xfrm flipV="1">
              <a:off x="3956155" y="2269316"/>
              <a:ext cx="0" cy="211953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57" name="Line 69"/>
            <p:cNvSpPr>
              <a:spLocks noChangeShapeType="1"/>
            </p:cNvSpPr>
            <p:nvPr/>
          </p:nvSpPr>
          <p:spPr bwMode="auto">
            <a:xfrm flipV="1">
              <a:off x="4435914" y="2834627"/>
              <a:ext cx="0" cy="211953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58" name="Line 70"/>
            <p:cNvSpPr>
              <a:spLocks noChangeShapeType="1"/>
            </p:cNvSpPr>
            <p:nvPr/>
          </p:nvSpPr>
          <p:spPr bwMode="auto">
            <a:xfrm flipV="1">
              <a:off x="5152916" y="2199235"/>
              <a:ext cx="0" cy="211953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59" name="Line 71"/>
            <p:cNvSpPr>
              <a:spLocks noChangeShapeType="1"/>
            </p:cNvSpPr>
            <p:nvPr/>
          </p:nvSpPr>
          <p:spPr bwMode="auto">
            <a:xfrm flipV="1">
              <a:off x="5790837" y="2904708"/>
              <a:ext cx="0" cy="211953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60" name="Line 72"/>
            <p:cNvSpPr>
              <a:spLocks noChangeShapeType="1"/>
            </p:cNvSpPr>
            <p:nvPr/>
          </p:nvSpPr>
          <p:spPr bwMode="auto">
            <a:xfrm flipV="1">
              <a:off x="6507839" y="2552751"/>
              <a:ext cx="0" cy="204478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4" name="Group 116"/>
            <p:cNvGrpSpPr>
              <a:grpSpLocks/>
            </p:cNvGrpSpPr>
            <p:nvPr/>
          </p:nvGrpSpPr>
          <p:grpSpPr bwMode="auto">
            <a:xfrm>
              <a:off x="6667757" y="1819077"/>
              <a:ext cx="1143465" cy="1836266"/>
              <a:chOff x="3923" y="1397"/>
              <a:chExt cx="317" cy="952"/>
            </a:xfrm>
          </p:grpSpPr>
          <p:sp>
            <p:nvSpPr>
              <p:cNvPr id="615" name="Line 117"/>
              <p:cNvSpPr>
                <a:spLocks noChangeShapeType="1"/>
              </p:cNvSpPr>
              <p:nvPr/>
            </p:nvSpPr>
            <p:spPr bwMode="auto">
              <a:xfrm flipH="1">
                <a:off x="3923" y="2344"/>
                <a:ext cx="317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16" name="Line 118"/>
              <p:cNvSpPr>
                <a:spLocks noChangeShapeType="1"/>
              </p:cNvSpPr>
              <p:nvPr/>
            </p:nvSpPr>
            <p:spPr bwMode="auto">
              <a:xfrm flipV="1">
                <a:off x="4240" y="1397"/>
                <a:ext cx="0" cy="952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17" name="Line 119"/>
            <p:cNvSpPr>
              <a:spLocks noChangeShapeType="1"/>
            </p:cNvSpPr>
            <p:nvPr/>
          </p:nvSpPr>
          <p:spPr bwMode="auto">
            <a:xfrm>
              <a:off x="3160070" y="3753454"/>
              <a:ext cx="0" cy="988908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18" name="Line 120"/>
            <p:cNvSpPr>
              <a:spLocks noChangeShapeType="1"/>
            </p:cNvSpPr>
            <p:nvPr/>
          </p:nvSpPr>
          <p:spPr bwMode="auto">
            <a:xfrm>
              <a:off x="3956155" y="3470019"/>
              <a:ext cx="0" cy="91882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" name="Line 124"/>
            <p:cNvSpPr>
              <a:spLocks noChangeShapeType="1"/>
            </p:cNvSpPr>
            <p:nvPr/>
          </p:nvSpPr>
          <p:spPr bwMode="auto">
            <a:xfrm>
              <a:off x="6507839" y="3681818"/>
              <a:ext cx="0" cy="98579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5" name="Group 128"/>
            <p:cNvGrpSpPr>
              <a:grpSpLocks/>
            </p:cNvGrpSpPr>
            <p:nvPr/>
          </p:nvGrpSpPr>
          <p:grpSpPr bwMode="auto">
            <a:xfrm>
              <a:off x="5670985" y="913959"/>
              <a:ext cx="2985755" cy="1147755"/>
              <a:chOff x="358" y="427"/>
              <a:chExt cx="1699" cy="737"/>
            </a:xfrm>
          </p:grpSpPr>
          <p:sp>
            <p:nvSpPr>
              <p:cNvPr id="677" name="Oval 129"/>
              <p:cNvSpPr>
                <a:spLocks noChangeArrowheads="1"/>
              </p:cNvSpPr>
              <p:nvPr/>
            </p:nvSpPr>
            <p:spPr bwMode="auto">
              <a:xfrm>
                <a:off x="358" y="427"/>
                <a:ext cx="1699" cy="64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ja-JP" altLang="en-US" sz="1400" b="1" dirty="0"/>
              </a:p>
            </p:txBody>
          </p:sp>
          <p:pic>
            <p:nvPicPr>
              <p:cNvPr id="678" name="Picture 130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629" y="760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79" name="Picture 131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856" y="533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80" name="Picture 132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1701" y="618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81" name="Picture 133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1247" y="482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82" name="Line 134"/>
              <p:cNvSpPr>
                <a:spLocks noChangeShapeType="1"/>
              </p:cNvSpPr>
              <p:nvPr/>
            </p:nvSpPr>
            <p:spPr bwMode="auto">
              <a:xfrm flipH="1" flipV="1">
                <a:off x="793" y="890"/>
                <a:ext cx="681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83" name="Line 135"/>
              <p:cNvSpPr>
                <a:spLocks noChangeShapeType="1"/>
              </p:cNvSpPr>
              <p:nvPr/>
            </p:nvSpPr>
            <p:spPr bwMode="auto">
              <a:xfrm flipH="1" flipV="1">
                <a:off x="975" y="663"/>
                <a:ext cx="544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84" name="Line 136"/>
              <p:cNvSpPr>
                <a:spLocks noChangeShapeType="1"/>
              </p:cNvSpPr>
              <p:nvPr/>
            </p:nvSpPr>
            <p:spPr bwMode="auto">
              <a:xfrm flipH="1" flipV="1">
                <a:off x="1383" y="618"/>
                <a:ext cx="182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85" name="Line 137"/>
              <p:cNvSpPr>
                <a:spLocks noChangeShapeType="1"/>
              </p:cNvSpPr>
              <p:nvPr/>
            </p:nvSpPr>
            <p:spPr bwMode="auto">
              <a:xfrm flipV="1">
                <a:off x="1655" y="754"/>
                <a:ext cx="136" cy="2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26" name="Group 138"/>
              <p:cNvGrpSpPr>
                <a:grpSpLocks noChangeAspect="1"/>
              </p:cNvGrpSpPr>
              <p:nvPr/>
            </p:nvGrpSpPr>
            <p:grpSpPr bwMode="auto">
              <a:xfrm>
                <a:off x="1474" y="935"/>
                <a:ext cx="215" cy="229"/>
                <a:chOff x="3440" y="1592"/>
                <a:chExt cx="601" cy="640"/>
              </a:xfrm>
            </p:grpSpPr>
            <p:grpSp>
              <p:nvGrpSpPr>
                <p:cNvPr id="27" name="Group 139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28" name="Group 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691" name="Picture 141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692" name="Picture 142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690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91 h 934"/>
                      <a:gd name="T2" fmla="*/ 0 w 879"/>
                      <a:gd name="T3" fmla="*/ 115 h 934"/>
                      <a:gd name="T4" fmla="*/ 167 w 879"/>
                      <a:gd name="T5" fmla="*/ 0 h 934"/>
                      <a:gd name="T6" fmla="*/ 599 w 879"/>
                      <a:gd name="T7" fmla="*/ 44 h 934"/>
                      <a:gd name="T8" fmla="*/ 599 w 879"/>
                      <a:gd name="T9" fmla="*/ 520 h 934"/>
                      <a:gd name="T10" fmla="*/ 435 w 879"/>
                      <a:gd name="T11" fmla="*/ 635 h 934"/>
                      <a:gd name="T12" fmla="*/ 0 w 879"/>
                      <a:gd name="T13" fmla="*/ 591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688" name="Freeform 144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41 w 880"/>
                    <a:gd name="T1" fmla="*/ 137 h 934"/>
                    <a:gd name="T2" fmla="*/ 436 w 880"/>
                    <a:gd name="T3" fmla="*/ 396 h 934"/>
                    <a:gd name="T4" fmla="*/ 436 w 880"/>
                    <a:gd name="T5" fmla="*/ 635 h 934"/>
                    <a:gd name="T6" fmla="*/ 227 w 880"/>
                    <a:gd name="T7" fmla="*/ 615 h 934"/>
                    <a:gd name="T8" fmla="*/ 1 w 880"/>
                    <a:gd name="T9" fmla="*/ 591 h 934"/>
                    <a:gd name="T10" fmla="*/ 0 w 880"/>
                    <a:gd name="T11" fmla="*/ 355 h 934"/>
                    <a:gd name="T12" fmla="*/ 1 w 880"/>
                    <a:gd name="T13" fmla="*/ 115 h 934"/>
                    <a:gd name="T14" fmla="*/ 89 w 880"/>
                    <a:gd name="T15" fmla="*/ 55 h 934"/>
                    <a:gd name="T16" fmla="*/ 168 w 880"/>
                    <a:gd name="T17" fmla="*/ 0 h 934"/>
                    <a:gd name="T18" fmla="*/ 372 w 880"/>
                    <a:gd name="T19" fmla="*/ 19 h 934"/>
                    <a:gd name="T20" fmla="*/ 600 w 880"/>
                    <a:gd name="T21" fmla="*/ 44 h 934"/>
                    <a:gd name="T22" fmla="*/ 600 w 880"/>
                    <a:gd name="T23" fmla="*/ 284 h 934"/>
                    <a:gd name="T24" fmla="*/ 600 w 880"/>
                    <a:gd name="T25" fmla="*/ 520 h 934"/>
                    <a:gd name="T26" fmla="*/ 526 w 880"/>
                    <a:gd name="T27" fmla="*/ 572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29" name="Group 128"/>
            <p:cNvGrpSpPr>
              <a:grpSpLocks/>
            </p:cNvGrpSpPr>
            <p:nvPr/>
          </p:nvGrpSpPr>
          <p:grpSpPr bwMode="auto">
            <a:xfrm>
              <a:off x="290820" y="913959"/>
              <a:ext cx="3089437" cy="1094806"/>
              <a:chOff x="434" y="461"/>
              <a:chExt cx="1758" cy="703"/>
            </a:xfrm>
          </p:grpSpPr>
          <p:sp>
            <p:nvSpPr>
              <p:cNvPr id="695" name="Oval 129"/>
              <p:cNvSpPr>
                <a:spLocks noChangeArrowheads="1"/>
              </p:cNvSpPr>
              <p:nvPr/>
            </p:nvSpPr>
            <p:spPr bwMode="auto">
              <a:xfrm>
                <a:off x="434" y="461"/>
                <a:ext cx="1758" cy="64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ja-JP" altLang="en-US" sz="1400" b="1" dirty="0"/>
              </a:p>
            </p:txBody>
          </p:sp>
          <p:pic>
            <p:nvPicPr>
              <p:cNvPr id="696" name="Picture 130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629" y="760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97" name="Picture 131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856" y="533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98" name="Picture 132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1701" y="618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99" name="Picture 133" descr="it_01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1247" y="482"/>
                <a:ext cx="189" cy="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00" name="Line 134"/>
              <p:cNvSpPr>
                <a:spLocks noChangeShapeType="1"/>
              </p:cNvSpPr>
              <p:nvPr/>
            </p:nvSpPr>
            <p:spPr bwMode="auto">
              <a:xfrm flipH="1" flipV="1">
                <a:off x="793" y="890"/>
                <a:ext cx="681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01" name="Line 135"/>
              <p:cNvSpPr>
                <a:spLocks noChangeShapeType="1"/>
              </p:cNvSpPr>
              <p:nvPr/>
            </p:nvSpPr>
            <p:spPr bwMode="auto">
              <a:xfrm flipH="1" flipV="1">
                <a:off x="975" y="663"/>
                <a:ext cx="544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02" name="Line 136"/>
              <p:cNvSpPr>
                <a:spLocks noChangeShapeType="1"/>
              </p:cNvSpPr>
              <p:nvPr/>
            </p:nvSpPr>
            <p:spPr bwMode="auto">
              <a:xfrm flipH="1" flipV="1">
                <a:off x="1383" y="618"/>
                <a:ext cx="182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03" name="Line 137"/>
              <p:cNvSpPr>
                <a:spLocks noChangeShapeType="1"/>
              </p:cNvSpPr>
              <p:nvPr/>
            </p:nvSpPr>
            <p:spPr bwMode="auto">
              <a:xfrm flipV="1">
                <a:off x="1655" y="754"/>
                <a:ext cx="136" cy="2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30" name="Group 138"/>
              <p:cNvGrpSpPr>
                <a:grpSpLocks noChangeAspect="1"/>
              </p:cNvGrpSpPr>
              <p:nvPr/>
            </p:nvGrpSpPr>
            <p:grpSpPr bwMode="auto">
              <a:xfrm>
                <a:off x="1474" y="935"/>
                <a:ext cx="215" cy="229"/>
                <a:chOff x="3440" y="1592"/>
                <a:chExt cx="601" cy="640"/>
              </a:xfrm>
            </p:grpSpPr>
            <p:grpSp>
              <p:nvGrpSpPr>
                <p:cNvPr id="31" name="Group 139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737" name="Group 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709" name="Picture 141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710" name="Picture 142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708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91 h 934"/>
                      <a:gd name="T2" fmla="*/ 0 w 879"/>
                      <a:gd name="T3" fmla="*/ 115 h 934"/>
                      <a:gd name="T4" fmla="*/ 167 w 879"/>
                      <a:gd name="T5" fmla="*/ 0 h 934"/>
                      <a:gd name="T6" fmla="*/ 599 w 879"/>
                      <a:gd name="T7" fmla="*/ 44 h 934"/>
                      <a:gd name="T8" fmla="*/ 599 w 879"/>
                      <a:gd name="T9" fmla="*/ 520 h 934"/>
                      <a:gd name="T10" fmla="*/ 435 w 879"/>
                      <a:gd name="T11" fmla="*/ 635 h 934"/>
                      <a:gd name="T12" fmla="*/ 0 w 879"/>
                      <a:gd name="T13" fmla="*/ 591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706" name="Freeform 144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41 w 880"/>
                    <a:gd name="T1" fmla="*/ 137 h 934"/>
                    <a:gd name="T2" fmla="*/ 436 w 880"/>
                    <a:gd name="T3" fmla="*/ 396 h 934"/>
                    <a:gd name="T4" fmla="*/ 436 w 880"/>
                    <a:gd name="T5" fmla="*/ 635 h 934"/>
                    <a:gd name="T6" fmla="*/ 227 w 880"/>
                    <a:gd name="T7" fmla="*/ 615 h 934"/>
                    <a:gd name="T8" fmla="*/ 1 w 880"/>
                    <a:gd name="T9" fmla="*/ 591 h 934"/>
                    <a:gd name="T10" fmla="*/ 0 w 880"/>
                    <a:gd name="T11" fmla="*/ 355 h 934"/>
                    <a:gd name="T12" fmla="*/ 1 w 880"/>
                    <a:gd name="T13" fmla="*/ 115 h 934"/>
                    <a:gd name="T14" fmla="*/ 89 w 880"/>
                    <a:gd name="T15" fmla="*/ 55 h 934"/>
                    <a:gd name="T16" fmla="*/ 168 w 880"/>
                    <a:gd name="T17" fmla="*/ 0 h 934"/>
                    <a:gd name="T18" fmla="*/ 372 w 880"/>
                    <a:gd name="T19" fmla="*/ 19 h 934"/>
                    <a:gd name="T20" fmla="*/ 600 w 880"/>
                    <a:gd name="T21" fmla="*/ 44 h 934"/>
                    <a:gd name="T22" fmla="*/ 600 w 880"/>
                    <a:gd name="T23" fmla="*/ 284 h 934"/>
                    <a:gd name="T24" fmla="*/ 600 w 880"/>
                    <a:gd name="T25" fmla="*/ 520 h 934"/>
                    <a:gd name="T26" fmla="*/ 526 w 880"/>
                    <a:gd name="T27" fmla="*/ 572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619" name="Line 121"/>
            <p:cNvSpPr>
              <a:spLocks noChangeShapeType="1"/>
            </p:cNvSpPr>
            <p:nvPr/>
          </p:nvSpPr>
          <p:spPr bwMode="auto">
            <a:xfrm>
              <a:off x="4435914" y="4035332"/>
              <a:ext cx="0" cy="91882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1" name="Line 123"/>
            <p:cNvSpPr>
              <a:spLocks noChangeShapeType="1"/>
            </p:cNvSpPr>
            <p:nvPr/>
          </p:nvSpPr>
          <p:spPr bwMode="auto">
            <a:xfrm>
              <a:off x="5790837" y="4106970"/>
              <a:ext cx="0" cy="914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3" name="Line 119"/>
            <p:cNvSpPr>
              <a:spLocks noChangeShapeType="1"/>
            </p:cNvSpPr>
            <p:nvPr/>
          </p:nvSpPr>
          <p:spPr bwMode="auto">
            <a:xfrm flipH="1" flipV="1">
              <a:off x="3344092" y="4918827"/>
              <a:ext cx="979713" cy="248195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4" name="Line 119"/>
            <p:cNvSpPr>
              <a:spLocks noChangeShapeType="1"/>
            </p:cNvSpPr>
            <p:nvPr/>
          </p:nvSpPr>
          <p:spPr bwMode="auto">
            <a:xfrm flipH="1" flipV="1">
              <a:off x="4515391" y="5149602"/>
              <a:ext cx="1271455" cy="4357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5" name="Line 119"/>
            <p:cNvSpPr>
              <a:spLocks noChangeShapeType="1"/>
            </p:cNvSpPr>
            <p:nvPr/>
          </p:nvSpPr>
          <p:spPr bwMode="auto">
            <a:xfrm flipH="1">
              <a:off x="5943599" y="4814324"/>
              <a:ext cx="496389" cy="300446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741" name="Group 54"/>
            <p:cNvGrpSpPr>
              <a:grpSpLocks noChangeAspect="1"/>
            </p:cNvGrpSpPr>
            <p:nvPr/>
          </p:nvGrpSpPr>
          <p:grpSpPr bwMode="auto">
            <a:xfrm>
              <a:off x="6357004" y="4593545"/>
              <a:ext cx="393960" cy="352345"/>
              <a:chOff x="3440" y="1592"/>
              <a:chExt cx="622" cy="640"/>
            </a:xfrm>
          </p:grpSpPr>
          <p:grpSp>
            <p:nvGrpSpPr>
              <p:cNvPr id="743" name="Group 55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747" name="Group 56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57" name="Picture 57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58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56" name="Freeform 59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54" name="Freeform 60"/>
              <p:cNvSpPr>
                <a:spLocks noChangeAspect="1"/>
              </p:cNvSpPr>
              <p:nvPr/>
            </p:nvSpPr>
            <p:spPr bwMode="auto">
              <a:xfrm>
                <a:off x="3462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749" name="Group 47"/>
            <p:cNvGrpSpPr>
              <a:grpSpLocks noChangeAspect="1"/>
            </p:cNvGrpSpPr>
            <p:nvPr/>
          </p:nvGrpSpPr>
          <p:grpSpPr bwMode="auto">
            <a:xfrm>
              <a:off x="4269572" y="4942813"/>
              <a:ext cx="380660" cy="352344"/>
              <a:chOff x="3440" y="1592"/>
              <a:chExt cx="601" cy="640"/>
            </a:xfrm>
          </p:grpSpPr>
          <p:grpSp>
            <p:nvGrpSpPr>
              <p:cNvPr id="753" name="Group 48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755" name="Group 49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39" name="Picture 50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40" name="Picture 51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38" name="Freeform 52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36" name="Freeform 53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759" name="Group 61"/>
            <p:cNvGrpSpPr>
              <a:grpSpLocks noChangeAspect="1"/>
            </p:cNvGrpSpPr>
            <p:nvPr/>
          </p:nvGrpSpPr>
          <p:grpSpPr bwMode="auto">
            <a:xfrm>
              <a:off x="5634636" y="4942813"/>
              <a:ext cx="377118" cy="349267"/>
              <a:chOff x="3440" y="1592"/>
              <a:chExt cx="601" cy="640"/>
            </a:xfrm>
          </p:grpSpPr>
          <p:grpSp>
            <p:nvGrpSpPr>
              <p:cNvPr id="761" name="Group 62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765" name="Group 63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45" name="Picture 64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46" name="Picture 65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44" name="Freeform 66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42" name="Freeform 67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767" name="Group 40"/>
            <p:cNvGrpSpPr>
              <a:grpSpLocks noChangeAspect="1"/>
            </p:cNvGrpSpPr>
            <p:nvPr/>
          </p:nvGrpSpPr>
          <p:grpSpPr bwMode="auto">
            <a:xfrm>
              <a:off x="2944993" y="4733561"/>
              <a:ext cx="380660" cy="352344"/>
              <a:chOff x="3440" y="1592"/>
              <a:chExt cx="601" cy="640"/>
            </a:xfrm>
          </p:grpSpPr>
          <p:grpSp>
            <p:nvGrpSpPr>
              <p:cNvPr id="771" name="Group 41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772" name="Group 42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751" name="Picture 43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752" name="Picture 44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750" name="Freeform 45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748" name="Freeform 46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776" name="グループ化 214"/>
            <p:cNvGrpSpPr/>
            <p:nvPr/>
          </p:nvGrpSpPr>
          <p:grpSpPr>
            <a:xfrm>
              <a:off x="2975602" y="3230421"/>
              <a:ext cx="3728923" cy="899277"/>
              <a:chOff x="2975602" y="4281317"/>
              <a:chExt cx="3728923" cy="899277"/>
            </a:xfrm>
          </p:grpSpPr>
          <p:sp>
            <p:nvSpPr>
              <p:cNvPr id="216" name="Line 163"/>
              <p:cNvSpPr>
                <a:spLocks noChangeShapeType="1"/>
              </p:cNvSpPr>
              <p:nvPr/>
            </p:nvSpPr>
            <p:spPr bwMode="auto">
              <a:xfrm flipV="1">
                <a:off x="3158313" y="4488123"/>
                <a:ext cx="637921" cy="242379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17" name="Line 164"/>
              <p:cNvSpPr>
                <a:spLocks noChangeShapeType="1"/>
              </p:cNvSpPr>
              <p:nvPr/>
            </p:nvSpPr>
            <p:spPr bwMode="auto">
              <a:xfrm flipV="1">
                <a:off x="5789080" y="4730502"/>
                <a:ext cx="637921" cy="242379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18" name="Line 165"/>
              <p:cNvSpPr>
                <a:spLocks noChangeShapeType="1"/>
              </p:cNvSpPr>
              <p:nvPr/>
            </p:nvSpPr>
            <p:spPr bwMode="auto">
              <a:xfrm flipV="1">
                <a:off x="4434156" y="4426524"/>
                <a:ext cx="637921" cy="486097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0" name="Line 166"/>
              <p:cNvSpPr>
                <a:spLocks noChangeShapeType="1"/>
              </p:cNvSpPr>
              <p:nvPr/>
            </p:nvSpPr>
            <p:spPr bwMode="auto">
              <a:xfrm>
                <a:off x="3956155" y="4488123"/>
                <a:ext cx="1673006" cy="486097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1" name="Line 167"/>
              <p:cNvSpPr>
                <a:spLocks noChangeShapeType="1"/>
              </p:cNvSpPr>
              <p:nvPr/>
            </p:nvSpPr>
            <p:spPr bwMode="auto">
              <a:xfrm>
                <a:off x="5231997" y="4426524"/>
                <a:ext cx="1115923" cy="243718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2" name="Line 168"/>
              <p:cNvSpPr>
                <a:spLocks noChangeShapeType="1"/>
              </p:cNvSpPr>
              <p:nvPr/>
            </p:nvSpPr>
            <p:spPr bwMode="auto">
              <a:xfrm>
                <a:off x="3158313" y="4792101"/>
                <a:ext cx="1115923" cy="243718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3" name="Line 169"/>
              <p:cNvSpPr>
                <a:spLocks noChangeShapeType="1"/>
              </p:cNvSpPr>
              <p:nvPr/>
            </p:nvSpPr>
            <p:spPr bwMode="auto">
              <a:xfrm>
                <a:off x="4513237" y="5034480"/>
                <a:ext cx="1115923" cy="0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24" name="Line 170"/>
              <p:cNvSpPr>
                <a:spLocks noChangeShapeType="1"/>
              </p:cNvSpPr>
              <p:nvPr/>
            </p:nvSpPr>
            <p:spPr bwMode="auto">
              <a:xfrm>
                <a:off x="4035236" y="4426524"/>
                <a:ext cx="1115923" cy="0"/>
              </a:xfrm>
              <a:prstGeom prst="line">
                <a:avLst/>
              </a:prstGeom>
              <a:noFill/>
              <a:ln w="2857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777" name="グループ化 255"/>
              <p:cNvGrpSpPr/>
              <p:nvPr/>
            </p:nvGrpSpPr>
            <p:grpSpPr>
              <a:xfrm>
                <a:off x="6317386" y="4527361"/>
                <a:ext cx="387139" cy="348434"/>
                <a:chOff x="7058165" y="5696404"/>
                <a:chExt cx="387139" cy="348434"/>
              </a:xfrm>
            </p:grpSpPr>
            <p:sp>
              <p:nvSpPr>
                <p:cNvPr id="246" name="円柱 245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47" name="円/楕円 246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48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  <p:grpSp>
            <p:nvGrpSpPr>
              <p:cNvPr id="778" name="グループ化 260"/>
              <p:cNvGrpSpPr/>
              <p:nvPr/>
            </p:nvGrpSpPr>
            <p:grpSpPr>
              <a:xfrm>
                <a:off x="5004543" y="4283154"/>
                <a:ext cx="387139" cy="348434"/>
                <a:chOff x="7058165" y="5696404"/>
                <a:chExt cx="387139" cy="348434"/>
              </a:xfrm>
            </p:grpSpPr>
            <p:sp>
              <p:nvSpPr>
                <p:cNvPr id="243" name="円柱 242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44" name="円/楕円 243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45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  <p:grpSp>
            <p:nvGrpSpPr>
              <p:cNvPr id="779" name="グループ化 264"/>
              <p:cNvGrpSpPr/>
              <p:nvPr/>
            </p:nvGrpSpPr>
            <p:grpSpPr>
              <a:xfrm>
                <a:off x="5588436" y="4822980"/>
                <a:ext cx="387139" cy="348434"/>
                <a:chOff x="7058165" y="5696404"/>
                <a:chExt cx="387139" cy="348434"/>
              </a:xfrm>
            </p:grpSpPr>
            <p:sp>
              <p:nvSpPr>
                <p:cNvPr id="240" name="円柱 239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41" name="円/楕円 240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42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  <p:grpSp>
            <p:nvGrpSpPr>
              <p:cNvPr id="780" name="グループ化 268"/>
              <p:cNvGrpSpPr/>
              <p:nvPr/>
            </p:nvGrpSpPr>
            <p:grpSpPr>
              <a:xfrm>
                <a:off x="4220508" y="4832160"/>
                <a:ext cx="387139" cy="348434"/>
                <a:chOff x="7058165" y="5696404"/>
                <a:chExt cx="387139" cy="348434"/>
              </a:xfrm>
            </p:grpSpPr>
            <p:sp>
              <p:nvSpPr>
                <p:cNvPr id="237" name="円柱 236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38" name="円/楕円 237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39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  <p:grpSp>
            <p:nvGrpSpPr>
              <p:cNvPr id="781" name="グループ化 272"/>
              <p:cNvGrpSpPr/>
              <p:nvPr/>
            </p:nvGrpSpPr>
            <p:grpSpPr>
              <a:xfrm>
                <a:off x="3768817" y="4281317"/>
                <a:ext cx="387139" cy="348434"/>
                <a:chOff x="7058165" y="5696404"/>
                <a:chExt cx="387139" cy="348434"/>
              </a:xfrm>
            </p:grpSpPr>
            <p:sp>
              <p:nvSpPr>
                <p:cNvPr id="234" name="円柱 233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35" name="円/楕円 234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36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  <p:grpSp>
            <p:nvGrpSpPr>
              <p:cNvPr id="782" name="グループ化 276"/>
              <p:cNvGrpSpPr/>
              <p:nvPr/>
            </p:nvGrpSpPr>
            <p:grpSpPr>
              <a:xfrm>
                <a:off x="2975602" y="4589790"/>
                <a:ext cx="387139" cy="348434"/>
                <a:chOff x="7058165" y="5696404"/>
                <a:chExt cx="387139" cy="348434"/>
              </a:xfrm>
            </p:grpSpPr>
            <p:sp>
              <p:nvSpPr>
                <p:cNvPr id="231" name="円柱 230"/>
                <p:cNvSpPr/>
                <p:nvPr/>
              </p:nvSpPr>
              <p:spPr bwMode="auto">
                <a:xfrm>
                  <a:off x="7058165" y="5696404"/>
                  <a:ext cx="387139" cy="348434"/>
                </a:xfrm>
                <a:prstGeom prst="can">
                  <a:avLst>
                    <a:gd name="adj" fmla="val 31584"/>
                  </a:avLst>
                </a:prstGeom>
                <a:gradFill flip="none" rotWithShape="1">
                  <a:gsLst>
                    <a:gs pos="0">
                      <a:srgbClr val="FF0066">
                        <a:shade val="30000"/>
                        <a:satMod val="115000"/>
                      </a:srgbClr>
                    </a:gs>
                    <a:gs pos="50000">
                      <a:srgbClr val="FF0066">
                        <a:shade val="67500"/>
                        <a:satMod val="115000"/>
                      </a:srgbClr>
                    </a:gs>
                    <a:gs pos="100000">
                      <a:srgbClr val="FF0066">
                        <a:shade val="100000"/>
                        <a:satMod val="115000"/>
                      </a:srgbClr>
                    </a:gs>
                  </a:gsLst>
                  <a:lin ang="16200000" scaled="1"/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32" name="円/楕円 231"/>
                <p:cNvSpPr/>
                <p:nvPr/>
              </p:nvSpPr>
              <p:spPr bwMode="auto">
                <a:xfrm>
                  <a:off x="7059457" y="5697460"/>
                  <a:ext cx="382728" cy="105772"/>
                </a:xfrm>
                <a:prstGeom prst="ellipse">
                  <a:avLst/>
                </a:prstGeom>
                <a:gradFill flip="none" rotWithShape="1">
                  <a:gsLst>
                    <a:gs pos="21000">
                      <a:srgbClr val="FF0066"/>
                    </a:gs>
                    <a:gs pos="100000">
                      <a:srgbClr val="C000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1" lang="ja-JP" altLang="en-US" sz="24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pic>
              <p:nvPicPr>
                <p:cNvPr id="233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7100776" y="5806336"/>
                  <a:ext cx="278686" cy="2367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</p:spPr>
            </p:pic>
          </p:grpSp>
        </p:grpSp>
        <p:sp>
          <p:nvSpPr>
            <p:cNvPr id="293" name="Rectangle 681"/>
            <p:cNvSpPr>
              <a:spLocks noChangeArrowheads="1"/>
            </p:cNvSpPr>
            <p:nvPr/>
          </p:nvSpPr>
          <p:spPr bwMode="auto">
            <a:xfrm>
              <a:off x="6724991" y="6032858"/>
              <a:ext cx="210643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altLang="ja-JP" dirty="0" smtClean="0">
                  <a:solidFill>
                    <a:schemeClr val="bg1"/>
                  </a:solidFill>
                  <a:latin typeface="HGS創英角ｺﾞｼｯｸUB" pitchFamily="50" charset="-128"/>
                  <a:ea typeface="HGS創英角ｺﾞｼｯｸUB" pitchFamily="50" charset="-128"/>
                </a:rPr>
                <a:t>QKD network </a:t>
              </a:r>
              <a:r>
                <a:rPr lang="ja-JP" altLang="en-US" dirty="0" smtClean="0">
                  <a:solidFill>
                    <a:schemeClr val="bg1"/>
                  </a:solidFill>
                  <a:latin typeface="HGS創英角ｺﾞｼｯｸUB" pitchFamily="50" charset="-128"/>
                  <a:ea typeface="HGS創英角ｺﾞｼｯｸUB" pitchFamily="50" charset="-128"/>
                </a:rPr>
                <a:t>　</a:t>
              </a:r>
              <a:endParaRPr lang="ja-JP" altLang="en-US" b="1" dirty="0">
                <a:solidFill>
                  <a:schemeClr val="bg1"/>
                </a:solidFill>
                <a:latin typeface="HGS創英角ｺﾞｼｯｸUB" pitchFamily="50" charset="-128"/>
                <a:ea typeface="HGS創英角ｺﾞｼｯｸUB" pitchFamily="50" charset="-128"/>
              </a:endParaRPr>
            </a:p>
          </p:txBody>
        </p:sp>
        <p:grpSp>
          <p:nvGrpSpPr>
            <p:cNvPr id="783" name="グループ化 333"/>
            <p:cNvGrpSpPr/>
            <p:nvPr/>
          </p:nvGrpSpPr>
          <p:grpSpPr>
            <a:xfrm>
              <a:off x="3768834" y="2135648"/>
              <a:ext cx="365411" cy="442028"/>
              <a:chOff x="659479" y="2434522"/>
              <a:chExt cx="365411" cy="442028"/>
            </a:xfrm>
          </p:grpSpPr>
          <p:sp>
            <p:nvSpPr>
              <p:cNvPr id="335" name="直方体 334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784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785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786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41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42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4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38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787" name="グループ化 342"/>
            <p:cNvGrpSpPr/>
            <p:nvPr/>
          </p:nvGrpSpPr>
          <p:grpSpPr>
            <a:xfrm>
              <a:off x="4991993" y="2088149"/>
              <a:ext cx="365411" cy="442028"/>
              <a:chOff x="659479" y="2434522"/>
              <a:chExt cx="365411" cy="442028"/>
            </a:xfrm>
          </p:grpSpPr>
          <p:sp>
            <p:nvSpPr>
              <p:cNvPr id="344" name="直方体 343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788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789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790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50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51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49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47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791" name="グループ化 351"/>
            <p:cNvGrpSpPr/>
            <p:nvPr/>
          </p:nvGrpSpPr>
          <p:grpSpPr>
            <a:xfrm>
              <a:off x="4267598" y="2586919"/>
              <a:ext cx="365411" cy="442028"/>
              <a:chOff x="659479" y="2434522"/>
              <a:chExt cx="365411" cy="442028"/>
            </a:xfrm>
          </p:grpSpPr>
          <p:sp>
            <p:nvSpPr>
              <p:cNvPr id="353" name="直方体 352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792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793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794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59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60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58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56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795" name="グループ化 360"/>
            <p:cNvGrpSpPr/>
            <p:nvPr/>
          </p:nvGrpSpPr>
          <p:grpSpPr>
            <a:xfrm>
              <a:off x="5621385" y="2563168"/>
              <a:ext cx="365411" cy="442028"/>
              <a:chOff x="659479" y="2434522"/>
              <a:chExt cx="365411" cy="442028"/>
            </a:xfrm>
          </p:grpSpPr>
          <p:sp>
            <p:nvSpPr>
              <p:cNvPr id="362" name="直方体 361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796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797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798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68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69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67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65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799" name="グループ化 369"/>
            <p:cNvGrpSpPr/>
            <p:nvPr/>
          </p:nvGrpSpPr>
          <p:grpSpPr>
            <a:xfrm>
              <a:off x="6357656" y="2361284"/>
              <a:ext cx="365411" cy="442028"/>
              <a:chOff x="659479" y="2434522"/>
              <a:chExt cx="365411" cy="442028"/>
            </a:xfrm>
          </p:grpSpPr>
          <p:sp>
            <p:nvSpPr>
              <p:cNvPr id="371" name="直方体 370"/>
              <p:cNvSpPr/>
              <p:nvPr/>
            </p:nvSpPr>
            <p:spPr bwMode="auto">
              <a:xfrm>
                <a:off x="664853" y="2632710"/>
                <a:ext cx="360037" cy="243840"/>
              </a:xfrm>
              <a:prstGeom prst="cube">
                <a:avLst>
                  <a:gd name="adj" fmla="val 39651"/>
                </a:avLst>
              </a:prstGeom>
              <a:gradFill>
                <a:gsLst>
                  <a:gs pos="21000">
                    <a:srgbClr val="00FFFF"/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isometricLeftDown">
                  <a:rot lat="2100000" lon="600000" rev="0"/>
                </a:camera>
                <a:lightRig rig="threePt" dir="t"/>
              </a:scene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1" lang="ja-JP" altLang="en-US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192" name="Group 74"/>
              <p:cNvGrpSpPr>
                <a:grpSpLocks noChangeAspect="1"/>
              </p:cNvGrpSpPr>
              <p:nvPr/>
            </p:nvGrpSpPr>
            <p:grpSpPr bwMode="auto">
              <a:xfrm>
                <a:off x="659479" y="2434522"/>
                <a:ext cx="360259" cy="299008"/>
                <a:chOff x="3060" y="1877"/>
                <a:chExt cx="761" cy="712"/>
              </a:xfrm>
            </p:grpSpPr>
            <p:grpSp>
              <p:nvGrpSpPr>
                <p:cNvPr id="193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3060" y="1877"/>
                  <a:ext cx="761" cy="712"/>
                  <a:chOff x="2946" y="1800"/>
                  <a:chExt cx="761" cy="712"/>
                </a:xfrm>
              </p:grpSpPr>
              <p:grpSp>
                <p:nvGrpSpPr>
                  <p:cNvPr id="194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7" y="1800"/>
                    <a:ext cx="760" cy="712"/>
                    <a:chOff x="2500" y="1804"/>
                    <a:chExt cx="760" cy="712"/>
                  </a:xfrm>
                </p:grpSpPr>
                <p:pic>
                  <p:nvPicPr>
                    <p:cNvPr id="377" name="Picture 77" descr="四角錐_S_赤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00" y="1804"/>
                      <a:ext cx="760" cy="712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78" name="Picture 78" descr="四角錐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639" y="2117"/>
                      <a:ext cx="374" cy="38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76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946" y="1801"/>
                    <a:ext cx="760" cy="709"/>
                  </a:xfrm>
                  <a:custGeom>
                    <a:avLst/>
                    <a:gdLst>
                      <a:gd name="T0" fmla="*/ 381 w 993"/>
                      <a:gd name="T1" fmla="*/ 0 h 926"/>
                      <a:gd name="T2" fmla="*/ 0 w 993"/>
                      <a:gd name="T3" fmla="*/ 654 h 926"/>
                      <a:gd name="T4" fmla="*/ 552 w 993"/>
                      <a:gd name="T5" fmla="*/ 709 h 926"/>
                      <a:gd name="T6" fmla="*/ 760 w 993"/>
                      <a:gd name="T7" fmla="*/ 563 h 926"/>
                      <a:gd name="T8" fmla="*/ 381 w 993"/>
                      <a:gd name="T9" fmla="*/ 0 h 9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3"/>
                      <a:gd name="T16" fmla="*/ 0 h 926"/>
                      <a:gd name="T17" fmla="*/ 993 w 993"/>
                      <a:gd name="T18" fmla="*/ 926 h 9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3" h="926">
                        <a:moveTo>
                          <a:pt x="498" y="0"/>
                        </a:moveTo>
                        <a:lnTo>
                          <a:pt x="0" y="854"/>
                        </a:lnTo>
                        <a:lnTo>
                          <a:pt x="721" y="926"/>
                        </a:lnTo>
                        <a:lnTo>
                          <a:pt x="993" y="735"/>
                        </a:lnTo>
                        <a:lnTo>
                          <a:pt x="49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74" name="Freeform 80"/>
                <p:cNvSpPr>
                  <a:spLocks noChangeAspect="1"/>
                </p:cNvSpPr>
                <p:nvPr/>
              </p:nvSpPr>
              <p:spPr bwMode="auto">
                <a:xfrm>
                  <a:off x="3060" y="1878"/>
                  <a:ext cx="760" cy="709"/>
                </a:xfrm>
                <a:custGeom>
                  <a:avLst/>
                  <a:gdLst>
                    <a:gd name="T0" fmla="*/ 479 w 993"/>
                    <a:gd name="T1" fmla="*/ 409 h 926"/>
                    <a:gd name="T2" fmla="*/ 381 w 993"/>
                    <a:gd name="T3" fmla="*/ 0 h 926"/>
                    <a:gd name="T4" fmla="*/ 158 w 993"/>
                    <a:gd name="T5" fmla="*/ 381 h 926"/>
                    <a:gd name="T6" fmla="*/ 0 w 993"/>
                    <a:gd name="T7" fmla="*/ 654 h 926"/>
                    <a:gd name="T8" fmla="*/ 279 w 993"/>
                    <a:gd name="T9" fmla="*/ 682 h 926"/>
                    <a:gd name="T10" fmla="*/ 552 w 993"/>
                    <a:gd name="T11" fmla="*/ 709 h 926"/>
                    <a:gd name="T12" fmla="*/ 662 w 993"/>
                    <a:gd name="T13" fmla="*/ 632 h 926"/>
                    <a:gd name="T14" fmla="*/ 760 w 993"/>
                    <a:gd name="T15" fmla="*/ 563 h 926"/>
                    <a:gd name="T16" fmla="*/ 601 w 993"/>
                    <a:gd name="T17" fmla="*/ 325 h 9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3"/>
                    <a:gd name="T28" fmla="*/ 0 h 926"/>
                    <a:gd name="T29" fmla="*/ 993 w 993"/>
                    <a:gd name="T30" fmla="*/ 926 h 9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3" h="926">
                      <a:moveTo>
                        <a:pt x="626" y="534"/>
                      </a:moveTo>
                      <a:lnTo>
                        <a:pt x="498" y="0"/>
                      </a:lnTo>
                      <a:lnTo>
                        <a:pt x="206" y="497"/>
                      </a:lnTo>
                      <a:lnTo>
                        <a:pt x="0" y="854"/>
                      </a:lnTo>
                      <a:lnTo>
                        <a:pt x="365" y="891"/>
                      </a:lnTo>
                      <a:lnTo>
                        <a:pt x="721" y="926"/>
                      </a:lnTo>
                      <a:lnTo>
                        <a:pt x="865" y="825"/>
                      </a:lnTo>
                      <a:lnTo>
                        <a:pt x="993" y="735"/>
                      </a:lnTo>
                      <a:lnTo>
                        <a:pt x="785" y="425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381" name="Line 219"/>
            <p:cNvSpPr>
              <a:spLocks noChangeShapeType="1"/>
            </p:cNvSpPr>
            <p:nvPr/>
          </p:nvSpPr>
          <p:spPr bwMode="auto">
            <a:xfrm flipV="1">
              <a:off x="3043446" y="3029804"/>
              <a:ext cx="0" cy="3116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83" name="Line 219"/>
            <p:cNvSpPr>
              <a:spLocks noChangeShapeType="1"/>
            </p:cNvSpPr>
            <p:nvPr/>
          </p:nvSpPr>
          <p:spPr bwMode="auto">
            <a:xfrm flipV="1">
              <a:off x="3032073" y="5283958"/>
              <a:ext cx="0" cy="3116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85" name="Line 219"/>
            <p:cNvSpPr>
              <a:spLocks noChangeShapeType="1"/>
            </p:cNvSpPr>
            <p:nvPr/>
          </p:nvSpPr>
          <p:spPr bwMode="auto">
            <a:xfrm flipV="1">
              <a:off x="3045718" y="4042028"/>
              <a:ext cx="0" cy="31169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87" name="Rectangle 681"/>
            <p:cNvSpPr>
              <a:spLocks noChangeArrowheads="1"/>
            </p:cNvSpPr>
            <p:nvPr/>
          </p:nvSpPr>
          <p:spPr bwMode="auto">
            <a:xfrm>
              <a:off x="2156347" y="5598076"/>
              <a:ext cx="170596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altLang="ja-JP" sz="2000" dirty="0" smtClean="0">
                  <a:solidFill>
                    <a:schemeClr val="bg1"/>
                  </a:solidFill>
                  <a:latin typeface="HGS創英角ｺﾞｼｯｸUB" pitchFamily="50" charset="-128"/>
                  <a:ea typeface="HGS創英角ｺﾞｼｯｸUB" pitchFamily="50" charset="-128"/>
                </a:rPr>
                <a:t>Secure  key </a:t>
              </a:r>
              <a:r>
                <a:rPr lang="ja-JP" altLang="en-US" sz="2000" dirty="0" smtClean="0">
                  <a:solidFill>
                    <a:schemeClr val="bg1"/>
                  </a:solidFill>
                  <a:latin typeface="HGS創英角ｺﾞｼｯｸUB" pitchFamily="50" charset="-128"/>
                  <a:ea typeface="HGS創英角ｺﾞｼｯｸUB" pitchFamily="50" charset="-128"/>
                </a:rPr>
                <a:t>　</a:t>
              </a:r>
              <a:endParaRPr lang="ja-JP" altLang="en-US" sz="2000" b="1" dirty="0">
                <a:solidFill>
                  <a:schemeClr val="bg1"/>
                </a:solidFill>
                <a:latin typeface="HGS創英角ｺﾞｼｯｸUB" pitchFamily="50" charset="-128"/>
                <a:ea typeface="HGS創英角ｺﾞｼｯｸUB" pitchFamily="50" charset="-128"/>
              </a:endParaRPr>
            </a:p>
          </p:txBody>
        </p:sp>
      </p:grpSp>
      <p:sp>
        <p:nvSpPr>
          <p:cNvPr id="250" name="正方形/長方形 249"/>
          <p:cNvSpPr/>
          <p:nvPr/>
        </p:nvSpPr>
        <p:spPr>
          <a:xfrm>
            <a:off x="1318166" y="166250"/>
            <a:ext cx="6495803" cy="954107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QKD-assisted </a:t>
            </a: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secure multi-casting </a:t>
            </a:r>
          </a:p>
          <a:p>
            <a:pPr algn="ctr">
              <a:spcBef>
                <a:spcPts val="0"/>
              </a:spcBef>
            </a:pP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over the photonic network </a:t>
            </a:r>
          </a:p>
        </p:txBody>
      </p:sp>
      <p:sp>
        <p:nvSpPr>
          <p:cNvPr id="249" name="Text Box 213"/>
          <p:cNvSpPr txBox="1">
            <a:spLocks noChangeArrowheads="1"/>
          </p:cNvSpPr>
          <p:nvPr/>
        </p:nvSpPr>
        <p:spPr bwMode="auto">
          <a:xfrm>
            <a:off x="88443" y="4376316"/>
            <a:ext cx="273664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Network coding</a:t>
            </a:r>
            <a:endParaRPr lang="ja-JP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cxnSp>
        <p:nvCxnSpPr>
          <p:cNvPr id="251" name="直線矢印コネクタ 250"/>
          <p:cNvCxnSpPr/>
          <p:nvPr/>
        </p:nvCxnSpPr>
        <p:spPr>
          <a:xfrm flipV="1">
            <a:off x="2382156" y="4027797"/>
            <a:ext cx="607947" cy="447773"/>
          </a:xfrm>
          <a:prstGeom prst="straightConnector1">
            <a:avLst/>
          </a:prstGeom>
          <a:ln w="3810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2" name="Text Box 213"/>
          <p:cNvSpPr txBox="1">
            <a:spLocks noChangeArrowheads="1"/>
          </p:cNvSpPr>
          <p:nvPr/>
        </p:nvSpPr>
        <p:spPr bwMode="auto">
          <a:xfrm>
            <a:off x="6720377" y="3772119"/>
            <a:ext cx="19738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IP</a:t>
            </a:r>
            <a:r>
              <a:rPr lang="ja-JP" alt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network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253" name="Text Box 236"/>
          <p:cNvSpPr txBox="1">
            <a:spLocks noChangeArrowheads="1"/>
          </p:cNvSpPr>
          <p:nvPr/>
        </p:nvSpPr>
        <p:spPr bwMode="auto">
          <a:xfrm>
            <a:off x="6075027" y="4968623"/>
            <a:ext cx="306541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Optical path network </a:t>
            </a:r>
            <a:endParaRPr lang="ja-JP" altLang="en-US" dirty="0">
              <a:solidFill>
                <a:srgbClr val="FFFF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/>
          <a:srcRect l="23824" t="20300" r="26176" b="12767"/>
          <a:stretch>
            <a:fillRect/>
          </a:stretch>
        </p:blipFill>
        <p:spPr bwMode="auto">
          <a:xfrm>
            <a:off x="0" y="6588"/>
            <a:ext cx="9144000" cy="6884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正方形/長方形 5"/>
          <p:cNvSpPr/>
          <p:nvPr/>
        </p:nvSpPr>
        <p:spPr>
          <a:xfrm>
            <a:off x="3173784" y="27296"/>
            <a:ext cx="32109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http://www.uqcc.org/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直線コネクタ 37"/>
          <p:cNvCxnSpPr/>
          <p:nvPr/>
        </p:nvCxnSpPr>
        <p:spPr>
          <a:xfrm rot="10800000">
            <a:off x="4646800" y="4107339"/>
            <a:ext cx="330858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/>
          <p:cNvCxnSpPr/>
          <p:nvPr/>
        </p:nvCxnSpPr>
        <p:spPr>
          <a:xfrm rot="5400000" flipH="1" flipV="1">
            <a:off x="4731410" y="2802340"/>
            <a:ext cx="609592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コネクタ 27"/>
          <p:cNvCxnSpPr/>
          <p:nvPr/>
        </p:nvCxnSpPr>
        <p:spPr>
          <a:xfrm flipV="1">
            <a:off x="2659604" y="2507052"/>
            <a:ext cx="1504061" cy="66657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コネクタ 28"/>
          <p:cNvCxnSpPr/>
          <p:nvPr/>
        </p:nvCxnSpPr>
        <p:spPr>
          <a:xfrm rot="10800000">
            <a:off x="5940909" y="2507938"/>
            <a:ext cx="1403498" cy="63795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角丸四角形 29"/>
          <p:cNvSpPr/>
          <p:nvPr/>
        </p:nvSpPr>
        <p:spPr bwMode="auto">
          <a:xfrm>
            <a:off x="252520" y="2029158"/>
            <a:ext cx="2040304" cy="627629"/>
          </a:xfrm>
          <a:prstGeom prst="roundRect">
            <a:avLst>
              <a:gd name="adj" fmla="val 16974"/>
            </a:avLst>
          </a:prstGeom>
          <a:solidFill>
            <a:schemeClr val="bg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r>
              <a:rPr lang="en-US" altLang="ja-JP" sz="1600" dirty="0" smtClean="0"/>
              <a:t>Foreign institutes and organizations</a:t>
            </a:r>
            <a:endParaRPr lang="ja-JP" altLang="en-US" sz="1600" dirty="0" smtClean="0"/>
          </a:p>
        </p:txBody>
      </p:sp>
      <p:cxnSp>
        <p:nvCxnSpPr>
          <p:cNvPr id="41" name="直線コネクタ 40"/>
          <p:cNvCxnSpPr/>
          <p:nvPr/>
        </p:nvCxnSpPr>
        <p:spPr>
          <a:xfrm rot="16200000" flipV="1">
            <a:off x="4325433" y="1466981"/>
            <a:ext cx="1387829" cy="1168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左右矢印 43"/>
          <p:cNvSpPr/>
          <p:nvPr/>
        </p:nvSpPr>
        <p:spPr bwMode="auto">
          <a:xfrm>
            <a:off x="2351854" y="2198362"/>
            <a:ext cx="1521737" cy="297711"/>
          </a:xfrm>
          <a:prstGeom prst="leftRight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cxnSp>
        <p:nvCxnSpPr>
          <p:cNvPr id="47" name="直線コネクタ 46"/>
          <p:cNvCxnSpPr/>
          <p:nvPr/>
        </p:nvCxnSpPr>
        <p:spPr>
          <a:xfrm rot="5400000" flipH="1" flipV="1">
            <a:off x="4007170" y="6035948"/>
            <a:ext cx="311361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ドーナツ 22"/>
          <p:cNvSpPr/>
          <p:nvPr/>
        </p:nvSpPr>
        <p:spPr bwMode="auto">
          <a:xfrm>
            <a:off x="762861" y="3949023"/>
            <a:ext cx="2874939" cy="1382233"/>
          </a:xfrm>
          <a:prstGeom prst="donut">
            <a:avLst>
              <a:gd name="adj" fmla="val 11883"/>
            </a:avLst>
          </a:prstGeom>
          <a:gradFill rotWithShape="1">
            <a:gsLst>
              <a:gs pos="0">
                <a:srgbClr val="9393ED"/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ja-JP" altLang="en-US" sz="1100">
              <a:solidFill>
                <a:srgbClr val="000000"/>
              </a:solidFill>
            </a:endParaRPr>
          </a:p>
        </p:txBody>
      </p:sp>
      <p:sp>
        <p:nvSpPr>
          <p:cNvPr id="35" name="正方形/長方形 34"/>
          <p:cNvSpPr/>
          <p:nvPr/>
        </p:nvSpPr>
        <p:spPr>
          <a:xfrm>
            <a:off x="1262180" y="3928523"/>
            <a:ext cx="1999266" cy="276999"/>
          </a:xfrm>
          <a:prstGeom prst="rect">
            <a:avLst/>
          </a:prstGeom>
          <a:solidFill>
            <a:srgbClr val="FFFFCC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1200" dirty="0" smtClean="0">
                <a:solidFill>
                  <a:srgbClr val="000000"/>
                </a:solidFill>
              </a:rPr>
              <a:t>Quantum ICT Laboratory</a:t>
            </a:r>
            <a:endParaRPr lang="ja-JP" altLang="en-US" sz="1200" dirty="0" smtClean="0">
              <a:solidFill>
                <a:srgbClr val="000000"/>
              </a:solidFill>
            </a:endParaRPr>
          </a:p>
        </p:txBody>
      </p:sp>
      <p:sp>
        <p:nvSpPr>
          <p:cNvPr id="43" name="正方形/長方形 42"/>
          <p:cNvSpPr/>
          <p:nvPr/>
        </p:nvSpPr>
        <p:spPr>
          <a:xfrm>
            <a:off x="252487" y="4423763"/>
            <a:ext cx="1892595" cy="461665"/>
          </a:xfrm>
          <a:prstGeom prst="rect">
            <a:avLst/>
          </a:prstGeom>
          <a:solidFill>
            <a:srgbClr val="FFFFCC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1200" dirty="0" smtClean="0">
                <a:solidFill>
                  <a:srgbClr val="000000"/>
                </a:solidFill>
              </a:rPr>
              <a:t>Security Fundamentals </a:t>
            </a:r>
          </a:p>
          <a:p>
            <a:pPr algn="ctr"/>
            <a:r>
              <a:rPr lang="en-US" altLang="ja-JP" sz="1200" dirty="0" smtClean="0">
                <a:solidFill>
                  <a:srgbClr val="000000"/>
                </a:solidFill>
              </a:rPr>
              <a:t>Laboratory</a:t>
            </a:r>
            <a:endParaRPr lang="ja-JP" altLang="en-US" sz="1200" dirty="0" smtClean="0">
              <a:solidFill>
                <a:srgbClr val="000000"/>
              </a:solidFill>
            </a:endParaRPr>
          </a:p>
        </p:txBody>
      </p:sp>
      <p:sp>
        <p:nvSpPr>
          <p:cNvPr id="48" name="正方形/長方形 47"/>
          <p:cNvSpPr/>
          <p:nvPr/>
        </p:nvSpPr>
        <p:spPr>
          <a:xfrm>
            <a:off x="2648542" y="4519460"/>
            <a:ext cx="1707520" cy="276999"/>
          </a:xfrm>
          <a:prstGeom prst="rect">
            <a:avLst/>
          </a:prstGeom>
          <a:solidFill>
            <a:srgbClr val="FFFFCC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1200" dirty="0" err="1" smtClean="0">
                <a:solidFill>
                  <a:srgbClr val="000000"/>
                </a:solidFill>
              </a:rPr>
              <a:t>Nano</a:t>
            </a:r>
            <a:r>
              <a:rPr lang="en-US" altLang="ja-JP" sz="1200" dirty="0" smtClean="0">
                <a:solidFill>
                  <a:srgbClr val="000000"/>
                </a:solidFill>
              </a:rPr>
              <a:t> ICT Laboratory</a:t>
            </a:r>
            <a:endParaRPr lang="ja-JP" altLang="en-US" sz="1200" dirty="0" smtClean="0">
              <a:solidFill>
                <a:srgbClr val="000000"/>
              </a:solidFill>
            </a:endParaRPr>
          </a:p>
        </p:txBody>
      </p:sp>
      <p:sp>
        <p:nvSpPr>
          <p:cNvPr id="71" name="正方形/長方形 70"/>
          <p:cNvSpPr/>
          <p:nvPr/>
        </p:nvSpPr>
        <p:spPr>
          <a:xfrm>
            <a:off x="1256477" y="5036978"/>
            <a:ext cx="1845547" cy="461665"/>
          </a:xfrm>
          <a:prstGeom prst="rect">
            <a:avLst/>
          </a:prstGeom>
          <a:solidFill>
            <a:srgbClr val="FFFFCC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altLang="ja-JP" sz="1200" dirty="0" smtClean="0"/>
              <a:t>Space Communication </a:t>
            </a:r>
          </a:p>
          <a:p>
            <a:r>
              <a:rPr lang="en-US" altLang="ja-JP" sz="1200" dirty="0" smtClean="0"/>
              <a:t>Systems Laboratory</a:t>
            </a:r>
            <a:endParaRPr lang="ja-JP" altLang="en-US" sz="1200" dirty="0"/>
          </a:p>
        </p:txBody>
      </p:sp>
      <p:sp>
        <p:nvSpPr>
          <p:cNvPr id="31" name="正方形/長方形 30"/>
          <p:cNvSpPr/>
          <p:nvPr/>
        </p:nvSpPr>
        <p:spPr>
          <a:xfrm>
            <a:off x="3702858" y="5573786"/>
            <a:ext cx="907460" cy="3385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0000FF"/>
                </a:solidFill>
              </a:rPr>
              <a:t>JGN-X</a:t>
            </a:r>
            <a:r>
              <a:rPr lang="en-US" altLang="ja-JP" sz="1600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36" name="正方形/長方形 35"/>
          <p:cNvSpPr/>
          <p:nvPr/>
        </p:nvSpPr>
        <p:spPr>
          <a:xfrm>
            <a:off x="3096361" y="6170421"/>
            <a:ext cx="2152320" cy="3385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r>
              <a:rPr lang="en-US" altLang="ja-JP" sz="1600" dirty="0" smtClean="0">
                <a:solidFill>
                  <a:srgbClr val="0000FF"/>
                </a:solidFill>
                <a:latin typeface="Arial" charset="0"/>
              </a:rPr>
              <a:t>Tokyo QKD Network</a:t>
            </a:r>
            <a:endParaRPr lang="ja-JP" altLang="en-US" sz="1600" dirty="0">
              <a:solidFill>
                <a:srgbClr val="000000"/>
              </a:solidFill>
            </a:endParaRPr>
          </a:p>
        </p:txBody>
      </p:sp>
      <p:sp>
        <p:nvSpPr>
          <p:cNvPr id="24" name="角丸四角形 23"/>
          <p:cNvSpPr/>
          <p:nvPr/>
        </p:nvSpPr>
        <p:spPr bwMode="auto">
          <a:xfrm>
            <a:off x="1417998" y="3077345"/>
            <a:ext cx="1690811" cy="584780"/>
          </a:xfrm>
          <a:prstGeom prst="roundRect">
            <a:avLst>
              <a:gd name="adj" fmla="val 15042"/>
            </a:avLst>
          </a:prstGeom>
          <a:solidFill>
            <a:srgbClr val="FFFFCC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ja-JP" sz="1600" dirty="0" smtClean="0"/>
              <a:t>NICT</a:t>
            </a:r>
            <a:r>
              <a:rPr lang="ja-JP" altLang="en-US" sz="1600" dirty="0" smtClean="0"/>
              <a:t> </a:t>
            </a:r>
            <a:r>
              <a:rPr lang="en-US" altLang="ja-JP" sz="1600" dirty="0" smtClean="0"/>
              <a:t>Research Laboratories</a:t>
            </a:r>
          </a:p>
        </p:txBody>
      </p:sp>
      <p:sp>
        <p:nvSpPr>
          <p:cNvPr id="25" name="角丸四角形 24"/>
          <p:cNvSpPr/>
          <p:nvPr/>
        </p:nvSpPr>
        <p:spPr bwMode="auto">
          <a:xfrm>
            <a:off x="6887188" y="3094006"/>
            <a:ext cx="2073363" cy="616658"/>
          </a:xfrm>
          <a:prstGeom prst="roundRect">
            <a:avLst>
              <a:gd name="adj" fmla="val 16974"/>
            </a:avLst>
          </a:prstGeom>
          <a:solidFill>
            <a:schemeClr val="bg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ja-JP" sz="1600" dirty="0" smtClean="0">
                <a:solidFill>
                  <a:srgbClr val="000000"/>
                </a:solidFill>
              </a:rPr>
              <a:t>Other projects and institutes in Japan</a:t>
            </a:r>
          </a:p>
        </p:txBody>
      </p:sp>
      <p:sp>
        <p:nvSpPr>
          <p:cNvPr id="96" name="右矢印 95"/>
          <p:cNvSpPr/>
          <p:nvPr/>
        </p:nvSpPr>
        <p:spPr bwMode="auto">
          <a:xfrm rot="3130134">
            <a:off x="3413546" y="5158289"/>
            <a:ext cx="468828" cy="218364"/>
          </a:xfrm>
          <a:prstGeom prst="rightArrow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97" name="右矢印 96"/>
          <p:cNvSpPr/>
          <p:nvPr/>
        </p:nvSpPr>
        <p:spPr bwMode="auto">
          <a:xfrm rot="18469866" flipH="1">
            <a:off x="4430632" y="5081783"/>
            <a:ext cx="663405" cy="218364"/>
          </a:xfrm>
          <a:prstGeom prst="rightArrow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98" name="右矢印 97"/>
          <p:cNvSpPr/>
          <p:nvPr/>
        </p:nvSpPr>
        <p:spPr bwMode="auto">
          <a:xfrm>
            <a:off x="5319103" y="6224873"/>
            <a:ext cx="286603" cy="218364"/>
          </a:xfrm>
          <a:prstGeom prst="rightArrow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99" name="正方形/長方形 98"/>
          <p:cNvSpPr/>
          <p:nvPr/>
        </p:nvSpPr>
        <p:spPr>
          <a:xfrm>
            <a:off x="4591711" y="5592064"/>
            <a:ext cx="269509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 smtClean="0"/>
              <a:t>(NICT open test-bed network)</a:t>
            </a:r>
            <a:endParaRPr lang="ja-JP" altLang="en-US" sz="1400" dirty="0"/>
          </a:p>
        </p:txBody>
      </p:sp>
      <p:sp>
        <p:nvSpPr>
          <p:cNvPr id="78" name="正方形/長方形 77"/>
          <p:cNvSpPr/>
          <p:nvPr/>
        </p:nvSpPr>
        <p:spPr>
          <a:xfrm>
            <a:off x="4828313" y="3960398"/>
            <a:ext cx="3311824" cy="307777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1400" dirty="0" smtClean="0">
                <a:solidFill>
                  <a:srgbClr val="000000"/>
                </a:solidFill>
              </a:rPr>
              <a:t>Secure photonic network technology</a:t>
            </a:r>
            <a:endParaRPr lang="ja-JP" alt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50" name="角丸四角形 49"/>
          <p:cNvSpPr/>
          <p:nvPr/>
        </p:nvSpPr>
        <p:spPr bwMode="auto">
          <a:xfrm>
            <a:off x="3916718" y="2166736"/>
            <a:ext cx="2238973" cy="387519"/>
          </a:xfrm>
          <a:prstGeom prst="roundRect">
            <a:avLst>
              <a:gd name="adj" fmla="val 16974"/>
            </a:avLst>
          </a:prstGeom>
          <a:solidFill>
            <a:schemeClr val="bg1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ja-JP" sz="1600" dirty="0" smtClean="0">
                <a:solidFill>
                  <a:srgbClr val="000000"/>
                </a:solidFill>
              </a:rPr>
              <a:t>Quantum ICT</a:t>
            </a:r>
            <a:r>
              <a:rPr lang="ja-JP" altLang="en-US" sz="1600" dirty="0" smtClean="0">
                <a:solidFill>
                  <a:srgbClr val="000000"/>
                </a:solidFill>
              </a:rPr>
              <a:t> </a:t>
            </a:r>
            <a:r>
              <a:rPr lang="en-US" altLang="ja-JP" sz="1600" dirty="0" smtClean="0">
                <a:solidFill>
                  <a:srgbClr val="000000"/>
                </a:solidFill>
              </a:rPr>
              <a:t>Forum</a:t>
            </a:r>
          </a:p>
        </p:txBody>
      </p:sp>
      <p:sp>
        <p:nvSpPr>
          <p:cNvPr id="55" name="正方形/長方形 54"/>
          <p:cNvSpPr/>
          <p:nvPr/>
        </p:nvSpPr>
        <p:spPr>
          <a:xfrm>
            <a:off x="2430571" y="1931733"/>
            <a:ext cx="132618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 smtClean="0"/>
              <a:t>Collaboration </a:t>
            </a:r>
            <a:endParaRPr lang="ja-JP" altLang="en-US" sz="1400" dirty="0"/>
          </a:p>
        </p:txBody>
      </p:sp>
      <p:cxnSp>
        <p:nvCxnSpPr>
          <p:cNvPr id="57" name="直線コネクタ 56"/>
          <p:cNvCxnSpPr/>
          <p:nvPr/>
        </p:nvCxnSpPr>
        <p:spPr>
          <a:xfrm flipV="1">
            <a:off x="2800253" y="827252"/>
            <a:ext cx="815248" cy="63897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正方形/長方形 31"/>
          <p:cNvSpPr/>
          <p:nvPr/>
        </p:nvSpPr>
        <p:spPr>
          <a:xfrm>
            <a:off x="1947433" y="243147"/>
            <a:ext cx="5054590" cy="67710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000000"/>
                </a:solidFill>
              </a:rPr>
              <a:t>The Project UQCC</a:t>
            </a:r>
          </a:p>
          <a:p>
            <a:pPr algn="ctr"/>
            <a:r>
              <a:rPr lang="en-US" altLang="ja-JP" sz="1400" dirty="0" smtClean="0">
                <a:solidFill>
                  <a:srgbClr val="000000"/>
                </a:solidFill>
              </a:rPr>
              <a:t>(Updating Quantum Cryptography and Communications) </a:t>
            </a:r>
            <a:endParaRPr lang="ja-JP" altLang="en-US" sz="1400" dirty="0">
              <a:solidFill>
                <a:srgbClr val="000000"/>
              </a:solidFill>
            </a:endParaRPr>
          </a:p>
        </p:txBody>
      </p:sp>
      <p:sp>
        <p:nvSpPr>
          <p:cNvPr id="49" name="正方形/長方形 48"/>
          <p:cNvSpPr/>
          <p:nvPr/>
        </p:nvSpPr>
        <p:spPr>
          <a:xfrm>
            <a:off x="1963621" y="1250971"/>
            <a:ext cx="2088542" cy="338554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txBody>
          <a:bodyPr wrap="square">
            <a:spAutoFit/>
          </a:bodyPr>
          <a:lstStyle/>
          <a:p>
            <a:r>
              <a:rPr lang="en-US" altLang="ja-JP" sz="1600" dirty="0" smtClean="0"/>
              <a:t>UQCC</a:t>
            </a:r>
            <a:r>
              <a:rPr lang="ja-JP" altLang="en-US" sz="1600" dirty="0" smtClean="0"/>
              <a:t>　</a:t>
            </a:r>
            <a:r>
              <a:rPr lang="en-US" altLang="ja-JP" sz="1600" dirty="0" smtClean="0"/>
              <a:t>Conference </a:t>
            </a:r>
            <a:endParaRPr lang="ja-JP" altLang="en-US" sz="1600" dirty="0"/>
          </a:p>
        </p:txBody>
      </p:sp>
      <p:sp>
        <p:nvSpPr>
          <p:cNvPr id="64" name="正方形/長方形 63"/>
          <p:cNvSpPr/>
          <p:nvPr/>
        </p:nvSpPr>
        <p:spPr>
          <a:xfrm>
            <a:off x="5585551" y="6180796"/>
            <a:ext cx="3294043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 smtClean="0"/>
              <a:t>Practical use and commercialization</a:t>
            </a:r>
            <a:endParaRPr lang="ja-JP" altLang="en-US" sz="1400" dirty="0"/>
          </a:p>
        </p:txBody>
      </p:sp>
      <p:cxnSp>
        <p:nvCxnSpPr>
          <p:cNvPr id="34" name="直線コネクタ 33"/>
          <p:cNvCxnSpPr/>
          <p:nvPr/>
        </p:nvCxnSpPr>
        <p:spPr>
          <a:xfrm rot="5400000" flipH="1" flipV="1">
            <a:off x="4132285" y="4130308"/>
            <a:ext cx="1055743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線コネクタ 44"/>
          <p:cNvCxnSpPr/>
          <p:nvPr/>
        </p:nvCxnSpPr>
        <p:spPr>
          <a:xfrm rot="10800000">
            <a:off x="4653150" y="4651829"/>
            <a:ext cx="330858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正方形/長方形 78"/>
          <p:cNvSpPr/>
          <p:nvPr/>
        </p:nvSpPr>
        <p:spPr>
          <a:xfrm>
            <a:off x="4828313" y="4503292"/>
            <a:ext cx="2720103" cy="307777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1400" dirty="0" smtClean="0">
                <a:solidFill>
                  <a:srgbClr val="000000"/>
                </a:solidFill>
              </a:rPr>
              <a:t>Quantum repeater technology</a:t>
            </a:r>
            <a:endParaRPr lang="ja-JP" alt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40" name="角丸四角形 39"/>
          <p:cNvSpPr/>
          <p:nvPr/>
        </p:nvSpPr>
        <p:spPr bwMode="auto">
          <a:xfrm>
            <a:off x="3920747" y="3094008"/>
            <a:ext cx="2232837" cy="616680"/>
          </a:xfrm>
          <a:prstGeom prst="roundRect">
            <a:avLst>
              <a:gd name="adj" fmla="val 15042"/>
            </a:avLst>
          </a:prstGeom>
          <a:solidFill>
            <a:srgbClr val="CCFFCC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ja-JP" sz="1600" dirty="0" smtClean="0"/>
              <a:t>NICT</a:t>
            </a:r>
            <a:r>
              <a:rPr lang="ja-JP" altLang="en-US" sz="1600" dirty="0" smtClean="0"/>
              <a:t> </a:t>
            </a:r>
            <a:r>
              <a:rPr lang="en-US" altLang="ja-JP" sz="1600" dirty="0" smtClean="0"/>
              <a:t>Commissioned Research</a:t>
            </a:r>
            <a:endParaRPr lang="en-US" altLang="ja-JP" sz="12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71"/>
          <p:cNvGrpSpPr/>
          <p:nvPr/>
        </p:nvGrpSpPr>
        <p:grpSpPr>
          <a:xfrm>
            <a:off x="944413" y="4999060"/>
            <a:ext cx="2217179" cy="885549"/>
            <a:chOff x="783196" y="5172532"/>
            <a:chExt cx="2115172" cy="799367"/>
          </a:xfrm>
        </p:grpSpPr>
        <p:graphicFrame>
          <p:nvGraphicFramePr>
            <p:cNvPr id="22" name="Object 2"/>
            <p:cNvGraphicFramePr>
              <a:graphicFrameLocks noChangeAspect="1"/>
            </p:cNvGraphicFramePr>
            <p:nvPr/>
          </p:nvGraphicFramePr>
          <p:xfrm>
            <a:off x="2221104" y="5703485"/>
            <a:ext cx="3029" cy="3473"/>
          </p:xfrm>
          <a:graphic>
            <a:graphicData uri="http://schemas.openxmlformats.org/presentationml/2006/ole">
              <p:oleObj spid="_x0000_s4827138" name="Drawing" r:id="rId4" imgW="6350000" imgH="6350000" progId="Canvas.Drawing.X">
                <p:embed/>
              </p:oleObj>
            </a:graphicData>
          </a:graphic>
        </p:graphicFrame>
        <p:sp>
          <p:nvSpPr>
            <p:cNvPr id="23" name="正方形/長方形 22"/>
            <p:cNvSpPr/>
            <p:nvPr/>
          </p:nvSpPr>
          <p:spPr bwMode="auto">
            <a:xfrm>
              <a:off x="1802682" y="5374776"/>
              <a:ext cx="656482" cy="20327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4" name="正方形/長方形 23"/>
            <p:cNvSpPr/>
            <p:nvPr/>
          </p:nvSpPr>
          <p:spPr bwMode="auto">
            <a:xfrm rot="7999950" flipV="1">
              <a:off x="1400420" y="5548149"/>
              <a:ext cx="569534" cy="16582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5" name="正方形/長方形 24"/>
            <p:cNvSpPr/>
            <p:nvPr/>
          </p:nvSpPr>
          <p:spPr bwMode="auto">
            <a:xfrm>
              <a:off x="2181168" y="5772929"/>
              <a:ext cx="600661" cy="22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6" name="正方形/長方形 25"/>
            <p:cNvSpPr/>
            <p:nvPr/>
          </p:nvSpPr>
          <p:spPr bwMode="auto">
            <a:xfrm>
              <a:off x="1528276" y="5772929"/>
              <a:ext cx="600661" cy="22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/>
          </p:nvSpPr>
          <p:spPr bwMode="auto">
            <a:xfrm>
              <a:off x="875384" y="5772929"/>
              <a:ext cx="574545" cy="22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/>
          </p:nvSpPr>
          <p:spPr bwMode="auto">
            <a:xfrm rot="7999950" flipV="1">
              <a:off x="2078019" y="5558620"/>
              <a:ext cx="513197" cy="23284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pic>
          <p:nvPicPr>
            <p:cNvPr id="16" name="図 15" descr="pyramid_purple.png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 bwMode="auto">
            <a:xfrm>
              <a:off x="2672272" y="5580982"/>
              <a:ext cx="226096" cy="39091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7" name="図 16" descr="pyramid_blue.png"/>
            <p:cNvPicPr preferRelativeResize="0"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1421970" y="5598303"/>
              <a:ext cx="207387" cy="35627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8" name="図 17" descr="pyramid_blue.png"/>
            <p:cNvPicPr>
              <a:picLocks noChangeAspect="1"/>
            </p:cNvPicPr>
            <p:nvPr/>
          </p:nvPicPr>
          <p:blipFill>
            <a:blip r:embed="rId6" cstate="print">
              <a:duotone>
                <a:prstClr val="black"/>
                <a:schemeClr val="accent6">
                  <a:tint val="45000"/>
                  <a:satMod val="400000"/>
                </a:schemeClr>
              </a:duotone>
              <a:lum bright="8000"/>
            </a:blip>
            <a:stretch>
              <a:fillRect/>
            </a:stretch>
          </p:blipFill>
          <p:spPr bwMode="auto">
            <a:xfrm>
              <a:off x="783196" y="5586414"/>
              <a:ext cx="213745" cy="380054"/>
            </a:xfrm>
            <a:prstGeom prst="rect">
              <a:avLst/>
            </a:prstGeom>
            <a:noFill/>
            <a:ln>
              <a:noFill/>
            </a:ln>
            <a:scene3d>
              <a:camera prst="orthographicFront">
                <a:rot lat="17399987" lon="0" rev="21599994"/>
              </a:camera>
              <a:lightRig rig="threePt" dir="t"/>
            </a:scene3d>
            <a:sp3d>
              <a:bevelB w="0" h="0"/>
            </a:sp3d>
          </p:spPr>
        </p:pic>
        <p:pic>
          <p:nvPicPr>
            <p:cNvPr id="19" name="図 18" descr="pyramid_green.png"/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 bwMode="auto">
            <a:xfrm>
              <a:off x="1744157" y="5172532"/>
              <a:ext cx="199967" cy="39091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20" name="図 19" descr="pyramid_blue.png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2419480" y="5180946"/>
              <a:ext cx="199970" cy="39091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21" name="図 20" descr="pyramid_gray.png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 bwMode="auto">
            <a:xfrm>
              <a:off x="2026746" y="5585651"/>
              <a:ext cx="226096" cy="381579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</p:grpSp>
      <p:cxnSp>
        <p:nvCxnSpPr>
          <p:cNvPr id="29" name="直線矢印コネクタ 28"/>
          <p:cNvCxnSpPr/>
          <p:nvPr/>
        </p:nvCxnSpPr>
        <p:spPr>
          <a:xfrm>
            <a:off x="721473" y="6284910"/>
            <a:ext cx="8228273" cy="1588"/>
          </a:xfrm>
          <a:prstGeom prst="straightConnector1">
            <a:avLst/>
          </a:prstGeom>
          <a:ln w="38100">
            <a:solidFill>
              <a:srgbClr val="FF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ボックス 29"/>
          <p:cNvSpPr txBox="1"/>
          <p:nvPr/>
        </p:nvSpPr>
        <p:spPr>
          <a:xfrm>
            <a:off x="1596793" y="6314373"/>
            <a:ext cx="8378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2010 </a:t>
            </a:r>
            <a:endParaRPr lang="ja-JP" altLang="en-US" sz="1800" b="0" dirty="0">
              <a:solidFill>
                <a:srgbClr val="FFFF00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cxnSp>
        <p:nvCxnSpPr>
          <p:cNvPr id="31" name="直線矢印コネクタ 30"/>
          <p:cNvCxnSpPr/>
          <p:nvPr/>
        </p:nvCxnSpPr>
        <p:spPr>
          <a:xfrm rot="16200000" flipV="1">
            <a:off x="-2221454" y="3274015"/>
            <a:ext cx="6002122" cy="1"/>
          </a:xfrm>
          <a:prstGeom prst="straightConnector1">
            <a:avLst/>
          </a:prstGeom>
          <a:ln w="38100">
            <a:solidFill>
              <a:srgbClr val="FF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テキスト ボックス 31"/>
          <p:cNvSpPr txBox="1"/>
          <p:nvPr/>
        </p:nvSpPr>
        <p:spPr>
          <a:xfrm rot="16200000">
            <a:off x="-1045163" y="4483338"/>
            <a:ext cx="3245624" cy="338554"/>
          </a:xfrm>
          <a:prstGeom prst="rect">
            <a:avLst/>
          </a:prstGeom>
          <a:solidFill>
            <a:srgbClr val="FFFF99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ja-JP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100k</a:t>
            </a:r>
            <a:r>
              <a:rPr lang="ja-JP" altLang="en-US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　　　　　　　　　　　　　　　　　</a:t>
            </a:r>
            <a:r>
              <a:rPr lang="en-US" altLang="ja-JP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1M </a:t>
            </a:r>
            <a:endParaRPr lang="ja-JP" altLang="en-US" sz="1600" b="0" dirty="0" smtClean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33" name="正方形/長方形 32"/>
          <p:cNvSpPr/>
          <p:nvPr/>
        </p:nvSpPr>
        <p:spPr>
          <a:xfrm rot="16200000">
            <a:off x="-968542" y="3000706"/>
            <a:ext cx="244813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Secure key rate (bps) </a:t>
            </a:r>
            <a:endParaRPr lang="ja-JP" altLang="en-US" sz="1800" dirty="0">
              <a:solidFill>
                <a:srgbClr val="FFFF00"/>
              </a:solidFill>
            </a:endParaRPr>
          </a:p>
        </p:txBody>
      </p:sp>
      <p:sp>
        <p:nvSpPr>
          <p:cNvPr id="35" name="テキスト ボックス 34"/>
          <p:cNvSpPr txBox="1"/>
          <p:nvPr/>
        </p:nvSpPr>
        <p:spPr>
          <a:xfrm rot="16200000">
            <a:off x="-660850" y="1604925"/>
            <a:ext cx="2483893" cy="338554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ja-JP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10M</a:t>
            </a:r>
            <a:endParaRPr lang="ja-JP" altLang="en-US" sz="1600" b="0" dirty="0" smtClean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36" name="テキスト ボックス 35"/>
          <p:cNvSpPr txBox="1"/>
          <p:nvPr/>
        </p:nvSpPr>
        <p:spPr>
          <a:xfrm>
            <a:off x="3766192" y="6312399"/>
            <a:ext cx="9013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2015 </a:t>
            </a:r>
            <a:endParaRPr lang="ja-JP" altLang="en-US" sz="1800" b="0" dirty="0">
              <a:solidFill>
                <a:srgbClr val="FFFF00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37" name="テキスト ボックス 36"/>
          <p:cNvSpPr txBox="1"/>
          <p:nvPr/>
        </p:nvSpPr>
        <p:spPr>
          <a:xfrm>
            <a:off x="6048820" y="6310424"/>
            <a:ext cx="8842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2020 </a:t>
            </a:r>
            <a:endParaRPr lang="ja-JP" altLang="en-US" sz="1800" b="0" dirty="0">
              <a:solidFill>
                <a:srgbClr val="FFFF00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46" name="正方形/長方形 45"/>
          <p:cNvSpPr/>
          <p:nvPr/>
        </p:nvSpPr>
        <p:spPr>
          <a:xfrm>
            <a:off x="766383" y="5848239"/>
            <a:ext cx="24954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/>
              </a:rPr>
              <a:t>Tokyo QKD Network </a:t>
            </a:r>
            <a:endParaRPr lang="ja-JP" altLang="en-US" sz="1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  <a:ea typeface="ＭＳ Ｐゴシック"/>
            </a:endParaRPr>
          </a:p>
        </p:txBody>
      </p:sp>
      <p:sp>
        <p:nvSpPr>
          <p:cNvPr id="145" name="右矢印 144"/>
          <p:cNvSpPr/>
          <p:nvPr/>
        </p:nvSpPr>
        <p:spPr bwMode="auto">
          <a:xfrm rot="19996346">
            <a:off x="3008576" y="4776331"/>
            <a:ext cx="563367" cy="334910"/>
          </a:xfrm>
          <a:prstGeom prst="rightArrow">
            <a:avLst>
              <a:gd name="adj1" fmla="val 50000"/>
              <a:gd name="adj2" fmla="val 81102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grpSp>
        <p:nvGrpSpPr>
          <p:cNvPr id="3" name="グループ化 413"/>
          <p:cNvGrpSpPr/>
          <p:nvPr/>
        </p:nvGrpSpPr>
        <p:grpSpPr>
          <a:xfrm>
            <a:off x="3179935" y="1214650"/>
            <a:ext cx="3971500" cy="1911218"/>
            <a:chOff x="3218451" y="1703541"/>
            <a:chExt cx="4362750" cy="1900001"/>
          </a:xfrm>
        </p:grpSpPr>
        <p:grpSp>
          <p:nvGrpSpPr>
            <p:cNvPr id="4" name="グループ化 216"/>
            <p:cNvGrpSpPr>
              <a:grpSpLocks noChangeAspect="1"/>
            </p:cNvGrpSpPr>
            <p:nvPr/>
          </p:nvGrpSpPr>
          <p:grpSpPr>
            <a:xfrm>
              <a:off x="4191213" y="2240816"/>
              <a:ext cx="2511941" cy="1362726"/>
              <a:chOff x="903542" y="-699012"/>
              <a:chExt cx="3805971" cy="2064736"/>
            </a:xfrm>
          </p:grpSpPr>
          <p:sp>
            <p:nvSpPr>
              <p:cNvPr id="314" name="Line 120"/>
              <p:cNvSpPr>
                <a:spLocks noChangeShapeType="1"/>
              </p:cNvSpPr>
              <p:nvPr/>
            </p:nvSpPr>
            <p:spPr bwMode="auto">
              <a:xfrm>
                <a:off x="1914704" y="-459414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" name="Line 121"/>
              <p:cNvSpPr>
                <a:spLocks noChangeShapeType="1"/>
              </p:cNvSpPr>
              <p:nvPr/>
            </p:nvSpPr>
            <p:spPr bwMode="auto">
              <a:xfrm>
                <a:off x="3120069" y="-478680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" name="Line 18"/>
              <p:cNvSpPr>
                <a:spLocks noChangeShapeType="1"/>
              </p:cNvSpPr>
              <p:nvPr/>
            </p:nvSpPr>
            <p:spPr bwMode="auto">
              <a:xfrm flipV="1">
                <a:off x="1183520" y="594875"/>
                <a:ext cx="642696" cy="27849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" name="Line 19"/>
              <p:cNvSpPr>
                <a:spLocks noChangeShapeType="1"/>
              </p:cNvSpPr>
              <p:nvPr/>
            </p:nvSpPr>
            <p:spPr bwMode="auto">
              <a:xfrm flipV="1">
                <a:off x="3833975" y="873365"/>
                <a:ext cx="642695" cy="278491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" name="Line 20"/>
              <p:cNvSpPr>
                <a:spLocks noChangeShapeType="1"/>
              </p:cNvSpPr>
              <p:nvPr/>
            </p:nvSpPr>
            <p:spPr bwMode="auto">
              <a:xfrm flipV="1">
                <a:off x="2468911" y="524098"/>
                <a:ext cx="642696" cy="55852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" name="Line 22"/>
              <p:cNvSpPr>
                <a:spLocks noChangeShapeType="1"/>
              </p:cNvSpPr>
              <p:nvPr/>
            </p:nvSpPr>
            <p:spPr bwMode="auto">
              <a:xfrm>
                <a:off x="3272722" y="524098"/>
                <a:ext cx="1124275" cy="28003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" name="Line 23"/>
              <p:cNvSpPr>
                <a:spLocks noChangeShapeType="1"/>
              </p:cNvSpPr>
              <p:nvPr/>
            </p:nvSpPr>
            <p:spPr bwMode="auto">
              <a:xfrm>
                <a:off x="1183520" y="944142"/>
                <a:ext cx="1124275" cy="28003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1" name="Line 24"/>
              <p:cNvSpPr>
                <a:spLocks noChangeShapeType="1"/>
              </p:cNvSpPr>
              <p:nvPr/>
            </p:nvSpPr>
            <p:spPr bwMode="auto">
              <a:xfrm>
                <a:off x="2548585" y="1222633"/>
                <a:ext cx="1124274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2" name="Line 25"/>
              <p:cNvSpPr>
                <a:spLocks noChangeShapeType="1"/>
              </p:cNvSpPr>
              <p:nvPr/>
            </p:nvSpPr>
            <p:spPr bwMode="auto">
              <a:xfrm>
                <a:off x="2067006" y="524098"/>
                <a:ext cx="1124274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pic>
            <p:nvPicPr>
              <p:cNvPr id="323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 rot="9074494">
                <a:off x="978142" y="745659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4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 rot="8153205">
                <a:off x="2284778" y="801050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5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 rot="9048354">
                <a:off x="3665776" y="994917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6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2571600" y="1165703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7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 rot="11669093">
                <a:off x="1264964" y="1064155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8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 rot="12111283">
                <a:off x="1932447" y="802588"/>
                <a:ext cx="1848412" cy="120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9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2051071" y="473323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30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 rot="11822745">
                <a:off x="3255017" y="620216"/>
                <a:ext cx="1124275" cy="120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5" name="Group 26"/>
              <p:cNvGrpSpPr>
                <a:grpSpLocks noChangeAspect="1"/>
              </p:cNvGrpSpPr>
              <p:nvPr/>
            </p:nvGrpSpPr>
            <p:grpSpPr bwMode="auto">
              <a:xfrm>
                <a:off x="2950490" y="314845"/>
                <a:ext cx="380660" cy="352344"/>
                <a:chOff x="3440" y="1592"/>
                <a:chExt cx="601" cy="640"/>
              </a:xfrm>
            </p:grpSpPr>
            <p:grpSp>
              <p:nvGrpSpPr>
                <p:cNvPr id="6" name="Group 27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7" name="Group 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408" name="Picture 29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409" name="Picture 30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407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405" name="Freeform 32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8" name="Group 33"/>
              <p:cNvGrpSpPr>
                <a:grpSpLocks noChangeAspect="1"/>
              </p:cNvGrpSpPr>
              <p:nvPr/>
            </p:nvGrpSpPr>
            <p:grpSpPr bwMode="auto">
              <a:xfrm>
                <a:off x="1746542" y="385622"/>
                <a:ext cx="380660" cy="352344"/>
                <a:chOff x="3440" y="1592"/>
                <a:chExt cx="601" cy="640"/>
              </a:xfrm>
            </p:grpSpPr>
            <p:grpSp>
              <p:nvGrpSpPr>
                <p:cNvPr id="9" name="Group 34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10" name="Group 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402" name="Picture 36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403" name="Picture 37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401" name="Freeform 38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99" name="Freeform 39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33" name="Line 119"/>
              <p:cNvSpPr>
                <a:spLocks noChangeShapeType="1"/>
              </p:cNvSpPr>
              <p:nvPr/>
            </p:nvSpPr>
            <p:spPr bwMode="auto">
              <a:xfrm>
                <a:off x="1118619" y="-175979"/>
                <a:ext cx="0" cy="98890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" name="Line 124"/>
              <p:cNvSpPr>
                <a:spLocks noChangeShapeType="1"/>
              </p:cNvSpPr>
              <p:nvPr/>
            </p:nvSpPr>
            <p:spPr bwMode="auto">
              <a:xfrm>
                <a:off x="4466388" y="-247615"/>
                <a:ext cx="0" cy="985792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" name="Line 121"/>
              <p:cNvSpPr>
                <a:spLocks noChangeShapeType="1"/>
              </p:cNvSpPr>
              <p:nvPr/>
            </p:nvSpPr>
            <p:spPr bwMode="auto">
              <a:xfrm>
                <a:off x="2394463" y="105899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" name="Line 123"/>
              <p:cNvSpPr>
                <a:spLocks noChangeShapeType="1"/>
              </p:cNvSpPr>
              <p:nvPr/>
            </p:nvSpPr>
            <p:spPr bwMode="auto">
              <a:xfrm>
                <a:off x="3749386" y="177537"/>
                <a:ext cx="0" cy="914154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1" name="Group 54"/>
              <p:cNvGrpSpPr>
                <a:grpSpLocks noChangeAspect="1"/>
              </p:cNvGrpSpPr>
              <p:nvPr/>
            </p:nvGrpSpPr>
            <p:grpSpPr bwMode="auto">
              <a:xfrm>
                <a:off x="4315553" y="664112"/>
                <a:ext cx="393960" cy="352345"/>
                <a:chOff x="3440" y="1592"/>
                <a:chExt cx="622" cy="640"/>
              </a:xfrm>
            </p:grpSpPr>
            <p:grpSp>
              <p:nvGrpSpPr>
                <p:cNvPr id="12" name="Group 55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13" name="Group 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96" name="Picture 57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97" name="Picture 58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95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93" name="Freeform 60"/>
                <p:cNvSpPr>
                  <a:spLocks noChangeAspect="1"/>
                </p:cNvSpPr>
                <p:nvPr/>
              </p:nvSpPr>
              <p:spPr bwMode="auto">
                <a:xfrm>
                  <a:off x="3462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4" name="Group 47"/>
              <p:cNvGrpSpPr>
                <a:grpSpLocks noChangeAspect="1"/>
              </p:cNvGrpSpPr>
              <p:nvPr/>
            </p:nvGrpSpPr>
            <p:grpSpPr bwMode="auto">
              <a:xfrm>
                <a:off x="2228121" y="1013380"/>
                <a:ext cx="380660" cy="352344"/>
                <a:chOff x="3440" y="1592"/>
                <a:chExt cx="601" cy="640"/>
              </a:xfrm>
            </p:grpSpPr>
            <p:grpSp>
              <p:nvGrpSpPr>
                <p:cNvPr id="15" name="Group 48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34" name="Group 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90" name="Picture 50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91" name="Picture 51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89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87" name="Freeform 53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39" name="Group 61"/>
              <p:cNvGrpSpPr>
                <a:grpSpLocks noChangeAspect="1"/>
              </p:cNvGrpSpPr>
              <p:nvPr/>
            </p:nvGrpSpPr>
            <p:grpSpPr bwMode="auto">
              <a:xfrm>
                <a:off x="3593185" y="1013380"/>
                <a:ext cx="377118" cy="349267"/>
                <a:chOff x="3440" y="1592"/>
                <a:chExt cx="601" cy="640"/>
              </a:xfrm>
            </p:grpSpPr>
            <p:grpSp>
              <p:nvGrpSpPr>
                <p:cNvPr id="40" name="Group 62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41" name="Group 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84" name="Picture 64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85" name="Picture 65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6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83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81" name="Freeform 67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42" name="Group 40"/>
              <p:cNvGrpSpPr>
                <a:grpSpLocks noChangeAspect="1"/>
              </p:cNvGrpSpPr>
              <p:nvPr/>
            </p:nvGrpSpPr>
            <p:grpSpPr bwMode="auto">
              <a:xfrm>
                <a:off x="903542" y="804128"/>
                <a:ext cx="380660" cy="352344"/>
                <a:chOff x="3440" y="1592"/>
                <a:chExt cx="601" cy="640"/>
              </a:xfrm>
            </p:grpSpPr>
            <p:grpSp>
              <p:nvGrpSpPr>
                <p:cNvPr id="43" name="Group 41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44" name="Group 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78" name="Picture 43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79" name="Picture 44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77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75" name="Freeform 46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45" name="グループ化 169"/>
              <p:cNvGrpSpPr/>
              <p:nvPr/>
            </p:nvGrpSpPr>
            <p:grpSpPr>
              <a:xfrm>
                <a:off x="934151" y="-699012"/>
                <a:ext cx="3728923" cy="899277"/>
                <a:chOff x="2975602" y="4281317"/>
                <a:chExt cx="3728923" cy="899277"/>
              </a:xfrm>
            </p:grpSpPr>
            <p:sp>
              <p:nvSpPr>
                <p:cNvPr id="342" name="Line 163"/>
                <p:cNvSpPr>
                  <a:spLocks noChangeShapeType="1"/>
                </p:cNvSpPr>
                <p:nvPr/>
              </p:nvSpPr>
              <p:spPr bwMode="auto">
                <a:xfrm flipV="1">
                  <a:off x="3158313" y="4488123"/>
                  <a:ext cx="637921" cy="242379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3" name="Line 164"/>
                <p:cNvSpPr>
                  <a:spLocks noChangeShapeType="1"/>
                </p:cNvSpPr>
                <p:nvPr/>
              </p:nvSpPr>
              <p:spPr bwMode="auto">
                <a:xfrm flipV="1">
                  <a:off x="5789080" y="4730502"/>
                  <a:ext cx="637921" cy="242379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4" name="Line 165"/>
                <p:cNvSpPr>
                  <a:spLocks noChangeShapeType="1"/>
                </p:cNvSpPr>
                <p:nvPr/>
              </p:nvSpPr>
              <p:spPr bwMode="auto">
                <a:xfrm flipV="1">
                  <a:off x="4434156" y="4426524"/>
                  <a:ext cx="637921" cy="486097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5" name="Line 166"/>
                <p:cNvSpPr>
                  <a:spLocks noChangeShapeType="1"/>
                </p:cNvSpPr>
                <p:nvPr/>
              </p:nvSpPr>
              <p:spPr bwMode="auto">
                <a:xfrm>
                  <a:off x="3956155" y="4488123"/>
                  <a:ext cx="1673006" cy="486097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6" name="Line 167"/>
                <p:cNvSpPr>
                  <a:spLocks noChangeShapeType="1"/>
                </p:cNvSpPr>
                <p:nvPr/>
              </p:nvSpPr>
              <p:spPr bwMode="auto">
                <a:xfrm>
                  <a:off x="5231997" y="4426524"/>
                  <a:ext cx="1115923" cy="243718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7" name="Line 168"/>
                <p:cNvSpPr>
                  <a:spLocks noChangeShapeType="1"/>
                </p:cNvSpPr>
                <p:nvPr/>
              </p:nvSpPr>
              <p:spPr bwMode="auto">
                <a:xfrm>
                  <a:off x="3158313" y="4792101"/>
                  <a:ext cx="1115923" cy="243718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8" name="Line 169"/>
                <p:cNvSpPr>
                  <a:spLocks noChangeShapeType="1"/>
                </p:cNvSpPr>
                <p:nvPr/>
              </p:nvSpPr>
              <p:spPr bwMode="auto">
                <a:xfrm>
                  <a:off x="4513237" y="5034480"/>
                  <a:ext cx="1115923" cy="0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9" name="Line 170"/>
                <p:cNvSpPr>
                  <a:spLocks noChangeShapeType="1"/>
                </p:cNvSpPr>
                <p:nvPr/>
              </p:nvSpPr>
              <p:spPr bwMode="auto">
                <a:xfrm>
                  <a:off x="4035236" y="4426524"/>
                  <a:ext cx="1115923" cy="0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47" name="グループ化 255"/>
                <p:cNvGrpSpPr/>
                <p:nvPr/>
              </p:nvGrpSpPr>
              <p:grpSpPr>
                <a:xfrm>
                  <a:off x="6317386" y="4527361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71" name="円柱 370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72" name="円/楕円 371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73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48" name="グループ化 260"/>
                <p:cNvGrpSpPr/>
                <p:nvPr/>
              </p:nvGrpSpPr>
              <p:grpSpPr>
                <a:xfrm>
                  <a:off x="5004543" y="4283154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68" name="円柱 367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9" name="円/楕円 368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70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49" name="グループ化 264"/>
                <p:cNvGrpSpPr/>
                <p:nvPr/>
              </p:nvGrpSpPr>
              <p:grpSpPr>
                <a:xfrm>
                  <a:off x="5588436" y="482298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65" name="円柱 364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6" name="円/楕円 365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67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50" name="グループ化 268"/>
                <p:cNvGrpSpPr/>
                <p:nvPr/>
              </p:nvGrpSpPr>
              <p:grpSpPr>
                <a:xfrm>
                  <a:off x="4220508" y="483216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62" name="円柱 361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3" name="円/楕円 362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64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51" name="グループ化 272"/>
                <p:cNvGrpSpPr/>
                <p:nvPr/>
              </p:nvGrpSpPr>
              <p:grpSpPr>
                <a:xfrm>
                  <a:off x="3768817" y="4281317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59" name="円柱 358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0" name="円/楕円 359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61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52" name="グループ化 276"/>
                <p:cNvGrpSpPr/>
                <p:nvPr/>
              </p:nvGrpSpPr>
              <p:grpSpPr>
                <a:xfrm>
                  <a:off x="2975602" y="458979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56" name="円柱 355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57" name="円/楕円 356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58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</p:grpSp>
        </p:grpSp>
        <p:cxnSp>
          <p:nvCxnSpPr>
            <p:cNvPr id="410" name="カギ線コネクタ 220"/>
            <p:cNvCxnSpPr>
              <a:stCxn id="356" idx="2"/>
              <a:endCxn id="411" idx="1"/>
            </p:cNvCxnSpPr>
            <p:nvPr/>
          </p:nvCxnSpPr>
          <p:spPr bwMode="auto">
            <a:xfrm rot="10800000">
              <a:off x="3985596" y="2257317"/>
              <a:ext cx="225820" cy="302076"/>
            </a:xfrm>
            <a:prstGeom prst="bentConnector2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411" name="雲 410"/>
            <p:cNvSpPr/>
            <p:nvPr/>
          </p:nvSpPr>
          <p:spPr bwMode="auto">
            <a:xfrm>
              <a:off x="3218451" y="1744244"/>
              <a:ext cx="1534289" cy="513619"/>
            </a:xfrm>
            <a:prstGeom prst="cloud">
              <a:avLst/>
            </a:prstGeom>
            <a:solidFill>
              <a:schemeClr val="bg1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rPr>
                <a:t>User domain </a:t>
              </a:r>
              <a:endParaRPr kumimoji="1" lang="ja-JP" altLang="en-US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412" name="カギ線コネクタ 223"/>
            <p:cNvCxnSpPr>
              <a:stCxn id="371" idx="4"/>
              <a:endCxn id="413" idx="1"/>
            </p:cNvCxnSpPr>
            <p:nvPr/>
          </p:nvCxnSpPr>
          <p:spPr bwMode="auto">
            <a:xfrm flipV="1">
              <a:off x="6672505" y="2240145"/>
              <a:ext cx="160286" cy="278044"/>
            </a:xfrm>
            <a:prstGeom prst="bentConnector2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413" name="雲 412"/>
            <p:cNvSpPr/>
            <p:nvPr/>
          </p:nvSpPr>
          <p:spPr bwMode="auto">
            <a:xfrm>
              <a:off x="6084383" y="1703541"/>
              <a:ext cx="1496818" cy="537176"/>
            </a:xfrm>
            <a:prstGeom prst="cloud">
              <a:avLst/>
            </a:prstGeom>
            <a:solidFill>
              <a:schemeClr val="bg1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ja-JP" sz="1400" dirty="0" smtClean="0"/>
                <a:t>User domain </a:t>
              </a:r>
              <a:endParaRPr lang="ja-JP" altLang="en-US" sz="1400" dirty="0" smtClean="0"/>
            </a:p>
          </p:txBody>
        </p:sp>
      </p:grpSp>
      <p:grpSp>
        <p:nvGrpSpPr>
          <p:cNvPr id="719" name="グループ化 718"/>
          <p:cNvGrpSpPr>
            <a:grpSpLocks noChangeAspect="1"/>
          </p:cNvGrpSpPr>
          <p:nvPr/>
        </p:nvGrpSpPr>
        <p:grpSpPr>
          <a:xfrm>
            <a:off x="3646691" y="3903255"/>
            <a:ext cx="1872268" cy="572353"/>
            <a:chOff x="3712198" y="3698530"/>
            <a:chExt cx="2619419" cy="800758"/>
          </a:xfrm>
        </p:grpSpPr>
        <p:sp>
          <p:nvSpPr>
            <p:cNvPr id="415" name="Freeform 53"/>
            <p:cNvSpPr>
              <a:spLocks/>
            </p:cNvSpPr>
            <p:nvPr/>
          </p:nvSpPr>
          <p:spPr bwMode="auto">
            <a:xfrm rot="21079554" flipV="1">
              <a:off x="4424482" y="4109623"/>
              <a:ext cx="1907135" cy="389665"/>
            </a:xfrm>
            <a:custGeom>
              <a:avLst/>
              <a:gdLst/>
              <a:ahLst/>
              <a:cxnLst>
                <a:cxn ang="0">
                  <a:pos x="0" y="450"/>
                </a:cxn>
                <a:cxn ang="0">
                  <a:pos x="372" y="78"/>
                </a:cxn>
                <a:cxn ang="0">
                  <a:pos x="540" y="252"/>
                </a:cxn>
                <a:cxn ang="0">
                  <a:pos x="750" y="0"/>
                </a:cxn>
              </a:cxnLst>
              <a:rect l="0" t="0" r="r" b="b"/>
              <a:pathLst>
                <a:path w="750" h="450">
                  <a:moveTo>
                    <a:pt x="0" y="450"/>
                  </a:moveTo>
                  <a:cubicBezTo>
                    <a:pt x="62" y="388"/>
                    <a:pt x="282" y="111"/>
                    <a:pt x="372" y="78"/>
                  </a:cubicBezTo>
                  <a:cubicBezTo>
                    <a:pt x="462" y="45"/>
                    <a:pt x="477" y="265"/>
                    <a:pt x="540" y="252"/>
                  </a:cubicBezTo>
                  <a:cubicBezTo>
                    <a:pt x="603" y="239"/>
                    <a:pt x="706" y="52"/>
                    <a:pt x="750" y="0"/>
                  </a:cubicBezTo>
                </a:path>
              </a:pathLst>
            </a:custGeom>
            <a:noFill/>
            <a:ln w="381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53" name="Group 40"/>
            <p:cNvGrpSpPr>
              <a:grpSpLocks/>
            </p:cNvGrpSpPr>
            <p:nvPr/>
          </p:nvGrpSpPr>
          <p:grpSpPr bwMode="auto">
            <a:xfrm>
              <a:off x="3712198" y="3698530"/>
              <a:ext cx="928048" cy="621516"/>
              <a:chOff x="4315" y="1739"/>
              <a:chExt cx="984" cy="418"/>
            </a:xfrm>
          </p:grpSpPr>
          <p:sp>
            <p:nvSpPr>
              <p:cNvPr id="418" name="Freeform 41"/>
              <p:cNvSpPr>
                <a:spLocks/>
              </p:cNvSpPr>
              <p:nvPr/>
            </p:nvSpPr>
            <p:spPr bwMode="auto">
              <a:xfrm>
                <a:off x="4669" y="1858"/>
                <a:ext cx="276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0"/>
                  </a:cxn>
                  <a:cxn ang="0">
                    <a:pos x="0" y="0"/>
                  </a:cxn>
                </a:cxnLst>
                <a:rect l="0" t="0" r="r" b="b"/>
                <a:pathLst>
                  <a:path w="276">
                    <a:moveTo>
                      <a:pt x="0" y="0"/>
                    </a:moveTo>
                    <a:lnTo>
                      <a:pt x="2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6859"/>
              </a:solidFill>
              <a:ln w="0">
                <a:solidFill>
                  <a:srgbClr val="56685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19" name="Rectangle 42"/>
              <p:cNvSpPr>
                <a:spLocks noChangeArrowheads="1"/>
              </p:cNvSpPr>
              <p:nvPr/>
            </p:nvSpPr>
            <p:spPr bwMode="auto">
              <a:xfrm>
                <a:off x="4669" y="1854"/>
                <a:ext cx="276" cy="9"/>
              </a:xfrm>
              <a:prstGeom prst="rect">
                <a:avLst/>
              </a:prstGeom>
              <a:solidFill>
                <a:srgbClr val="C1CAC5"/>
              </a:solidFill>
              <a:ln w="0">
                <a:solidFill>
                  <a:srgbClr val="C1CA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0" name="Rectangle 43"/>
              <p:cNvSpPr>
                <a:spLocks noChangeArrowheads="1"/>
              </p:cNvSpPr>
              <p:nvPr/>
            </p:nvSpPr>
            <p:spPr bwMode="auto">
              <a:xfrm>
                <a:off x="4669" y="1858"/>
                <a:ext cx="276" cy="43"/>
              </a:xfrm>
              <a:prstGeom prst="rect">
                <a:avLst/>
              </a:prstGeom>
              <a:solidFill>
                <a:srgbClr val="EFF2F1"/>
              </a:solidFill>
              <a:ln w="0">
                <a:solidFill>
                  <a:srgbClr val="EFF2F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1" name="Rectangle 44"/>
              <p:cNvSpPr>
                <a:spLocks noChangeArrowheads="1"/>
              </p:cNvSpPr>
              <p:nvPr/>
            </p:nvSpPr>
            <p:spPr bwMode="auto">
              <a:xfrm>
                <a:off x="4669" y="1892"/>
                <a:ext cx="276" cy="35"/>
              </a:xfrm>
              <a:prstGeom prst="rect">
                <a:avLst/>
              </a:prstGeom>
              <a:solidFill>
                <a:srgbClr val="DFE5E3"/>
              </a:solidFill>
              <a:ln w="0">
                <a:solidFill>
                  <a:srgbClr val="DFE5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2" name="Rectangle 45"/>
              <p:cNvSpPr>
                <a:spLocks noChangeArrowheads="1"/>
              </p:cNvSpPr>
              <p:nvPr/>
            </p:nvSpPr>
            <p:spPr bwMode="auto">
              <a:xfrm>
                <a:off x="4664" y="1922"/>
                <a:ext cx="286" cy="43"/>
              </a:xfrm>
              <a:prstGeom prst="rect">
                <a:avLst/>
              </a:prstGeom>
              <a:solidFill>
                <a:srgbClr val="DFE5E3"/>
              </a:solidFill>
              <a:ln w="0">
                <a:solidFill>
                  <a:srgbClr val="DFE5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3" name="Rectangle 46"/>
              <p:cNvSpPr>
                <a:spLocks noChangeArrowheads="1"/>
              </p:cNvSpPr>
              <p:nvPr/>
            </p:nvSpPr>
            <p:spPr bwMode="auto">
              <a:xfrm>
                <a:off x="4669" y="1901"/>
                <a:ext cx="276" cy="4"/>
              </a:xfrm>
              <a:prstGeom prst="rect">
                <a:avLst/>
              </a:prstGeom>
              <a:solidFill>
                <a:srgbClr val="BFC8C3"/>
              </a:solidFill>
              <a:ln w="0">
                <a:solidFill>
                  <a:srgbClr val="BFC8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4" name="Freeform 47"/>
              <p:cNvSpPr>
                <a:spLocks/>
              </p:cNvSpPr>
              <p:nvPr/>
            </p:nvSpPr>
            <p:spPr bwMode="auto">
              <a:xfrm>
                <a:off x="4677" y="1935"/>
                <a:ext cx="39" cy="34"/>
              </a:xfrm>
              <a:custGeom>
                <a:avLst/>
                <a:gdLst/>
                <a:ahLst/>
                <a:cxnLst>
                  <a:cxn ang="0">
                    <a:pos x="34" y="30"/>
                  </a:cxn>
                  <a:cxn ang="0">
                    <a:pos x="34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34" y="26"/>
                  </a:cxn>
                  <a:cxn ang="0">
                    <a:pos x="34" y="30"/>
                  </a:cxn>
                  <a:cxn ang="0">
                    <a:pos x="39" y="30"/>
                  </a:cxn>
                  <a:cxn ang="0">
                    <a:pos x="39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39" y="34"/>
                  </a:cxn>
                  <a:cxn ang="0">
                    <a:pos x="39" y="30"/>
                  </a:cxn>
                  <a:cxn ang="0">
                    <a:pos x="34" y="30"/>
                  </a:cxn>
                </a:cxnLst>
                <a:rect l="0" t="0" r="r" b="b"/>
                <a:pathLst>
                  <a:path w="39" h="34">
                    <a:moveTo>
                      <a:pt x="34" y="30"/>
                    </a:moveTo>
                    <a:lnTo>
                      <a:pt x="34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4" y="30"/>
                    </a:lnTo>
                    <a:lnTo>
                      <a:pt x="39" y="30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9" y="34"/>
                    </a:lnTo>
                    <a:lnTo>
                      <a:pt x="39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5" name="Freeform 48"/>
              <p:cNvSpPr>
                <a:spLocks/>
              </p:cNvSpPr>
              <p:nvPr/>
            </p:nvSpPr>
            <p:spPr bwMode="auto">
              <a:xfrm>
                <a:off x="4720" y="1935"/>
                <a:ext cx="42" cy="34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26"/>
                  </a:cxn>
                  <a:cxn ang="0">
                    <a:pos x="8" y="26"/>
                  </a:cxn>
                  <a:cxn ang="0">
                    <a:pos x="8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26"/>
                  </a:cxn>
                  <a:cxn ang="0">
                    <a:pos x="38" y="30"/>
                  </a:cxn>
                  <a:cxn ang="0">
                    <a:pos x="42" y="30"/>
                  </a:cxn>
                  <a:cxn ang="0">
                    <a:pos x="42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42" y="34"/>
                  </a:cxn>
                  <a:cxn ang="0">
                    <a:pos x="42" y="30"/>
                  </a:cxn>
                  <a:cxn ang="0">
                    <a:pos x="38" y="30"/>
                  </a:cxn>
                </a:cxnLst>
                <a:rect l="0" t="0" r="r" b="b"/>
                <a:pathLst>
                  <a:path w="42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8" y="26"/>
                    </a:lnTo>
                    <a:lnTo>
                      <a:pt x="8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42" y="3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2" y="34"/>
                    </a:lnTo>
                    <a:lnTo>
                      <a:pt x="42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6" name="Freeform 49"/>
              <p:cNvSpPr>
                <a:spLocks/>
              </p:cNvSpPr>
              <p:nvPr/>
            </p:nvSpPr>
            <p:spPr bwMode="auto">
              <a:xfrm>
                <a:off x="4767" y="1935"/>
                <a:ext cx="38" cy="34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26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38" y="34"/>
                  </a:cxn>
                  <a:cxn ang="0">
                    <a:pos x="38" y="30"/>
                  </a:cxn>
                  <a:cxn ang="0">
                    <a:pos x="38" y="30"/>
                  </a:cxn>
                </a:cxnLst>
                <a:rect l="0" t="0" r="r" b="b"/>
                <a:pathLst>
                  <a:path w="38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8" y="34"/>
                    </a:lnTo>
                    <a:lnTo>
                      <a:pt x="38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7" name="Freeform 50"/>
              <p:cNvSpPr>
                <a:spLocks/>
              </p:cNvSpPr>
              <p:nvPr/>
            </p:nvSpPr>
            <p:spPr bwMode="auto">
              <a:xfrm>
                <a:off x="4809" y="1935"/>
                <a:ext cx="43" cy="34"/>
              </a:xfrm>
              <a:custGeom>
                <a:avLst/>
                <a:gdLst/>
                <a:ahLst/>
                <a:cxnLst>
                  <a:cxn ang="0">
                    <a:pos x="39" y="30"/>
                  </a:cxn>
                  <a:cxn ang="0">
                    <a:pos x="39" y="26"/>
                  </a:cxn>
                  <a:cxn ang="0">
                    <a:pos x="9" y="26"/>
                  </a:cxn>
                  <a:cxn ang="0">
                    <a:pos x="9" y="4"/>
                  </a:cxn>
                  <a:cxn ang="0">
                    <a:pos x="39" y="4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39" y="26"/>
                  </a:cxn>
                  <a:cxn ang="0">
                    <a:pos x="39" y="30"/>
                  </a:cxn>
                  <a:cxn ang="0">
                    <a:pos x="43" y="30"/>
                  </a:cxn>
                  <a:cxn ang="0">
                    <a:pos x="43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43" y="34"/>
                  </a:cxn>
                  <a:cxn ang="0">
                    <a:pos x="43" y="30"/>
                  </a:cxn>
                  <a:cxn ang="0">
                    <a:pos x="39" y="30"/>
                  </a:cxn>
                </a:cxnLst>
                <a:rect l="0" t="0" r="r" b="b"/>
                <a:pathLst>
                  <a:path w="43" h="34">
                    <a:moveTo>
                      <a:pt x="39" y="30"/>
                    </a:moveTo>
                    <a:lnTo>
                      <a:pt x="39" y="26"/>
                    </a:lnTo>
                    <a:lnTo>
                      <a:pt x="9" y="26"/>
                    </a:lnTo>
                    <a:lnTo>
                      <a:pt x="9" y="4"/>
                    </a:lnTo>
                    <a:lnTo>
                      <a:pt x="39" y="4"/>
                    </a:lnTo>
                    <a:lnTo>
                      <a:pt x="39" y="30"/>
                    </a:lnTo>
                    <a:lnTo>
                      <a:pt x="39" y="30"/>
                    </a:lnTo>
                    <a:lnTo>
                      <a:pt x="39" y="26"/>
                    </a:lnTo>
                    <a:lnTo>
                      <a:pt x="39" y="30"/>
                    </a:lnTo>
                    <a:lnTo>
                      <a:pt x="43" y="30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3" y="34"/>
                    </a:lnTo>
                    <a:lnTo>
                      <a:pt x="43" y="30"/>
                    </a:ln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8" name="Freeform 51"/>
              <p:cNvSpPr>
                <a:spLocks/>
              </p:cNvSpPr>
              <p:nvPr/>
            </p:nvSpPr>
            <p:spPr bwMode="auto">
              <a:xfrm>
                <a:off x="4856" y="1935"/>
                <a:ext cx="43" cy="34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26"/>
                  </a:cxn>
                  <a:cxn ang="0">
                    <a:pos x="38" y="30"/>
                  </a:cxn>
                  <a:cxn ang="0">
                    <a:pos x="43" y="30"/>
                  </a:cxn>
                  <a:cxn ang="0">
                    <a:pos x="43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43" y="34"/>
                  </a:cxn>
                  <a:cxn ang="0">
                    <a:pos x="43" y="30"/>
                  </a:cxn>
                  <a:cxn ang="0">
                    <a:pos x="38" y="30"/>
                  </a:cxn>
                </a:cxnLst>
                <a:rect l="0" t="0" r="r" b="b"/>
                <a:pathLst>
                  <a:path w="43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43" y="30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3" y="34"/>
                    </a:lnTo>
                    <a:lnTo>
                      <a:pt x="43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9" name="Freeform 52"/>
              <p:cNvSpPr>
                <a:spLocks/>
              </p:cNvSpPr>
              <p:nvPr/>
            </p:nvSpPr>
            <p:spPr bwMode="auto">
              <a:xfrm>
                <a:off x="4903" y="1935"/>
                <a:ext cx="38" cy="34"/>
              </a:xfrm>
              <a:custGeom>
                <a:avLst/>
                <a:gdLst/>
                <a:ahLst/>
                <a:cxnLst>
                  <a:cxn ang="0">
                    <a:pos x="34" y="30"/>
                  </a:cxn>
                  <a:cxn ang="0">
                    <a:pos x="34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34" y="26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38" y="34"/>
                  </a:cxn>
                  <a:cxn ang="0">
                    <a:pos x="38" y="30"/>
                  </a:cxn>
                  <a:cxn ang="0">
                    <a:pos x="34" y="30"/>
                  </a:cxn>
                </a:cxnLst>
                <a:rect l="0" t="0" r="r" b="b"/>
                <a:pathLst>
                  <a:path w="38" h="34">
                    <a:moveTo>
                      <a:pt x="34" y="30"/>
                    </a:moveTo>
                    <a:lnTo>
                      <a:pt x="34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8" y="34"/>
                    </a:lnTo>
                    <a:lnTo>
                      <a:pt x="38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0" name="Freeform 53"/>
              <p:cNvSpPr>
                <a:spLocks noEditPoints="1"/>
              </p:cNvSpPr>
              <p:nvPr/>
            </p:nvSpPr>
            <p:spPr bwMode="auto">
              <a:xfrm>
                <a:off x="4392" y="1956"/>
                <a:ext cx="835" cy="9"/>
              </a:xfrm>
              <a:custGeom>
                <a:avLst/>
                <a:gdLst/>
                <a:ahLst/>
                <a:cxnLst>
                  <a:cxn ang="0">
                    <a:pos x="826" y="0"/>
                  </a:cxn>
                  <a:cxn ang="0">
                    <a:pos x="813" y="0"/>
                  </a:cxn>
                  <a:cxn ang="0">
                    <a:pos x="792" y="9"/>
                  </a:cxn>
                  <a:cxn ang="0">
                    <a:pos x="762" y="9"/>
                  </a:cxn>
                  <a:cxn ang="0">
                    <a:pos x="762" y="9"/>
                  </a:cxn>
                  <a:cxn ang="0">
                    <a:pos x="741" y="0"/>
                  </a:cxn>
                  <a:cxn ang="0">
                    <a:pos x="728" y="0"/>
                  </a:cxn>
                  <a:cxn ang="0">
                    <a:pos x="707" y="9"/>
                  </a:cxn>
                  <a:cxn ang="0">
                    <a:pos x="673" y="9"/>
                  </a:cxn>
                  <a:cxn ang="0">
                    <a:pos x="673" y="9"/>
                  </a:cxn>
                  <a:cxn ang="0">
                    <a:pos x="651" y="0"/>
                  </a:cxn>
                  <a:cxn ang="0">
                    <a:pos x="639" y="0"/>
                  </a:cxn>
                  <a:cxn ang="0">
                    <a:pos x="617" y="9"/>
                  </a:cxn>
                  <a:cxn ang="0">
                    <a:pos x="588" y="9"/>
                  </a:cxn>
                  <a:cxn ang="0">
                    <a:pos x="588" y="9"/>
                  </a:cxn>
                  <a:cxn ang="0">
                    <a:pos x="566" y="0"/>
                  </a:cxn>
                  <a:cxn ang="0">
                    <a:pos x="553" y="0"/>
                  </a:cxn>
                  <a:cxn ang="0">
                    <a:pos x="532" y="9"/>
                  </a:cxn>
                  <a:cxn ang="0">
                    <a:pos x="498" y="9"/>
                  </a:cxn>
                  <a:cxn ang="0">
                    <a:pos x="498" y="9"/>
                  </a:cxn>
                  <a:cxn ang="0">
                    <a:pos x="477" y="0"/>
                  </a:cxn>
                  <a:cxn ang="0">
                    <a:pos x="464" y="0"/>
                  </a:cxn>
                  <a:cxn ang="0">
                    <a:pos x="443" y="9"/>
                  </a:cxn>
                  <a:cxn ang="0">
                    <a:pos x="413" y="9"/>
                  </a:cxn>
                  <a:cxn ang="0">
                    <a:pos x="413" y="9"/>
                  </a:cxn>
                  <a:cxn ang="0">
                    <a:pos x="392" y="0"/>
                  </a:cxn>
                  <a:cxn ang="0">
                    <a:pos x="379" y="0"/>
                  </a:cxn>
                  <a:cxn ang="0">
                    <a:pos x="358" y="9"/>
                  </a:cxn>
                  <a:cxn ang="0">
                    <a:pos x="324" y="9"/>
                  </a:cxn>
                  <a:cxn ang="0">
                    <a:pos x="324" y="9"/>
                  </a:cxn>
                  <a:cxn ang="0">
                    <a:pos x="302" y="0"/>
                  </a:cxn>
                  <a:cxn ang="0">
                    <a:pos x="289" y="0"/>
                  </a:cxn>
                  <a:cxn ang="0">
                    <a:pos x="268" y="9"/>
                  </a:cxn>
                  <a:cxn ang="0">
                    <a:pos x="238" y="9"/>
                  </a:cxn>
                  <a:cxn ang="0">
                    <a:pos x="238" y="9"/>
                  </a:cxn>
                  <a:cxn ang="0">
                    <a:pos x="217" y="0"/>
                  </a:cxn>
                  <a:cxn ang="0">
                    <a:pos x="204" y="0"/>
                  </a:cxn>
                  <a:cxn ang="0">
                    <a:pos x="183" y="9"/>
                  </a:cxn>
                  <a:cxn ang="0">
                    <a:pos x="149" y="9"/>
                  </a:cxn>
                  <a:cxn ang="0">
                    <a:pos x="149" y="9"/>
                  </a:cxn>
                  <a:cxn ang="0">
                    <a:pos x="128" y="0"/>
                  </a:cxn>
                  <a:cxn ang="0">
                    <a:pos x="115" y="0"/>
                  </a:cxn>
                  <a:cxn ang="0">
                    <a:pos x="94" y="9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42" y="0"/>
                  </a:cxn>
                  <a:cxn ang="0">
                    <a:pos x="30" y="0"/>
                  </a:cxn>
                  <a:cxn ang="0">
                    <a:pos x="8" y="9"/>
                  </a:cxn>
                </a:cxnLst>
                <a:rect l="0" t="0" r="r" b="b"/>
                <a:pathLst>
                  <a:path w="835" h="9">
                    <a:moveTo>
                      <a:pt x="826" y="9"/>
                    </a:moveTo>
                    <a:lnTo>
                      <a:pt x="835" y="9"/>
                    </a:lnTo>
                    <a:lnTo>
                      <a:pt x="835" y="0"/>
                    </a:lnTo>
                    <a:lnTo>
                      <a:pt x="826" y="0"/>
                    </a:lnTo>
                    <a:lnTo>
                      <a:pt x="826" y="9"/>
                    </a:lnTo>
                    <a:close/>
                    <a:moveTo>
                      <a:pt x="805" y="9"/>
                    </a:moveTo>
                    <a:lnTo>
                      <a:pt x="813" y="9"/>
                    </a:lnTo>
                    <a:lnTo>
                      <a:pt x="813" y="0"/>
                    </a:lnTo>
                    <a:lnTo>
                      <a:pt x="805" y="0"/>
                    </a:lnTo>
                    <a:lnTo>
                      <a:pt x="805" y="9"/>
                    </a:lnTo>
                    <a:close/>
                    <a:moveTo>
                      <a:pt x="783" y="9"/>
                    </a:moveTo>
                    <a:lnTo>
                      <a:pt x="792" y="9"/>
                    </a:lnTo>
                    <a:lnTo>
                      <a:pt x="792" y="0"/>
                    </a:lnTo>
                    <a:lnTo>
                      <a:pt x="783" y="0"/>
                    </a:lnTo>
                    <a:lnTo>
                      <a:pt x="783" y="9"/>
                    </a:lnTo>
                    <a:close/>
                    <a:moveTo>
                      <a:pt x="762" y="9"/>
                    </a:moveTo>
                    <a:lnTo>
                      <a:pt x="771" y="9"/>
                    </a:lnTo>
                    <a:lnTo>
                      <a:pt x="771" y="0"/>
                    </a:lnTo>
                    <a:lnTo>
                      <a:pt x="762" y="0"/>
                    </a:lnTo>
                    <a:lnTo>
                      <a:pt x="762" y="9"/>
                    </a:lnTo>
                    <a:close/>
                    <a:moveTo>
                      <a:pt x="741" y="9"/>
                    </a:moveTo>
                    <a:lnTo>
                      <a:pt x="749" y="9"/>
                    </a:lnTo>
                    <a:lnTo>
                      <a:pt x="749" y="0"/>
                    </a:lnTo>
                    <a:lnTo>
                      <a:pt x="741" y="0"/>
                    </a:lnTo>
                    <a:lnTo>
                      <a:pt x="741" y="9"/>
                    </a:lnTo>
                    <a:close/>
                    <a:moveTo>
                      <a:pt x="720" y="9"/>
                    </a:moveTo>
                    <a:lnTo>
                      <a:pt x="728" y="9"/>
                    </a:lnTo>
                    <a:lnTo>
                      <a:pt x="728" y="0"/>
                    </a:lnTo>
                    <a:lnTo>
                      <a:pt x="720" y="0"/>
                    </a:lnTo>
                    <a:lnTo>
                      <a:pt x="720" y="9"/>
                    </a:lnTo>
                    <a:close/>
                    <a:moveTo>
                      <a:pt x="698" y="9"/>
                    </a:moveTo>
                    <a:lnTo>
                      <a:pt x="707" y="9"/>
                    </a:lnTo>
                    <a:lnTo>
                      <a:pt x="707" y="0"/>
                    </a:lnTo>
                    <a:lnTo>
                      <a:pt x="698" y="0"/>
                    </a:lnTo>
                    <a:lnTo>
                      <a:pt x="698" y="9"/>
                    </a:lnTo>
                    <a:close/>
                    <a:moveTo>
                      <a:pt x="673" y="9"/>
                    </a:moveTo>
                    <a:lnTo>
                      <a:pt x="681" y="9"/>
                    </a:lnTo>
                    <a:lnTo>
                      <a:pt x="681" y="0"/>
                    </a:lnTo>
                    <a:lnTo>
                      <a:pt x="673" y="0"/>
                    </a:lnTo>
                    <a:lnTo>
                      <a:pt x="673" y="9"/>
                    </a:lnTo>
                    <a:close/>
                    <a:moveTo>
                      <a:pt x="651" y="9"/>
                    </a:moveTo>
                    <a:lnTo>
                      <a:pt x="660" y="9"/>
                    </a:lnTo>
                    <a:lnTo>
                      <a:pt x="660" y="0"/>
                    </a:lnTo>
                    <a:lnTo>
                      <a:pt x="651" y="0"/>
                    </a:lnTo>
                    <a:lnTo>
                      <a:pt x="651" y="9"/>
                    </a:lnTo>
                    <a:close/>
                    <a:moveTo>
                      <a:pt x="630" y="9"/>
                    </a:moveTo>
                    <a:lnTo>
                      <a:pt x="639" y="9"/>
                    </a:lnTo>
                    <a:lnTo>
                      <a:pt x="639" y="0"/>
                    </a:lnTo>
                    <a:lnTo>
                      <a:pt x="630" y="0"/>
                    </a:lnTo>
                    <a:lnTo>
                      <a:pt x="630" y="9"/>
                    </a:lnTo>
                    <a:close/>
                    <a:moveTo>
                      <a:pt x="609" y="9"/>
                    </a:moveTo>
                    <a:lnTo>
                      <a:pt x="617" y="9"/>
                    </a:lnTo>
                    <a:lnTo>
                      <a:pt x="617" y="0"/>
                    </a:lnTo>
                    <a:lnTo>
                      <a:pt x="609" y="0"/>
                    </a:lnTo>
                    <a:lnTo>
                      <a:pt x="609" y="9"/>
                    </a:lnTo>
                    <a:close/>
                    <a:moveTo>
                      <a:pt x="588" y="9"/>
                    </a:moveTo>
                    <a:lnTo>
                      <a:pt x="596" y="9"/>
                    </a:lnTo>
                    <a:lnTo>
                      <a:pt x="596" y="0"/>
                    </a:lnTo>
                    <a:lnTo>
                      <a:pt x="588" y="0"/>
                    </a:lnTo>
                    <a:lnTo>
                      <a:pt x="588" y="9"/>
                    </a:lnTo>
                    <a:close/>
                    <a:moveTo>
                      <a:pt x="566" y="9"/>
                    </a:moveTo>
                    <a:lnTo>
                      <a:pt x="575" y="9"/>
                    </a:lnTo>
                    <a:lnTo>
                      <a:pt x="575" y="0"/>
                    </a:lnTo>
                    <a:lnTo>
                      <a:pt x="566" y="0"/>
                    </a:lnTo>
                    <a:lnTo>
                      <a:pt x="566" y="9"/>
                    </a:lnTo>
                    <a:close/>
                    <a:moveTo>
                      <a:pt x="545" y="9"/>
                    </a:moveTo>
                    <a:lnTo>
                      <a:pt x="553" y="9"/>
                    </a:lnTo>
                    <a:lnTo>
                      <a:pt x="553" y="0"/>
                    </a:lnTo>
                    <a:lnTo>
                      <a:pt x="545" y="0"/>
                    </a:lnTo>
                    <a:lnTo>
                      <a:pt x="545" y="9"/>
                    </a:lnTo>
                    <a:close/>
                    <a:moveTo>
                      <a:pt x="524" y="9"/>
                    </a:moveTo>
                    <a:lnTo>
                      <a:pt x="532" y="9"/>
                    </a:lnTo>
                    <a:lnTo>
                      <a:pt x="532" y="0"/>
                    </a:lnTo>
                    <a:lnTo>
                      <a:pt x="524" y="0"/>
                    </a:lnTo>
                    <a:lnTo>
                      <a:pt x="524" y="9"/>
                    </a:lnTo>
                    <a:close/>
                    <a:moveTo>
                      <a:pt x="498" y="9"/>
                    </a:moveTo>
                    <a:lnTo>
                      <a:pt x="507" y="9"/>
                    </a:lnTo>
                    <a:lnTo>
                      <a:pt x="507" y="0"/>
                    </a:lnTo>
                    <a:lnTo>
                      <a:pt x="498" y="0"/>
                    </a:lnTo>
                    <a:lnTo>
                      <a:pt x="498" y="9"/>
                    </a:lnTo>
                    <a:close/>
                    <a:moveTo>
                      <a:pt x="477" y="9"/>
                    </a:moveTo>
                    <a:lnTo>
                      <a:pt x="485" y="9"/>
                    </a:lnTo>
                    <a:lnTo>
                      <a:pt x="485" y="0"/>
                    </a:lnTo>
                    <a:lnTo>
                      <a:pt x="477" y="0"/>
                    </a:lnTo>
                    <a:lnTo>
                      <a:pt x="477" y="9"/>
                    </a:lnTo>
                    <a:close/>
                    <a:moveTo>
                      <a:pt x="456" y="9"/>
                    </a:moveTo>
                    <a:lnTo>
                      <a:pt x="464" y="9"/>
                    </a:lnTo>
                    <a:lnTo>
                      <a:pt x="464" y="0"/>
                    </a:lnTo>
                    <a:lnTo>
                      <a:pt x="456" y="0"/>
                    </a:lnTo>
                    <a:lnTo>
                      <a:pt x="456" y="9"/>
                    </a:lnTo>
                    <a:close/>
                    <a:moveTo>
                      <a:pt x="434" y="9"/>
                    </a:moveTo>
                    <a:lnTo>
                      <a:pt x="443" y="9"/>
                    </a:lnTo>
                    <a:lnTo>
                      <a:pt x="443" y="0"/>
                    </a:lnTo>
                    <a:lnTo>
                      <a:pt x="434" y="0"/>
                    </a:lnTo>
                    <a:lnTo>
                      <a:pt x="434" y="9"/>
                    </a:lnTo>
                    <a:close/>
                    <a:moveTo>
                      <a:pt x="413" y="9"/>
                    </a:moveTo>
                    <a:lnTo>
                      <a:pt x="421" y="9"/>
                    </a:lnTo>
                    <a:lnTo>
                      <a:pt x="421" y="0"/>
                    </a:lnTo>
                    <a:lnTo>
                      <a:pt x="413" y="0"/>
                    </a:lnTo>
                    <a:lnTo>
                      <a:pt x="413" y="9"/>
                    </a:lnTo>
                    <a:close/>
                    <a:moveTo>
                      <a:pt x="392" y="9"/>
                    </a:moveTo>
                    <a:lnTo>
                      <a:pt x="400" y="9"/>
                    </a:lnTo>
                    <a:lnTo>
                      <a:pt x="400" y="0"/>
                    </a:lnTo>
                    <a:lnTo>
                      <a:pt x="392" y="0"/>
                    </a:lnTo>
                    <a:lnTo>
                      <a:pt x="392" y="9"/>
                    </a:lnTo>
                    <a:close/>
                    <a:moveTo>
                      <a:pt x="370" y="9"/>
                    </a:moveTo>
                    <a:lnTo>
                      <a:pt x="379" y="9"/>
                    </a:lnTo>
                    <a:lnTo>
                      <a:pt x="379" y="0"/>
                    </a:lnTo>
                    <a:lnTo>
                      <a:pt x="370" y="0"/>
                    </a:lnTo>
                    <a:lnTo>
                      <a:pt x="370" y="9"/>
                    </a:lnTo>
                    <a:close/>
                    <a:moveTo>
                      <a:pt x="349" y="9"/>
                    </a:moveTo>
                    <a:lnTo>
                      <a:pt x="358" y="9"/>
                    </a:lnTo>
                    <a:lnTo>
                      <a:pt x="358" y="0"/>
                    </a:lnTo>
                    <a:lnTo>
                      <a:pt x="349" y="0"/>
                    </a:lnTo>
                    <a:lnTo>
                      <a:pt x="349" y="9"/>
                    </a:lnTo>
                    <a:close/>
                    <a:moveTo>
                      <a:pt x="324" y="9"/>
                    </a:moveTo>
                    <a:lnTo>
                      <a:pt x="332" y="9"/>
                    </a:lnTo>
                    <a:lnTo>
                      <a:pt x="332" y="0"/>
                    </a:lnTo>
                    <a:lnTo>
                      <a:pt x="324" y="0"/>
                    </a:lnTo>
                    <a:lnTo>
                      <a:pt x="324" y="9"/>
                    </a:lnTo>
                    <a:close/>
                    <a:moveTo>
                      <a:pt x="302" y="9"/>
                    </a:moveTo>
                    <a:lnTo>
                      <a:pt x="311" y="9"/>
                    </a:lnTo>
                    <a:lnTo>
                      <a:pt x="311" y="0"/>
                    </a:lnTo>
                    <a:lnTo>
                      <a:pt x="302" y="0"/>
                    </a:lnTo>
                    <a:lnTo>
                      <a:pt x="302" y="9"/>
                    </a:lnTo>
                    <a:close/>
                    <a:moveTo>
                      <a:pt x="281" y="9"/>
                    </a:moveTo>
                    <a:lnTo>
                      <a:pt x="289" y="9"/>
                    </a:lnTo>
                    <a:lnTo>
                      <a:pt x="289" y="0"/>
                    </a:lnTo>
                    <a:lnTo>
                      <a:pt x="281" y="0"/>
                    </a:lnTo>
                    <a:lnTo>
                      <a:pt x="281" y="9"/>
                    </a:lnTo>
                    <a:close/>
                    <a:moveTo>
                      <a:pt x="260" y="9"/>
                    </a:moveTo>
                    <a:lnTo>
                      <a:pt x="268" y="9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60" y="9"/>
                    </a:lnTo>
                    <a:close/>
                    <a:moveTo>
                      <a:pt x="238" y="9"/>
                    </a:moveTo>
                    <a:lnTo>
                      <a:pt x="247" y="9"/>
                    </a:lnTo>
                    <a:lnTo>
                      <a:pt x="247" y="0"/>
                    </a:lnTo>
                    <a:lnTo>
                      <a:pt x="238" y="0"/>
                    </a:lnTo>
                    <a:lnTo>
                      <a:pt x="238" y="9"/>
                    </a:lnTo>
                    <a:close/>
                    <a:moveTo>
                      <a:pt x="217" y="9"/>
                    </a:moveTo>
                    <a:lnTo>
                      <a:pt x="226" y="9"/>
                    </a:lnTo>
                    <a:lnTo>
                      <a:pt x="226" y="0"/>
                    </a:lnTo>
                    <a:lnTo>
                      <a:pt x="217" y="0"/>
                    </a:lnTo>
                    <a:lnTo>
                      <a:pt x="217" y="9"/>
                    </a:lnTo>
                    <a:close/>
                    <a:moveTo>
                      <a:pt x="196" y="9"/>
                    </a:moveTo>
                    <a:lnTo>
                      <a:pt x="204" y="9"/>
                    </a:lnTo>
                    <a:lnTo>
                      <a:pt x="204" y="0"/>
                    </a:lnTo>
                    <a:lnTo>
                      <a:pt x="196" y="0"/>
                    </a:lnTo>
                    <a:lnTo>
                      <a:pt x="196" y="9"/>
                    </a:lnTo>
                    <a:close/>
                    <a:moveTo>
                      <a:pt x="174" y="9"/>
                    </a:moveTo>
                    <a:lnTo>
                      <a:pt x="183" y="9"/>
                    </a:lnTo>
                    <a:lnTo>
                      <a:pt x="183" y="0"/>
                    </a:lnTo>
                    <a:lnTo>
                      <a:pt x="174" y="0"/>
                    </a:lnTo>
                    <a:lnTo>
                      <a:pt x="174" y="9"/>
                    </a:lnTo>
                    <a:close/>
                    <a:moveTo>
                      <a:pt x="149" y="9"/>
                    </a:moveTo>
                    <a:lnTo>
                      <a:pt x="157" y="9"/>
                    </a:lnTo>
                    <a:lnTo>
                      <a:pt x="157" y="0"/>
                    </a:lnTo>
                    <a:lnTo>
                      <a:pt x="149" y="0"/>
                    </a:lnTo>
                    <a:lnTo>
                      <a:pt x="149" y="9"/>
                    </a:lnTo>
                    <a:close/>
                    <a:moveTo>
                      <a:pt x="128" y="9"/>
                    </a:moveTo>
                    <a:lnTo>
                      <a:pt x="136" y="9"/>
                    </a:lnTo>
                    <a:lnTo>
                      <a:pt x="136" y="0"/>
                    </a:lnTo>
                    <a:lnTo>
                      <a:pt x="128" y="0"/>
                    </a:lnTo>
                    <a:lnTo>
                      <a:pt x="128" y="9"/>
                    </a:lnTo>
                    <a:close/>
                    <a:moveTo>
                      <a:pt x="106" y="9"/>
                    </a:moveTo>
                    <a:lnTo>
                      <a:pt x="115" y="9"/>
                    </a:lnTo>
                    <a:lnTo>
                      <a:pt x="115" y="0"/>
                    </a:lnTo>
                    <a:lnTo>
                      <a:pt x="106" y="0"/>
                    </a:lnTo>
                    <a:lnTo>
                      <a:pt x="106" y="9"/>
                    </a:lnTo>
                    <a:close/>
                    <a:moveTo>
                      <a:pt x="85" y="9"/>
                    </a:moveTo>
                    <a:lnTo>
                      <a:pt x="94" y="9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85" y="9"/>
                    </a:lnTo>
                    <a:close/>
                    <a:moveTo>
                      <a:pt x="64" y="9"/>
                    </a:moveTo>
                    <a:lnTo>
                      <a:pt x="72" y="9"/>
                    </a:lnTo>
                    <a:lnTo>
                      <a:pt x="72" y="0"/>
                    </a:lnTo>
                    <a:lnTo>
                      <a:pt x="64" y="0"/>
                    </a:lnTo>
                    <a:lnTo>
                      <a:pt x="64" y="9"/>
                    </a:lnTo>
                    <a:close/>
                    <a:moveTo>
                      <a:pt x="42" y="9"/>
                    </a:moveTo>
                    <a:lnTo>
                      <a:pt x="51" y="9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42" y="9"/>
                    </a:lnTo>
                    <a:close/>
                    <a:moveTo>
                      <a:pt x="21" y="9"/>
                    </a:moveTo>
                    <a:lnTo>
                      <a:pt x="30" y="9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21" y="9"/>
                    </a:lnTo>
                    <a:close/>
                    <a:moveTo>
                      <a:pt x="0" y="9"/>
                    </a:moveTo>
                    <a:lnTo>
                      <a:pt x="8" y="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FD8D4"/>
              </a:solidFill>
              <a:ln w="0">
                <a:solidFill>
                  <a:srgbClr val="CFD8D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1" name="Rectangle 54"/>
              <p:cNvSpPr>
                <a:spLocks noChangeArrowheads="1"/>
              </p:cNvSpPr>
              <p:nvPr/>
            </p:nvSpPr>
            <p:spPr bwMode="auto">
              <a:xfrm>
                <a:off x="4383" y="1961"/>
                <a:ext cx="852" cy="174"/>
              </a:xfrm>
              <a:prstGeom prst="rect">
                <a:avLst/>
              </a:prstGeom>
              <a:solidFill>
                <a:srgbClr val="DBE2DF"/>
              </a:solidFill>
              <a:ln w="0">
                <a:solidFill>
                  <a:srgbClr val="DBE2D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2" name="Freeform 55"/>
              <p:cNvSpPr>
                <a:spLocks/>
              </p:cNvSpPr>
              <p:nvPr/>
            </p:nvSpPr>
            <p:spPr bwMode="auto">
              <a:xfrm>
                <a:off x="4671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13" y="153"/>
                  </a:cxn>
                  <a:cxn ang="0">
                    <a:pos x="4" y="153"/>
                  </a:cxn>
                  <a:cxn ang="0">
                    <a:pos x="0" y="76"/>
                  </a:cxn>
                  <a:cxn ang="0">
                    <a:pos x="4" y="0"/>
                  </a:cxn>
                  <a:cxn ang="0">
                    <a:pos x="13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4" y="153"/>
                    </a:lnTo>
                    <a:lnTo>
                      <a:pt x="0" y="76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3" name="Freeform 56"/>
              <p:cNvSpPr>
                <a:spLocks/>
              </p:cNvSpPr>
              <p:nvPr/>
            </p:nvSpPr>
            <p:spPr bwMode="auto">
              <a:xfrm>
                <a:off x="4669" y="1961"/>
                <a:ext cx="25" cy="17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12"/>
                  </a:cxn>
                  <a:cxn ang="0">
                    <a:pos x="8" y="17"/>
                  </a:cxn>
                  <a:cxn ang="0">
                    <a:pos x="12" y="17"/>
                  </a:cxn>
                  <a:cxn ang="0">
                    <a:pos x="17" y="12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25" y="8"/>
                  </a:cxn>
                  <a:cxn ang="0">
                    <a:pos x="25" y="0"/>
                  </a:cxn>
                </a:cxnLst>
                <a:rect l="0" t="0" r="r" b="b"/>
                <a:pathLst>
                  <a:path w="25" h="17">
                    <a:moveTo>
                      <a:pt x="25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2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17" y="12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5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4" name="Freeform 57"/>
              <p:cNvSpPr>
                <a:spLocks/>
              </p:cNvSpPr>
              <p:nvPr/>
            </p:nvSpPr>
            <p:spPr bwMode="auto">
              <a:xfrm>
                <a:off x="4669" y="2118"/>
                <a:ext cx="25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5" y="17"/>
                  </a:cxn>
                  <a:cxn ang="0">
                    <a:pos x="25" y="9"/>
                  </a:cxn>
                  <a:cxn ang="0">
                    <a:pos x="21" y="9"/>
                  </a:cxn>
                  <a:cxn ang="0">
                    <a:pos x="21" y="4"/>
                  </a:cxn>
                  <a:cxn ang="0">
                    <a:pos x="17" y="0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4" y="0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25" h="17">
                    <a:moveTo>
                      <a:pt x="0" y="17"/>
                    </a:moveTo>
                    <a:lnTo>
                      <a:pt x="25" y="17"/>
                    </a:lnTo>
                    <a:lnTo>
                      <a:pt x="25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5" name="Freeform 58"/>
              <p:cNvSpPr>
                <a:spLocks/>
              </p:cNvSpPr>
              <p:nvPr/>
            </p:nvSpPr>
            <p:spPr bwMode="auto">
              <a:xfrm>
                <a:off x="4756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13" y="153"/>
                  </a:cxn>
                  <a:cxn ang="0">
                    <a:pos x="4" y="153"/>
                  </a:cxn>
                  <a:cxn ang="0">
                    <a:pos x="0" y="76"/>
                  </a:cxn>
                  <a:cxn ang="0">
                    <a:pos x="4" y="0"/>
                  </a:cxn>
                  <a:cxn ang="0">
                    <a:pos x="13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4" y="153"/>
                    </a:lnTo>
                    <a:lnTo>
                      <a:pt x="0" y="76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6" name="Freeform 59"/>
              <p:cNvSpPr>
                <a:spLocks/>
              </p:cNvSpPr>
              <p:nvPr/>
            </p:nvSpPr>
            <p:spPr bwMode="auto">
              <a:xfrm>
                <a:off x="4750" y="1961"/>
                <a:ext cx="29" cy="1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12"/>
                  </a:cxn>
                  <a:cxn ang="0">
                    <a:pos x="12" y="17"/>
                  </a:cxn>
                  <a:cxn ang="0">
                    <a:pos x="17" y="17"/>
                  </a:cxn>
                  <a:cxn ang="0">
                    <a:pos x="21" y="12"/>
                  </a:cxn>
                  <a:cxn ang="0">
                    <a:pos x="25" y="8"/>
                  </a:cxn>
                  <a:cxn ang="0">
                    <a:pos x="25" y="8"/>
                  </a:cxn>
                  <a:cxn ang="0">
                    <a:pos x="29" y="8"/>
                  </a:cxn>
                  <a:cxn ang="0">
                    <a:pos x="29" y="0"/>
                  </a:cxn>
                </a:cxnLst>
                <a:rect l="0" t="0" r="r" b="b"/>
                <a:pathLst>
                  <a:path w="29" h="17">
                    <a:moveTo>
                      <a:pt x="29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9" y="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7" name="Freeform 60"/>
              <p:cNvSpPr>
                <a:spLocks/>
              </p:cNvSpPr>
              <p:nvPr/>
            </p:nvSpPr>
            <p:spPr bwMode="auto">
              <a:xfrm>
                <a:off x="4750" y="2118"/>
                <a:ext cx="29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9" y="17"/>
                  </a:cxn>
                  <a:cxn ang="0">
                    <a:pos x="29" y="9"/>
                  </a:cxn>
                  <a:cxn ang="0">
                    <a:pos x="25" y="9"/>
                  </a:cxn>
                  <a:cxn ang="0">
                    <a:pos x="25" y="4"/>
                  </a:cxn>
                  <a:cxn ang="0">
                    <a:pos x="21" y="0"/>
                  </a:cxn>
                  <a:cxn ang="0">
                    <a:pos x="17" y="0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29" h="17">
                    <a:moveTo>
                      <a:pt x="0" y="17"/>
                    </a:moveTo>
                    <a:lnTo>
                      <a:pt x="29" y="17"/>
                    </a:lnTo>
                    <a:lnTo>
                      <a:pt x="29" y="9"/>
                    </a:lnTo>
                    <a:lnTo>
                      <a:pt x="25" y="9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8" name="Freeform 61"/>
              <p:cNvSpPr>
                <a:spLocks/>
              </p:cNvSpPr>
              <p:nvPr/>
            </p:nvSpPr>
            <p:spPr bwMode="auto">
              <a:xfrm>
                <a:off x="4841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13" y="153"/>
                  </a:cxn>
                  <a:cxn ang="0">
                    <a:pos x="5" y="153"/>
                  </a:cxn>
                  <a:cxn ang="0">
                    <a:pos x="0" y="76"/>
                  </a:cxn>
                  <a:cxn ang="0">
                    <a:pos x="5" y="0"/>
                  </a:cxn>
                  <a:cxn ang="0">
                    <a:pos x="13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5" y="153"/>
                    </a:lnTo>
                    <a:lnTo>
                      <a:pt x="0" y="76"/>
                    </a:lnTo>
                    <a:lnTo>
                      <a:pt x="5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9" name="Freeform 62"/>
              <p:cNvSpPr>
                <a:spLocks/>
              </p:cNvSpPr>
              <p:nvPr/>
            </p:nvSpPr>
            <p:spPr bwMode="auto">
              <a:xfrm>
                <a:off x="4835" y="1961"/>
                <a:ext cx="30" cy="17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12"/>
                  </a:cxn>
                  <a:cxn ang="0">
                    <a:pos x="13" y="17"/>
                  </a:cxn>
                  <a:cxn ang="0">
                    <a:pos x="17" y="17"/>
                  </a:cxn>
                  <a:cxn ang="0">
                    <a:pos x="21" y="12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30" y="8"/>
                  </a:cxn>
                  <a:cxn ang="0">
                    <a:pos x="30" y="0"/>
                  </a:cxn>
                </a:cxnLst>
                <a:rect l="0" t="0" r="r" b="b"/>
                <a:pathLst>
                  <a:path w="30" h="17">
                    <a:moveTo>
                      <a:pt x="3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0" name="Freeform 63"/>
              <p:cNvSpPr>
                <a:spLocks/>
              </p:cNvSpPr>
              <p:nvPr/>
            </p:nvSpPr>
            <p:spPr bwMode="auto">
              <a:xfrm>
                <a:off x="4835" y="2118"/>
                <a:ext cx="30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0" y="17"/>
                  </a:cxn>
                  <a:cxn ang="0">
                    <a:pos x="30" y="9"/>
                  </a:cxn>
                  <a:cxn ang="0">
                    <a:pos x="21" y="9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30" h="17">
                    <a:moveTo>
                      <a:pt x="0" y="17"/>
                    </a:moveTo>
                    <a:lnTo>
                      <a:pt x="30" y="17"/>
                    </a:lnTo>
                    <a:lnTo>
                      <a:pt x="30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1" name="Freeform 64"/>
              <p:cNvSpPr>
                <a:spLocks/>
              </p:cNvSpPr>
              <p:nvPr/>
            </p:nvSpPr>
            <p:spPr bwMode="auto">
              <a:xfrm>
                <a:off x="4930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9" y="153"/>
                  </a:cxn>
                  <a:cxn ang="0">
                    <a:pos x="0" y="153"/>
                  </a:cxn>
                  <a:cxn ang="0">
                    <a:pos x="0" y="76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9" y="153"/>
                    </a:lnTo>
                    <a:lnTo>
                      <a:pt x="0" y="153"/>
                    </a:lnTo>
                    <a:lnTo>
                      <a:pt x="0" y="76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2" name="Freeform 65"/>
              <p:cNvSpPr>
                <a:spLocks/>
              </p:cNvSpPr>
              <p:nvPr/>
            </p:nvSpPr>
            <p:spPr bwMode="auto">
              <a:xfrm>
                <a:off x="4920" y="1961"/>
                <a:ext cx="30" cy="17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12"/>
                  </a:cxn>
                  <a:cxn ang="0">
                    <a:pos x="13" y="17"/>
                  </a:cxn>
                  <a:cxn ang="0">
                    <a:pos x="17" y="17"/>
                  </a:cxn>
                  <a:cxn ang="0">
                    <a:pos x="21" y="12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30" y="8"/>
                  </a:cxn>
                  <a:cxn ang="0">
                    <a:pos x="30" y="0"/>
                  </a:cxn>
                </a:cxnLst>
                <a:rect l="0" t="0" r="r" b="b"/>
                <a:pathLst>
                  <a:path w="30" h="17">
                    <a:moveTo>
                      <a:pt x="3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3" name="Freeform 66"/>
              <p:cNvSpPr>
                <a:spLocks/>
              </p:cNvSpPr>
              <p:nvPr/>
            </p:nvSpPr>
            <p:spPr bwMode="auto">
              <a:xfrm>
                <a:off x="4920" y="2118"/>
                <a:ext cx="30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0" y="17"/>
                  </a:cxn>
                  <a:cxn ang="0">
                    <a:pos x="30" y="9"/>
                  </a:cxn>
                  <a:cxn ang="0">
                    <a:pos x="21" y="9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30" h="17">
                    <a:moveTo>
                      <a:pt x="0" y="17"/>
                    </a:moveTo>
                    <a:lnTo>
                      <a:pt x="30" y="17"/>
                    </a:lnTo>
                    <a:lnTo>
                      <a:pt x="30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4" name="Rectangle 67"/>
              <p:cNvSpPr>
                <a:spLocks noChangeArrowheads="1"/>
              </p:cNvSpPr>
              <p:nvPr/>
            </p:nvSpPr>
            <p:spPr bwMode="auto">
              <a:xfrm>
                <a:off x="442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5" name="Rectangle 68"/>
              <p:cNvSpPr>
                <a:spLocks noChangeArrowheads="1"/>
              </p:cNvSpPr>
              <p:nvPr/>
            </p:nvSpPr>
            <p:spPr bwMode="auto">
              <a:xfrm>
                <a:off x="4430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6" name="Rectangle 69"/>
              <p:cNvSpPr>
                <a:spLocks noChangeArrowheads="1"/>
              </p:cNvSpPr>
              <p:nvPr/>
            </p:nvSpPr>
            <p:spPr bwMode="auto">
              <a:xfrm>
                <a:off x="4434" y="1978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7" name="Rectangle 70"/>
              <p:cNvSpPr>
                <a:spLocks noChangeArrowheads="1"/>
              </p:cNvSpPr>
              <p:nvPr/>
            </p:nvSpPr>
            <p:spPr bwMode="auto">
              <a:xfrm>
                <a:off x="442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8" name="Rectangle 71"/>
              <p:cNvSpPr>
                <a:spLocks noChangeArrowheads="1"/>
              </p:cNvSpPr>
              <p:nvPr/>
            </p:nvSpPr>
            <p:spPr bwMode="auto">
              <a:xfrm>
                <a:off x="4430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9" name="Rectangle 72"/>
              <p:cNvSpPr>
                <a:spLocks noChangeArrowheads="1"/>
              </p:cNvSpPr>
              <p:nvPr/>
            </p:nvSpPr>
            <p:spPr bwMode="auto">
              <a:xfrm>
                <a:off x="4434" y="1990"/>
                <a:ext cx="9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0" name="Rectangle 73"/>
              <p:cNvSpPr>
                <a:spLocks noChangeArrowheads="1"/>
              </p:cNvSpPr>
              <p:nvPr/>
            </p:nvSpPr>
            <p:spPr bwMode="auto">
              <a:xfrm>
                <a:off x="442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1" name="Rectangle 74"/>
              <p:cNvSpPr>
                <a:spLocks noChangeArrowheads="1"/>
              </p:cNvSpPr>
              <p:nvPr/>
            </p:nvSpPr>
            <p:spPr bwMode="auto">
              <a:xfrm>
                <a:off x="4430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2" name="Rectangle 75"/>
              <p:cNvSpPr>
                <a:spLocks noChangeArrowheads="1"/>
              </p:cNvSpPr>
              <p:nvPr/>
            </p:nvSpPr>
            <p:spPr bwMode="auto">
              <a:xfrm>
                <a:off x="4434" y="1999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3" name="Rectangle 76"/>
              <p:cNvSpPr>
                <a:spLocks noChangeArrowheads="1"/>
              </p:cNvSpPr>
              <p:nvPr/>
            </p:nvSpPr>
            <p:spPr bwMode="auto">
              <a:xfrm>
                <a:off x="442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4" name="Rectangle 77"/>
              <p:cNvSpPr>
                <a:spLocks noChangeArrowheads="1"/>
              </p:cNvSpPr>
              <p:nvPr/>
            </p:nvSpPr>
            <p:spPr bwMode="auto">
              <a:xfrm>
                <a:off x="4430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5" name="Rectangle 78"/>
              <p:cNvSpPr>
                <a:spLocks noChangeArrowheads="1"/>
              </p:cNvSpPr>
              <p:nvPr/>
            </p:nvSpPr>
            <p:spPr bwMode="auto">
              <a:xfrm>
                <a:off x="4434" y="2012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6" name="Rectangle 79"/>
              <p:cNvSpPr>
                <a:spLocks noChangeArrowheads="1"/>
              </p:cNvSpPr>
              <p:nvPr/>
            </p:nvSpPr>
            <p:spPr bwMode="auto">
              <a:xfrm>
                <a:off x="442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7" name="Rectangle 80"/>
              <p:cNvSpPr>
                <a:spLocks noChangeArrowheads="1"/>
              </p:cNvSpPr>
              <p:nvPr/>
            </p:nvSpPr>
            <p:spPr bwMode="auto">
              <a:xfrm>
                <a:off x="4430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8" name="Rectangle 81"/>
              <p:cNvSpPr>
                <a:spLocks noChangeArrowheads="1"/>
              </p:cNvSpPr>
              <p:nvPr/>
            </p:nvSpPr>
            <p:spPr bwMode="auto">
              <a:xfrm>
                <a:off x="4434" y="2067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9" name="Rectangle 82"/>
              <p:cNvSpPr>
                <a:spLocks noChangeArrowheads="1"/>
              </p:cNvSpPr>
              <p:nvPr/>
            </p:nvSpPr>
            <p:spPr bwMode="auto">
              <a:xfrm>
                <a:off x="442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0" name="Rectangle 83"/>
              <p:cNvSpPr>
                <a:spLocks noChangeArrowheads="1"/>
              </p:cNvSpPr>
              <p:nvPr/>
            </p:nvSpPr>
            <p:spPr bwMode="auto">
              <a:xfrm>
                <a:off x="4430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1" name="Rectangle 84"/>
              <p:cNvSpPr>
                <a:spLocks noChangeArrowheads="1"/>
              </p:cNvSpPr>
              <p:nvPr/>
            </p:nvSpPr>
            <p:spPr bwMode="auto">
              <a:xfrm>
                <a:off x="4434" y="2080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2" name="Rectangle 85"/>
              <p:cNvSpPr>
                <a:spLocks noChangeArrowheads="1"/>
              </p:cNvSpPr>
              <p:nvPr/>
            </p:nvSpPr>
            <p:spPr bwMode="auto">
              <a:xfrm>
                <a:off x="442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3" name="Rectangle 86"/>
              <p:cNvSpPr>
                <a:spLocks noChangeArrowheads="1"/>
              </p:cNvSpPr>
              <p:nvPr/>
            </p:nvSpPr>
            <p:spPr bwMode="auto">
              <a:xfrm>
                <a:off x="4430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4" name="Rectangle 87"/>
              <p:cNvSpPr>
                <a:spLocks noChangeArrowheads="1"/>
              </p:cNvSpPr>
              <p:nvPr/>
            </p:nvSpPr>
            <p:spPr bwMode="auto">
              <a:xfrm>
                <a:off x="4434" y="2093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5" name="Rectangle 88"/>
              <p:cNvSpPr>
                <a:spLocks noChangeArrowheads="1"/>
              </p:cNvSpPr>
              <p:nvPr/>
            </p:nvSpPr>
            <p:spPr bwMode="auto">
              <a:xfrm>
                <a:off x="442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6" name="Rectangle 89"/>
              <p:cNvSpPr>
                <a:spLocks noChangeArrowheads="1"/>
              </p:cNvSpPr>
              <p:nvPr/>
            </p:nvSpPr>
            <p:spPr bwMode="auto">
              <a:xfrm>
                <a:off x="4430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7" name="Rectangle 90"/>
              <p:cNvSpPr>
                <a:spLocks noChangeArrowheads="1"/>
              </p:cNvSpPr>
              <p:nvPr/>
            </p:nvSpPr>
            <p:spPr bwMode="auto">
              <a:xfrm>
                <a:off x="4434" y="2105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8" name="Rectangle 91"/>
              <p:cNvSpPr>
                <a:spLocks noChangeArrowheads="1"/>
              </p:cNvSpPr>
              <p:nvPr/>
            </p:nvSpPr>
            <p:spPr bwMode="auto">
              <a:xfrm>
                <a:off x="462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9" name="Rectangle 92"/>
              <p:cNvSpPr>
                <a:spLocks noChangeArrowheads="1"/>
              </p:cNvSpPr>
              <p:nvPr/>
            </p:nvSpPr>
            <p:spPr bwMode="auto">
              <a:xfrm>
                <a:off x="4630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0" name="Rectangle 93"/>
              <p:cNvSpPr>
                <a:spLocks noChangeArrowheads="1"/>
              </p:cNvSpPr>
              <p:nvPr/>
            </p:nvSpPr>
            <p:spPr bwMode="auto">
              <a:xfrm>
                <a:off x="4635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1" name="Rectangle 94"/>
              <p:cNvSpPr>
                <a:spLocks noChangeArrowheads="1"/>
              </p:cNvSpPr>
              <p:nvPr/>
            </p:nvSpPr>
            <p:spPr bwMode="auto">
              <a:xfrm>
                <a:off x="462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2" name="Rectangle 95"/>
              <p:cNvSpPr>
                <a:spLocks noChangeArrowheads="1"/>
              </p:cNvSpPr>
              <p:nvPr/>
            </p:nvSpPr>
            <p:spPr bwMode="auto">
              <a:xfrm>
                <a:off x="4630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3" name="Rectangle 96"/>
              <p:cNvSpPr>
                <a:spLocks noChangeArrowheads="1"/>
              </p:cNvSpPr>
              <p:nvPr/>
            </p:nvSpPr>
            <p:spPr bwMode="auto">
              <a:xfrm>
                <a:off x="4635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4" name="Rectangle 97"/>
              <p:cNvSpPr>
                <a:spLocks noChangeArrowheads="1"/>
              </p:cNvSpPr>
              <p:nvPr/>
            </p:nvSpPr>
            <p:spPr bwMode="auto">
              <a:xfrm>
                <a:off x="462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5" name="Rectangle 98"/>
              <p:cNvSpPr>
                <a:spLocks noChangeArrowheads="1"/>
              </p:cNvSpPr>
              <p:nvPr/>
            </p:nvSpPr>
            <p:spPr bwMode="auto">
              <a:xfrm>
                <a:off x="4630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6" name="Rectangle 99"/>
              <p:cNvSpPr>
                <a:spLocks noChangeArrowheads="1"/>
              </p:cNvSpPr>
              <p:nvPr/>
            </p:nvSpPr>
            <p:spPr bwMode="auto">
              <a:xfrm>
                <a:off x="4635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7" name="Rectangle 100"/>
              <p:cNvSpPr>
                <a:spLocks noChangeArrowheads="1"/>
              </p:cNvSpPr>
              <p:nvPr/>
            </p:nvSpPr>
            <p:spPr bwMode="auto">
              <a:xfrm>
                <a:off x="462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8" name="Rectangle 101"/>
              <p:cNvSpPr>
                <a:spLocks noChangeArrowheads="1"/>
              </p:cNvSpPr>
              <p:nvPr/>
            </p:nvSpPr>
            <p:spPr bwMode="auto">
              <a:xfrm>
                <a:off x="4630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9" name="Rectangle 102"/>
              <p:cNvSpPr>
                <a:spLocks noChangeArrowheads="1"/>
              </p:cNvSpPr>
              <p:nvPr/>
            </p:nvSpPr>
            <p:spPr bwMode="auto">
              <a:xfrm>
                <a:off x="4635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0" name="Rectangle 103"/>
              <p:cNvSpPr>
                <a:spLocks noChangeArrowheads="1"/>
              </p:cNvSpPr>
              <p:nvPr/>
            </p:nvSpPr>
            <p:spPr bwMode="auto">
              <a:xfrm>
                <a:off x="462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1" name="Rectangle 104"/>
              <p:cNvSpPr>
                <a:spLocks noChangeArrowheads="1"/>
              </p:cNvSpPr>
              <p:nvPr/>
            </p:nvSpPr>
            <p:spPr bwMode="auto">
              <a:xfrm>
                <a:off x="4630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2" name="Rectangle 105"/>
              <p:cNvSpPr>
                <a:spLocks noChangeArrowheads="1"/>
              </p:cNvSpPr>
              <p:nvPr/>
            </p:nvSpPr>
            <p:spPr bwMode="auto">
              <a:xfrm>
                <a:off x="4635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3" name="Rectangle 106"/>
              <p:cNvSpPr>
                <a:spLocks noChangeArrowheads="1"/>
              </p:cNvSpPr>
              <p:nvPr/>
            </p:nvSpPr>
            <p:spPr bwMode="auto">
              <a:xfrm>
                <a:off x="462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4" name="Rectangle 107"/>
              <p:cNvSpPr>
                <a:spLocks noChangeArrowheads="1"/>
              </p:cNvSpPr>
              <p:nvPr/>
            </p:nvSpPr>
            <p:spPr bwMode="auto">
              <a:xfrm>
                <a:off x="4630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5" name="Rectangle 108"/>
              <p:cNvSpPr>
                <a:spLocks noChangeArrowheads="1"/>
              </p:cNvSpPr>
              <p:nvPr/>
            </p:nvSpPr>
            <p:spPr bwMode="auto">
              <a:xfrm>
                <a:off x="4635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6" name="Rectangle 109"/>
              <p:cNvSpPr>
                <a:spLocks noChangeArrowheads="1"/>
              </p:cNvSpPr>
              <p:nvPr/>
            </p:nvSpPr>
            <p:spPr bwMode="auto">
              <a:xfrm>
                <a:off x="462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7" name="Rectangle 110"/>
              <p:cNvSpPr>
                <a:spLocks noChangeArrowheads="1"/>
              </p:cNvSpPr>
              <p:nvPr/>
            </p:nvSpPr>
            <p:spPr bwMode="auto">
              <a:xfrm>
                <a:off x="4630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8" name="Rectangle 111"/>
              <p:cNvSpPr>
                <a:spLocks noChangeArrowheads="1"/>
              </p:cNvSpPr>
              <p:nvPr/>
            </p:nvSpPr>
            <p:spPr bwMode="auto">
              <a:xfrm>
                <a:off x="4635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9" name="Rectangle 112"/>
              <p:cNvSpPr>
                <a:spLocks noChangeArrowheads="1"/>
              </p:cNvSpPr>
              <p:nvPr/>
            </p:nvSpPr>
            <p:spPr bwMode="auto">
              <a:xfrm>
                <a:off x="462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0" name="Rectangle 113"/>
              <p:cNvSpPr>
                <a:spLocks noChangeArrowheads="1"/>
              </p:cNvSpPr>
              <p:nvPr/>
            </p:nvSpPr>
            <p:spPr bwMode="auto">
              <a:xfrm>
                <a:off x="4630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1" name="Rectangle 114"/>
              <p:cNvSpPr>
                <a:spLocks noChangeArrowheads="1"/>
              </p:cNvSpPr>
              <p:nvPr/>
            </p:nvSpPr>
            <p:spPr bwMode="auto">
              <a:xfrm>
                <a:off x="4635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2" name="Rectangle 115"/>
              <p:cNvSpPr>
                <a:spLocks noChangeArrowheads="1"/>
              </p:cNvSpPr>
              <p:nvPr/>
            </p:nvSpPr>
            <p:spPr bwMode="auto">
              <a:xfrm>
                <a:off x="4716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3" name="Rectangle 116"/>
              <p:cNvSpPr>
                <a:spLocks noChangeArrowheads="1"/>
              </p:cNvSpPr>
              <p:nvPr/>
            </p:nvSpPr>
            <p:spPr bwMode="auto">
              <a:xfrm>
                <a:off x="4724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4" name="Rectangle 117"/>
              <p:cNvSpPr>
                <a:spLocks noChangeArrowheads="1"/>
              </p:cNvSpPr>
              <p:nvPr/>
            </p:nvSpPr>
            <p:spPr bwMode="auto">
              <a:xfrm>
                <a:off x="4733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5" name="Rectangle 118"/>
              <p:cNvSpPr>
                <a:spLocks noChangeArrowheads="1"/>
              </p:cNvSpPr>
              <p:nvPr/>
            </p:nvSpPr>
            <p:spPr bwMode="auto">
              <a:xfrm>
                <a:off x="4716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6" name="Rectangle 119"/>
              <p:cNvSpPr>
                <a:spLocks noChangeArrowheads="1"/>
              </p:cNvSpPr>
              <p:nvPr/>
            </p:nvSpPr>
            <p:spPr bwMode="auto">
              <a:xfrm>
                <a:off x="4724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7" name="Rectangle 120"/>
              <p:cNvSpPr>
                <a:spLocks noChangeArrowheads="1"/>
              </p:cNvSpPr>
              <p:nvPr/>
            </p:nvSpPr>
            <p:spPr bwMode="auto">
              <a:xfrm>
                <a:off x="4733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8" name="Rectangle 121"/>
              <p:cNvSpPr>
                <a:spLocks noChangeArrowheads="1"/>
              </p:cNvSpPr>
              <p:nvPr/>
            </p:nvSpPr>
            <p:spPr bwMode="auto">
              <a:xfrm>
                <a:off x="4716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9" name="Rectangle 122"/>
              <p:cNvSpPr>
                <a:spLocks noChangeArrowheads="1"/>
              </p:cNvSpPr>
              <p:nvPr/>
            </p:nvSpPr>
            <p:spPr bwMode="auto">
              <a:xfrm>
                <a:off x="4724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0" name="Rectangle 123"/>
              <p:cNvSpPr>
                <a:spLocks noChangeArrowheads="1"/>
              </p:cNvSpPr>
              <p:nvPr/>
            </p:nvSpPr>
            <p:spPr bwMode="auto">
              <a:xfrm>
                <a:off x="4733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1" name="Rectangle 124"/>
              <p:cNvSpPr>
                <a:spLocks noChangeArrowheads="1"/>
              </p:cNvSpPr>
              <p:nvPr/>
            </p:nvSpPr>
            <p:spPr bwMode="auto">
              <a:xfrm>
                <a:off x="4716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2" name="Rectangle 125"/>
              <p:cNvSpPr>
                <a:spLocks noChangeArrowheads="1"/>
              </p:cNvSpPr>
              <p:nvPr/>
            </p:nvSpPr>
            <p:spPr bwMode="auto">
              <a:xfrm>
                <a:off x="4724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3" name="Rectangle 126"/>
              <p:cNvSpPr>
                <a:spLocks noChangeArrowheads="1"/>
              </p:cNvSpPr>
              <p:nvPr/>
            </p:nvSpPr>
            <p:spPr bwMode="auto">
              <a:xfrm>
                <a:off x="4733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4" name="Rectangle 127"/>
              <p:cNvSpPr>
                <a:spLocks noChangeArrowheads="1"/>
              </p:cNvSpPr>
              <p:nvPr/>
            </p:nvSpPr>
            <p:spPr bwMode="auto">
              <a:xfrm>
                <a:off x="4716" y="1973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5" name="Rectangle 128"/>
              <p:cNvSpPr>
                <a:spLocks noChangeArrowheads="1"/>
              </p:cNvSpPr>
              <p:nvPr/>
            </p:nvSpPr>
            <p:spPr bwMode="auto">
              <a:xfrm>
                <a:off x="4724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6" name="Rectangle 129"/>
              <p:cNvSpPr>
                <a:spLocks noChangeArrowheads="1"/>
              </p:cNvSpPr>
              <p:nvPr/>
            </p:nvSpPr>
            <p:spPr bwMode="auto">
              <a:xfrm>
                <a:off x="4733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7" name="Rectangle 130"/>
              <p:cNvSpPr>
                <a:spLocks noChangeArrowheads="1"/>
              </p:cNvSpPr>
              <p:nvPr/>
            </p:nvSpPr>
            <p:spPr bwMode="auto">
              <a:xfrm>
                <a:off x="4716" y="1986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8" name="Rectangle 131"/>
              <p:cNvSpPr>
                <a:spLocks noChangeArrowheads="1"/>
              </p:cNvSpPr>
              <p:nvPr/>
            </p:nvSpPr>
            <p:spPr bwMode="auto">
              <a:xfrm>
                <a:off x="4724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9" name="Rectangle 132"/>
              <p:cNvSpPr>
                <a:spLocks noChangeArrowheads="1"/>
              </p:cNvSpPr>
              <p:nvPr/>
            </p:nvSpPr>
            <p:spPr bwMode="auto">
              <a:xfrm>
                <a:off x="4733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0" name="Rectangle 133"/>
              <p:cNvSpPr>
                <a:spLocks noChangeArrowheads="1"/>
              </p:cNvSpPr>
              <p:nvPr/>
            </p:nvSpPr>
            <p:spPr bwMode="auto">
              <a:xfrm>
                <a:off x="4716" y="1999"/>
                <a:ext cx="8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1" name="Rectangle 134"/>
              <p:cNvSpPr>
                <a:spLocks noChangeArrowheads="1"/>
              </p:cNvSpPr>
              <p:nvPr/>
            </p:nvSpPr>
            <p:spPr bwMode="auto">
              <a:xfrm>
                <a:off x="4724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2" name="Rectangle 135"/>
              <p:cNvSpPr>
                <a:spLocks noChangeArrowheads="1"/>
              </p:cNvSpPr>
              <p:nvPr/>
            </p:nvSpPr>
            <p:spPr bwMode="auto">
              <a:xfrm>
                <a:off x="4733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3" name="Rectangle 136"/>
              <p:cNvSpPr>
                <a:spLocks noChangeArrowheads="1"/>
              </p:cNvSpPr>
              <p:nvPr/>
            </p:nvSpPr>
            <p:spPr bwMode="auto">
              <a:xfrm>
                <a:off x="4716" y="200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4" name="Rectangle 137"/>
              <p:cNvSpPr>
                <a:spLocks noChangeArrowheads="1"/>
              </p:cNvSpPr>
              <p:nvPr/>
            </p:nvSpPr>
            <p:spPr bwMode="auto">
              <a:xfrm>
                <a:off x="4724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5" name="Rectangle 138"/>
              <p:cNvSpPr>
                <a:spLocks noChangeArrowheads="1"/>
              </p:cNvSpPr>
              <p:nvPr/>
            </p:nvSpPr>
            <p:spPr bwMode="auto">
              <a:xfrm>
                <a:off x="4733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6" name="Rectangle 139"/>
              <p:cNvSpPr>
                <a:spLocks noChangeArrowheads="1"/>
              </p:cNvSpPr>
              <p:nvPr/>
            </p:nvSpPr>
            <p:spPr bwMode="auto">
              <a:xfrm>
                <a:off x="4796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7" name="Rectangle 140"/>
              <p:cNvSpPr>
                <a:spLocks noChangeArrowheads="1"/>
              </p:cNvSpPr>
              <p:nvPr/>
            </p:nvSpPr>
            <p:spPr bwMode="auto">
              <a:xfrm>
                <a:off x="4805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8" name="Rectangle 141"/>
              <p:cNvSpPr>
                <a:spLocks noChangeArrowheads="1"/>
              </p:cNvSpPr>
              <p:nvPr/>
            </p:nvSpPr>
            <p:spPr bwMode="auto">
              <a:xfrm>
                <a:off x="4813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9" name="Rectangle 142"/>
              <p:cNvSpPr>
                <a:spLocks noChangeArrowheads="1"/>
              </p:cNvSpPr>
              <p:nvPr/>
            </p:nvSpPr>
            <p:spPr bwMode="auto">
              <a:xfrm>
                <a:off x="4796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0" name="Rectangle 143"/>
              <p:cNvSpPr>
                <a:spLocks noChangeArrowheads="1"/>
              </p:cNvSpPr>
              <p:nvPr/>
            </p:nvSpPr>
            <p:spPr bwMode="auto">
              <a:xfrm>
                <a:off x="4805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1" name="Rectangle 144"/>
              <p:cNvSpPr>
                <a:spLocks noChangeArrowheads="1"/>
              </p:cNvSpPr>
              <p:nvPr/>
            </p:nvSpPr>
            <p:spPr bwMode="auto">
              <a:xfrm>
                <a:off x="4813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2" name="Rectangle 145"/>
              <p:cNvSpPr>
                <a:spLocks noChangeArrowheads="1"/>
              </p:cNvSpPr>
              <p:nvPr/>
            </p:nvSpPr>
            <p:spPr bwMode="auto">
              <a:xfrm>
                <a:off x="4796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3" name="Rectangle 146"/>
              <p:cNvSpPr>
                <a:spLocks noChangeArrowheads="1"/>
              </p:cNvSpPr>
              <p:nvPr/>
            </p:nvSpPr>
            <p:spPr bwMode="auto">
              <a:xfrm>
                <a:off x="4805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4" name="Rectangle 147"/>
              <p:cNvSpPr>
                <a:spLocks noChangeArrowheads="1"/>
              </p:cNvSpPr>
              <p:nvPr/>
            </p:nvSpPr>
            <p:spPr bwMode="auto">
              <a:xfrm>
                <a:off x="4813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5" name="Rectangle 148"/>
              <p:cNvSpPr>
                <a:spLocks noChangeArrowheads="1"/>
              </p:cNvSpPr>
              <p:nvPr/>
            </p:nvSpPr>
            <p:spPr bwMode="auto">
              <a:xfrm>
                <a:off x="4796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6" name="Rectangle 149"/>
              <p:cNvSpPr>
                <a:spLocks noChangeArrowheads="1"/>
              </p:cNvSpPr>
              <p:nvPr/>
            </p:nvSpPr>
            <p:spPr bwMode="auto">
              <a:xfrm>
                <a:off x="4805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7" name="Rectangle 150"/>
              <p:cNvSpPr>
                <a:spLocks noChangeArrowheads="1"/>
              </p:cNvSpPr>
              <p:nvPr/>
            </p:nvSpPr>
            <p:spPr bwMode="auto">
              <a:xfrm>
                <a:off x="4813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8" name="Rectangle 151"/>
              <p:cNvSpPr>
                <a:spLocks noChangeArrowheads="1"/>
              </p:cNvSpPr>
              <p:nvPr/>
            </p:nvSpPr>
            <p:spPr bwMode="auto">
              <a:xfrm>
                <a:off x="4796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9" name="Rectangle 152"/>
              <p:cNvSpPr>
                <a:spLocks noChangeArrowheads="1"/>
              </p:cNvSpPr>
              <p:nvPr/>
            </p:nvSpPr>
            <p:spPr bwMode="auto">
              <a:xfrm>
                <a:off x="4805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0" name="Rectangle 153"/>
              <p:cNvSpPr>
                <a:spLocks noChangeArrowheads="1"/>
              </p:cNvSpPr>
              <p:nvPr/>
            </p:nvSpPr>
            <p:spPr bwMode="auto">
              <a:xfrm>
                <a:off x="4813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1" name="Rectangle 154"/>
              <p:cNvSpPr>
                <a:spLocks noChangeArrowheads="1"/>
              </p:cNvSpPr>
              <p:nvPr/>
            </p:nvSpPr>
            <p:spPr bwMode="auto">
              <a:xfrm>
                <a:off x="4796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2" name="Rectangle 155"/>
              <p:cNvSpPr>
                <a:spLocks noChangeArrowheads="1"/>
              </p:cNvSpPr>
              <p:nvPr/>
            </p:nvSpPr>
            <p:spPr bwMode="auto">
              <a:xfrm>
                <a:off x="4805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3" name="Rectangle 156"/>
              <p:cNvSpPr>
                <a:spLocks noChangeArrowheads="1"/>
              </p:cNvSpPr>
              <p:nvPr/>
            </p:nvSpPr>
            <p:spPr bwMode="auto">
              <a:xfrm>
                <a:off x="4813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4" name="Rectangle 157"/>
              <p:cNvSpPr>
                <a:spLocks noChangeArrowheads="1"/>
              </p:cNvSpPr>
              <p:nvPr/>
            </p:nvSpPr>
            <p:spPr bwMode="auto">
              <a:xfrm>
                <a:off x="4796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5" name="Rectangle 158"/>
              <p:cNvSpPr>
                <a:spLocks noChangeArrowheads="1"/>
              </p:cNvSpPr>
              <p:nvPr/>
            </p:nvSpPr>
            <p:spPr bwMode="auto">
              <a:xfrm>
                <a:off x="4805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6" name="Rectangle 159"/>
              <p:cNvSpPr>
                <a:spLocks noChangeArrowheads="1"/>
              </p:cNvSpPr>
              <p:nvPr/>
            </p:nvSpPr>
            <p:spPr bwMode="auto">
              <a:xfrm>
                <a:off x="4813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7" name="Rectangle 160"/>
              <p:cNvSpPr>
                <a:spLocks noChangeArrowheads="1"/>
              </p:cNvSpPr>
              <p:nvPr/>
            </p:nvSpPr>
            <p:spPr bwMode="auto">
              <a:xfrm>
                <a:off x="4796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8" name="Rectangle 161"/>
              <p:cNvSpPr>
                <a:spLocks noChangeArrowheads="1"/>
              </p:cNvSpPr>
              <p:nvPr/>
            </p:nvSpPr>
            <p:spPr bwMode="auto">
              <a:xfrm>
                <a:off x="4805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9" name="Rectangle 162"/>
              <p:cNvSpPr>
                <a:spLocks noChangeArrowheads="1"/>
              </p:cNvSpPr>
              <p:nvPr/>
            </p:nvSpPr>
            <p:spPr bwMode="auto">
              <a:xfrm>
                <a:off x="4813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0" name="Rectangle 163"/>
              <p:cNvSpPr>
                <a:spLocks noChangeArrowheads="1"/>
              </p:cNvSpPr>
              <p:nvPr/>
            </p:nvSpPr>
            <p:spPr bwMode="auto">
              <a:xfrm>
                <a:off x="4869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1" name="Rectangle 164"/>
              <p:cNvSpPr>
                <a:spLocks noChangeArrowheads="1"/>
              </p:cNvSpPr>
              <p:nvPr/>
            </p:nvSpPr>
            <p:spPr bwMode="auto">
              <a:xfrm>
                <a:off x="4877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2" name="Rectangle 165"/>
              <p:cNvSpPr>
                <a:spLocks noChangeArrowheads="1"/>
              </p:cNvSpPr>
              <p:nvPr/>
            </p:nvSpPr>
            <p:spPr bwMode="auto">
              <a:xfrm>
                <a:off x="4886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3" name="Rectangle 166"/>
              <p:cNvSpPr>
                <a:spLocks noChangeArrowheads="1"/>
              </p:cNvSpPr>
              <p:nvPr/>
            </p:nvSpPr>
            <p:spPr bwMode="auto">
              <a:xfrm>
                <a:off x="4869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4" name="Rectangle 167"/>
              <p:cNvSpPr>
                <a:spLocks noChangeArrowheads="1"/>
              </p:cNvSpPr>
              <p:nvPr/>
            </p:nvSpPr>
            <p:spPr bwMode="auto">
              <a:xfrm>
                <a:off x="4877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5" name="Rectangle 168"/>
              <p:cNvSpPr>
                <a:spLocks noChangeArrowheads="1"/>
              </p:cNvSpPr>
              <p:nvPr/>
            </p:nvSpPr>
            <p:spPr bwMode="auto">
              <a:xfrm>
                <a:off x="4886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6" name="Rectangle 169"/>
              <p:cNvSpPr>
                <a:spLocks noChangeArrowheads="1"/>
              </p:cNvSpPr>
              <p:nvPr/>
            </p:nvSpPr>
            <p:spPr bwMode="auto">
              <a:xfrm>
                <a:off x="4869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7" name="Rectangle 170"/>
              <p:cNvSpPr>
                <a:spLocks noChangeArrowheads="1"/>
              </p:cNvSpPr>
              <p:nvPr/>
            </p:nvSpPr>
            <p:spPr bwMode="auto">
              <a:xfrm>
                <a:off x="4877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8" name="Rectangle 171"/>
              <p:cNvSpPr>
                <a:spLocks noChangeArrowheads="1"/>
              </p:cNvSpPr>
              <p:nvPr/>
            </p:nvSpPr>
            <p:spPr bwMode="auto">
              <a:xfrm>
                <a:off x="4886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9" name="Rectangle 172"/>
              <p:cNvSpPr>
                <a:spLocks noChangeArrowheads="1"/>
              </p:cNvSpPr>
              <p:nvPr/>
            </p:nvSpPr>
            <p:spPr bwMode="auto">
              <a:xfrm>
                <a:off x="4869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0" name="Rectangle 173"/>
              <p:cNvSpPr>
                <a:spLocks noChangeArrowheads="1"/>
              </p:cNvSpPr>
              <p:nvPr/>
            </p:nvSpPr>
            <p:spPr bwMode="auto">
              <a:xfrm>
                <a:off x="4877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1" name="Rectangle 174"/>
              <p:cNvSpPr>
                <a:spLocks noChangeArrowheads="1"/>
              </p:cNvSpPr>
              <p:nvPr/>
            </p:nvSpPr>
            <p:spPr bwMode="auto">
              <a:xfrm>
                <a:off x="4886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2" name="Rectangle 175"/>
              <p:cNvSpPr>
                <a:spLocks noChangeArrowheads="1"/>
              </p:cNvSpPr>
              <p:nvPr/>
            </p:nvSpPr>
            <p:spPr bwMode="auto">
              <a:xfrm>
                <a:off x="4869" y="1973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3" name="Rectangle 176"/>
              <p:cNvSpPr>
                <a:spLocks noChangeArrowheads="1"/>
              </p:cNvSpPr>
              <p:nvPr/>
            </p:nvSpPr>
            <p:spPr bwMode="auto">
              <a:xfrm>
                <a:off x="4877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4" name="Rectangle 177"/>
              <p:cNvSpPr>
                <a:spLocks noChangeArrowheads="1"/>
              </p:cNvSpPr>
              <p:nvPr/>
            </p:nvSpPr>
            <p:spPr bwMode="auto">
              <a:xfrm>
                <a:off x="4886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5" name="Rectangle 178"/>
              <p:cNvSpPr>
                <a:spLocks noChangeArrowheads="1"/>
              </p:cNvSpPr>
              <p:nvPr/>
            </p:nvSpPr>
            <p:spPr bwMode="auto">
              <a:xfrm>
                <a:off x="4869" y="1986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6" name="Rectangle 179"/>
              <p:cNvSpPr>
                <a:spLocks noChangeArrowheads="1"/>
              </p:cNvSpPr>
              <p:nvPr/>
            </p:nvSpPr>
            <p:spPr bwMode="auto">
              <a:xfrm>
                <a:off x="4877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7" name="Rectangle 180"/>
              <p:cNvSpPr>
                <a:spLocks noChangeArrowheads="1"/>
              </p:cNvSpPr>
              <p:nvPr/>
            </p:nvSpPr>
            <p:spPr bwMode="auto">
              <a:xfrm>
                <a:off x="4886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8" name="Rectangle 181"/>
              <p:cNvSpPr>
                <a:spLocks noChangeArrowheads="1"/>
              </p:cNvSpPr>
              <p:nvPr/>
            </p:nvSpPr>
            <p:spPr bwMode="auto">
              <a:xfrm>
                <a:off x="4869" y="1999"/>
                <a:ext cx="8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9" name="Rectangle 182"/>
              <p:cNvSpPr>
                <a:spLocks noChangeArrowheads="1"/>
              </p:cNvSpPr>
              <p:nvPr/>
            </p:nvSpPr>
            <p:spPr bwMode="auto">
              <a:xfrm>
                <a:off x="4877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0" name="Rectangle 183"/>
              <p:cNvSpPr>
                <a:spLocks noChangeArrowheads="1"/>
              </p:cNvSpPr>
              <p:nvPr/>
            </p:nvSpPr>
            <p:spPr bwMode="auto">
              <a:xfrm>
                <a:off x="4886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1" name="Rectangle 184"/>
              <p:cNvSpPr>
                <a:spLocks noChangeArrowheads="1"/>
              </p:cNvSpPr>
              <p:nvPr/>
            </p:nvSpPr>
            <p:spPr bwMode="auto">
              <a:xfrm>
                <a:off x="4869" y="200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2" name="Rectangle 185"/>
              <p:cNvSpPr>
                <a:spLocks noChangeArrowheads="1"/>
              </p:cNvSpPr>
              <p:nvPr/>
            </p:nvSpPr>
            <p:spPr bwMode="auto">
              <a:xfrm>
                <a:off x="4877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3" name="Rectangle 186"/>
              <p:cNvSpPr>
                <a:spLocks noChangeArrowheads="1"/>
              </p:cNvSpPr>
              <p:nvPr/>
            </p:nvSpPr>
            <p:spPr bwMode="auto">
              <a:xfrm>
                <a:off x="4886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4" name="Rectangle 187"/>
              <p:cNvSpPr>
                <a:spLocks noChangeArrowheads="1"/>
              </p:cNvSpPr>
              <p:nvPr/>
            </p:nvSpPr>
            <p:spPr bwMode="auto">
              <a:xfrm>
                <a:off x="4984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5" name="Rectangle 188"/>
              <p:cNvSpPr>
                <a:spLocks noChangeArrowheads="1"/>
              </p:cNvSpPr>
              <p:nvPr/>
            </p:nvSpPr>
            <p:spPr bwMode="auto">
              <a:xfrm>
                <a:off x="4992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6" name="Rectangle 189"/>
              <p:cNvSpPr>
                <a:spLocks noChangeArrowheads="1"/>
              </p:cNvSpPr>
              <p:nvPr/>
            </p:nvSpPr>
            <p:spPr bwMode="auto">
              <a:xfrm>
                <a:off x="4997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7" name="Rectangle 190"/>
              <p:cNvSpPr>
                <a:spLocks noChangeArrowheads="1"/>
              </p:cNvSpPr>
              <p:nvPr/>
            </p:nvSpPr>
            <p:spPr bwMode="auto">
              <a:xfrm>
                <a:off x="4984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8" name="Rectangle 191"/>
              <p:cNvSpPr>
                <a:spLocks noChangeArrowheads="1"/>
              </p:cNvSpPr>
              <p:nvPr/>
            </p:nvSpPr>
            <p:spPr bwMode="auto">
              <a:xfrm>
                <a:off x="4992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9" name="Rectangle 192"/>
              <p:cNvSpPr>
                <a:spLocks noChangeArrowheads="1"/>
              </p:cNvSpPr>
              <p:nvPr/>
            </p:nvSpPr>
            <p:spPr bwMode="auto">
              <a:xfrm>
                <a:off x="4997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0" name="Rectangle 193"/>
              <p:cNvSpPr>
                <a:spLocks noChangeArrowheads="1"/>
              </p:cNvSpPr>
              <p:nvPr/>
            </p:nvSpPr>
            <p:spPr bwMode="auto">
              <a:xfrm>
                <a:off x="4984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1" name="Rectangle 194"/>
              <p:cNvSpPr>
                <a:spLocks noChangeArrowheads="1"/>
              </p:cNvSpPr>
              <p:nvPr/>
            </p:nvSpPr>
            <p:spPr bwMode="auto">
              <a:xfrm>
                <a:off x="4992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2" name="Rectangle 195"/>
              <p:cNvSpPr>
                <a:spLocks noChangeArrowheads="1"/>
              </p:cNvSpPr>
              <p:nvPr/>
            </p:nvSpPr>
            <p:spPr bwMode="auto">
              <a:xfrm>
                <a:off x="4997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3" name="Rectangle 196"/>
              <p:cNvSpPr>
                <a:spLocks noChangeArrowheads="1"/>
              </p:cNvSpPr>
              <p:nvPr/>
            </p:nvSpPr>
            <p:spPr bwMode="auto">
              <a:xfrm>
                <a:off x="4984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4" name="Rectangle 197"/>
              <p:cNvSpPr>
                <a:spLocks noChangeArrowheads="1"/>
              </p:cNvSpPr>
              <p:nvPr/>
            </p:nvSpPr>
            <p:spPr bwMode="auto">
              <a:xfrm>
                <a:off x="4992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5" name="Rectangle 198"/>
              <p:cNvSpPr>
                <a:spLocks noChangeArrowheads="1"/>
              </p:cNvSpPr>
              <p:nvPr/>
            </p:nvSpPr>
            <p:spPr bwMode="auto">
              <a:xfrm>
                <a:off x="4997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6" name="Rectangle 199"/>
              <p:cNvSpPr>
                <a:spLocks noChangeArrowheads="1"/>
              </p:cNvSpPr>
              <p:nvPr/>
            </p:nvSpPr>
            <p:spPr bwMode="auto">
              <a:xfrm>
                <a:off x="4984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7" name="Rectangle 200"/>
              <p:cNvSpPr>
                <a:spLocks noChangeArrowheads="1"/>
              </p:cNvSpPr>
              <p:nvPr/>
            </p:nvSpPr>
            <p:spPr bwMode="auto">
              <a:xfrm>
                <a:off x="4992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8" name="Rectangle 201"/>
              <p:cNvSpPr>
                <a:spLocks noChangeArrowheads="1"/>
              </p:cNvSpPr>
              <p:nvPr/>
            </p:nvSpPr>
            <p:spPr bwMode="auto">
              <a:xfrm>
                <a:off x="4997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9" name="Rectangle 202"/>
              <p:cNvSpPr>
                <a:spLocks noChangeArrowheads="1"/>
              </p:cNvSpPr>
              <p:nvPr/>
            </p:nvSpPr>
            <p:spPr bwMode="auto">
              <a:xfrm>
                <a:off x="4984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0" name="Rectangle 203"/>
              <p:cNvSpPr>
                <a:spLocks noChangeArrowheads="1"/>
              </p:cNvSpPr>
              <p:nvPr/>
            </p:nvSpPr>
            <p:spPr bwMode="auto">
              <a:xfrm>
                <a:off x="4992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1" name="Rectangle 204"/>
              <p:cNvSpPr>
                <a:spLocks noChangeArrowheads="1"/>
              </p:cNvSpPr>
              <p:nvPr/>
            </p:nvSpPr>
            <p:spPr bwMode="auto">
              <a:xfrm>
                <a:off x="4997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2" name="Rectangle 205"/>
              <p:cNvSpPr>
                <a:spLocks noChangeArrowheads="1"/>
              </p:cNvSpPr>
              <p:nvPr/>
            </p:nvSpPr>
            <p:spPr bwMode="auto">
              <a:xfrm>
                <a:off x="4984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3" name="Rectangle 206"/>
              <p:cNvSpPr>
                <a:spLocks noChangeArrowheads="1"/>
              </p:cNvSpPr>
              <p:nvPr/>
            </p:nvSpPr>
            <p:spPr bwMode="auto">
              <a:xfrm>
                <a:off x="4992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4" name="Rectangle 207"/>
              <p:cNvSpPr>
                <a:spLocks noChangeArrowheads="1"/>
              </p:cNvSpPr>
              <p:nvPr/>
            </p:nvSpPr>
            <p:spPr bwMode="auto">
              <a:xfrm>
                <a:off x="4997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5" name="Rectangle 208"/>
              <p:cNvSpPr>
                <a:spLocks noChangeArrowheads="1"/>
              </p:cNvSpPr>
              <p:nvPr/>
            </p:nvSpPr>
            <p:spPr bwMode="auto">
              <a:xfrm>
                <a:off x="4984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6" name="Rectangle 209"/>
              <p:cNvSpPr>
                <a:spLocks noChangeArrowheads="1"/>
              </p:cNvSpPr>
              <p:nvPr/>
            </p:nvSpPr>
            <p:spPr bwMode="auto">
              <a:xfrm>
                <a:off x="4992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7" name="Rectangle 210"/>
              <p:cNvSpPr>
                <a:spLocks noChangeArrowheads="1"/>
              </p:cNvSpPr>
              <p:nvPr/>
            </p:nvSpPr>
            <p:spPr bwMode="auto">
              <a:xfrm>
                <a:off x="4997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8" name="Rectangle 211"/>
              <p:cNvSpPr>
                <a:spLocks noChangeArrowheads="1"/>
              </p:cNvSpPr>
              <p:nvPr/>
            </p:nvSpPr>
            <p:spPr bwMode="auto">
              <a:xfrm>
                <a:off x="5048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9" name="Rectangle 212"/>
              <p:cNvSpPr>
                <a:spLocks noChangeArrowheads="1"/>
              </p:cNvSpPr>
              <p:nvPr/>
            </p:nvSpPr>
            <p:spPr bwMode="auto">
              <a:xfrm>
                <a:off x="5056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0" name="Rectangle 213"/>
              <p:cNvSpPr>
                <a:spLocks noChangeArrowheads="1"/>
              </p:cNvSpPr>
              <p:nvPr/>
            </p:nvSpPr>
            <p:spPr bwMode="auto">
              <a:xfrm>
                <a:off x="5060" y="1978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1" name="Rectangle 214"/>
              <p:cNvSpPr>
                <a:spLocks noChangeArrowheads="1"/>
              </p:cNvSpPr>
              <p:nvPr/>
            </p:nvSpPr>
            <p:spPr bwMode="auto">
              <a:xfrm>
                <a:off x="5048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2" name="Rectangle 215"/>
              <p:cNvSpPr>
                <a:spLocks noChangeArrowheads="1"/>
              </p:cNvSpPr>
              <p:nvPr/>
            </p:nvSpPr>
            <p:spPr bwMode="auto">
              <a:xfrm>
                <a:off x="5056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3" name="Rectangle 216"/>
              <p:cNvSpPr>
                <a:spLocks noChangeArrowheads="1"/>
              </p:cNvSpPr>
              <p:nvPr/>
            </p:nvSpPr>
            <p:spPr bwMode="auto">
              <a:xfrm>
                <a:off x="5060" y="1990"/>
                <a:ext cx="9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4" name="Rectangle 217"/>
              <p:cNvSpPr>
                <a:spLocks noChangeArrowheads="1"/>
              </p:cNvSpPr>
              <p:nvPr/>
            </p:nvSpPr>
            <p:spPr bwMode="auto">
              <a:xfrm>
                <a:off x="5048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5" name="Rectangle 218"/>
              <p:cNvSpPr>
                <a:spLocks noChangeArrowheads="1"/>
              </p:cNvSpPr>
              <p:nvPr/>
            </p:nvSpPr>
            <p:spPr bwMode="auto">
              <a:xfrm>
                <a:off x="5056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6" name="Rectangle 219"/>
              <p:cNvSpPr>
                <a:spLocks noChangeArrowheads="1"/>
              </p:cNvSpPr>
              <p:nvPr/>
            </p:nvSpPr>
            <p:spPr bwMode="auto">
              <a:xfrm>
                <a:off x="5060" y="1999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7" name="Rectangle 220"/>
              <p:cNvSpPr>
                <a:spLocks noChangeArrowheads="1"/>
              </p:cNvSpPr>
              <p:nvPr/>
            </p:nvSpPr>
            <p:spPr bwMode="auto">
              <a:xfrm>
                <a:off x="5048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8" name="Rectangle 221"/>
              <p:cNvSpPr>
                <a:spLocks noChangeArrowheads="1"/>
              </p:cNvSpPr>
              <p:nvPr/>
            </p:nvSpPr>
            <p:spPr bwMode="auto">
              <a:xfrm>
                <a:off x="5056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9" name="Rectangle 222"/>
              <p:cNvSpPr>
                <a:spLocks noChangeArrowheads="1"/>
              </p:cNvSpPr>
              <p:nvPr/>
            </p:nvSpPr>
            <p:spPr bwMode="auto">
              <a:xfrm>
                <a:off x="5060" y="2012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0" name="Rectangle 223"/>
              <p:cNvSpPr>
                <a:spLocks noChangeArrowheads="1"/>
              </p:cNvSpPr>
              <p:nvPr/>
            </p:nvSpPr>
            <p:spPr bwMode="auto">
              <a:xfrm>
                <a:off x="5048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1" name="Rectangle 224"/>
              <p:cNvSpPr>
                <a:spLocks noChangeArrowheads="1"/>
              </p:cNvSpPr>
              <p:nvPr/>
            </p:nvSpPr>
            <p:spPr bwMode="auto">
              <a:xfrm>
                <a:off x="5056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2" name="Rectangle 225"/>
              <p:cNvSpPr>
                <a:spLocks noChangeArrowheads="1"/>
              </p:cNvSpPr>
              <p:nvPr/>
            </p:nvSpPr>
            <p:spPr bwMode="auto">
              <a:xfrm>
                <a:off x="5060" y="2067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3" name="Rectangle 226"/>
              <p:cNvSpPr>
                <a:spLocks noChangeArrowheads="1"/>
              </p:cNvSpPr>
              <p:nvPr/>
            </p:nvSpPr>
            <p:spPr bwMode="auto">
              <a:xfrm>
                <a:off x="5048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4" name="Rectangle 227"/>
              <p:cNvSpPr>
                <a:spLocks noChangeArrowheads="1"/>
              </p:cNvSpPr>
              <p:nvPr/>
            </p:nvSpPr>
            <p:spPr bwMode="auto">
              <a:xfrm>
                <a:off x="5056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5" name="Rectangle 228"/>
              <p:cNvSpPr>
                <a:spLocks noChangeArrowheads="1"/>
              </p:cNvSpPr>
              <p:nvPr/>
            </p:nvSpPr>
            <p:spPr bwMode="auto">
              <a:xfrm>
                <a:off x="5060" y="2080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6" name="Rectangle 229"/>
              <p:cNvSpPr>
                <a:spLocks noChangeArrowheads="1"/>
              </p:cNvSpPr>
              <p:nvPr/>
            </p:nvSpPr>
            <p:spPr bwMode="auto">
              <a:xfrm>
                <a:off x="5048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7" name="Rectangle 230"/>
              <p:cNvSpPr>
                <a:spLocks noChangeArrowheads="1"/>
              </p:cNvSpPr>
              <p:nvPr/>
            </p:nvSpPr>
            <p:spPr bwMode="auto">
              <a:xfrm>
                <a:off x="5056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8" name="Rectangle 231"/>
              <p:cNvSpPr>
                <a:spLocks noChangeArrowheads="1"/>
              </p:cNvSpPr>
              <p:nvPr/>
            </p:nvSpPr>
            <p:spPr bwMode="auto">
              <a:xfrm>
                <a:off x="5060" y="2093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9" name="Rectangle 232"/>
              <p:cNvSpPr>
                <a:spLocks noChangeArrowheads="1"/>
              </p:cNvSpPr>
              <p:nvPr/>
            </p:nvSpPr>
            <p:spPr bwMode="auto">
              <a:xfrm>
                <a:off x="5048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0" name="Rectangle 233"/>
              <p:cNvSpPr>
                <a:spLocks noChangeArrowheads="1"/>
              </p:cNvSpPr>
              <p:nvPr/>
            </p:nvSpPr>
            <p:spPr bwMode="auto">
              <a:xfrm>
                <a:off x="5056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1" name="Rectangle 234"/>
              <p:cNvSpPr>
                <a:spLocks noChangeArrowheads="1"/>
              </p:cNvSpPr>
              <p:nvPr/>
            </p:nvSpPr>
            <p:spPr bwMode="auto">
              <a:xfrm>
                <a:off x="5060" y="2105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2" name="Rectangle 235"/>
              <p:cNvSpPr>
                <a:spLocks noChangeArrowheads="1"/>
              </p:cNvSpPr>
              <p:nvPr/>
            </p:nvSpPr>
            <p:spPr bwMode="auto">
              <a:xfrm>
                <a:off x="5112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3" name="Rectangle 236"/>
              <p:cNvSpPr>
                <a:spLocks noChangeArrowheads="1"/>
              </p:cNvSpPr>
              <p:nvPr/>
            </p:nvSpPr>
            <p:spPr bwMode="auto">
              <a:xfrm>
                <a:off x="5120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4" name="Rectangle 237"/>
              <p:cNvSpPr>
                <a:spLocks noChangeArrowheads="1"/>
              </p:cNvSpPr>
              <p:nvPr/>
            </p:nvSpPr>
            <p:spPr bwMode="auto">
              <a:xfrm>
                <a:off x="5129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5" name="Rectangle 238"/>
              <p:cNvSpPr>
                <a:spLocks noChangeArrowheads="1"/>
              </p:cNvSpPr>
              <p:nvPr/>
            </p:nvSpPr>
            <p:spPr bwMode="auto">
              <a:xfrm>
                <a:off x="5112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6" name="Rectangle 239"/>
              <p:cNvSpPr>
                <a:spLocks noChangeArrowheads="1"/>
              </p:cNvSpPr>
              <p:nvPr/>
            </p:nvSpPr>
            <p:spPr bwMode="auto">
              <a:xfrm>
                <a:off x="5120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7" name="Rectangle 240"/>
              <p:cNvSpPr>
                <a:spLocks noChangeArrowheads="1"/>
              </p:cNvSpPr>
              <p:nvPr/>
            </p:nvSpPr>
            <p:spPr bwMode="auto">
              <a:xfrm>
                <a:off x="5129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8" name="Rectangle 241"/>
              <p:cNvSpPr>
                <a:spLocks noChangeArrowheads="1"/>
              </p:cNvSpPr>
              <p:nvPr/>
            </p:nvSpPr>
            <p:spPr bwMode="auto">
              <a:xfrm>
                <a:off x="5112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9" name="Rectangle 242"/>
              <p:cNvSpPr>
                <a:spLocks noChangeArrowheads="1"/>
              </p:cNvSpPr>
              <p:nvPr/>
            </p:nvSpPr>
            <p:spPr bwMode="auto">
              <a:xfrm>
                <a:off x="5120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0" name="Rectangle 243"/>
              <p:cNvSpPr>
                <a:spLocks noChangeArrowheads="1"/>
              </p:cNvSpPr>
              <p:nvPr/>
            </p:nvSpPr>
            <p:spPr bwMode="auto">
              <a:xfrm>
                <a:off x="5129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1" name="Rectangle 244"/>
              <p:cNvSpPr>
                <a:spLocks noChangeArrowheads="1"/>
              </p:cNvSpPr>
              <p:nvPr/>
            </p:nvSpPr>
            <p:spPr bwMode="auto">
              <a:xfrm>
                <a:off x="5112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2" name="Rectangle 245"/>
              <p:cNvSpPr>
                <a:spLocks noChangeArrowheads="1"/>
              </p:cNvSpPr>
              <p:nvPr/>
            </p:nvSpPr>
            <p:spPr bwMode="auto">
              <a:xfrm>
                <a:off x="5120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3" name="Rectangle 246"/>
              <p:cNvSpPr>
                <a:spLocks noChangeArrowheads="1"/>
              </p:cNvSpPr>
              <p:nvPr/>
            </p:nvSpPr>
            <p:spPr bwMode="auto">
              <a:xfrm>
                <a:off x="5129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4" name="Rectangle 247"/>
              <p:cNvSpPr>
                <a:spLocks noChangeArrowheads="1"/>
              </p:cNvSpPr>
              <p:nvPr/>
            </p:nvSpPr>
            <p:spPr bwMode="auto">
              <a:xfrm>
                <a:off x="5112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5" name="Rectangle 248"/>
              <p:cNvSpPr>
                <a:spLocks noChangeArrowheads="1"/>
              </p:cNvSpPr>
              <p:nvPr/>
            </p:nvSpPr>
            <p:spPr bwMode="auto">
              <a:xfrm>
                <a:off x="5120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6" name="Rectangle 249"/>
              <p:cNvSpPr>
                <a:spLocks noChangeArrowheads="1"/>
              </p:cNvSpPr>
              <p:nvPr/>
            </p:nvSpPr>
            <p:spPr bwMode="auto">
              <a:xfrm>
                <a:off x="5129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7" name="Rectangle 250"/>
              <p:cNvSpPr>
                <a:spLocks noChangeArrowheads="1"/>
              </p:cNvSpPr>
              <p:nvPr/>
            </p:nvSpPr>
            <p:spPr bwMode="auto">
              <a:xfrm>
                <a:off x="5112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8" name="Rectangle 251"/>
              <p:cNvSpPr>
                <a:spLocks noChangeArrowheads="1"/>
              </p:cNvSpPr>
              <p:nvPr/>
            </p:nvSpPr>
            <p:spPr bwMode="auto">
              <a:xfrm>
                <a:off x="5120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9" name="Rectangle 252"/>
              <p:cNvSpPr>
                <a:spLocks noChangeArrowheads="1"/>
              </p:cNvSpPr>
              <p:nvPr/>
            </p:nvSpPr>
            <p:spPr bwMode="auto">
              <a:xfrm>
                <a:off x="5129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0" name="Rectangle 253"/>
              <p:cNvSpPr>
                <a:spLocks noChangeArrowheads="1"/>
              </p:cNvSpPr>
              <p:nvPr/>
            </p:nvSpPr>
            <p:spPr bwMode="auto">
              <a:xfrm>
                <a:off x="5112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1" name="Rectangle 254"/>
              <p:cNvSpPr>
                <a:spLocks noChangeArrowheads="1"/>
              </p:cNvSpPr>
              <p:nvPr/>
            </p:nvSpPr>
            <p:spPr bwMode="auto">
              <a:xfrm>
                <a:off x="5120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2" name="Rectangle 255"/>
              <p:cNvSpPr>
                <a:spLocks noChangeArrowheads="1"/>
              </p:cNvSpPr>
              <p:nvPr/>
            </p:nvSpPr>
            <p:spPr bwMode="auto">
              <a:xfrm>
                <a:off x="5129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3" name="Rectangle 256"/>
              <p:cNvSpPr>
                <a:spLocks noChangeArrowheads="1"/>
              </p:cNvSpPr>
              <p:nvPr/>
            </p:nvSpPr>
            <p:spPr bwMode="auto">
              <a:xfrm>
                <a:off x="5112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4" name="Rectangle 257"/>
              <p:cNvSpPr>
                <a:spLocks noChangeArrowheads="1"/>
              </p:cNvSpPr>
              <p:nvPr/>
            </p:nvSpPr>
            <p:spPr bwMode="auto">
              <a:xfrm>
                <a:off x="5120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5" name="Rectangle 258"/>
              <p:cNvSpPr>
                <a:spLocks noChangeArrowheads="1"/>
              </p:cNvSpPr>
              <p:nvPr/>
            </p:nvSpPr>
            <p:spPr bwMode="auto">
              <a:xfrm>
                <a:off x="5129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6" name="Rectangle 259"/>
              <p:cNvSpPr>
                <a:spLocks noChangeArrowheads="1"/>
              </p:cNvSpPr>
              <p:nvPr/>
            </p:nvSpPr>
            <p:spPr bwMode="auto">
              <a:xfrm>
                <a:off x="5184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7" name="Rectangle 260"/>
              <p:cNvSpPr>
                <a:spLocks noChangeArrowheads="1"/>
              </p:cNvSpPr>
              <p:nvPr/>
            </p:nvSpPr>
            <p:spPr bwMode="auto">
              <a:xfrm>
                <a:off x="5192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8" name="Rectangle 261"/>
              <p:cNvSpPr>
                <a:spLocks noChangeArrowheads="1"/>
              </p:cNvSpPr>
              <p:nvPr/>
            </p:nvSpPr>
            <p:spPr bwMode="auto">
              <a:xfrm>
                <a:off x="5201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9" name="Rectangle 262"/>
              <p:cNvSpPr>
                <a:spLocks noChangeArrowheads="1"/>
              </p:cNvSpPr>
              <p:nvPr/>
            </p:nvSpPr>
            <p:spPr bwMode="auto">
              <a:xfrm>
                <a:off x="5184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0" name="Rectangle 263"/>
              <p:cNvSpPr>
                <a:spLocks noChangeArrowheads="1"/>
              </p:cNvSpPr>
              <p:nvPr/>
            </p:nvSpPr>
            <p:spPr bwMode="auto">
              <a:xfrm>
                <a:off x="5192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1" name="Rectangle 264"/>
              <p:cNvSpPr>
                <a:spLocks noChangeArrowheads="1"/>
              </p:cNvSpPr>
              <p:nvPr/>
            </p:nvSpPr>
            <p:spPr bwMode="auto">
              <a:xfrm>
                <a:off x="5201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2" name="Rectangle 265"/>
              <p:cNvSpPr>
                <a:spLocks noChangeArrowheads="1"/>
              </p:cNvSpPr>
              <p:nvPr/>
            </p:nvSpPr>
            <p:spPr bwMode="auto">
              <a:xfrm>
                <a:off x="5184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3" name="Rectangle 266"/>
              <p:cNvSpPr>
                <a:spLocks noChangeArrowheads="1"/>
              </p:cNvSpPr>
              <p:nvPr/>
            </p:nvSpPr>
            <p:spPr bwMode="auto">
              <a:xfrm>
                <a:off x="5192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4" name="Rectangle 267"/>
              <p:cNvSpPr>
                <a:spLocks noChangeArrowheads="1"/>
              </p:cNvSpPr>
              <p:nvPr/>
            </p:nvSpPr>
            <p:spPr bwMode="auto">
              <a:xfrm>
                <a:off x="5201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5" name="Rectangle 268"/>
              <p:cNvSpPr>
                <a:spLocks noChangeArrowheads="1"/>
              </p:cNvSpPr>
              <p:nvPr/>
            </p:nvSpPr>
            <p:spPr bwMode="auto">
              <a:xfrm>
                <a:off x="5184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6" name="Rectangle 269"/>
              <p:cNvSpPr>
                <a:spLocks noChangeArrowheads="1"/>
              </p:cNvSpPr>
              <p:nvPr/>
            </p:nvSpPr>
            <p:spPr bwMode="auto">
              <a:xfrm>
                <a:off x="5192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7" name="Rectangle 270"/>
              <p:cNvSpPr>
                <a:spLocks noChangeArrowheads="1"/>
              </p:cNvSpPr>
              <p:nvPr/>
            </p:nvSpPr>
            <p:spPr bwMode="auto">
              <a:xfrm>
                <a:off x="5201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8" name="Rectangle 271"/>
              <p:cNvSpPr>
                <a:spLocks noChangeArrowheads="1"/>
              </p:cNvSpPr>
              <p:nvPr/>
            </p:nvSpPr>
            <p:spPr bwMode="auto">
              <a:xfrm>
                <a:off x="5184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9" name="Rectangle 272"/>
              <p:cNvSpPr>
                <a:spLocks noChangeArrowheads="1"/>
              </p:cNvSpPr>
              <p:nvPr/>
            </p:nvSpPr>
            <p:spPr bwMode="auto">
              <a:xfrm>
                <a:off x="5192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0" name="Rectangle 273"/>
              <p:cNvSpPr>
                <a:spLocks noChangeArrowheads="1"/>
              </p:cNvSpPr>
              <p:nvPr/>
            </p:nvSpPr>
            <p:spPr bwMode="auto">
              <a:xfrm>
                <a:off x="5201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1" name="Rectangle 274"/>
              <p:cNvSpPr>
                <a:spLocks noChangeArrowheads="1"/>
              </p:cNvSpPr>
              <p:nvPr/>
            </p:nvSpPr>
            <p:spPr bwMode="auto">
              <a:xfrm>
                <a:off x="5184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2" name="Rectangle 275"/>
              <p:cNvSpPr>
                <a:spLocks noChangeArrowheads="1"/>
              </p:cNvSpPr>
              <p:nvPr/>
            </p:nvSpPr>
            <p:spPr bwMode="auto">
              <a:xfrm>
                <a:off x="5192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3" name="Rectangle 276"/>
              <p:cNvSpPr>
                <a:spLocks noChangeArrowheads="1"/>
              </p:cNvSpPr>
              <p:nvPr/>
            </p:nvSpPr>
            <p:spPr bwMode="auto">
              <a:xfrm>
                <a:off x="5201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4" name="Rectangle 277"/>
              <p:cNvSpPr>
                <a:spLocks noChangeArrowheads="1"/>
              </p:cNvSpPr>
              <p:nvPr/>
            </p:nvSpPr>
            <p:spPr bwMode="auto">
              <a:xfrm>
                <a:off x="5184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5" name="Rectangle 278"/>
              <p:cNvSpPr>
                <a:spLocks noChangeArrowheads="1"/>
              </p:cNvSpPr>
              <p:nvPr/>
            </p:nvSpPr>
            <p:spPr bwMode="auto">
              <a:xfrm>
                <a:off x="5192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6" name="Rectangle 279"/>
              <p:cNvSpPr>
                <a:spLocks noChangeArrowheads="1"/>
              </p:cNvSpPr>
              <p:nvPr/>
            </p:nvSpPr>
            <p:spPr bwMode="auto">
              <a:xfrm>
                <a:off x="5201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7" name="Rectangle 280"/>
              <p:cNvSpPr>
                <a:spLocks noChangeArrowheads="1"/>
              </p:cNvSpPr>
              <p:nvPr/>
            </p:nvSpPr>
            <p:spPr bwMode="auto">
              <a:xfrm>
                <a:off x="5184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8" name="Rectangle 281"/>
              <p:cNvSpPr>
                <a:spLocks noChangeArrowheads="1"/>
              </p:cNvSpPr>
              <p:nvPr/>
            </p:nvSpPr>
            <p:spPr bwMode="auto">
              <a:xfrm>
                <a:off x="5192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9" name="Rectangle 282"/>
              <p:cNvSpPr>
                <a:spLocks noChangeArrowheads="1"/>
              </p:cNvSpPr>
              <p:nvPr/>
            </p:nvSpPr>
            <p:spPr bwMode="auto">
              <a:xfrm>
                <a:off x="5201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0" name="Rectangle 283"/>
              <p:cNvSpPr>
                <a:spLocks noChangeArrowheads="1"/>
              </p:cNvSpPr>
              <p:nvPr/>
            </p:nvSpPr>
            <p:spPr bwMode="auto">
              <a:xfrm>
                <a:off x="4558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1" name="Rectangle 284"/>
              <p:cNvSpPr>
                <a:spLocks noChangeArrowheads="1"/>
              </p:cNvSpPr>
              <p:nvPr/>
            </p:nvSpPr>
            <p:spPr bwMode="auto">
              <a:xfrm>
                <a:off x="456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2" name="Rectangle 285"/>
              <p:cNvSpPr>
                <a:spLocks noChangeArrowheads="1"/>
              </p:cNvSpPr>
              <p:nvPr/>
            </p:nvSpPr>
            <p:spPr bwMode="auto">
              <a:xfrm>
                <a:off x="4571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3" name="Rectangle 286"/>
              <p:cNvSpPr>
                <a:spLocks noChangeArrowheads="1"/>
              </p:cNvSpPr>
              <p:nvPr/>
            </p:nvSpPr>
            <p:spPr bwMode="auto">
              <a:xfrm>
                <a:off x="4558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4" name="Rectangle 287"/>
              <p:cNvSpPr>
                <a:spLocks noChangeArrowheads="1"/>
              </p:cNvSpPr>
              <p:nvPr/>
            </p:nvSpPr>
            <p:spPr bwMode="auto">
              <a:xfrm>
                <a:off x="456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5" name="Rectangle 288"/>
              <p:cNvSpPr>
                <a:spLocks noChangeArrowheads="1"/>
              </p:cNvSpPr>
              <p:nvPr/>
            </p:nvSpPr>
            <p:spPr bwMode="auto">
              <a:xfrm>
                <a:off x="4571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6" name="Rectangle 289"/>
              <p:cNvSpPr>
                <a:spLocks noChangeArrowheads="1"/>
              </p:cNvSpPr>
              <p:nvPr/>
            </p:nvSpPr>
            <p:spPr bwMode="auto">
              <a:xfrm>
                <a:off x="4558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7" name="Rectangle 290"/>
              <p:cNvSpPr>
                <a:spLocks noChangeArrowheads="1"/>
              </p:cNvSpPr>
              <p:nvPr/>
            </p:nvSpPr>
            <p:spPr bwMode="auto">
              <a:xfrm>
                <a:off x="456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8" name="Rectangle 291"/>
              <p:cNvSpPr>
                <a:spLocks noChangeArrowheads="1"/>
              </p:cNvSpPr>
              <p:nvPr/>
            </p:nvSpPr>
            <p:spPr bwMode="auto">
              <a:xfrm>
                <a:off x="4571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9" name="Rectangle 292"/>
              <p:cNvSpPr>
                <a:spLocks noChangeArrowheads="1"/>
              </p:cNvSpPr>
              <p:nvPr/>
            </p:nvSpPr>
            <p:spPr bwMode="auto">
              <a:xfrm>
                <a:off x="4558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0" name="Rectangle 293"/>
              <p:cNvSpPr>
                <a:spLocks noChangeArrowheads="1"/>
              </p:cNvSpPr>
              <p:nvPr/>
            </p:nvSpPr>
            <p:spPr bwMode="auto">
              <a:xfrm>
                <a:off x="456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1" name="Rectangle 294"/>
              <p:cNvSpPr>
                <a:spLocks noChangeArrowheads="1"/>
              </p:cNvSpPr>
              <p:nvPr/>
            </p:nvSpPr>
            <p:spPr bwMode="auto">
              <a:xfrm>
                <a:off x="4571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2" name="Rectangle 295"/>
              <p:cNvSpPr>
                <a:spLocks noChangeArrowheads="1"/>
              </p:cNvSpPr>
              <p:nvPr/>
            </p:nvSpPr>
            <p:spPr bwMode="auto">
              <a:xfrm>
                <a:off x="4558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3" name="Rectangle 296"/>
              <p:cNvSpPr>
                <a:spLocks noChangeArrowheads="1"/>
              </p:cNvSpPr>
              <p:nvPr/>
            </p:nvSpPr>
            <p:spPr bwMode="auto">
              <a:xfrm>
                <a:off x="456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4" name="Rectangle 297"/>
              <p:cNvSpPr>
                <a:spLocks noChangeArrowheads="1"/>
              </p:cNvSpPr>
              <p:nvPr/>
            </p:nvSpPr>
            <p:spPr bwMode="auto">
              <a:xfrm>
                <a:off x="4571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5" name="Rectangle 298"/>
              <p:cNvSpPr>
                <a:spLocks noChangeArrowheads="1"/>
              </p:cNvSpPr>
              <p:nvPr/>
            </p:nvSpPr>
            <p:spPr bwMode="auto">
              <a:xfrm>
                <a:off x="4558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6" name="Rectangle 299"/>
              <p:cNvSpPr>
                <a:spLocks noChangeArrowheads="1"/>
              </p:cNvSpPr>
              <p:nvPr/>
            </p:nvSpPr>
            <p:spPr bwMode="auto">
              <a:xfrm>
                <a:off x="456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7" name="Rectangle 300"/>
              <p:cNvSpPr>
                <a:spLocks noChangeArrowheads="1"/>
              </p:cNvSpPr>
              <p:nvPr/>
            </p:nvSpPr>
            <p:spPr bwMode="auto">
              <a:xfrm>
                <a:off x="4571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8" name="Rectangle 301"/>
              <p:cNvSpPr>
                <a:spLocks noChangeArrowheads="1"/>
              </p:cNvSpPr>
              <p:nvPr/>
            </p:nvSpPr>
            <p:spPr bwMode="auto">
              <a:xfrm>
                <a:off x="4558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9" name="Rectangle 302"/>
              <p:cNvSpPr>
                <a:spLocks noChangeArrowheads="1"/>
              </p:cNvSpPr>
              <p:nvPr/>
            </p:nvSpPr>
            <p:spPr bwMode="auto">
              <a:xfrm>
                <a:off x="456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0" name="Rectangle 303"/>
              <p:cNvSpPr>
                <a:spLocks noChangeArrowheads="1"/>
              </p:cNvSpPr>
              <p:nvPr/>
            </p:nvSpPr>
            <p:spPr bwMode="auto">
              <a:xfrm>
                <a:off x="4571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1" name="Rectangle 304"/>
              <p:cNvSpPr>
                <a:spLocks noChangeArrowheads="1"/>
              </p:cNvSpPr>
              <p:nvPr/>
            </p:nvSpPr>
            <p:spPr bwMode="auto">
              <a:xfrm>
                <a:off x="4558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2" name="Rectangle 305"/>
              <p:cNvSpPr>
                <a:spLocks noChangeArrowheads="1"/>
              </p:cNvSpPr>
              <p:nvPr/>
            </p:nvSpPr>
            <p:spPr bwMode="auto">
              <a:xfrm>
                <a:off x="456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3" name="Rectangle 306"/>
              <p:cNvSpPr>
                <a:spLocks noChangeArrowheads="1"/>
              </p:cNvSpPr>
              <p:nvPr/>
            </p:nvSpPr>
            <p:spPr bwMode="auto">
              <a:xfrm>
                <a:off x="4571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4" name="Rectangle 307"/>
              <p:cNvSpPr>
                <a:spLocks noChangeArrowheads="1"/>
              </p:cNvSpPr>
              <p:nvPr/>
            </p:nvSpPr>
            <p:spPr bwMode="auto">
              <a:xfrm>
                <a:off x="4490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5" name="Rectangle 308"/>
              <p:cNvSpPr>
                <a:spLocks noChangeArrowheads="1"/>
              </p:cNvSpPr>
              <p:nvPr/>
            </p:nvSpPr>
            <p:spPr bwMode="auto">
              <a:xfrm>
                <a:off x="4498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6" name="Rectangle 309"/>
              <p:cNvSpPr>
                <a:spLocks noChangeArrowheads="1"/>
              </p:cNvSpPr>
              <p:nvPr/>
            </p:nvSpPr>
            <p:spPr bwMode="auto">
              <a:xfrm>
                <a:off x="4507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7" name="Rectangle 310"/>
              <p:cNvSpPr>
                <a:spLocks noChangeArrowheads="1"/>
              </p:cNvSpPr>
              <p:nvPr/>
            </p:nvSpPr>
            <p:spPr bwMode="auto">
              <a:xfrm>
                <a:off x="4490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8" name="Rectangle 311"/>
              <p:cNvSpPr>
                <a:spLocks noChangeArrowheads="1"/>
              </p:cNvSpPr>
              <p:nvPr/>
            </p:nvSpPr>
            <p:spPr bwMode="auto">
              <a:xfrm>
                <a:off x="4498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9" name="Rectangle 312"/>
              <p:cNvSpPr>
                <a:spLocks noChangeArrowheads="1"/>
              </p:cNvSpPr>
              <p:nvPr/>
            </p:nvSpPr>
            <p:spPr bwMode="auto">
              <a:xfrm>
                <a:off x="4507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0" name="Rectangle 313"/>
              <p:cNvSpPr>
                <a:spLocks noChangeArrowheads="1"/>
              </p:cNvSpPr>
              <p:nvPr/>
            </p:nvSpPr>
            <p:spPr bwMode="auto">
              <a:xfrm>
                <a:off x="4490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1" name="Rectangle 314"/>
              <p:cNvSpPr>
                <a:spLocks noChangeArrowheads="1"/>
              </p:cNvSpPr>
              <p:nvPr/>
            </p:nvSpPr>
            <p:spPr bwMode="auto">
              <a:xfrm>
                <a:off x="4498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2" name="Rectangle 315"/>
              <p:cNvSpPr>
                <a:spLocks noChangeArrowheads="1"/>
              </p:cNvSpPr>
              <p:nvPr/>
            </p:nvSpPr>
            <p:spPr bwMode="auto">
              <a:xfrm>
                <a:off x="4507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3" name="Rectangle 316"/>
              <p:cNvSpPr>
                <a:spLocks noChangeArrowheads="1"/>
              </p:cNvSpPr>
              <p:nvPr/>
            </p:nvSpPr>
            <p:spPr bwMode="auto">
              <a:xfrm>
                <a:off x="4490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4" name="Rectangle 317"/>
              <p:cNvSpPr>
                <a:spLocks noChangeArrowheads="1"/>
              </p:cNvSpPr>
              <p:nvPr/>
            </p:nvSpPr>
            <p:spPr bwMode="auto">
              <a:xfrm>
                <a:off x="4498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5" name="Rectangle 318"/>
              <p:cNvSpPr>
                <a:spLocks noChangeArrowheads="1"/>
              </p:cNvSpPr>
              <p:nvPr/>
            </p:nvSpPr>
            <p:spPr bwMode="auto">
              <a:xfrm>
                <a:off x="4507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6" name="Rectangle 319"/>
              <p:cNvSpPr>
                <a:spLocks noChangeArrowheads="1"/>
              </p:cNvSpPr>
              <p:nvPr/>
            </p:nvSpPr>
            <p:spPr bwMode="auto">
              <a:xfrm>
                <a:off x="4490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7" name="Rectangle 320"/>
              <p:cNvSpPr>
                <a:spLocks noChangeArrowheads="1"/>
              </p:cNvSpPr>
              <p:nvPr/>
            </p:nvSpPr>
            <p:spPr bwMode="auto">
              <a:xfrm>
                <a:off x="4498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8" name="Rectangle 321"/>
              <p:cNvSpPr>
                <a:spLocks noChangeArrowheads="1"/>
              </p:cNvSpPr>
              <p:nvPr/>
            </p:nvSpPr>
            <p:spPr bwMode="auto">
              <a:xfrm>
                <a:off x="4507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9" name="Rectangle 322"/>
              <p:cNvSpPr>
                <a:spLocks noChangeArrowheads="1"/>
              </p:cNvSpPr>
              <p:nvPr/>
            </p:nvSpPr>
            <p:spPr bwMode="auto">
              <a:xfrm>
                <a:off x="4490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0" name="Rectangle 323"/>
              <p:cNvSpPr>
                <a:spLocks noChangeArrowheads="1"/>
              </p:cNvSpPr>
              <p:nvPr/>
            </p:nvSpPr>
            <p:spPr bwMode="auto">
              <a:xfrm>
                <a:off x="4498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1" name="Rectangle 324"/>
              <p:cNvSpPr>
                <a:spLocks noChangeArrowheads="1"/>
              </p:cNvSpPr>
              <p:nvPr/>
            </p:nvSpPr>
            <p:spPr bwMode="auto">
              <a:xfrm>
                <a:off x="4507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2" name="Rectangle 325"/>
              <p:cNvSpPr>
                <a:spLocks noChangeArrowheads="1"/>
              </p:cNvSpPr>
              <p:nvPr/>
            </p:nvSpPr>
            <p:spPr bwMode="auto">
              <a:xfrm>
                <a:off x="4490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3" name="Rectangle 326"/>
              <p:cNvSpPr>
                <a:spLocks noChangeArrowheads="1"/>
              </p:cNvSpPr>
              <p:nvPr/>
            </p:nvSpPr>
            <p:spPr bwMode="auto">
              <a:xfrm>
                <a:off x="4498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4" name="Rectangle 327"/>
              <p:cNvSpPr>
                <a:spLocks noChangeArrowheads="1"/>
              </p:cNvSpPr>
              <p:nvPr/>
            </p:nvSpPr>
            <p:spPr bwMode="auto">
              <a:xfrm>
                <a:off x="4507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5" name="Rectangle 328"/>
              <p:cNvSpPr>
                <a:spLocks noChangeArrowheads="1"/>
              </p:cNvSpPr>
              <p:nvPr/>
            </p:nvSpPr>
            <p:spPr bwMode="auto">
              <a:xfrm>
                <a:off x="4490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6" name="Rectangle 329"/>
              <p:cNvSpPr>
                <a:spLocks noChangeArrowheads="1"/>
              </p:cNvSpPr>
              <p:nvPr/>
            </p:nvSpPr>
            <p:spPr bwMode="auto">
              <a:xfrm>
                <a:off x="4498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7" name="Rectangle 330"/>
              <p:cNvSpPr>
                <a:spLocks noChangeArrowheads="1"/>
              </p:cNvSpPr>
              <p:nvPr/>
            </p:nvSpPr>
            <p:spPr bwMode="auto">
              <a:xfrm>
                <a:off x="4507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8" name="Rectangle 331"/>
              <p:cNvSpPr>
                <a:spLocks noChangeArrowheads="1"/>
              </p:cNvSpPr>
              <p:nvPr/>
            </p:nvSpPr>
            <p:spPr bwMode="auto">
              <a:xfrm>
                <a:off x="4669" y="1914"/>
                <a:ext cx="276" cy="4"/>
              </a:xfrm>
              <a:prstGeom prst="rect">
                <a:avLst/>
              </a:prstGeom>
              <a:solidFill>
                <a:srgbClr val="F5F7F7"/>
              </a:solidFill>
              <a:ln w="0">
                <a:solidFill>
                  <a:srgbClr val="F5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9" name="Freeform 332"/>
              <p:cNvSpPr>
                <a:spLocks/>
              </p:cNvSpPr>
              <p:nvPr/>
            </p:nvSpPr>
            <p:spPr bwMode="auto">
              <a:xfrm>
                <a:off x="4801" y="1739"/>
                <a:ext cx="12" cy="13"/>
              </a:xfrm>
              <a:custGeom>
                <a:avLst/>
                <a:gdLst/>
                <a:ahLst/>
                <a:cxnLst>
                  <a:cxn ang="0">
                    <a:pos x="12" y="9"/>
                  </a:cxn>
                  <a:cxn ang="0">
                    <a:pos x="12" y="13"/>
                  </a:cxn>
                  <a:cxn ang="0">
                    <a:pos x="8" y="13"/>
                  </a:cxn>
                  <a:cxn ang="0">
                    <a:pos x="4" y="13"/>
                  </a:cxn>
                  <a:cxn ang="0">
                    <a:pos x="0" y="9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4"/>
                  </a:cxn>
                  <a:cxn ang="0">
                    <a:pos x="12" y="9"/>
                  </a:cxn>
                </a:cxnLst>
                <a:rect l="0" t="0" r="r" b="b"/>
                <a:pathLst>
                  <a:path w="12" h="13">
                    <a:moveTo>
                      <a:pt x="12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4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DAE1DE"/>
              </a:solidFill>
              <a:ln w="0">
                <a:solidFill>
                  <a:srgbClr val="DAE1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10" name="Freeform 333"/>
              <p:cNvSpPr>
                <a:spLocks/>
              </p:cNvSpPr>
              <p:nvPr/>
            </p:nvSpPr>
            <p:spPr bwMode="auto">
              <a:xfrm>
                <a:off x="4703" y="1760"/>
                <a:ext cx="106" cy="35"/>
              </a:xfrm>
              <a:custGeom>
                <a:avLst/>
                <a:gdLst/>
                <a:ahLst/>
                <a:cxnLst>
                  <a:cxn ang="0">
                    <a:pos x="106" y="0"/>
                  </a:cxn>
                  <a:cxn ang="0">
                    <a:pos x="68" y="5"/>
                  </a:cxn>
                  <a:cxn ang="0">
                    <a:pos x="34" y="17"/>
                  </a:cxn>
                  <a:cxn ang="0">
                    <a:pos x="0" y="17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106" y="35"/>
                  </a:cxn>
                  <a:cxn ang="0">
                    <a:pos x="106" y="0"/>
                  </a:cxn>
                </a:cxnLst>
                <a:rect l="0" t="0" r="r" b="b"/>
                <a:pathLst>
                  <a:path w="106" h="35">
                    <a:moveTo>
                      <a:pt x="106" y="0"/>
                    </a:moveTo>
                    <a:lnTo>
                      <a:pt x="68" y="5"/>
                    </a:lnTo>
                    <a:lnTo>
                      <a:pt x="34" y="17"/>
                    </a:lnTo>
                    <a:lnTo>
                      <a:pt x="0" y="17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106" y="3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99CC"/>
              </a:solidFill>
              <a:ln w="0">
                <a:solidFill>
                  <a:srgbClr val="EDF1F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11" name="Rectangle 334"/>
              <p:cNvSpPr>
                <a:spLocks noChangeArrowheads="1"/>
              </p:cNvSpPr>
              <p:nvPr/>
            </p:nvSpPr>
            <p:spPr bwMode="auto">
              <a:xfrm>
                <a:off x="4805" y="1748"/>
                <a:ext cx="8" cy="93"/>
              </a:xfrm>
              <a:prstGeom prst="rect">
                <a:avLst/>
              </a:prstGeom>
              <a:solidFill>
                <a:srgbClr val="DAE1DE"/>
              </a:solidFill>
              <a:ln w="0">
                <a:solidFill>
                  <a:srgbClr val="DAE1D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12" name="Freeform 335"/>
              <p:cNvSpPr>
                <a:spLocks/>
              </p:cNvSpPr>
              <p:nvPr/>
            </p:nvSpPr>
            <p:spPr bwMode="auto">
              <a:xfrm>
                <a:off x="4664" y="1833"/>
                <a:ext cx="290" cy="64"/>
              </a:xfrm>
              <a:custGeom>
                <a:avLst/>
                <a:gdLst/>
                <a:ahLst/>
                <a:cxnLst>
                  <a:cxn ang="0">
                    <a:pos x="290" y="64"/>
                  </a:cxn>
                  <a:cxn ang="0">
                    <a:pos x="0" y="64"/>
                  </a:cxn>
                  <a:cxn ang="0">
                    <a:pos x="145" y="0"/>
                  </a:cxn>
                  <a:cxn ang="0">
                    <a:pos x="290" y="64"/>
                  </a:cxn>
                </a:cxnLst>
                <a:rect l="0" t="0" r="r" b="b"/>
                <a:pathLst>
                  <a:path w="290" h="64">
                    <a:moveTo>
                      <a:pt x="290" y="64"/>
                    </a:moveTo>
                    <a:lnTo>
                      <a:pt x="0" y="64"/>
                    </a:lnTo>
                    <a:lnTo>
                      <a:pt x="145" y="0"/>
                    </a:lnTo>
                    <a:lnTo>
                      <a:pt x="290" y="64"/>
                    </a:lnTo>
                    <a:close/>
                  </a:path>
                </a:pathLst>
              </a:custGeom>
              <a:solidFill>
                <a:srgbClr val="DAE1DE"/>
              </a:solidFill>
              <a:ln w="0">
                <a:solidFill>
                  <a:srgbClr val="DAE1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13" name="Freeform 336"/>
              <p:cNvSpPr>
                <a:spLocks noEditPoints="1"/>
              </p:cNvSpPr>
              <p:nvPr/>
            </p:nvSpPr>
            <p:spPr bwMode="auto">
              <a:xfrm>
                <a:off x="4660" y="1841"/>
                <a:ext cx="294" cy="73"/>
              </a:xfrm>
              <a:custGeom>
                <a:avLst/>
                <a:gdLst/>
                <a:ahLst/>
                <a:cxnLst>
                  <a:cxn ang="0">
                    <a:pos x="290" y="73"/>
                  </a:cxn>
                  <a:cxn ang="0">
                    <a:pos x="290" y="60"/>
                  </a:cxn>
                  <a:cxn ang="0">
                    <a:pos x="260" y="60"/>
                  </a:cxn>
                  <a:cxn ang="0">
                    <a:pos x="277" y="56"/>
                  </a:cxn>
                  <a:cxn ang="0">
                    <a:pos x="260" y="60"/>
                  </a:cxn>
                  <a:cxn ang="0">
                    <a:pos x="251" y="56"/>
                  </a:cxn>
                  <a:cxn ang="0">
                    <a:pos x="243" y="39"/>
                  </a:cxn>
                  <a:cxn ang="0">
                    <a:pos x="217" y="43"/>
                  </a:cxn>
                  <a:cxn ang="0">
                    <a:pos x="234" y="34"/>
                  </a:cxn>
                  <a:cxn ang="0">
                    <a:pos x="217" y="43"/>
                  </a:cxn>
                  <a:cxn ang="0">
                    <a:pos x="205" y="39"/>
                  </a:cxn>
                  <a:cxn ang="0">
                    <a:pos x="200" y="22"/>
                  </a:cxn>
                  <a:cxn ang="0">
                    <a:pos x="175" y="26"/>
                  </a:cxn>
                  <a:cxn ang="0">
                    <a:pos x="192" y="17"/>
                  </a:cxn>
                  <a:cxn ang="0">
                    <a:pos x="175" y="26"/>
                  </a:cxn>
                  <a:cxn ang="0">
                    <a:pos x="162" y="17"/>
                  </a:cxn>
                  <a:cxn ang="0">
                    <a:pos x="158" y="5"/>
                  </a:cxn>
                  <a:cxn ang="0">
                    <a:pos x="136" y="17"/>
                  </a:cxn>
                  <a:cxn ang="0">
                    <a:pos x="141" y="0"/>
                  </a:cxn>
                  <a:cxn ang="0">
                    <a:pos x="136" y="17"/>
                  </a:cxn>
                  <a:cxn ang="0">
                    <a:pos x="124" y="22"/>
                  </a:cxn>
                  <a:cxn ang="0">
                    <a:pos x="107" y="17"/>
                  </a:cxn>
                  <a:cxn ang="0">
                    <a:pos x="90" y="39"/>
                  </a:cxn>
                  <a:cxn ang="0">
                    <a:pos x="98" y="22"/>
                  </a:cxn>
                  <a:cxn ang="0">
                    <a:pos x="90" y="39"/>
                  </a:cxn>
                  <a:cxn ang="0">
                    <a:pos x="81" y="43"/>
                  </a:cxn>
                  <a:cxn ang="0">
                    <a:pos x="64" y="34"/>
                  </a:cxn>
                  <a:cxn ang="0">
                    <a:pos x="47" y="56"/>
                  </a:cxn>
                  <a:cxn ang="0">
                    <a:pos x="56" y="39"/>
                  </a:cxn>
                  <a:cxn ang="0">
                    <a:pos x="47" y="56"/>
                  </a:cxn>
                  <a:cxn ang="0">
                    <a:pos x="38" y="60"/>
                  </a:cxn>
                  <a:cxn ang="0">
                    <a:pos x="21" y="51"/>
                  </a:cxn>
                  <a:cxn ang="0">
                    <a:pos x="4" y="73"/>
                  </a:cxn>
                  <a:cxn ang="0">
                    <a:pos x="9" y="60"/>
                  </a:cxn>
                  <a:cxn ang="0">
                    <a:pos x="4" y="73"/>
                  </a:cxn>
                </a:cxnLst>
                <a:rect l="0" t="0" r="r" b="b"/>
                <a:pathLst>
                  <a:path w="294" h="73">
                    <a:moveTo>
                      <a:pt x="281" y="73"/>
                    </a:moveTo>
                    <a:lnTo>
                      <a:pt x="290" y="73"/>
                    </a:lnTo>
                    <a:lnTo>
                      <a:pt x="294" y="64"/>
                    </a:lnTo>
                    <a:lnTo>
                      <a:pt x="290" y="60"/>
                    </a:lnTo>
                    <a:lnTo>
                      <a:pt x="281" y="73"/>
                    </a:lnTo>
                    <a:close/>
                    <a:moveTo>
                      <a:pt x="260" y="60"/>
                    </a:moveTo>
                    <a:lnTo>
                      <a:pt x="273" y="68"/>
                    </a:lnTo>
                    <a:lnTo>
                      <a:pt x="277" y="56"/>
                    </a:lnTo>
                    <a:lnTo>
                      <a:pt x="268" y="51"/>
                    </a:lnTo>
                    <a:lnTo>
                      <a:pt x="260" y="60"/>
                    </a:lnTo>
                    <a:close/>
                    <a:moveTo>
                      <a:pt x="239" y="51"/>
                    </a:moveTo>
                    <a:lnTo>
                      <a:pt x="251" y="56"/>
                    </a:lnTo>
                    <a:lnTo>
                      <a:pt x="256" y="47"/>
                    </a:lnTo>
                    <a:lnTo>
                      <a:pt x="243" y="39"/>
                    </a:lnTo>
                    <a:lnTo>
                      <a:pt x="239" y="51"/>
                    </a:lnTo>
                    <a:close/>
                    <a:moveTo>
                      <a:pt x="217" y="43"/>
                    </a:moveTo>
                    <a:lnTo>
                      <a:pt x="230" y="47"/>
                    </a:lnTo>
                    <a:lnTo>
                      <a:pt x="234" y="34"/>
                    </a:lnTo>
                    <a:lnTo>
                      <a:pt x="222" y="30"/>
                    </a:lnTo>
                    <a:lnTo>
                      <a:pt x="217" y="43"/>
                    </a:lnTo>
                    <a:close/>
                    <a:moveTo>
                      <a:pt x="196" y="34"/>
                    </a:moveTo>
                    <a:lnTo>
                      <a:pt x="205" y="39"/>
                    </a:lnTo>
                    <a:lnTo>
                      <a:pt x="213" y="26"/>
                    </a:lnTo>
                    <a:lnTo>
                      <a:pt x="200" y="22"/>
                    </a:lnTo>
                    <a:lnTo>
                      <a:pt x="196" y="34"/>
                    </a:lnTo>
                    <a:close/>
                    <a:moveTo>
                      <a:pt x="175" y="26"/>
                    </a:moveTo>
                    <a:lnTo>
                      <a:pt x="183" y="30"/>
                    </a:lnTo>
                    <a:lnTo>
                      <a:pt x="192" y="17"/>
                    </a:lnTo>
                    <a:lnTo>
                      <a:pt x="179" y="13"/>
                    </a:lnTo>
                    <a:lnTo>
                      <a:pt x="175" y="26"/>
                    </a:lnTo>
                    <a:close/>
                    <a:moveTo>
                      <a:pt x="153" y="13"/>
                    </a:moveTo>
                    <a:lnTo>
                      <a:pt x="162" y="17"/>
                    </a:lnTo>
                    <a:lnTo>
                      <a:pt x="166" y="9"/>
                    </a:lnTo>
                    <a:lnTo>
                      <a:pt x="158" y="5"/>
                    </a:lnTo>
                    <a:lnTo>
                      <a:pt x="153" y="13"/>
                    </a:lnTo>
                    <a:close/>
                    <a:moveTo>
                      <a:pt x="136" y="17"/>
                    </a:moveTo>
                    <a:lnTo>
                      <a:pt x="145" y="13"/>
                    </a:lnTo>
                    <a:lnTo>
                      <a:pt x="141" y="0"/>
                    </a:lnTo>
                    <a:lnTo>
                      <a:pt x="128" y="5"/>
                    </a:lnTo>
                    <a:lnTo>
                      <a:pt x="136" y="17"/>
                    </a:lnTo>
                    <a:close/>
                    <a:moveTo>
                      <a:pt x="115" y="26"/>
                    </a:moveTo>
                    <a:lnTo>
                      <a:pt x="124" y="22"/>
                    </a:lnTo>
                    <a:lnTo>
                      <a:pt x="119" y="9"/>
                    </a:lnTo>
                    <a:lnTo>
                      <a:pt x="107" y="17"/>
                    </a:lnTo>
                    <a:lnTo>
                      <a:pt x="115" y="26"/>
                    </a:lnTo>
                    <a:close/>
                    <a:moveTo>
                      <a:pt x="90" y="39"/>
                    </a:moveTo>
                    <a:lnTo>
                      <a:pt x="102" y="30"/>
                    </a:lnTo>
                    <a:lnTo>
                      <a:pt x="98" y="22"/>
                    </a:lnTo>
                    <a:lnTo>
                      <a:pt x="85" y="26"/>
                    </a:lnTo>
                    <a:lnTo>
                      <a:pt x="90" y="39"/>
                    </a:lnTo>
                    <a:close/>
                    <a:moveTo>
                      <a:pt x="68" y="47"/>
                    </a:moveTo>
                    <a:lnTo>
                      <a:pt x="81" y="43"/>
                    </a:lnTo>
                    <a:lnTo>
                      <a:pt x="77" y="30"/>
                    </a:lnTo>
                    <a:lnTo>
                      <a:pt x="64" y="34"/>
                    </a:lnTo>
                    <a:lnTo>
                      <a:pt x="68" y="47"/>
                    </a:lnTo>
                    <a:close/>
                    <a:moveTo>
                      <a:pt x="47" y="56"/>
                    </a:moveTo>
                    <a:lnTo>
                      <a:pt x="60" y="51"/>
                    </a:lnTo>
                    <a:lnTo>
                      <a:pt x="56" y="39"/>
                    </a:lnTo>
                    <a:lnTo>
                      <a:pt x="43" y="43"/>
                    </a:lnTo>
                    <a:lnTo>
                      <a:pt x="47" y="56"/>
                    </a:lnTo>
                    <a:close/>
                    <a:moveTo>
                      <a:pt x="26" y="64"/>
                    </a:moveTo>
                    <a:lnTo>
                      <a:pt x="38" y="60"/>
                    </a:lnTo>
                    <a:lnTo>
                      <a:pt x="30" y="47"/>
                    </a:lnTo>
                    <a:lnTo>
                      <a:pt x="21" y="51"/>
                    </a:lnTo>
                    <a:lnTo>
                      <a:pt x="26" y="64"/>
                    </a:lnTo>
                    <a:close/>
                    <a:moveTo>
                      <a:pt x="4" y="73"/>
                    </a:moveTo>
                    <a:lnTo>
                      <a:pt x="13" y="68"/>
                    </a:lnTo>
                    <a:lnTo>
                      <a:pt x="9" y="60"/>
                    </a:lnTo>
                    <a:lnTo>
                      <a:pt x="0" y="64"/>
                    </a:lnTo>
                    <a:lnTo>
                      <a:pt x="4" y="73"/>
                    </a:lnTo>
                    <a:close/>
                  </a:path>
                </a:pathLst>
              </a:custGeom>
              <a:solidFill>
                <a:srgbClr val="9EAAA2"/>
              </a:solidFill>
              <a:ln w="0">
                <a:solidFill>
                  <a:srgbClr val="9EAA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14" name="Freeform 337"/>
              <p:cNvSpPr>
                <a:spLocks/>
              </p:cNvSpPr>
              <p:nvPr/>
            </p:nvSpPr>
            <p:spPr bwMode="auto">
              <a:xfrm>
                <a:off x="4656" y="1829"/>
                <a:ext cx="307" cy="80"/>
              </a:xfrm>
              <a:custGeom>
                <a:avLst/>
                <a:gdLst/>
                <a:ahLst/>
                <a:cxnLst>
                  <a:cxn ang="0">
                    <a:pos x="4" y="80"/>
                  </a:cxn>
                  <a:cxn ang="0">
                    <a:pos x="153" y="12"/>
                  </a:cxn>
                  <a:cxn ang="0">
                    <a:pos x="302" y="76"/>
                  </a:cxn>
                  <a:cxn ang="0">
                    <a:pos x="307" y="63"/>
                  </a:cxn>
                  <a:cxn ang="0">
                    <a:pos x="153" y="0"/>
                  </a:cxn>
                  <a:cxn ang="0">
                    <a:pos x="0" y="68"/>
                  </a:cxn>
                  <a:cxn ang="0">
                    <a:pos x="4" y="80"/>
                  </a:cxn>
                </a:cxnLst>
                <a:rect l="0" t="0" r="r" b="b"/>
                <a:pathLst>
                  <a:path w="307" h="80">
                    <a:moveTo>
                      <a:pt x="4" y="80"/>
                    </a:moveTo>
                    <a:lnTo>
                      <a:pt x="153" y="12"/>
                    </a:lnTo>
                    <a:lnTo>
                      <a:pt x="302" y="76"/>
                    </a:lnTo>
                    <a:lnTo>
                      <a:pt x="307" y="63"/>
                    </a:lnTo>
                    <a:lnTo>
                      <a:pt x="153" y="0"/>
                    </a:lnTo>
                    <a:lnTo>
                      <a:pt x="0" y="68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9EAAA2"/>
              </a:solidFill>
              <a:ln w="0">
                <a:solidFill>
                  <a:srgbClr val="9EAA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15" name="Rectangle 338"/>
              <p:cNvSpPr>
                <a:spLocks noChangeArrowheads="1"/>
              </p:cNvSpPr>
              <p:nvPr/>
            </p:nvSpPr>
            <p:spPr bwMode="auto">
              <a:xfrm>
                <a:off x="4315" y="2135"/>
                <a:ext cx="984" cy="22"/>
              </a:xfrm>
              <a:prstGeom prst="rect">
                <a:avLst/>
              </a:prstGeom>
              <a:solidFill>
                <a:srgbClr val="604432"/>
              </a:solidFill>
              <a:ln w="0">
                <a:solidFill>
                  <a:srgbClr val="1326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716" name="Text Box 980"/>
          <p:cNvSpPr txBox="1">
            <a:spLocks noChangeArrowheads="1"/>
          </p:cNvSpPr>
          <p:nvPr/>
        </p:nvSpPr>
        <p:spPr bwMode="auto">
          <a:xfrm>
            <a:off x="3480182" y="4498650"/>
            <a:ext cx="352112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Dedicated P-to-P lines</a:t>
            </a:r>
          </a:p>
        </p:txBody>
      </p:sp>
      <p:sp>
        <p:nvSpPr>
          <p:cNvPr id="717" name="Text Box 980"/>
          <p:cNvSpPr txBox="1">
            <a:spLocks noChangeArrowheads="1"/>
          </p:cNvSpPr>
          <p:nvPr/>
        </p:nvSpPr>
        <p:spPr bwMode="auto">
          <a:xfrm>
            <a:off x="3276551" y="556733"/>
            <a:ext cx="399660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Secure Photonic Network </a:t>
            </a:r>
          </a:p>
        </p:txBody>
      </p:sp>
      <p:sp>
        <p:nvSpPr>
          <p:cNvPr id="718" name="テキスト ボックス 717"/>
          <p:cNvSpPr txBox="1"/>
          <p:nvPr/>
        </p:nvSpPr>
        <p:spPr>
          <a:xfrm>
            <a:off x="8070996" y="6312696"/>
            <a:ext cx="8409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2025 </a:t>
            </a:r>
            <a:endParaRPr lang="ja-JP" altLang="en-US" sz="1800" b="0" dirty="0">
              <a:solidFill>
                <a:srgbClr val="FFFF00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794" name="正方形/長方形 793"/>
          <p:cNvSpPr/>
          <p:nvPr/>
        </p:nvSpPr>
        <p:spPr>
          <a:xfrm>
            <a:off x="1136494" y="2396684"/>
            <a:ext cx="2084225" cy="1077218"/>
          </a:xfrm>
          <a:prstGeom prst="rect">
            <a:avLst/>
          </a:prstGeom>
          <a:ln w="19050">
            <a:solidFill>
              <a:schemeClr val="bg1"/>
            </a:solidFill>
          </a:ln>
        </p:spPr>
        <p:txBody>
          <a:bodyPr wrap="none">
            <a:spAutoFit/>
          </a:bodyPr>
          <a:lstStyle/>
          <a:p>
            <a:r>
              <a:rPr kumimoji="0" lang="en-US" altLang="ja-JP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HGP創英角ｺﾞｼｯｸUB" pitchFamily="50" charset="-128"/>
                <a:cs typeface="Arial" pitchFamily="34" charset="0"/>
              </a:rPr>
              <a:t>Architecture </a:t>
            </a:r>
          </a:p>
          <a:p>
            <a:r>
              <a:rPr kumimoji="0"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HGP創英角ｺﾞｼｯｸUB" pitchFamily="50" charset="-128"/>
                <a:cs typeface="Arial" pitchFamily="34" charset="0"/>
              </a:rPr>
              <a:t>(Trusted &amp; All </a:t>
            </a:r>
          </a:p>
          <a:p>
            <a:r>
              <a:rPr kumimoji="0"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HGP創英角ｺﾞｼｯｸUB" pitchFamily="50" charset="-128"/>
                <a:cs typeface="Arial" pitchFamily="34" charset="0"/>
              </a:rPr>
              <a:t>optical nodes)  </a:t>
            </a:r>
            <a:endParaRPr lang="ja-JP" altLang="en-US" sz="20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720" name="正方形/長方形 719"/>
          <p:cNvSpPr/>
          <p:nvPr/>
        </p:nvSpPr>
        <p:spPr>
          <a:xfrm>
            <a:off x="3963861" y="4884251"/>
            <a:ext cx="2341405" cy="868892"/>
          </a:xfrm>
          <a:prstGeom prst="rect">
            <a:avLst/>
          </a:prstGeom>
          <a:ln w="19050">
            <a:noFill/>
          </a:ln>
        </p:spPr>
        <p:txBody>
          <a:bodyPr wrap="square">
            <a:spAutoFit/>
          </a:bodyPr>
          <a:lstStyle/>
          <a:p>
            <a:pPr>
              <a:lnSpc>
                <a:spcPts val="3200"/>
              </a:lnSpc>
            </a:pPr>
            <a:r>
              <a:rPr kumimoji="0"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HGP創英角ｺﾞｼｯｸUB" pitchFamily="50" charset="-128"/>
                <a:cs typeface="Arial" pitchFamily="34" charset="0"/>
              </a:rPr>
              <a:t>- State secrets </a:t>
            </a:r>
          </a:p>
          <a:p>
            <a:pPr>
              <a:lnSpc>
                <a:spcPts val="3200"/>
              </a:lnSpc>
            </a:pPr>
            <a:r>
              <a:rPr kumimoji="0"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HGP創英角ｺﾞｼｯｸUB" pitchFamily="50" charset="-128"/>
                <a:cs typeface="Arial" pitchFamily="34" charset="0"/>
              </a:rPr>
              <a:t>- Private secrets </a:t>
            </a:r>
            <a:endParaRPr lang="ja-JP" altLang="en-US" sz="20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38" name="右矢印 37"/>
          <p:cNvSpPr/>
          <p:nvPr/>
        </p:nvSpPr>
        <p:spPr bwMode="auto">
          <a:xfrm rot="18350462">
            <a:off x="2547059" y="3578889"/>
            <a:ext cx="1417658" cy="335929"/>
          </a:xfrm>
          <a:prstGeom prst="rightArrow">
            <a:avLst>
              <a:gd name="adj1" fmla="val 50000"/>
              <a:gd name="adj2" fmla="val 84295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721" name="正方形/長方形 720"/>
          <p:cNvSpPr/>
          <p:nvPr/>
        </p:nvSpPr>
        <p:spPr>
          <a:xfrm>
            <a:off x="865856" y="4399171"/>
            <a:ext cx="1633781" cy="646331"/>
          </a:xfrm>
          <a:prstGeom prst="rect">
            <a:avLst/>
          </a:prstGeom>
          <a:ln w="19050">
            <a:solidFill>
              <a:schemeClr val="bg1"/>
            </a:solidFill>
          </a:ln>
        </p:spPr>
        <p:txBody>
          <a:bodyPr wrap="none">
            <a:spAutoFit/>
          </a:bodyPr>
          <a:lstStyle/>
          <a:p>
            <a:r>
              <a:rPr lang="en-US" altLang="ja-JP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Secure TV </a:t>
            </a:r>
          </a:p>
          <a:p>
            <a:r>
              <a:rPr lang="en-US" altLang="ja-JP" sz="1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conferencing</a:t>
            </a:r>
            <a:endParaRPr lang="ja-JP" altLang="en-US" sz="1800" dirty="0">
              <a:solidFill>
                <a:schemeClr val="bg1"/>
              </a:solidFill>
            </a:endParaRPr>
          </a:p>
        </p:txBody>
      </p:sp>
      <p:pic>
        <p:nvPicPr>
          <p:cNvPr id="722" name="Picture 32" descr="CSBL001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5290319" y="3725839"/>
            <a:ext cx="809452" cy="7208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23" name="ハート 722"/>
          <p:cNvSpPr/>
          <p:nvPr/>
        </p:nvSpPr>
        <p:spPr bwMode="auto">
          <a:xfrm>
            <a:off x="6223379" y="5390862"/>
            <a:ext cx="436729" cy="361675"/>
          </a:xfrm>
          <a:prstGeom prst="heart">
            <a:avLst/>
          </a:prstGeom>
          <a:solidFill>
            <a:srgbClr val="FF66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724" name="正方形/長方形 723"/>
          <p:cNvSpPr/>
          <p:nvPr/>
        </p:nvSpPr>
        <p:spPr>
          <a:xfrm>
            <a:off x="3630303" y="5729802"/>
            <a:ext cx="5227092" cy="502702"/>
          </a:xfrm>
          <a:prstGeom prst="rect">
            <a:avLst/>
          </a:prstGeom>
          <a:ln w="19050">
            <a:noFill/>
          </a:ln>
        </p:spPr>
        <p:txBody>
          <a:bodyPr wrap="square">
            <a:spAutoFit/>
          </a:bodyPr>
          <a:lstStyle/>
          <a:p>
            <a:pPr>
              <a:lnSpc>
                <a:spcPts val="3200"/>
              </a:lnSpc>
            </a:pPr>
            <a:r>
              <a:rPr kumimoji="0"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HGP創英角ｺﾞｼｯｸUB" pitchFamily="50" charset="-128"/>
                <a:cs typeface="Arial" pitchFamily="34" charset="0"/>
              </a:rPr>
              <a:t>Big market in daily life "happy ignorance" </a:t>
            </a:r>
            <a:endParaRPr lang="ja-JP" altLang="en-US" sz="2000" dirty="0">
              <a:solidFill>
                <a:srgbClr val="FF0000"/>
              </a:solidFill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17377" name="Picture 1" descr="C:\Documents and Settings\psasaki\My Documents\My eBooks\MyPapers\2011 Qcrypt2011\伊勢神宮鳥居朝日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37776" y="5"/>
            <a:ext cx="9183983" cy="6092041"/>
          </a:xfrm>
          <a:prstGeom prst="rect">
            <a:avLst/>
          </a:prstGeom>
          <a:noFill/>
        </p:spPr>
      </p:pic>
      <p:sp>
        <p:nvSpPr>
          <p:cNvPr id="3" name="Text Box 980"/>
          <p:cNvSpPr txBox="1">
            <a:spLocks noChangeArrowheads="1"/>
          </p:cNvSpPr>
          <p:nvPr/>
        </p:nvSpPr>
        <p:spPr bwMode="auto">
          <a:xfrm>
            <a:off x="2299692" y="6221264"/>
            <a:ext cx="45223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Thank you for your attention. </a:t>
            </a:r>
          </a:p>
        </p:txBody>
      </p:sp>
      <p:sp>
        <p:nvSpPr>
          <p:cNvPr id="4" name="Text Box 980"/>
          <p:cNvSpPr txBox="1">
            <a:spLocks noChangeArrowheads="1"/>
          </p:cNvSpPr>
          <p:nvPr/>
        </p:nvSpPr>
        <p:spPr bwMode="auto">
          <a:xfrm>
            <a:off x="6063850" y="5710623"/>
            <a:ext cx="298992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altLang="ja-JP" sz="16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By courtesy of K. Nakagawa </a:t>
            </a:r>
          </a:p>
        </p:txBody>
      </p:sp>
      <p:sp>
        <p:nvSpPr>
          <p:cNvPr id="5" name="正方形/長方形 4"/>
          <p:cNvSpPr/>
          <p:nvPr/>
        </p:nvSpPr>
        <p:spPr>
          <a:xfrm>
            <a:off x="995321" y="4949179"/>
            <a:ext cx="713113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Good luck for </a:t>
            </a:r>
            <a:r>
              <a:rPr lang="en-US" altLang="ja-JP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Qcrypt</a:t>
            </a: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conference series! </a:t>
            </a:r>
            <a:endParaRPr lang="ja-JP" altLang="en-US" sz="28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73"/>
          <p:cNvGrpSpPr/>
          <p:nvPr/>
        </p:nvGrpSpPr>
        <p:grpSpPr>
          <a:xfrm>
            <a:off x="2270667" y="3204987"/>
            <a:ext cx="4699268" cy="424195"/>
            <a:chOff x="3430730" y="1684940"/>
            <a:chExt cx="4699268" cy="424195"/>
          </a:xfrm>
        </p:grpSpPr>
        <p:sp>
          <p:nvSpPr>
            <p:cNvPr id="75" name="Rectangle 19"/>
            <p:cNvSpPr>
              <a:spLocks noChangeAspect="1" noChangeArrowheads="1"/>
            </p:cNvSpPr>
            <p:nvPr/>
          </p:nvSpPr>
          <p:spPr bwMode="auto">
            <a:xfrm>
              <a:off x="3430730" y="1877028"/>
              <a:ext cx="1788719" cy="11112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rgbClr val="FFFF00"/>
                </a:gs>
                <a:gs pos="100000">
                  <a:schemeClr val="folHlink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 sz="1000" b="0">
                <a:latin typeface="Calibri" pitchFamily="34" charset="0"/>
                <a:ea typeface="ＭＳ Ｐゴシック" pitchFamily="50" charset="-128"/>
              </a:endParaRPr>
            </a:p>
          </p:txBody>
        </p:sp>
        <p:cxnSp>
          <p:nvCxnSpPr>
            <p:cNvPr id="76" name="直線コネクタ 75"/>
            <p:cNvCxnSpPr/>
            <p:nvPr/>
          </p:nvCxnSpPr>
          <p:spPr bwMode="auto">
            <a:xfrm flipV="1">
              <a:off x="5892798" y="1790350"/>
              <a:ext cx="407756" cy="97199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直線コネクタ 76"/>
            <p:cNvCxnSpPr/>
            <p:nvPr/>
          </p:nvCxnSpPr>
          <p:spPr bwMode="auto">
            <a:xfrm>
              <a:off x="5968528" y="1957679"/>
              <a:ext cx="330742" cy="94184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8" name="Rectangle 17"/>
            <p:cNvSpPr>
              <a:spLocks noChangeAspect="1" noChangeArrowheads="1"/>
            </p:cNvSpPr>
            <p:nvPr/>
          </p:nvSpPr>
          <p:spPr bwMode="auto">
            <a:xfrm>
              <a:off x="6348185" y="1730892"/>
              <a:ext cx="1781813" cy="109538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rgbClr val="FFFF00"/>
                </a:gs>
                <a:gs pos="100000">
                  <a:schemeClr val="folHlink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 sz="1000" b="0"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79" name="Rectangle 18"/>
            <p:cNvSpPr>
              <a:spLocks noChangeAspect="1" noChangeArrowheads="1"/>
            </p:cNvSpPr>
            <p:nvPr/>
          </p:nvSpPr>
          <p:spPr bwMode="auto">
            <a:xfrm>
              <a:off x="6348185" y="1999598"/>
              <a:ext cx="1781813" cy="109537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rgbClr val="FFFF00"/>
                </a:gs>
                <a:gs pos="100000">
                  <a:schemeClr val="folHlink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 sz="1000" b="0"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80" name="Line 21"/>
            <p:cNvSpPr>
              <a:spLocks noChangeAspect="1" noChangeShapeType="1"/>
            </p:cNvSpPr>
            <p:nvPr/>
          </p:nvSpPr>
          <p:spPr bwMode="auto">
            <a:xfrm>
              <a:off x="5252707" y="1930139"/>
              <a:ext cx="254812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1" name="Oval 22"/>
            <p:cNvSpPr>
              <a:spLocks noChangeAspect="1" noChangeArrowheads="1"/>
            </p:cNvSpPr>
            <p:nvPr/>
          </p:nvSpPr>
          <p:spPr bwMode="auto">
            <a:xfrm>
              <a:off x="5170348" y="1879450"/>
              <a:ext cx="103009" cy="108687"/>
            </a:xfrm>
            <a:prstGeom prst="ellipse">
              <a:avLst/>
            </a:prstGeom>
            <a:gradFill rotWithShape="0">
              <a:gsLst>
                <a:gs pos="0">
                  <a:schemeClr val="bg1"/>
                </a:gs>
                <a:gs pos="91000">
                  <a:schemeClr val="tx1"/>
                </a:gs>
              </a:gsLst>
              <a:path path="shape">
                <a:fillToRect l="50000" t="50000" r="50000" b="50000"/>
              </a:path>
            </a:gradFill>
            <a:ln w="635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  <p:sp>
          <p:nvSpPr>
            <p:cNvPr id="82" name="AutoShape 32"/>
            <p:cNvSpPr>
              <a:spLocks noChangeAspect="1" noChangeArrowheads="1"/>
            </p:cNvSpPr>
            <p:nvPr/>
          </p:nvSpPr>
          <p:spPr bwMode="auto">
            <a:xfrm>
              <a:off x="5435501" y="1684940"/>
              <a:ext cx="553920" cy="411888"/>
            </a:xfrm>
            <a:prstGeom prst="can">
              <a:avLst>
                <a:gd name="adj" fmla="val 42500"/>
              </a:avLst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  <p:sp>
          <p:nvSpPr>
            <p:cNvPr id="83" name="Line 34"/>
            <p:cNvSpPr>
              <a:spLocks noChangeAspect="1" noChangeShapeType="1"/>
            </p:cNvSpPr>
            <p:nvPr/>
          </p:nvSpPr>
          <p:spPr bwMode="auto">
            <a:xfrm flipH="1">
              <a:off x="5530025" y="1703853"/>
              <a:ext cx="367229" cy="1394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4" name="Line 35"/>
            <p:cNvSpPr>
              <a:spLocks noChangeAspect="1" noChangeShapeType="1"/>
            </p:cNvSpPr>
            <p:nvPr/>
          </p:nvSpPr>
          <p:spPr bwMode="auto">
            <a:xfrm>
              <a:off x="5530025" y="1699726"/>
              <a:ext cx="378097" cy="14357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5" name="Oval 22"/>
            <p:cNvSpPr>
              <a:spLocks noChangeAspect="1" noChangeArrowheads="1"/>
            </p:cNvSpPr>
            <p:nvPr/>
          </p:nvSpPr>
          <p:spPr bwMode="auto">
            <a:xfrm>
              <a:off x="6274671" y="1742095"/>
              <a:ext cx="103009" cy="108687"/>
            </a:xfrm>
            <a:prstGeom prst="ellipse">
              <a:avLst/>
            </a:prstGeom>
            <a:gradFill rotWithShape="0">
              <a:gsLst>
                <a:gs pos="0">
                  <a:schemeClr val="bg1"/>
                </a:gs>
                <a:gs pos="91000">
                  <a:schemeClr val="tx1"/>
                </a:gs>
              </a:gsLst>
              <a:path path="shape">
                <a:fillToRect l="50000" t="50000" r="50000" b="50000"/>
              </a:path>
            </a:gradFill>
            <a:ln w="635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  <p:sp>
          <p:nvSpPr>
            <p:cNvPr id="86" name="Oval 22"/>
            <p:cNvSpPr>
              <a:spLocks noChangeAspect="1" noChangeArrowheads="1"/>
            </p:cNvSpPr>
            <p:nvPr/>
          </p:nvSpPr>
          <p:spPr bwMode="auto">
            <a:xfrm>
              <a:off x="6272535" y="1997519"/>
              <a:ext cx="103009" cy="108687"/>
            </a:xfrm>
            <a:prstGeom prst="ellipse">
              <a:avLst/>
            </a:prstGeom>
            <a:gradFill rotWithShape="0">
              <a:gsLst>
                <a:gs pos="0">
                  <a:schemeClr val="bg1"/>
                </a:gs>
                <a:gs pos="91000">
                  <a:schemeClr val="tx1"/>
                </a:gs>
              </a:gsLst>
              <a:path path="shape">
                <a:fillToRect l="50000" t="50000" r="50000" b="50000"/>
              </a:path>
            </a:gradFill>
            <a:ln w="635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</p:grpSp>
      <p:sp>
        <p:nvSpPr>
          <p:cNvPr id="43" name="正方形/長方形 42"/>
          <p:cNvSpPr/>
          <p:nvPr/>
        </p:nvSpPr>
        <p:spPr>
          <a:xfrm>
            <a:off x="2401990" y="125275"/>
            <a:ext cx="4326357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Trusted node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4" name="Text Box 18"/>
          <p:cNvSpPr txBox="1">
            <a:spLocks noChangeAspect="1" noChangeArrowheads="1"/>
          </p:cNvSpPr>
          <p:nvPr/>
        </p:nvSpPr>
        <p:spPr bwMode="auto">
          <a:xfrm>
            <a:off x="2189865" y="3011810"/>
            <a:ext cx="11128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</a:rPr>
              <a:t>Optical </a:t>
            </a:r>
          </a:p>
        </p:txBody>
      </p:sp>
      <p:sp>
        <p:nvSpPr>
          <p:cNvPr id="45" name="Text Box 20"/>
          <p:cNvSpPr txBox="1">
            <a:spLocks noChangeAspect="1" noChangeArrowheads="1"/>
          </p:cNvSpPr>
          <p:nvPr/>
        </p:nvSpPr>
        <p:spPr bwMode="auto">
          <a:xfrm>
            <a:off x="3752711" y="2617380"/>
            <a:ext cx="1638578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Electrical </a:t>
            </a:r>
          </a:p>
        </p:txBody>
      </p:sp>
      <p:sp>
        <p:nvSpPr>
          <p:cNvPr id="46" name="Text Box 18"/>
          <p:cNvSpPr txBox="1">
            <a:spLocks noChangeAspect="1" noChangeArrowheads="1"/>
          </p:cNvSpPr>
          <p:nvPr/>
        </p:nvSpPr>
        <p:spPr bwMode="auto">
          <a:xfrm>
            <a:off x="5947577" y="2855046"/>
            <a:ext cx="11128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</a:rPr>
              <a:t>Optical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73"/>
          <p:cNvGrpSpPr/>
          <p:nvPr/>
        </p:nvGrpSpPr>
        <p:grpSpPr>
          <a:xfrm>
            <a:off x="2270667" y="3204987"/>
            <a:ext cx="4699268" cy="424195"/>
            <a:chOff x="3430730" y="1684940"/>
            <a:chExt cx="4699268" cy="424195"/>
          </a:xfrm>
        </p:grpSpPr>
        <p:sp>
          <p:nvSpPr>
            <p:cNvPr id="75" name="Rectangle 19"/>
            <p:cNvSpPr>
              <a:spLocks noChangeAspect="1" noChangeArrowheads="1"/>
            </p:cNvSpPr>
            <p:nvPr/>
          </p:nvSpPr>
          <p:spPr bwMode="auto">
            <a:xfrm>
              <a:off x="3430730" y="1877028"/>
              <a:ext cx="1788719" cy="11112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rgbClr val="FFFF00"/>
                </a:gs>
                <a:gs pos="100000">
                  <a:schemeClr val="folHlink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 sz="1000" b="0">
                <a:latin typeface="Calibri" pitchFamily="34" charset="0"/>
                <a:ea typeface="ＭＳ Ｐゴシック" pitchFamily="50" charset="-128"/>
              </a:endParaRPr>
            </a:p>
          </p:txBody>
        </p:sp>
        <p:cxnSp>
          <p:nvCxnSpPr>
            <p:cNvPr id="76" name="直線コネクタ 75"/>
            <p:cNvCxnSpPr/>
            <p:nvPr/>
          </p:nvCxnSpPr>
          <p:spPr bwMode="auto">
            <a:xfrm flipV="1">
              <a:off x="5892798" y="1790350"/>
              <a:ext cx="407756" cy="97199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直線コネクタ 76"/>
            <p:cNvCxnSpPr/>
            <p:nvPr/>
          </p:nvCxnSpPr>
          <p:spPr bwMode="auto">
            <a:xfrm>
              <a:off x="5968528" y="1957679"/>
              <a:ext cx="330742" cy="94184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8" name="Rectangle 17"/>
            <p:cNvSpPr>
              <a:spLocks noChangeAspect="1" noChangeArrowheads="1"/>
            </p:cNvSpPr>
            <p:nvPr/>
          </p:nvSpPr>
          <p:spPr bwMode="auto">
            <a:xfrm>
              <a:off x="6348185" y="1730892"/>
              <a:ext cx="1781813" cy="109538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rgbClr val="FFFF00"/>
                </a:gs>
                <a:gs pos="100000">
                  <a:schemeClr val="folHlink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 sz="1000" b="0"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79" name="Rectangle 18"/>
            <p:cNvSpPr>
              <a:spLocks noChangeAspect="1" noChangeArrowheads="1"/>
            </p:cNvSpPr>
            <p:nvPr/>
          </p:nvSpPr>
          <p:spPr bwMode="auto">
            <a:xfrm>
              <a:off x="6348185" y="1999598"/>
              <a:ext cx="1781813" cy="109537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rgbClr val="FFFF00"/>
                </a:gs>
                <a:gs pos="100000">
                  <a:schemeClr val="folHlink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 sz="1000" b="0"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80" name="Line 21"/>
            <p:cNvSpPr>
              <a:spLocks noChangeAspect="1" noChangeShapeType="1"/>
            </p:cNvSpPr>
            <p:nvPr/>
          </p:nvSpPr>
          <p:spPr bwMode="auto">
            <a:xfrm>
              <a:off x="5252707" y="1930139"/>
              <a:ext cx="254812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1" name="Oval 22"/>
            <p:cNvSpPr>
              <a:spLocks noChangeAspect="1" noChangeArrowheads="1"/>
            </p:cNvSpPr>
            <p:nvPr/>
          </p:nvSpPr>
          <p:spPr bwMode="auto">
            <a:xfrm>
              <a:off x="5170348" y="1879450"/>
              <a:ext cx="103009" cy="108687"/>
            </a:xfrm>
            <a:prstGeom prst="ellipse">
              <a:avLst/>
            </a:prstGeom>
            <a:gradFill rotWithShape="0">
              <a:gsLst>
                <a:gs pos="0">
                  <a:schemeClr val="bg1"/>
                </a:gs>
                <a:gs pos="91000">
                  <a:schemeClr val="tx1"/>
                </a:gs>
              </a:gsLst>
              <a:path path="shape">
                <a:fillToRect l="50000" t="50000" r="50000" b="50000"/>
              </a:path>
            </a:gradFill>
            <a:ln w="635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  <p:sp>
          <p:nvSpPr>
            <p:cNvPr id="82" name="AutoShape 32"/>
            <p:cNvSpPr>
              <a:spLocks noChangeAspect="1" noChangeArrowheads="1"/>
            </p:cNvSpPr>
            <p:nvPr/>
          </p:nvSpPr>
          <p:spPr bwMode="auto">
            <a:xfrm>
              <a:off x="5435501" y="1684940"/>
              <a:ext cx="553920" cy="411888"/>
            </a:xfrm>
            <a:prstGeom prst="can">
              <a:avLst>
                <a:gd name="adj" fmla="val 42500"/>
              </a:avLst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  <p:sp>
          <p:nvSpPr>
            <p:cNvPr id="83" name="Line 34"/>
            <p:cNvSpPr>
              <a:spLocks noChangeAspect="1" noChangeShapeType="1"/>
            </p:cNvSpPr>
            <p:nvPr/>
          </p:nvSpPr>
          <p:spPr bwMode="auto">
            <a:xfrm flipH="1">
              <a:off x="5530025" y="1703853"/>
              <a:ext cx="367229" cy="1394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4" name="Line 35"/>
            <p:cNvSpPr>
              <a:spLocks noChangeAspect="1" noChangeShapeType="1"/>
            </p:cNvSpPr>
            <p:nvPr/>
          </p:nvSpPr>
          <p:spPr bwMode="auto">
            <a:xfrm>
              <a:off x="5530025" y="1699726"/>
              <a:ext cx="378097" cy="14357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5" name="Oval 22"/>
            <p:cNvSpPr>
              <a:spLocks noChangeAspect="1" noChangeArrowheads="1"/>
            </p:cNvSpPr>
            <p:nvPr/>
          </p:nvSpPr>
          <p:spPr bwMode="auto">
            <a:xfrm>
              <a:off x="6274671" y="1742095"/>
              <a:ext cx="103009" cy="108687"/>
            </a:xfrm>
            <a:prstGeom prst="ellipse">
              <a:avLst/>
            </a:prstGeom>
            <a:gradFill rotWithShape="0">
              <a:gsLst>
                <a:gs pos="0">
                  <a:schemeClr val="bg1"/>
                </a:gs>
                <a:gs pos="91000">
                  <a:schemeClr val="tx1"/>
                </a:gs>
              </a:gsLst>
              <a:path path="shape">
                <a:fillToRect l="50000" t="50000" r="50000" b="50000"/>
              </a:path>
            </a:gradFill>
            <a:ln w="635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  <p:sp>
          <p:nvSpPr>
            <p:cNvPr id="86" name="Oval 22"/>
            <p:cNvSpPr>
              <a:spLocks noChangeAspect="1" noChangeArrowheads="1"/>
            </p:cNvSpPr>
            <p:nvPr/>
          </p:nvSpPr>
          <p:spPr bwMode="auto">
            <a:xfrm>
              <a:off x="6272535" y="1997519"/>
              <a:ext cx="103009" cy="108687"/>
            </a:xfrm>
            <a:prstGeom prst="ellipse">
              <a:avLst/>
            </a:prstGeom>
            <a:gradFill rotWithShape="0">
              <a:gsLst>
                <a:gs pos="0">
                  <a:schemeClr val="bg1"/>
                </a:gs>
                <a:gs pos="91000">
                  <a:schemeClr val="tx1"/>
                </a:gs>
              </a:gsLst>
              <a:path path="shape">
                <a:fillToRect l="50000" t="50000" r="50000" b="50000"/>
              </a:path>
            </a:gradFill>
            <a:ln w="635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</p:grpSp>
      <p:pic>
        <p:nvPicPr>
          <p:cNvPr id="50" name="図 49" descr="宝箱があいているところ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586083" y="2619310"/>
            <a:ext cx="709681" cy="550384"/>
          </a:xfrm>
          <a:prstGeom prst="rect">
            <a:avLst/>
          </a:prstGeom>
        </p:spPr>
      </p:pic>
      <p:pic>
        <p:nvPicPr>
          <p:cNvPr id="51" name="図 50" descr="鍵１_マゼンタ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rot="6653565">
            <a:off x="3595121" y="2852744"/>
            <a:ext cx="583395" cy="511073"/>
          </a:xfrm>
          <a:prstGeom prst="rect">
            <a:avLst/>
          </a:prstGeom>
        </p:spPr>
      </p:pic>
      <p:pic>
        <p:nvPicPr>
          <p:cNvPr id="52" name="図 51" descr="鍵１_マゼンタ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rot="6963654">
            <a:off x="2011592" y="2843330"/>
            <a:ext cx="573134" cy="502084"/>
          </a:xfrm>
          <a:prstGeom prst="rect">
            <a:avLst/>
          </a:prstGeom>
        </p:spPr>
      </p:pic>
      <p:pic>
        <p:nvPicPr>
          <p:cNvPr id="53" name="図 52" descr="鍵５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18826844" flipH="1" flipV="1">
            <a:off x="5280933" y="2843036"/>
            <a:ext cx="297689" cy="362189"/>
          </a:xfrm>
          <a:prstGeom prst="rect">
            <a:avLst/>
          </a:prstGeom>
        </p:spPr>
      </p:pic>
      <p:pic>
        <p:nvPicPr>
          <p:cNvPr id="54" name="図 53" descr="鍵１_マゼンタ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rot="6653565">
            <a:off x="6908525" y="3137302"/>
            <a:ext cx="583395" cy="511073"/>
          </a:xfrm>
          <a:prstGeom prst="rect">
            <a:avLst/>
          </a:prstGeom>
        </p:spPr>
      </p:pic>
      <p:pic>
        <p:nvPicPr>
          <p:cNvPr id="55" name="Picture 35" descr="MCj04413130000[1]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724405" y="2665987"/>
            <a:ext cx="529980" cy="560520"/>
          </a:xfrm>
          <a:prstGeom prst="rect">
            <a:avLst/>
          </a:prstGeom>
          <a:noFill/>
        </p:spPr>
      </p:pic>
      <p:pic>
        <p:nvPicPr>
          <p:cNvPr id="56" name="図 55" descr="鍵５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18826844" flipH="1" flipV="1">
            <a:off x="7409404" y="2789245"/>
            <a:ext cx="297689" cy="362189"/>
          </a:xfrm>
          <a:prstGeom prst="rect">
            <a:avLst/>
          </a:prstGeom>
        </p:spPr>
      </p:pic>
      <p:sp>
        <p:nvSpPr>
          <p:cNvPr id="58" name="角丸四角形 57"/>
          <p:cNvSpPr/>
          <p:nvPr/>
        </p:nvSpPr>
        <p:spPr bwMode="auto">
          <a:xfrm>
            <a:off x="3632573" y="2557283"/>
            <a:ext cx="2113130" cy="1296532"/>
          </a:xfrm>
          <a:prstGeom prst="roundRect">
            <a:avLst>
              <a:gd name="adj" fmla="val 17424"/>
            </a:avLst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dirty="0" smtClean="0">
              <a:solidFill>
                <a:srgbClr val="000000"/>
              </a:solidFill>
            </a:endParaRPr>
          </a:p>
        </p:txBody>
      </p:sp>
      <p:sp>
        <p:nvSpPr>
          <p:cNvPr id="59" name="正方形/長方形 58"/>
          <p:cNvSpPr/>
          <p:nvPr/>
        </p:nvSpPr>
        <p:spPr>
          <a:xfrm>
            <a:off x="2515389" y="1497301"/>
            <a:ext cx="435888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kumimoji="0"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P創英角ｺﾞｼｯｸUB" pitchFamily="50" charset="-128"/>
                <a:cs typeface="Arial" pitchFamily="34" charset="0"/>
              </a:rPr>
              <a:t>Physically protected server  </a:t>
            </a:r>
          </a:p>
          <a:p>
            <a:pPr algn="ctr"/>
            <a:r>
              <a:rPr kumimoji="0"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P創英角ｺﾞｼｯｸUB" pitchFamily="50" charset="-128"/>
                <a:cs typeface="Arial" pitchFamily="34" charset="0"/>
              </a:rPr>
              <a:t>“Key management agent” </a:t>
            </a:r>
            <a:r>
              <a:rPr kumimoji="0" lang="ja-JP" altLang="en-US" dirty="0" smtClean="0">
                <a:solidFill>
                  <a:srgbClr val="FF0000"/>
                </a:solidFill>
                <a:ea typeface="HG創英角ﾎﾟｯﾌﾟ体" pitchFamily="49" charset="-128"/>
              </a:rPr>
              <a:t> </a:t>
            </a:r>
            <a:endParaRPr lang="en-US" altLang="ja-JP" dirty="0">
              <a:solidFill>
                <a:srgbClr val="FF0000"/>
              </a:solidFill>
              <a:ea typeface="HG創英角ﾎﾟｯﾌﾟ体" pitchFamily="49" charset="-128"/>
              <a:cs typeface="Arial" pitchFamily="34" charset="0"/>
            </a:endParaRPr>
          </a:p>
        </p:txBody>
      </p:sp>
      <p:sp>
        <p:nvSpPr>
          <p:cNvPr id="43" name="正方形/長方形 42"/>
          <p:cNvSpPr/>
          <p:nvPr/>
        </p:nvSpPr>
        <p:spPr>
          <a:xfrm>
            <a:off x="2401990" y="125275"/>
            <a:ext cx="4326357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Trusted node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73"/>
          <p:cNvGrpSpPr/>
          <p:nvPr/>
        </p:nvGrpSpPr>
        <p:grpSpPr>
          <a:xfrm>
            <a:off x="2270667" y="3204987"/>
            <a:ext cx="4699268" cy="424195"/>
            <a:chOff x="3430730" y="1684940"/>
            <a:chExt cx="4699268" cy="424195"/>
          </a:xfrm>
        </p:grpSpPr>
        <p:sp>
          <p:nvSpPr>
            <p:cNvPr id="75" name="Rectangle 19"/>
            <p:cNvSpPr>
              <a:spLocks noChangeAspect="1" noChangeArrowheads="1"/>
            </p:cNvSpPr>
            <p:nvPr/>
          </p:nvSpPr>
          <p:spPr bwMode="auto">
            <a:xfrm>
              <a:off x="3430730" y="1877028"/>
              <a:ext cx="1788719" cy="11112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rgbClr val="FFFF00"/>
                </a:gs>
                <a:gs pos="100000">
                  <a:schemeClr val="folHlink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 sz="1000" b="0">
                <a:latin typeface="Calibri" pitchFamily="34" charset="0"/>
                <a:ea typeface="ＭＳ Ｐゴシック" pitchFamily="50" charset="-128"/>
              </a:endParaRPr>
            </a:p>
          </p:txBody>
        </p:sp>
        <p:cxnSp>
          <p:nvCxnSpPr>
            <p:cNvPr id="76" name="直線コネクタ 75"/>
            <p:cNvCxnSpPr/>
            <p:nvPr/>
          </p:nvCxnSpPr>
          <p:spPr bwMode="auto">
            <a:xfrm flipV="1">
              <a:off x="5892798" y="1790350"/>
              <a:ext cx="407756" cy="97199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7" name="直線コネクタ 76"/>
            <p:cNvCxnSpPr/>
            <p:nvPr/>
          </p:nvCxnSpPr>
          <p:spPr bwMode="auto">
            <a:xfrm>
              <a:off x="5968528" y="1957679"/>
              <a:ext cx="330742" cy="94184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8" name="Rectangle 17"/>
            <p:cNvSpPr>
              <a:spLocks noChangeAspect="1" noChangeArrowheads="1"/>
            </p:cNvSpPr>
            <p:nvPr/>
          </p:nvSpPr>
          <p:spPr bwMode="auto">
            <a:xfrm>
              <a:off x="6348185" y="1730892"/>
              <a:ext cx="1781813" cy="109538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rgbClr val="FFFF00"/>
                </a:gs>
                <a:gs pos="100000">
                  <a:schemeClr val="folHlink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 sz="1000" b="0"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79" name="Rectangle 18"/>
            <p:cNvSpPr>
              <a:spLocks noChangeAspect="1" noChangeArrowheads="1"/>
            </p:cNvSpPr>
            <p:nvPr/>
          </p:nvSpPr>
          <p:spPr bwMode="auto">
            <a:xfrm>
              <a:off x="6348185" y="1999598"/>
              <a:ext cx="1781813" cy="109537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rgbClr val="FFFF00"/>
                </a:gs>
                <a:gs pos="100000">
                  <a:schemeClr val="folHlink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>
                <a:defRPr/>
              </a:pPr>
              <a:endParaRPr lang="ja-JP" altLang="en-US" sz="1000" b="0"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80" name="Line 21"/>
            <p:cNvSpPr>
              <a:spLocks noChangeAspect="1" noChangeShapeType="1"/>
            </p:cNvSpPr>
            <p:nvPr/>
          </p:nvSpPr>
          <p:spPr bwMode="auto">
            <a:xfrm>
              <a:off x="5252707" y="1930139"/>
              <a:ext cx="254812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1" name="Oval 22"/>
            <p:cNvSpPr>
              <a:spLocks noChangeAspect="1" noChangeArrowheads="1"/>
            </p:cNvSpPr>
            <p:nvPr/>
          </p:nvSpPr>
          <p:spPr bwMode="auto">
            <a:xfrm>
              <a:off x="5170348" y="1879450"/>
              <a:ext cx="103009" cy="108687"/>
            </a:xfrm>
            <a:prstGeom prst="ellipse">
              <a:avLst/>
            </a:prstGeom>
            <a:gradFill rotWithShape="0">
              <a:gsLst>
                <a:gs pos="0">
                  <a:schemeClr val="bg1"/>
                </a:gs>
                <a:gs pos="91000">
                  <a:schemeClr val="tx1"/>
                </a:gs>
              </a:gsLst>
              <a:path path="shape">
                <a:fillToRect l="50000" t="50000" r="50000" b="50000"/>
              </a:path>
            </a:gradFill>
            <a:ln w="635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  <p:sp>
          <p:nvSpPr>
            <p:cNvPr id="82" name="AutoShape 32"/>
            <p:cNvSpPr>
              <a:spLocks noChangeAspect="1" noChangeArrowheads="1"/>
            </p:cNvSpPr>
            <p:nvPr/>
          </p:nvSpPr>
          <p:spPr bwMode="auto">
            <a:xfrm>
              <a:off x="5435501" y="1684940"/>
              <a:ext cx="553920" cy="411888"/>
            </a:xfrm>
            <a:prstGeom prst="can">
              <a:avLst>
                <a:gd name="adj" fmla="val 42500"/>
              </a:avLst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  <p:sp>
          <p:nvSpPr>
            <p:cNvPr id="83" name="Line 34"/>
            <p:cNvSpPr>
              <a:spLocks noChangeAspect="1" noChangeShapeType="1"/>
            </p:cNvSpPr>
            <p:nvPr/>
          </p:nvSpPr>
          <p:spPr bwMode="auto">
            <a:xfrm flipH="1">
              <a:off x="5530025" y="1703853"/>
              <a:ext cx="367229" cy="1394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4" name="Line 35"/>
            <p:cNvSpPr>
              <a:spLocks noChangeAspect="1" noChangeShapeType="1"/>
            </p:cNvSpPr>
            <p:nvPr/>
          </p:nvSpPr>
          <p:spPr bwMode="auto">
            <a:xfrm>
              <a:off x="5530025" y="1699726"/>
              <a:ext cx="378097" cy="14357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5" name="Oval 22"/>
            <p:cNvSpPr>
              <a:spLocks noChangeAspect="1" noChangeArrowheads="1"/>
            </p:cNvSpPr>
            <p:nvPr/>
          </p:nvSpPr>
          <p:spPr bwMode="auto">
            <a:xfrm>
              <a:off x="6274671" y="1742095"/>
              <a:ext cx="103009" cy="108687"/>
            </a:xfrm>
            <a:prstGeom prst="ellipse">
              <a:avLst/>
            </a:prstGeom>
            <a:gradFill rotWithShape="0">
              <a:gsLst>
                <a:gs pos="0">
                  <a:schemeClr val="bg1"/>
                </a:gs>
                <a:gs pos="91000">
                  <a:schemeClr val="tx1"/>
                </a:gs>
              </a:gsLst>
              <a:path path="shape">
                <a:fillToRect l="50000" t="50000" r="50000" b="50000"/>
              </a:path>
            </a:gradFill>
            <a:ln w="635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  <p:sp>
          <p:nvSpPr>
            <p:cNvPr id="86" name="Oval 22"/>
            <p:cNvSpPr>
              <a:spLocks noChangeAspect="1" noChangeArrowheads="1"/>
            </p:cNvSpPr>
            <p:nvPr/>
          </p:nvSpPr>
          <p:spPr bwMode="auto">
            <a:xfrm>
              <a:off x="6272535" y="1997519"/>
              <a:ext cx="103009" cy="108687"/>
            </a:xfrm>
            <a:prstGeom prst="ellipse">
              <a:avLst/>
            </a:prstGeom>
            <a:gradFill rotWithShape="0">
              <a:gsLst>
                <a:gs pos="0">
                  <a:schemeClr val="bg1"/>
                </a:gs>
                <a:gs pos="91000">
                  <a:schemeClr val="tx1"/>
                </a:gs>
              </a:gsLst>
              <a:path path="shape">
                <a:fillToRect l="50000" t="50000" r="50000" b="50000"/>
              </a:path>
            </a:gradFill>
            <a:ln w="6350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ja-JP" sz="1000" b="0">
                <a:latin typeface="Calibri" pitchFamily="34" charset="0"/>
              </a:endParaRPr>
            </a:p>
          </p:txBody>
        </p:sp>
      </p:grpSp>
      <p:pic>
        <p:nvPicPr>
          <p:cNvPr id="50" name="図 49" descr="宝箱があいているところ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586083" y="2619310"/>
            <a:ext cx="709681" cy="550384"/>
          </a:xfrm>
          <a:prstGeom prst="rect">
            <a:avLst/>
          </a:prstGeom>
        </p:spPr>
      </p:pic>
      <p:pic>
        <p:nvPicPr>
          <p:cNvPr id="51" name="図 50" descr="鍵１_マゼンタ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rot="6653565">
            <a:off x="3595121" y="2852744"/>
            <a:ext cx="583395" cy="511073"/>
          </a:xfrm>
          <a:prstGeom prst="rect">
            <a:avLst/>
          </a:prstGeom>
        </p:spPr>
      </p:pic>
      <p:pic>
        <p:nvPicPr>
          <p:cNvPr id="52" name="図 51" descr="鍵１_マゼンタ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rot="6963654">
            <a:off x="2011592" y="2843330"/>
            <a:ext cx="573134" cy="502084"/>
          </a:xfrm>
          <a:prstGeom prst="rect">
            <a:avLst/>
          </a:prstGeom>
        </p:spPr>
      </p:pic>
      <p:pic>
        <p:nvPicPr>
          <p:cNvPr id="53" name="図 52" descr="鍵５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18826844" flipH="1" flipV="1">
            <a:off x="5280933" y="2843036"/>
            <a:ext cx="297689" cy="362189"/>
          </a:xfrm>
          <a:prstGeom prst="rect">
            <a:avLst/>
          </a:prstGeom>
        </p:spPr>
      </p:pic>
      <p:pic>
        <p:nvPicPr>
          <p:cNvPr id="54" name="図 53" descr="鍵１_マゼンタ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rot="6653565">
            <a:off x="6908525" y="3137302"/>
            <a:ext cx="583395" cy="511073"/>
          </a:xfrm>
          <a:prstGeom prst="rect">
            <a:avLst/>
          </a:prstGeom>
        </p:spPr>
      </p:pic>
      <p:pic>
        <p:nvPicPr>
          <p:cNvPr id="55" name="Picture 35" descr="MCj04413130000[1]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724405" y="2665987"/>
            <a:ext cx="529980" cy="560520"/>
          </a:xfrm>
          <a:prstGeom prst="rect">
            <a:avLst/>
          </a:prstGeom>
          <a:noFill/>
        </p:spPr>
      </p:pic>
      <p:pic>
        <p:nvPicPr>
          <p:cNvPr id="56" name="図 55" descr="鍵５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18826844" flipH="1" flipV="1">
            <a:off x="7409404" y="2789245"/>
            <a:ext cx="297689" cy="362189"/>
          </a:xfrm>
          <a:prstGeom prst="rect">
            <a:avLst/>
          </a:prstGeom>
        </p:spPr>
      </p:pic>
      <p:sp>
        <p:nvSpPr>
          <p:cNvPr id="58" name="角丸四角形 57"/>
          <p:cNvSpPr/>
          <p:nvPr/>
        </p:nvSpPr>
        <p:spPr bwMode="auto">
          <a:xfrm>
            <a:off x="3632573" y="2557283"/>
            <a:ext cx="2113130" cy="1296532"/>
          </a:xfrm>
          <a:prstGeom prst="roundRect">
            <a:avLst>
              <a:gd name="adj" fmla="val 17424"/>
            </a:avLst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dirty="0" smtClean="0">
              <a:solidFill>
                <a:srgbClr val="000000"/>
              </a:solidFill>
            </a:endParaRPr>
          </a:p>
        </p:txBody>
      </p:sp>
      <p:sp>
        <p:nvSpPr>
          <p:cNvPr id="59" name="正方形/長方形 58"/>
          <p:cNvSpPr/>
          <p:nvPr/>
        </p:nvSpPr>
        <p:spPr>
          <a:xfrm>
            <a:off x="2275768" y="1442750"/>
            <a:ext cx="486543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kumimoji="0"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P創英角ｺﾞｼｯｸUB" pitchFamily="50" charset="-128"/>
                <a:cs typeface="Arial" pitchFamily="34" charset="0"/>
              </a:rPr>
              <a:t>  “Key management agent” </a:t>
            </a:r>
          </a:p>
          <a:p>
            <a:pPr algn="ctr"/>
            <a:r>
              <a:rPr kumimoji="0"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P創英角ｺﾞｼｯｸUB" pitchFamily="50" charset="-128"/>
                <a:cs typeface="Arial" pitchFamily="34" charset="0"/>
              </a:rPr>
              <a:t>should be physically protected. </a:t>
            </a:r>
            <a:endParaRPr lang="en-US" altLang="ja-JP" dirty="0">
              <a:solidFill>
                <a:srgbClr val="FF0000"/>
              </a:solidFill>
              <a:ea typeface="HG創英角ﾎﾟｯﾌﾟ体" pitchFamily="49" charset="-128"/>
              <a:cs typeface="Arial" pitchFamily="34" charset="0"/>
            </a:endParaRPr>
          </a:p>
        </p:txBody>
      </p:sp>
      <p:sp>
        <p:nvSpPr>
          <p:cNvPr id="43" name="正方形/長方形 42"/>
          <p:cNvSpPr/>
          <p:nvPr/>
        </p:nvSpPr>
        <p:spPr>
          <a:xfrm>
            <a:off x="2401990" y="125275"/>
            <a:ext cx="4326357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Trusted node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7" name="正方形/長方形 26"/>
          <p:cNvSpPr/>
          <p:nvPr/>
        </p:nvSpPr>
        <p:spPr>
          <a:xfrm>
            <a:off x="951942" y="4380476"/>
            <a:ext cx="7345898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</a:rPr>
              <a:t>It is a regression for open controlled networks. </a:t>
            </a:r>
          </a:p>
          <a:p>
            <a:endParaRPr lang="en-US" altLang="ja-JP" dirty="0" smtClean="0">
              <a:solidFill>
                <a:srgbClr val="FFFF00"/>
              </a:solidFill>
            </a:endParaRPr>
          </a:p>
          <a:p>
            <a:r>
              <a:rPr lang="en-US" altLang="ja-JP" dirty="0" smtClean="0">
                <a:solidFill>
                  <a:srgbClr val="FFFF00"/>
                </a:solidFill>
              </a:rPr>
              <a:t>- Many classically authenticated lines are needed 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   for communications among KM agents. 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- They would bring high complexity as well as 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   more side-channels. </a:t>
            </a:r>
            <a:endParaRPr lang="ja-JP" altLang="en-US" dirty="0">
              <a:solidFill>
                <a:srgbClr val="FFFF00"/>
              </a:solidFill>
            </a:endParaRPr>
          </a:p>
        </p:txBody>
      </p:sp>
      <p:sp>
        <p:nvSpPr>
          <p:cNvPr id="28" name="下矢印 27"/>
          <p:cNvSpPr/>
          <p:nvPr/>
        </p:nvSpPr>
        <p:spPr bwMode="auto">
          <a:xfrm flipH="1">
            <a:off x="4101705" y="3957851"/>
            <a:ext cx="940587" cy="498082"/>
          </a:xfrm>
          <a:prstGeom prst="downArrow">
            <a:avLst>
              <a:gd name="adj1" fmla="val 50000"/>
              <a:gd name="adj2" fmla="val 69252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3498" name="Line 173"/>
          <p:cNvSpPr>
            <a:spLocks noChangeShapeType="1"/>
          </p:cNvSpPr>
          <p:nvPr/>
        </p:nvSpPr>
        <p:spPr bwMode="auto">
          <a:xfrm>
            <a:off x="2500869" y="3466908"/>
            <a:ext cx="2408" cy="382079"/>
          </a:xfrm>
          <a:prstGeom prst="line">
            <a:avLst/>
          </a:prstGeom>
          <a:noFill/>
          <a:ln w="3175">
            <a:noFill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36" name="Rectangle 38"/>
          <p:cNvSpPr>
            <a:spLocks noChangeAspect="1" noChangeArrowheads="1"/>
          </p:cNvSpPr>
          <p:nvPr/>
        </p:nvSpPr>
        <p:spPr bwMode="auto">
          <a:xfrm rot="20995460">
            <a:off x="4804577" y="3018853"/>
            <a:ext cx="1783689" cy="119400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50000">
                <a:srgbClr val="FFFF00"/>
              </a:gs>
              <a:gs pos="100000">
                <a:schemeClr val="folHlink"/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 sz="1800" b="0"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237" name="Rectangle 39"/>
          <p:cNvSpPr>
            <a:spLocks noChangeAspect="1" noChangeArrowheads="1"/>
          </p:cNvSpPr>
          <p:nvPr/>
        </p:nvSpPr>
        <p:spPr bwMode="auto">
          <a:xfrm>
            <a:off x="2551436" y="3257959"/>
            <a:ext cx="1700489" cy="113430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50000">
                <a:srgbClr val="FFFF00"/>
              </a:gs>
              <a:gs pos="100000">
                <a:schemeClr val="folHlink"/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 sz="1800" b="0"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277" name="Rectangle 43"/>
          <p:cNvSpPr>
            <a:spLocks noChangeAspect="1" noChangeArrowheads="1"/>
          </p:cNvSpPr>
          <p:nvPr/>
        </p:nvSpPr>
        <p:spPr bwMode="auto">
          <a:xfrm rot="489398">
            <a:off x="4826339" y="3437946"/>
            <a:ext cx="1739060" cy="119400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50000">
                <a:srgbClr val="FFFF00"/>
              </a:gs>
              <a:gs pos="100000">
                <a:schemeClr val="folHlink"/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 sz="1800" b="0"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1513502" name="AutoShape 40"/>
          <p:cNvSpPr>
            <a:spLocks noChangeAspect="1" noChangeArrowheads="1"/>
          </p:cNvSpPr>
          <p:nvPr/>
        </p:nvSpPr>
        <p:spPr bwMode="auto">
          <a:xfrm>
            <a:off x="4242902" y="3081845"/>
            <a:ext cx="582729" cy="402973"/>
          </a:xfrm>
          <a:prstGeom prst="can">
            <a:avLst>
              <a:gd name="adj" fmla="val 42417"/>
            </a:avLst>
          </a:prstGeom>
          <a:gradFill rotWithShape="0">
            <a:gsLst>
              <a:gs pos="0">
                <a:srgbClr val="FFFF00"/>
              </a:gs>
              <a:gs pos="100000">
                <a:srgbClr val="7676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ja-JP" sz="1800" b="0">
              <a:latin typeface="Calibri" pitchFamily="34" charset="0"/>
            </a:endParaRPr>
          </a:p>
        </p:txBody>
      </p:sp>
      <p:sp>
        <p:nvSpPr>
          <p:cNvPr id="1513503" name="Line 35"/>
          <p:cNvSpPr>
            <a:spLocks noChangeAspect="1" noChangeShapeType="1"/>
          </p:cNvSpPr>
          <p:nvPr/>
        </p:nvSpPr>
        <p:spPr bwMode="auto">
          <a:xfrm>
            <a:off x="4363300" y="3093785"/>
            <a:ext cx="385275" cy="14924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13504" name="Line 34"/>
          <p:cNvSpPr>
            <a:spLocks noChangeAspect="1" noChangeShapeType="1"/>
          </p:cNvSpPr>
          <p:nvPr/>
        </p:nvSpPr>
        <p:spPr bwMode="auto">
          <a:xfrm flipH="1">
            <a:off x="4344036" y="3075875"/>
            <a:ext cx="375643" cy="1462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pic>
        <p:nvPicPr>
          <p:cNvPr id="44" name="図 43" descr="鍵3_やまぶき.png"/>
          <p:cNvPicPr>
            <a:picLocks/>
          </p:cNvPicPr>
          <p:nvPr/>
        </p:nvPicPr>
        <p:blipFill>
          <a:blip r:embed="rId3" cstate="print"/>
          <a:stretch>
            <a:fillRect/>
          </a:stretch>
        </p:blipFill>
        <p:spPr>
          <a:xfrm rot="16779284">
            <a:off x="2117673" y="3188990"/>
            <a:ext cx="579047" cy="606743"/>
          </a:xfrm>
          <a:prstGeom prst="rect">
            <a:avLst/>
          </a:prstGeom>
        </p:spPr>
      </p:pic>
      <p:pic>
        <p:nvPicPr>
          <p:cNvPr id="45" name="図 44" descr="鍵3_やまぶき.png"/>
          <p:cNvPicPr>
            <a:picLocks/>
          </p:cNvPicPr>
          <p:nvPr/>
        </p:nvPicPr>
        <p:blipFill>
          <a:blip r:embed="rId3" cstate="print"/>
          <a:stretch>
            <a:fillRect/>
          </a:stretch>
        </p:blipFill>
        <p:spPr>
          <a:xfrm rot="16779284">
            <a:off x="6502941" y="3314096"/>
            <a:ext cx="579047" cy="606743"/>
          </a:xfrm>
          <a:prstGeom prst="rect">
            <a:avLst/>
          </a:prstGeom>
        </p:spPr>
      </p:pic>
      <p:sp>
        <p:nvSpPr>
          <p:cNvPr id="59" name="フリーフォーム 58"/>
          <p:cNvSpPr/>
          <p:nvPr/>
        </p:nvSpPr>
        <p:spPr bwMode="auto">
          <a:xfrm>
            <a:off x="2593054" y="3480179"/>
            <a:ext cx="3998794" cy="368490"/>
          </a:xfrm>
          <a:custGeom>
            <a:avLst/>
            <a:gdLst>
              <a:gd name="connsiteX0" fmla="*/ 0 w 3998794"/>
              <a:gd name="connsiteY0" fmla="*/ 0 h 368490"/>
              <a:gd name="connsiteX1" fmla="*/ 1924334 w 3998794"/>
              <a:gd name="connsiteY1" fmla="*/ 68239 h 368490"/>
              <a:gd name="connsiteX2" fmla="*/ 3998794 w 3998794"/>
              <a:gd name="connsiteY2" fmla="*/ 368490 h 368490"/>
              <a:gd name="connsiteX3" fmla="*/ 3998794 w 3998794"/>
              <a:gd name="connsiteY3" fmla="*/ 368490 h 368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98794" h="368490">
                <a:moveTo>
                  <a:pt x="0" y="0"/>
                </a:moveTo>
                <a:cubicBezTo>
                  <a:pt x="628934" y="3412"/>
                  <a:pt x="1257868" y="6824"/>
                  <a:pt x="1924334" y="68239"/>
                </a:cubicBezTo>
                <a:cubicBezTo>
                  <a:pt x="2590800" y="129654"/>
                  <a:pt x="3998794" y="368490"/>
                  <a:pt x="3998794" y="368490"/>
                </a:cubicBezTo>
                <a:lnTo>
                  <a:pt x="3998794" y="368490"/>
                </a:lnTo>
              </a:path>
            </a:pathLst>
          </a:custGeom>
          <a:noFill/>
          <a:ln w="571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9" name="正方形/長方形 38"/>
          <p:cNvSpPr/>
          <p:nvPr/>
        </p:nvSpPr>
        <p:spPr>
          <a:xfrm>
            <a:off x="2401990" y="125275"/>
            <a:ext cx="4326357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All optical node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0" name="Text Box 18"/>
          <p:cNvSpPr txBox="1">
            <a:spLocks noChangeAspect="1" noChangeArrowheads="1"/>
          </p:cNvSpPr>
          <p:nvPr/>
        </p:nvSpPr>
        <p:spPr bwMode="auto">
          <a:xfrm>
            <a:off x="2602668" y="2805399"/>
            <a:ext cx="11128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</a:rPr>
              <a:t>Optical </a:t>
            </a:r>
          </a:p>
        </p:txBody>
      </p:sp>
      <p:sp>
        <p:nvSpPr>
          <p:cNvPr id="41" name="Text Box 18"/>
          <p:cNvSpPr txBox="1">
            <a:spLocks noChangeAspect="1" noChangeArrowheads="1"/>
          </p:cNvSpPr>
          <p:nvPr/>
        </p:nvSpPr>
        <p:spPr bwMode="auto">
          <a:xfrm>
            <a:off x="5381157" y="2554498"/>
            <a:ext cx="11128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</a:rPr>
              <a:t>Optical </a:t>
            </a:r>
          </a:p>
        </p:txBody>
      </p:sp>
      <p:sp>
        <p:nvSpPr>
          <p:cNvPr id="42" name="Text Box 18"/>
          <p:cNvSpPr txBox="1">
            <a:spLocks noChangeAspect="1" noChangeArrowheads="1"/>
          </p:cNvSpPr>
          <p:nvPr/>
        </p:nvSpPr>
        <p:spPr bwMode="auto">
          <a:xfrm>
            <a:off x="4015581" y="2656781"/>
            <a:ext cx="11128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</a:rPr>
              <a:t>Optical </a:t>
            </a:r>
          </a:p>
        </p:txBody>
      </p:sp>
      <p:sp>
        <p:nvSpPr>
          <p:cNvPr id="16" name="正方形/長方形 15"/>
          <p:cNvSpPr/>
          <p:nvPr/>
        </p:nvSpPr>
        <p:spPr>
          <a:xfrm>
            <a:off x="382138" y="4560917"/>
            <a:ext cx="839337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Can offer flexible and scalable on-demand connectivity</a:t>
            </a:r>
          </a:p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Less side-channels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45796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34819" y="2117524"/>
            <a:ext cx="7966110" cy="25772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四角形吹き出し 14"/>
          <p:cNvSpPr/>
          <p:nvPr/>
        </p:nvSpPr>
        <p:spPr>
          <a:xfrm>
            <a:off x="152399" y="3794044"/>
            <a:ext cx="3737212" cy="914400"/>
          </a:xfrm>
          <a:prstGeom prst="wedgeRectCallout">
            <a:avLst>
              <a:gd name="adj1" fmla="val -9417"/>
              <a:gd name="adj2" fmla="val -105221"/>
            </a:avLst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ja-JP" sz="2000" dirty="0" smtClean="0">
                <a:solidFill>
                  <a:srgbClr val="0000FF"/>
                </a:solidFill>
              </a:rPr>
              <a:t>F3 : One-way BB84 </a:t>
            </a:r>
          </a:p>
          <a:p>
            <a:r>
              <a:rPr lang="en-US" altLang="ja-JP" sz="1800" dirty="0" smtClean="0">
                <a:solidFill>
                  <a:srgbClr val="0000FF"/>
                </a:solidFill>
              </a:rPr>
              <a:t>   R. J. Hughes, et al, </a:t>
            </a:r>
          </a:p>
          <a:p>
            <a:r>
              <a:rPr lang="en-US" altLang="ja-JP" sz="1800" dirty="0" smtClean="0">
                <a:solidFill>
                  <a:srgbClr val="0000FF"/>
                </a:solidFill>
              </a:rPr>
              <a:t>   Proc. SPIE 5893, 589301 (2005). </a:t>
            </a:r>
            <a:endParaRPr lang="ja-JP" altLang="en-US" sz="1800" dirty="0">
              <a:solidFill>
                <a:srgbClr val="0000FF"/>
              </a:solidFill>
            </a:endParaRP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0" y="0"/>
            <a:ext cx="9144000" cy="673200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T.E. Chapuran, et al. New J. Phys. 11, 105001  (2009).</a:t>
            </a:r>
            <a:endParaRPr lang="ja-JP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正方形/長方形 11"/>
          <p:cNvSpPr/>
          <p:nvPr/>
        </p:nvSpPr>
        <p:spPr>
          <a:xfrm>
            <a:off x="849575" y="904501"/>
            <a:ext cx="755744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QKD network with reconfigurable optical add drop multiplexer (ROADM), and MEMS switching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正方形/長方形 12"/>
          <p:cNvSpPr/>
          <p:nvPr/>
        </p:nvSpPr>
        <p:spPr>
          <a:xfrm>
            <a:off x="143300" y="5201865"/>
            <a:ext cx="739026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0000FF"/>
                </a:solidFill>
              </a:rPr>
              <a:t>Highly automated, adaptive control to respond to </a:t>
            </a:r>
            <a:r>
              <a:rPr lang="en-US" altLang="ja-JP" dirty="0" smtClean="0">
                <a:solidFill>
                  <a:srgbClr val="FF0000"/>
                </a:solidFill>
              </a:rPr>
              <a:t>sudden changes</a:t>
            </a:r>
            <a:r>
              <a:rPr lang="ja-JP" altLang="en-US" dirty="0" smtClean="0">
                <a:solidFill>
                  <a:srgbClr val="FF0000"/>
                </a:solidFill>
              </a:rPr>
              <a:t> </a:t>
            </a:r>
            <a:r>
              <a:rPr lang="en-US" altLang="ja-JP" dirty="0" smtClean="0">
                <a:solidFill>
                  <a:srgbClr val="0000FF"/>
                </a:solidFill>
              </a:rPr>
              <a:t>occurring when an optical path is switched to a very different path.</a:t>
            </a:r>
            <a:endParaRPr lang="ja-JP" altLang="en-US" dirty="0">
              <a:solidFill>
                <a:srgbClr val="0000FF"/>
              </a:solidFill>
            </a:endParaRPr>
          </a:p>
        </p:txBody>
      </p:sp>
      <p:sp>
        <p:nvSpPr>
          <p:cNvPr id="17" name="フリーフォーム 16"/>
          <p:cNvSpPr/>
          <p:nvPr/>
        </p:nvSpPr>
        <p:spPr>
          <a:xfrm>
            <a:off x="1091820" y="4722127"/>
            <a:ext cx="409433" cy="559558"/>
          </a:xfrm>
          <a:custGeom>
            <a:avLst/>
            <a:gdLst>
              <a:gd name="connsiteX0" fmla="*/ 0 w 409433"/>
              <a:gd name="connsiteY0" fmla="*/ 0 h 559558"/>
              <a:gd name="connsiteX1" fmla="*/ 54591 w 409433"/>
              <a:gd name="connsiteY1" fmla="*/ 423081 h 559558"/>
              <a:gd name="connsiteX2" fmla="*/ 259307 w 409433"/>
              <a:gd name="connsiteY2" fmla="*/ 163773 h 559558"/>
              <a:gd name="connsiteX3" fmla="*/ 409433 w 409433"/>
              <a:gd name="connsiteY3" fmla="*/ 559558 h 559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433" h="559558">
                <a:moveTo>
                  <a:pt x="0" y="0"/>
                </a:moveTo>
                <a:cubicBezTo>
                  <a:pt x="5686" y="197893"/>
                  <a:pt x="11373" y="395786"/>
                  <a:pt x="54591" y="423081"/>
                </a:cubicBezTo>
                <a:cubicBezTo>
                  <a:pt x="97809" y="450376"/>
                  <a:pt x="200167" y="141027"/>
                  <a:pt x="259307" y="163773"/>
                </a:cubicBezTo>
                <a:cubicBezTo>
                  <a:pt x="318447" y="186519"/>
                  <a:pt x="363940" y="373038"/>
                  <a:pt x="409433" y="559558"/>
                </a:cubicBezTo>
              </a:path>
            </a:pathLst>
          </a:cu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3498" name="Line 173"/>
          <p:cNvSpPr>
            <a:spLocks noChangeShapeType="1"/>
          </p:cNvSpPr>
          <p:nvPr/>
        </p:nvSpPr>
        <p:spPr bwMode="auto">
          <a:xfrm>
            <a:off x="2500869" y="2375068"/>
            <a:ext cx="2408" cy="382079"/>
          </a:xfrm>
          <a:prstGeom prst="line">
            <a:avLst/>
          </a:prstGeom>
          <a:noFill/>
          <a:ln w="3175">
            <a:noFill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36" name="Rectangle 38"/>
          <p:cNvSpPr>
            <a:spLocks noChangeAspect="1" noChangeArrowheads="1"/>
          </p:cNvSpPr>
          <p:nvPr/>
        </p:nvSpPr>
        <p:spPr bwMode="auto">
          <a:xfrm rot="20995460">
            <a:off x="4804577" y="1927013"/>
            <a:ext cx="1783689" cy="119400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50000">
                <a:srgbClr val="FFFF00"/>
              </a:gs>
              <a:gs pos="100000">
                <a:schemeClr val="folHlink"/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 sz="1800" b="0"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237" name="Rectangle 39"/>
          <p:cNvSpPr>
            <a:spLocks noChangeAspect="1" noChangeArrowheads="1"/>
          </p:cNvSpPr>
          <p:nvPr/>
        </p:nvSpPr>
        <p:spPr bwMode="auto">
          <a:xfrm>
            <a:off x="2551436" y="2166119"/>
            <a:ext cx="1700489" cy="113430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50000">
                <a:srgbClr val="FFFF00"/>
              </a:gs>
              <a:gs pos="100000">
                <a:schemeClr val="folHlink"/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 sz="1800" b="0"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277" name="Rectangle 43"/>
          <p:cNvSpPr>
            <a:spLocks noChangeAspect="1" noChangeArrowheads="1"/>
          </p:cNvSpPr>
          <p:nvPr/>
        </p:nvSpPr>
        <p:spPr bwMode="auto">
          <a:xfrm rot="489398">
            <a:off x="4826339" y="2346106"/>
            <a:ext cx="1739060" cy="119400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50000">
                <a:srgbClr val="FFFF00"/>
              </a:gs>
              <a:gs pos="100000">
                <a:schemeClr val="folHlink"/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 sz="1800" b="0"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1513502" name="AutoShape 40"/>
          <p:cNvSpPr>
            <a:spLocks noChangeAspect="1" noChangeArrowheads="1"/>
          </p:cNvSpPr>
          <p:nvPr/>
        </p:nvSpPr>
        <p:spPr bwMode="auto">
          <a:xfrm>
            <a:off x="4242902" y="1990005"/>
            <a:ext cx="582729" cy="402973"/>
          </a:xfrm>
          <a:prstGeom prst="can">
            <a:avLst>
              <a:gd name="adj" fmla="val 42417"/>
            </a:avLst>
          </a:prstGeom>
          <a:gradFill rotWithShape="0">
            <a:gsLst>
              <a:gs pos="0">
                <a:srgbClr val="FFFF00"/>
              </a:gs>
              <a:gs pos="100000">
                <a:srgbClr val="7676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ja-JP" sz="1800" b="0">
              <a:latin typeface="Calibri" pitchFamily="34" charset="0"/>
            </a:endParaRPr>
          </a:p>
        </p:txBody>
      </p:sp>
      <p:sp>
        <p:nvSpPr>
          <p:cNvPr id="1513503" name="Line 35"/>
          <p:cNvSpPr>
            <a:spLocks noChangeAspect="1" noChangeShapeType="1"/>
          </p:cNvSpPr>
          <p:nvPr/>
        </p:nvSpPr>
        <p:spPr bwMode="auto">
          <a:xfrm>
            <a:off x="4363300" y="2001945"/>
            <a:ext cx="385275" cy="14924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13504" name="Line 34"/>
          <p:cNvSpPr>
            <a:spLocks noChangeAspect="1" noChangeShapeType="1"/>
          </p:cNvSpPr>
          <p:nvPr/>
        </p:nvSpPr>
        <p:spPr bwMode="auto">
          <a:xfrm flipH="1">
            <a:off x="4344036" y="1984035"/>
            <a:ext cx="375643" cy="1462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pic>
        <p:nvPicPr>
          <p:cNvPr id="44" name="図 43" descr="鍵3_やまぶき.png"/>
          <p:cNvPicPr>
            <a:picLocks/>
          </p:cNvPicPr>
          <p:nvPr/>
        </p:nvPicPr>
        <p:blipFill>
          <a:blip r:embed="rId3" cstate="print"/>
          <a:stretch>
            <a:fillRect/>
          </a:stretch>
        </p:blipFill>
        <p:spPr>
          <a:xfrm rot="16779284">
            <a:off x="2117673" y="2097150"/>
            <a:ext cx="579047" cy="606743"/>
          </a:xfrm>
          <a:prstGeom prst="rect">
            <a:avLst/>
          </a:prstGeom>
        </p:spPr>
      </p:pic>
      <p:pic>
        <p:nvPicPr>
          <p:cNvPr id="45" name="図 44" descr="鍵3_やまぶき.png"/>
          <p:cNvPicPr>
            <a:picLocks/>
          </p:cNvPicPr>
          <p:nvPr/>
        </p:nvPicPr>
        <p:blipFill>
          <a:blip r:embed="rId3" cstate="print"/>
          <a:stretch>
            <a:fillRect/>
          </a:stretch>
        </p:blipFill>
        <p:spPr>
          <a:xfrm rot="16779284">
            <a:off x="6502941" y="2222256"/>
            <a:ext cx="579047" cy="606743"/>
          </a:xfrm>
          <a:prstGeom prst="rect">
            <a:avLst/>
          </a:prstGeom>
        </p:spPr>
      </p:pic>
      <p:sp>
        <p:nvSpPr>
          <p:cNvPr id="59" name="フリーフォーム 58"/>
          <p:cNvSpPr/>
          <p:nvPr/>
        </p:nvSpPr>
        <p:spPr bwMode="auto">
          <a:xfrm>
            <a:off x="2593054" y="2388339"/>
            <a:ext cx="3998794" cy="368490"/>
          </a:xfrm>
          <a:custGeom>
            <a:avLst/>
            <a:gdLst>
              <a:gd name="connsiteX0" fmla="*/ 0 w 3998794"/>
              <a:gd name="connsiteY0" fmla="*/ 0 h 368490"/>
              <a:gd name="connsiteX1" fmla="*/ 1924334 w 3998794"/>
              <a:gd name="connsiteY1" fmla="*/ 68239 h 368490"/>
              <a:gd name="connsiteX2" fmla="*/ 3998794 w 3998794"/>
              <a:gd name="connsiteY2" fmla="*/ 368490 h 368490"/>
              <a:gd name="connsiteX3" fmla="*/ 3998794 w 3998794"/>
              <a:gd name="connsiteY3" fmla="*/ 368490 h 368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98794" h="368490">
                <a:moveTo>
                  <a:pt x="0" y="0"/>
                </a:moveTo>
                <a:cubicBezTo>
                  <a:pt x="628934" y="3412"/>
                  <a:pt x="1257868" y="6824"/>
                  <a:pt x="1924334" y="68239"/>
                </a:cubicBezTo>
                <a:cubicBezTo>
                  <a:pt x="2590800" y="129654"/>
                  <a:pt x="3998794" y="368490"/>
                  <a:pt x="3998794" y="368490"/>
                </a:cubicBezTo>
                <a:lnTo>
                  <a:pt x="3998794" y="368490"/>
                </a:lnTo>
              </a:path>
            </a:pathLst>
          </a:custGeom>
          <a:noFill/>
          <a:ln w="571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9" name="正方形/長方形 38"/>
          <p:cNvSpPr/>
          <p:nvPr/>
        </p:nvSpPr>
        <p:spPr>
          <a:xfrm>
            <a:off x="2401990" y="125275"/>
            <a:ext cx="4326357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All optical node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0" name="Text Box 18"/>
          <p:cNvSpPr txBox="1">
            <a:spLocks noChangeAspect="1" noChangeArrowheads="1"/>
          </p:cNvSpPr>
          <p:nvPr/>
        </p:nvSpPr>
        <p:spPr bwMode="auto">
          <a:xfrm>
            <a:off x="2602668" y="1713559"/>
            <a:ext cx="11128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</a:rPr>
              <a:t>Optical </a:t>
            </a:r>
          </a:p>
        </p:txBody>
      </p:sp>
      <p:sp>
        <p:nvSpPr>
          <p:cNvPr id="41" name="Text Box 18"/>
          <p:cNvSpPr txBox="1">
            <a:spLocks noChangeAspect="1" noChangeArrowheads="1"/>
          </p:cNvSpPr>
          <p:nvPr/>
        </p:nvSpPr>
        <p:spPr bwMode="auto">
          <a:xfrm>
            <a:off x="5381157" y="1462658"/>
            <a:ext cx="11128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</a:rPr>
              <a:t>Optical </a:t>
            </a:r>
          </a:p>
        </p:txBody>
      </p:sp>
      <p:sp>
        <p:nvSpPr>
          <p:cNvPr id="42" name="Text Box 18"/>
          <p:cNvSpPr txBox="1">
            <a:spLocks noChangeAspect="1" noChangeArrowheads="1"/>
          </p:cNvSpPr>
          <p:nvPr/>
        </p:nvSpPr>
        <p:spPr bwMode="auto">
          <a:xfrm>
            <a:off x="4015581" y="1564941"/>
            <a:ext cx="11128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</a:rPr>
              <a:t>Optical </a:t>
            </a:r>
          </a:p>
        </p:txBody>
      </p:sp>
      <p:sp>
        <p:nvSpPr>
          <p:cNvPr id="17" name="正方形/長方形 16"/>
          <p:cNvSpPr/>
          <p:nvPr/>
        </p:nvSpPr>
        <p:spPr>
          <a:xfrm>
            <a:off x="3466923" y="3212039"/>
            <a:ext cx="218793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Bottle neck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" name="正方形/長方形 17"/>
          <p:cNvSpPr/>
          <p:nvPr/>
        </p:nvSpPr>
        <p:spPr>
          <a:xfrm>
            <a:off x="2174925" y="4562931"/>
            <a:ext cx="480753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dirty="0" smtClean="0">
                <a:solidFill>
                  <a:srgbClr val="FFFF00"/>
                </a:solidFill>
                <a:ea typeface="HGS創英角ｺﾞｼｯｸUB" pitchFamily="50" charset="-128"/>
              </a:rPr>
              <a:t>Secure key rate is still very low.</a:t>
            </a:r>
            <a:endParaRPr lang="ja-JP" altLang="en-US" dirty="0" smtClean="0">
              <a:solidFill>
                <a:srgbClr val="FFFF00"/>
              </a:solidFill>
              <a:ea typeface="HGS創英角ｺﾞｼｯｸUB" pitchFamily="50" charset="-128"/>
            </a:endParaRPr>
          </a:p>
        </p:txBody>
      </p:sp>
      <p:sp>
        <p:nvSpPr>
          <p:cNvPr id="19" name="正方形/長方形 18"/>
          <p:cNvSpPr/>
          <p:nvPr/>
        </p:nvSpPr>
        <p:spPr>
          <a:xfrm>
            <a:off x="323685" y="5373303"/>
            <a:ext cx="8474435" cy="11318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P創英角ｺﾞｼｯｸUB" pitchFamily="50" charset="-128"/>
                <a:cs typeface="Arial" pitchFamily="34" charset="0"/>
              </a:rPr>
              <a:t>Very transparent optical switches need to be developed. </a:t>
            </a:r>
          </a:p>
          <a:p>
            <a:pPr algn="ctr">
              <a:lnSpc>
                <a:spcPct val="150000"/>
              </a:lnSpc>
            </a:pPr>
            <a:r>
              <a:rPr kumimoji="0"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HGP創英角ｺﾞｼｯｸUB" pitchFamily="50" charset="-128"/>
                <a:cs typeface="Arial" pitchFamily="34" charset="0"/>
              </a:rPr>
              <a:t>"Photon router"</a:t>
            </a:r>
            <a:endParaRPr lang="en-US" altLang="ja-JP" dirty="0">
              <a:solidFill>
                <a:srgbClr val="FF0000"/>
              </a:solidFill>
              <a:ea typeface="HG創英角ﾎﾟｯﾌﾟ体" pitchFamily="49" charset="-128"/>
              <a:cs typeface="Arial" pitchFamily="34" charset="0"/>
            </a:endParaRPr>
          </a:p>
        </p:txBody>
      </p:sp>
      <p:grpSp>
        <p:nvGrpSpPr>
          <p:cNvPr id="23" name="グループ化 22"/>
          <p:cNvGrpSpPr/>
          <p:nvPr/>
        </p:nvGrpSpPr>
        <p:grpSpPr>
          <a:xfrm>
            <a:off x="828225" y="3732179"/>
            <a:ext cx="7465325" cy="461665"/>
            <a:chOff x="828225" y="893444"/>
            <a:chExt cx="7465325" cy="461665"/>
          </a:xfrm>
        </p:grpSpPr>
        <p:sp>
          <p:nvSpPr>
            <p:cNvPr id="20" name="正方形/長方形 19"/>
            <p:cNvSpPr/>
            <p:nvPr/>
          </p:nvSpPr>
          <p:spPr>
            <a:xfrm>
              <a:off x="828225" y="893444"/>
              <a:ext cx="7465325" cy="461665"/>
            </a:xfrm>
            <a:prstGeom prst="rect">
              <a:avLst/>
            </a:prstGeom>
            <a:ln>
              <a:solidFill>
                <a:srgbClr val="FFFF00"/>
              </a:solidFill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altLang="ja-JP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Large loss in optical switches        20~30km fiber </a:t>
              </a:r>
              <a:endParaRPr lang="ja-JP" altLang="en-US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22" name="直線矢印コネクタ 21"/>
            <p:cNvCxnSpPr/>
            <p:nvPr/>
          </p:nvCxnSpPr>
          <p:spPr bwMode="auto">
            <a:xfrm>
              <a:off x="5445456" y="1132764"/>
              <a:ext cx="477671" cy="1588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rgbClr val="FFFF00"/>
              </a:solidFill>
              <a:prstDash val="solid"/>
              <a:round/>
              <a:headEnd type="arrow"/>
              <a:tailEnd type="arrow"/>
            </a:ln>
            <a:effectLst/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四角形吹き出し 90"/>
          <p:cNvSpPr/>
          <p:nvPr/>
        </p:nvSpPr>
        <p:spPr>
          <a:xfrm>
            <a:off x="4763068" y="2292824"/>
            <a:ext cx="4053386" cy="1419367"/>
          </a:xfrm>
          <a:prstGeom prst="wedgeRectCallout">
            <a:avLst>
              <a:gd name="adj1" fmla="val -76269"/>
              <a:gd name="adj2" fmla="val 5391"/>
            </a:avLst>
          </a:prstGeom>
          <a:noFill/>
          <a:ln w="190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200"/>
              </a:lnSpc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"Photon router"  </a:t>
            </a:r>
          </a:p>
          <a:p>
            <a:pPr algn="ctr">
              <a:lnSpc>
                <a:spcPts val="3200"/>
              </a:lnSpc>
            </a:pPr>
            <a:r>
              <a:rPr kumimoji="0"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Optical switches with 1dB loss</a:t>
            </a:r>
          </a:p>
          <a:p>
            <a:pPr algn="ctr">
              <a:lnSpc>
                <a:spcPts val="3200"/>
              </a:lnSpc>
            </a:pPr>
            <a:r>
              <a:rPr kumimoji="0"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     &lt; 5km fiber </a:t>
            </a:r>
            <a:endParaRPr lang="ja-JP" altLang="en-US" sz="2000" dirty="0">
              <a:solidFill>
                <a:srgbClr val="0000FF"/>
              </a:solidFill>
            </a:endParaRPr>
          </a:p>
        </p:txBody>
      </p:sp>
      <p:grpSp>
        <p:nvGrpSpPr>
          <p:cNvPr id="35" name="グループ化 34"/>
          <p:cNvGrpSpPr/>
          <p:nvPr/>
        </p:nvGrpSpPr>
        <p:grpSpPr>
          <a:xfrm>
            <a:off x="547993" y="2179825"/>
            <a:ext cx="3353153" cy="2163705"/>
            <a:chOff x="2254155" y="3599192"/>
            <a:chExt cx="3353153" cy="2163705"/>
          </a:xfrm>
        </p:grpSpPr>
        <p:cxnSp>
          <p:nvCxnSpPr>
            <p:cNvPr id="200" name="直線コネクタ 199"/>
            <p:cNvCxnSpPr/>
            <p:nvPr/>
          </p:nvCxnSpPr>
          <p:spPr bwMode="auto">
            <a:xfrm rot="10800000" flipH="1" flipV="1">
              <a:off x="3085535" y="4931640"/>
              <a:ext cx="826549" cy="2183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0" name="直線コネクタ 169"/>
            <p:cNvCxnSpPr/>
            <p:nvPr/>
          </p:nvCxnSpPr>
          <p:spPr bwMode="auto">
            <a:xfrm flipH="1">
              <a:off x="3866650" y="5126397"/>
              <a:ext cx="1252335" cy="2361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0" name="直線コネクタ 219"/>
            <p:cNvCxnSpPr/>
            <p:nvPr/>
          </p:nvCxnSpPr>
          <p:spPr bwMode="auto">
            <a:xfrm rot="16200000" flipH="1">
              <a:off x="4845576" y="4046977"/>
              <a:ext cx="703151" cy="10455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8" name="直線コネクタ 207"/>
            <p:cNvCxnSpPr/>
            <p:nvPr/>
          </p:nvCxnSpPr>
          <p:spPr bwMode="auto">
            <a:xfrm rot="5400000">
              <a:off x="4717152" y="3767417"/>
              <a:ext cx="465727" cy="38971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93" name="直線コネクタ 192"/>
            <p:cNvCxnSpPr/>
            <p:nvPr/>
          </p:nvCxnSpPr>
          <p:spPr bwMode="auto">
            <a:xfrm flipH="1">
              <a:off x="3946579" y="4797111"/>
              <a:ext cx="600460" cy="30794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8" name="直線コネクタ 187"/>
            <p:cNvCxnSpPr/>
            <p:nvPr/>
          </p:nvCxnSpPr>
          <p:spPr bwMode="auto">
            <a:xfrm rot="5400000">
              <a:off x="4656118" y="5214631"/>
              <a:ext cx="502251" cy="39922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2" name="直線コネクタ 181"/>
            <p:cNvCxnSpPr/>
            <p:nvPr/>
          </p:nvCxnSpPr>
          <p:spPr bwMode="auto">
            <a:xfrm rot="16200000" flipH="1">
              <a:off x="4197826" y="5192838"/>
              <a:ext cx="867529" cy="11406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直線コネクタ 80"/>
            <p:cNvCxnSpPr/>
            <p:nvPr/>
          </p:nvCxnSpPr>
          <p:spPr bwMode="auto">
            <a:xfrm rot="10800000">
              <a:off x="2920621" y="4519217"/>
              <a:ext cx="1620494" cy="223835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4" name="円/楕円 43"/>
            <p:cNvSpPr/>
            <p:nvPr/>
          </p:nvSpPr>
          <p:spPr bwMode="auto">
            <a:xfrm flipH="1">
              <a:off x="5076624" y="504355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" name="円/楕円 44"/>
            <p:cNvSpPr/>
            <p:nvPr/>
          </p:nvSpPr>
          <p:spPr bwMode="auto">
            <a:xfrm flipH="1">
              <a:off x="3833022" y="506267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" name="円/楕円 45"/>
            <p:cNvSpPr/>
            <p:nvPr/>
          </p:nvSpPr>
          <p:spPr bwMode="auto">
            <a:xfrm flipH="1">
              <a:off x="4614037" y="561859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" name="円/楕円 78"/>
            <p:cNvSpPr/>
            <p:nvPr/>
          </p:nvSpPr>
          <p:spPr bwMode="auto">
            <a:xfrm flipH="1">
              <a:off x="4405046" y="4604549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166" name="直線コネクタ 165"/>
            <p:cNvCxnSpPr/>
            <p:nvPr/>
          </p:nvCxnSpPr>
          <p:spPr bwMode="auto">
            <a:xfrm flipH="1" flipV="1">
              <a:off x="4774169" y="4176872"/>
              <a:ext cx="493520" cy="29659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7" name="直線コネクタ 166"/>
            <p:cNvCxnSpPr/>
            <p:nvPr/>
          </p:nvCxnSpPr>
          <p:spPr bwMode="auto">
            <a:xfrm flipH="1">
              <a:off x="4527034" y="4495501"/>
              <a:ext cx="679045" cy="32973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7" name="円/楕円 46"/>
            <p:cNvSpPr/>
            <p:nvPr/>
          </p:nvSpPr>
          <p:spPr bwMode="auto">
            <a:xfrm flipH="1">
              <a:off x="5166925" y="4408888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" name="円/楕円 47"/>
            <p:cNvSpPr/>
            <p:nvPr/>
          </p:nvSpPr>
          <p:spPr bwMode="auto">
            <a:xfrm flipH="1">
              <a:off x="4693246" y="411514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173" name="直線コネクタ 172"/>
            <p:cNvCxnSpPr/>
            <p:nvPr/>
          </p:nvCxnSpPr>
          <p:spPr bwMode="auto">
            <a:xfrm rot="16200000" flipH="1">
              <a:off x="3968289" y="4127474"/>
              <a:ext cx="557041" cy="54626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7" name="円/楕円 196"/>
            <p:cNvSpPr/>
            <p:nvPr/>
          </p:nvSpPr>
          <p:spPr bwMode="auto">
            <a:xfrm flipH="1">
              <a:off x="5067120" y="365550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12" name="直線コネクタ 211"/>
            <p:cNvCxnSpPr/>
            <p:nvPr/>
          </p:nvCxnSpPr>
          <p:spPr bwMode="auto">
            <a:xfrm flipH="1" flipV="1">
              <a:off x="4303842" y="3674619"/>
              <a:ext cx="860044" cy="547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7" name="直線コネクタ 216"/>
            <p:cNvCxnSpPr/>
            <p:nvPr/>
          </p:nvCxnSpPr>
          <p:spPr bwMode="auto">
            <a:xfrm rot="16200000" flipH="1">
              <a:off x="4334656" y="3755997"/>
              <a:ext cx="465726" cy="39428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4" name="直線コネクタ 223"/>
            <p:cNvCxnSpPr/>
            <p:nvPr/>
          </p:nvCxnSpPr>
          <p:spPr bwMode="auto">
            <a:xfrm rot="5400000" flipH="1" flipV="1">
              <a:off x="3924103" y="3713575"/>
              <a:ext cx="387113" cy="36161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" name="円/楕円 48"/>
            <p:cNvSpPr/>
            <p:nvPr/>
          </p:nvSpPr>
          <p:spPr bwMode="auto">
            <a:xfrm flipH="1">
              <a:off x="3867874" y="4004039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8" name="円/楕円 197"/>
            <p:cNvSpPr/>
            <p:nvPr/>
          </p:nvSpPr>
          <p:spPr bwMode="auto">
            <a:xfrm flipH="1">
              <a:off x="4246809" y="3599192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1" name="円/楕円 240"/>
            <p:cNvSpPr/>
            <p:nvPr/>
          </p:nvSpPr>
          <p:spPr bwMode="auto">
            <a:xfrm flipH="1">
              <a:off x="5457178" y="484668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42" name="直線コネクタ 241"/>
            <p:cNvCxnSpPr/>
            <p:nvPr/>
          </p:nvCxnSpPr>
          <p:spPr bwMode="auto">
            <a:xfrm flipH="1" flipV="1">
              <a:off x="4597633" y="4777257"/>
              <a:ext cx="864219" cy="13453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93" name="円/楕円 92"/>
            <p:cNvSpPr/>
            <p:nvPr/>
          </p:nvSpPr>
          <p:spPr bwMode="auto">
            <a:xfrm flipH="1">
              <a:off x="2995902" y="485653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97" name="直線コネクタ 96"/>
            <p:cNvCxnSpPr/>
            <p:nvPr/>
          </p:nvCxnSpPr>
          <p:spPr bwMode="auto">
            <a:xfrm rot="10800000">
              <a:off x="2254155" y="4425960"/>
              <a:ext cx="625522" cy="86401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0" name="正方形/長方形 99"/>
          <p:cNvSpPr/>
          <p:nvPr/>
        </p:nvSpPr>
        <p:spPr>
          <a:xfrm>
            <a:off x="2855947" y="987230"/>
            <a:ext cx="340988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More open controlled   </a:t>
            </a:r>
            <a:endParaRPr lang="ja-JP" altLang="en-US" dirty="0"/>
          </a:p>
        </p:txBody>
      </p:sp>
      <p:cxnSp>
        <p:nvCxnSpPr>
          <p:cNvPr id="34" name="直線矢印コネクタ 33"/>
          <p:cNvCxnSpPr/>
          <p:nvPr/>
        </p:nvCxnSpPr>
        <p:spPr bwMode="auto">
          <a:xfrm>
            <a:off x="5663821" y="3398296"/>
            <a:ext cx="477671" cy="1588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FFFF00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36" name="正方形/長方形 35"/>
          <p:cNvSpPr/>
          <p:nvPr/>
        </p:nvSpPr>
        <p:spPr>
          <a:xfrm>
            <a:off x="1624087" y="125275"/>
            <a:ext cx="5868538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Transparent QKD network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コンテンツ プレースホルダ 1"/>
          <p:cNvSpPr txBox="1">
            <a:spLocks/>
          </p:cNvSpPr>
          <p:nvPr/>
        </p:nvSpPr>
        <p:spPr>
          <a:xfrm>
            <a:off x="2800322" y="294222"/>
            <a:ext cx="3521131" cy="620179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en-GB" altLang="ja-JP" sz="4000" dirty="0" smtClean="0"/>
              <a:t>Contents </a:t>
            </a:r>
            <a:endParaRPr lang="ja-JP" altLang="ja-JP" sz="4000" dirty="0"/>
          </a:p>
        </p:txBody>
      </p:sp>
      <p:sp>
        <p:nvSpPr>
          <p:cNvPr id="12" name="正方形/長方形 11"/>
          <p:cNvSpPr/>
          <p:nvPr/>
        </p:nvSpPr>
        <p:spPr>
          <a:xfrm>
            <a:off x="1617657" y="1624251"/>
            <a:ext cx="6120627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ja-JP" dirty="0" smtClean="0"/>
              <a:t>1. Future perspective of QKD network</a:t>
            </a:r>
            <a:br>
              <a:rPr lang="en-US" altLang="ja-JP" dirty="0" smtClean="0"/>
            </a:br>
            <a:r>
              <a:rPr lang="en-US" altLang="ja-JP" dirty="0" smtClean="0"/>
              <a:t>2. Issues addressed from the experience</a:t>
            </a:r>
            <a:br>
              <a:rPr lang="en-US" altLang="ja-JP" dirty="0" smtClean="0"/>
            </a:br>
            <a:r>
              <a:rPr lang="en-US" altLang="ja-JP" dirty="0" smtClean="0"/>
              <a:t>    of Tokyo QKD Network</a:t>
            </a:r>
            <a:br>
              <a:rPr lang="en-US" altLang="ja-JP" dirty="0" smtClean="0"/>
            </a:br>
            <a:r>
              <a:rPr lang="en-US" altLang="ja-JP" dirty="0" smtClean="0"/>
              <a:t>3. WDM-QKD system</a:t>
            </a:r>
            <a:br>
              <a:rPr lang="en-US" altLang="ja-JP" dirty="0" smtClean="0"/>
            </a:br>
            <a:r>
              <a:rPr lang="en-US" altLang="ja-JP" dirty="0" smtClean="0"/>
              <a:t>4. Evolution to Secure Photonic Network </a:t>
            </a:r>
            <a:br>
              <a:rPr lang="en-US" altLang="ja-JP" dirty="0" smtClean="0"/>
            </a:br>
            <a:r>
              <a:rPr lang="en-US" altLang="ja-JP" dirty="0" smtClean="0"/>
              <a:t>                 “Layer integration” </a:t>
            </a:r>
            <a:br>
              <a:rPr lang="en-US" altLang="ja-JP" dirty="0" smtClean="0"/>
            </a:br>
            <a:r>
              <a:rPr lang="en-US" altLang="ja-JP" dirty="0" smtClean="0"/>
              <a:t>5. Summary </a:t>
            </a:r>
            <a:endParaRPr lang="en-GB" altLang="ja-JP" dirty="0" smtClean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正方形/長方形 276"/>
          <p:cNvSpPr/>
          <p:nvPr/>
        </p:nvSpPr>
        <p:spPr>
          <a:xfrm>
            <a:off x="928042" y="125275"/>
            <a:ext cx="7246961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Scalable multi-user QKD network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88" name="正方形/長方形 87"/>
          <p:cNvSpPr/>
          <p:nvPr/>
        </p:nvSpPr>
        <p:spPr>
          <a:xfrm>
            <a:off x="696043" y="3703301"/>
            <a:ext cx="7779224" cy="1274195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>
              <a:spcBef>
                <a:spcPct val="2000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QKD clusters and small number of strong hubs </a:t>
            </a:r>
          </a:p>
          <a:p>
            <a:pPr>
              <a:spcBef>
                <a:spcPct val="2000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Most of nodes in the clusters have only 2 or 3 links </a:t>
            </a:r>
            <a:b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</a:b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No isolated nodes </a:t>
            </a:r>
          </a:p>
        </p:txBody>
      </p:sp>
      <p:grpSp>
        <p:nvGrpSpPr>
          <p:cNvPr id="2" name="グループ化 200"/>
          <p:cNvGrpSpPr/>
          <p:nvPr/>
        </p:nvGrpSpPr>
        <p:grpSpPr>
          <a:xfrm>
            <a:off x="1460317" y="1197142"/>
            <a:ext cx="6428094" cy="2163705"/>
            <a:chOff x="1460317" y="1197142"/>
            <a:chExt cx="6428094" cy="2163705"/>
          </a:xfrm>
        </p:grpSpPr>
        <p:cxnSp>
          <p:nvCxnSpPr>
            <p:cNvPr id="203" name="直線コネクタ 202"/>
            <p:cNvCxnSpPr/>
            <p:nvPr/>
          </p:nvCxnSpPr>
          <p:spPr bwMode="auto">
            <a:xfrm flipH="1">
              <a:off x="2122045" y="2028993"/>
              <a:ext cx="2296921" cy="74576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4" name="直線コネクタ 203"/>
            <p:cNvCxnSpPr/>
            <p:nvPr/>
          </p:nvCxnSpPr>
          <p:spPr bwMode="auto">
            <a:xfrm flipH="1" flipV="1">
              <a:off x="3694888" y="2940992"/>
              <a:ext cx="700567" cy="34297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5" name="直線コネクタ 204"/>
            <p:cNvCxnSpPr/>
            <p:nvPr/>
          </p:nvCxnSpPr>
          <p:spPr bwMode="auto">
            <a:xfrm rot="10800000" flipH="1" flipV="1">
              <a:off x="5366638" y="2529590"/>
              <a:ext cx="826549" cy="2183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6" name="直線コネクタ 205"/>
            <p:cNvCxnSpPr/>
            <p:nvPr/>
          </p:nvCxnSpPr>
          <p:spPr bwMode="auto">
            <a:xfrm flipH="1">
              <a:off x="6147753" y="2724347"/>
              <a:ext cx="1252335" cy="2361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7" name="直線コネクタ 206"/>
            <p:cNvCxnSpPr/>
            <p:nvPr/>
          </p:nvCxnSpPr>
          <p:spPr bwMode="auto">
            <a:xfrm flipH="1">
              <a:off x="4726070" y="2529593"/>
              <a:ext cx="609576" cy="34740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9" name="直線コネクタ 208"/>
            <p:cNvCxnSpPr/>
            <p:nvPr/>
          </p:nvCxnSpPr>
          <p:spPr bwMode="auto">
            <a:xfrm rot="16200000" flipH="1">
              <a:off x="7126679" y="1644927"/>
              <a:ext cx="703151" cy="10455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0" name="直線コネクタ 209"/>
            <p:cNvCxnSpPr/>
            <p:nvPr/>
          </p:nvCxnSpPr>
          <p:spPr bwMode="auto">
            <a:xfrm rot="5400000">
              <a:off x="6998255" y="1365367"/>
              <a:ext cx="465727" cy="38971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1" name="直線コネクタ 210"/>
            <p:cNvCxnSpPr/>
            <p:nvPr/>
          </p:nvCxnSpPr>
          <p:spPr bwMode="auto">
            <a:xfrm rot="10800000" flipH="1">
              <a:off x="3630901" y="2648708"/>
              <a:ext cx="547583" cy="28784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3" name="直線コネクタ 212"/>
            <p:cNvCxnSpPr/>
            <p:nvPr/>
          </p:nvCxnSpPr>
          <p:spPr bwMode="auto">
            <a:xfrm flipH="1">
              <a:off x="6227682" y="2395061"/>
              <a:ext cx="600460" cy="30794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4" name="直線コネクタ 213"/>
            <p:cNvCxnSpPr/>
            <p:nvPr/>
          </p:nvCxnSpPr>
          <p:spPr bwMode="auto">
            <a:xfrm rot="5400000">
              <a:off x="6937221" y="2812581"/>
              <a:ext cx="502251" cy="39922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5" name="直線コネクタ 214"/>
            <p:cNvCxnSpPr/>
            <p:nvPr/>
          </p:nvCxnSpPr>
          <p:spPr bwMode="auto">
            <a:xfrm rot="16200000" flipH="1">
              <a:off x="6478929" y="2790788"/>
              <a:ext cx="867529" cy="11406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6" name="直線コネクタ 215"/>
            <p:cNvCxnSpPr/>
            <p:nvPr/>
          </p:nvCxnSpPr>
          <p:spPr bwMode="auto">
            <a:xfrm flipH="1" flipV="1">
              <a:off x="4213200" y="2651485"/>
              <a:ext cx="494274" cy="2556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8" name="直線コネクタ 217"/>
            <p:cNvCxnSpPr/>
            <p:nvPr/>
          </p:nvCxnSpPr>
          <p:spPr bwMode="auto">
            <a:xfrm rot="10800000" flipH="1">
              <a:off x="3756944" y="1519130"/>
              <a:ext cx="617847" cy="22830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9" name="直線コネクタ 218"/>
            <p:cNvCxnSpPr/>
            <p:nvPr/>
          </p:nvCxnSpPr>
          <p:spPr bwMode="auto">
            <a:xfrm rot="5400000" flipH="1" flipV="1">
              <a:off x="3543842" y="1468157"/>
              <a:ext cx="502252" cy="3802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1" name="直線コネクタ 220"/>
            <p:cNvCxnSpPr/>
            <p:nvPr/>
          </p:nvCxnSpPr>
          <p:spPr bwMode="auto">
            <a:xfrm flipH="1" flipV="1">
              <a:off x="3775960" y="1272568"/>
              <a:ext cx="636098" cy="25093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2" name="直線コネクタ 221"/>
            <p:cNvCxnSpPr/>
            <p:nvPr/>
          </p:nvCxnSpPr>
          <p:spPr bwMode="auto">
            <a:xfrm flipH="1" flipV="1">
              <a:off x="4626057" y="2059500"/>
              <a:ext cx="709590" cy="45023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3" name="直線コネクタ 222"/>
            <p:cNvCxnSpPr/>
            <p:nvPr/>
          </p:nvCxnSpPr>
          <p:spPr bwMode="auto">
            <a:xfrm rot="5400000" flipH="1" flipV="1">
              <a:off x="4115153" y="2189070"/>
              <a:ext cx="550955" cy="373872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5" name="直線コネクタ 224"/>
            <p:cNvCxnSpPr/>
            <p:nvPr/>
          </p:nvCxnSpPr>
          <p:spPr bwMode="auto">
            <a:xfrm flipH="1" flipV="1">
              <a:off x="1760846" y="2523637"/>
              <a:ext cx="503779" cy="2830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6" name="直線コネクタ 225"/>
            <p:cNvCxnSpPr>
              <a:stCxn id="248" idx="4"/>
              <a:endCxn id="255" idx="0"/>
            </p:cNvCxnSpPr>
            <p:nvPr/>
          </p:nvCxnSpPr>
          <p:spPr bwMode="auto">
            <a:xfrm rot="16200000" flipV="1">
              <a:off x="1725336" y="2336340"/>
              <a:ext cx="918084" cy="10248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7" name="直線コネクタ 226"/>
            <p:cNvCxnSpPr>
              <a:endCxn id="247" idx="6"/>
            </p:cNvCxnSpPr>
            <p:nvPr/>
          </p:nvCxnSpPr>
          <p:spPr bwMode="auto">
            <a:xfrm flipH="1">
              <a:off x="1665216" y="2440465"/>
              <a:ext cx="1116865" cy="477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8" name="直線コネクタ 227"/>
            <p:cNvCxnSpPr/>
            <p:nvPr/>
          </p:nvCxnSpPr>
          <p:spPr bwMode="auto">
            <a:xfrm flipH="1">
              <a:off x="1523214" y="2071615"/>
              <a:ext cx="674881" cy="6848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9" name="直線コネクタ 228"/>
            <p:cNvCxnSpPr/>
            <p:nvPr/>
          </p:nvCxnSpPr>
          <p:spPr bwMode="auto">
            <a:xfrm rot="10800000">
              <a:off x="1697481" y="1712424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0" name="直線コネクタ 229"/>
            <p:cNvCxnSpPr/>
            <p:nvPr/>
          </p:nvCxnSpPr>
          <p:spPr bwMode="auto">
            <a:xfrm rot="10800000" flipH="1">
              <a:off x="2076102" y="1723073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1" name="直線コネクタ 230"/>
            <p:cNvCxnSpPr/>
            <p:nvPr/>
          </p:nvCxnSpPr>
          <p:spPr bwMode="auto">
            <a:xfrm rot="10800000" flipH="1">
              <a:off x="1694308" y="1377584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2" name="直線コネクタ 231"/>
            <p:cNvCxnSpPr>
              <a:stCxn id="243" idx="3"/>
            </p:cNvCxnSpPr>
            <p:nvPr/>
          </p:nvCxnSpPr>
          <p:spPr bwMode="auto">
            <a:xfrm rot="16200000" flipV="1">
              <a:off x="2205878" y="1345222"/>
              <a:ext cx="355956" cy="46024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3" name="直線コネクタ 232"/>
            <p:cNvCxnSpPr/>
            <p:nvPr/>
          </p:nvCxnSpPr>
          <p:spPr bwMode="auto">
            <a:xfrm flipH="1">
              <a:off x="1752923" y="1702304"/>
              <a:ext cx="789942" cy="1620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4" name="直線コネクタ 233"/>
            <p:cNvCxnSpPr/>
            <p:nvPr/>
          </p:nvCxnSpPr>
          <p:spPr bwMode="auto">
            <a:xfrm flipH="1" flipV="1">
              <a:off x="4574400" y="2030515"/>
              <a:ext cx="2247813" cy="310484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5" name="円/楕円 234"/>
            <p:cNvSpPr/>
            <p:nvPr/>
          </p:nvSpPr>
          <p:spPr bwMode="auto">
            <a:xfrm flipH="1">
              <a:off x="4313562" y="142200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円/楕円 235"/>
            <p:cNvSpPr/>
            <p:nvPr/>
          </p:nvSpPr>
          <p:spPr bwMode="auto">
            <a:xfrm flipH="1">
              <a:off x="5376528" y="169205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円/楕円 236"/>
            <p:cNvSpPr/>
            <p:nvPr/>
          </p:nvSpPr>
          <p:spPr bwMode="auto">
            <a:xfrm flipH="1">
              <a:off x="3703324" y="167138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円/楕円 237"/>
            <p:cNvSpPr/>
            <p:nvPr/>
          </p:nvSpPr>
          <p:spPr bwMode="auto">
            <a:xfrm flipH="1">
              <a:off x="5275118" y="245448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円/楕円 238"/>
            <p:cNvSpPr/>
            <p:nvPr/>
          </p:nvSpPr>
          <p:spPr bwMode="auto">
            <a:xfrm flipH="1">
              <a:off x="4139984" y="257272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円/楕円 239"/>
            <p:cNvSpPr/>
            <p:nvPr/>
          </p:nvSpPr>
          <p:spPr bwMode="auto">
            <a:xfrm flipH="1">
              <a:off x="2065699" y="132421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円/楕円 242"/>
            <p:cNvSpPr/>
            <p:nvPr/>
          </p:nvSpPr>
          <p:spPr bwMode="auto">
            <a:xfrm flipH="1">
              <a:off x="2485835" y="163015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円/楕円 243"/>
            <p:cNvSpPr/>
            <p:nvPr/>
          </p:nvSpPr>
          <p:spPr bwMode="auto">
            <a:xfrm flipH="1">
              <a:off x="1645561" y="1650719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円/楕円 244"/>
            <p:cNvSpPr/>
            <p:nvPr/>
          </p:nvSpPr>
          <p:spPr bwMode="auto">
            <a:xfrm flipH="1">
              <a:off x="1460317" y="207617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円/楕円 245"/>
            <p:cNvSpPr/>
            <p:nvPr/>
          </p:nvSpPr>
          <p:spPr bwMode="auto">
            <a:xfrm flipH="1">
              <a:off x="2670480" y="236810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円/楕円 246"/>
            <p:cNvSpPr/>
            <p:nvPr/>
          </p:nvSpPr>
          <p:spPr bwMode="auto">
            <a:xfrm flipH="1">
              <a:off x="1665216" y="2416064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円/楕円 247"/>
            <p:cNvSpPr/>
            <p:nvPr/>
          </p:nvSpPr>
          <p:spPr bwMode="auto">
            <a:xfrm flipH="1">
              <a:off x="2160558" y="270232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円/楕円 248"/>
            <p:cNvSpPr/>
            <p:nvPr/>
          </p:nvSpPr>
          <p:spPr bwMode="auto">
            <a:xfrm flipH="1">
              <a:off x="7357727" y="264150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円/楕円 249"/>
            <p:cNvSpPr/>
            <p:nvPr/>
          </p:nvSpPr>
          <p:spPr bwMode="auto">
            <a:xfrm flipH="1">
              <a:off x="6114125" y="266062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円/楕円 250"/>
            <p:cNvSpPr/>
            <p:nvPr/>
          </p:nvSpPr>
          <p:spPr bwMode="auto">
            <a:xfrm flipH="1">
              <a:off x="6895140" y="321654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円/楕円 251"/>
            <p:cNvSpPr/>
            <p:nvPr/>
          </p:nvSpPr>
          <p:spPr bwMode="auto">
            <a:xfrm flipH="1">
              <a:off x="3736226" y="119866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3" name="円/楕円 252"/>
            <p:cNvSpPr/>
            <p:nvPr/>
          </p:nvSpPr>
          <p:spPr bwMode="auto">
            <a:xfrm flipH="1">
              <a:off x="4422315" y="1893537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5" name="円/楕円 254"/>
            <p:cNvSpPr/>
            <p:nvPr/>
          </p:nvSpPr>
          <p:spPr bwMode="auto">
            <a:xfrm flipH="1">
              <a:off x="1981049" y="1928543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6" name="円/楕円 255"/>
            <p:cNvSpPr/>
            <p:nvPr/>
          </p:nvSpPr>
          <p:spPr bwMode="auto">
            <a:xfrm flipH="1">
              <a:off x="6686149" y="2202499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57" name="直線コネクタ 256"/>
            <p:cNvCxnSpPr/>
            <p:nvPr/>
          </p:nvCxnSpPr>
          <p:spPr bwMode="auto">
            <a:xfrm flipH="1" flipV="1">
              <a:off x="1543232" y="2167081"/>
              <a:ext cx="1187150" cy="26523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" name="直線コネクタ 258"/>
            <p:cNvCxnSpPr/>
            <p:nvPr/>
          </p:nvCxnSpPr>
          <p:spPr bwMode="auto">
            <a:xfrm rot="10800000" flipV="1">
              <a:off x="4560888" y="1774209"/>
              <a:ext cx="843625" cy="25630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" name="直線コネクタ 260"/>
            <p:cNvCxnSpPr/>
            <p:nvPr/>
          </p:nvCxnSpPr>
          <p:spPr bwMode="auto">
            <a:xfrm rot="10800000" flipH="1">
              <a:off x="3703223" y="2048848"/>
              <a:ext cx="900450" cy="38031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" name="円/楕円 261"/>
            <p:cNvSpPr/>
            <p:nvPr/>
          </p:nvSpPr>
          <p:spPr bwMode="auto">
            <a:xfrm flipH="1">
              <a:off x="3649969" y="235158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63" name="直線コネクタ 262"/>
            <p:cNvCxnSpPr/>
            <p:nvPr/>
          </p:nvCxnSpPr>
          <p:spPr bwMode="auto">
            <a:xfrm rot="16200000" flipV="1">
              <a:off x="4209959" y="1666074"/>
              <a:ext cx="538779" cy="19010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" name="直線コネクタ 263"/>
            <p:cNvCxnSpPr/>
            <p:nvPr/>
          </p:nvCxnSpPr>
          <p:spPr bwMode="auto">
            <a:xfrm flipH="1" flipV="1">
              <a:off x="3785465" y="1729164"/>
              <a:ext cx="788935" cy="26482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" name="直線コネクタ 264"/>
            <p:cNvCxnSpPr/>
            <p:nvPr/>
          </p:nvCxnSpPr>
          <p:spPr bwMode="auto">
            <a:xfrm rot="16200000" flipV="1">
              <a:off x="5076970" y="1378425"/>
              <a:ext cx="395784" cy="36848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" name="円/楕円 265"/>
            <p:cNvSpPr/>
            <p:nvPr/>
          </p:nvSpPr>
          <p:spPr bwMode="auto">
            <a:xfrm flipH="1">
              <a:off x="4999740" y="125561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67" name="直線コネクタ 266"/>
            <p:cNvCxnSpPr/>
            <p:nvPr/>
          </p:nvCxnSpPr>
          <p:spPr bwMode="auto">
            <a:xfrm rot="5400000" flipH="1" flipV="1">
              <a:off x="4468616" y="1419939"/>
              <a:ext cx="705850" cy="52130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" name="直線コネクタ 267"/>
            <p:cNvCxnSpPr/>
            <p:nvPr/>
          </p:nvCxnSpPr>
          <p:spPr bwMode="auto">
            <a:xfrm flipH="1" flipV="1">
              <a:off x="7055272" y="1774822"/>
              <a:ext cx="493520" cy="29659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" name="直線コネクタ 268"/>
            <p:cNvCxnSpPr/>
            <p:nvPr/>
          </p:nvCxnSpPr>
          <p:spPr bwMode="auto">
            <a:xfrm flipH="1">
              <a:off x="6808137" y="2093451"/>
              <a:ext cx="679045" cy="32973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" name="円/楕円 269"/>
            <p:cNvSpPr/>
            <p:nvPr/>
          </p:nvSpPr>
          <p:spPr bwMode="auto">
            <a:xfrm flipH="1">
              <a:off x="7448028" y="2006838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円/楕円 270"/>
            <p:cNvSpPr/>
            <p:nvPr/>
          </p:nvSpPr>
          <p:spPr bwMode="auto">
            <a:xfrm flipH="1">
              <a:off x="6974349" y="171309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72" name="直線コネクタ 271"/>
            <p:cNvCxnSpPr/>
            <p:nvPr/>
          </p:nvCxnSpPr>
          <p:spPr bwMode="auto">
            <a:xfrm rot="16200000" flipH="1">
              <a:off x="6249392" y="1725424"/>
              <a:ext cx="557041" cy="54626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" name="円/楕円 272"/>
            <p:cNvSpPr/>
            <p:nvPr/>
          </p:nvSpPr>
          <p:spPr bwMode="auto">
            <a:xfrm flipH="1">
              <a:off x="4648730" y="280587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4" name="円/楕円 273"/>
            <p:cNvSpPr/>
            <p:nvPr/>
          </p:nvSpPr>
          <p:spPr bwMode="auto">
            <a:xfrm flipH="1">
              <a:off x="7348223" y="125345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円/楕円 274"/>
            <p:cNvSpPr/>
            <p:nvPr/>
          </p:nvSpPr>
          <p:spPr bwMode="auto">
            <a:xfrm flipH="1">
              <a:off x="3596814" y="284372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76" name="直線コネクタ 275"/>
            <p:cNvCxnSpPr/>
            <p:nvPr/>
          </p:nvCxnSpPr>
          <p:spPr bwMode="auto">
            <a:xfrm flipH="1" flipV="1">
              <a:off x="6584945" y="1272569"/>
              <a:ext cx="860044" cy="547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" name="直線コネクタ 278"/>
            <p:cNvCxnSpPr/>
            <p:nvPr/>
          </p:nvCxnSpPr>
          <p:spPr bwMode="auto">
            <a:xfrm rot="16200000" flipH="1">
              <a:off x="6615759" y="1353947"/>
              <a:ext cx="465726" cy="39428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" name="直線コネクタ 280"/>
            <p:cNvCxnSpPr/>
            <p:nvPr/>
          </p:nvCxnSpPr>
          <p:spPr bwMode="auto">
            <a:xfrm rot="5400000" flipH="1" flipV="1">
              <a:off x="6205206" y="1311525"/>
              <a:ext cx="387113" cy="36161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" name="円/楕円 282"/>
            <p:cNvSpPr/>
            <p:nvPr/>
          </p:nvSpPr>
          <p:spPr bwMode="auto">
            <a:xfrm flipH="1">
              <a:off x="6148977" y="1601989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5" name="円/楕円 284"/>
            <p:cNvSpPr/>
            <p:nvPr/>
          </p:nvSpPr>
          <p:spPr bwMode="auto">
            <a:xfrm flipH="1">
              <a:off x="6527912" y="1197142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6" name="円/楕円 285"/>
            <p:cNvSpPr/>
            <p:nvPr/>
          </p:nvSpPr>
          <p:spPr bwMode="auto">
            <a:xfrm flipH="1">
              <a:off x="7738281" y="244463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87" name="直線コネクタ 286"/>
            <p:cNvCxnSpPr/>
            <p:nvPr/>
          </p:nvCxnSpPr>
          <p:spPr bwMode="auto">
            <a:xfrm flipH="1" flipV="1">
              <a:off x="6878736" y="2375207"/>
              <a:ext cx="864219" cy="13453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8" name="円/楕円 287"/>
            <p:cNvSpPr/>
            <p:nvPr/>
          </p:nvSpPr>
          <p:spPr bwMode="auto">
            <a:xfrm flipH="1">
              <a:off x="4338977" y="3192788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89" name="直線コネクタ 288"/>
            <p:cNvCxnSpPr/>
            <p:nvPr/>
          </p:nvCxnSpPr>
          <p:spPr bwMode="auto">
            <a:xfrm rot="5400000" flipH="1" flipV="1">
              <a:off x="4417209" y="2958600"/>
              <a:ext cx="306044" cy="2255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290" name="正方形/長方形 289"/>
          <p:cNvSpPr/>
          <p:nvPr/>
        </p:nvSpPr>
        <p:spPr>
          <a:xfrm>
            <a:off x="820210" y="5600343"/>
            <a:ext cx="759053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Secure key can be relayed over the entire network </a:t>
            </a:r>
          </a:p>
          <a:p>
            <a:pPr algn="ctr"/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only by a few hops.  </a:t>
            </a:r>
            <a:endParaRPr lang="ja-JP" altLang="en-US" dirty="0"/>
          </a:p>
        </p:txBody>
      </p:sp>
      <p:sp>
        <p:nvSpPr>
          <p:cNvPr id="291" name="右矢印 290"/>
          <p:cNvSpPr/>
          <p:nvPr/>
        </p:nvSpPr>
        <p:spPr>
          <a:xfrm rot="5400000">
            <a:off x="4279620" y="5019679"/>
            <a:ext cx="548989" cy="663564"/>
          </a:xfrm>
          <a:prstGeom prst="rightArrow">
            <a:avLst>
              <a:gd name="adj1" fmla="val 50000"/>
              <a:gd name="adj2" fmla="val 50889"/>
            </a:avLst>
          </a:prstGeom>
          <a:solidFill>
            <a:schemeClr val="accent1"/>
          </a:solidFill>
          <a:ln w="127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321"/>
          <p:cNvGrpSpPr/>
          <p:nvPr/>
        </p:nvGrpSpPr>
        <p:grpSpPr>
          <a:xfrm>
            <a:off x="1460317" y="1197142"/>
            <a:ext cx="6428094" cy="2163705"/>
            <a:chOff x="1460317" y="1197142"/>
            <a:chExt cx="6428094" cy="2163705"/>
          </a:xfrm>
        </p:grpSpPr>
        <p:cxnSp>
          <p:nvCxnSpPr>
            <p:cNvPr id="89" name="直線コネクタ 88"/>
            <p:cNvCxnSpPr/>
            <p:nvPr/>
          </p:nvCxnSpPr>
          <p:spPr bwMode="auto">
            <a:xfrm flipH="1">
              <a:off x="2122045" y="2028993"/>
              <a:ext cx="2296921" cy="74576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0" name="直線コネクタ 259"/>
            <p:cNvCxnSpPr/>
            <p:nvPr/>
          </p:nvCxnSpPr>
          <p:spPr bwMode="auto">
            <a:xfrm flipH="1" flipV="1">
              <a:off x="3694888" y="2940992"/>
              <a:ext cx="700567" cy="34297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0" name="直線コネクタ 199"/>
            <p:cNvCxnSpPr/>
            <p:nvPr/>
          </p:nvCxnSpPr>
          <p:spPr bwMode="auto">
            <a:xfrm rot="10800000" flipH="1" flipV="1">
              <a:off x="5366638" y="2529590"/>
              <a:ext cx="826549" cy="2183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0" name="直線コネクタ 169"/>
            <p:cNvCxnSpPr/>
            <p:nvPr/>
          </p:nvCxnSpPr>
          <p:spPr bwMode="auto">
            <a:xfrm flipH="1">
              <a:off x="6147753" y="2724347"/>
              <a:ext cx="1252335" cy="2361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7" name="直線コネクタ 176"/>
            <p:cNvCxnSpPr/>
            <p:nvPr/>
          </p:nvCxnSpPr>
          <p:spPr bwMode="auto">
            <a:xfrm flipH="1">
              <a:off x="4726070" y="2529593"/>
              <a:ext cx="609576" cy="34740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0" name="直線コネクタ 219"/>
            <p:cNvCxnSpPr/>
            <p:nvPr/>
          </p:nvCxnSpPr>
          <p:spPr bwMode="auto">
            <a:xfrm rot="16200000" flipH="1">
              <a:off x="7126679" y="1644927"/>
              <a:ext cx="703151" cy="10455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8" name="直線コネクタ 207"/>
            <p:cNvCxnSpPr/>
            <p:nvPr/>
          </p:nvCxnSpPr>
          <p:spPr bwMode="auto">
            <a:xfrm rot="5400000">
              <a:off x="6998255" y="1365367"/>
              <a:ext cx="465727" cy="38971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2" name="直線コネクタ 201"/>
            <p:cNvCxnSpPr/>
            <p:nvPr/>
          </p:nvCxnSpPr>
          <p:spPr bwMode="auto">
            <a:xfrm rot="10800000" flipH="1">
              <a:off x="3630901" y="2648708"/>
              <a:ext cx="547583" cy="28784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93" name="直線コネクタ 192"/>
            <p:cNvCxnSpPr/>
            <p:nvPr/>
          </p:nvCxnSpPr>
          <p:spPr bwMode="auto">
            <a:xfrm flipH="1">
              <a:off x="6227682" y="2395061"/>
              <a:ext cx="600460" cy="30794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8" name="直線コネクタ 187"/>
            <p:cNvCxnSpPr/>
            <p:nvPr/>
          </p:nvCxnSpPr>
          <p:spPr bwMode="auto">
            <a:xfrm rot="5400000">
              <a:off x="6937221" y="2812581"/>
              <a:ext cx="502251" cy="39922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2" name="直線コネクタ 181"/>
            <p:cNvCxnSpPr/>
            <p:nvPr/>
          </p:nvCxnSpPr>
          <p:spPr bwMode="auto">
            <a:xfrm rot="16200000" flipH="1">
              <a:off x="6478929" y="2790788"/>
              <a:ext cx="867529" cy="11406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9" name="直線コネクタ 178"/>
            <p:cNvCxnSpPr/>
            <p:nvPr/>
          </p:nvCxnSpPr>
          <p:spPr bwMode="auto">
            <a:xfrm flipH="1" flipV="1">
              <a:off x="4213200" y="2651485"/>
              <a:ext cx="494274" cy="2556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6" name="直線コネクタ 145"/>
            <p:cNvCxnSpPr/>
            <p:nvPr/>
          </p:nvCxnSpPr>
          <p:spPr bwMode="auto">
            <a:xfrm rot="10800000" flipH="1">
              <a:off x="3756944" y="1519130"/>
              <a:ext cx="617847" cy="22830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34" name="直線コネクタ 133"/>
            <p:cNvCxnSpPr/>
            <p:nvPr/>
          </p:nvCxnSpPr>
          <p:spPr bwMode="auto">
            <a:xfrm rot="5400000" flipH="1" flipV="1">
              <a:off x="3543842" y="1468157"/>
              <a:ext cx="502252" cy="3802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31" name="直線コネクタ 130"/>
            <p:cNvCxnSpPr/>
            <p:nvPr/>
          </p:nvCxnSpPr>
          <p:spPr bwMode="auto">
            <a:xfrm flipH="1" flipV="1">
              <a:off x="3775960" y="1272568"/>
              <a:ext cx="636098" cy="25093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" name="直線コネクタ 122"/>
            <p:cNvCxnSpPr/>
            <p:nvPr/>
          </p:nvCxnSpPr>
          <p:spPr bwMode="auto">
            <a:xfrm flipH="1" flipV="1">
              <a:off x="4626057" y="2059500"/>
              <a:ext cx="709590" cy="45023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8" name="直線コネクタ 127"/>
            <p:cNvCxnSpPr/>
            <p:nvPr/>
          </p:nvCxnSpPr>
          <p:spPr bwMode="auto">
            <a:xfrm rot="5400000" flipH="1" flipV="1">
              <a:off x="4115153" y="2189070"/>
              <a:ext cx="550955" cy="373872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6" name="直線コネクタ 115"/>
            <p:cNvCxnSpPr/>
            <p:nvPr/>
          </p:nvCxnSpPr>
          <p:spPr bwMode="auto">
            <a:xfrm flipH="1" flipV="1">
              <a:off x="1760846" y="2523637"/>
              <a:ext cx="503779" cy="2830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1" name="直線コネクタ 110"/>
            <p:cNvCxnSpPr>
              <a:stCxn id="43" idx="4"/>
              <a:endCxn id="78" idx="0"/>
            </p:cNvCxnSpPr>
            <p:nvPr/>
          </p:nvCxnSpPr>
          <p:spPr bwMode="auto">
            <a:xfrm rot="16200000" flipV="1">
              <a:off x="1725336" y="2336340"/>
              <a:ext cx="918084" cy="10248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5" name="直線コネクタ 104"/>
            <p:cNvCxnSpPr>
              <a:endCxn id="42" idx="6"/>
            </p:cNvCxnSpPr>
            <p:nvPr/>
          </p:nvCxnSpPr>
          <p:spPr bwMode="auto">
            <a:xfrm flipH="1">
              <a:off x="1665216" y="2440465"/>
              <a:ext cx="1116865" cy="477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3" name="直線コネクタ 102"/>
            <p:cNvCxnSpPr/>
            <p:nvPr/>
          </p:nvCxnSpPr>
          <p:spPr bwMode="auto">
            <a:xfrm flipH="1">
              <a:off x="1523214" y="2071615"/>
              <a:ext cx="674881" cy="6848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2" name="直線コネクタ 101"/>
            <p:cNvCxnSpPr/>
            <p:nvPr/>
          </p:nvCxnSpPr>
          <p:spPr bwMode="auto">
            <a:xfrm rot="10800000">
              <a:off x="1697481" y="1712424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1" name="直線コネクタ 100"/>
            <p:cNvCxnSpPr/>
            <p:nvPr/>
          </p:nvCxnSpPr>
          <p:spPr bwMode="auto">
            <a:xfrm rot="10800000" flipH="1">
              <a:off x="2076102" y="1723073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9" name="直線コネクタ 98"/>
            <p:cNvCxnSpPr/>
            <p:nvPr/>
          </p:nvCxnSpPr>
          <p:spPr bwMode="auto">
            <a:xfrm rot="10800000" flipH="1">
              <a:off x="1694308" y="1377584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" name="直線コネクタ 95"/>
            <p:cNvCxnSpPr>
              <a:stCxn id="38" idx="3"/>
            </p:cNvCxnSpPr>
            <p:nvPr/>
          </p:nvCxnSpPr>
          <p:spPr bwMode="auto">
            <a:xfrm rot="16200000" flipV="1">
              <a:off x="2205878" y="1345222"/>
              <a:ext cx="355956" cy="46024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" name="直線コネクタ 91"/>
            <p:cNvCxnSpPr/>
            <p:nvPr/>
          </p:nvCxnSpPr>
          <p:spPr bwMode="auto">
            <a:xfrm flipH="1">
              <a:off x="1752923" y="1702304"/>
              <a:ext cx="789942" cy="1620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直線コネクタ 80"/>
            <p:cNvCxnSpPr/>
            <p:nvPr/>
          </p:nvCxnSpPr>
          <p:spPr bwMode="auto">
            <a:xfrm flipH="1" flipV="1">
              <a:off x="4574400" y="2030515"/>
              <a:ext cx="2247813" cy="310484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" name="円/楕円 30"/>
            <p:cNvSpPr/>
            <p:nvPr/>
          </p:nvSpPr>
          <p:spPr bwMode="auto">
            <a:xfrm flipH="1">
              <a:off x="4313562" y="142200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" name="円/楕円 31"/>
            <p:cNvSpPr/>
            <p:nvPr/>
          </p:nvSpPr>
          <p:spPr bwMode="auto">
            <a:xfrm flipH="1">
              <a:off x="5376528" y="169205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" name="円/楕円 32"/>
            <p:cNvSpPr/>
            <p:nvPr/>
          </p:nvSpPr>
          <p:spPr bwMode="auto">
            <a:xfrm flipH="1">
              <a:off x="3703324" y="167138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" name="円/楕円 33"/>
            <p:cNvSpPr/>
            <p:nvPr/>
          </p:nvSpPr>
          <p:spPr bwMode="auto">
            <a:xfrm flipH="1">
              <a:off x="5275118" y="245448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" name="円/楕円 35"/>
            <p:cNvSpPr/>
            <p:nvPr/>
          </p:nvSpPr>
          <p:spPr bwMode="auto">
            <a:xfrm flipH="1">
              <a:off x="4139984" y="257272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" name="円/楕円 36"/>
            <p:cNvSpPr/>
            <p:nvPr/>
          </p:nvSpPr>
          <p:spPr bwMode="auto">
            <a:xfrm flipH="1">
              <a:off x="2065699" y="132421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" name="円/楕円 37"/>
            <p:cNvSpPr/>
            <p:nvPr/>
          </p:nvSpPr>
          <p:spPr bwMode="auto">
            <a:xfrm flipH="1">
              <a:off x="2485835" y="163015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" name="円/楕円 38"/>
            <p:cNvSpPr/>
            <p:nvPr/>
          </p:nvSpPr>
          <p:spPr bwMode="auto">
            <a:xfrm flipH="1">
              <a:off x="1645561" y="1650719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" name="円/楕円 39"/>
            <p:cNvSpPr/>
            <p:nvPr/>
          </p:nvSpPr>
          <p:spPr bwMode="auto">
            <a:xfrm flipH="1">
              <a:off x="1460317" y="207617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" name="円/楕円 40"/>
            <p:cNvSpPr/>
            <p:nvPr/>
          </p:nvSpPr>
          <p:spPr bwMode="auto">
            <a:xfrm flipH="1">
              <a:off x="2670480" y="236810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" name="円/楕円 41"/>
            <p:cNvSpPr/>
            <p:nvPr/>
          </p:nvSpPr>
          <p:spPr bwMode="auto">
            <a:xfrm flipH="1">
              <a:off x="1665216" y="2416064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" name="円/楕円 42"/>
            <p:cNvSpPr/>
            <p:nvPr/>
          </p:nvSpPr>
          <p:spPr bwMode="auto">
            <a:xfrm flipH="1">
              <a:off x="2160558" y="270232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" name="円/楕円 43"/>
            <p:cNvSpPr/>
            <p:nvPr/>
          </p:nvSpPr>
          <p:spPr bwMode="auto">
            <a:xfrm flipH="1">
              <a:off x="7357727" y="264150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" name="円/楕円 44"/>
            <p:cNvSpPr/>
            <p:nvPr/>
          </p:nvSpPr>
          <p:spPr bwMode="auto">
            <a:xfrm flipH="1">
              <a:off x="6114125" y="266062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" name="円/楕円 45"/>
            <p:cNvSpPr/>
            <p:nvPr/>
          </p:nvSpPr>
          <p:spPr bwMode="auto">
            <a:xfrm flipH="1">
              <a:off x="6895140" y="321654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" name="円/楕円 49"/>
            <p:cNvSpPr/>
            <p:nvPr/>
          </p:nvSpPr>
          <p:spPr bwMode="auto">
            <a:xfrm flipH="1">
              <a:off x="3736226" y="119866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" name="円/楕円 76"/>
            <p:cNvSpPr/>
            <p:nvPr/>
          </p:nvSpPr>
          <p:spPr bwMode="auto">
            <a:xfrm flipH="1">
              <a:off x="4422315" y="1893537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" name="円/楕円 77"/>
            <p:cNvSpPr/>
            <p:nvPr/>
          </p:nvSpPr>
          <p:spPr bwMode="auto">
            <a:xfrm flipH="1">
              <a:off x="1981049" y="1928543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" name="円/楕円 78"/>
            <p:cNvSpPr/>
            <p:nvPr/>
          </p:nvSpPr>
          <p:spPr bwMode="auto">
            <a:xfrm flipH="1">
              <a:off x="6686149" y="2202499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107" name="直線コネクタ 106"/>
            <p:cNvCxnSpPr/>
            <p:nvPr/>
          </p:nvCxnSpPr>
          <p:spPr bwMode="auto">
            <a:xfrm flipH="1" flipV="1">
              <a:off x="1543232" y="2167081"/>
              <a:ext cx="1187150" cy="26523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9" name="直線コネクタ 118"/>
            <p:cNvCxnSpPr/>
            <p:nvPr/>
          </p:nvCxnSpPr>
          <p:spPr bwMode="auto">
            <a:xfrm rot="10800000" flipV="1">
              <a:off x="4560888" y="1774209"/>
              <a:ext cx="843625" cy="25630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" name="直線コネクタ 125"/>
            <p:cNvCxnSpPr/>
            <p:nvPr/>
          </p:nvCxnSpPr>
          <p:spPr bwMode="auto">
            <a:xfrm rot="10800000" flipH="1">
              <a:off x="3703223" y="2048848"/>
              <a:ext cx="900450" cy="38031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5" name="円/楕円 34"/>
            <p:cNvSpPr/>
            <p:nvPr/>
          </p:nvSpPr>
          <p:spPr bwMode="auto">
            <a:xfrm flipH="1">
              <a:off x="3649969" y="235158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138" name="直線コネクタ 137"/>
            <p:cNvCxnSpPr/>
            <p:nvPr/>
          </p:nvCxnSpPr>
          <p:spPr bwMode="auto">
            <a:xfrm rot="16200000" flipV="1">
              <a:off x="4209959" y="1666074"/>
              <a:ext cx="538779" cy="19010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1" name="直線コネクタ 140"/>
            <p:cNvCxnSpPr/>
            <p:nvPr/>
          </p:nvCxnSpPr>
          <p:spPr bwMode="auto">
            <a:xfrm flipH="1" flipV="1">
              <a:off x="3785465" y="1729164"/>
              <a:ext cx="788935" cy="26482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3" name="直線コネクタ 152"/>
            <p:cNvCxnSpPr/>
            <p:nvPr/>
          </p:nvCxnSpPr>
          <p:spPr bwMode="auto">
            <a:xfrm rot="16200000" flipV="1">
              <a:off x="5076970" y="1378425"/>
              <a:ext cx="395784" cy="36848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61" name="円/楕円 160"/>
            <p:cNvSpPr/>
            <p:nvPr/>
          </p:nvSpPr>
          <p:spPr bwMode="auto">
            <a:xfrm flipH="1">
              <a:off x="4999740" y="125561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162" name="直線コネクタ 161"/>
            <p:cNvCxnSpPr/>
            <p:nvPr/>
          </p:nvCxnSpPr>
          <p:spPr bwMode="auto">
            <a:xfrm rot="5400000" flipH="1" flipV="1">
              <a:off x="4468616" y="1419939"/>
              <a:ext cx="705850" cy="52130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6" name="直線コネクタ 165"/>
            <p:cNvCxnSpPr/>
            <p:nvPr/>
          </p:nvCxnSpPr>
          <p:spPr bwMode="auto">
            <a:xfrm flipH="1" flipV="1">
              <a:off x="7055272" y="1774822"/>
              <a:ext cx="493520" cy="29659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7" name="直線コネクタ 166"/>
            <p:cNvCxnSpPr/>
            <p:nvPr/>
          </p:nvCxnSpPr>
          <p:spPr bwMode="auto">
            <a:xfrm flipH="1">
              <a:off x="6808137" y="2093451"/>
              <a:ext cx="679045" cy="32973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7" name="円/楕円 46"/>
            <p:cNvSpPr/>
            <p:nvPr/>
          </p:nvSpPr>
          <p:spPr bwMode="auto">
            <a:xfrm flipH="1">
              <a:off x="7448028" y="2006838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" name="円/楕円 47"/>
            <p:cNvSpPr/>
            <p:nvPr/>
          </p:nvSpPr>
          <p:spPr bwMode="auto">
            <a:xfrm flipH="1">
              <a:off x="6974349" y="171309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173" name="直線コネクタ 172"/>
            <p:cNvCxnSpPr/>
            <p:nvPr/>
          </p:nvCxnSpPr>
          <p:spPr bwMode="auto">
            <a:xfrm rot="16200000" flipH="1">
              <a:off x="6249392" y="1725424"/>
              <a:ext cx="557041" cy="54626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76" name="円/楕円 175"/>
            <p:cNvSpPr/>
            <p:nvPr/>
          </p:nvSpPr>
          <p:spPr bwMode="auto">
            <a:xfrm flipH="1">
              <a:off x="4648730" y="280587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7" name="円/楕円 196"/>
            <p:cNvSpPr/>
            <p:nvPr/>
          </p:nvSpPr>
          <p:spPr bwMode="auto">
            <a:xfrm flipH="1">
              <a:off x="7348223" y="125345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9" name="円/楕円 198"/>
            <p:cNvSpPr/>
            <p:nvPr/>
          </p:nvSpPr>
          <p:spPr bwMode="auto">
            <a:xfrm flipH="1">
              <a:off x="3596814" y="284372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12" name="直線コネクタ 211"/>
            <p:cNvCxnSpPr/>
            <p:nvPr/>
          </p:nvCxnSpPr>
          <p:spPr bwMode="auto">
            <a:xfrm flipH="1" flipV="1">
              <a:off x="6584945" y="1272569"/>
              <a:ext cx="860044" cy="547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7" name="直線コネクタ 216"/>
            <p:cNvCxnSpPr/>
            <p:nvPr/>
          </p:nvCxnSpPr>
          <p:spPr bwMode="auto">
            <a:xfrm rot="16200000" flipH="1">
              <a:off x="6615759" y="1353947"/>
              <a:ext cx="465726" cy="39428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4" name="直線コネクタ 223"/>
            <p:cNvCxnSpPr/>
            <p:nvPr/>
          </p:nvCxnSpPr>
          <p:spPr bwMode="auto">
            <a:xfrm rot="5400000" flipH="1" flipV="1">
              <a:off x="6205206" y="1311525"/>
              <a:ext cx="387113" cy="36161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" name="円/楕円 48"/>
            <p:cNvSpPr/>
            <p:nvPr/>
          </p:nvSpPr>
          <p:spPr bwMode="auto">
            <a:xfrm flipH="1">
              <a:off x="6148977" y="1601989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8" name="円/楕円 197"/>
            <p:cNvSpPr/>
            <p:nvPr/>
          </p:nvSpPr>
          <p:spPr bwMode="auto">
            <a:xfrm flipH="1">
              <a:off x="6527912" y="1197142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1" name="円/楕円 240"/>
            <p:cNvSpPr/>
            <p:nvPr/>
          </p:nvSpPr>
          <p:spPr bwMode="auto">
            <a:xfrm flipH="1">
              <a:off x="7738281" y="244463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42" name="直線コネクタ 241"/>
            <p:cNvCxnSpPr/>
            <p:nvPr/>
          </p:nvCxnSpPr>
          <p:spPr bwMode="auto">
            <a:xfrm flipH="1" flipV="1">
              <a:off x="6878736" y="2375207"/>
              <a:ext cx="864219" cy="13453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4" name="円/楕円 253"/>
            <p:cNvSpPr/>
            <p:nvPr/>
          </p:nvSpPr>
          <p:spPr bwMode="auto">
            <a:xfrm flipH="1">
              <a:off x="4338977" y="3192788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58" name="直線コネクタ 257"/>
            <p:cNvCxnSpPr/>
            <p:nvPr/>
          </p:nvCxnSpPr>
          <p:spPr bwMode="auto">
            <a:xfrm rot="5400000" flipH="1" flipV="1">
              <a:off x="4417209" y="2958600"/>
              <a:ext cx="306044" cy="2255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277" name="正方形/長方形 276"/>
          <p:cNvSpPr/>
          <p:nvPr/>
        </p:nvSpPr>
        <p:spPr>
          <a:xfrm>
            <a:off x="928042" y="125275"/>
            <a:ext cx="7246961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Scalable multi-user QKD network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80" name="角丸四角形 279"/>
          <p:cNvSpPr/>
          <p:nvPr/>
        </p:nvSpPr>
        <p:spPr bwMode="auto">
          <a:xfrm>
            <a:off x="1282802" y="1173692"/>
            <a:ext cx="1678674" cy="1842447"/>
          </a:xfrm>
          <a:prstGeom prst="roundRect">
            <a:avLst/>
          </a:prstGeom>
          <a:noFill/>
          <a:ln w="28575" cap="flat" cmpd="sng" algn="ctr">
            <a:solidFill>
              <a:schemeClr val="bg1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284" name="Text Box 4"/>
          <p:cNvSpPr txBox="1">
            <a:spLocks noChangeArrowheads="1"/>
          </p:cNvSpPr>
          <p:nvPr/>
        </p:nvSpPr>
        <p:spPr bwMode="auto">
          <a:xfrm>
            <a:off x="4394583" y="3652287"/>
            <a:ext cx="462913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altLang="ja-JP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Hub (</a:t>
            </a:r>
            <a:r>
              <a:rPr lang="en-US" altLang="ja-JP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key management center)</a:t>
            </a:r>
            <a:endParaRPr lang="en-US" altLang="ja-JP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301" name="右矢印 300"/>
          <p:cNvSpPr/>
          <p:nvPr/>
        </p:nvSpPr>
        <p:spPr>
          <a:xfrm rot="16200000">
            <a:off x="1843557" y="3988900"/>
            <a:ext cx="516398" cy="513334"/>
          </a:xfrm>
          <a:prstGeom prst="rightArrow">
            <a:avLst>
              <a:gd name="adj1" fmla="val 50000"/>
              <a:gd name="adj2" fmla="val 50889"/>
            </a:avLst>
          </a:prstGeom>
          <a:solidFill>
            <a:schemeClr val="accent1"/>
          </a:solidFill>
          <a:ln w="127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FF00"/>
              </a:solidFill>
            </a:endParaRPr>
          </a:p>
        </p:txBody>
      </p:sp>
      <p:sp>
        <p:nvSpPr>
          <p:cNvPr id="302" name="正方形/長方形 301"/>
          <p:cNvSpPr/>
          <p:nvPr/>
        </p:nvSpPr>
        <p:spPr>
          <a:xfrm>
            <a:off x="177095" y="4576760"/>
            <a:ext cx="3778599" cy="1274195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Photon routers </a:t>
            </a:r>
            <a:b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</a:b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Compact QKD systems</a:t>
            </a:r>
          </a:p>
          <a:p>
            <a:pPr>
              <a:spcBef>
                <a:spcPct val="2000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APDs </a:t>
            </a:r>
            <a:endParaRPr lang="en-US" altLang="ja-JP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03" name="正方形/長方形 302"/>
          <p:cNvSpPr/>
          <p:nvPr/>
        </p:nvSpPr>
        <p:spPr>
          <a:xfrm>
            <a:off x="4273687" y="4579029"/>
            <a:ext cx="4798108" cy="1274195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Trusted nodes</a:t>
            </a:r>
            <a:b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</a:b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WDM-QKD systems</a:t>
            </a:r>
          </a:p>
          <a:p>
            <a:pPr>
              <a:spcBef>
                <a:spcPct val="2000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SSPDs for long distance QKD</a:t>
            </a:r>
            <a:endParaRPr lang="en-US" altLang="ja-JP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04" name="右矢印 303"/>
          <p:cNvSpPr/>
          <p:nvPr/>
        </p:nvSpPr>
        <p:spPr>
          <a:xfrm rot="16200000">
            <a:off x="6575911" y="4065089"/>
            <a:ext cx="418588" cy="513334"/>
          </a:xfrm>
          <a:prstGeom prst="rightArrow">
            <a:avLst>
              <a:gd name="adj1" fmla="val 50000"/>
              <a:gd name="adj2" fmla="val 54150"/>
            </a:avLst>
          </a:prstGeom>
          <a:solidFill>
            <a:schemeClr val="accent1"/>
          </a:solidFill>
          <a:ln w="127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FF00"/>
              </a:solidFill>
            </a:endParaRPr>
          </a:p>
        </p:txBody>
      </p:sp>
      <p:sp>
        <p:nvSpPr>
          <p:cNvPr id="307" name="フリーフォーム 306"/>
          <p:cNvSpPr/>
          <p:nvPr/>
        </p:nvSpPr>
        <p:spPr bwMode="auto">
          <a:xfrm flipH="1">
            <a:off x="6428095" y="2470245"/>
            <a:ext cx="354839" cy="1146412"/>
          </a:xfrm>
          <a:custGeom>
            <a:avLst/>
            <a:gdLst>
              <a:gd name="connsiteX0" fmla="*/ 1528549 w 1528549"/>
              <a:gd name="connsiteY0" fmla="*/ 873457 h 873457"/>
              <a:gd name="connsiteX1" fmla="*/ 1282889 w 1528549"/>
              <a:gd name="connsiteY1" fmla="*/ 600502 h 873457"/>
              <a:gd name="connsiteX2" fmla="*/ 368489 w 1528549"/>
              <a:gd name="connsiteY2" fmla="*/ 382138 h 873457"/>
              <a:gd name="connsiteX3" fmla="*/ 0 w 1528549"/>
              <a:gd name="connsiteY3" fmla="*/ 0 h 873457"/>
              <a:gd name="connsiteX4" fmla="*/ 0 w 1528549"/>
              <a:gd name="connsiteY4" fmla="*/ 0 h 87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549" h="873457">
                <a:moveTo>
                  <a:pt x="1528549" y="873457"/>
                </a:moveTo>
                <a:cubicBezTo>
                  <a:pt x="1502390" y="777922"/>
                  <a:pt x="1476232" y="682388"/>
                  <a:pt x="1282889" y="600502"/>
                </a:cubicBezTo>
                <a:cubicBezTo>
                  <a:pt x="1089546" y="518616"/>
                  <a:pt x="582304" y="482222"/>
                  <a:pt x="368489" y="382138"/>
                </a:cubicBezTo>
                <a:cubicBezTo>
                  <a:pt x="154674" y="282054"/>
                  <a:pt x="0" y="0"/>
                  <a:pt x="0" y="0"/>
                </a:cubicBezTo>
                <a:lnTo>
                  <a:pt x="0" y="0"/>
                </a:lnTo>
              </a:path>
            </a:pathLst>
          </a:custGeom>
          <a:noFill/>
          <a:ln w="28575" cap="flat" cmpd="sng" algn="ctr">
            <a:solidFill>
              <a:schemeClr val="bg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24" name="Text Box 4"/>
          <p:cNvSpPr txBox="1">
            <a:spLocks noChangeArrowheads="1"/>
          </p:cNvSpPr>
          <p:nvPr/>
        </p:nvSpPr>
        <p:spPr bwMode="auto">
          <a:xfrm>
            <a:off x="996296" y="3561907"/>
            <a:ext cx="229282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altLang="ja-JP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QKD cluster </a:t>
            </a:r>
            <a:r>
              <a:rPr lang="en-US" altLang="ja-JP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 </a:t>
            </a:r>
            <a:endParaRPr lang="en-US" altLang="ja-JP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325" name="フリーフォーム 324"/>
          <p:cNvSpPr/>
          <p:nvPr/>
        </p:nvSpPr>
        <p:spPr bwMode="auto">
          <a:xfrm flipH="1">
            <a:off x="2006220" y="3045892"/>
            <a:ext cx="152395" cy="611709"/>
          </a:xfrm>
          <a:custGeom>
            <a:avLst/>
            <a:gdLst>
              <a:gd name="connsiteX0" fmla="*/ 1528549 w 1528549"/>
              <a:gd name="connsiteY0" fmla="*/ 873457 h 873457"/>
              <a:gd name="connsiteX1" fmla="*/ 1282889 w 1528549"/>
              <a:gd name="connsiteY1" fmla="*/ 600502 h 873457"/>
              <a:gd name="connsiteX2" fmla="*/ 368489 w 1528549"/>
              <a:gd name="connsiteY2" fmla="*/ 382138 h 873457"/>
              <a:gd name="connsiteX3" fmla="*/ 0 w 1528549"/>
              <a:gd name="connsiteY3" fmla="*/ 0 h 873457"/>
              <a:gd name="connsiteX4" fmla="*/ 0 w 1528549"/>
              <a:gd name="connsiteY4" fmla="*/ 0 h 87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549" h="873457">
                <a:moveTo>
                  <a:pt x="1528549" y="873457"/>
                </a:moveTo>
                <a:cubicBezTo>
                  <a:pt x="1502390" y="777922"/>
                  <a:pt x="1476232" y="682388"/>
                  <a:pt x="1282889" y="600502"/>
                </a:cubicBezTo>
                <a:cubicBezTo>
                  <a:pt x="1089546" y="518616"/>
                  <a:pt x="582304" y="482222"/>
                  <a:pt x="368489" y="382138"/>
                </a:cubicBezTo>
                <a:cubicBezTo>
                  <a:pt x="154674" y="282054"/>
                  <a:pt x="0" y="0"/>
                  <a:pt x="0" y="0"/>
                </a:cubicBezTo>
                <a:lnTo>
                  <a:pt x="0" y="0"/>
                </a:lnTo>
              </a:path>
            </a:pathLst>
          </a:custGeom>
          <a:noFill/>
          <a:ln w="28575" cap="flat" cmpd="sng" algn="ctr">
            <a:solidFill>
              <a:schemeClr val="bg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87" name="正方形/長方形 86"/>
          <p:cNvSpPr/>
          <p:nvPr/>
        </p:nvSpPr>
        <p:spPr>
          <a:xfrm>
            <a:off x="1201003" y="6040930"/>
            <a:ext cx="674199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0000"/>
                </a:solidFill>
              </a:rPr>
              <a:t>High cost and control complexity must be absorbed </a:t>
            </a:r>
          </a:p>
          <a:p>
            <a:pPr algn="ctr"/>
            <a:r>
              <a:rPr lang="en-US" altLang="ja-JP" sz="2000" dirty="0" smtClean="0">
                <a:solidFill>
                  <a:srgbClr val="FF0000"/>
                </a:solidFill>
              </a:rPr>
              <a:t>by small number of hubs.  </a:t>
            </a:r>
            <a:endParaRPr lang="ja-JP" altLang="en-US" sz="20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5"/>
          <p:cNvGrpSpPr>
            <a:grpSpLocks noChangeAspect="1"/>
          </p:cNvGrpSpPr>
          <p:nvPr/>
        </p:nvGrpSpPr>
        <p:grpSpPr>
          <a:xfrm>
            <a:off x="783196" y="5090644"/>
            <a:ext cx="2115172" cy="799367"/>
            <a:chOff x="5171316" y="1350618"/>
            <a:chExt cx="3474049" cy="1296537"/>
          </a:xfrm>
        </p:grpSpPr>
        <p:grpSp>
          <p:nvGrpSpPr>
            <p:cNvPr id="3" name="グループ化 343"/>
            <p:cNvGrpSpPr/>
            <p:nvPr/>
          </p:nvGrpSpPr>
          <p:grpSpPr>
            <a:xfrm>
              <a:off x="5322729" y="1528667"/>
              <a:ext cx="3131227" cy="923758"/>
              <a:chOff x="1345848" y="2243429"/>
              <a:chExt cx="3996014" cy="1041338"/>
            </a:xfrm>
          </p:grpSpPr>
          <p:graphicFrame>
            <p:nvGraphicFramePr>
              <p:cNvPr id="14" name="Object 2"/>
              <p:cNvGraphicFramePr>
                <a:graphicFrameLocks noChangeAspect="1"/>
              </p:cNvGraphicFramePr>
              <p:nvPr/>
            </p:nvGraphicFramePr>
            <p:xfrm>
              <a:off x="4166552" y="3032956"/>
              <a:ext cx="6349" cy="6350"/>
            </p:xfrm>
            <a:graphic>
              <a:graphicData uri="http://schemas.openxmlformats.org/presentationml/2006/ole">
                <p:oleObj spid="_x0000_s5912578" name="Drawing" r:id="rId4" imgW="6350000" imgH="6350000" progId="Canvas.Drawing.X">
                  <p:embed/>
                </p:oleObj>
              </a:graphicData>
            </a:graphic>
          </p:graphicFrame>
          <p:sp>
            <p:nvSpPr>
              <p:cNvPr id="15" name="正方形/長方形 14"/>
              <p:cNvSpPr/>
              <p:nvPr/>
            </p:nvSpPr>
            <p:spPr bwMode="auto">
              <a:xfrm>
                <a:off x="3289515" y="2431943"/>
                <a:ext cx="1376022" cy="37166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正方形/長方形 15"/>
              <p:cNvSpPr/>
              <p:nvPr/>
            </p:nvSpPr>
            <p:spPr bwMode="auto">
              <a:xfrm rot="7999950" flipV="1">
                <a:off x="2522570" y="2746720"/>
                <a:ext cx="1041338" cy="34756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正方形/長方形 16"/>
              <p:cNvSpPr/>
              <p:nvPr/>
            </p:nvSpPr>
            <p:spPr bwMode="auto">
              <a:xfrm>
                <a:off x="4082844" y="3159927"/>
                <a:ext cx="1259018" cy="4193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正方形/長方形 17"/>
              <p:cNvSpPr/>
              <p:nvPr/>
            </p:nvSpPr>
            <p:spPr bwMode="auto">
              <a:xfrm>
                <a:off x="2714346" y="3159927"/>
                <a:ext cx="1259018" cy="4193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正方形/長方形 18"/>
              <p:cNvSpPr/>
              <p:nvPr/>
            </p:nvSpPr>
            <p:spPr bwMode="auto">
              <a:xfrm>
                <a:off x="1345848" y="3159927"/>
                <a:ext cx="1204278" cy="4193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正方形/長方形 19"/>
              <p:cNvSpPr/>
              <p:nvPr/>
            </p:nvSpPr>
            <p:spPr bwMode="auto">
              <a:xfrm rot="7999950" flipV="1">
                <a:off x="3935317" y="2764968"/>
                <a:ext cx="938332" cy="4880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8" name="図 7" descr="pyramid_purple.png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 bwMode="auto">
            <a:xfrm>
              <a:off x="8274016" y="2013106"/>
              <a:ext cx="371349" cy="634049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9" name="図 8" descr="pyramid_blue.png"/>
            <p:cNvPicPr preferRelativeResize="0"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6220465" y="2041200"/>
              <a:ext cx="340621" cy="577862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0" name="図 9" descr="pyramid_blue.png"/>
            <p:cNvPicPr>
              <a:picLocks noChangeAspect="1"/>
            </p:cNvPicPr>
            <p:nvPr/>
          </p:nvPicPr>
          <p:blipFill>
            <a:blip r:embed="rId6" cstate="print">
              <a:duotone>
                <a:prstClr val="black"/>
                <a:schemeClr val="accent6">
                  <a:tint val="45000"/>
                  <a:satMod val="400000"/>
                </a:schemeClr>
              </a:duotone>
              <a:lum bright="8000"/>
            </a:blip>
            <a:stretch>
              <a:fillRect/>
            </a:stretch>
          </p:blipFill>
          <p:spPr bwMode="auto">
            <a:xfrm>
              <a:off x="5171316" y="2021916"/>
              <a:ext cx="351064" cy="616430"/>
            </a:xfrm>
            <a:prstGeom prst="rect">
              <a:avLst/>
            </a:prstGeom>
            <a:noFill/>
            <a:ln>
              <a:noFill/>
            </a:ln>
            <a:scene3d>
              <a:camera prst="orthographicFront">
                <a:rot lat="17399987" lon="0" rev="21599994"/>
              </a:camera>
              <a:lightRig rig="threePt" dir="t"/>
            </a:scene3d>
            <a:sp3d>
              <a:bevelB w="0" h="0"/>
            </a:sp3d>
          </p:spPr>
        </p:pic>
        <p:pic>
          <p:nvPicPr>
            <p:cNvPr id="11" name="図 10" descr="pyramid_green.png"/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 bwMode="auto">
            <a:xfrm>
              <a:off x="6749639" y="1350618"/>
              <a:ext cx="328434" cy="63404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2" name="図 11" descr="pyramid_blue.png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7858819" y="1364265"/>
              <a:ext cx="328440" cy="634049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3" name="図 12" descr="pyramid_gray.png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 bwMode="auto">
            <a:xfrm>
              <a:off x="7213775" y="2020679"/>
              <a:ext cx="371350" cy="618904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</p:grpSp>
      <p:cxnSp>
        <p:nvCxnSpPr>
          <p:cNvPr id="33" name="直線矢印コネクタ 32"/>
          <p:cNvCxnSpPr/>
          <p:nvPr/>
        </p:nvCxnSpPr>
        <p:spPr>
          <a:xfrm>
            <a:off x="571345" y="6203022"/>
            <a:ext cx="8228273" cy="1588"/>
          </a:xfrm>
          <a:prstGeom prst="straightConnector1">
            <a:avLst/>
          </a:prstGeom>
          <a:ln w="3810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テキスト ボックス 35"/>
          <p:cNvSpPr txBox="1"/>
          <p:nvPr/>
        </p:nvSpPr>
        <p:spPr>
          <a:xfrm>
            <a:off x="1486631" y="6232485"/>
            <a:ext cx="6477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2010 </a:t>
            </a:r>
            <a:endParaRPr lang="ja-JP" altLang="en-US" sz="1400" b="0" dirty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cxnSp>
        <p:nvCxnSpPr>
          <p:cNvPr id="41" name="直線矢印コネクタ 40"/>
          <p:cNvCxnSpPr/>
          <p:nvPr/>
        </p:nvCxnSpPr>
        <p:spPr>
          <a:xfrm rot="16200000" flipV="1">
            <a:off x="-1989445" y="3546969"/>
            <a:ext cx="5292437" cy="1"/>
          </a:xfrm>
          <a:prstGeom prst="straightConnector1">
            <a:avLst/>
          </a:prstGeom>
          <a:ln w="3810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テキスト ボックス 47"/>
          <p:cNvSpPr txBox="1"/>
          <p:nvPr/>
        </p:nvSpPr>
        <p:spPr>
          <a:xfrm rot="16200000">
            <a:off x="-970104" y="4586760"/>
            <a:ext cx="2904430" cy="309128"/>
          </a:xfrm>
          <a:prstGeom prst="rect">
            <a:avLst/>
          </a:prstGeom>
          <a:solidFill>
            <a:srgbClr val="FFFF99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100k</a:t>
            </a:r>
            <a:r>
              <a:rPr lang="ja-JP" altLang="en-US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　　　　　　　　　　　　　　　　　</a:t>
            </a:r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1M </a:t>
            </a:r>
            <a:endParaRPr lang="ja-JP" altLang="en-US" sz="1400" b="0" dirty="0" smtClean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51" name="正方形/長方形 50"/>
          <p:cNvSpPr/>
          <p:nvPr/>
        </p:nvSpPr>
        <p:spPr>
          <a:xfrm>
            <a:off x="8744082" y="6067625"/>
            <a:ext cx="41055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年 </a:t>
            </a:r>
            <a:endParaRPr lang="ja-JP" altLang="en-US" sz="1400" dirty="0">
              <a:solidFill>
                <a:srgbClr val="000000"/>
              </a:solidFill>
            </a:endParaRPr>
          </a:p>
        </p:txBody>
      </p:sp>
      <p:sp>
        <p:nvSpPr>
          <p:cNvPr id="63" name="テキスト ボックス 62"/>
          <p:cNvSpPr txBox="1"/>
          <p:nvPr/>
        </p:nvSpPr>
        <p:spPr>
          <a:xfrm rot="16200000">
            <a:off x="-593745" y="2065435"/>
            <a:ext cx="2158612" cy="316029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10M</a:t>
            </a:r>
            <a:endParaRPr lang="ja-JP" altLang="en-US" sz="1400" b="0" dirty="0" smtClean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86" name="テキスト ボックス 85"/>
          <p:cNvSpPr txBox="1"/>
          <p:nvPr/>
        </p:nvSpPr>
        <p:spPr>
          <a:xfrm>
            <a:off x="4874030" y="6230511"/>
            <a:ext cx="6928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2015 </a:t>
            </a:r>
            <a:endParaRPr lang="ja-JP" altLang="en-US" sz="1400" b="0" dirty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91" name="テキスト ボックス 90"/>
          <p:cNvSpPr txBox="1"/>
          <p:nvPr/>
        </p:nvSpPr>
        <p:spPr>
          <a:xfrm>
            <a:off x="8207554" y="6228536"/>
            <a:ext cx="6928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2020 </a:t>
            </a:r>
            <a:endParaRPr lang="ja-JP" altLang="en-US" sz="1400" b="0" dirty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90" name="正方形/長方形 89"/>
          <p:cNvSpPr/>
          <p:nvPr/>
        </p:nvSpPr>
        <p:spPr>
          <a:xfrm>
            <a:off x="887079" y="5868568"/>
            <a:ext cx="193798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solidFill>
                  <a:srgbClr val="000000"/>
                </a:solidFill>
                <a:latin typeface="Arial"/>
                <a:ea typeface="ＭＳ Ｐゴシック"/>
              </a:rPr>
              <a:t>Tokyo QKD Network </a:t>
            </a:r>
            <a:endParaRPr lang="ja-JP" altLang="en-US" sz="1400" dirty="0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66" name="Rectangle 32"/>
          <p:cNvSpPr>
            <a:spLocks noChangeArrowheads="1"/>
          </p:cNvSpPr>
          <p:nvPr/>
        </p:nvSpPr>
        <p:spPr bwMode="auto">
          <a:xfrm>
            <a:off x="0" y="-3546"/>
            <a:ext cx="9144000" cy="617695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</a:rPr>
              <a:t>Roadmap </a:t>
            </a:r>
            <a:endParaRPr lang="ja-JP" altLang="en-US" sz="2800" dirty="0">
              <a:solidFill>
                <a:srgbClr val="FFFF00"/>
              </a:solidFill>
            </a:endParaRPr>
          </a:p>
        </p:txBody>
      </p:sp>
      <p:sp>
        <p:nvSpPr>
          <p:cNvPr id="50" name="右矢印 49"/>
          <p:cNvSpPr/>
          <p:nvPr/>
        </p:nvSpPr>
        <p:spPr bwMode="auto">
          <a:xfrm rot="19273961">
            <a:off x="2634011" y="4352168"/>
            <a:ext cx="443007" cy="350478"/>
          </a:xfrm>
          <a:prstGeom prst="right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52" name="テキスト ボックス 51"/>
          <p:cNvSpPr txBox="1"/>
          <p:nvPr/>
        </p:nvSpPr>
        <p:spPr>
          <a:xfrm>
            <a:off x="3047456" y="4771886"/>
            <a:ext cx="2357056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ja-JP" altLang="en-US" sz="1600" dirty="0" smtClean="0">
                <a:solidFill>
                  <a:srgbClr val="FF0000"/>
                </a:solidFill>
                <a:latin typeface="Arial"/>
                <a:ea typeface="ＭＳ Ｐゴシック"/>
              </a:rPr>
              <a:t>①</a:t>
            </a:r>
            <a:r>
              <a:rPr lang="en-US" altLang="ja-JP" sz="1600" dirty="0" smtClean="0">
                <a:solidFill>
                  <a:srgbClr val="FF0000"/>
                </a:solidFill>
                <a:latin typeface="Arial"/>
                <a:ea typeface="ＭＳ Ｐゴシック"/>
              </a:rPr>
              <a:t>Reliability test </a:t>
            </a:r>
          </a:p>
          <a:p>
            <a:pPr>
              <a:lnSpc>
                <a:spcPts val="2000"/>
              </a:lnSpc>
            </a:pPr>
            <a:r>
              <a:rPr lang="ja-JP" altLang="en-US" sz="1600" dirty="0" smtClean="0">
                <a:solidFill>
                  <a:srgbClr val="0000FF"/>
                </a:solidFill>
                <a:latin typeface="Arial"/>
                <a:ea typeface="ＭＳ Ｐゴシック"/>
              </a:rPr>
              <a:t>　</a:t>
            </a:r>
            <a:r>
              <a:rPr lang="en-US" altLang="ja-JP" sz="1600" dirty="0" smtClean="0">
                <a:solidFill>
                  <a:srgbClr val="0000FF"/>
                </a:solidFill>
                <a:latin typeface="Arial"/>
                <a:ea typeface="ＭＳ Ｐゴシック"/>
              </a:rPr>
              <a:t>Security certification </a:t>
            </a:r>
            <a:endParaRPr lang="ja-JP" altLang="en-US" sz="1600" dirty="0">
              <a:solidFill>
                <a:srgbClr val="0000FF"/>
              </a:solidFill>
              <a:latin typeface="Arial"/>
              <a:ea typeface="ＭＳ Ｐゴシック"/>
            </a:endParaRPr>
          </a:p>
        </p:txBody>
      </p:sp>
      <p:sp>
        <p:nvSpPr>
          <p:cNvPr id="53" name="テキスト ボックス 52"/>
          <p:cNvSpPr txBox="1"/>
          <p:nvPr/>
        </p:nvSpPr>
        <p:spPr>
          <a:xfrm>
            <a:off x="5348662" y="4494400"/>
            <a:ext cx="2335029" cy="338554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ja-JP" sz="1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Dedicated P-to-P lines</a:t>
            </a:r>
            <a:endParaRPr lang="ja-JP" altLang="en-US" sz="1600" dirty="0">
              <a:latin typeface="Arial"/>
              <a:ea typeface="ＭＳ Ｐゴシック"/>
            </a:endParaRPr>
          </a:p>
        </p:txBody>
      </p:sp>
      <p:sp>
        <p:nvSpPr>
          <p:cNvPr id="54" name="テキスト ボックス 53"/>
          <p:cNvSpPr txBox="1"/>
          <p:nvPr/>
        </p:nvSpPr>
        <p:spPr>
          <a:xfrm>
            <a:off x="6974011" y="1187373"/>
            <a:ext cx="2033514" cy="830997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ja-JP" sz="1600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/>
              </a:rPr>
              <a:t>Key exchange infrastructure for photonic network </a:t>
            </a:r>
            <a:endParaRPr lang="ja-JP" altLang="en-US" sz="1600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  <a:ea typeface="ＭＳ Ｐゴシック"/>
            </a:endParaRPr>
          </a:p>
        </p:txBody>
      </p:sp>
      <p:sp>
        <p:nvSpPr>
          <p:cNvPr id="55" name="テキスト ボックス 54"/>
          <p:cNvSpPr txBox="1"/>
          <p:nvPr/>
        </p:nvSpPr>
        <p:spPr>
          <a:xfrm>
            <a:off x="6553291" y="3264007"/>
            <a:ext cx="2331402" cy="584775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ja-JP" sz="1600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/>
              </a:rPr>
              <a:t>Critical infrastructure protection    </a:t>
            </a:r>
          </a:p>
        </p:txBody>
      </p:sp>
      <p:sp>
        <p:nvSpPr>
          <p:cNvPr id="57" name="正方形/長方形 56"/>
          <p:cNvSpPr/>
          <p:nvPr/>
        </p:nvSpPr>
        <p:spPr>
          <a:xfrm>
            <a:off x="2983119" y="3649516"/>
            <a:ext cx="264207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1600" dirty="0" smtClean="0">
                <a:solidFill>
                  <a:srgbClr val="FF0000"/>
                </a:solidFill>
              </a:rPr>
              <a:t>② </a:t>
            </a:r>
            <a:r>
              <a:rPr lang="en-US" altLang="ja-JP" sz="1600" dirty="0" smtClean="0">
                <a:solidFill>
                  <a:srgbClr val="FF0000"/>
                </a:solidFill>
              </a:rPr>
              <a:t>Multi-user networking </a:t>
            </a:r>
          </a:p>
        </p:txBody>
      </p:sp>
      <p:sp>
        <p:nvSpPr>
          <p:cNvPr id="58" name="右矢印 57"/>
          <p:cNvSpPr/>
          <p:nvPr/>
        </p:nvSpPr>
        <p:spPr bwMode="auto">
          <a:xfrm rot="20757898">
            <a:off x="4920440" y="4627518"/>
            <a:ext cx="379075" cy="350478"/>
          </a:xfrm>
          <a:prstGeom prst="right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59" name="右矢印 58"/>
          <p:cNvSpPr/>
          <p:nvPr/>
        </p:nvSpPr>
        <p:spPr bwMode="auto">
          <a:xfrm rot="20757898">
            <a:off x="2755717" y="5053879"/>
            <a:ext cx="379075" cy="350478"/>
          </a:xfrm>
          <a:prstGeom prst="right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62" name="テキスト ボックス 61"/>
          <p:cNvSpPr txBox="1"/>
          <p:nvPr/>
        </p:nvSpPr>
        <p:spPr>
          <a:xfrm>
            <a:off x="3384642" y="3991591"/>
            <a:ext cx="20827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600" dirty="0" smtClean="0">
                <a:solidFill>
                  <a:srgbClr val="0000FF"/>
                </a:solidFill>
                <a:latin typeface="Arial"/>
                <a:ea typeface="ＭＳ Ｐゴシック"/>
              </a:rPr>
              <a:t>Widen applications</a:t>
            </a:r>
            <a:endParaRPr lang="ja-JP" altLang="en-US" sz="1600" dirty="0" smtClean="0">
              <a:solidFill>
                <a:srgbClr val="0000FF"/>
              </a:solidFill>
              <a:latin typeface="Arial"/>
              <a:ea typeface="ＭＳ Ｐゴシック"/>
            </a:endParaRPr>
          </a:p>
        </p:txBody>
      </p:sp>
      <p:sp>
        <p:nvSpPr>
          <p:cNvPr id="70" name="右矢印 69"/>
          <p:cNvSpPr/>
          <p:nvPr/>
        </p:nvSpPr>
        <p:spPr bwMode="auto">
          <a:xfrm rot="19627252">
            <a:off x="6326772" y="1908147"/>
            <a:ext cx="559532" cy="350478"/>
          </a:xfrm>
          <a:prstGeom prst="right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71" name="右矢印 70"/>
          <p:cNvSpPr/>
          <p:nvPr/>
        </p:nvSpPr>
        <p:spPr bwMode="auto">
          <a:xfrm rot="20673594">
            <a:off x="6069634" y="3438173"/>
            <a:ext cx="443007" cy="350478"/>
          </a:xfrm>
          <a:prstGeom prst="right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grpSp>
        <p:nvGrpSpPr>
          <p:cNvPr id="4" name="グループ化 1156"/>
          <p:cNvGrpSpPr>
            <a:grpSpLocks/>
          </p:cNvGrpSpPr>
          <p:nvPr/>
        </p:nvGrpSpPr>
        <p:grpSpPr bwMode="auto">
          <a:xfrm>
            <a:off x="5342632" y="4883523"/>
            <a:ext cx="1586715" cy="572829"/>
            <a:chOff x="4788024" y="4147673"/>
            <a:chExt cx="1656185" cy="739090"/>
          </a:xfrm>
        </p:grpSpPr>
        <p:sp>
          <p:nvSpPr>
            <p:cNvPr id="75" name="Freeform 53"/>
            <p:cNvSpPr>
              <a:spLocks/>
            </p:cNvSpPr>
            <p:nvPr/>
          </p:nvSpPr>
          <p:spPr bwMode="auto">
            <a:xfrm rot="21079554" flipV="1">
              <a:off x="5166035" y="4643887"/>
              <a:ext cx="1122534" cy="239279"/>
            </a:xfrm>
            <a:custGeom>
              <a:avLst/>
              <a:gdLst>
                <a:gd name="T0" fmla="*/ 0 w 750"/>
                <a:gd name="T1" fmla="*/ 127232087 h 450"/>
                <a:gd name="T2" fmla="*/ 833334920 w 750"/>
                <a:gd name="T3" fmla="*/ 22053550 h 450"/>
                <a:gd name="T4" fmla="*/ 1209680037 w 750"/>
                <a:gd name="T5" fmla="*/ 71249856 h 450"/>
                <a:gd name="T6" fmla="*/ 1680110310 w 750"/>
                <a:gd name="T7" fmla="*/ 0 h 4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0"/>
                <a:gd name="T13" fmla="*/ 0 h 450"/>
                <a:gd name="T14" fmla="*/ 750 w 750"/>
                <a:gd name="T15" fmla="*/ 450 h 4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0" h="450">
                  <a:moveTo>
                    <a:pt x="0" y="450"/>
                  </a:moveTo>
                  <a:cubicBezTo>
                    <a:pt x="62" y="388"/>
                    <a:pt x="282" y="111"/>
                    <a:pt x="372" y="78"/>
                  </a:cubicBezTo>
                  <a:cubicBezTo>
                    <a:pt x="462" y="45"/>
                    <a:pt x="477" y="265"/>
                    <a:pt x="540" y="252"/>
                  </a:cubicBezTo>
                  <a:cubicBezTo>
                    <a:pt x="603" y="239"/>
                    <a:pt x="706" y="52"/>
                    <a:pt x="75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grpSp>
          <p:nvGrpSpPr>
            <p:cNvPr id="5" name="Group 40"/>
            <p:cNvGrpSpPr>
              <a:grpSpLocks/>
            </p:cNvGrpSpPr>
            <p:nvPr/>
          </p:nvGrpSpPr>
          <p:grpSpPr bwMode="auto">
            <a:xfrm>
              <a:off x="4788019" y="4365537"/>
              <a:ext cx="648070" cy="429286"/>
              <a:chOff x="4315" y="1739"/>
              <a:chExt cx="984" cy="418"/>
            </a:xfrm>
          </p:grpSpPr>
          <p:sp>
            <p:nvSpPr>
              <p:cNvPr id="79" name="Freeform 41"/>
              <p:cNvSpPr>
                <a:spLocks/>
              </p:cNvSpPr>
              <p:nvPr/>
            </p:nvSpPr>
            <p:spPr bwMode="auto">
              <a:xfrm>
                <a:off x="4669" y="1858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276 w 276"/>
                  <a:gd name="T3" fmla="*/ 0 h 1"/>
                  <a:gd name="T4" fmla="*/ 0 w 276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76"/>
                  <a:gd name="T10" fmla="*/ 0 h 1"/>
                  <a:gd name="T11" fmla="*/ 276 w 276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6" h="1">
                    <a:moveTo>
                      <a:pt x="0" y="0"/>
                    </a:moveTo>
                    <a:lnTo>
                      <a:pt x="2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6859"/>
              </a:solidFill>
              <a:ln w="0">
                <a:solidFill>
                  <a:srgbClr val="56685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" name="Rectangle 42"/>
              <p:cNvSpPr>
                <a:spLocks noChangeArrowheads="1"/>
              </p:cNvSpPr>
              <p:nvPr/>
            </p:nvSpPr>
            <p:spPr bwMode="auto">
              <a:xfrm>
                <a:off x="4669" y="1854"/>
                <a:ext cx="276" cy="9"/>
              </a:xfrm>
              <a:prstGeom prst="rect">
                <a:avLst/>
              </a:prstGeom>
              <a:solidFill>
                <a:srgbClr val="C1CAC5"/>
              </a:solidFill>
              <a:ln w="0">
                <a:solidFill>
                  <a:srgbClr val="C1CA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Rectangle 43"/>
              <p:cNvSpPr>
                <a:spLocks noChangeArrowheads="1"/>
              </p:cNvSpPr>
              <p:nvPr/>
            </p:nvSpPr>
            <p:spPr bwMode="auto">
              <a:xfrm>
                <a:off x="4669" y="1858"/>
                <a:ext cx="276" cy="43"/>
              </a:xfrm>
              <a:prstGeom prst="rect">
                <a:avLst/>
              </a:prstGeom>
              <a:solidFill>
                <a:srgbClr val="EFF2F1"/>
              </a:solidFill>
              <a:ln w="0">
                <a:solidFill>
                  <a:srgbClr val="EFF2F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Rectangle 44"/>
              <p:cNvSpPr>
                <a:spLocks noChangeArrowheads="1"/>
              </p:cNvSpPr>
              <p:nvPr/>
            </p:nvSpPr>
            <p:spPr bwMode="auto">
              <a:xfrm>
                <a:off x="4669" y="1892"/>
                <a:ext cx="276" cy="35"/>
              </a:xfrm>
              <a:prstGeom prst="rect">
                <a:avLst/>
              </a:prstGeom>
              <a:solidFill>
                <a:srgbClr val="DFE5E3"/>
              </a:solidFill>
              <a:ln w="0">
                <a:solidFill>
                  <a:srgbClr val="DFE5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Rectangle 45"/>
              <p:cNvSpPr>
                <a:spLocks noChangeArrowheads="1"/>
              </p:cNvSpPr>
              <p:nvPr/>
            </p:nvSpPr>
            <p:spPr bwMode="auto">
              <a:xfrm>
                <a:off x="4664" y="1922"/>
                <a:ext cx="286" cy="43"/>
              </a:xfrm>
              <a:prstGeom prst="rect">
                <a:avLst/>
              </a:prstGeom>
              <a:solidFill>
                <a:srgbClr val="DFE5E3"/>
              </a:solidFill>
              <a:ln w="0">
                <a:solidFill>
                  <a:srgbClr val="DFE5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Rectangle 46"/>
              <p:cNvSpPr>
                <a:spLocks noChangeArrowheads="1"/>
              </p:cNvSpPr>
              <p:nvPr/>
            </p:nvSpPr>
            <p:spPr bwMode="auto">
              <a:xfrm>
                <a:off x="4669" y="1901"/>
                <a:ext cx="276" cy="4"/>
              </a:xfrm>
              <a:prstGeom prst="rect">
                <a:avLst/>
              </a:prstGeom>
              <a:solidFill>
                <a:srgbClr val="BFC8C3"/>
              </a:solidFill>
              <a:ln w="0">
                <a:solidFill>
                  <a:srgbClr val="BFC8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47"/>
              <p:cNvSpPr>
                <a:spLocks/>
              </p:cNvSpPr>
              <p:nvPr/>
            </p:nvSpPr>
            <p:spPr bwMode="auto">
              <a:xfrm>
                <a:off x="4677" y="1935"/>
                <a:ext cx="39" cy="34"/>
              </a:xfrm>
              <a:custGeom>
                <a:avLst/>
                <a:gdLst>
                  <a:gd name="T0" fmla="*/ 34 w 39"/>
                  <a:gd name="T1" fmla="*/ 30 h 34"/>
                  <a:gd name="T2" fmla="*/ 34 w 39"/>
                  <a:gd name="T3" fmla="*/ 26 h 34"/>
                  <a:gd name="T4" fmla="*/ 4 w 39"/>
                  <a:gd name="T5" fmla="*/ 26 h 34"/>
                  <a:gd name="T6" fmla="*/ 4 w 39"/>
                  <a:gd name="T7" fmla="*/ 4 h 34"/>
                  <a:gd name="T8" fmla="*/ 34 w 39"/>
                  <a:gd name="T9" fmla="*/ 4 h 34"/>
                  <a:gd name="T10" fmla="*/ 34 w 39"/>
                  <a:gd name="T11" fmla="*/ 30 h 34"/>
                  <a:gd name="T12" fmla="*/ 34 w 39"/>
                  <a:gd name="T13" fmla="*/ 30 h 34"/>
                  <a:gd name="T14" fmla="*/ 34 w 39"/>
                  <a:gd name="T15" fmla="*/ 26 h 34"/>
                  <a:gd name="T16" fmla="*/ 34 w 39"/>
                  <a:gd name="T17" fmla="*/ 30 h 34"/>
                  <a:gd name="T18" fmla="*/ 39 w 39"/>
                  <a:gd name="T19" fmla="*/ 30 h 34"/>
                  <a:gd name="T20" fmla="*/ 39 w 39"/>
                  <a:gd name="T21" fmla="*/ 0 h 34"/>
                  <a:gd name="T22" fmla="*/ 0 w 39"/>
                  <a:gd name="T23" fmla="*/ 0 h 34"/>
                  <a:gd name="T24" fmla="*/ 0 w 39"/>
                  <a:gd name="T25" fmla="*/ 34 h 34"/>
                  <a:gd name="T26" fmla="*/ 39 w 39"/>
                  <a:gd name="T27" fmla="*/ 34 h 34"/>
                  <a:gd name="T28" fmla="*/ 39 w 39"/>
                  <a:gd name="T29" fmla="*/ 30 h 34"/>
                  <a:gd name="T30" fmla="*/ 34 w 39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9"/>
                  <a:gd name="T49" fmla="*/ 0 h 34"/>
                  <a:gd name="T50" fmla="*/ 39 w 39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9" h="34">
                    <a:moveTo>
                      <a:pt x="34" y="30"/>
                    </a:moveTo>
                    <a:lnTo>
                      <a:pt x="34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4" y="30"/>
                    </a:lnTo>
                    <a:lnTo>
                      <a:pt x="39" y="30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9" y="34"/>
                    </a:lnTo>
                    <a:lnTo>
                      <a:pt x="39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" name="Freeform 48"/>
              <p:cNvSpPr>
                <a:spLocks/>
              </p:cNvSpPr>
              <p:nvPr/>
            </p:nvSpPr>
            <p:spPr bwMode="auto">
              <a:xfrm>
                <a:off x="4720" y="1935"/>
                <a:ext cx="42" cy="34"/>
              </a:xfrm>
              <a:custGeom>
                <a:avLst/>
                <a:gdLst>
                  <a:gd name="T0" fmla="*/ 38 w 42"/>
                  <a:gd name="T1" fmla="*/ 30 h 34"/>
                  <a:gd name="T2" fmla="*/ 38 w 42"/>
                  <a:gd name="T3" fmla="*/ 26 h 34"/>
                  <a:gd name="T4" fmla="*/ 8 w 42"/>
                  <a:gd name="T5" fmla="*/ 26 h 34"/>
                  <a:gd name="T6" fmla="*/ 8 w 42"/>
                  <a:gd name="T7" fmla="*/ 4 h 34"/>
                  <a:gd name="T8" fmla="*/ 34 w 42"/>
                  <a:gd name="T9" fmla="*/ 4 h 34"/>
                  <a:gd name="T10" fmla="*/ 34 w 42"/>
                  <a:gd name="T11" fmla="*/ 30 h 34"/>
                  <a:gd name="T12" fmla="*/ 38 w 42"/>
                  <a:gd name="T13" fmla="*/ 30 h 34"/>
                  <a:gd name="T14" fmla="*/ 38 w 42"/>
                  <a:gd name="T15" fmla="*/ 26 h 34"/>
                  <a:gd name="T16" fmla="*/ 38 w 42"/>
                  <a:gd name="T17" fmla="*/ 30 h 34"/>
                  <a:gd name="T18" fmla="*/ 42 w 42"/>
                  <a:gd name="T19" fmla="*/ 30 h 34"/>
                  <a:gd name="T20" fmla="*/ 42 w 42"/>
                  <a:gd name="T21" fmla="*/ 0 h 34"/>
                  <a:gd name="T22" fmla="*/ 0 w 42"/>
                  <a:gd name="T23" fmla="*/ 0 h 34"/>
                  <a:gd name="T24" fmla="*/ 0 w 42"/>
                  <a:gd name="T25" fmla="*/ 34 h 34"/>
                  <a:gd name="T26" fmla="*/ 42 w 42"/>
                  <a:gd name="T27" fmla="*/ 34 h 34"/>
                  <a:gd name="T28" fmla="*/ 42 w 42"/>
                  <a:gd name="T29" fmla="*/ 30 h 34"/>
                  <a:gd name="T30" fmla="*/ 38 w 42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"/>
                  <a:gd name="T49" fmla="*/ 0 h 34"/>
                  <a:gd name="T50" fmla="*/ 42 w 42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8" y="26"/>
                    </a:lnTo>
                    <a:lnTo>
                      <a:pt x="8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42" y="3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2" y="34"/>
                    </a:lnTo>
                    <a:lnTo>
                      <a:pt x="42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" name="Freeform 49"/>
              <p:cNvSpPr>
                <a:spLocks/>
              </p:cNvSpPr>
              <p:nvPr/>
            </p:nvSpPr>
            <p:spPr bwMode="auto">
              <a:xfrm>
                <a:off x="4767" y="1935"/>
                <a:ext cx="38" cy="34"/>
              </a:xfrm>
              <a:custGeom>
                <a:avLst/>
                <a:gdLst>
                  <a:gd name="T0" fmla="*/ 38 w 38"/>
                  <a:gd name="T1" fmla="*/ 30 h 34"/>
                  <a:gd name="T2" fmla="*/ 38 w 38"/>
                  <a:gd name="T3" fmla="*/ 26 h 34"/>
                  <a:gd name="T4" fmla="*/ 4 w 38"/>
                  <a:gd name="T5" fmla="*/ 26 h 34"/>
                  <a:gd name="T6" fmla="*/ 4 w 38"/>
                  <a:gd name="T7" fmla="*/ 4 h 34"/>
                  <a:gd name="T8" fmla="*/ 34 w 38"/>
                  <a:gd name="T9" fmla="*/ 4 h 34"/>
                  <a:gd name="T10" fmla="*/ 34 w 38"/>
                  <a:gd name="T11" fmla="*/ 30 h 34"/>
                  <a:gd name="T12" fmla="*/ 38 w 38"/>
                  <a:gd name="T13" fmla="*/ 30 h 34"/>
                  <a:gd name="T14" fmla="*/ 38 w 38"/>
                  <a:gd name="T15" fmla="*/ 26 h 34"/>
                  <a:gd name="T16" fmla="*/ 38 w 38"/>
                  <a:gd name="T17" fmla="*/ 30 h 34"/>
                  <a:gd name="T18" fmla="*/ 38 w 38"/>
                  <a:gd name="T19" fmla="*/ 30 h 34"/>
                  <a:gd name="T20" fmla="*/ 38 w 38"/>
                  <a:gd name="T21" fmla="*/ 0 h 34"/>
                  <a:gd name="T22" fmla="*/ 0 w 38"/>
                  <a:gd name="T23" fmla="*/ 0 h 34"/>
                  <a:gd name="T24" fmla="*/ 0 w 38"/>
                  <a:gd name="T25" fmla="*/ 34 h 34"/>
                  <a:gd name="T26" fmla="*/ 38 w 38"/>
                  <a:gd name="T27" fmla="*/ 34 h 34"/>
                  <a:gd name="T28" fmla="*/ 38 w 38"/>
                  <a:gd name="T29" fmla="*/ 30 h 34"/>
                  <a:gd name="T30" fmla="*/ 38 w 38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"/>
                  <a:gd name="T49" fmla="*/ 0 h 34"/>
                  <a:gd name="T50" fmla="*/ 38 w 38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8" y="34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9" name="Freeform 50"/>
              <p:cNvSpPr>
                <a:spLocks/>
              </p:cNvSpPr>
              <p:nvPr/>
            </p:nvSpPr>
            <p:spPr bwMode="auto">
              <a:xfrm>
                <a:off x="4809" y="1935"/>
                <a:ext cx="43" cy="34"/>
              </a:xfrm>
              <a:custGeom>
                <a:avLst/>
                <a:gdLst>
                  <a:gd name="T0" fmla="*/ 39 w 43"/>
                  <a:gd name="T1" fmla="*/ 30 h 34"/>
                  <a:gd name="T2" fmla="*/ 39 w 43"/>
                  <a:gd name="T3" fmla="*/ 26 h 34"/>
                  <a:gd name="T4" fmla="*/ 9 w 43"/>
                  <a:gd name="T5" fmla="*/ 26 h 34"/>
                  <a:gd name="T6" fmla="*/ 9 w 43"/>
                  <a:gd name="T7" fmla="*/ 4 h 34"/>
                  <a:gd name="T8" fmla="*/ 39 w 43"/>
                  <a:gd name="T9" fmla="*/ 4 h 34"/>
                  <a:gd name="T10" fmla="*/ 39 w 43"/>
                  <a:gd name="T11" fmla="*/ 30 h 34"/>
                  <a:gd name="T12" fmla="*/ 39 w 43"/>
                  <a:gd name="T13" fmla="*/ 30 h 34"/>
                  <a:gd name="T14" fmla="*/ 39 w 43"/>
                  <a:gd name="T15" fmla="*/ 26 h 34"/>
                  <a:gd name="T16" fmla="*/ 39 w 43"/>
                  <a:gd name="T17" fmla="*/ 30 h 34"/>
                  <a:gd name="T18" fmla="*/ 43 w 43"/>
                  <a:gd name="T19" fmla="*/ 30 h 34"/>
                  <a:gd name="T20" fmla="*/ 43 w 43"/>
                  <a:gd name="T21" fmla="*/ 0 h 34"/>
                  <a:gd name="T22" fmla="*/ 0 w 43"/>
                  <a:gd name="T23" fmla="*/ 0 h 34"/>
                  <a:gd name="T24" fmla="*/ 0 w 43"/>
                  <a:gd name="T25" fmla="*/ 34 h 34"/>
                  <a:gd name="T26" fmla="*/ 43 w 43"/>
                  <a:gd name="T27" fmla="*/ 34 h 34"/>
                  <a:gd name="T28" fmla="*/ 43 w 43"/>
                  <a:gd name="T29" fmla="*/ 30 h 34"/>
                  <a:gd name="T30" fmla="*/ 39 w 43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34"/>
                  <a:gd name="T50" fmla="*/ 43 w 43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34">
                    <a:moveTo>
                      <a:pt x="39" y="30"/>
                    </a:moveTo>
                    <a:lnTo>
                      <a:pt x="39" y="26"/>
                    </a:lnTo>
                    <a:lnTo>
                      <a:pt x="9" y="26"/>
                    </a:lnTo>
                    <a:lnTo>
                      <a:pt x="9" y="4"/>
                    </a:lnTo>
                    <a:lnTo>
                      <a:pt x="39" y="4"/>
                    </a:lnTo>
                    <a:lnTo>
                      <a:pt x="39" y="30"/>
                    </a:lnTo>
                    <a:lnTo>
                      <a:pt x="39" y="26"/>
                    </a:lnTo>
                    <a:lnTo>
                      <a:pt x="39" y="30"/>
                    </a:lnTo>
                    <a:lnTo>
                      <a:pt x="43" y="30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3" y="34"/>
                    </a:lnTo>
                    <a:lnTo>
                      <a:pt x="43" y="30"/>
                    </a:ln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3" name="Freeform 51"/>
              <p:cNvSpPr>
                <a:spLocks/>
              </p:cNvSpPr>
              <p:nvPr/>
            </p:nvSpPr>
            <p:spPr bwMode="auto">
              <a:xfrm>
                <a:off x="4856" y="1935"/>
                <a:ext cx="43" cy="34"/>
              </a:xfrm>
              <a:custGeom>
                <a:avLst/>
                <a:gdLst>
                  <a:gd name="T0" fmla="*/ 38 w 43"/>
                  <a:gd name="T1" fmla="*/ 30 h 34"/>
                  <a:gd name="T2" fmla="*/ 38 w 43"/>
                  <a:gd name="T3" fmla="*/ 26 h 34"/>
                  <a:gd name="T4" fmla="*/ 4 w 43"/>
                  <a:gd name="T5" fmla="*/ 26 h 34"/>
                  <a:gd name="T6" fmla="*/ 4 w 43"/>
                  <a:gd name="T7" fmla="*/ 4 h 34"/>
                  <a:gd name="T8" fmla="*/ 34 w 43"/>
                  <a:gd name="T9" fmla="*/ 4 h 34"/>
                  <a:gd name="T10" fmla="*/ 34 w 43"/>
                  <a:gd name="T11" fmla="*/ 30 h 34"/>
                  <a:gd name="T12" fmla="*/ 38 w 43"/>
                  <a:gd name="T13" fmla="*/ 30 h 34"/>
                  <a:gd name="T14" fmla="*/ 38 w 43"/>
                  <a:gd name="T15" fmla="*/ 26 h 34"/>
                  <a:gd name="T16" fmla="*/ 38 w 43"/>
                  <a:gd name="T17" fmla="*/ 30 h 34"/>
                  <a:gd name="T18" fmla="*/ 43 w 43"/>
                  <a:gd name="T19" fmla="*/ 30 h 34"/>
                  <a:gd name="T20" fmla="*/ 43 w 43"/>
                  <a:gd name="T21" fmla="*/ 0 h 34"/>
                  <a:gd name="T22" fmla="*/ 0 w 43"/>
                  <a:gd name="T23" fmla="*/ 0 h 34"/>
                  <a:gd name="T24" fmla="*/ 0 w 43"/>
                  <a:gd name="T25" fmla="*/ 34 h 34"/>
                  <a:gd name="T26" fmla="*/ 43 w 43"/>
                  <a:gd name="T27" fmla="*/ 34 h 34"/>
                  <a:gd name="T28" fmla="*/ 43 w 43"/>
                  <a:gd name="T29" fmla="*/ 30 h 34"/>
                  <a:gd name="T30" fmla="*/ 38 w 43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34"/>
                  <a:gd name="T50" fmla="*/ 43 w 43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43" y="30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3" y="34"/>
                    </a:lnTo>
                    <a:lnTo>
                      <a:pt x="43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" name="Freeform 52"/>
              <p:cNvSpPr>
                <a:spLocks/>
              </p:cNvSpPr>
              <p:nvPr/>
            </p:nvSpPr>
            <p:spPr bwMode="auto">
              <a:xfrm>
                <a:off x="4903" y="1935"/>
                <a:ext cx="38" cy="34"/>
              </a:xfrm>
              <a:custGeom>
                <a:avLst/>
                <a:gdLst>
                  <a:gd name="T0" fmla="*/ 34 w 38"/>
                  <a:gd name="T1" fmla="*/ 30 h 34"/>
                  <a:gd name="T2" fmla="*/ 34 w 38"/>
                  <a:gd name="T3" fmla="*/ 26 h 34"/>
                  <a:gd name="T4" fmla="*/ 4 w 38"/>
                  <a:gd name="T5" fmla="*/ 26 h 34"/>
                  <a:gd name="T6" fmla="*/ 4 w 38"/>
                  <a:gd name="T7" fmla="*/ 4 h 34"/>
                  <a:gd name="T8" fmla="*/ 34 w 38"/>
                  <a:gd name="T9" fmla="*/ 4 h 34"/>
                  <a:gd name="T10" fmla="*/ 34 w 38"/>
                  <a:gd name="T11" fmla="*/ 30 h 34"/>
                  <a:gd name="T12" fmla="*/ 34 w 38"/>
                  <a:gd name="T13" fmla="*/ 30 h 34"/>
                  <a:gd name="T14" fmla="*/ 34 w 38"/>
                  <a:gd name="T15" fmla="*/ 26 h 34"/>
                  <a:gd name="T16" fmla="*/ 34 w 38"/>
                  <a:gd name="T17" fmla="*/ 30 h 34"/>
                  <a:gd name="T18" fmla="*/ 38 w 38"/>
                  <a:gd name="T19" fmla="*/ 30 h 34"/>
                  <a:gd name="T20" fmla="*/ 38 w 38"/>
                  <a:gd name="T21" fmla="*/ 0 h 34"/>
                  <a:gd name="T22" fmla="*/ 0 w 38"/>
                  <a:gd name="T23" fmla="*/ 0 h 34"/>
                  <a:gd name="T24" fmla="*/ 0 w 38"/>
                  <a:gd name="T25" fmla="*/ 34 h 34"/>
                  <a:gd name="T26" fmla="*/ 38 w 38"/>
                  <a:gd name="T27" fmla="*/ 34 h 34"/>
                  <a:gd name="T28" fmla="*/ 38 w 38"/>
                  <a:gd name="T29" fmla="*/ 30 h 34"/>
                  <a:gd name="T30" fmla="*/ 34 w 38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"/>
                  <a:gd name="T49" fmla="*/ 0 h 34"/>
                  <a:gd name="T50" fmla="*/ 38 w 38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" h="34">
                    <a:moveTo>
                      <a:pt x="34" y="30"/>
                    </a:moveTo>
                    <a:lnTo>
                      <a:pt x="34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8" y="34"/>
                    </a:lnTo>
                    <a:lnTo>
                      <a:pt x="38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" name="Freeform 53"/>
              <p:cNvSpPr>
                <a:spLocks noEditPoints="1"/>
              </p:cNvSpPr>
              <p:nvPr/>
            </p:nvSpPr>
            <p:spPr bwMode="auto">
              <a:xfrm>
                <a:off x="4392" y="1956"/>
                <a:ext cx="835" cy="9"/>
              </a:xfrm>
              <a:custGeom>
                <a:avLst/>
                <a:gdLst>
                  <a:gd name="T0" fmla="*/ 826 w 835"/>
                  <a:gd name="T1" fmla="*/ 0 h 9"/>
                  <a:gd name="T2" fmla="*/ 813 w 835"/>
                  <a:gd name="T3" fmla="*/ 0 h 9"/>
                  <a:gd name="T4" fmla="*/ 792 w 835"/>
                  <a:gd name="T5" fmla="*/ 9 h 9"/>
                  <a:gd name="T6" fmla="*/ 762 w 835"/>
                  <a:gd name="T7" fmla="*/ 9 h 9"/>
                  <a:gd name="T8" fmla="*/ 762 w 835"/>
                  <a:gd name="T9" fmla="*/ 9 h 9"/>
                  <a:gd name="T10" fmla="*/ 741 w 835"/>
                  <a:gd name="T11" fmla="*/ 0 h 9"/>
                  <a:gd name="T12" fmla="*/ 728 w 835"/>
                  <a:gd name="T13" fmla="*/ 0 h 9"/>
                  <a:gd name="T14" fmla="*/ 707 w 835"/>
                  <a:gd name="T15" fmla="*/ 9 h 9"/>
                  <a:gd name="T16" fmla="*/ 673 w 835"/>
                  <a:gd name="T17" fmla="*/ 9 h 9"/>
                  <a:gd name="T18" fmla="*/ 673 w 835"/>
                  <a:gd name="T19" fmla="*/ 9 h 9"/>
                  <a:gd name="T20" fmla="*/ 651 w 835"/>
                  <a:gd name="T21" fmla="*/ 0 h 9"/>
                  <a:gd name="T22" fmla="*/ 639 w 835"/>
                  <a:gd name="T23" fmla="*/ 0 h 9"/>
                  <a:gd name="T24" fmla="*/ 617 w 835"/>
                  <a:gd name="T25" fmla="*/ 9 h 9"/>
                  <a:gd name="T26" fmla="*/ 588 w 835"/>
                  <a:gd name="T27" fmla="*/ 9 h 9"/>
                  <a:gd name="T28" fmla="*/ 588 w 835"/>
                  <a:gd name="T29" fmla="*/ 9 h 9"/>
                  <a:gd name="T30" fmla="*/ 566 w 835"/>
                  <a:gd name="T31" fmla="*/ 0 h 9"/>
                  <a:gd name="T32" fmla="*/ 553 w 835"/>
                  <a:gd name="T33" fmla="*/ 0 h 9"/>
                  <a:gd name="T34" fmla="*/ 532 w 835"/>
                  <a:gd name="T35" fmla="*/ 9 h 9"/>
                  <a:gd name="T36" fmla="*/ 498 w 835"/>
                  <a:gd name="T37" fmla="*/ 9 h 9"/>
                  <a:gd name="T38" fmla="*/ 498 w 835"/>
                  <a:gd name="T39" fmla="*/ 9 h 9"/>
                  <a:gd name="T40" fmla="*/ 477 w 835"/>
                  <a:gd name="T41" fmla="*/ 0 h 9"/>
                  <a:gd name="T42" fmla="*/ 464 w 835"/>
                  <a:gd name="T43" fmla="*/ 0 h 9"/>
                  <a:gd name="T44" fmla="*/ 443 w 835"/>
                  <a:gd name="T45" fmla="*/ 9 h 9"/>
                  <a:gd name="T46" fmla="*/ 413 w 835"/>
                  <a:gd name="T47" fmla="*/ 9 h 9"/>
                  <a:gd name="T48" fmla="*/ 413 w 835"/>
                  <a:gd name="T49" fmla="*/ 9 h 9"/>
                  <a:gd name="T50" fmla="*/ 392 w 835"/>
                  <a:gd name="T51" fmla="*/ 0 h 9"/>
                  <a:gd name="T52" fmla="*/ 379 w 835"/>
                  <a:gd name="T53" fmla="*/ 0 h 9"/>
                  <a:gd name="T54" fmla="*/ 358 w 835"/>
                  <a:gd name="T55" fmla="*/ 9 h 9"/>
                  <a:gd name="T56" fmla="*/ 324 w 835"/>
                  <a:gd name="T57" fmla="*/ 9 h 9"/>
                  <a:gd name="T58" fmla="*/ 324 w 835"/>
                  <a:gd name="T59" fmla="*/ 9 h 9"/>
                  <a:gd name="T60" fmla="*/ 302 w 835"/>
                  <a:gd name="T61" fmla="*/ 0 h 9"/>
                  <a:gd name="T62" fmla="*/ 289 w 835"/>
                  <a:gd name="T63" fmla="*/ 0 h 9"/>
                  <a:gd name="T64" fmla="*/ 268 w 835"/>
                  <a:gd name="T65" fmla="*/ 9 h 9"/>
                  <a:gd name="T66" fmla="*/ 238 w 835"/>
                  <a:gd name="T67" fmla="*/ 9 h 9"/>
                  <a:gd name="T68" fmla="*/ 238 w 835"/>
                  <a:gd name="T69" fmla="*/ 9 h 9"/>
                  <a:gd name="T70" fmla="*/ 217 w 835"/>
                  <a:gd name="T71" fmla="*/ 0 h 9"/>
                  <a:gd name="T72" fmla="*/ 204 w 835"/>
                  <a:gd name="T73" fmla="*/ 0 h 9"/>
                  <a:gd name="T74" fmla="*/ 183 w 835"/>
                  <a:gd name="T75" fmla="*/ 9 h 9"/>
                  <a:gd name="T76" fmla="*/ 149 w 835"/>
                  <a:gd name="T77" fmla="*/ 9 h 9"/>
                  <a:gd name="T78" fmla="*/ 149 w 835"/>
                  <a:gd name="T79" fmla="*/ 9 h 9"/>
                  <a:gd name="T80" fmla="*/ 128 w 835"/>
                  <a:gd name="T81" fmla="*/ 0 h 9"/>
                  <a:gd name="T82" fmla="*/ 115 w 835"/>
                  <a:gd name="T83" fmla="*/ 0 h 9"/>
                  <a:gd name="T84" fmla="*/ 94 w 835"/>
                  <a:gd name="T85" fmla="*/ 9 h 9"/>
                  <a:gd name="T86" fmla="*/ 64 w 835"/>
                  <a:gd name="T87" fmla="*/ 9 h 9"/>
                  <a:gd name="T88" fmla="*/ 64 w 835"/>
                  <a:gd name="T89" fmla="*/ 9 h 9"/>
                  <a:gd name="T90" fmla="*/ 42 w 835"/>
                  <a:gd name="T91" fmla="*/ 0 h 9"/>
                  <a:gd name="T92" fmla="*/ 30 w 835"/>
                  <a:gd name="T93" fmla="*/ 0 h 9"/>
                  <a:gd name="T94" fmla="*/ 8 w 835"/>
                  <a:gd name="T95" fmla="*/ 9 h 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35"/>
                  <a:gd name="T145" fmla="*/ 0 h 9"/>
                  <a:gd name="T146" fmla="*/ 835 w 835"/>
                  <a:gd name="T147" fmla="*/ 9 h 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35" h="9">
                    <a:moveTo>
                      <a:pt x="826" y="9"/>
                    </a:moveTo>
                    <a:lnTo>
                      <a:pt x="835" y="9"/>
                    </a:lnTo>
                    <a:lnTo>
                      <a:pt x="835" y="0"/>
                    </a:lnTo>
                    <a:lnTo>
                      <a:pt x="826" y="0"/>
                    </a:lnTo>
                    <a:lnTo>
                      <a:pt x="826" y="9"/>
                    </a:lnTo>
                    <a:close/>
                    <a:moveTo>
                      <a:pt x="805" y="9"/>
                    </a:moveTo>
                    <a:lnTo>
                      <a:pt x="813" y="9"/>
                    </a:lnTo>
                    <a:lnTo>
                      <a:pt x="813" y="0"/>
                    </a:lnTo>
                    <a:lnTo>
                      <a:pt x="805" y="0"/>
                    </a:lnTo>
                    <a:lnTo>
                      <a:pt x="805" y="9"/>
                    </a:lnTo>
                    <a:close/>
                    <a:moveTo>
                      <a:pt x="783" y="9"/>
                    </a:moveTo>
                    <a:lnTo>
                      <a:pt x="792" y="9"/>
                    </a:lnTo>
                    <a:lnTo>
                      <a:pt x="792" y="0"/>
                    </a:lnTo>
                    <a:lnTo>
                      <a:pt x="783" y="0"/>
                    </a:lnTo>
                    <a:lnTo>
                      <a:pt x="783" y="9"/>
                    </a:lnTo>
                    <a:close/>
                    <a:moveTo>
                      <a:pt x="762" y="9"/>
                    </a:moveTo>
                    <a:lnTo>
                      <a:pt x="771" y="9"/>
                    </a:lnTo>
                    <a:lnTo>
                      <a:pt x="771" y="0"/>
                    </a:lnTo>
                    <a:lnTo>
                      <a:pt x="762" y="0"/>
                    </a:lnTo>
                    <a:lnTo>
                      <a:pt x="762" y="9"/>
                    </a:lnTo>
                    <a:close/>
                    <a:moveTo>
                      <a:pt x="741" y="9"/>
                    </a:moveTo>
                    <a:lnTo>
                      <a:pt x="749" y="9"/>
                    </a:lnTo>
                    <a:lnTo>
                      <a:pt x="749" y="0"/>
                    </a:lnTo>
                    <a:lnTo>
                      <a:pt x="741" y="0"/>
                    </a:lnTo>
                    <a:lnTo>
                      <a:pt x="741" y="9"/>
                    </a:lnTo>
                    <a:close/>
                    <a:moveTo>
                      <a:pt x="720" y="9"/>
                    </a:moveTo>
                    <a:lnTo>
                      <a:pt x="728" y="9"/>
                    </a:lnTo>
                    <a:lnTo>
                      <a:pt x="728" y="0"/>
                    </a:lnTo>
                    <a:lnTo>
                      <a:pt x="720" y="0"/>
                    </a:lnTo>
                    <a:lnTo>
                      <a:pt x="720" y="9"/>
                    </a:lnTo>
                    <a:close/>
                    <a:moveTo>
                      <a:pt x="698" y="9"/>
                    </a:moveTo>
                    <a:lnTo>
                      <a:pt x="707" y="9"/>
                    </a:lnTo>
                    <a:lnTo>
                      <a:pt x="707" y="0"/>
                    </a:lnTo>
                    <a:lnTo>
                      <a:pt x="698" y="0"/>
                    </a:lnTo>
                    <a:lnTo>
                      <a:pt x="698" y="9"/>
                    </a:lnTo>
                    <a:close/>
                    <a:moveTo>
                      <a:pt x="673" y="9"/>
                    </a:moveTo>
                    <a:lnTo>
                      <a:pt x="681" y="9"/>
                    </a:lnTo>
                    <a:lnTo>
                      <a:pt x="681" y="0"/>
                    </a:lnTo>
                    <a:lnTo>
                      <a:pt x="673" y="0"/>
                    </a:lnTo>
                    <a:lnTo>
                      <a:pt x="673" y="9"/>
                    </a:lnTo>
                    <a:close/>
                    <a:moveTo>
                      <a:pt x="651" y="9"/>
                    </a:moveTo>
                    <a:lnTo>
                      <a:pt x="660" y="9"/>
                    </a:lnTo>
                    <a:lnTo>
                      <a:pt x="660" y="0"/>
                    </a:lnTo>
                    <a:lnTo>
                      <a:pt x="651" y="0"/>
                    </a:lnTo>
                    <a:lnTo>
                      <a:pt x="651" y="9"/>
                    </a:lnTo>
                    <a:close/>
                    <a:moveTo>
                      <a:pt x="630" y="9"/>
                    </a:moveTo>
                    <a:lnTo>
                      <a:pt x="639" y="9"/>
                    </a:lnTo>
                    <a:lnTo>
                      <a:pt x="639" y="0"/>
                    </a:lnTo>
                    <a:lnTo>
                      <a:pt x="630" y="0"/>
                    </a:lnTo>
                    <a:lnTo>
                      <a:pt x="630" y="9"/>
                    </a:lnTo>
                    <a:close/>
                    <a:moveTo>
                      <a:pt x="609" y="9"/>
                    </a:moveTo>
                    <a:lnTo>
                      <a:pt x="617" y="9"/>
                    </a:lnTo>
                    <a:lnTo>
                      <a:pt x="617" y="0"/>
                    </a:lnTo>
                    <a:lnTo>
                      <a:pt x="609" y="0"/>
                    </a:lnTo>
                    <a:lnTo>
                      <a:pt x="609" y="9"/>
                    </a:lnTo>
                    <a:close/>
                    <a:moveTo>
                      <a:pt x="588" y="9"/>
                    </a:moveTo>
                    <a:lnTo>
                      <a:pt x="596" y="9"/>
                    </a:lnTo>
                    <a:lnTo>
                      <a:pt x="596" y="0"/>
                    </a:lnTo>
                    <a:lnTo>
                      <a:pt x="588" y="0"/>
                    </a:lnTo>
                    <a:lnTo>
                      <a:pt x="588" y="9"/>
                    </a:lnTo>
                    <a:close/>
                    <a:moveTo>
                      <a:pt x="566" y="9"/>
                    </a:moveTo>
                    <a:lnTo>
                      <a:pt x="575" y="9"/>
                    </a:lnTo>
                    <a:lnTo>
                      <a:pt x="575" y="0"/>
                    </a:lnTo>
                    <a:lnTo>
                      <a:pt x="566" y="0"/>
                    </a:lnTo>
                    <a:lnTo>
                      <a:pt x="566" y="9"/>
                    </a:lnTo>
                    <a:close/>
                    <a:moveTo>
                      <a:pt x="545" y="9"/>
                    </a:moveTo>
                    <a:lnTo>
                      <a:pt x="553" y="9"/>
                    </a:lnTo>
                    <a:lnTo>
                      <a:pt x="553" y="0"/>
                    </a:lnTo>
                    <a:lnTo>
                      <a:pt x="545" y="0"/>
                    </a:lnTo>
                    <a:lnTo>
                      <a:pt x="545" y="9"/>
                    </a:lnTo>
                    <a:close/>
                    <a:moveTo>
                      <a:pt x="524" y="9"/>
                    </a:moveTo>
                    <a:lnTo>
                      <a:pt x="532" y="9"/>
                    </a:lnTo>
                    <a:lnTo>
                      <a:pt x="532" y="0"/>
                    </a:lnTo>
                    <a:lnTo>
                      <a:pt x="524" y="0"/>
                    </a:lnTo>
                    <a:lnTo>
                      <a:pt x="524" y="9"/>
                    </a:lnTo>
                    <a:close/>
                    <a:moveTo>
                      <a:pt x="498" y="9"/>
                    </a:moveTo>
                    <a:lnTo>
                      <a:pt x="507" y="9"/>
                    </a:lnTo>
                    <a:lnTo>
                      <a:pt x="507" y="0"/>
                    </a:lnTo>
                    <a:lnTo>
                      <a:pt x="498" y="0"/>
                    </a:lnTo>
                    <a:lnTo>
                      <a:pt x="498" y="9"/>
                    </a:lnTo>
                    <a:close/>
                    <a:moveTo>
                      <a:pt x="477" y="9"/>
                    </a:moveTo>
                    <a:lnTo>
                      <a:pt x="485" y="9"/>
                    </a:lnTo>
                    <a:lnTo>
                      <a:pt x="485" y="0"/>
                    </a:lnTo>
                    <a:lnTo>
                      <a:pt x="477" y="0"/>
                    </a:lnTo>
                    <a:lnTo>
                      <a:pt x="477" y="9"/>
                    </a:lnTo>
                    <a:close/>
                    <a:moveTo>
                      <a:pt x="456" y="9"/>
                    </a:moveTo>
                    <a:lnTo>
                      <a:pt x="464" y="9"/>
                    </a:lnTo>
                    <a:lnTo>
                      <a:pt x="464" y="0"/>
                    </a:lnTo>
                    <a:lnTo>
                      <a:pt x="456" y="0"/>
                    </a:lnTo>
                    <a:lnTo>
                      <a:pt x="456" y="9"/>
                    </a:lnTo>
                    <a:close/>
                    <a:moveTo>
                      <a:pt x="434" y="9"/>
                    </a:moveTo>
                    <a:lnTo>
                      <a:pt x="443" y="9"/>
                    </a:lnTo>
                    <a:lnTo>
                      <a:pt x="443" y="0"/>
                    </a:lnTo>
                    <a:lnTo>
                      <a:pt x="434" y="0"/>
                    </a:lnTo>
                    <a:lnTo>
                      <a:pt x="434" y="9"/>
                    </a:lnTo>
                    <a:close/>
                    <a:moveTo>
                      <a:pt x="413" y="9"/>
                    </a:moveTo>
                    <a:lnTo>
                      <a:pt x="421" y="9"/>
                    </a:lnTo>
                    <a:lnTo>
                      <a:pt x="421" y="0"/>
                    </a:lnTo>
                    <a:lnTo>
                      <a:pt x="413" y="0"/>
                    </a:lnTo>
                    <a:lnTo>
                      <a:pt x="413" y="9"/>
                    </a:lnTo>
                    <a:close/>
                    <a:moveTo>
                      <a:pt x="392" y="9"/>
                    </a:moveTo>
                    <a:lnTo>
                      <a:pt x="400" y="9"/>
                    </a:lnTo>
                    <a:lnTo>
                      <a:pt x="400" y="0"/>
                    </a:lnTo>
                    <a:lnTo>
                      <a:pt x="392" y="0"/>
                    </a:lnTo>
                    <a:lnTo>
                      <a:pt x="392" y="9"/>
                    </a:lnTo>
                    <a:close/>
                    <a:moveTo>
                      <a:pt x="370" y="9"/>
                    </a:moveTo>
                    <a:lnTo>
                      <a:pt x="379" y="9"/>
                    </a:lnTo>
                    <a:lnTo>
                      <a:pt x="379" y="0"/>
                    </a:lnTo>
                    <a:lnTo>
                      <a:pt x="370" y="0"/>
                    </a:lnTo>
                    <a:lnTo>
                      <a:pt x="370" y="9"/>
                    </a:lnTo>
                    <a:close/>
                    <a:moveTo>
                      <a:pt x="349" y="9"/>
                    </a:moveTo>
                    <a:lnTo>
                      <a:pt x="358" y="9"/>
                    </a:lnTo>
                    <a:lnTo>
                      <a:pt x="358" y="0"/>
                    </a:lnTo>
                    <a:lnTo>
                      <a:pt x="349" y="0"/>
                    </a:lnTo>
                    <a:lnTo>
                      <a:pt x="349" y="9"/>
                    </a:lnTo>
                    <a:close/>
                    <a:moveTo>
                      <a:pt x="324" y="9"/>
                    </a:moveTo>
                    <a:lnTo>
                      <a:pt x="332" y="9"/>
                    </a:lnTo>
                    <a:lnTo>
                      <a:pt x="332" y="0"/>
                    </a:lnTo>
                    <a:lnTo>
                      <a:pt x="324" y="0"/>
                    </a:lnTo>
                    <a:lnTo>
                      <a:pt x="324" y="9"/>
                    </a:lnTo>
                    <a:close/>
                    <a:moveTo>
                      <a:pt x="302" y="9"/>
                    </a:moveTo>
                    <a:lnTo>
                      <a:pt x="311" y="9"/>
                    </a:lnTo>
                    <a:lnTo>
                      <a:pt x="311" y="0"/>
                    </a:lnTo>
                    <a:lnTo>
                      <a:pt x="302" y="0"/>
                    </a:lnTo>
                    <a:lnTo>
                      <a:pt x="302" y="9"/>
                    </a:lnTo>
                    <a:close/>
                    <a:moveTo>
                      <a:pt x="281" y="9"/>
                    </a:moveTo>
                    <a:lnTo>
                      <a:pt x="289" y="9"/>
                    </a:lnTo>
                    <a:lnTo>
                      <a:pt x="289" y="0"/>
                    </a:lnTo>
                    <a:lnTo>
                      <a:pt x="281" y="0"/>
                    </a:lnTo>
                    <a:lnTo>
                      <a:pt x="281" y="9"/>
                    </a:lnTo>
                    <a:close/>
                    <a:moveTo>
                      <a:pt x="260" y="9"/>
                    </a:moveTo>
                    <a:lnTo>
                      <a:pt x="268" y="9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60" y="9"/>
                    </a:lnTo>
                    <a:close/>
                    <a:moveTo>
                      <a:pt x="238" y="9"/>
                    </a:moveTo>
                    <a:lnTo>
                      <a:pt x="247" y="9"/>
                    </a:lnTo>
                    <a:lnTo>
                      <a:pt x="247" y="0"/>
                    </a:lnTo>
                    <a:lnTo>
                      <a:pt x="238" y="0"/>
                    </a:lnTo>
                    <a:lnTo>
                      <a:pt x="238" y="9"/>
                    </a:lnTo>
                    <a:close/>
                    <a:moveTo>
                      <a:pt x="217" y="9"/>
                    </a:moveTo>
                    <a:lnTo>
                      <a:pt x="226" y="9"/>
                    </a:lnTo>
                    <a:lnTo>
                      <a:pt x="226" y="0"/>
                    </a:lnTo>
                    <a:lnTo>
                      <a:pt x="217" y="0"/>
                    </a:lnTo>
                    <a:lnTo>
                      <a:pt x="217" y="9"/>
                    </a:lnTo>
                    <a:close/>
                    <a:moveTo>
                      <a:pt x="196" y="9"/>
                    </a:moveTo>
                    <a:lnTo>
                      <a:pt x="204" y="9"/>
                    </a:lnTo>
                    <a:lnTo>
                      <a:pt x="204" y="0"/>
                    </a:lnTo>
                    <a:lnTo>
                      <a:pt x="196" y="0"/>
                    </a:lnTo>
                    <a:lnTo>
                      <a:pt x="196" y="9"/>
                    </a:lnTo>
                    <a:close/>
                    <a:moveTo>
                      <a:pt x="174" y="9"/>
                    </a:moveTo>
                    <a:lnTo>
                      <a:pt x="183" y="9"/>
                    </a:lnTo>
                    <a:lnTo>
                      <a:pt x="183" y="0"/>
                    </a:lnTo>
                    <a:lnTo>
                      <a:pt x="174" y="0"/>
                    </a:lnTo>
                    <a:lnTo>
                      <a:pt x="174" y="9"/>
                    </a:lnTo>
                    <a:close/>
                    <a:moveTo>
                      <a:pt x="149" y="9"/>
                    </a:moveTo>
                    <a:lnTo>
                      <a:pt x="157" y="9"/>
                    </a:lnTo>
                    <a:lnTo>
                      <a:pt x="157" y="0"/>
                    </a:lnTo>
                    <a:lnTo>
                      <a:pt x="149" y="0"/>
                    </a:lnTo>
                    <a:lnTo>
                      <a:pt x="149" y="9"/>
                    </a:lnTo>
                    <a:close/>
                    <a:moveTo>
                      <a:pt x="128" y="9"/>
                    </a:moveTo>
                    <a:lnTo>
                      <a:pt x="136" y="9"/>
                    </a:lnTo>
                    <a:lnTo>
                      <a:pt x="136" y="0"/>
                    </a:lnTo>
                    <a:lnTo>
                      <a:pt x="128" y="0"/>
                    </a:lnTo>
                    <a:lnTo>
                      <a:pt x="128" y="9"/>
                    </a:lnTo>
                    <a:close/>
                    <a:moveTo>
                      <a:pt x="106" y="9"/>
                    </a:moveTo>
                    <a:lnTo>
                      <a:pt x="115" y="9"/>
                    </a:lnTo>
                    <a:lnTo>
                      <a:pt x="115" y="0"/>
                    </a:lnTo>
                    <a:lnTo>
                      <a:pt x="106" y="0"/>
                    </a:lnTo>
                    <a:lnTo>
                      <a:pt x="106" y="9"/>
                    </a:lnTo>
                    <a:close/>
                    <a:moveTo>
                      <a:pt x="85" y="9"/>
                    </a:moveTo>
                    <a:lnTo>
                      <a:pt x="94" y="9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85" y="9"/>
                    </a:lnTo>
                    <a:close/>
                    <a:moveTo>
                      <a:pt x="64" y="9"/>
                    </a:moveTo>
                    <a:lnTo>
                      <a:pt x="72" y="9"/>
                    </a:lnTo>
                    <a:lnTo>
                      <a:pt x="72" y="0"/>
                    </a:lnTo>
                    <a:lnTo>
                      <a:pt x="64" y="0"/>
                    </a:lnTo>
                    <a:lnTo>
                      <a:pt x="64" y="9"/>
                    </a:lnTo>
                    <a:close/>
                    <a:moveTo>
                      <a:pt x="42" y="9"/>
                    </a:moveTo>
                    <a:lnTo>
                      <a:pt x="51" y="9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42" y="9"/>
                    </a:lnTo>
                    <a:close/>
                    <a:moveTo>
                      <a:pt x="21" y="9"/>
                    </a:moveTo>
                    <a:lnTo>
                      <a:pt x="30" y="9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21" y="9"/>
                    </a:lnTo>
                    <a:close/>
                    <a:moveTo>
                      <a:pt x="0" y="9"/>
                    </a:moveTo>
                    <a:lnTo>
                      <a:pt x="8" y="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FD8D4"/>
              </a:solidFill>
              <a:ln w="0">
                <a:solidFill>
                  <a:srgbClr val="CFD8D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8" name="Rectangle 54"/>
              <p:cNvSpPr>
                <a:spLocks noChangeArrowheads="1"/>
              </p:cNvSpPr>
              <p:nvPr/>
            </p:nvSpPr>
            <p:spPr bwMode="auto">
              <a:xfrm>
                <a:off x="4383" y="1961"/>
                <a:ext cx="852" cy="174"/>
              </a:xfrm>
              <a:prstGeom prst="rect">
                <a:avLst/>
              </a:prstGeom>
              <a:solidFill>
                <a:srgbClr val="DBE2DF"/>
              </a:solidFill>
              <a:ln w="0">
                <a:solidFill>
                  <a:srgbClr val="DBE2D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55"/>
              <p:cNvSpPr>
                <a:spLocks/>
              </p:cNvSpPr>
              <p:nvPr/>
            </p:nvSpPr>
            <p:spPr bwMode="auto">
              <a:xfrm>
                <a:off x="4671" y="1978"/>
                <a:ext cx="13" cy="153"/>
              </a:xfrm>
              <a:custGeom>
                <a:avLst/>
                <a:gdLst>
                  <a:gd name="T0" fmla="*/ 13 w 13"/>
                  <a:gd name="T1" fmla="*/ 76 h 153"/>
                  <a:gd name="T2" fmla="*/ 13 w 13"/>
                  <a:gd name="T3" fmla="*/ 153 h 153"/>
                  <a:gd name="T4" fmla="*/ 4 w 13"/>
                  <a:gd name="T5" fmla="*/ 153 h 153"/>
                  <a:gd name="T6" fmla="*/ 0 w 13"/>
                  <a:gd name="T7" fmla="*/ 76 h 153"/>
                  <a:gd name="T8" fmla="*/ 4 w 13"/>
                  <a:gd name="T9" fmla="*/ 0 h 153"/>
                  <a:gd name="T10" fmla="*/ 13 w 13"/>
                  <a:gd name="T11" fmla="*/ 0 h 153"/>
                  <a:gd name="T12" fmla="*/ 13 w 13"/>
                  <a:gd name="T13" fmla="*/ 76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53"/>
                  <a:gd name="T23" fmla="*/ 13 w 13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4" y="153"/>
                    </a:lnTo>
                    <a:lnTo>
                      <a:pt x="0" y="76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3" name="Freeform 56"/>
              <p:cNvSpPr>
                <a:spLocks/>
              </p:cNvSpPr>
              <p:nvPr/>
            </p:nvSpPr>
            <p:spPr bwMode="auto">
              <a:xfrm>
                <a:off x="4669" y="1961"/>
                <a:ext cx="25" cy="17"/>
              </a:xfrm>
              <a:custGeom>
                <a:avLst/>
                <a:gdLst>
                  <a:gd name="T0" fmla="*/ 25 w 25"/>
                  <a:gd name="T1" fmla="*/ 0 h 17"/>
                  <a:gd name="T2" fmla="*/ 0 w 25"/>
                  <a:gd name="T3" fmla="*/ 0 h 17"/>
                  <a:gd name="T4" fmla="*/ 0 w 25"/>
                  <a:gd name="T5" fmla="*/ 8 h 17"/>
                  <a:gd name="T6" fmla="*/ 4 w 25"/>
                  <a:gd name="T7" fmla="*/ 8 h 17"/>
                  <a:gd name="T8" fmla="*/ 4 w 25"/>
                  <a:gd name="T9" fmla="*/ 8 h 17"/>
                  <a:gd name="T10" fmla="*/ 4 w 25"/>
                  <a:gd name="T11" fmla="*/ 12 h 17"/>
                  <a:gd name="T12" fmla="*/ 8 w 25"/>
                  <a:gd name="T13" fmla="*/ 17 h 17"/>
                  <a:gd name="T14" fmla="*/ 12 w 25"/>
                  <a:gd name="T15" fmla="*/ 17 h 17"/>
                  <a:gd name="T16" fmla="*/ 17 w 25"/>
                  <a:gd name="T17" fmla="*/ 12 h 17"/>
                  <a:gd name="T18" fmla="*/ 21 w 25"/>
                  <a:gd name="T19" fmla="*/ 8 h 17"/>
                  <a:gd name="T20" fmla="*/ 21 w 25"/>
                  <a:gd name="T21" fmla="*/ 8 h 17"/>
                  <a:gd name="T22" fmla="*/ 25 w 25"/>
                  <a:gd name="T23" fmla="*/ 8 h 17"/>
                  <a:gd name="T24" fmla="*/ 25 w 25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17"/>
                  <a:gd name="T41" fmla="*/ 25 w 25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17">
                    <a:moveTo>
                      <a:pt x="25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12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17" y="12"/>
                    </a:lnTo>
                    <a:lnTo>
                      <a:pt x="21" y="8"/>
                    </a:lnTo>
                    <a:lnTo>
                      <a:pt x="25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6" name="Freeform 57"/>
              <p:cNvSpPr>
                <a:spLocks/>
              </p:cNvSpPr>
              <p:nvPr/>
            </p:nvSpPr>
            <p:spPr bwMode="auto">
              <a:xfrm>
                <a:off x="4669" y="2118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25 w 25"/>
                  <a:gd name="T3" fmla="*/ 17 h 17"/>
                  <a:gd name="T4" fmla="*/ 25 w 25"/>
                  <a:gd name="T5" fmla="*/ 9 h 17"/>
                  <a:gd name="T6" fmla="*/ 21 w 25"/>
                  <a:gd name="T7" fmla="*/ 9 h 17"/>
                  <a:gd name="T8" fmla="*/ 21 w 25"/>
                  <a:gd name="T9" fmla="*/ 4 h 17"/>
                  <a:gd name="T10" fmla="*/ 17 w 25"/>
                  <a:gd name="T11" fmla="*/ 0 h 17"/>
                  <a:gd name="T12" fmla="*/ 12 w 25"/>
                  <a:gd name="T13" fmla="*/ 0 h 17"/>
                  <a:gd name="T14" fmla="*/ 8 w 25"/>
                  <a:gd name="T15" fmla="*/ 0 h 17"/>
                  <a:gd name="T16" fmla="*/ 4 w 25"/>
                  <a:gd name="T17" fmla="*/ 0 h 17"/>
                  <a:gd name="T18" fmla="*/ 4 w 25"/>
                  <a:gd name="T19" fmla="*/ 4 h 17"/>
                  <a:gd name="T20" fmla="*/ 4 w 25"/>
                  <a:gd name="T21" fmla="*/ 9 h 17"/>
                  <a:gd name="T22" fmla="*/ 0 w 25"/>
                  <a:gd name="T23" fmla="*/ 9 h 17"/>
                  <a:gd name="T24" fmla="*/ 0 w 25"/>
                  <a:gd name="T25" fmla="*/ 1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17"/>
                  <a:gd name="T41" fmla="*/ 25 w 25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17">
                    <a:moveTo>
                      <a:pt x="0" y="17"/>
                    </a:moveTo>
                    <a:lnTo>
                      <a:pt x="25" y="17"/>
                    </a:lnTo>
                    <a:lnTo>
                      <a:pt x="25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7" name="Freeform 58"/>
              <p:cNvSpPr>
                <a:spLocks/>
              </p:cNvSpPr>
              <p:nvPr/>
            </p:nvSpPr>
            <p:spPr bwMode="auto">
              <a:xfrm>
                <a:off x="4756" y="1978"/>
                <a:ext cx="13" cy="153"/>
              </a:xfrm>
              <a:custGeom>
                <a:avLst/>
                <a:gdLst>
                  <a:gd name="T0" fmla="*/ 13 w 13"/>
                  <a:gd name="T1" fmla="*/ 76 h 153"/>
                  <a:gd name="T2" fmla="*/ 13 w 13"/>
                  <a:gd name="T3" fmla="*/ 153 h 153"/>
                  <a:gd name="T4" fmla="*/ 4 w 13"/>
                  <a:gd name="T5" fmla="*/ 153 h 153"/>
                  <a:gd name="T6" fmla="*/ 0 w 13"/>
                  <a:gd name="T7" fmla="*/ 76 h 153"/>
                  <a:gd name="T8" fmla="*/ 4 w 13"/>
                  <a:gd name="T9" fmla="*/ 0 h 153"/>
                  <a:gd name="T10" fmla="*/ 13 w 13"/>
                  <a:gd name="T11" fmla="*/ 0 h 153"/>
                  <a:gd name="T12" fmla="*/ 13 w 13"/>
                  <a:gd name="T13" fmla="*/ 76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53"/>
                  <a:gd name="T23" fmla="*/ 13 w 13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4" y="153"/>
                    </a:lnTo>
                    <a:lnTo>
                      <a:pt x="0" y="76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" name="Freeform 59"/>
              <p:cNvSpPr>
                <a:spLocks/>
              </p:cNvSpPr>
              <p:nvPr/>
            </p:nvSpPr>
            <p:spPr bwMode="auto">
              <a:xfrm>
                <a:off x="4750" y="1961"/>
                <a:ext cx="29" cy="17"/>
              </a:xfrm>
              <a:custGeom>
                <a:avLst/>
                <a:gdLst>
                  <a:gd name="T0" fmla="*/ 29 w 29"/>
                  <a:gd name="T1" fmla="*/ 0 h 17"/>
                  <a:gd name="T2" fmla="*/ 0 w 29"/>
                  <a:gd name="T3" fmla="*/ 0 h 17"/>
                  <a:gd name="T4" fmla="*/ 0 w 29"/>
                  <a:gd name="T5" fmla="*/ 8 h 17"/>
                  <a:gd name="T6" fmla="*/ 8 w 29"/>
                  <a:gd name="T7" fmla="*/ 8 h 17"/>
                  <a:gd name="T8" fmla="*/ 8 w 29"/>
                  <a:gd name="T9" fmla="*/ 8 h 17"/>
                  <a:gd name="T10" fmla="*/ 8 w 29"/>
                  <a:gd name="T11" fmla="*/ 12 h 17"/>
                  <a:gd name="T12" fmla="*/ 12 w 29"/>
                  <a:gd name="T13" fmla="*/ 17 h 17"/>
                  <a:gd name="T14" fmla="*/ 17 w 29"/>
                  <a:gd name="T15" fmla="*/ 17 h 17"/>
                  <a:gd name="T16" fmla="*/ 21 w 29"/>
                  <a:gd name="T17" fmla="*/ 12 h 17"/>
                  <a:gd name="T18" fmla="*/ 25 w 29"/>
                  <a:gd name="T19" fmla="*/ 8 h 17"/>
                  <a:gd name="T20" fmla="*/ 25 w 29"/>
                  <a:gd name="T21" fmla="*/ 8 h 17"/>
                  <a:gd name="T22" fmla="*/ 29 w 29"/>
                  <a:gd name="T23" fmla="*/ 8 h 17"/>
                  <a:gd name="T24" fmla="*/ 29 w 29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29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5" y="8"/>
                    </a:lnTo>
                    <a:lnTo>
                      <a:pt x="29" y="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0" name="Freeform 60"/>
              <p:cNvSpPr>
                <a:spLocks/>
              </p:cNvSpPr>
              <p:nvPr/>
            </p:nvSpPr>
            <p:spPr bwMode="auto">
              <a:xfrm>
                <a:off x="4750" y="2118"/>
                <a:ext cx="29" cy="17"/>
              </a:xfrm>
              <a:custGeom>
                <a:avLst/>
                <a:gdLst>
                  <a:gd name="T0" fmla="*/ 0 w 29"/>
                  <a:gd name="T1" fmla="*/ 17 h 17"/>
                  <a:gd name="T2" fmla="*/ 29 w 29"/>
                  <a:gd name="T3" fmla="*/ 17 h 17"/>
                  <a:gd name="T4" fmla="*/ 29 w 29"/>
                  <a:gd name="T5" fmla="*/ 9 h 17"/>
                  <a:gd name="T6" fmla="*/ 25 w 29"/>
                  <a:gd name="T7" fmla="*/ 9 h 17"/>
                  <a:gd name="T8" fmla="*/ 25 w 29"/>
                  <a:gd name="T9" fmla="*/ 4 h 17"/>
                  <a:gd name="T10" fmla="*/ 21 w 29"/>
                  <a:gd name="T11" fmla="*/ 0 h 17"/>
                  <a:gd name="T12" fmla="*/ 17 w 29"/>
                  <a:gd name="T13" fmla="*/ 0 h 17"/>
                  <a:gd name="T14" fmla="*/ 12 w 29"/>
                  <a:gd name="T15" fmla="*/ 0 h 17"/>
                  <a:gd name="T16" fmla="*/ 8 w 29"/>
                  <a:gd name="T17" fmla="*/ 0 h 17"/>
                  <a:gd name="T18" fmla="*/ 8 w 29"/>
                  <a:gd name="T19" fmla="*/ 4 h 17"/>
                  <a:gd name="T20" fmla="*/ 8 w 29"/>
                  <a:gd name="T21" fmla="*/ 9 h 17"/>
                  <a:gd name="T22" fmla="*/ 0 w 29"/>
                  <a:gd name="T23" fmla="*/ 9 h 17"/>
                  <a:gd name="T24" fmla="*/ 0 w 29"/>
                  <a:gd name="T25" fmla="*/ 1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0" y="17"/>
                    </a:moveTo>
                    <a:lnTo>
                      <a:pt x="29" y="17"/>
                    </a:lnTo>
                    <a:lnTo>
                      <a:pt x="29" y="9"/>
                    </a:lnTo>
                    <a:lnTo>
                      <a:pt x="25" y="9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2" name="Freeform 61"/>
              <p:cNvSpPr>
                <a:spLocks/>
              </p:cNvSpPr>
              <p:nvPr/>
            </p:nvSpPr>
            <p:spPr bwMode="auto">
              <a:xfrm>
                <a:off x="4841" y="1978"/>
                <a:ext cx="13" cy="153"/>
              </a:xfrm>
              <a:custGeom>
                <a:avLst/>
                <a:gdLst>
                  <a:gd name="T0" fmla="*/ 13 w 13"/>
                  <a:gd name="T1" fmla="*/ 76 h 153"/>
                  <a:gd name="T2" fmla="*/ 13 w 13"/>
                  <a:gd name="T3" fmla="*/ 153 h 153"/>
                  <a:gd name="T4" fmla="*/ 5 w 13"/>
                  <a:gd name="T5" fmla="*/ 153 h 153"/>
                  <a:gd name="T6" fmla="*/ 0 w 13"/>
                  <a:gd name="T7" fmla="*/ 76 h 153"/>
                  <a:gd name="T8" fmla="*/ 5 w 13"/>
                  <a:gd name="T9" fmla="*/ 0 h 153"/>
                  <a:gd name="T10" fmla="*/ 13 w 13"/>
                  <a:gd name="T11" fmla="*/ 0 h 153"/>
                  <a:gd name="T12" fmla="*/ 13 w 13"/>
                  <a:gd name="T13" fmla="*/ 76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53"/>
                  <a:gd name="T23" fmla="*/ 13 w 13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5" y="153"/>
                    </a:lnTo>
                    <a:lnTo>
                      <a:pt x="0" y="76"/>
                    </a:lnTo>
                    <a:lnTo>
                      <a:pt x="5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4" name="Freeform 62"/>
              <p:cNvSpPr>
                <a:spLocks/>
              </p:cNvSpPr>
              <p:nvPr/>
            </p:nvSpPr>
            <p:spPr bwMode="auto">
              <a:xfrm>
                <a:off x="4835" y="1961"/>
                <a:ext cx="30" cy="17"/>
              </a:xfrm>
              <a:custGeom>
                <a:avLst/>
                <a:gdLst>
                  <a:gd name="T0" fmla="*/ 30 w 30"/>
                  <a:gd name="T1" fmla="*/ 0 h 17"/>
                  <a:gd name="T2" fmla="*/ 0 w 30"/>
                  <a:gd name="T3" fmla="*/ 0 h 17"/>
                  <a:gd name="T4" fmla="*/ 0 w 30"/>
                  <a:gd name="T5" fmla="*/ 8 h 17"/>
                  <a:gd name="T6" fmla="*/ 8 w 30"/>
                  <a:gd name="T7" fmla="*/ 8 h 17"/>
                  <a:gd name="T8" fmla="*/ 8 w 30"/>
                  <a:gd name="T9" fmla="*/ 8 h 17"/>
                  <a:gd name="T10" fmla="*/ 8 w 30"/>
                  <a:gd name="T11" fmla="*/ 12 h 17"/>
                  <a:gd name="T12" fmla="*/ 13 w 30"/>
                  <a:gd name="T13" fmla="*/ 17 h 17"/>
                  <a:gd name="T14" fmla="*/ 17 w 30"/>
                  <a:gd name="T15" fmla="*/ 17 h 17"/>
                  <a:gd name="T16" fmla="*/ 21 w 30"/>
                  <a:gd name="T17" fmla="*/ 12 h 17"/>
                  <a:gd name="T18" fmla="*/ 21 w 30"/>
                  <a:gd name="T19" fmla="*/ 8 h 17"/>
                  <a:gd name="T20" fmla="*/ 21 w 30"/>
                  <a:gd name="T21" fmla="*/ 8 h 17"/>
                  <a:gd name="T22" fmla="*/ 30 w 30"/>
                  <a:gd name="T23" fmla="*/ 8 h 17"/>
                  <a:gd name="T24" fmla="*/ 30 w 30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7"/>
                  <a:gd name="T41" fmla="*/ 30 w 30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7">
                    <a:moveTo>
                      <a:pt x="3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5" name="Freeform 63"/>
              <p:cNvSpPr>
                <a:spLocks/>
              </p:cNvSpPr>
              <p:nvPr/>
            </p:nvSpPr>
            <p:spPr bwMode="auto">
              <a:xfrm>
                <a:off x="4835" y="2118"/>
                <a:ext cx="30" cy="17"/>
              </a:xfrm>
              <a:custGeom>
                <a:avLst/>
                <a:gdLst>
                  <a:gd name="T0" fmla="*/ 0 w 30"/>
                  <a:gd name="T1" fmla="*/ 17 h 17"/>
                  <a:gd name="T2" fmla="*/ 30 w 30"/>
                  <a:gd name="T3" fmla="*/ 17 h 17"/>
                  <a:gd name="T4" fmla="*/ 30 w 30"/>
                  <a:gd name="T5" fmla="*/ 9 h 17"/>
                  <a:gd name="T6" fmla="*/ 21 w 30"/>
                  <a:gd name="T7" fmla="*/ 9 h 17"/>
                  <a:gd name="T8" fmla="*/ 21 w 30"/>
                  <a:gd name="T9" fmla="*/ 4 h 17"/>
                  <a:gd name="T10" fmla="*/ 21 w 30"/>
                  <a:gd name="T11" fmla="*/ 0 h 17"/>
                  <a:gd name="T12" fmla="*/ 17 w 30"/>
                  <a:gd name="T13" fmla="*/ 0 h 17"/>
                  <a:gd name="T14" fmla="*/ 13 w 30"/>
                  <a:gd name="T15" fmla="*/ 0 h 17"/>
                  <a:gd name="T16" fmla="*/ 8 w 30"/>
                  <a:gd name="T17" fmla="*/ 0 h 17"/>
                  <a:gd name="T18" fmla="*/ 8 w 30"/>
                  <a:gd name="T19" fmla="*/ 4 h 17"/>
                  <a:gd name="T20" fmla="*/ 8 w 30"/>
                  <a:gd name="T21" fmla="*/ 9 h 17"/>
                  <a:gd name="T22" fmla="*/ 0 w 30"/>
                  <a:gd name="T23" fmla="*/ 9 h 17"/>
                  <a:gd name="T24" fmla="*/ 0 w 30"/>
                  <a:gd name="T25" fmla="*/ 1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7"/>
                  <a:gd name="T41" fmla="*/ 30 w 30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7">
                    <a:moveTo>
                      <a:pt x="0" y="17"/>
                    </a:moveTo>
                    <a:lnTo>
                      <a:pt x="30" y="17"/>
                    </a:lnTo>
                    <a:lnTo>
                      <a:pt x="30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6" name="Freeform 64"/>
              <p:cNvSpPr>
                <a:spLocks/>
              </p:cNvSpPr>
              <p:nvPr/>
            </p:nvSpPr>
            <p:spPr bwMode="auto">
              <a:xfrm>
                <a:off x="4930" y="1978"/>
                <a:ext cx="13" cy="153"/>
              </a:xfrm>
              <a:custGeom>
                <a:avLst/>
                <a:gdLst>
                  <a:gd name="T0" fmla="*/ 13 w 13"/>
                  <a:gd name="T1" fmla="*/ 76 h 153"/>
                  <a:gd name="T2" fmla="*/ 9 w 13"/>
                  <a:gd name="T3" fmla="*/ 153 h 153"/>
                  <a:gd name="T4" fmla="*/ 0 w 13"/>
                  <a:gd name="T5" fmla="*/ 153 h 153"/>
                  <a:gd name="T6" fmla="*/ 0 w 13"/>
                  <a:gd name="T7" fmla="*/ 76 h 153"/>
                  <a:gd name="T8" fmla="*/ 0 w 13"/>
                  <a:gd name="T9" fmla="*/ 0 h 153"/>
                  <a:gd name="T10" fmla="*/ 9 w 13"/>
                  <a:gd name="T11" fmla="*/ 0 h 153"/>
                  <a:gd name="T12" fmla="*/ 13 w 13"/>
                  <a:gd name="T13" fmla="*/ 76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53"/>
                  <a:gd name="T23" fmla="*/ 13 w 13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53">
                    <a:moveTo>
                      <a:pt x="13" y="76"/>
                    </a:moveTo>
                    <a:lnTo>
                      <a:pt x="9" y="153"/>
                    </a:lnTo>
                    <a:lnTo>
                      <a:pt x="0" y="153"/>
                    </a:lnTo>
                    <a:lnTo>
                      <a:pt x="0" y="76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7" name="Freeform 65"/>
              <p:cNvSpPr>
                <a:spLocks/>
              </p:cNvSpPr>
              <p:nvPr/>
            </p:nvSpPr>
            <p:spPr bwMode="auto">
              <a:xfrm>
                <a:off x="4920" y="1961"/>
                <a:ext cx="30" cy="17"/>
              </a:xfrm>
              <a:custGeom>
                <a:avLst/>
                <a:gdLst>
                  <a:gd name="T0" fmla="*/ 30 w 30"/>
                  <a:gd name="T1" fmla="*/ 0 h 17"/>
                  <a:gd name="T2" fmla="*/ 0 w 30"/>
                  <a:gd name="T3" fmla="*/ 0 h 17"/>
                  <a:gd name="T4" fmla="*/ 0 w 30"/>
                  <a:gd name="T5" fmla="*/ 8 h 17"/>
                  <a:gd name="T6" fmla="*/ 8 w 30"/>
                  <a:gd name="T7" fmla="*/ 8 h 17"/>
                  <a:gd name="T8" fmla="*/ 8 w 30"/>
                  <a:gd name="T9" fmla="*/ 8 h 17"/>
                  <a:gd name="T10" fmla="*/ 8 w 30"/>
                  <a:gd name="T11" fmla="*/ 12 h 17"/>
                  <a:gd name="T12" fmla="*/ 13 w 30"/>
                  <a:gd name="T13" fmla="*/ 17 h 17"/>
                  <a:gd name="T14" fmla="*/ 17 w 30"/>
                  <a:gd name="T15" fmla="*/ 17 h 17"/>
                  <a:gd name="T16" fmla="*/ 21 w 30"/>
                  <a:gd name="T17" fmla="*/ 12 h 17"/>
                  <a:gd name="T18" fmla="*/ 21 w 30"/>
                  <a:gd name="T19" fmla="*/ 8 h 17"/>
                  <a:gd name="T20" fmla="*/ 21 w 30"/>
                  <a:gd name="T21" fmla="*/ 8 h 17"/>
                  <a:gd name="T22" fmla="*/ 30 w 30"/>
                  <a:gd name="T23" fmla="*/ 8 h 17"/>
                  <a:gd name="T24" fmla="*/ 30 w 30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7"/>
                  <a:gd name="T41" fmla="*/ 30 w 30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7">
                    <a:moveTo>
                      <a:pt x="3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8" name="Freeform 66"/>
              <p:cNvSpPr>
                <a:spLocks/>
              </p:cNvSpPr>
              <p:nvPr/>
            </p:nvSpPr>
            <p:spPr bwMode="auto">
              <a:xfrm>
                <a:off x="4920" y="2118"/>
                <a:ext cx="30" cy="17"/>
              </a:xfrm>
              <a:custGeom>
                <a:avLst/>
                <a:gdLst>
                  <a:gd name="T0" fmla="*/ 0 w 30"/>
                  <a:gd name="T1" fmla="*/ 17 h 17"/>
                  <a:gd name="T2" fmla="*/ 30 w 30"/>
                  <a:gd name="T3" fmla="*/ 17 h 17"/>
                  <a:gd name="T4" fmla="*/ 30 w 30"/>
                  <a:gd name="T5" fmla="*/ 9 h 17"/>
                  <a:gd name="T6" fmla="*/ 21 w 30"/>
                  <a:gd name="T7" fmla="*/ 9 h 17"/>
                  <a:gd name="T8" fmla="*/ 21 w 30"/>
                  <a:gd name="T9" fmla="*/ 4 h 17"/>
                  <a:gd name="T10" fmla="*/ 21 w 30"/>
                  <a:gd name="T11" fmla="*/ 0 h 17"/>
                  <a:gd name="T12" fmla="*/ 17 w 30"/>
                  <a:gd name="T13" fmla="*/ 0 h 17"/>
                  <a:gd name="T14" fmla="*/ 13 w 30"/>
                  <a:gd name="T15" fmla="*/ 0 h 17"/>
                  <a:gd name="T16" fmla="*/ 8 w 30"/>
                  <a:gd name="T17" fmla="*/ 0 h 17"/>
                  <a:gd name="T18" fmla="*/ 8 w 30"/>
                  <a:gd name="T19" fmla="*/ 4 h 17"/>
                  <a:gd name="T20" fmla="*/ 8 w 30"/>
                  <a:gd name="T21" fmla="*/ 9 h 17"/>
                  <a:gd name="T22" fmla="*/ 0 w 30"/>
                  <a:gd name="T23" fmla="*/ 9 h 17"/>
                  <a:gd name="T24" fmla="*/ 0 w 30"/>
                  <a:gd name="T25" fmla="*/ 1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7"/>
                  <a:gd name="T41" fmla="*/ 30 w 30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7">
                    <a:moveTo>
                      <a:pt x="0" y="17"/>
                    </a:moveTo>
                    <a:lnTo>
                      <a:pt x="30" y="17"/>
                    </a:lnTo>
                    <a:lnTo>
                      <a:pt x="30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9" name="Rectangle 67"/>
              <p:cNvSpPr>
                <a:spLocks noChangeArrowheads="1"/>
              </p:cNvSpPr>
              <p:nvPr/>
            </p:nvSpPr>
            <p:spPr bwMode="auto">
              <a:xfrm>
                <a:off x="442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Rectangle 68"/>
              <p:cNvSpPr>
                <a:spLocks noChangeArrowheads="1"/>
              </p:cNvSpPr>
              <p:nvPr/>
            </p:nvSpPr>
            <p:spPr bwMode="auto">
              <a:xfrm>
                <a:off x="4430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Rectangle 69"/>
              <p:cNvSpPr>
                <a:spLocks noChangeArrowheads="1"/>
              </p:cNvSpPr>
              <p:nvPr/>
            </p:nvSpPr>
            <p:spPr bwMode="auto">
              <a:xfrm>
                <a:off x="4434" y="1978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Rectangle 70"/>
              <p:cNvSpPr>
                <a:spLocks noChangeArrowheads="1"/>
              </p:cNvSpPr>
              <p:nvPr/>
            </p:nvSpPr>
            <p:spPr bwMode="auto">
              <a:xfrm>
                <a:off x="442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Rectangle 71"/>
              <p:cNvSpPr>
                <a:spLocks noChangeArrowheads="1"/>
              </p:cNvSpPr>
              <p:nvPr/>
            </p:nvSpPr>
            <p:spPr bwMode="auto">
              <a:xfrm>
                <a:off x="4430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Rectangle 72"/>
              <p:cNvSpPr>
                <a:spLocks noChangeArrowheads="1"/>
              </p:cNvSpPr>
              <p:nvPr/>
            </p:nvSpPr>
            <p:spPr bwMode="auto">
              <a:xfrm>
                <a:off x="4434" y="1990"/>
                <a:ext cx="9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Rectangle 73"/>
              <p:cNvSpPr>
                <a:spLocks noChangeArrowheads="1"/>
              </p:cNvSpPr>
              <p:nvPr/>
            </p:nvSpPr>
            <p:spPr bwMode="auto">
              <a:xfrm>
                <a:off x="442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Rectangle 74"/>
              <p:cNvSpPr>
                <a:spLocks noChangeArrowheads="1"/>
              </p:cNvSpPr>
              <p:nvPr/>
            </p:nvSpPr>
            <p:spPr bwMode="auto">
              <a:xfrm>
                <a:off x="4430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Rectangle 75"/>
              <p:cNvSpPr>
                <a:spLocks noChangeArrowheads="1"/>
              </p:cNvSpPr>
              <p:nvPr/>
            </p:nvSpPr>
            <p:spPr bwMode="auto">
              <a:xfrm>
                <a:off x="4434" y="1999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Rectangle 76"/>
              <p:cNvSpPr>
                <a:spLocks noChangeArrowheads="1"/>
              </p:cNvSpPr>
              <p:nvPr/>
            </p:nvSpPr>
            <p:spPr bwMode="auto">
              <a:xfrm>
                <a:off x="442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Rectangle 77"/>
              <p:cNvSpPr>
                <a:spLocks noChangeArrowheads="1"/>
              </p:cNvSpPr>
              <p:nvPr/>
            </p:nvSpPr>
            <p:spPr bwMode="auto">
              <a:xfrm>
                <a:off x="4430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Rectangle 78"/>
              <p:cNvSpPr>
                <a:spLocks noChangeArrowheads="1"/>
              </p:cNvSpPr>
              <p:nvPr/>
            </p:nvSpPr>
            <p:spPr bwMode="auto">
              <a:xfrm>
                <a:off x="4434" y="2012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Rectangle 79"/>
              <p:cNvSpPr>
                <a:spLocks noChangeArrowheads="1"/>
              </p:cNvSpPr>
              <p:nvPr/>
            </p:nvSpPr>
            <p:spPr bwMode="auto">
              <a:xfrm>
                <a:off x="442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Rectangle 80"/>
              <p:cNvSpPr>
                <a:spLocks noChangeArrowheads="1"/>
              </p:cNvSpPr>
              <p:nvPr/>
            </p:nvSpPr>
            <p:spPr bwMode="auto">
              <a:xfrm>
                <a:off x="4430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Rectangle 81"/>
              <p:cNvSpPr>
                <a:spLocks noChangeArrowheads="1"/>
              </p:cNvSpPr>
              <p:nvPr/>
            </p:nvSpPr>
            <p:spPr bwMode="auto">
              <a:xfrm>
                <a:off x="4434" y="2067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Rectangle 82"/>
              <p:cNvSpPr>
                <a:spLocks noChangeArrowheads="1"/>
              </p:cNvSpPr>
              <p:nvPr/>
            </p:nvSpPr>
            <p:spPr bwMode="auto">
              <a:xfrm>
                <a:off x="442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Rectangle 83"/>
              <p:cNvSpPr>
                <a:spLocks noChangeArrowheads="1"/>
              </p:cNvSpPr>
              <p:nvPr/>
            </p:nvSpPr>
            <p:spPr bwMode="auto">
              <a:xfrm>
                <a:off x="4430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Rectangle 84"/>
              <p:cNvSpPr>
                <a:spLocks noChangeArrowheads="1"/>
              </p:cNvSpPr>
              <p:nvPr/>
            </p:nvSpPr>
            <p:spPr bwMode="auto">
              <a:xfrm>
                <a:off x="4434" y="2080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Rectangle 85"/>
              <p:cNvSpPr>
                <a:spLocks noChangeArrowheads="1"/>
              </p:cNvSpPr>
              <p:nvPr/>
            </p:nvSpPr>
            <p:spPr bwMode="auto">
              <a:xfrm>
                <a:off x="442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Rectangle 86"/>
              <p:cNvSpPr>
                <a:spLocks noChangeArrowheads="1"/>
              </p:cNvSpPr>
              <p:nvPr/>
            </p:nvSpPr>
            <p:spPr bwMode="auto">
              <a:xfrm>
                <a:off x="4430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Rectangle 87"/>
              <p:cNvSpPr>
                <a:spLocks noChangeArrowheads="1"/>
              </p:cNvSpPr>
              <p:nvPr/>
            </p:nvSpPr>
            <p:spPr bwMode="auto">
              <a:xfrm>
                <a:off x="4434" y="2093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Rectangle 88"/>
              <p:cNvSpPr>
                <a:spLocks noChangeArrowheads="1"/>
              </p:cNvSpPr>
              <p:nvPr/>
            </p:nvSpPr>
            <p:spPr bwMode="auto">
              <a:xfrm>
                <a:off x="442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Rectangle 89"/>
              <p:cNvSpPr>
                <a:spLocks noChangeArrowheads="1"/>
              </p:cNvSpPr>
              <p:nvPr/>
            </p:nvSpPr>
            <p:spPr bwMode="auto">
              <a:xfrm>
                <a:off x="4430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Rectangle 90"/>
              <p:cNvSpPr>
                <a:spLocks noChangeArrowheads="1"/>
              </p:cNvSpPr>
              <p:nvPr/>
            </p:nvSpPr>
            <p:spPr bwMode="auto">
              <a:xfrm>
                <a:off x="4434" y="2105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Rectangle 91"/>
              <p:cNvSpPr>
                <a:spLocks noChangeArrowheads="1"/>
              </p:cNvSpPr>
              <p:nvPr/>
            </p:nvSpPr>
            <p:spPr bwMode="auto">
              <a:xfrm>
                <a:off x="462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Rectangle 92"/>
              <p:cNvSpPr>
                <a:spLocks noChangeArrowheads="1"/>
              </p:cNvSpPr>
              <p:nvPr/>
            </p:nvSpPr>
            <p:spPr bwMode="auto">
              <a:xfrm>
                <a:off x="4630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Rectangle 93"/>
              <p:cNvSpPr>
                <a:spLocks noChangeArrowheads="1"/>
              </p:cNvSpPr>
              <p:nvPr/>
            </p:nvSpPr>
            <p:spPr bwMode="auto">
              <a:xfrm>
                <a:off x="4635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Rectangle 94"/>
              <p:cNvSpPr>
                <a:spLocks noChangeArrowheads="1"/>
              </p:cNvSpPr>
              <p:nvPr/>
            </p:nvSpPr>
            <p:spPr bwMode="auto">
              <a:xfrm>
                <a:off x="462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Rectangle 95"/>
              <p:cNvSpPr>
                <a:spLocks noChangeArrowheads="1"/>
              </p:cNvSpPr>
              <p:nvPr/>
            </p:nvSpPr>
            <p:spPr bwMode="auto">
              <a:xfrm>
                <a:off x="4630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Rectangle 96"/>
              <p:cNvSpPr>
                <a:spLocks noChangeArrowheads="1"/>
              </p:cNvSpPr>
              <p:nvPr/>
            </p:nvSpPr>
            <p:spPr bwMode="auto">
              <a:xfrm>
                <a:off x="4635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Rectangle 97"/>
              <p:cNvSpPr>
                <a:spLocks noChangeArrowheads="1"/>
              </p:cNvSpPr>
              <p:nvPr/>
            </p:nvSpPr>
            <p:spPr bwMode="auto">
              <a:xfrm>
                <a:off x="462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Rectangle 98"/>
              <p:cNvSpPr>
                <a:spLocks noChangeArrowheads="1"/>
              </p:cNvSpPr>
              <p:nvPr/>
            </p:nvSpPr>
            <p:spPr bwMode="auto">
              <a:xfrm>
                <a:off x="4630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Rectangle 99"/>
              <p:cNvSpPr>
                <a:spLocks noChangeArrowheads="1"/>
              </p:cNvSpPr>
              <p:nvPr/>
            </p:nvSpPr>
            <p:spPr bwMode="auto">
              <a:xfrm>
                <a:off x="4635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Rectangle 100"/>
              <p:cNvSpPr>
                <a:spLocks noChangeArrowheads="1"/>
              </p:cNvSpPr>
              <p:nvPr/>
            </p:nvSpPr>
            <p:spPr bwMode="auto">
              <a:xfrm>
                <a:off x="462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Rectangle 101"/>
              <p:cNvSpPr>
                <a:spLocks noChangeArrowheads="1"/>
              </p:cNvSpPr>
              <p:nvPr/>
            </p:nvSpPr>
            <p:spPr bwMode="auto">
              <a:xfrm>
                <a:off x="4630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Rectangle 102"/>
              <p:cNvSpPr>
                <a:spLocks noChangeArrowheads="1"/>
              </p:cNvSpPr>
              <p:nvPr/>
            </p:nvSpPr>
            <p:spPr bwMode="auto">
              <a:xfrm>
                <a:off x="4635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Rectangle 103"/>
              <p:cNvSpPr>
                <a:spLocks noChangeArrowheads="1"/>
              </p:cNvSpPr>
              <p:nvPr/>
            </p:nvSpPr>
            <p:spPr bwMode="auto">
              <a:xfrm>
                <a:off x="462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Rectangle 104"/>
              <p:cNvSpPr>
                <a:spLocks noChangeArrowheads="1"/>
              </p:cNvSpPr>
              <p:nvPr/>
            </p:nvSpPr>
            <p:spPr bwMode="auto">
              <a:xfrm>
                <a:off x="4630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Rectangle 105"/>
              <p:cNvSpPr>
                <a:spLocks noChangeArrowheads="1"/>
              </p:cNvSpPr>
              <p:nvPr/>
            </p:nvSpPr>
            <p:spPr bwMode="auto">
              <a:xfrm>
                <a:off x="4635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Rectangle 106"/>
              <p:cNvSpPr>
                <a:spLocks noChangeArrowheads="1"/>
              </p:cNvSpPr>
              <p:nvPr/>
            </p:nvSpPr>
            <p:spPr bwMode="auto">
              <a:xfrm>
                <a:off x="462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Rectangle 107"/>
              <p:cNvSpPr>
                <a:spLocks noChangeArrowheads="1"/>
              </p:cNvSpPr>
              <p:nvPr/>
            </p:nvSpPr>
            <p:spPr bwMode="auto">
              <a:xfrm>
                <a:off x="4630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Rectangle 108"/>
              <p:cNvSpPr>
                <a:spLocks noChangeArrowheads="1"/>
              </p:cNvSpPr>
              <p:nvPr/>
            </p:nvSpPr>
            <p:spPr bwMode="auto">
              <a:xfrm>
                <a:off x="4635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Rectangle 109"/>
              <p:cNvSpPr>
                <a:spLocks noChangeArrowheads="1"/>
              </p:cNvSpPr>
              <p:nvPr/>
            </p:nvSpPr>
            <p:spPr bwMode="auto">
              <a:xfrm>
                <a:off x="462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Rectangle 110"/>
              <p:cNvSpPr>
                <a:spLocks noChangeArrowheads="1"/>
              </p:cNvSpPr>
              <p:nvPr/>
            </p:nvSpPr>
            <p:spPr bwMode="auto">
              <a:xfrm>
                <a:off x="4630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Rectangle 111"/>
              <p:cNvSpPr>
                <a:spLocks noChangeArrowheads="1"/>
              </p:cNvSpPr>
              <p:nvPr/>
            </p:nvSpPr>
            <p:spPr bwMode="auto">
              <a:xfrm>
                <a:off x="4635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Rectangle 112"/>
              <p:cNvSpPr>
                <a:spLocks noChangeArrowheads="1"/>
              </p:cNvSpPr>
              <p:nvPr/>
            </p:nvSpPr>
            <p:spPr bwMode="auto">
              <a:xfrm>
                <a:off x="462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Rectangle 113"/>
              <p:cNvSpPr>
                <a:spLocks noChangeArrowheads="1"/>
              </p:cNvSpPr>
              <p:nvPr/>
            </p:nvSpPr>
            <p:spPr bwMode="auto">
              <a:xfrm>
                <a:off x="4630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Rectangle 114"/>
              <p:cNvSpPr>
                <a:spLocks noChangeArrowheads="1"/>
              </p:cNvSpPr>
              <p:nvPr/>
            </p:nvSpPr>
            <p:spPr bwMode="auto">
              <a:xfrm>
                <a:off x="4635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Rectangle 115"/>
              <p:cNvSpPr>
                <a:spLocks noChangeArrowheads="1"/>
              </p:cNvSpPr>
              <p:nvPr/>
            </p:nvSpPr>
            <p:spPr bwMode="auto">
              <a:xfrm>
                <a:off x="4716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Rectangle 116"/>
              <p:cNvSpPr>
                <a:spLocks noChangeArrowheads="1"/>
              </p:cNvSpPr>
              <p:nvPr/>
            </p:nvSpPr>
            <p:spPr bwMode="auto">
              <a:xfrm>
                <a:off x="4724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Rectangle 117"/>
              <p:cNvSpPr>
                <a:spLocks noChangeArrowheads="1"/>
              </p:cNvSpPr>
              <p:nvPr/>
            </p:nvSpPr>
            <p:spPr bwMode="auto">
              <a:xfrm>
                <a:off x="4733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Rectangle 118"/>
              <p:cNvSpPr>
                <a:spLocks noChangeArrowheads="1"/>
              </p:cNvSpPr>
              <p:nvPr/>
            </p:nvSpPr>
            <p:spPr bwMode="auto">
              <a:xfrm>
                <a:off x="4716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Rectangle 119"/>
              <p:cNvSpPr>
                <a:spLocks noChangeArrowheads="1"/>
              </p:cNvSpPr>
              <p:nvPr/>
            </p:nvSpPr>
            <p:spPr bwMode="auto">
              <a:xfrm>
                <a:off x="4724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Rectangle 120"/>
              <p:cNvSpPr>
                <a:spLocks noChangeArrowheads="1"/>
              </p:cNvSpPr>
              <p:nvPr/>
            </p:nvSpPr>
            <p:spPr bwMode="auto">
              <a:xfrm>
                <a:off x="4733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Rectangle 121"/>
              <p:cNvSpPr>
                <a:spLocks noChangeArrowheads="1"/>
              </p:cNvSpPr>
              <p:nvPr/>
            </p:nvSpPr>
            <p:spPr bwMode="auto">
              <a:xfrm>
                <a:off x="4716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Rectangle 122"/>
              <p:cNvSpPr>
                <a:spLocks noChangeArrowheads="1"/>
              </p:cNvSpPr>
              <p:nvPr/>
            </p:nvSpPr>
            <p:spPr bwMode="auto">
              <a:xfrm>
                <a:off x="4724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Rectangle 123"/>
              <p:cNvSpPr>
                <a:spLocks noChangeArrowheads="1"/>
              </p:cNvSpPr>
              <p:nvPr/>
            </p:nvSpPr>
            <p:spPr bwMode="auto">
              <a:xfrm>
                <a:off x="4733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Rectangle 124"/>
              <p:cNvSpPr>
                <a:spLocks noChangeArrowheads="1"/>
              </p:cNvSpPr>
              <p:nvPr/>
            </p:nvSpPr>
            <p:spPr bwMode="auto">
              <a:xfrm>
                <a:off x="4716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Rectangle 125"/>
              <p:cNvSpPr>
                <a:spLocks noChangeArrowheads="1"/>
              </p:cNvSpPr>
              <p:nvPr/>
            </p:nvSpPr>
            <p:spPr bwMode="auto">
              <a:xfrm>
                <a:off x="4724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Rectangle 126"/>
              <p:cNvSpPr>
                <a:spLocks noChangeArrowheads="1"/>
              </p:cNvSpPr>
              <p:nvPr/>
            </p:nvSpPr>
            <p:spPr bwMode="auto">
              <a:xfrm>
                <a:off x="4733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Rectangle 127"/>
              <p:cNvSpPr>
                <a:spLocks noChangeArrowheads="1"/>
              </p:cNvSpPr>
              <p:nvPr/>
            </p:nvSpPr>
            <p:spPr bwMode="auto">
              <a:xfrm>
                <a:off x="4716" y="1973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Rectangle 128"/>
              <p:cNvSpPr>
                <a:spLocks noChangeArrowheads="1"/>
              </p:cNvSpPr>
              <p:nvPr/>
            </p:nvSpPr>
            <p:spPr bwMode="auto">
              <a:xfrm>
                <a:off x="4724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Rectangle 129"/>
              <p:cNvSpPr>
                <a:spLocks noChangeArrowheads="1"/>
              </p:cNvSpPr>
              <p:nvPr/>
            </p:nvSpPr>
            <p:spPr bwMode="auto">
              <a:xfrm>
                <a:off x="4733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Rectangle 130"/>
              <p:cNvSpPr>
                <a:spLocks noChangeArrowheads="1"/>
              </p:cNvSpPr>
              <p:nvPr/>
            </p:nvSpPr>
            <p:spPr bwMode="auto">
              <a:xfrm>
                <a:off x="4716" y="1986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Rectangle 131"/>
              <p:cNvSpPr>
                <a:spLocks noChangeArrowheads="1"/>
              </p:cNvSpPr>
              <p:nvPr/>
            </p:nvSpPr>
            <p:spPr bwMode="auto">
              <a:xfrm>
                <a:off x="4724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Rectangle 132"/>
              <p:cNvSpPr>
                <a:spLocks noChangeArrowheads="1"/>
              </p:cNvSpPr>
              <p:nvPr/>
            </p:nvSpPr>
            <p:spPr bwMode="auto">
              <a:xfrm>
                <a:off x="4733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Rectangle 133"/>
              <p:cNvSpPr>
                <a:spLocks noChangeArrowheads="1"/>
              </p:cNvSpPr>
              <p:nvPr/>
            </p:nvSpPr>
            <p:spPr bwMode="auto">
              <a:xfrm>
                <a:off x="4716" y="1999"/>
                <a:ext cx="8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Rectangle 134"/>
              <p:cNvSpPr>
                <a:spLocks noChangeArrowheads="1"/>
              </p:cNvSpPr>
              <p:nvPr/>
            </p:nvSpPr>
            <p:spPr bwMode="auto">
              <a:xfrm>
                <a:off x="4724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Rectangle 135"/>
              <p:cNvSpPr>
                <a:spLocks noChangeArrowheads="1"/>
              </p:cNvSpPr>
              <p:nvPr/>
            </p:nvSpPr>
            <p:spPr bwMode="auto">
              <a:xfrm>
                <a:off x="4733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Rectangle 136"/>
              <p:cNvSpPr>
                <a:spLocks noChangeArrowheads="1"/>
              </p:cNvSpPr>
              <p:nvPr/>
            </p:nvSpPr>
            <p:spPr bwMode="auto">
              <a:xfrm>
                <a:off x="4716" y="200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Rectangle 137"/>
              <p:cNvSpPr>
                <a:spLocks noChangeArrowheads="1"/>
              </p:cNvSpPr>
              <p:nvPr/>
            </p:nvSpPr>
            <p:spPr bwMode="auto">
              <a:xfrm>
                <a:off x="4724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Rectangle 138"/>
              <p:cNvSpPr>
                <a:spLocks noChangeArrowheads="1"/>
              </p:cNvSpPr>
              <p:nvPr/>
            </p:nvSpPr>
            <p:spPr bwMode="auto">
              <a:xfrm>
                <a:off x="4733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Rectangle 139"/>
              <p:cNvSpPr>
                <a:spLocks noChangeArrowheads="1"/>
              </p:cNvSpPr>
              <p:nvPr/>
            </p:nvSpPr>
            <p:spPr bwMode="auto">
              <a:xfrm>
                <a:off x="4796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Rectangle 140"/>
              <p:cNvSpPr>
                <a:spLocks noChangeArrowheads="1"/>
              </p:cNvSpPr>
              <p:nvPr/>
            </p:nvSpPr>
            <p:spPr bwMode="auto">
              <a:xfrm>
                <a:off x="4805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Rectangle 141"/>
              <p:cNvSpPr>
                <a:spLocks noChangeArrowheads="1"/>
              </p:cNvSpPr>
              <p:nvPr/>
            </p:nvSpPr>
            <p:spPr bwMode="auto">
              <a:xfrm>
                <a:off x="4813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Rectangle 142"/>
              <p:cNvSpPr>
                <a:spLocks noChangeArrowheads="1"/>
              </p:cNvSpPr>
              <p:nvPr/>
            </p:nvSpPr>
            <p:spPr bwMode="auto">
              <a:xfrm>
                <a:off x="4796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Rectangle 143"/>
              <p:cNvSpPr>
                <a:spLocks noChangeArrowheads="1"/>
              </p:cNvSpPr>
              <p:nvPr/>
            </p:nvSpPr>
            <p:spPr bwMode="auto">
              <a:xfrm>
                <a:off x="4805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Rectangle 144"/>
              <p:cNvSpPr>
                <a:spLocks noChangeArrowheads="1"/>
              </p:cNvSpPr>
              <p:nvPr/>
            </p:nvSpPr>
            <p:spPr bwMode="auto">
              <a:xfrm>
                <a:off x="4813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Rectangle 145"/>
              <p:cNvSpPr>
                <a:spLocks noChangeArrowheads="1"/>
              </p:cNvSpPr>
              <p:nvPr/>
            </p:nvSpPr>
            <p:spPr bwMode="auto">
              <a:xfrm>
                <a:off x="4796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Rectangle 146"/>
              <p:cNvSpPr>
                <a:spLocks noChangeArrowheads="1"/>
              </p:cNvSpPr>
              <p:nvPr/>
            </p:nvSpPr>
            <p:spPr bwMode="auto">
              <a:xfrm>
                <a:off x="4805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Rectangle 147"/>
              <p:cNvSpPr>
                <a:spLocks noChangeArrowheads="1"/>
              </p:cNvSpPr>
              <p:nvPr/>
            </p:nvSpPr>
            <p:spPr bwMode="auto">
              <a:xfrm>
                <a:off x="4813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Rectangle 148"/>
              <p:cNvSpPr>
                <a:spLocks noChangeArrowheads="1"/>
              </p:cNvSpPr>
              <p:nvPr/>
            </p:nvSpPr>
            <p:spPr bwMode="auto">
              <a:xfrm>
                <a:off x="4796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Rectangle 149"/>
              <p:cNvSpPr>
                <a:spLocks noChangeArrowheads="1"/>
              </p:cNvSpPr>
              <p:nvPr/>
            </p:nvSpPr>
            <p:spPr bwMode="auto">
              <a:xfrm>
                <a:off x="4805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Rectangle 150"/>
              <p:cNvSpPr>
                <a:spLocks noChangeArrowheads="1"/>
              </p:cNvSpPr>
              <p:nvPr/>
            </p:nvSpPr>
            <p:spPr bwMode="auto">
              <a:xfrm>
                <a:off x="4813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Rectangle 151"/>
              <p:cNvSpPr>
                <a:spLocks noChangeArrowheads="1"/>
              </p:cNvSpPr>
              <p:nvPr/>
            </p:nvSpPr>
            <p:spPr bwMode="auto">
              <a:xfrm>
                <a:off x="4796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Rectangle 152"/>
              <p:cNvSpPr>
                <a:spLocks noChangeArrowheads="1"/>
              </p:cNvSpPr>
              <p:nvPr/>
            </p:nvSpPr>
            <p:spPr bwMode="auto">
              <a:xfrm>
                <a:off x="4805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Rectangle 153"/>
              <p:cNvSpPr>
                <a:spLocks noChangeArrowheads="1"/>
              </p:cNvSpPr>
              <p:nvPr/>
            </p:nvSpPr>
            <p:spPr bwMode="auto">
              <a:xfrm>
                <a:off x="4813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Rectangle 154"/>
              <p:cNvSpPr>
                <a:spLocks noChangeArrowheads="1"/>
              </p:cNvSpPr>
              <p:nvPr/>
            </p:nvSpPr>
            <p:spPr bwMode="auto">
              <a:xfrm>
                <a:off x="4796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Rectangle 155"/>
              <p:cNvSpPr>
                <a:spLocks noChangeArrowheads="1"/>
              </p:cNvSpPr>
              <p:nvPr/>
            </p:nvSpPr>
            <p:spPr bwMode="auto">
              <a:xfrm>
                <a:off x="4805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Rectangle 156"/>
              <p:cNvSpPr>
                <a:spLocks noChangeArrowheads="1"/>
              </p:cNvSpPr>
              <p:nvPr/>
            </p:nvSpPr>
            <p:spPr bwMode="auto">
              <a:xfrm>
                <a:off x="4813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Rectangle 157"/>
              <p:cNvSpPr>
                <a:spLocks noChangeArrowheads="1"/>
              </p:cNvSpPr>
              <p:nvPr/>
            </p:nvSpPr>
            <p:spPr bwMode="auto">
              <a:xfrm>
                <a:off x="4796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Rectangle 158"/>
              <p:cNvSpPr>
                <a:spLocks noChangeArrowheads="1"/>
              </p:cNvSpPr>
              <p:nvPr/>
            </p:nvSpPr>
            <p:spPr bwMode="auto">
              <a:xfrm>
                <a:off x="4805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Rectangle 159"/>
              <p:cNvSpPr>
                <a:spLocks noChangeArrowheads="1"/>
              </p:cNvSpPr>
              <p:nvPr/>
            </p:nvSpPr>
            <p:spPr bwMode="auto">
              <a:xfrm>
                <a:off x="4813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Rectangle 160"/>
              <p:cNvSpPr>
                <a:spLocks noChangeArrowheads="1"/>
              </p:cNvSpPr>
              <p:nvPr/>
            </p:nvSpPr>
            <p:spPr bwMode="auto">
              <a:xfrm>
                <a:off x="4796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Rectangle 161"/>
              <p:cNvSpPr>
                <a:spLocks noChangeArrowheads="1"/>
              </p:cNvSpPr>
              <p:nvPr/>
            </p:nvSpPr>
            <p:spPr bwMode="auto">
              <a:xfrm>
                <a:off x="4805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Rectangle 162"/>
              <p:cNvSpPr>
                <a:spLocks noChangeArrowheads="1"/>
              </p:cNvSpPr>
              <p:nvPr/>
            </p:nvSpPr>
            <p:spPr bwMode="auto">
              <a:xfrm>
                <a:off x="4813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Rectangle 163"/>
              <p:cNvSpPr>
                <a:spLocks noChangeArrowheads="1"/>
              </p:cNvSpPr>
              <p:nvPr/>
            </p:nvSpPr>
            <p:spPr bwMode="auto">
              <a:xfrm>
                <a:off x="4869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Rectangle 164"/>
              <p:cNvSpPr>
                <a:spLocks noChangeArrowheads="1"/>
              </p:cNvSpPr>
              <p:nvPr/>
            </p:nvSpPr>
            <p:spPr bwMode="auto">
              <a:xfrm>
                <a:off x="4877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Rectangle 165"/>
              <p:cNvSpPr>
                <a:spLocks noChangeArrowheads="1"/>
              </p:cNvSpPr>
              <p:nvPr/>
            </p:nvSpPr>
            <p:spPr bwMode="auto">
              <a:xfrm>
                <a:off x="4886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Rectangle 166"/>
              <p:cNvSpPr>
                <a:spLocks noChangeArrowheads="1"/>
              </p:cNvSpPr>
              <p:nvPr/>
            </p:nvSpPr>
            <p:spPr bwMode="auto">
              <a:xfrm>
                <a:off x="4869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Rectangle 167"/>
              <p:cNvSpPr>
                <a:spLocks noChangeArrowheads="1"/>
              </p:cNvSpPr>
              <p:nvPr/>
            </p:nvSpPr>
            <p:spPr bwMode="auto">
              <a:xfrm>
                <a:off x="4877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Rectangle 168"/>
              <p:cNvSpPr>
                <a:spLocks noChangeArrowheads="1"/>
              </p:cNvSpPr>
              <p:nvPr/>
            </p:nvSpPr>
            <p:spPr bwMode="auto">
              <a:xfrm>
                <a:off x="4886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Rectangle 169"/>
              <p:cNvSpPr>
                <a:spLocks noChangeArrowheads="1"/>
              </p:cNvSpPr>
              <p:nvPr/>
            </p:nvSpPr>
            <p:spPr bwMode="auto">
              <a:xfrm>
                <a:off x="4869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Rectangle 170"/>
              <p:cNvSpPr>
                <a:spLocks noChangeArrowheads="1"/>
              </p:cNvSpPr>
              <p:nvPr/>
            </p:nvSpPr>
            <p:spPr bwMode="auto">
              <a:xfrm>
                <a:off x="4877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Rectangle 171"/>
              <p:cNvSpPr>
                <a:spLocks noChangeArrowheads="1"/>
              </p:cNvSpPr>
              <p:nvPr/>
            </p:nvSpPr>
            <p:spPr bwMode="auto">
              <a:xfrm>
                <a:off x="4886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Rectangle 172"/>
              <p:cNvSpPr>
                <a:spLocks noChangeArrowheads="1"/>
              </p:cNvSpPr>
              <p:nvPr/>
            </p:nvSpPr>
            <p:spPr bwMode="auto">
              <a:xfrm>
                <a:off x="4869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Rectangle 173"/>
              <p:cNvSpPr>
                <a:spLocks noChangeArrowheads="1"/>
              </p:cNvSpPr>
              <p:nvPr/>
            </p:nvSpPr>
            <p:spPr bwMode="auto">
              <a:xfrm>
                <a:off x="4877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Rectangle 174"/>
              <p:cNvSpPr>
                <a:spLocks noChangeArrowheads="1"/>
              </p:cNvSpPr>
              <p:nvPr/>
            </p:nvSpPr>
            <p:spPr bwMode="auto">
              <a:xfrm>
                <a:off x="4886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Rectangle 175"/>
              <p:cNvSpPr>
                <a:spLocks noChangeArrowheads="1"/>
              </p:cNvSpPr>
              <p:nvPr/>
            </p:nvSpPr>
            <p:spPr bwMode="auto">
              <a:xfrm>
                <a:off x="4869" y="1973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Rectangle 176"/>
              <p:cNvSpPr>
                <a:spLocks noChangeArrowheads="1"/>
              </p:cNvSpPr>
              <p:nvPr/>
            </p:nvSpPr>
            <p:spPr bwMode="auto">
              <a:xfrm>
                <a:off x="4877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Rectangle 177"/>
              <p:cNvSpPr>
                <a:spLocks noChangeArrowheads="1"/>
              </p:cNvSpPr>
              <p:nvPr/>
            </p:nvSpPr>
            <p:spPr bwMode="auto">
              <a:xfrm>
                <a:off x="4886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Rectangle 178"/>
              <p:cNvSpPr>
                <a:spLocks noChangeArrowheads="1"/>
              </p:cNvSpPr>
              <p:nvPr/>
            </p:nvSpPr>
            <p:spPr bwMode="auto">
              <a:xfrm>
                <a:off x="4869" y="1986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1" name="Rectangle 179"/>
              <p:cNvSpPr>
                <a:spLocks noChangeArrowheads="1"/>
              </p:cNvSpPr>
              <p:nvPr/>
            </p:nvSpPr>
            <p:spPr bwMode="auto">
              <a:xfrm>
                <a:off x="4877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Rectangle 180"/>
              <p:cNvSpPr>
                <a:spLocks noChangeArrowheads="1"/>
              </p:cNvSpPr>
              <p:nvPr/>
            </p:nvSpPr>
            <p:spPr bwMode="auto">
              <a:xfrm>
                <a:off x="4886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3" name="Rectangle 181"/>
              <p:cNvSpPr>
                <a:spLocks noChangeArrowheads="1"/>
              </p:cNvSpPr>
              <p:nvPr/>
            </p:nvSpPr>
            <p:spPr bwMode="auto">
              <a:xfrm>
                <a:off x="4869" y="1999"/>
                <a:ext cx="8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4" name="Rectangle 182"/>
              <p:cNvSpPr>
                <a:spLocks noChangeArrowheads="1"/>
              </p:cNvSpPr>
              <p:nvPr/>
            </p:nvSpPr>
            <p:spPr bwMode="auto">
              <a:xfrm>
                <a:off x="4877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5" name="Rectangle 183"/>
              <p:cNvSpPr>
                <a:spLocks noChangeArrowheads="1"/>
              </p:cNvSpPr>
              <p:nvPr/>
            </p:nvSpPr>
            <p:spPr bwMode="auto">
              <a:xfrm>
                <a:off x="4886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6" name="Rectangle 184"/>
              <p:cNvSpPr>
                <a:spLocks noChangeArrowheads="1"/>
              </p:cNvSpPr>
              <p:nvPr/>
            </p:nvSpPr>
            <p:spPr bwMode="auto">
              <a:xfrm>
                <a:off x="4869" y="200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7" name="Rectangle 185"/>
              <p:cNvSpPr>
                <a:spLocks noChangeArrowheads="1"/>
              </p:cNvSpPr>
              <p:nvPr/>
            </p:nvSpPr>
            <p:spPr bwMode="auto">
              <a:xfrm>
                <a:off x="4877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8" name="Rectangle 186"/>
              <p:cNvSpPr>
                <a:spLocks noChangeArrowheads="1"/>
              </p:cNvSpPr>
              <p:nvPr/>
            </p:nvSpPr>
            <p:spPr bwMode="auto">
              <a:xfrm>
                <a:off x="4886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9" name="Rectangle 187"/>
              <p:cNvSpPr>
                <a:spLocks noChangeArrowheads="1"/>
              </p:cNvSpPr>
              <p:nvPr/>
            </p:nvSpPr>
            <p:spPr bwMode="auto">
              <a:xfrm>
                <a:off x="4984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0" name="Rectangle 188"/>
              <p:cNvSpPr>
                <a:spLocks noChangeArrowheads="1"/>
              </p:cNvSpPr>
              <p:nvPr/>
            </p:nvSpPr>
            <p:spPr bwMode="auto">
              <a:xfrm>
                <a:off x="4992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1" name="Rectangle 189"/>
              <p:cNvSpPr>
                <a:spLocks noChangeArrowheads="1"/>
              </p:cNvSpPr>
              <p:nvPr/>
            </p:nvSpPr>
            <p:spPr bwMode="auto">
              <a:xfrm>
                <a:off x="4997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2" name="Rectangle 190"/>
              <p:cNvSpPr>
                <a:spLocks noChangeArrowheads="1"/>
              </p:cNvSpPr>
              <p:nvPr/>
            </p:nvSpPr>
            <p:spPr bwMode="auto">
              <a:xfrm>
                <a:off x="4984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3" name="Rectangle 191"/>
              <p:cNvSpPr>
                <a:spLocks noChangeArrowheads="1"/>
              </p:cNvSpPr>
              <p:nvPr/>
            </p:nvSpPr>
            <p:spPr bwMode="auto">
              <a:xfrm>
                <a:off x="4992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4" name="Rectangle 192"/>
              <p:cNvSpPr>
                <a:spLocks noChangeArrowheads="1"/>
              </p:cNvSpPr>
              <p:nvPr/>
            </p:nvSpPr>
            <p:spPr bwMode="auto">
              <a:xfrm>
                <a:off x="4997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5" name="Rectangle 193"/>
              <p:cNvSpPr>
                <a:spLocks noChangeArrowheads="1"/>
              </p:cNvSpPr>
              <p:nvPr/>
            </p:nvSpPr>
            <p:spPr bwMode="auto">
              <a:xfrm>
                <a:off x="4984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6" name="Rectangle 194"/>
              <p:cNvSpPr>
                <a:spLocks noChangeArrowheads="1"/>
              </p:cNvSpPr>
              <p:nvPr/>
            </p:nvSpPr>
            <p:spPr bwMode="auto">
              <a:xfrm>
                <a:off x="4992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7" name="Rectangle 195"/>
              <p:cNvSpPr>
                <a:spLocks noChangeArrowheads="1"/>
              </p:cNvSpPr>
              <p:nvPr/>
            </p:nvSpPr>
            <p:spPr bwMode="auto">
              <a:xfrm>
                <a:off x="4997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8" name="Rectangle 196"/>
              <p:cNvSpPr>
                <a:spLocks noChangeArrowheads="1"/>
              </p:cNvSpPr>
              <p:nvPr/>
            </p:nvSpPr>
            <p:spPr bwMode="auto">
              <a:xfrm>
                <a:off x="4984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9" name="Rectangle 197"/>
              <p:cNvSpPr>
                <a:spLocks noChangeArrowheads="1"/>
              </p:cNvSpPr>
              <p:nvPr/>
            </p:nvSpPr>
            <p:spPr bwMode="auto">
              <a:xfrm>
                <a:off x="4992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0" name="Rectangle 198"/>
              <p:cNvSpPr>
                <a:spLocks noChangeArrowheads="1"/>
              </p:cNvSpPr>
              <p:nvPr/>
            </p:nvSpPr>
            <p:spPr bwMode="auto">
              <a:xfrm>
                <a:off x="4997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1" name="Rectangle 199"/>
              <p:cNvSpPr>
                <a:spLocks noChangeArrowheads="1"/>
              </p:cNvSpPr>
              <p:nvPr/>
            </p:nvSpPr>
            <p:spPr bwMode="auto">
              <a:xfrm>
                <a:off x="4984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2" name="Rectangle 200"/>
              <p:cNvSpPr>
                <a:spLocks noChangeArrowheads="1"/>
              </p:cNvSpPr>
              <p:nvPr/>
            </p:nvSpPr>
            <p:spPr bwMode="auto">
              <a:xfrm>
                <a:off x="4992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3" name="Rectangle 201"/>
              <p:cNvSpPr>
                <a:spLocks noChangeArrowheads="1"/>
              </p:cNvSpPr>
              <p:nvPr/>
            </p:nvSpPr>
            <p:spPr bwMode="auto">
              <a:xfrm>
                <a:off x="4997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4" name="Rectangle 202"/>
              <p:cNvSpPr>
                <a:spLocks noChangeArrowheads="1"/>
              </p:cNvSpPr>
              <p:nvPr/>
            </p:nvSpPr>
            <p:spPr bwMode="auto">
              <a:xfrm>
                <a:off x="4984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5" name="Rectangle 203"/>
              <p:cNvSpPr>
                <a:spLocks noChangeArrowheads="1"/>
              </p:cNvSpPr>
              <p:nvPr/>
            </p:nvSpPr>
            <p:spPr bwMode="auto">
              <a:xfrm>
                <a:off x="4992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6" name="Rectangle 204"/>
              <p:cNvSpPr>
                <a:spLocks noChangeArrowheads="1"/>
              </p:cNvSpPr>
              <p:nvPr/>
            </p:nvSpPr>
            <p:spPr bwMode="auto">
              <a:xfrm>
                <a:off x="4997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7" name="Rectangle 205"/>
              <p:cNvSpPr>
                <a:spLocks noChangeArrowheads="1"/>
              </p:cNvSpPr>
              <p:nvPr/>
            </p:nvSpPr>
            <p:spPr bwMode="auto">
              <a:xfrm>
                <a:off x="4984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8" name="Rectangle 206"/>
              <p:cNvSpPr>
                <a:spLocks noChangeArrowheads="1"/>
              </p:cNvSpPr>
              <p:nvPr/>
            </p:nvSpPr>
            <p:spPr bwMode="auto">
              <a:xfrm>
                <a:off x="4992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9" name="Rectangle 207"/>
              <p:cNvSpPr>
                <a:spLocks noChangeArrowheads="1"/>
              </p:cNvSpPr>
              <p:nvPr/>
            </p:nvSpPr>
            <p:spPr bwMode="auto">
              <a:xfrm>
                <a:off x="4997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0" name="Rectangle 208"/>
              <p:cNvSpPr>
                <a:spLocks noChangeArrowheads="1"/>
              </p:cNvSpPr>
              <p:nvPr/>
            </p:nvSpPr>
            <p:spPr bwMode="auto">
              <a:xfrm>
                <a:off x="4984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1" name="Rectangle 209"/>
              <p:cNvSpPr>
                <a:spLocks noChangeArrowheads="1"/>
              </p:cNvSpPr>
              <p:nvPr/>
            </p:nvSpPr>
            <p:spPr bwMode="auto">
              <a:xfrm>
                <a:off x="4992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2" name="Rectangle 210"/>
              <p:cNvSpPr>
                <a:spLocks noChangeArrowheads="1"/>
              </p:cNvSpPr>
              <p:nvPr/>
            </p:nvSpPr>
            <p:spPr bwMode="auto">
              <a:xfrm>
                <a:off x="4997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3" name="Rectangle 211"/>
              <p:cNvSpPr>
                <a:spLocks noChangeArrowheads="1"/>
              </p:cNvSpPr>
              <p:nvPr/>
            </p:nvSpPr>
            <p:spPr bwMode="auto">
              <a:xfrm>
                <a:off x="5048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4" name="Rectangle 212"/>
              <p:cNvSpPr>
                <a:spLocks noChangeArrowheads="1"/>
              </p:cNvSpPr>
              <p:nvPr/>
            </p:nvSpPr>
            <p:spPr bwMode="auto">
              <a:xfrm>
                <a:off x="5056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5" name="Rectangle 213"/>
              <p:cNvSpPr>
                <a:spLocks noChangeArrowheads="1"/>
              </p:cNvSpPr>
              <p:nvPr/>
            </p:nvSpPr>
            <p:spPr bwMode="auto">
              <a:xfrm>
                <a:off x="5060" y="1978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6" name="Rectangle 214"/>
              <p:cNvSpPr>
                <a:spLocks noChangeArrowheads="1"/>
              </p:cNvSpPr>
              <p:nvPr/>
            </p:nvSpPr>
            <p:spPr bwMode="auto">
              <a:xfrm>
                <a:off x="5048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7" name="Rectangle 215"/>
              <p:cNvSpPr>
                <a:spLocks noChangeArrowheads="1"/>
              </p:cNvSpPr>
              <p:nvPr/>
            </p:nvSpPr>
            <p:spPr bwMode="auto">
              <a:xfrm>
                <a:off x="5056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8" name="Rectangle 216"/>
              <p:cNvSpPr>
                <a:spLocks noChangeArrowheads="1"/>
              </p:cNvSpPr>
              <p:nvPr/>
            </p:nvSpPr>
            <p:spPr bwMode="auto">
              <a:xfrm>
                <a:off x="5060" y="1990"/>
                <a:ext cx="9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9" name="Rectangle 217"/>
              <p:cNvSpPr>
                <a:spLocks noChangeArrowheads="1"/>
              </p:cNvSpPr>
              <p:nvPr/>
            </p:nvSpPr>
            <p:spPr bwMode="auto">
              <a:xfrm>
                <a:off x="5048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0" name="Rectangle 218"/>
              <p:cNvSpPr>
                <a:spLocks noChangeArrowheads="1"/>
              </p:cNvSpPr>
              <p:nvPr/>
            </p:nvSpPr>
            <p:spPr bwMode="auto">
              <a:xfrm>
                <a:off x="5056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1" name="Rectangle 219"/>
              <p:cNvSpPr>
                <a:spLocks noChangeArrowheads="1"/>
              </p:cNvSpPr>
              <p:nvPr/>
            </p:nvSpPr>
            <p:spPr bwMode="auto">
              <a:xfrm>
                <a:off x="5060" y="1999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2" name="Rectangle 220"/>
              <p:cNvSpPr>
                <a:spLocks noChangeArrowheads="1"/>
              </p:cNvSpPr>
              <p:nvPr/>
            </p:nvSpPr>
            <p:spPr bwMode="auto">
              <a:xfrm>
                <a:off x="5048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3" name="Rectangle 221"/>
              <p:cNvSpPr>
                <a:spLocks noChangeArrowheads="1"/>
              </p:cNvSpPr>
              <p:nvPr/>
            </p:nvSpPr>
            <p:spPr bwMode="auto">
              <a:xfrm>
                <a:off x="5056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4" name="Rectangle 222"/>
              <p:cNvSpPr>
                <a:spLocks noChangeArrowheads="1"/>
              </p:cNvSpPr>
              <p:nvPr/>
            </p:nvSpPr>
            <p:spPr bwMode="auto">
              <a:xfrm>
                <a:off x="5060" y="2012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5" name="Rectangle 223"/>
              <p:cNvSpPr>
                <a:spLocks noChangeArrowheads="1"/>
              </p:cNvSpPr>
              <p:nvPr/>
            </p:nvSpPr>
            <p:spPr bwMode="auto">
              <a:xfrm>
                <a:off x="5048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6" name="Rectangle 224"/>
              <p:cNvSpPr>
                <a:spLocks noChangeArrowheads="1"/>
              </p:cNvSpPr>
              <p:nvPr/>
            </p:nvSpPr>
            <p:spPr bwMode="auto">
              <a:xfrm>
                <a:off x="5056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7" name="Rectangle 225"/>
              <p:cNvSpPr>
                <a:spLocks noChangeArrowheads="1"/>
              </p:cNvSpPr>
              <p:nvPr/>
            </p:nvSpPr>
            <p:spPr bwMode="auto">
              <a:xfrm>
                <a:off x="5060" y="2067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Rectangle 226"/>
              <p:cNvSpPr>
                <a:spLocks noChangeArrowheads="1"/>
              </p:cNvSpPr>
              <p:nvPr/>
            </p:nvSpPr>
            <p:spPr bwMode="auto">
              <a:xfrm>
                <a:off x="5048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9" name="Rectangle 227"/>
              <p:cNvSpPr>
                <a:spLocks noChangeArrowheads="1"/>
              </p:cNvSpPr>
              <p:nvPr/>
            </p:nvSpPr>
            <p:spPr bwMode="auto">
              <a:xfrm>
                <a:off x="5056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0" name="Rectangle 228"/>
              <p:cNvSpPr>
                <a:spLocks noChangeArrowheads="1"/>
              </p:cNvSpPr>
              <p:nvPr/>
            </p:nvSpPr>
            <p:spPr bwMode="auto">
              <a:xfrm>
                <a:off x="5060" y="2080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Rectangle 229"/>
              <p:cNvSpPr>
                <a:spLocks noChangeArrowheads="1"/>
              </p:cNvSpPr>
              <p:nvPr/>
            </p:nvSpPr>
            <p:spPr bwMode="auto">
              <a:xfrm>
                <a:off x="5048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2" name="Rectangle 230"/>
              <p:cNvSpPr>
                <a:spLocks noChangeArrowheads="1"/>
              </p:cNvSpPr>
              <p:nvPr/>
            </p:nvSpPr>
            <p:spPr bwMode="auto">
              <a:xfrm>
                <a:off x="5056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3" name="Rectangle 231"/>
              <p:cNvSpPr>
                <a:spLocks noChangeArrowheads="1"/>
              </p:cNvSpPr>
              <p:nvPr/>
            </p:nvSpPr>
            <p:spPr bwMode="auto">
              <a:xfrm>
                <a:off x="5060" y="2093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4" name="Rectangle 232"/>
              <p:cNvSpPr>
                <a:spLocks noChangeArrowheads="1"/>
              </p:cNvSpPr>
              <p:nvPr/>
            </p:nvSpPr>
            <p:spPr bwMode="auto">
              <a:xfrm>
                <a:off x="5048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5" name="Rectangle 233"/>
              <p:cNvSpPr>
                <a:spLocks noChangeArrowheads="1"/>
              </p:cNvSpPr>
              <p:nvPr/>
            </p:nvSpPr>
            <p:spPr bwMode="auto">
              <a:xfrm>
                <a:off x="5056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" name="Rectangle 234"/>
              <p:cNvSpPr>
                <a:spLocks noChangeArrowheads="1"/>
              </p:cNvSpPr>
              <p:nvPr/>
            </p:nvSpPr>
            <p:spPr bwMode="auto">
              <a:xfrm>
                <a:off x="5060" y="2105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" name="Rectangle 235"/>
              <p:cNvSpPr>
                <a:spLocks noChangeArrowheads="1"/>
              </p:cNvSpPr>
              <p:nvPr/>
            </p:nvSpPr>
            <p:spPr bwMode="auto">
              <a:xfrm>
                <a:off x="5112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" name="Rectangle 236"/>
              <p:cNvSpPr>
                <a:spLocks noChangeArrowheads="1"/>
              </p:cNvSpPr>
              <p:nvPr/>
            </p:nvSpPr>
            <p:spPr bwMode="auto">
              <a:xfrm>
                <a:off x="5120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" name="Rectangle 237"/>
              <p:cNvSpPr>
                <a:spLocks noChangeArrowheads="1"/>
              </p:cNvSpPr>
              <p:nvPr/>
            </p:nvSpPr>
            <p:spPr bwMode="auto">
              <a:xfrm>
                <a:off x="5129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" name="Rectangle 238"/>
              <p:cNvSpPr>
                <a:spLocks noChangeArrowheads="1"/>
              </p:cNvSpPr>
              <p:nvPr/>
            </p:nvSpPr>
            <p:spPr bwMode="auto">
              <a:xfrm>
                <a:off x="5112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" name="Rectangle 239"/>
              <p:cNvSpPr>
                <a:spLocks noChangeArrowheads="1"/>
              </p:cNvSpPr>
              <p:nvPr/>
            </p:nvSpPr>
            <p:spPr bwMode="auto">
              <a:xfrm>
                <a:off x="5120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" name="Rectangle 240"/>
              <p:cNvSpPr>
                <a:spLocks noChangeArrowheads="1"/>
              </p:cNvSpPr>
              <p:nvPr/>
            </p:nvSpPr>
            <p:spPr bwMode="auto">
              <a:xfrm>
                <a:off x="5129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" name="Rectangle 241"/>
              <p:cNvSpPr>
                <a:spLocks noChangeArrowheads="1"/>
              </p:cNvSpPr>
              <p:nvPr/>
            </p:nvSpPr>
            <p:spPr bwMode="auto">
              <a:xfrm>
                <a:off x="5112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" name="Rectangle 242"/>
              <p:cNvSpPr>
                <a:spLocks noChangeArrowheads="1"/>
              </p:cNvSpPr>
              <p:nvPr/>
            </p:nvSpPr>
            <p:spPr bwMode="auto">
              <a:xfrm>
                <a:off x="5120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" name="Rectangle 243"/>
              <p:cNvSpPr>
                <a:spLocks noChangeArrowheads="1"/>
              </p:cNvSpPr>
              <p:nvPr/>
            </p:nvSpPr>
            <p:spPr bwMode="auto">
              <a:xfrm>
                <a:off x="5129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" name="Rectangle 244"/>
              <p:cNvSpPr>
                <a:spLocks noChangeArrowheads="1"/>
              </p:cNvSpPr>
              <p:nvPr/>
            </p:nvSpPr>
            <p:spPr bwMode="auto">
              <a:xfrm>
                <a:off x="5112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" name="Rectangle 245"/>
              <p:cNvSpPr>
                <a:spLocks noChangeArrowheads="1"/>
              </p:cNvSpPr>
              <p:nvPr/>
            </p:nvSpPr>
            <p:spPr bwMode="auto">
              <a:xfrm>
                <a:off x="5120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" name="Rectangle 246"/>
              <p:cNvSpPr>
                <a:spLocks noChangeArrowheads="1"/>
              </p:cNvSpPr>
              <p:nvPr/>
            </p:nvSpPr>
            <p:spPr bwMode="auto">
              <a:xfrm>
                <a:off x="5129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" name="Rectangle 247"/>
              <p:cNvSpPr>
                <a:spLocks noChangeArrowheads="1"/>
              </p:cNvSpPr>
              <p:nvPr/>
            </p:nvSpPr>
            <p:spPr bwMode="auto">
              <a:xfrm>
                <a:off x="5112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0" name="Rectangle 248"/>
              <p:cNvSpPr>
                <a:spLocks noChangeArrowheads="1"/>
              </p:cNvSpPr>
              <p:nvPr/>
            </p:nvSpPr>
            <p:spPr bwMode="auto">
              <a:xfrm>
                <a:off x="5120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Rectangle 249"/>
              <p:cNvSpPr>
                <a:spLocks noChangeArrowheads="1"/>
              </p:cNvSpPr>
              <p:nvPr/>
            </p:nvSpPr>
            <p:spPr bwMode="auto">
              <a:xfrm>
                <a:off x="5129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2" name="Rectangle 250"/>
              <p:cNvSpPr>
                <a:spLocks noChangeArrowheads="1"/>
              </p:cNvSpPr>
              <p:nvPr/>
            </p:nvSpPr>
            <p:spPr bwMode="auto">
              <a:xfrm>
                <a:off x="5112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3" name="Rectangle 251"/>
              <p:cNvSpPr>
                <a:spLocks noChangeArrowheads="1"/>
              </p:cNvSpPr>
              <p:nvPr/>
            </p:nvSpPr>
            <p:spPr bwMode="auto">
              <a:xfrm>
                <a:off x="5120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4" name="Rectangle 252"/>
              <p:cNvSpPr>
                <a:spLocks noChangeArrowheads="1"/>
              </p:cNvSpPr>
              <p:nvPr/>
            </p:nvSpPr>
            <p:spPr bwMode="auto">
              <a:xfrm>
                <a:off x="5129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5" name="Rectangle 253"/>
              <p:cNvSpPr>
                <a:spLocks noChangeArrowheads="1"/>
              </p:cNvSpPr>
              <p:nvPr/>
            </p:nvSpPr>
            <p:spPr bwMode="auto">
              <a:xfrm>
                <a:off x="5112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6" name="Rectangle 254"/>
              <p:cNvSpPr>
                <a:spLocks noChangeArrowheads="1"/>
              </p:cNvSpPr>
              <p:nvPr/>
            </p:nvSpPr>
            <p:spPr bwMode="auto">
              <a:xfrm>
                <a:off x="5120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" name="Rectangle 255"/>
              <p:cNvSpPr>
                <a:spLocks noChangeArrowheads="1"/>
              </p:cNvSpPr>
              <p:nvPr/>
            </p:nvSpPr>
            <p:spPr bwMode="auto">
              <a:xfrm>
                <a:off x="5129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" name="Rectangle 256"/>
              <p:cNvSpPr>
                <a:spLocks noChangeArrowheads="1"/>
              </p:cNvSpPr>
              <p:nvPr/>
            </p:nvSpPr>
            <p:spPr bwMode="auto">
              <a:xfrm>
                <a:off x="5112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" name="Rectangle 257"/>
              <p:cNvSpPr>
                <a:spLocks noChangeArrowheads="1"/>
              </p:cNvSpPr>
              <p:nvPr/>
            </p:nvSpPr>
            <p:spPr bwMode="auto">
              <a:xfrm>
                <a:off x="5120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" name="Rectangle 258"/>
              <p:cNvSpPr>
                <a:spLocks noChangeArrowheads="1"/>
              </p:cNvSpPr>
              <p:nvPr/>
            </p:nvSpPr>
            <p:spPr bwMode="auto">
              <a:xfrm>
                <a:off x="5129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" name="Rectangle 259"/>
              <p:cNvSpPr>
                <a:spLocks noChangeArrowheads="1"/>
              </p:cNvSpPr>
              <p:nvPr/>
            </p:nvSpPr>
            <p:spPr bwMode="auto">
              <a:xfrm>
                <a:off x="5184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" name="Rectangle 260"/>
              <p:cNvSpPr>
                <a:spLocks noChangeArrowheads="1"/>
              </p:cNvSpPr>
              <p:nvPr/>
            </p:nvSpPr>
            <p:spPr bwMode="auto">
              <a:xfrm>
                <a:off x="5192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" name="Rectangle 261"/>
              <p:cNvSpPr>
                <a:spLocks noChangeArrowheads="1"/>
              </p:cNvSpPr>
              <p:nvPr/>
            </p:nvSpPr>
            <p:spPr bwMode="auto">
              <a:xfrm>
                <a:off x="5201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" name="Rectangle 262"/>
              <p:cNvSpPr>
                <a:spLocks noChangeArrowheads="1"/>
              </p:cNvSpPr>
              <p:nvPr/>
            </p:nvSpPr>
            <p:spPr bwMode="auto">
              <a:xfrm>
                <a:off x="5184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" name="Rectangle 263"/>
              <p:cNvSpPr>
                <a:spLocks noChangeArrowheads="1"/>
              </p:cNvSpPr>
              <p:nvPr/>
            </p:nvSpPr>
            <p:spPr bwMode="auto">
              <a:xfrm>
                <a:off x="5192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" name="Rectangle 264"/>
              <p:cNvSpPr>
                <a:spLocks noChangeArrowheads="1"/>
              </p:cNvSpPr>
              <p:nvPr/>
            </p:nvSpPr>
            <p:spPr bwMode="auto">
              <a:xfrm>
                <a:off x="5201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" name="Rectangle 265"/>
              <p:cNvSpPr>
                <a:spLocks noChangeArrowheads="1"/>
              </p:cNvSpPr>
              <p:nvPr/>
            </p:nvSpPr>
            <p:spPr bwMode="auto">
              <a:xfrm>
                <a:off x="5184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" name="Rectangle 266"/>
              <p:cNvSpPr>
                <a:spLocks noChangeArrowheads="1"/>
              </p:cNvSpPr>
              <p:nvPr/>
            </p:nvSpPr>
            <p:spPr bwMode="auto">
              <a:xfrm>
                <a:off x="5192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" name="Rectangle 267"/>
              <p:cNvSpPr>
                <a:spLocks noChangeArrowheads="1"/>
              </p:cNvSpPr>
              <p:nvPr/>
            </p:nvSpPr>
            <p:spPr bwMode="auto">
              <a:xfrm>
                <a:off x="5201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" name="Rectangle 268"/>
              <p:cNvSpPr>
                <a:spLocks noChangeArrowheads="1"/>
              </p:cNvSpPr>
              <p:nvPr/>
            </p:nvSpPr>
            <p:spPr bwMode="auto">
              <a:xfrm>
                <a:off x="5184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1" name="Rectangle 269"/>
              <p:cNvSpPr>
                <a:spLocks noChangeArrowheads="1"/>
              </p:cNvSpPr>
              <p:nvPr/>
            </p:nvSpPr>
            <p:spPr bwMode="auto">
              <a:xfrm>
                <a:off x="5192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2" name="Rectangle 270"/>
              <p:cNvSpPr>
                <a:spLocks noChangeArrowheads="1"/>
              </p:cNvSpPr>
              <p:nvPr/>
            </p:nvSpPr>
            <p:spPr bwMode="auto">
              <a:xfrm>
                <a:off x="5201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3" name="Rectangle 271"/>
              <p:cNvSpPr>
                <a:spLocks noChangeArrowheads="1"/>
              </p:cNvSpPr>
              <p:nvPr/>
            </p:nvSpPr>
            <p:spPr bwMode="auto">
              <a:xfrm>
                <a:off x="5184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4" name="Rectangle 272"/>
              <p:cNvSpPr>
                <a:spLocks noChangeArrowheads="1"/>
              </p:cNvSpPr>
              <p:nvPr/>
            </p:nvSpPr>
            <p:spPr bwMode="auto">
              <a:xfrm>
                <a:off x="5192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5" name="Rectangle 273"/>
              <p:cNvSpPr>
                <a:spLocks noChangeArrowheads="1"/>
              </p:cNvSpPr>
              <p:nvPr/>
            </p:nvSpPr>
            <p:spPr bwMode="auto">
              <a:xfrm>
                <a:off x="5201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6" name="Rectangle 274"/>
              <p:cNvSpPr>
                <a:spLocks noChangeArrowheads="1"/>
              </p:cNvSpPr>
              <p:nvPr/>
            </p:nvSpPr>
            <p:spPr bwMode="auto">
              <a:xfrm>
                <a:off x="5184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7" name="Rectangle 275"/>
              <p:cNvSpPr>
                <a:spLocks noChangeArrowheads="1"/>
              </p:cNvSpPr>
              <p:nvPr/>
            </p:nvSpPr>
            <p:spPr bwMode="auto">
              <a:xfrm>
                <a:off x="5192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" name="Rectangle 276"/>
              <p:cNvSpPr>
                <a:spLocks noChangeArrowheads="1"/>
              </p:cNvSpPr>
              <p:nvPr/>
            </p:nvSpPr>
            <p:spPr bwMode="auto">
              <a:xfrm>
                <a:off x="5201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" name="Rectangle 277"/>
              <p:cNvSpPr>
                <a:spLocks noChangeArrowheads="1"/>
              </p:cNvSpPr>
              <p:nvPr/>
            </p:nvSpPr>
            <p:spPr bwMode="auto">
              <a:xfrm>
                <a:off x="5184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" name="Rectangle 278"/>
              <p:cNvSpPr>
                <a:spLocks noChangeArrowheads="1"/>
              </p:cNvSpPr>
              <p:nvPr/>
            </p:nvSpPr>
            <p:spPr bwMode="auto">
              <a:xfrm>
                <a:off x="5192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" name="Rectangle 279"/>
              <p:cNvSpPr>
                <a:spLocks noChangeArrowheads="1"/>
              </p:cNvSpPr>
              <p:nvPr/>
            </p:nvSpPr>
            <p:spPr bwMode="auto">
              <a:xfrm>
                <a:off x="5201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" name="Rectangle 280"/>
              <p:cNvSpPr>
                <a:spLocks noChangeArrowheads="1"/>
              </p:cNvSpPr>
              <p:nvPr/>
            </p:nvSpPr>
            <p:spPr bwMode="auto">
              <a:xfrm>
                <a:off x="5184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" name="Rectangle 281"/>
              <p:cNvSpPr>
                <a:spLocks noChangeArrowheads="1"/>
              </p:cNvSpPr>
              <p:nvPr/>
            </p:nvSpPr>
            <p:spPr bwMode="auto">
              <a:xfrm>
                <a:off x="5192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" name="Rectangle 282"/>
              <p:cNvSpPr>
                <a:spLocks noChangeArrowheads="1"/>
              </p:cNvSpPr>
              <p:nvPr/>
            </p:nvSpPr>
            <p:spPr bwMode="auto">
              <a:xfrm>
                <a:off x="5201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" name="Rectangle 283"/>
              <p:cNvSpPr>
                <a:spLocks noChangeArrowheads="1"/>
              </p:cNvSpPr>
              <p:nvPr/>
            </p:nvSpPr>
            <p:spPr bwMode="auto">
              <a:xfrm>
                <a:off x="4558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" name="Rectangle 284"/>
              <p:cNvSpPr>
                <a:spLocks noChangeArrowheads="1"/>
              </p:cNvSpPr>
              <p:nvPr/>
            </p:nvSpPr>
            <p:spPr bwMode="auto">
              <a:xfrm>
                <a:off x="456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" name="Rectangle 285"/>
              <p:cNvSpPr>
                <a:spLocks noChangeArrowheads="1"/>
              </p:cNvSpPr>
              <p:nvPr/>
            </p:nvSpPr>
            <p:spPr bwMode="auto">
              <a:xfrm>
                <a:off x="4571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" name="Rectangle 286"/>
              <p:cNvSpPr>
                <a:spLocks noChangeArrowheads="1"/>
              </p:cNvSpPr>
              <p:nvPr/>
            </p:nvSpPr>
            <p:spPr bwMode="auto">
              <a:xfrm>
                <a:off x="4558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" name="Rectangle 287"/>
              <p:cNvSpPr>
                <a:spLocks noChangeArrowheads="1"/>
              </p:cNvSpPr>
              <p:nvPr/>
            </p:nvSpPr>
            <p:spPr bwMode="auto">
              <a:xfrm>
                <a:off x="456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" name="Rectangle 288"/>
              <p:cNvSpPr>
                <a:spLocks noChangeArrowheads="1"/>
              </p:cNvSpPr>
              <p:nvPr/>
            </p:nvSpPr>
            <p:spPr bwMode="auto">
              <a:xfrm>
                <a:off x="4571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1" name="Rectangle 289"/>
              <p:cNvSpPr>
                <a:spLocks noChangeArrowheads="1"/>
              </p:cNvSpPr>
              <p:nvPr/>
            </p:nvSpPr>
            <p:spPr bwMode="auto">
              <a:xfrm>
                <a:off x="4558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2" name="Rectangle 290"/>
              <p:cNvSpPr>
                <a:spLocks noChangeArrowheads="1"/>
              </p:cNvSpPr>
              <p:nvPr/>
            </p:nvSpPr>
            <p:spPr bwMode="auto">
              <a:xfrm>
                <a:off x="456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3" name="Rectangle 291"/>
              <p:cNvSpPr>
                <a:spLocks noChangeArrowheads="1"/>
              </p:cNvSpPr>
              <p:nvPr/>
            </p:nvSpPr>
            <p:spPr bwMode="auto">
              <a:xfrm>
                <a:off x="4571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4" name="Rectangle 292"/>
              <p:cNvSpPr>
                <a:spLocks noChangeArrowheads="1"/>
              </p:cNvSpPr>
              <p:nvPr/>
            </p:nvSpPr>
            <p:spPr bwMode="auto">
              <a:xfrm>
                <a:off x="4558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5" name="Rectangle 293"/>
              <p:cNvSpPr>
                <a:spLocks noChangeArrowheads="1"/>
              </p:cNvSpPr>
              <p:nvPr/>
            </p:nvSpPr>
            <p:spPr bwMode="auto">
              <a:xfrm>
                <a:off x="456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6" name="Rectangle 294"/>
              <p:cNvSpPr>
                <a:spLocks noChangeArrowheads="1"/>
              </p:cNvSpPr>
              <p:nvPr/>
            </p:nvSpPr>
            <p:spPr bwMode="auto">
              <a:xfrm>
                <a:off x="4571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7" name="Rectangle 295"/>
              <p:cNvSpPr>
                <a:spLocks noChangeArrowheads="1"/>
              </p:cNvSpPr>
              <p:nvPr/>
            </p:nvSpPr>
            <p:spPr bwMode="auto">
              <a:xfrm>
                <a:off x="4558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8" name="Rectangle 296"/>
              <p:cNvSpPr>
                <a:spLocks noChangeArrowheads="1"/>
              </p:cNvSpPr>
              <p:nvPr/>
            </p:nvSpPr>
            <p:spPr bwMode="auto">
              <a:xfrm>
                <a:off x="456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9" name="Rectangle 297"/>
              <p:cNvSpPr>
                <a:spLocks noChangeArrowheads="1"/>
              </p:cNvSpPr>
              <p:nvPr/>
            </p:nvSpPr>
            <p:spPr bwMode="auto">
              <a:xfrm>
                <a:off x="4571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0" name="Rectangle 298"/>
              <p:cNvSpPr>
                <a:spLocks noChangeArrowheads="1"/>
              </p:cNvSpPr>
              <p:nvPr/>
            </p:nvSpPr>
            <p:spPr bwMode="auto">
              <a:xfrm>
                <a:off x="4558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1" name="Rectangle 299"/>
              <p:cNvSpPr>
                <a:spLocks noChangeArrowheads="1"/>
              </p:cNvSpPr>
              <p:nvPr/>
            </p:nvSpPr>
            <p:spPr bwMode="auto">
              <a:xfrm>
                <a:off x="456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2" name="Rectangle 300"/>
              <p:cNvSpPr>
                <a:spLocks noChangeArrowheads="1"/>
              </p:cNvSpPr>
              <p:nvPr/>
            </p:nvSpPr>
            <p:spPr bwMode="auto">
              <a:xfrm>
                <a:off x="4571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3" name="Rectangle 301"/>
              <p:cNvSpPr>
                <a:spLocks noChangeArrowheads="1"/>
              </p:cNvSpPr>
              <p:nvPr/>
            </p:nvSpPr>
            <p:spPr bwMode="auto">
              <a:xfrm>
                <a:off x="4558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4" name="Rectangle 302"/>
              <p:cNvSpPr>
                <a:spLocks noChangeArrowheads="1"/>
              </p:cNvSpPr>
              <p:nvPr/>
            </p:nvSpPr>
            <p:spPr bwMode="auto">
              <a:xfrm>
                <a:off x="456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5" name="Rectangle 303"/>
              <p:cNvSpPr>
                <a:spLocks noChangeArrowheads="1"/>
              </p:cNvSpPr>
              <p:nvPr/>
            </p:nvSpPr>
            <p:spPr bwMode="auto">
              <a:xfrm>
                <a:off x="4571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6" name="Rectangle 304"/>
              <p:cNvSpPr>
                <a:spLocks noChangeArrowheads="1"/>
              </p:cNvSpPr>
              <p:nvPr/>
            </p:nvSpPr>
            <p:spPr bwMode="auto">
              <a:xfrm>
                <a:off x="4558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7" name="Rectangle 305"/>
              <p:cNvSpPr>
                <a:spLocks noChangeArrowheads="1"/>
              </p:cNvSpPr>
              <p:nvPr/>
            </p:nvSpPr>
            <p:spPr bwMode="auto">
              <a:xfrm>
                <a:off x="456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8" name="Rectangle 306"/>
              <p:cNvSpPr>
                <a:spLocks noChangeArrowheads="1"/>
              </p:cNvSpPr>
              <p:nvPr/>
            </p:nvSpPr>
            <p:spPr bwMode="auto">
              <a:xfrm>
                <a:off x="4571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9" name="Rectangle 307"/>
              <p:cNvSpPr>
                <a:spLocks noChangeArrowheads="1"/>
              </p:cNvSpPr>
              <p:nvPr/>
            </p:nvSpPr>
            <p:spPr bwMode="auto">
              <a:xfrm>
                <a:off x="4490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0" name="Rectangle 308"/>
              <p:cNvSpPr>
                <a:spLocks noChangeArrowheads="1"/>
              </p:cNvSpPr>
              <p:nvPr/>
            </p:nvSpPr>
            <p:spPr bwMode="auto">
              <a:xfrm>
                <a:off x="4498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1" name="Rectangle 309"/>
              <p:cNvSpPr>
                <a:spLocks noChangeArrowheads="1"/>
              </p:cNvSpPr>
              <p:nvPr/>
            </p:nvSpPr>
            <p:spPr bwMode="auto">
              <a:xfrm>
                <a:off x="4507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2" name="Rectangle 310"/>
              <p:cNvSpPr>
                <a:spLocks noChangeArrowheads="1"/>
              </p:cNvSpPr>
              <p:nvPr/>
            </p:nvSpPr>
            <p:spPr bwMode="auto">
              <a:xfrm>
                <a:off x="4490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3" name="Rectangle 311"/>
              <p:cNvSpPr>
                <a:spLocks noChangeArrowheads="1"/>
              </p:cNvSpPr>
              <p:nvPr/>
            </p:nvSpPr>
            <p:spPr bwMode="auto">
              <a:xfrm>
                <a:off x="4498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4" name="Rectangle 312"/>
              <p:cNvSpPr>
                <a:spLocks noChangeArrowheads="1"/>
              </p:cNvSpPr>
              <p:nvPr/>
            </p:nvSpPr>
            <p:spPr bwMode="auto">
              <a:xfrm>
                <a:off x="4507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5" name="Rectangle 313"/>
              <p:cNvSpPr>
                <a:spLocks noChangeArrowheads="1"/>
              </p:cNvSpPr>
              <p:nvPr/>
            </p:nvSpPr>
            <p:spPr bwMode="auto">
              <a:xfrm>
                <a:off x="4490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6" name="Rectangle 314"/>
              <p:cNvSpPr>
                <a:spLocks noChangeArrowheads="1"/>
              </p:cNvSpPr>
              <p:nvPr/>
            </p:nvSpPr>
            <p:spPr bwMode="auto">
              <a:xfrm>
                <a:off x="4498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7" name="Rectangle 315"/>
              <p:cNvSpPr>
                <a:spLocks noChangeArrowheads="1"/>
              </p:cNvSpPr>
              <p:nvPr/>
            </p:nvSpPr>
            <p:spPr bwMode="auto">
              <a:xfrm>
                <a:off x="4507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8" name="Rectangle 316"/>
              <p:cNvSpPr>
                <a:spLocks noChangeArrowheads="1"/>
              </p:cNvSpPr>
              <p:nvPr/>
            </p:nvSpPr>
            <p:spPr bwMode="auto">
              <a:xfrm>
                <a:off x="4490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9" name="Rectangle 317"/>
              <p:cNvSpPr>
                <a:spLocks noChangeArrowheads="1"/>
              </p:cNvSpPr>
              <p:nvPr/>
            </p:nvSpPr>
            <p:spPr bwMode="auto">
              <a:xfrm>
                <a:off x="4498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0" name="Rectangle 318"/>
              <p:cNvSpPr>
                <a:spLocks noChangeArrowheads="1"/>
              </p:cNvSpPr>
              <p:nvPr/>
            </p:nvSpPr>
            <p:spPr bwMode="auto">
              <a:xfrm>
                <a:off x="4507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1" name="Rectangle 319"/>
              <p:cNvSpPr>
                <a:spLocks noChangeArrowheads="1"/>
              </p:cNvSpPr>
              <p:nvPr/>
            </p:nvSpPr>
            <p:spPr bwMode="auto">
              <a:xfrm>
                <a:off x="4490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2" name="Rectangle 320"/>
              <p:cNvSpPr>
                <a:spLocks noChangeArrowheads="1"/>
              </p:cNvSpPr>
              <p:nvPr/>
            </p:nvSpPr>
            <p:spPr bwMode="auto">
              <a:xfrm>
                <a:off x="4498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3" name="Rectangle 321"/>
              <p:cNvSpPr>
                <a:spLocks noChangeArrowheads="1"/>
              </p:cNvSpPr>
              <p:nvPr/>
            </p:nvSpPr>
            <p:spPr bwMode="auto">
              <a:xfrm>
                <a:off x="4507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4" name="Rectangle 322"/>
              <p:cNvSpPr>
                <a:spLocks noChangeArrowheads="1"/>
              </p:cNvSpPr>
              <p:nvPr/>
            </p:nvSpPr>
            <p:spPr bwMode="auto">
              <a:xfrm>
                <a:off x="4490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5" name="Rectangle 323"/>
              <p:cNvSpPr>
                <a:spLocks noChangeArrowheads="1"/>
              </p:cNvSpPr>
              <p:nvPr/>
            </p:nvSpPr>
            <p:spPr bwMode="auto">
              <a:xfrm>
                <a:off x="4498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6" name="Rectangle 324"/>
              <p:cNvSpPr>
                <a:spLocks noChangeArrowheads="1"/>
              </p:cNvSpPr>
              <p:nvPr/>
            </p:nvSpPr>
            <p:spPr bwMode="auto">
              <a:xfrm>
                <a:off x="4507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7" name="Rectangle 325"/>
              <p:cNvSpPr>
                <a:spLocks noChangeArrowheads="1"/>
              </p:cNvSpPr>
              <p:nvPr/>
            </p:nvSpPr>
            <p:spPr bwMode="auto">
              <a:xfrm>
                <a:off x="4490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8" name="Rectangle 326"/>
              <p:cNvSpPr>
                <a:spLocks noChangeArrowheads="1"/>
              </p:cNvSpPr>
              <p:nvPr/>
            </p:nvSpPr>
            <p:spPr bwMode="auto">
              <a:xfrm>
                <a:off x="4498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9" name="Rectangle 327"/>
              <p:cNvSpPr>
                <a:spLocks noChangeArrowheads="1"/>
              </p:cNvSpPr>
              <p:nvPr/>
            </p:nvSpPr>
            <p:spPr bwMode="auto">
              <a:xfrm>
                <a:off x="4507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0" name="Rectangle 328"/>
              <p:cNvSpPr>
                <a:spLocks noChangeArrowheads="1"/>
              </p:cNvSpPr>
              <p:nvPr/>
            </p:nvSpPr>
            <p:spPr bwMode="auto">
              <a:xfrm>
                <a:off x="4490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1" name="Rectangle 329"/>
              <p:cNvSpPr>
                <a:spLocks noChangeArrowheads="1"/>
              </p:cNvSpPr>
              <p:nvPr/>
            </p:nvSpPr>
            <p:spPr bwMode="auto">
              <a:xfrm>
                <a:off x="4498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2" name="Rectangle 330"/>
              <p:cNvSpPr>
                <a:spLocks noChangeArrowheads="1"/>
              </p:cNvSpPr>
              <p:nvPr/>
            </p:nvSpPr>
            <p:spPr bwMode="auto">
              <a:xfrm>
                <a:off x="4507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3" name="Rectangle 331"/>
              <p:cNvSpPr>
                <a:spLocks noChangeArrowheads="1"/>
              </p:cNvSpPr>
              <p:nvPr/>
            </p:nvSpPr>
            <p:spPr bwMode="auto">
              <a:xfrm>
                <a:off x="4669" y="1914"/>
                <a:ext cx="276" cy="4"/>
              </a:xfrm>
              <a:prstGeom prst="rect">
                <a:avLst/>
              </a:prstGeom>
              <a:solidFill>
                <a:srgbClr val="F5F7F7"/>
              </a:solidFill>
              <a:ln w="0">
                <a:solidFill>
                  <a:srgbClr val="F5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4" name="Freeform 332"/>
              <p:cNvSpPr>
                <a:spLocks/>
              </p:cNvSpPr>
              <p:nvPr/>
            </p:nvSpPr>
            <p:spPr bwMode="auto">
              <a:xfrm>
                <a:off x="4801" y="1739"/>
                <a:ext cx="12" cy="13"/>
              </a:xfrm>
              <a:custGeom>
                <a:avLst/>
                <a:gdLst>
                  <a:gd name="T0" fmla="*/ 12 w 12"/>
                  <a:gd name="T1" fmla="*/ 9 h 13"/>
                  <a:gd name="T2" fmla="*/ 12 w 12"/>
                  <a:gd name="T3" fmla="*/ 13 h 13"/>
                  <a:gd name="T4" fmla="*/ 8 w 12"/>
                  <a:gd name="T5" fmla="*/ 13 h 13"/>
                  <a:gd name="T6" fmla="*/ 4 w 12"/>
                  <a:gd name="T7" fmla="*/ 13 h 13"/>
                  <a:gd name="T8" fmla="*/ 0 w 12"/>
                  <a:gd name="T9" fmla="*/ 9 h 13"/>
                  <a:gd name="T10" fmla="*/ 4 w 12"/>
                  <a:gd name="T11" fmla="*/ 4 h 13"/>
                  <a:gd name="T12" fmla="*/ 8 w 12"/>
                  <a:gd name="T13" fmla="*/ 0 h 13"/>
                  <a:gd name="T14" fmla="*/ 12 w 12"/>
                  <a:gd name="T15" fmla="*/ 4 h 13"/>
                  <a:gd name="T16" fmla="*/ 12 w 12"/>
                  <a:gd name="T17" fmla="*/ 9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3"/>
                  <a:gd name="T29" fmla="*/ 12 w 12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3">
                    <a:moveTo>
                      <a:pt x="12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4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DAE1DE"/>
              </a:solidFill>
              <a:ln w="0">
                <a:solidFill>
                  <a:srgbClr val="DAE1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" name="Freeform 333"/>
              <p:cNvSpPr>
                <a:spLocks/>
              </p:cNvSpPr>
              <p:nvPr/>
            </p:nvSpPr>
            <p:spPr bwMode="auto">
              <a:xfrm>
                <a:off x="4703" y="1760"/>
                <a:ext cx="106" cy="35"/>
              </a:xfrm>
              <a:custGeom>
                <a:avLst/>
                <a:gdLst>
                  <a:gd name="T0" fmla="*/ 106 w 106"/>
                  <a:gd name="T1" fmla="*/ 0 h 35"/>
                  <a:gd name="T2" fmla="*/ 68 w 106"/>
                  <a:gd name="T3" fmla="*/ 5 h 35"/>
                  <a:gd name="T4" fmla="*/ 34 w 106"/>
                  <a:gd name="T5" fmla="*/ 17 h 35"/>
                  <a:gd name="T6" fmla="*/ 0 w 106"/>
                  <a:gd name="T7" fmla="*/ 17 h 35"/>
                  <a:gd name="T8" fmla="*/ 34 w 106"/>
                  <a:gd name="T9" fmla="*/ 26 h 35"/>
                  <a:gd name="T10" fmla="*/ 68 w 106"/>
                  <a:gd name="T11" fmla="*/ 26 h 35"/>
                  <a:gd name="T12" fmla="*/ 106 w 106"/>
                  <a:gd name="T13" fmla="*/ 35 h 35"/>
                  <a:gd name="T14" fmla="*/ 106 w 106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6"/>
                  <a:gd name="T25" fmla="*/ 0 h 35"/>
                  <a:gd name="T26" fmla="*/ 106 w 106"/>
                  <a:gd name="T27" fmla="*/ 35 h 3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6" h="35">
                    <a:moveTo>
                      <a:pt x="106" y="0"/>
                    </a:moveTo>
                    <a:lnTo>
                      <a:pt x="68" y="5"/>
                    </a:lnTo>
                    <a:lnTo>
                      <a:pt x="34" y="17"/>
                    </a:lnTo>
                    <a:lnTo>
                      <a:pt x="0" y="17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106" y="3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99CC"/>
              </a:solidFill>
              <a:ln w="0">
                <a:solidFill>
                  <a:srgbClr val="EDF1F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" name="Rectangle 334"/>
              <p:cNvSpPr>
                <a:spLocks noChangeArrowheads="1"/>
              </p:cNvSpPr>
              <p:nvPr/>
            </p:nvSpPr>
            <p:spPr bwMode="auto">
              <a:xfrm>
                <a:off x="4805" y="1748"/>
                <a:ext cx="8" cy="93"/>
              </a:xfrm>
              <a:prstGeom prst="rect">
                <a:avLst/>
              </a:prstGeom>
              <a:solidFill>
                <a:srgbClr val="DAE1DE"/>
              </a:solidFill>
              <a:ln w="0">
                <a:solidFill>
                  <a:srgbClr val="DAE1D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7" name="Freeform 335"/>
              <p:cNvSpPr>
                <a:spLocks/>
              </p:cNvSpPr>
              <p:nvPr/>
            </p:nvSpPr>
            <p:spPr bwMode="auto">
              <a:xfrm>
                <a:off x="4664" y="1833"/>
                <a:ext cx="290" cy="64"/>
              </a:xfrm>
              <a:custGeom>
                <a:avLst/>
                <a:gdLst>
                  <a:gd name="T0" fmla="*/ 290 w 290"/>
                  <a:gd name="T1" fmla="*/ 64 h 64"/>
                  <a:gd name="T2" fmla="*/ 0 w 290"/>
                  <a:gd name="T3" fmla="*/ 64 h 64"/>
                  <a:gd name="T4" fmla="*/ 145 w 290"/>
                  <a:gd name="T5" fmla="*/ 0 h 64"/>
                  <a:gd name="T6" fmla="*/ 290 w 290"/>
                  <a:gd name="T7" fmla="*/ 64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0"/>
                  <a:gd name="T13" fmla="*/ 0 h 64"/>
                  <a:gd name="T14" fmla="*/ 290 w 290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0" h="64">
                    <a:moveTo>
                      <a:pt x="290" y="64"/>
                    </a:moveTo>
                    <a:lnTo>
                      <a:pt x="0" y="64"/>
                    </a:lnTo>
                    <a:lnTo>
                      <a:pt x="145" y="0"/>
                    </a:lnTo>
                    <a:lnTo>
                      <a:pt x="290" y="64"/>
                    </a:lnTo>
                    <a:close/>
                  </a:path>
                </a:pathLst>
              </a:custGeom>
              <a:solidFill>
                <a:srgbClr val="DAE1DE"/>
              </a:solidFill>
              <a:ln w="0">
                <a:solidFill>
                  <a:srgbClr val="DAE1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8" name="Freeform 336"/>
              <p:cNvSpPr>
                <a:spLocks noEditPoints="1"/>
              </p:cNvSpPr>
              <p:nvPr/>
            </p:nvSpPr>
            <p:spPr bwMode="auto">
              <a:xfrm>
                <a:off x="4660" y="1841"/>
                <a:ext cx="294" cy="73"/>
              </a:xfrm>
              <a:custGeom>
                <a:avLst/>
                <a:gdLst>
                  <a:gd name="T0" fmla="*/ 290 w 294"/>
                  <a:gd name="T1" fmla="*/ 73 h 73"/>
                  <a:gd name="T2" fmla="*/ 290 w 294"/>
                  <a:gd name="T3" fmla="*/ 60 h 73"/>
                  <a:gd name="T4" fmla="*/ 260 w 294"/>
                  <a:gd name="T5" fmla="*/ 60 h 73"/>
                  <a:gd name="T6" fmla="*/ 277 w 294"/>
                  <a:gd name="T7" fmla="*/ 56 h 73"/>
                  <a:gd name="T8" fmla="*/ 260 w 294"/>
                  <a:gd name="T9" fmla="*/ 60 h 73"/>
                  <a:gd name="T10" fmla="*/ 251 w 294"/>
                  <a:gd name="T11" fmla="*/ 56 h 73"/>
                  <a:gd name="T12" fmla="*/ 243 w 294"/>
                  <a:gd name="T13" fmla="*/ 39 h 73"/>
                  <a:gd name="T14" fmla="*/ 217 w 294"/>
                  <a:gd name="T15" fmla="*/ 43 h 73"/>
                  <a:gd name="T16" fmla="*/ 234 w 294"/>
                  <a:gd name="T17" fmla="*/ 34 h 73"/>
                  <a:gd name="T18" fmla="*/ 217 w 294"/>
                  <a:gd name="T19" fmla="*/ 43 h 73"/>
                  <a:gd name="T20" fmla="*/ 205 w 294"/>
                  <a:gd name="T21" fmla="*/ 39 h 73"/>
                  <a:gd name="T22" fmla="*/ 200 w 294"/>
                  <a:gd name="T23" fmla="*/ 22 h 73"/>
                  <a:gd name="T24" fmla="*/ 175 w 294"/>
                  <a:gd name="T25" fmla="*/ 26 h 73"/>
                  <a:gd name="T26" fmla="*/ 192 w 294"/>
                  <a:gd name="T27" fmla="*/ 17 h 73"/>
                  <a:gd name="T28" fmla="*/ 175 w 294"/>
                  <a:gd name="T29" fmla="*/ 26 h 73"/>
                  <a:gd name="T30" fmla="*/ 162 w 294"/>
                  <a:gd name="T31" fmla="*/ 17 h 73"/>
                  <a:gd name="T32" fmla="*/ 158 w 294"/>
                  <a:gd name="T33" fmla="*/ 5 h 73"/>
                  <a:gd name="T34" fmla="*/ 136 w 294"/>
                  <a:gd name="T35" fmla="*/ 17 h 73"/>
                  <a:gd name="T36" fmla="*/ 141 w 294"/>
                  <a:gd name="T37" fmla="*/ 0 h 73"/>
                  <a:gd name="T38" fmla="*/ 136 w 294"/>
                  <a:gd name="T39" fmla="*/ 17 h 73"/>
                  <a:gd name="T40" fmla="*/ 124 w 294"/>
                  <a:gd name="T41" fmla="*/ 22 h 73"/>
                  <a:gd name="T42" fmla="*/ 107 w 294"/>
                  <a:gd name="T43" fmla="*/ 17 h 73"/>
                  <a:gd name="T44" fmla="*/ 90 w 294"/>
                  <a:gd name="T45" fmla="*/ 39 h 73"/>
                  <a:gd name="T46" fmla="*/ 98 w 294"/>
                  <a:gd name="T47" fmla="*/ 22 h 73"/>
                  <a:gd name="T48" fmla="*/ 90 w 294"/>
                  <a:gd name="T49" fmla="*/ 39 h 73"/>
                  <a:gd name="T50" fmla="*/ 81 w 294"/>
                  <a:gd name="T51" fmla="*/ 43 h 73"/>
                  <a:gd name="T52" fmla="*/ 64 w 294"/>
                  <a:gd name="T53" fmla="*/ 34 h 73"/>
                  <a:gd name="T54" fmla="*/ 47 w 294"/>
                  <a:gd name="T55" fmla="*/ 56 h 73"/>
                  <a:gd name="T56" fmla="*/ 56 w 294"/>
                  <a:gd name="T57" fmla="*/ 39 h 73"/>
                  <a:gd name="T58" fmla="*/ 47 w 294"/>
                  <a:gd name="T59" fmla="*/ 56 h 73"/>
                  <a:gd name="T60" fmla="*/ 38 w 294"/>
                  <a:gd name="T61" fmla="*/ 60 h 73"/>
                  <a:gd name="T62" fmla="*/ 21 w 294"/>
                  <a:gd name="T63" fmla="*/ 51 h 73"/>
                  <a:gd name="T64" fmla="*/ 4 w 294"/>
                  <a:gd name="T65" fmla="*/ 73 h 73"/>
                  <a:gd name="T66" fmla="*/ 9 w 294"/>
                  <a:gd name="T67" fmla="*/ 60 h 73"/>
                  <a:gd name="T68" fmla="*/ 4 w 294"/>
                  <a:gd name="T69" fmla="*/ 73 h 7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73"/>
                  <a:gd name="T107" fmla="*/ 294 w 294"/>
                  <a:gd name="T108" fmla="*/ 73 h 7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73">
                    <a:moveTo>
                      <a:pt x="281" y="73"/>
                    </a:moveTo>
                    <a:lnTo>
                      <a:pt x="290" y="73"/>
                    </a:lnTo>
                    <a:lnTo>
                      <a:pt x="294" y="64"/>
                    </a:lnTo>
                    <a:lnTo>
                      <a:pt x="290" y="60"/>
                    </a:lnTo>
                    <a:lnTo>
                      <a:pt x="281" y="73"/>
                    </a:lnTo>
                    <a:close/>
                    <a:moveTo>
                      <a:pt x="260" y="60"/>
                    </a:moveTo>
                    <a:lnTo>
                      <a:pt x="273" y="68"/>
                    </a:lnTo>
                    <a:lnTo>
                      <a:pt x="277" y="56"/>
                    </a:lnTo>
                    <a:lnTo>
                      <a:pt x="268" y="51"/>
                    </a:lnTo>
                    <a:lnTo>
                      <a:pt x="260" y="60"/>
                    </a:lnTo>
                    <a:close/>
                    <a:moveTo>
                      <a:pt x="239" y="51"/>
                    </a:moveTo>
                    <a:lnTo>
                      <a:pt x="251" y="56"/>
                    </a:lnTo>
                    <a:lnTo>
                      <a:pt x="256" y="47"/>
                    </a:lnTo>
                    <a:lnTo>
                      <a:pt x="243" y="39"/>
                    </a:lnTo>
                    <a:lnTo>
                      <a:pt x="239" y="51"/>
                    </a:lnTo>
                    <a:close/>
                    <a:moveTo>
                      <a:pt x="217" y="43"/>
                    </a:moveTo>
                    <a:lnTo>
                      <a:pt x="230" y="47"/>
                    </a:lnTo>
                    <a:lnTo>
                      <a:pt x="234" y="34"/>
                    </a:lnTo>
                    <a:lnTo>
                      <a:pt x="222" y="30"/>
                    </a:lnTo>
                    <a:lnTo>
                      <a:pt x="217" y="43"/>
                    </a:lnTo>
                    <a:close/>
                    <a:moveTo>
                      <a:pt x="196" y="34"/>
                    </a:moveTo>
                    <a:lnTo>
                      <a:pt x="205" y="39"/>
                    </a:lnTo>
                    <a:lnTo>
                      <a:pt x="213" y="26"/>
                    </a:lnTo>
                    <a:lnTo>
                      <a:pt x="200" y="22"/>
                    </a:lnTo>
                    <a:lnTo>
                      <a:pt x="196" y="34"/>
                    </a:lnTo>
                    <a:close/>
                    <a:moveTo>
                      <a:pt x="175" y="26"/>
                    </a:moveTo>
                    <a:lnTo>
                      <a:pt x="183" y="30"/>
                    </a:lnTo>
                    <a:lnTo>
                      <a:pt x="192" y="17"/>
                    </a:lnTo>
                    <a:lnTo>
                      <a:pt x="179" y="13"/>
                    </a:lnTo>
                    <a:lnTo>
                      <a:pt x="175" y="26"/>
                    </a:lnTo>
                    <a:close/>
                    <a:moveTo>
                      <a:pt x="153" y="13"/>
                    </a:moveTo>
                    <a:lnTo>
                      <a:pt x="162" y="17"/>
                    </a:lnTo>
                    <a:lnTo>
                      <a:pt x="166" y="9"/>
                    </a:lnTo>
                    <a:lnTo>
                      <a:pt x="158" y="5"/>
                    </a:lnTo>
                    <a:lnTo>
                      <a:pt x="153" y="13"/>
                    </a:lnTo>
                    <a:close/>
                    <a:moveTo>
                      <a:pt x="136" y="17"/>
                    </a:moveTo>
                    <a:lnTo>
                      <a:pt x="145" y="13"/>
                    </a:lnTo>
                    <a:lnTo>
                      <a:pt x="141" y="0"/>
                    </a:lnTo>
                    <a:lnTo>
                      <a:pt x="128" y="5"/>
                    </a:lnTo>
                    <a:lnTo>
                      <a:pt x="136" y="17"/>
                    </a:lnTo>
                    <a:close/>
                    <a:moveTo>
                      <a:pt x="115" y="26"/>
                    </a:moveTo>
                    <a:lnTo>
                      <a:pt x="124" y="22"/>
                    </a:lnTo>
                    <a:lnTo>
                      <a:pt x="119" y="9"/>
                    </a:lnTo>
                    <a:lnTo>
                      <a:pt x="107" y="17"/>
                    </a:lnTo>
                    <a:lnTo>
                      <a:pt x="115" y="26"/>
                    </a:lnTo>
                    <a:close/>
                    <a:moveTo>
                      <a:pt x="90" y="39"/>
                    </a:moveTo>
                    <a:lnTo>
                      <a:pt x="102" y="30"/>
                    </a:lnTo>
                    <a:lnTo>
                      <a:pt x="98" y="22"/>
                    </a:lnTo>
                    <a:lnTo>
                      <a:pt x="85" y="26"/>
                    </a:lnTo>
                    <a:lnTo>
                      <a:pt x="90" y="39"/>
                    </a:lnTo>
                    <a:close/>
                    <a:moveTo>
                      <a:pt x="68" y="47"/>
                    </a:moveTo>
                    <a:lnTo>
                      <a:pt x="81" y="43"/>
                    </a:lnTo>
                    <a:lnTo>
                      <a:pt x="77" y="30"/>
                    </a:lnTo>
                    <a:lnTo>
                      <a:pt x="64" y="34"/>
                    </a:lnTo>
                    <a:lnTo>
                      <a:pt x="68" y="47"/>
                    </a:lnTo>
                    <a:close/>
                    <a:moveTo>
                      <a:pt x="47" y="56"/>
                    </a:moveTo>
                    <a:lnTo>
                      <a:pt x="60" y="51"/>
                    </a:lnTo>
                    <a:lnTo>
                      <a:pt x="56" y="39"/>
                    </a:lnTo>
                    <a:lnTo>
                      <a:pt x="43" y="43"/>
                    </a:lnTo>
                    <a:lnTo>
                      <a:pt x="47" y="56"/>
                    </a:lnTo>
                    <a:close/>
                    <a:moveTo>
                      <a:pt x="26" y="64"/>
                    </a:moveTo>
                    <a:lnTo>
                      <a:pt x="38" y="60"/>
                    </a:lnTo>
                    <a:lnTo>
                      <a:pt x="30" y="47"/>
                    </a:lnTo>
                    <a:lnTo>
                      <a:pt x="21" y="51"/>
                    </a:lnTo>
                    <a:lnTo>
                      <a:pt x="26" y="64"/>
                    </a:lnTo>
                    <a:close/>
                    <a:moveTo>
                      <a:pt x="4" y="73"/>
                    </a:moveTo>
                    <a:lnTo>
                      <a:pt x="13" y="68"/>
                    </a:lnTo>
                    <a:lnTo>
                      <a:pt x="9" y="60"/>
                    </a:lnTo>
                    <a:lnTo>
                      <a:pt x="0" y="64"/>
                    </a:lnTo>
                    <a:lnTo>
                      <a:pt x="4" y="73"/>
                    </a:lnTo>
                    <a:close/>
                  </a:path>
                </a:pathLst>
              </a:custGeom>
              <a:solidFill>
                <a:srgbClr val="9EAAA2"/>
              </a:solidFill>
              <a:ln w="0">
                <a:solidFill>
                  <a:srgbClr val="9EAA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9" name="Freeform 337"/>
              <p:cNvSpPr>
                <a:spLocks/>
              </p:cNvSpPr>
              <p:nvPr/>
            </p:nvSpPr>
            <p:spPr bwMode="auto">
              <a:xfrm>
                <a:off x="4656" y="1829"/>
                <a:ext cx="307" cy="80"/>
              </a:xfrm>
              <a:custGeom>
                <a:avLst/>
                <a:gdLst>
                  <a:gd name="T0" fmla="*/ 4 w 307"/>
                  <a:gd name="T1" fmla="*/ 80 h 80"/>
                  <a:gd name="T2" fmla="*/ 153 w 307"/>
                  <a:gd name="T3" fmla="*/ 12 h 80"/>
                  <a:gd name="T4" fmla="*/ 302 w 307"/>
                  <a:gd name="T5" fmla="*/ 76 h 80"/>
                  <a:gd name="T6" fmla="*/ 307 w 307"/>
                  <a:gd name="T7" fmla="*/ 63 h 80"/>
                  <a:gd name="T8" fmla="*/ 153 w 307"/>
                  <a:gd name="T9" fmla="*/ 0 h 80"/>
                  <a:gd name="T10" fmla="*/ 0 w 307"/>
                  <a:gd name="T11" fmla="*/ 68 h 80"/>
                  <a:gd name="T12" fmla="*/ 4 w 307"/>
                  <a:gd name="T13" fmla="*/ 8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7"/>
                  <a:gd name="T22" fmla="*/ 0 h 80"/>
                  <a:gd name="T23" fmla="*/ 307 w 307"/>
                  <a:gd name="T24" fmla="*/ 80 h 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7" h="80">
                    <a:moveTo>
                      <a:pt x="4" y="80"/>
                    </a:moveTo>
                    <a:lnTo>
                      <a:pt x="153" y="12"/>
                    </a:lnTo>
                    <a:lnTo>
                      <a:pt x="302" y="76"/>
                    </a:lnTo>
                    <a:lnTo>
                      <a:pt x="307" y="63"/>
                    </a:lnTo>
                    <a:lnTo>
                      <a:pt x="153" y="0"/>
                    </a:lnTo>
                    <a:lnTo>
                      <a:pt x="0" y="68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9EAAA2"/>
              </a:solidFill>
              <a:ln w="0">
                <a:solidFill>
                  <a:srgbClr val="9EAA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90" name="Rectangle 338"/>
              <p:cNvSpPr>
                <a:spLocks noChangeArrowheads="1"/>
              </p:cNvSpPr>
              <p:nvPr/>
            </p:nvSpPr>
            <p:spPr bwMode="auto">
              <a:xfrm>
                <a:off x="4315" y="2135"/>
                <a:ext cx="984" cy="22"/>
              </a:xfrm>
              <a:prstGeom prst="rect">
                <a:avLst/>
              </a:prstGeom>
              <a:solidFill>
                <a:srgbClr val="604432"/>
              </a:solidFill>
              <a:ln w="0">
                <a:solidFill>
                  <a:srgbClr val="1326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78" name="Picture 37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 flipH="1">
              <a:off x="6012160" y="4147673"/>
              <a:ext cx="432049" cy="739090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</p:spPr>
        </p:pic>
      </p:grpSp>
      <p:sp>
        <p:nvSpPr>
          <p:cNvPr id="391" name="正方形/長方形 390"/>
          <p:cNvSpPr/>
          <p:nvPr/>
        </p:nvSpPr>
        <p:spPr>
          <a:xfrm rot="16200000">
            <a:off x="-1639698" y="3295517"/>
            <a:ext cx="365760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18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Secure key  rate [bps]</a:t>
            </a:r>
            <a:endParaRPr lang="ja-JP" altLang="en-US" sz="1800" dirty="0">
              <a:solidFill>
                <a:srgbClr val="000000"/>
              </a:solidFill>
              <a:latin typeface="+mn-lt"/>
            </a:endParaRPr>
          </a:p>
        </p:txBody>
      </p:sp>
      <p:grpSp>
        <p:nvGrpSpPr>
          <p:cNvPr id="6" name="グループ化 697"/>
          <p:cNvGrpSpPr/>
          <p:nvPr/>
        </p:nvGrpSpPr>
        <p:grpSpPr>
          <a:xfrm>
            <a:off x="2832569" y="2046788"/>
            <a:ext cx="3456638" cy="1530123"/>
            <a:chOff x="2738986" y="572829"/>
            <a:chExt cx="3456638" cy="1530123"/>
          </a:xfrm>
        </p:grpSpPr>
        <p:grpSp>
          <p:nvGrpSpPr>
            <p:cNvPr id="7" name="グループ化 595"/>
            <p:cNvGrpSpPr/>
            <p:nvPr/>
          </p:nvGrpSpPr>
          <p:grpSpPr>
            <a:xfrm>
              <a:off x="3774354" y="1119156"/>
              <a:ext cx="1474209" cy="890838"/>
              <a:chOff x="3774354" y="1119156"/>
              <a:chExt cx="1474209" cy="801749"/>
            </a:xfrm>
          </p:grpSpPr>
          <p:sp>
            <p:nvSpPr>
              <p:cNvPr id="597" name="Line 120"/>
              <p:cNvSpPr>
                <a:spLocks noChangeShapeType="1"/>
              </p:cNvSpPr>
              <p:nvPr/>
            </p:nvSpPr>
            <p:spPr bwMode="auto">
              <a:xfrm>
                <a:off x="4124914" y="1128991"/>
                <a:ext cx="0" cy="46910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598" name="Line 121"/>
              <p:cNvSpPr>
                <a:spLocks noChangeShapeType="1"/>
              </p:cNvSpPr>
              <p:nvPr/>
            </p:nvSpPr>
            <p:spPr bwMode="auto">
              <a:xfrm>
                <a:off x="4655704" y="1119156"/>
                <a:ext cx="0" cy="46910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599" name="Line 119"/>
              <p:cNvSpPr>
                <a:spLocks noChangeShapeType="1"/>
              </p:cNvSpPr>
              <p:nvPr/>
            </p:nvSpPr>
            <p:spPr bwMode="auto">
              <a:xfrm>
                <a:off x="3774354" y="1273699"/>
                <a:ext cx="0" cy="50488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600" name="Line 124"/>
              <p:cNvSpPr>
                <a:spLocks noChangeShapeType="1"/>
              </p:cNvSpPr>
              <p:nvPr/>
            </p:nvSpPr>
            <p:spPr bwMode="auto">
              <a:xfrm>
                <a:off x="5248563" y="1237126"/>
                <a:ext cx="0" cy="503294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601" name="Line 121"/>
              <p:cNvSpPr>
                <a:spLocks noChangeShapeType="1"/>
              </p:cNvSpPr>
              <p:nvPr/>
            </p:nvSpPr>
            <p:spPr bwMode="auto">
              <a:xfrm>
                <a:off x="4336179" y="1417611"/>
                <a:ext cx="0" cy="46910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602" name="Line 123"/>
              <p:cNvSpPr>
                <a:spLocks noChangeShapeType="1"/>
              </p:cNvSpPr>
              <p:nvPr/>
            </p:nvSpPr>
            <p:spPr bwMode="auto">
              <a:xfrm>
                <a:off x="4932827" y="1454186"/>
                <a:ext cx="0" cy="46671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03" name="Line 18"/>
            <p:cNvSpPr>
              <a:spLocks noChangeShapeType="1"/>
            </p:cNvSpPr>
            <p:nvPr/>
          </p:nvSpPr>
          <p:spPr bwMode="auto">
            <a:xfrm flipV="1">
              <a:off x="3802933" y="1709396"/>
              <a:ext cx="283015" cy="142183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4" name="Line 19"/>
            <p:cNvSpPr>
              <a:spLocks noChangeShapeType="1"/>
            </p:cNvSpPr>
            <p:nvPr/>
          </p:nvSpPr>
          <p:spPr bwMode="auto">
            <a:xfrm flipV="1">
              <a:off x="4970076" y="1851579"/>
              <a:ext cx="283014" cy="142183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5" name="Line 20"/>
            <p:cNvSpPr>
              <a:spLocks noChangeShapeType="1"/>
            </p:cNvSpPr>
            <p:nvPr/>
          </p:nvSpPr>
          <p:spPr bwMode="auto">
            <a:xfrm flipV="1">
              <a:off x="4368962" y="1673262"/>
              <a:ext cx="283015" cy="28515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6" name="Line 22"/>
            <p:cNvSpPr>
              <a:spLocks noChangeShapeType="1"/>
            </p:cNvSpPr>
            <p:nvPr/>
          </p:nvSpPr>
          <p:spPr bwMode="auto">
            <a:xfrm>
              <a:off x="4722925" y="1673262"/>
              <a:ext cx="495081" cy="14296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7" name="Line 23"/>
            <p:cNvSpPr>
              <a:spLocks noChangeShapeType="1"/>
            </p:cNvSpPr>
            <p:nvPr/>
          </p:nvSpPr>
          <p:spPr bwMode="auto">
            <a:xfrm>
              <a:off x="3802933" y="1887714"/>
              <a:ext cx="495081" cy="14296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8" name="Line 24"/>
            <p:cNvSpPr>
              <a:spLocks noChangeShapeType="1"/>
            </p:cNvSpPr>
            <p:nvPr/>
          </p:nvSpPr>
          <p:spPr bwMode="auto">
            <a:xfrm>
              <a:off x="4404048" y="2029897"/>
              <a:ext cx="49508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9" name="Line 25"/>
            <p:cNvSpPr>
              <a:spLocks noChangeShapeType="1"/>
            </p:cNvSpPr>
            <p:nvPr/>
          </p:nvSpPr>
          <p:spPr bwMode="auto">
            <a:xfrm>
              <a:off x="4191981" y="1673262"/>
              <a:ext cx="49508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pic>
          <p:nvPicPr>
            <p:cNvPr id="610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 rot="9074494">
              <a:off x="3712494" y="1786379"/>
              <a:ext cx="401522" cy="628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1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 rot="8153205">
              <a:off x="4287878" y="1814659"/>
              <a:ext cx="401522" cy="628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2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 rot="9048354">
              <a:off x="4896009" y="1913638"/>
              <a:ext cx="401522" cy="628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3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4414182" y="2000831"/>
              <a:ext cx="453758" cy="604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4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 rot="11669093">
              <a:off x="3838798" y="1948987"/>
              <a:ext cx="453758" cy="604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 rot="12111283">
              <a:off x="4132727" y="1815444"/>
              <a:ext cx="813959" cy="612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6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4184964" y="1647338"/>
              <a:ext cx="453758" cy="604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7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 rot="11822745">
              <a:off x="4715128" y="1722335"/>
              <a:ext cx="495081" cy="612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21" name="Group 26"/>
            <p:cNvGrpSpPr>
              <a:grpSpLocks noChangeAspect="1"/>
            </p:cNvGrpSpPr>
            <p:nvPr/>
          </p:nvGrpSpPr>
          <p:grpSpPr bwMode="auto">
            <a:xfrm>
              <a:off x="4581029" y="1566428"/>
              <a:ext cx="167626" cy="179888"/>
              <a:chOff x="3440" y="1592"/>
              <a:chExt cx="601" cy="640"/>
            </a:xfrm>
          </p:grpSpPr>
          <p:grpSp>
            <p:nvGrpSpPr>
              <p:cNvPr id="22" name="Group 27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3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23" name="Picture 29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24" name="Picture 30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22" name="Freeform 31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20" name="Freeform 32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4" name="Group 33"/>
            <p:cNvGrpSpPr>
              <a:grpSpLocks noChangeAspect="1"/>
            </p:cNvGrpSpPr>
            <p:nvPr/>
          </p:nvGrpSpPr>
          <p:grpSpPr bwMode="auto">
            <a:xfrm>
              <a:off x="4050863" y="1602563"/>
              <a:ext cx="167626" cy="179888"/>
              <a:chOff x="3440" y="1592"/>
              <a:chExt cx="601" cy="640"/>
            </a:xfrm>
          </p:grpSpPr>
          <p:grpSp>
            <p:nvGrpSpPr>
              <p:cNvPr id="25" name="Group 34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6" name="Group 35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30" name="Picture 36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31" name="Picture 37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29" name="Freeform 38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27" name="Freeform 39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7" name="Group 54"/>
            <p:cNvGrpSpPr>
              <a:grpSpLocks noChangeAspect="1"/>
            </p:cNvGrpSpPr>
            <p:nvPr/>
          </p:nvGrpSpPr>
          <p:grpSpPr bwMode="auto">
            <a:xfrm>
              <a:off x="5182142" y="1744746"/>
              <a:ext cx="173482" cy="179889"/>
              <a:chOff x="3440" y="1592"/>
              <a:chExt cx="622" cy="640"/>
            </a:xfrm>
          </p:grpSpPr>
          <p:grpSp>
            <p:nvGrpSpPr>
              <p:cNvPr id="28" name="Group 55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29" name="Group 56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37" name="Picture 57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38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36" name="Freeform 59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34" name="Freeform 60"/>
              <p:cNvSpPr>
                <a:spLocks noChangeAspect="1"/>
              </p:cNvSpPr>
              <p:nvPr/>
            </p:nvSpPr>
            <p:spPr bwMode="auto">
              <a:xfrm>
                <a:off x="3462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0" name="Group 47"/>
            <p:cNvGrpSpPr>
              <a:grpSpLocks noChangeAspect="1"/>
            </p:cNvGrpSpPr>
            <p:nvPr/>
          </p:nvGrpSpPr>
          <p:grpSpPr bwMode="auto">
            <a:xfrm>
              <a:off x="4262930" y="1923064"/>
              <a:ext cx="167626" cy="179888"/>
              <a:chOff x="3440" y="1592"/>
              <a:chExt cx="601" cy="640"/>
            </a:xfrm>
          </p:grpSpPr>
          <p:grpSp>
            <p:nvGrpSpPr>
              <p:cNvPr id="31" name="Group 48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32" name="Group 49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44" name="Picture 50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45" name="Picture 51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43" name="Freeform 52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41" name="Freeform 53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4" name="Group 61"/>
            <p:cNvGrpSpPr>
              <a:grpSpLocks noChangeAspect="1"/>
            </p:cNvGrpSpPr>
            <p:nvPr/>
          </p:nvGrpSpPr>
          <p:grpSpPr bwMode="auto">
            <a:xfrm>
              <a:off x="4864043" y="1923064"/>
              <a:ext cx="166066" cy="178317"/>
              <a:chOff x="3440" y="1592"/>
              <a:chExt cx="601" cy="640"/>
            </a:xfrm>
          </p:grpSpPr>
          <p:grpSp>
            <p:nvGrpSpPr>
              <p:cNvPr id="35" name="Group 62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37" name="Group 63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51" name="Picture 64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52" name="Picture 65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7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50" name="Freeform 66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48" name="Freeform 67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8" name="Group 40"/>
            <p:cNvGrpSpPr>
              <a:grpSpLocks noChangeAspect="1"/>
            </p:cNvGrpSpPr>
            <p:nvPr/>
          </p:nvGrpSpPr>
          <p:grpSpPr bwMode="auto">
            <a:xfrm>
              <a:off x="3679643" y="1816230"/>
              <a:ext cx="167626" cy="179888"/>
              <a:chOff x="3440" y="1592"/>
              <a:chExt cx="601" cy="640"/>
            </a:xfrm>
          </p:grpSpPr>
          <p:grpSp>
            <p:nvGrpSpPr>
              <p:cNvPr id="39" name="Group 41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40" name="Group 42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58" name="Picture 43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59" name="Picture 44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57" name="Freeform 45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55" name="Freeform 46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60" name="Line 163"/>
            <p:cNvSpPr>
              <a:spLocks noChangeShapeType="1"/>
            </p:cNvSpPr>
            <p:nvPr/>
          </p:nvSpPr>
          <p:spPr bwMode="auto">
            <a:xfrm flipV="1">
              <a:off x="3773580" y="1112250"/>
              <a:ext cx="280912" cy="12374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1" name="Line 164"/>
            <p:cNvSpPr>
              <a:spLocks noChangeShapeType="1"/>
            </p:cNvSpPr>
            <p:nvPr/>
          </p:nvSpPr>
          <p:spPr bwMode="auto">
            <a:xfrm flipV="1">
              <a:off x="4932053" y="1235996"/>
              <a:ext cx="280912" cy="12374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2" name="Line 165"/>
            <p:cNvSpPr>
              <a:spLocks noChangeShapeType="1"/>
            </p:cNvSpPr>
            <p:nvPr/>
          </p:nvSpPr>
          <p:spPr bwMode="auto">
            <a:xfrm flipV="1">
              <a:off x="4361199" y="1109480"/>
              <a:ext cx="280912" cy="24817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3" name="Line 166"/>
            <p:cNvSpPr>
              <a:spLocks noChangeShapeType="1"/>
            </p:cNvSpPr>
            <p:nvPr/>
          </p:nvSpPr>
          <p:spPr bwMode="auto">
            <a:xfrm>
              <a:off x="4124914" y="1112250"/>
              <a:ext cx="736718" cy="24817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4" name="Line 167"/>
            <p:cNvSpPr>
              <a:spLocks noChangeShapeType="1"/>
            </p:cNvSpPr>
            <p:nvPr/>
          </p:nvSpPr>
          <p:spPr bwMode="auto">
            <a:xfrm>
              <a:off x="4686739" y="1080801"/>
              <a:ext cx="491403" cy="12443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5" name="Line 168"/>
            <p:cNvSpPr>
              <a:spLocks noChangeShapeType="1"/>
            </p:cNvSpPr>
            <p:nvPr/>
          </p:nvSpPr>
          <p:spPr bwMode="auto">
            <a:xfrm>
              <a:off x="3773580" y="1267446"/>
              <a:ext cx="491403" cy="12443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6" name="Line 169"/>
            <p:cNvSpPr>
              <a:spLocks noChangeShapeType="1"/>
            </p:cNvSpPr>
            <p:nvPr/>
          </p:nvSpPr>
          <p:spPr bwMode="auto">
            <a:xfrm>
              <a:off x="4370229" y="1391191"/>
              <a:ext cx="49140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7" name="Line 170"/>
            <p:cNvSpPr>
              <a:spLocks noChangeShapeType="1"/>
            </p:cNvSpPr>
            <p:nvPr/>
          </p:nvSpPr>
          <p:spPr bwMode="auto">
            <a:xfrm>
              <a:off x="4159738" y="1080801"/>
              <a:ext cx="49140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grpSp>
          <p:nvGrpSpPr>
            <p:cNvPr id="42" name="グループ化 255"/>
            <p:cNvGrpSpPr/>
            <p:nvPr/>
          </p:nvGrpSpPr>
          <p:grpSpPr>
            <a:xfrm>
              <a:off x="5164696" y="1132283"/>
              <a:ext cx="170479" cy="177892"/>
              <a:chOff x="7058165" y="5696404"/>
              <a:chExt cx="387139" cy="348434"/>
            </a:xfrm>
          </p:grpSpPr>
          <p:sp>
            <p:nvSpPr>
              <p:cNvPr id="669" name="円柱 668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70" name="円/楕円 669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71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43" name="グループ化 260"/>
            <p:cNvGrpSpPr/>
            <p:nvPr/>
          </p:nvGrpSpPr>
          <p:grpSpPr>
            <a:xfrm>
              <a:off x="4586578" y="1007603"/>
              <a:ext cx="170479" cy="177892"/>
              <a:chOff x="7058165" y="5696404"/>
              <a:chExt cx="387139" cy="348434"/>
            </a:xfrm>
          </p:grpSpPr>
          <p:sp>
            <p:nvSpPr>
              <p:cNvPr id="673" name="円柱 672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74" name="円/楕円 673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75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44" name="グループ化 264"/>
            <p:cNvGrpSpPr/>
            <p:nvPr/>
          </p:nvGrpSpPr>
          <p:grpSpPr>
            <a:xfrm>
              <a:off x="4843698" y="1283211"/>
              <a:ext cx="170479" cy="177892"/>
              <a:chOff x="7058165" y="5696404"/>
              <a:chExt cx="387139" cy="348434"/>
            </a:xfrm>
          </p:grpSpPr>
          <p:sp>
            <p:nvSpPr>
              <p:cNvPr id="677" name="円柱 676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78" name="円/楕円 677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79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45" name="グループ化 268"/>
            <p:cNvGrpSpPr/>
            <p:nvPr/>
          </p:nvGrpSpPr>
          <p:grpSpPr>
            <a:xfrm>
              <a:off x="4241324" y="1287898"/>
              <a:ext cx="170479" cy="177892"/>
              <a:chOff x="7058165" y="5696404"/>
              <a:chExt cx="387139" cy="348434"/>
            </a:xfrm>
          </p:grpSpPr>
          <p:sp>
            <p:nvSpPr>
              <p:cNvPr id="681" name="円柱 680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2" name="円/楕円 681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83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46" name="グループ化 272"/>
            <p:cNvGrpSpPr/>
            <p:nvPr/>
          </p:nvGrpSpPr>
          <p:grpSpPr>
            <a:xfrm>
              <a:off x="4042419" y="1006665"/>
              <a:ext cx="170479" cy="177892"/>
              <a:chOff x="7058165" y="5696404"/>
              <a:chExt cx="387139" cy="348434"/>
            </a:xfrm>
          </p:grpSpPr>
          <p:sp>
            <p:nvSpPr>
              <p:cNvPr id="685" name="円柱 684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6" name="円/楕円 685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87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47" name="グループ化 276"/>
            <p:cNvGrpSpPr/>
            <p:nvPr/>
          </p:nvGrpSpPr>
          <p:grpSpPr>
            <a:xfrm>
              <a:off x="3693122" y="1164156"/>
              <a:ext cx="170479" cy="177892"/>
              <a:chOff x="7058165" y="5696404"/>
              <a:chExt cx="387139" cy="348434"/>
            </a:xfrm>
          </p:grpSpPr>
          <p:sp>
            <p:nvSpPr>
              <p:cNvPr id="689" name="円柱 688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90" name="円/楕円 689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91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cxnSp>
          <p:nvCxnSpPr>
            <p:cNvPr id="692" name="カギ線コネクタ 220"/>
            <p:cNvCxnSpPr>
              <a:endCxn id="693" idx="1"/>
            </p:cNvCxnSpPr>
            <p:nvPr/>
          </p:nvCxnSpPr>
          <p:spPr bwMode="auto">
            <a:xfrm rot="10800000">
              <a:off x="3396642" y="1019377"/>
              <a:ext cx="296484" cy="233745"/>
            </a:xfrm>
            <a:prstGeom prst="bentConnector2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693" name="雲 692"/>
            <p:cNvSpPr/>
            <p:nvPr/>
          </p:nvSpPr>
          <p:spPr bwMode="auto">
            <a:xfrm>
              <a:off x="2738986" y="572829"/>
              <a:ext cx="1315312" cy="447023"/>
            </a:xfrm>
            <a:prstGeom prst="cloud">
              <a:avLst/>
            </a:prstGeom>
            <a:solidFill>
              <a:srgbClr val="FFFF99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rPr>
                <a:t> </a:t>
              </a:r>
              <a:endParaRPr kumimoji="1" lang="ja-JP" altLang="en-US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694" name="カギ線コネクタ 223"/>
            <p:cNvCxnSpPr/>
            <p:nvPr/>
          </p:nvCxnSpPr>
          <p:spPr bwMode="auto">
            <a:xfrm flipV="1">
              <a:off x="5335174" y="1006113"/>
              <a:ext cx="211974" cy="215116"/>
            </a:xfrm>
            <a:prstGeom prst="bentConnector2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695" name="正方形/長方形 694"/>
            <p:cNvSpPr/>
            <p:nvPr/>
          </p:nvSpPr>
          <p:spPr>
            <a:xfrm>
              <a:off x="2843819" y="636161"/>
              <a:ext cx="111601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ja-JP" sz="1200" dirty="0" smtClean="0"/>
                <a:t>User domain</a:t>
              </a:r>
              <a:endParaRPr lang="ja-JP" altLang="en-US" sz="1200" dirty="0"/>
            </a:p>
          </p:txBody>
        </p:sp>
        <p:sp>
          <p:nvSpPr>
            <p:cNvPr id="696" name="雲 695"/>
            <p:cNvSpPr/>
            <p:nvPr/>
          </p:nvSpPr>
          <p:spPr bwMode="auto">
            <a:xfrm>
              <a:off x="4880312" y="573531"/>
              <a:ext cx="1315312" cy="447023"/>
            </a:xfrm>
            <a:prstGeom prst="cloud">
              <a:avLst/>
            </a:prstGeom>
            <a:solidFill>
              <a:srgbClr val="FFFF99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rPr>
                <a:t> </a:t>
              </a:r>
              <a:endParaRPr kumimoji="1" lang="ja-JP" altLang="en-US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7" name="正方形/長方形 696"/>
            <p:cNvSpPr/>
            <p:nvPr/>
          </p:nvSpPr>
          <p:spPr>
            <a:xfrm>
              <a:off x="4985145" y="636863"/>
              <a:ext cx="111601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ja-JP" sz="1200" dirty="0" smtClean="0"/>
                <a:t>User domain</a:t>
              </a:r>
              <a:endParaRPr lang="ja-JP" altLang="en-US" sz="1200" dirty="0"/>
            </a:p>
          </p:txBody>
        </p:sp>
      </p:grpSp>
      <p:sp>
        <p:nvSpPr>
          <p:cNvPr id="73" name="角丸四角形 72"/>
          <p:cNvSpPr/>
          <p:nvPr/>
        </p:nvSpPr>
        <p:spPr bwMode="auto">
          <a:xfrm>
            <a:off x="177421" y="4995081"/>
            <a:ext cx="2743201" cy="1610448"/>
          </a:xfrm>
          <a:prstGeom prst="roundRect">
            <a:avLst>
              <a:gd name="adj" fmla="val 13244"/>
            </a:avLst>
          </a:prstGeom>
          <a:noFill/>
          <a:ln w="57150">
            <a:solidFill>
              <a:srgbClr val="FF0000"/>
            </a:solidFill>
            <a:prstDash val="sysDot"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kumimoji="1" lang="ja-JP" altLang="en-US" sz="1100"/>
          </a:p>
        </p:txBody>
      </p:sp>
      <p:grpSp>
        <p:nvGrpSpPr>
          <p:cNvPr id="448" name="グループ化 447"/>
          <p:cNvGrpSpPr/>
          <p:nvPr/>
        </p:nvGrpSpPr>
        <p:grpSpPr>
          <a:xfrm>
            <a:off x="2976047" y="1248471"/>
            <a:ext cx="2926409" cy="4579136"/>
            <a:chOff x="2976047" y="1248471"/>
            <a:chExt cx="2926409" cy="4579136"/>
          </a:xfrm>
        </p:grpSpPr>
        <p:sp>
          <p:nvSpPr>
            <p:cNvPr id="446" name="正方形/長方形 445"/>
            <p:cNvSpPr/>
            <p:nvPr/>
          </p:nvSpPr>
          <p:spPr>
            <a:xfrm>
              <a:off x="3299718" y="1248471"/>
              <a:ext cx="2495044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/>
              <a:r>
                <a:rPr lang="en-US" altLang="ja-JP" sz="2000" kern="0" dirty="0" smtClean="0">
                  <a:solidFill>
                    <a:srgbClr val="FF0000"/>
                  </a:solidFill>
                  <a:ea typeface="HGP創英角ｺﾞｼｯｸUB" pitchFamily="50" charset="-128"/>
                  <a:cs typeface="Arial" pitchFamily="34" charset="0"/>
                </a:rPr>
                <a:t>Quantum Phase III</a:t>
              </a:r>
              <a:r>
                <a:rPr lang="ja-JP" altLang="en-US" sz="2000" kern="0" dirty="0" smtClean="0">
                  <a:solidFill>
                    <a:srgbClr val="FF0000"/>
                  </a:solidFill>
                  <a:ea typeface="HGP創英角ｺﾞｼｯｸUB" pitchFamily="50" charset="-128"/>
                  <a:cs typeface="Arial" pitchFamily="34" charset="0"/>
                </a:rPr>
                <a:t>　</a:t>
              </a:r>
              <a:endParaRPr lang="ja-JP" altLang="en-US" sz="2000" dirty="0">
                <a:solidFill>
                  <a:srgbClr val="FF0000"/>
                </a:solidFill>
                <a:ea typeface="HGP創英角ｺﾞｼｯｸUB" pitchFamily="50" charset="-128"/>
                <a:cs typeface="Arial" pitchFamily="34" charset="0"/>
              </a:endParaRPr>
            </a:p>
          </p:txBody>
        </p:sp>
        <p:sp>
          <p:nvSpPr>
            <p:cNvPr id="447" name="角丸四角形 446"/>
            <p:cNvSpPr/>
            <p:nvPr/>
          </p:nvSpPr>
          <p:spPr bwMode="auto">
            <a:xfrm>
              <a:off x="2976047" y="1733264"/>
              <a:ext cx="2926409" cy="4094343"/>
            </a:xfrm>
            <a:prstGeom prst="roundRect">
              <a:avLst>
                <a:gd name="adj" fmla="val 10702"/>
              </a:avLst>
            </a:prstGeom>
            <a:noFill/>
            <a:ln w="28575">
              <a:solidFill>
                <a:srgbClr val="FF0000"/>
              </a:solidFill>
              <a:prstDash val="sysDot"/>
              <a:miter lim="800000"/>
              <a:headEnd/>
              <a:tailEnd/>
            </a:ln>
            <a:effectLst/>
          </p:spPr>
          <p:txBody>
            <a:bodyPr wrap="none" rtlCol="0" anchor="ctr"/>
            <a:lstStyle/>
            <a:p>
              <a:pPr algn="ctr"/>
              <a:endParaRPr kumimoji="1" lang="ja-JP" altLang="en-US" sz="11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グループ化 36"/>
          <p:cNvGrpSpPr/>
          <p:nvPr/>
        </p:nvGrpSpPr>
        <p:grpSpPr>
          <a:xfrm>
            <a:off x="5489386" y="3139524"/>
            <a:ext cx="2647169" cy="1468605"/>
            <a:chOff x="5434794" y="2757380"/>
            <a:chExt cx="2647169" cy="1468605"/>
          </a:xfrm>
        </p:grpSpPr>
        <p:sp>
          <p:nvSpPr>
            <p:cNvPr id="3083" name="Line 42"/>
            <p:cNvSpPr>
              <a:spLocks noChangeShapeType="1"/>
            </p:cNvSpPr>
            <p:nvPr/>
          </p:nvSpPr>
          <p:spPr bwMode="auto">
            <a:xfrm flipV="1">
              <a:off x="5995988" y="3930710"/>
              <a:ext cx="2085975" cy="295275"/>
            </a:xfrm>
            <a:prstGeom prst="line">
              <a:avLst/>
            </a:prstGeom>
            <a:ln w="44450">
              <a:solidFill>
                <a:srgbClr val="00B0F0"/>
              </a:solidFill>
              <a:headEnd/>
              <a:tailEnd/>
            </a:ln>
            <a:effectLst>
              <a:outerShdw blurRad="457200" dist="20000" dir="5400000" rotWithShape="0">
                <a:schemeClr val="accent1">
                  <a:lumMod val="75000"/>
                  <a:alpha val="38000"/>
                </a:schemeClr>
              </a:outerShdw>
            </a:effectLst>
            <a:scene3d>
              <a:camera prst="orthographicFront"/>
              <a:lightRig rig="threePt" dir="t"/>
            </a:scene3d>
            <a:sp3d extrusionH="76200" contourW="12700" prstMaterial="metal">
              <a:bevelT w="165100" prst="coolSlant"/>
              <a:bevelB/>
              <a:extrusionClr>
                <a:schemeClr val="tx1"/>
              </a:extrusionClr>
              <a:contourClr>
                <a:srgbClr val="FFFFCC"/>
              </a:contourClr>
            </a:sp3d>
          </p:spPr>
          <p:style>
            <a:lnRef idx="2">
              <a:schemeClr val="accent5"/>
            </a:lnRef>
            <a:fillRef idx="0">
              <a:schemeClr val="accent5"/>
            </a:fillRef>
            <a:effectRef idx="1">
              <a:schemeClr val="accent5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" name="Line 42"/>
            <p:cNvSpPr>
              <a:spLocks noChangeShapeType="1"/>
            </p:cNvSpPr>
            <p:nvPr/>
          </p:nvSpPr>
          <p:spPr bwMode="auto">
            <a:xfrm rot="21088850" flipV="1">
              <a:off x="6023121" y="2917343"/>
              <a:ext cx="1702461" cy="932572"/>
            </a:xfrm>
            <a:prstGeom prst="line">
              <a:avLst/>
            </a:prstGeom>
            <a:ln w="44450">
              <a:solidFill>
                <a:srgbClr val="00B0F0"/>
              </a:solidFill>
              <a:headEnd/>
              <a:tailEnd/>
            </a:ln>
            <a:effectLst>
              <a:outerShdw blurRad="457200" dist="20000" dir="5400000" rotWithShape="0">
                <a:schemeClr val="accent1">
                  <a:lumMod val="75000"/>
                  <a:alpha val="38000"/>
                </a:schemeClr>
              </a:outerShdw>
            </a:effectLst>
            <a:scene3d>
              <a:camera prst="orthographicFront"/>
              <a:lightRig rig="threePt" dir="t"/>
            </a:scene3d>
            <a:sp3d extrusionH="76200" contourW="12700" prstMaterial="metal">
              <a:bevelT w="165100" prst="coolSlant"/>
              <a:bevelB/>
              <a:extrusionClr>
                <a:schemeClr val="tx1"/>
              </a:extrusionClr>
              <a:contourClr>
                <a:srgbClr val="FFFFCC"/>
              </a:contourClr>
            </a:sp3d>
          </p:spPr>
          <p:style>
            <a:lnRef idx="2">
              <a:schemeClr val="accent5"/>
            </a:lnRef>
            <a:fillRef idx="0">
              <a:schemeClr val="accent5"/>
            </a:fillRef>
            <a:effectRef idx="1">
              <a:schemeClr val="accent5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3104" name="Line 56"/>
            <p:cNvSpPr>
              <a:spLocks noChangeShapeType="1"/>
            </p:cNvSpPr>
            <p:nvPr/>
          </p:nvSpPr>
          <p:spPr bwMode="auto">
            <a:xfrm>
              <a:off x="6346825" y="3438585"/>
              <a:ext cx="219075" cy="134937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96" name="Line 42"/>
            <p:cNvSpPr>
              <a:spLocks noChangeShapeType="1"/>
            </p:cNvSpPr>
            <p:nvPr/>
          </p:nvSpPr>
          <p:spPr bwMode="auto">
            <a:xfrm rot="21088850" flipV="1">
              <a:off x="5434794" y="2757380"/>
              <a:ext cx="1702461" cy="932571"/>
            </a:xfrm>
            <a:prstGeom prst="line">
              <a:avLst/>
            </a:prstGeom>
            <a:ln w="44450">
              <a:solidFill>
                <a:srgbClr val="00B0F0"/>
              </a:solidFill>
              <a:headEnd/>
              <a:tailEnd/>
            </a:ln>
            <a:effectLst>
              <a:outerShdw blurRad="457200" dist="20000" dir="5400000" rotWithShape="0">
                <a:schemeClr val="accent1">
                  <a:lumMod val="75000"/>
                  <a:alpha val="38000"/>
                </a:schemeClr>
              </a:outerShdw>
            </a:effectLst>
            <a:scene3d>
              <a:camera prst="orthographicFront"/>
              <a:lightRig rig="threePt" dir="t"/>
            </a:scene3d>
            <a:sp3d extrusionH="76200" contourW="12700" prstMaterial="metal">
              <a:bevelT w="165100" prst="coolSlant"/>
              <a:bevelB/>
              <a:extrusionClr>
                <a:schemeClr val="tx1"/>
              </a:extrusionClr>
              <a:contourClr>
                <a:srgbClr val="FFFFCC"/>
              </a:contourClr>
            </a:sp3d>
          </p:spPr>
          <p:style>
            <a:lnRef idx="2">
              <a:schemeClr val="accent5"/>
            </a:lnRef>
            <a:fillRef idx="0">
              <a:schemeClr val="accent5"/>
            </a:fillRef>
            <a:effectRef idx="1">
              <a:schemeClr val="accent5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3097" name="Line 42"/>
            <p:cNvSpPr>
              <a:spLocks noChangeShapeType="1"/>
            </p:cNvSpPr>
            <p:nvPr/>
          </p:nvSpPr>
          <p:spPr bwMode="auto">
            <a:xfrm rot="21088850" flipV="1">
              <a:off x="5690417" y="2773221"/>
              <a:ext cx="1702460" cy="932572"/>
            </a:xfrm>
            <a:prstGeom prst="line">
              <a:avLst/>
            </a:prstGeom>
            <a:ln w="44450">
              <a:solidFill>
                <a:srgbClr val="00B0F0"/>
              </a:solidFill>
              <a:headEnd/>
              <a:tailEnd/>
            </a:ln>
            <a:effectLst>
              <a:outerShdw blurRad="457200" dist="20000" dir="5400000" rotWithShape="0">
                <a:schemeClr val="accent1">
                  <a:lumMod val="75000"/>
                  <a:alpha val="38000"/>
                </a:schemeClr>
              </a:outerShdw>
            </a:effectLst>
            <a:scene3d>
              <a:camera prst="orthographicFront"/>
              <a:lightRig rig="threePt" dir="t"/>
            </a:scene3d>
            <a:sp3d extrusionH="76200" contourW="12700" prstMaterial="metal">
              <a:bevelT w="165100" prst="coolSlant"/>
              <a:bevelB/>
              <a:extrusionClr>
                <a:schemeClr val="tx1"/>
              </a:extrusionClr>
              <a:contourClr>
                <a:srgbClr val="FFFFCC"/>
              </a:contourClr>
            </a:sp3d>
          </p:spPr>
          <p:style>
            <a:lnRef idx="2">
              <a:schemeClr val="accent5"/>
            </a:lnRef>
            <a:fillRef idx="0">
              <a:schemeClr val="accent5"/>
            </a:fillRef>
            <a:effectRef idx="1">
              <a:schemeClr val="accent5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3" name="Line 42"/>
            <p:cNvSpPr>
              <a:spLocks noChangeShapeType="1"/>
            </p:cNvSpPr>
            <p:nvPr/>
          </p:nvSpPr>
          <p:spPr bwMode="auto">
            <a:xfrm rot="21088850" flipV="1">
              <a:off x="5570229" y="2758448"/>
              <a:ext cx="1702460" cy="932571"/>
            </a:xfrm>
            <a:prstGeom prst="line">
              <a:avLst/>
            </a:prstGeom>
            <a:ln w="44450">
              <a:solidFill>
                <a:srgbClr val="00B0F0"/>
              </a:solidFill>
              <a:headEnd/>
              <a:tailEnd/>
            </a:ln>
            <a:effectLst>
              <a:outerShdw blurRad="457200" dist="20000" dir="5400000" rotWithShape="0">
                <a:schemeClr val="accent1">
                  <a:lumMod val="75000"/>
                  <a:alpha val="38000"/>
                </a:schemeClr>
              </a:outerShdw>
            </a:effectLst>
            <a:scene3d>
              <a:camera prst="orthographicFront"/>
              <a:lightRig rig="threePt" dir="t"/>
            </a:scene3d>
            <a:sp3d extrusionH="76200" contourW="12700" prstMaterial="metal">
              <a:bevelT w="165100" prst="coolSlant"/>
              <a:bevelB/>
              <a:extrusionClr>
                <a:schemeClr val="tx1"/>
              </a:extrusionClr>
              <a:contourClr>
                <a:srgbClr val="FFFFCC"/>
              </a:contourClr>
            </a:sp3d>
          </p:spPr>
          <p:style>
            <a:lnRef idx="2">
              <a:schemeClr val="accent5"/>
            </a:lnRef>
            <a:fillRef idx="0">
              <a:schemeClr val="accent5"/>
            </a:fillRef>
            <a:effectRef idx="1">
              <a:schemeClr val="accent5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3094" name="Line 56"/>
            <p:cNvSpPr>
              <a:spLocks noChangeShapeType="1"/>
            </p:cNvSpPr>
            <p:nvPr/>
          </p:nvSpPr>
          <p:spPr bwMode="auto">
            <a:xfrm>
              <a:off x="6346825" y="3438585"/>
              <a:ext cx="219075" cy="134937"/>
            </a:xfrm>
            <a:prstGeom prst="line">
              <a:avLst/>
            </a:prstGeom>
            <a:ln w="31750">
              <a:solidFill>
                <a:srgbClr val="00B0F0"/>
              </a:solidFill>
              <a:prstDash val="sysDot"/>
              <a:headEnd/>
              <a:tailEnd/>
            </a:ln>
            <a:effectLst>
              <a:outerShdw blurRad="50800" dist="25400" dir="4440000" algn="t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5"/>
            </a:lnRef>
            <a:fillRef idx="0">
              <a:schemeClr val="accent5"/>
            </a:fillRef>
            <a:effectRef idx="1">
              <a:schemeClr val="accent5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ja-JP" altLang="en-US"/>
            </a:p>
          </p:txBody>
        </p:sp>
      </p:grpSp>
      <p:pic>
        <p:nvPicPr>
          <p:cNvPr id="32" name="Picture 3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592" y="2842836"/>
            <a:ext cx="2222500" cy="1655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6" name="Picture 3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99618" y="4668489"/>
            <a:ext cx="1606550" cy="1947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7" name="Picture 3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438093" y="1285454"/>
            <a:ext cx="1387475" cy="1808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84" name="Line 42"/>
          <p:cNvSpPr>
            <a:spLocks noChangeShapeType="1"/>
          </p:cNvSpPr>
          <p:nvPr/>
        </p:nvSpPr>
        <p:spPr bwMode="auto">
          <a:xfrm flipV="1">
            <a:off x="5831505" y="4103304"/>
            <a:ext cx="3024187" cy="431800"/>
          </a:xfrm>
          <a:prstGeom prst="line">
            <a:avLst/>
          </a:prstGeom>
          <a:ln w="44450">
            <a:solidFill>
              <a:srgbClr val="00B0F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/>
          </a:p>
        </p:txBody>
      </p:sp>
      <p:sp>
        <p:nvSpPr>
          <p:cNvPr id="3079" name="Line 54"/>
          <p:cNvSpPr>
            <a:spLocks noChangeShapeType="1"/>
          </p:cNvSpPr>
          <p:nvPr/>
        </p:nvSpPr>
        <p:spPr bwMode="auto">
          <a:xfrm>
            <a:off x="2107196" y="4634140"/>
            <a:ext cx="2957514" cy="2736"/>
          </a:xfrm>
          <a:prstGeom prst="line">
            <a:avLst/>
          </a:prstGeom>
          <a:ln w="44450">
            <a:solidFill>
              <a:srgbClr val="00B0F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/>
          </a:p>
        </p:txBody>
      </p:sp>
      <p:sp>
        <p:nvSpPr>
          <p:cNvPr id="3081" name="Line 57"/>
          <p:cNvSpPr>
            <a:spLocks noChangeShapeType="1"/>
          </p:cNvSpPr>
          <p:nvPr/>
        </p:nvSpPr>
        <p:spPr bwMode="auto">
          <a:xfrm>
            <a:off x="2180221" y="4352546"/>
            <a:ext cx="2774950" cy="0"/>
          </a:xfrm>
          <a:prstGeom prst="line">
            <a:avLst/>
          </a:prstGeom>
          <a:ln w="44450">
            <a:solidFill>
              <a:srgbClr val="00B0F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/>
          </a:p>
        </p:txBody>
      </p:sp>
      <p:sp>
        <p:nvSpPr>
          <p:cNvPr id="4" name="Line 54"/>
          <p:cNvSpPr>
            <a:spLocks noChangeShapeType="1"/>
          </p:cNvSpPr>
          <p:nvPr/>
        </p:nvSpPr>
        <p:spPr bwMode="auto">
          <a:xfrm>
            <a:off x="2034169" y="4206494"/>
            <a:ext cx="3103563" cy="0"/>
          </a:xfrm>
          <a:prstGeom prst="line">
            <a:avLst/>
          </a:prstGeom>
          <a:ln w="44450">
            <a:solidFill>
              <a:srgbClr val="00B0F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/>
          </a:p>
        </p:txBody>
      </p:sp>
      <p:sp>
        <p:nvSpPr>
          <p:cNvPr id="30" name="テキスト ボックス 34"/>
          <p:cNvSpPr txBox="1">
            <a:spLocks noChangeArrowheads="1"/>
          </p:cNvSpPr>
          <p:nvPr/>
        </p:nvSpPr>
        <p:spPr bwMode="auto">
          <a:xfrm>
            <a:off x="3056555" y="3841366"/>
            <a:ext cx="90328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altLang="ja-JP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ＭＳ Ｐゴシック" pitchFamily="50" charset="-128"/>
                <a:cs typeface="Arial" pitchFamily="34" charset="0"/>
              </a:rPr>
              <a:t>45 km </a:t>
            </a:r>
          </a:p>
        </p:txBody>
      </p:sp>
      <p:sp>
        <p:nvSpPr>
          <p:cNvPr id="31" name="テキスト ボックス 42"/>
          <p:cNvSpPr txBox="1">
            <a:spLocks noChangeArrowheads="1"/>
          </p:cNvSpPr>
          <p:nvPr/>
        </p:nvSpPr>
        <p:spPr bwMode="auto">
          <a:xfrm>
            <a:off x="5429867" y="3366704"/>
            <a:ext cx="98135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ＭＳ Ｐゴシック" pitchFamily="50" charset="-128"/>
                <a:cs typeface="Arial" pitchFamily="34" charset="0"/>
              </a:rPr>
              <a:t>12 km </a:t>
            </a:r>
          </a:p>
        </p:txBody>
      </p:sp>
      <p:sp>
        <p:nvSpPr>
          <p:cNvPr id="3099" name="Line 56"/>
          <p:cNvSpPr>
            <a:spLocks noChangeShapeType="1"/>
          </p:cNvSpPr>
          <p:nvPr/>
        </p:nvSpPr>
        <p:spPr bwMode="auto">
          <a:xfrm>
            <a:off x="3407392" y="4411279"/>
            <a:ext cx="219075" cy="134937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5" name="テキスト ボックス 42"/>
          <p:cNvSpPr txBox="1">
            <a:spLocks noChangeArrowheads="1"/>
          </p:cNvSpPr>
          <p:nvPr/>
        </p:nvSpPr>
        <p:spPr bwMode="auto">
          <a:xfrm>
            <a:off x="6707833" y="3914390"/>
            <a:ext cx="98135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20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ea typeface="ＭＳ Ｐゴシック" pitchFamily="50" charset="-128"/>
                <a:cs typeface="Arial" charset="0"/>
              </a:rPr>
              <a:t>13 km </a:t>
            </a:r>
          </a:p>
        </p:txBody>
      </p:sp>
      <p:pic>
        <p:nvPicPr>
          <p:cNvPr id="3101" name="Picture 2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759851" y="2209298"/>
            <a:ext cx="2127114" cy="9710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02" name="Picture 33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547632" y="4608137"/>
            <a:ext cx="1497012" cy="1292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03" name="Oval 40"/>
          <p:cNvSpPr>
            <a:spLocks noChangeArrowheads="1"/>
          </p:cNvSpPr>
          <p:nvPr/>
        </p:nvSpPr>
        <p:spPr bwMode="auto">
          <a:xfrm>
            <a:off x="7730155" y="3881054"/>
            <a:ext cx="1347787" cy="836612"/>
          </a:xfrm>
          <a:prstGeom prst="ellipse">
            <a:avLst/>
          </a:prstGeom>
          <a:solidFill>
            <a:srgbClr val="FFCC00"/>
          </a:solidFill>
          <a:ln w="25400">
            <a:solidFill>
              <a:srgbClr val="FFC000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 prstMaterial="metal">
            <a:bevelT/>
          </a:sp3d>
        </p:spPr>
        <p:txBody>
          <a:bodyPr wrap="none" anchor="ctr"/>
          <a:lstStyle/>
          <a:p>
            <a:pPr algn="ctr"/>
            <a:r>
              <a:rPr lang="en-US" altLang="ja-JP" sz="2000" b="1" dirty="0" err="1">
                <a:latin typeface="Arial" charset="0"/>
                <a:cs typeface="Arial" charset="0"/>
              </a:rPr>
              <a:t>Hongo</a:t>
            </a:r>
          </a:p>
        </p:txBody>
      </p:sp>
      <p:sp>
        <p:nvSpPr>
          <p:cNvPr id="3080" name="Line 56"/>
          <p:cNvSpPr>
            <a:spLocks noChangeShapeType="1"/>
          </p:cNvSpPr>
          <p:nvPr/>
        </p:nvSpPr>
        <p:spPr bwMode="auto">
          <a:xfrm>
            <a:off x="3407392" y="4411279"/>
            <a:ext cx="219075" cy="134937"/>
          </a:xfrm>
          <a:prstGeom prst="line">
            <a:avLst/>
          </a:prstGeom>
          <a:ln w="31750">
            <a:solidFill>
              <a:srgbClr val="00B0F0"/>
            </a:solidFill>
            <a:prstDash val="sysDot"/>
            <a:headEnd/>
            <a:tailEnd/>
          </a:ln>
          <a:effectLst>
            <a:outerShdw blurRad="50800" dist="25400" dir="4440000" algn="t" rotWithShape="0">
              <a:schemeClr val="tx1">
                <a:alpha val="40000"/>
              </a:schemeClr>
            </a:outerShdw>
          </a:effectLst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/>
          </a:p>
        </p:txBody>
      </p:sp>
      <p:sp>
        <p:nvSpPr>
          <p:cNvPr id="3116" name="Oval 40"/>
          <p:cNvSpPr>
            <a:spLocks noChangeArrowheads="1"/>
          </p:cNvSpPr>
          <p:nvPr/>
        </p:nvSpPr>
        <p:spPr bwMode="auto">
          <a:xfrm>
            <a:off x="6671292" y="2820604"/>
            <a:ext cx="1347788" cy="838200"/>
          </a:xfrm>
          <a:prstGeom prst="ellipse">
            <a:avLst/>
          </a:prstGeom>
          <a:solidFill>
            <a:srgbClr val="FFCC00"/>
          </a:solidFill>
          <a:ln w="25400">
            <a:solidFill>
              <a:srgbClr val="FFC000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 prstMaterial="metal">
            <a:bevelT/>
          </a:sp3d>
        </p:spPr>
        <p:txBody>
          <a:bodyPr wrap="none" anchor="ctr"/>
          <a:lstStyle/>
          <a:p>
            <a:pPr algn="ctr"/>
            <a:r>
              <a:rPr lang="en-US" altLang="ja-JP" sz="2000" b="1" dirty="0" err="1">
                <a:latin typeface="Arial" charset="0"/>
                <a:cs typeface="Arial" charset="0"/>
              </a:rPr>
              <a:t>Hakusan</a:t>
            </a:r>
          </a:p>
        </p:txBody>
      </p:sp>
      <p:sp>
        <p:nvSpPr>
          <p:cNvPr id="3117" name="Oval 39"/>
          <p:cNvSpPr>
            <a:spLocks noChangeArrowheads="1"/>
          </p:cNvSpPr>
          <p:nvPr/>
        </p:nvSpPr>
        <p:spPr bwMode="auto">
          <a:xfrm>
            <a:off x="4809155" y="4028691"/>
            <a:ext cx="1430337" cy="836613"/>
          </a:xfrm>
          <a:prstGeom prst="ellipse">
            <a:avLst/>
          </a:prstGeom>
          <a:solidFill>
            <a:srgbClr val="FFCC00"/>
          </a:solidFill>
          <a:ln w="25400">
            <a:solidFill>
              <a:srgbClr val="FFC000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 prstMaterial="metal">
            <a:bevelT/>
          </a:sp3d>
        </p:spPr>
        <p:txBody>
          <a:bodyPr wrap="none" anchor="ctr"/>
          <a:lstStyle/>
          <a:p>
            <a:pPr algn="ctr"/>
            <a:r>
              <a:rPr lang="en-US" altLang="ja-JP" sz="2000" b="1" dirty="0" err="1">
                <a:latin typeface="Arial" charset="0"/>
                <a:cs typeface="Arial" charset="0"/>
              </a:rPr>
              <a:t>Otemachi</a:t>
            </a:r>
          </a:p>
        </p:txBody>
      </p:sp>
      <p:sp>
        <p:nvSpPr>
          <p:cNvPr id="3118" name="Oval 37"/>
          <p:cNvSpPr>
            <a:spLocks noChangeArrowheads="1"/>
          </p:cNvSpPr>
          <p:nvPr/>
        </p:nvSpPr>
        <p:spPr bwMode="auto">
          <a:xfrm>
            <a:off x="913430" y="4028691"/>
            <a:ext cx="1347787" cy="836613"/>
          </a:xfrm>
          <a:prstGeom prst="ellipse">
            <a:avLst/>
          </a:prstGeom>
          <a:solidFill>
            <a:srgbClr val="FFCC00"/>
          </a:solidFill>
          <a:ln w="25400">
            <a:solidFill>
              <a:srgbClr val="FFC000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 prstMaterial="metal">
            <a:bevelT/>
          </a:sp3d>
        </p:spPr>
        <p:txBody>
          <a:bodyPr wrap="none" anchor="ctr"/>
          <a:lstStyle/>
          <a:p>
            <a:pPr algn="ctr"/>
            <a:r>
              <a:rPr lang="en-US" altLang="ja-JP" sz="2000" b="1" dirty="0" err="1">
                <a:latin typeface="Arial" charset="0"/>
                <a:cs typeface="Arial" charset="0"/>
              </a:rPr>
              <a:t>Koganei</a:t>
            </a:r>
            <a:endParaRPr lang="en-US" altLang="ja-JP" sz="2000" b="1" dirty="0">
              <a:latin typeface="Arial" charset="0"/>
              <a:cs typeface="Arial" charset="0"/>
            </a:endParaRPr>
          </a:p>
        </p:txBody>
      </p:sp>
      <p:sp>
        <p:nvSpPr>
          <p:cNvPr id="34" name="Rectangle 3"/>
          <p:cNvSpPr>
            <a:spLocks noChangeArrowheads="1"/>
          </p:cNvSpPr>
          <p:nvPr/>
        </p:nvSpPr>
        <p:spPr bwMode="auto">
          <a:xfrm>
            <a:off x="0" y="-3769"/>
            <a:ext cx="9144000" cy="646112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/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ＭＳ ゴシック" pitchFamily="49" charset="-128"/>
              </a:rPr>
              <a:t>Tokyo QKD Network (2010~) </a:t>
            </a:r>
            <a:endParaRPr lang="en-US" altLang="ja-JP" sz="3200" dirty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6" name="正方形/長方形 35"/>
          <p:cNvSpPr/>
          <p:nvPr/>
        </p:nvSpPr>
        <p:spPr>
          <a:xfrm>
            <a:off x="1071915" y="1216671"/>
            <a:ext cx="573586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b="1" dirty="0" smtClean="0">
                <a:latin typeface="Arial" charset="0"/>
              </a:rPr>
              <a:t>In part of NICT open test bed network </a:t>
            </a:r>
          </a:p>
          <a:p>
            <a:pPr algn="ctr"/>
            <a:r>
              <a:rPr lang="en-US" altLang="ja-JP" dirty="0" smtClean="0">
                <a:latin typeface="Arial" charset="0"/>
              </a:rPr>
              <a:t>“Japan Giga Bit Network”</a:t>
            </a:r>
            <a:r>
              <a:rPr lang="en-US" altLang="ja-JP" b="1" dirty="0" smtClean="0">
                <a:latin typeface="Arial" charset="0"/>
              </a:rPr>
              <a:t>   </a:t>
            </a:r>
            <a:endParaRPr lang="en-US" altLang="ja-JP" b="1" dirty="0">
              <a:latin typeface="Arial" charset="0"/>
            </a:endParaRPr>
          </a:p>
        </p:txBody>
      </p:sp>
      <p:sp>
        <p:nvSpPr>
          <p:cNvPr id="40" name="スライド番号プレースホルダ 3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36EBE31-1D6E-45DC-9301-4CA09A29ABAB}" type="slidenum">
              <a:rPr lang="en-US" altLang="ja-JP" smtClean="0"/>
              <a:pPr>
                <a:defRPr/>
              </a:pPr>
              <a:t>23</a:t>
            </a:fld>
            <a:endParaRPr lang="en-US" altLang="ja-JP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 descr="IDQ-logo-baseline-1500.gif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224994" y="2112165"/>
            <a:ext cx="1587334" cy="788762"/>
          </a:xfrm>
          <a:prstGeom prst="rect">
            <a:avLst/>
          </a:prstGeom>
        </p:spPr>
      </p:pic>
      <p:pic>
        <p:nvPicPr>
          <p:cNvPr id="3" name="図 2" descr="IQOQI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224994" y="3917903"/>
            <a:ext cx="1205046" cy="1205046"/>
          </a:xfrm>
          <a:prstGeom prst="rect">
            <a:avLst/>
          </a:prstGeom>
        </p:spPr>
      </p:pic>
      <p:pic>
        <p:nvPicPr>
          <p:cNvPr id="4" name="図 3" descr="TOSHIBA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224995" y="1094250"/>
            <a:ext cx="2319269" cy="748197"/>
          </a:xfrm>
          <a:prstGeom prst="rect">
            <a:avLst/>
          </a:prstGeom>
        </p:spPr>
      </p:pic>
      <p:pic>
        <p:nvPicPr>
          <p:cNvPr id="5" name="図 4" descr="UniVienna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5224994" y="5392668"/>
            <a:ext cx="2199408" cy="605526"/>
          </a:xfrm>
          <a:prstGeom prst="rect">
            <a:avLst/>
          </a:prstGeom>
        </p:spPr>
      </p:pic>
      <p:pic>
        <p:nvPicPr>
          <p:cNvPr id="6" name="図 5" descr="AIT.png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5224995" y="3170647"/>
            <a:ext cx="1958781" cy="477536"/>
          </a:xfrm>
          <a:prstGeom prst="rect">
            <a:avLst/>
          </a:prstGeom>
        </p:spPr>
      </p:pic>
      <p:pic>
        <p:nvPicPr>
          <p:cNvPr id="13" name="Picture 9" descr="NICT 独立行政法人 情報通信研究機構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/>
          <a:srcRect r="57491" b="-5092"/>
          <a:stretch>
            <a:fillRect/>
          </a:stretch>
        </p:blipFill>
        <p:spPr bwMode="auto">
          <a:xfrm>
            <a:off x="1865861" y="1229723"/>
            <a:ext cx="1360226" cy="489890"/>
          </a:xfrm>
          <a:prstGeom prst="rect">
            <a:avLst/>
          </a:prstGeom>
          <a:noFill/>
        </p:spPr>
      </p:pic>
      <p:pic>
        <p:nvPicPr>
          <p:cNvPr id="3560450" name="Picture 2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783973" y="4271844"/>
            <a:ext cx="1770334" cy="8733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560451" name="Picture 3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1783973" y="3169975"/>
            <a:ext cx="2255791" cy="8319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560452" name="Picture 4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1715734" y="2098744"/>
            <a:ext cx="1513227" cy="6511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Rectangle 3"/>
          <p:cNvSpPr>
            <a:spLocks noChangeArrowheads="1"/>
          </p:cNvSpPr>
          <p:nvPr/>
        </p:nvSpPr>
        <p:spPr bwMode="auto">
          <a:xfrm>
            <a:off x="0" y="-3769"/>
            <a:ext cx="9144000" cy="646112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/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ＭＳ ゴシック" pitchFamily="49" charset="-128"/>
              </a:rPr>
              <a:t>Tokyo QKD Network </a:t>
            </a:r>
            <a:endParaRPr lang="en-US" altLang="ja-JP" sz="3200" dirty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正方形/長方形 301"/>
          <p:cNvSpPr/>
          <p:nvPr/>
        </p:nvSpPr>
        <p:spPr>
          <a:xfrm>
            <a:off x="1964335" y="2617143"/>
            <a:ext cx="124104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②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BB84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4" name="正方形/長方形 303"/>
          <p:cNvSpPr/>
          <p:nvPr/>
        </p:nvSpPr>
        <p:spPr>
          <a:xfrm>
            <a:off x="1949948" y="3664893"/>
            <a:ext cx="176843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③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DPS-QKD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2" name="AutoShape 2"/>
          <p:cNvSpPr>
            <a:spLocks noChangeArrowheads="1"/>
          </p:cNvSpPr>
          <p:nvPr/>
        </p:nvSpPr>
        <p:spPr bwMode="auto">
          <a:xfrm>
            <a:off x="152400" y="728663"/>
            <a:ext cx="1522413" cy="5940425"/>
          </a:xfrm>
          <a:prstGeom prst="roundRect">
            <a:avLst>
              <a:gd name="adj" fmla="val 16667"/>
            </a:avLst>
          </a:prstGeom>
          <a:solidFill>
            <a:schemeClr val="bg1">
              <a:alpha val="47000"/>
            </a:schemeClr>
          </a:solidFill>
          <a:ln w="285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24" name="AutoShape 4"/>
          <p:cNvSpPr>
            <a:spLocks noChangeArrowheads="1"/>
          </p:cNvSpPr>
          <p:nvPr/>
        </p:nvSpPr>
        <p:spPr bwMode="auto">
          <a:xfrm>
            <a:off x="7663543" y="1016000"/>
            <a:ext cx="1229632" cy="5733703"/>
          </a:xfrm>
          <a:prstGeom prst="roundRect">
            <a:avLst>
              <a:gd name="adj" fmla="val 16667"/>
            </a:avLst>
          </a:prstGeom>
          <a:solidFill>
            <a:schemeClr val="bg1">
              <a:alpha val="47000"/>
            </a:schemeClr>
          </a:solidFill>
          <a:ln w="285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25" name="AutoShape 5"/>
          <p:cNvSpPr>
            <a:spLocks noChangeArrowheads="1"/>
          </p:cNvSpPr>
          <p:nvPr/>
        </p:nvSpPr>
        <p:spPr bwMode="auto">
          <a:xfrm>
            <a:off x="6284686" y="115888"/>
            <a:ext cx="1225549" cy="2655887"/>
          </a:xfrm>
          <a:prstGeom prst="roundRect">
            <a:avLst>
              <a:gd name="adj" fmla="val 16667"/>
            </a:avLst>
          </a:prstGeom>
          <a:solidFill>
            <a:schemeClr val="bg1">
              <a:alpha val="47000"/>
            </a:schemeClr>
          </a:solidFill>
          <a:ln w="285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27" name="AutoShape 7"/>
          <p:cNvSpPr>
            <a:spLocks noChangeArrowheads="1"/>
          </p:cNvSpPr>
          <p:nvPr/>
        </p:nvSpPr>
        <p:spPr bwMode="auto">
          <a:xfrm>
            <a:off x="3902075" y="692150"/>
            <a:ext cx="1655763" cy="6051550"/>
          </a:xfrm>
          <a:prstGeom prst="roundRect">
            <a:avLst>
              <a:gd name="adj" fmla="val 16667"/>
            </a:avLst>
          </a:prstGeom>
          <a:solidFill>
            <a:schemeClr val="bg1">
              <a:alpha val="47000"/>
            </a:schemeClr>
          </a:solidFill>
          <a:ln w="285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74" name="Line 42"/>
          <p:cNvSpPr>
            <a:spLocks noChangeShapeType="1"/>
          </p:cNvSpPr>
          <p:nvPr/>
        </p:nvSpPr>
        <p:spPr bwMode="auto">
          <a:xfrm rot="21366018" flipV="1">
            <a:off x="5365947" y="709324"/>
            <a:ext cx="1345844" cy="506608"/>
          </a:xfrm>
          <a:prstGeom prst="line">
            <a:avLst/>
          </a:prstGeom>
          <a:ln w="28575">
            <a:solidFill>
              <a:srgbClr val="FFFF0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76" name="Line 42"/>
          <p:cNvSpPr>
            <a:spLocks noChangeShapeType="1"/>
          </p:cNvSpPr>
          <p:nvPr/>
        </p:nvSpPr>
        <p:spPr bwMode="auto">
          <a:xfrm rot="21366018" flipV="1">
            <a:off x="5032534" y="376558"/>
            <a:ext cx="1345844" cy="506608"/>
          </a:xfrm>
          <a:prstGeom prst="line">
            <a:avLst/>
          </a:prstGeom>
          <a:ln w="28575">
            <a:solidFill>
              <a:srgbClr val="FFFF0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77" name="Line 42"/>
          <p:cNvSpPr>
            <a:spLocks noChangeShapeType="1"/>
          </p:cNvSpPr>
          <p:nvPr/>
        </p:nvSpPr>
        <p:spPr bwMode="auto">
          <a:xfrm rot="21366018" flipV="1">
            <a:off x="5225739" y="494513"/>
            <a:ext cx="1345843" cy="506609"/>
          </a:xfrm>
          <a:prstGeom prst="line">
            <a:avLst/>
          </a:prstGeom>
          <a:ln w="28575">
            <a:solidFill>
              <a:srgbClr val="FFFF0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78" name="Line 42"/>
          <p:cNvSpPr>
            <a:spLocks noChangeShapeType="1"/>
          </p:cNvSpPr>
          <p:nvPr/>
        </p:nvSpPr>
        <p:spPr bwMode="auto">
          <a:xfrm rot="21366018" flipV="1">
            <a:off x="5135025" y="437479"/>
            <a:ext cx="1345843" cy="506608"/>
          </a:xfrm>
          <a:prstGeom prst="line">
            <a:avLst/>
          </a:prstGeom>
          <a:ln w="28575">
            <a:solidFill>
              <a:srgbClr val="FFFF0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0" name="Line 56"/>
          <p:cNvSpPr>
            <a:spLocks noChangeShapeType="1"/>
          </p:cNvSpPr>
          <p:nvPr/>
        </p:nvSpPr>
        <p:spPr bwMode="auto">
          <a:xfrm rot="277168">
            <a:off x="5777579" y="845700"/>
            <a:ext cx="130140" cy="80158"/>
          </a:xfrm>
          <a:prstGeom prst="line">
            <a:avLst/>
          </a:prstGeom>
          <a:ln w="28575">
            <a:solidFill>
              <a:srgbClr val="FFFF00"/>
            </a:solidFill>
            <a:prstDash val="sysDot"/>
            <a:headEnd/>
            <a:tailEnd/>
          </a:ln>
          <a:effectLst>
            <a:outerShdw blurRad="50800" dist="25400" dir="4440000" algn="t" rotWithShape="0">
              <a:schemeClr val="tx1">
                <a:alpha val="40000"/>
              </a:schemeClr>
            </a:outerShdw>
          </a:effectLst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68" name="Line 54"/>
          <p:cNvSpPr>
            <a:spLocks noChangeShapeType="1"/>
          </p:cNvSpPr>
          <p:nvPr/>
        </p:nvSpPr>
        <p:spPr bwMode="auto">
          <a:xfrm rot="180756">
            <a:off x="5090190" y="1433634"/>
            <a:ext cx="2932113" cy="0"/>
          </a:xfrm>
          <a:prstGeom prst="line">
            <a:avLst/>
          </a:prstGeom>
          <a:ln w="28575">
            <a:solidFill>
              <a:srgbClr val="FFFF0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70" name="Line 54"/>
          <p:cNvSpPr>
            <a:spLocks noChangeShapeType="1"/>
          </p:cNvSpPr>
          <p:nvPr/>
        </p:nvSpPr>
        <p:spPr bwMode="auto">
          <a:xfrm rot="180756">
            <a:off x="5085684" y="1519241"/>
            <a:ext cx="2932113" cy="0"/>
          </a:xfrm>
          <a:prstGeom prst="line">
            <a:avLst/>
          </a:prstGeom>
          <a:ln w="28575">
            <a:solidFill>
              <a:srgbClr val="FFFF0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62" name="Line 54"/>
          <p:cNvSpPr>
            <a:spLocks noChangeShapeType="1"/>
          </p:cNvSpPr>
          <p:nvPr/>
        </p:nvSpPr>
        <p:spPr bwMode="auto">
          <a:xfrm>
            <a:off x="1392237" y="1119250"/>
            <a:ext cx="2932113" cy="0"/>
          </a:xfrm>
          <a:prstGeom prst="line">
            <a:avLst/>
          </a:prstGeom>
          <a:ln w="28575">
            <a:solidFill>
              <a:srgbClr val="FFFF0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63" name="Line 56"/>
          <p:cNvSpPr>
            <a:spLocks noChangeShapeType="1"/>
          </p:cNvSpPr>
          <p:nvPr/>
        </p:nvSpPr>
        <p:spPr bwMode="auto">
          <a:xfrm>
            <a:off x="2717835" y="1266885"/>
            <a:ext cx="219075" cy="134937"/>
          </a:xfrm>
          <a:prstGeom prst="line">
            <a:avLst/>
          </a:prstGeom>
          <a:ln w="28575">
            <a:solidFill>
              <a:srgbClr val="FFFF00"/>
            </a:solidFill>
            <a:prstDash val="sysDot"/>
            <a:headEnd/>
            <a:tailEnd/>
          </a:ln>
          <a:effectLst>
            <a:outerShdw blurRad="50800" dist="25400" dir="4440000" algn="t" rotWithShape="0">
              <a:schemeClr val="tx1">
                <a:alpha val="40000"/>
              </a:schemeClr>
            </a:outerShdw>
          </a:effectLst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64" name="Line 54"/>
          <p:cNvSpPr>
            <a:spLocks noChangeShapeType="1"/>
          </p:cNvSpPr>
          <p:nvPr/>
        </p:nvSpPr>
        <p:spPr bwMode="auto">
          <a:xfrm>
            <a:off x="1392237" y="1204975"/>
            <a:ext cx="2932113" cy="0"/>
          </a:xfrm>
          <a:prstGeom prst="line">
            <a:avLst/>
          </a:prstGeom>
          <a:ln w="28575">
            <a:solidFill>
              <a:srgbClr val="FFFF0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65" name="Line 54"/>
          <p:cNvSpPr>
            <a:spLocks noChangeShapeType="1"/>
          </p:cNvSpPr>
          <p:nvPr/>
        </p:nvSpPr>
        <p:spPr bwMode="auto">
          <a:xfrm>
            <a:off x="1392237" y="1528825"/>
            <a:ext cx="2932113" cy="0"/>
          </a:xfrm>
          <a:prstGeom prst="line">
            <a:avLst/>
          </a:prstGeom>
          <a:ln w="28575">
            <a:solidFill>
              <a:srgbClr val="FFFF00"/>
            </a:solidFill>
            <a:headEnd/>
            <a:tailEnd/>
          </a:ln>
          <a:effectLst>
            <a:outerShdw blurRad="457200" dist="20000" dir="5400000" rotWithShape="0">
              <a:schemeClr val="accent1">
                <a:lumMod val="75000"/>
                <a:alpha val="38000"/>
              </a:schemeClr>
            </a:outerShdw>
          </a:effectLst>
          <a:scene3d>
            <a:camera prst="orthographicFront"/>
            <a:lightRig rig="threePt" dir="t"/>
          </a:scene3d>
          <a:sp3d extrusionH="76200" contourW="12700" prstMaterial="metal">
            <a:bevelT w="165100" prst="coolSlant"/>
            <a:bevelB/>
            <a:extrusionClr>
              <a:schemeClr val="tx1"/>
            </a:extrusionClr>
            <a:contourClr>
              <a:srgbClr val="FFFFCC"/>
            </a:contourClr>
          </a:sp3d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56" name="Oval 40"/>
          <p:cNvSpPr>
            <a:spLocks noChangeArrowheads="1"/>
          </p:cNvSpPr>
          <p:nvPr/>
        </p:nvSpPr>
        <p:spPr bwMode="auto">
          <a:xfrm>
            <a:off x="7608888" y="1089025"/>
            <a:ext cx="1347787" cy="836612"/>
          </a:xfrm>
          <a:prstGeom prst="ellipse">
            <a:avLst/>
          </a:prstGeom>
          <a:solidFill>
            <a:srgbClr val="FFCC00"/>
          </a:solidFill>
          <a:ln w="25400">
            <a:solidFill>
              <a:srgbClr val="FFC000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 prstMaterial="metal">
            <a:bevelT/>
          </a:sp3d>
        </p:spPr>
        <p:txBody>
          <a:bodyPr wrap="none" anchor="ctr"/>
          <a:lstStyle/>
          <a:p>
            <a:pPr algn="ctr"/>
            <a:r>
              <a:rPr lang="en-US" altLang="ja-JP" sz="2000" dirty="0" err="1">
                <a:solidFill>
                  <a:srgbClr val="000000"/>
                </a:solidFill>
                <a:latin typeface="Arial" charset="0"/>
                <a:cs typeface="Arial" charset="0"/>
              </a:rPr>
              <a:t>Hongo</a:t>
            </a:r>
          </a:p>
        </p:txBody>
      </p:sp>
      <p:sp>
        <p:nvSpPr>
          <p:cNvPr id="257" name="Oval 40"/>
          <p:cNvSpPr>
            <a:spLocks noChangeArrowheads="1"/>
          </p:cNvSpPr>
          <p:nvPr/>
        </p:nvSpPr>
        <p:spPr bwMode="auto">
          <a:xfrm>
            <a:off x="6216650" y="85725"/>
            <a:ext cx="1347788" cy="838200"/>
          </a:xfrm>
          <a:prstGeom prst="ellipse">
            <a:avLst/>
          </a:prstGeom>
          <a:solidFill>
            <a:srgbClr val="FFCC00"/>
          </a:solidFill>
          <a:ln w="25400">
            <a:solidFill>
              <a:srgbClr val="FFC000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 prstMaterial="metal">
            <a:bevelT/>
          </a:sp3d>
        </p:spPr>
        <p:txBody>
          <a:bodyPr wrap="none" anchor="ctr"/>
          <a:lstStyle/>
          <a:p>
            <a:pPr algn="ctr"/>
            <a:r>
              <a:rPr lang="en-US" altLang="ja-JP" sz="2000" dirty="0" err="1">
                <a:solidFill>
                  <a:srgbClr val="000000"/>
                </a:solidFill>
                <a:latin typeface="Arial" charset="0"/>
                <a:cs typeface="Arial" charset="0"/>
              </a:rPr>
              <a:t>Hakusan</a:t>
            </a:r>
          </a:p>
        </p:txBody>
      </p:sp>
      <p:sp>
        <p:nvSpPr>
          <p:cNvPr id="258" name="Oval 39"/>
          <p:cNvSpPr>
            <a:spLocks noChangeArrowheads="1"/>
          </p:cNvSpPr>
          <p:nvPr/>
        </p:nvSpPr>
        <p:spPr bwMode="auto">
          <a:xfrm>
            <a:off x="4002088" y="836612"/>
            <a:ext cx="1430337" cy="836613"/>
          </a:xfrm>
          <a:prstGeom prst="ellipse">
            <a:avLst/>
          </a:prstGeom>
          <a:solidFill>
            <a:srgbClr val="FFCC00"/>
          </a:solidFill>
          <a:ln w="25400">
            <a:solidFill>
              <a:srgbClr val="FFC000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 prstMaterial="metal">
            <a:bevelT/>
          </a:sp3d>
        </p:spPr>
        <p:txBody>
          <a:bodyPr wrap="none" anchor="ctr"/>
          <a:lstStyle/>
          <a:p>
            <a:pPr algn="ctr"/>
            <a:r>
              <a:rPr lang="en-US" altLang="ja-JP" sz="2000" dirty="0" err="1">
                <a:solidFill>
                  <a:srgbClr val="000000"/>
                </a:solidFill>
                <a:latin typeface="Arial" charset="0"/>
                <a:cs typeface="Arial" charset="0"/>
              </a:rPr>
              <a:t>Otemachi</a:t>
            </a:r>
          </a:p>
        </p:txBody>
      </p:sp>
      <p:sp>
        <p:nvSpPr>
          <p:cNvPr id="259" name="Oval 37"/>
          <p:cNvSpPr>
            <a:spLocks noChangeArrowheads="1"/>
          </p:cNvSpPr>
          <p:nvPr/>
        </p:nvSpPr>
        <p:spPr bwMode="auto">
          <a:xfrm>
            <a:off x="249238" y="893762"/>
            <a:ext cx="1347787" cy="836613"/>
          </a:xfrm>
          <a:prstGeom prst="ellipse">
            <a:avLst/>
          </a:prstGeom>
          <a:solidFill>
            <a:srgbClr val="FFCC00"/>
          </a:solidFill>
          <a:ln w="25400">
            <a:solidFill>
              <a:srgbClr val="FFC000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 prstMaterial="metal">
            <a:bevelT/>
          </a:sp3d>
        </p:spPr>
        <p:txBody>
          <a:bodyPr wrap="none" anchor="ctr"/>
          <a:lstStyle/>
          <a:p>
            <a:pPr algn="ctr"/>
            <a:r>
              <a:rPr lang="en-US" altLang="ja-JP" sz="2000" dirty="0" err="1">
                <a:solidFill>
                  <a:srgbClr val="000000"/>
                </a:solidFill>
                <a:latin typeface="Arial" charset="0"/>
                <a:cs typeface="Arial" charset="0"/>
              </a:rPr>
              <a:t>Koganei</a:t>
            </a:r>
            <a:endParaRPr lang="en-US" altLang="ja-JP" sz="2000" dirty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53" name="Line 69"/>
          <p:cNvSpPr>
            <a:spLocks noChangeShapeType="1"/>
          </p:cNvSpPr>
          <p:nvPr/>
        </p:nvSpPr>
        <p:spPr bwMode="auto">
          <a:xfrm>
            <a:off x="5111400" y="1952624"/>
            <a:ext cx="1666847" cy="0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 type="none" w="lg" len="lg"/>
            <a:tailEnd type="none" w="lg" len="lg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5" name="テキスト ボックス 34"/>
          <p:cNvSpPr txBox="1">
            <a:spLocks noChangeArrowheads="1"/>
          </p:cNvSpPr>
          <p:nvPr/>
        </p:nvSpPr>
        <p:spPr bwMode="auto">
          <a:xfrm>
            <a:off x="2354263" y="744597"/>
            <a:ext cx="90328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altLang="ja-JP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45 km </a:t>
            </a:r>
          </a:p>
        </p:txBody>
      </p:sp>
      <p:sp>
        <p:nvSpPr>
          <p:cNvPr id="286" name="テキスト ボックス 42"/>
          <p:cNvSpPr txBox="1">
            <a:spLocks noChangeArrowheads="1"/>
          </p:cNvSpPr>
          <p:nvPr/>
        </p:nvSpPr>
        <p:spPr bwMode="auto">
          <a:xfrm>
            <a:off x="4965700" y="269935"/>
            <a:ext cx="9028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12 km </a:t>
            </a:r>
          </a:p>
        </p:txBody>
      </p:sp>
      <p:sp>
        <p:nvSpPr>
          <p:cNvPr id="287" name="テキスト ボックス 42"/>
          <p:cNvSpPr txBox="1">
            <a:spLocks noChangeArrowheads="1"/>
          </p:cNvSpPr>
          <p:nvPr/>
        </p:nvSpPr>
        <p:spPr bwMode="auto">
          <a:xfrm>
            <a:off x="5474424" y="1461685"/>
            <a:ext cx="9028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18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Arial" charset="0"/>
              </a:rPr>
              <a:t>13 km </a:t>
            </a:r>
          </a:p>
        </p:txBody>
      </p:sp>
      <p:sp>
        <p:nvSpPr>
          <p:cNvPr id="166" name="Line 69"/>
          <p:cNvSpPr>
            <a:spLocks noChangeShapeType="1"/>
          </p:cNvSpPr>
          <p:nvPr/>
        </p:nvSpPr>
        <p:spPr bwMode="auto">
          <a:xfrm>
            <a:off x="1179670" y="3610484"/>
            <a:ext cx="2813426" cy="0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 type="none" w="lg" len="lg"/>
            <a:tailEnd type="none" w="lg" len="lg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67" name="Line 69"/>
          <p:cNvSpPr>
            <a:spLocks noChangeShapeType="1"/>
          </p:cNvSpPr>
          <p:nvPr/>
        </p:nvSpPr>
        <p:spPr bwMode="auto">
          <a:xfrm>
            <a:off x="1179670" y="4132263"/>
            <a:ext cx="2813426" cy="0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 type="none" w="lg" len="lg"/>
            <a:tailEnd type="none" w="lg" len="lg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68" name="Freeform 49"/>
          <p:cNvSpPr>
            <a:spLocks/>
          </p:cNvSpPr>
          <p:nvPr/>
        </p:nvSpPr>
        <p:spPr bwMode="auto">
          <a:xfrm>
            <a:off x="3952719" y="3600450"/>
            <a:ext cx="523462" cy="531813"/>
          </a:xfrm>
          <a:custGeom>
            <a:avLst/>
            <a:gdLst>
              <a:gd name="T0" fmla="*/ 0 w 210"/>
              <a:gd name="T1" fmla="*/ 0 h 318"/>
              <a:gd name="T2" fmla="*/ 122 w 210"/>
              <a:gd name="T3" fmla="*/ 23 h 318"/>
              <a:gd name="T4" fmla="*/ 197 w 210"/>
              <a:gd name="T5" fmla="*/ 98 h 318"/>
              <a:gd name="T6" fmla="*/ 197 w 210"/>
              <a:gd name="T7" fmla="*/ 225 h 318"/>
              <a:gd name="T8" fmla="*/ 116 w 210"/>
              <a:gd name="T9" fmla="*/ 300 h 318"/>
              <a:gd name="T10" fmla="*/ 0 w 210"/>
              <a:gd name="T11" fmla="*/ 318 h 3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10"/>
              <a:gd name="T19" fmla="*/ 0 h 318"/>
              <a:gd name="T20" fmla="*/ 210 w 210"/>
              <a:gd name="T21" fmla="*/ 318 h 31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0" h="318">
                <a:moveTo>
                  <a:pt x="0" y="0"/>
                </a:moveTo>
                <a:cubicBezTo>
                  <a:pt x="20" y="4"/>
                  <a:pt x="89" y="7"/>
                  <a:pt x="122" y="23"/>
                </a:cubicBezTo>
                <a:cubicBezTo>
                  <a:pt x="155" y="39"/>
                  <a:pt x="185" y="64"/>
                  <a:pt x="197" y="98"/>
                </a:cubicBezTo>
                <a:cubicBezTo>
                  <a:pt x="209" y="132"/>
                  <a:pt x="210" y="191"/>
                  <a:pt x="197" y="225"/>
                </a:cubicBezTo>
                <a:cubicBezTo>
                  <a:pt x="184" y="259"/>
                  <a:pt x="149" y="284"/>
                  <a:pt x="116" y="300"/>
                </a:cubicBezTo>
                <a:cubicBezTo>
                  <a:pt x="83" y="316"/>
                  <a:pt x="24" y="314"/>
                  <a:pt x="0" y="318"/>
                </a:cubicBezTo>
              </a:path>
            </a:pathLst>
          </a:custGeom>
          <a:noFill/>
          <a:ln w="254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63" name="AutoShape 44"/>
          <p:cNvSpPr>
            <a:spLocks noChangeArrowheads="1"/>
          </p:cNvSpPr>
          <p:nvPr/>
        </p:nvSpPr>
        <p:spPr bwMode="auto">
          <a:xfrm>
            <a:off x="304799" y="3368675"/>
            <a:ext cx="1210679" cy="431800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NTT-NICT</a:t>
            </a:r>
            <a:endParaRPr lang="en-US" altLang="ja-JP" sz="1800" dirty="0">
              <a:solidFill>
                <a:srgbClr val="000000"/>
              </a:solidFill>
            </a:endParaRPr>
          </a:p>
        </p:txBody>
      </p:sp>
      <p:sp>
        <p:nvSpPr>
          <p:cNvPr id="164" name="AutoShape 45"/>
          <p:cNvSpPr>
            <a:spLocks noChangeArrowheads="1"/>
          </p:cNvSpPr>
          <p:nvPr/>
        </p:nvSpPr>
        <p:spPr bwMode="auto">
          <a:xfrm>
            <a:off x="304799" y="3914775"/>
            <a:ext cx="1210679" cy="431800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NTT-NICT</a:t>
            </a:r>
            <a:endParaRPr lang="en-US" altLang="ja-JP" sz="1800" dirty="0">
              <a:solidFill>
                <a:srgbClr val="000000"/>
              </a:solidFill>
            </a:endParaRPr>
          </a:p>
        </p:txBody>
      </p:sp>
      <p:sp>
        <p:nvSpPr>
          <p:cNvPr id="162" name="Line 69"/>
          <p:cNvSpPr>
            <a:spLocks noChangeShapeType="1"/>
          </p:cNvSpPr>
          <p:nvPr/>
        </p:nvSpPr>
        <p:spPr bwMode="auto">
          <a:xfrm>
            <a:off x="1341427" y="3036887"/>
            <a:ext cx="3000245" cy="1460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 type="none" w="lg" len="lg"/>
            <a:tailEnd type="none" w="lg" len="lg"/>
          </a:ln>
        </p:spPr>
        <p:txBody>
          <a:bodyPr/>
          <a:lstStyle/>
          <a:p>
            <a:endParaRPr lang="ja-JP" altLang="en-US" sz="1800">
              <a:solidFill>
                <a:srgbClr val="000000"/>
              </a:solidFill>
            </a:endParaRPr>
          </a:p>
        </p:txBody>
      </p:sp>
      <p:sp>
        <p:nvSpPr>
          <p:cNvPr id="220" name="AutoShape 104"/>
          <p:cNvSpPr>
            <a:spLocks noChangeArrowheads="1"/>
          </p:cNvSpPr>
          <p:nvPr/>
        </p:nvSpPr>
        <p:spPr bwMode="auto">
          <a:xfrm>
            <a:off x="286603" y="2838449"/>
            <a:ext cx="1222824" cy="396875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NEC-NICT</a:t>
            </a:r>
            <a:endParaRPr lang="en-US" altLang="ja-JP" sz="1800" dirty="0">
              <a:solidFill>
                <a:srgbClr val="000000"/>
              </a:solidFill>
            </a:endParaRPr>
          </a:p>
        </p:txBody>
      </p:sp>
      <p:sp>
        <p:nvSpPr>
          <p:cNvPr id="283" name="AutoShape 104"/>
          <p:cNvSpPr>
            <a:spLocks noChangeArrowheads="1"/>
          </p:cNvSpPr>
          <p:nvPr/>
        </p:nvSpPr>
        <p:spPr bwMode="auto">
          <a:xfrm>
            <a:off x="4119025" y="2838449"/>
            <a:ext cx="1251262" cy="396875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NEC-NICT</a:t>
            </a:r>
            <a:endParaRPr lang="en-US" altLang="ja-JP" sz="1800" dirty="0">
              <a:solidFill>
                <a:srgbClr val="000000"/>
              </a:solidFill>
            </a:endParaRPr>
          </a:p>
        </p:txBody>
      </p:sp>
      <p:sp>
        <p:nvSpPr>
          <p:cNvPr id="254" name="Line 69"/>
          <p:cNvSpPr>
            <a:spLocks noChangeShapeType="1"/>
          </p:cNvSpPr>
          <p:nvPr/>
        </p:nvSpPr>
        <p:spPr bwMode="auto">
          <a:xfrm>
            <a:off x="5111400" y="2476499"/>
            <a:ext cx="1666847" cy="0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 type="none" w="lg" len="lg"/>
            <a:tailEnd type="none" w="lg" len="lg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60" name="AutoShape 40"/>
          <p:cNvSpPr>
            <a:spLocks noChangeArrowheads="1"/>
          </p:cNvSpPr>
          <p:nvPr/>
        </p:nvSpPr>
        <p:spPr bwMode="auto">
          <a:xfrm>
            <a:off x="4124325" y="1727200"/>
            <a:ext cx="1276350" cy="431800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Mitsubishi</a:t>
            </a:r>
            <a:endParaRPr lang="en-US" altLang="ja-JP" sz="1800" dirty="0">
              <a:solidFill>
                <a:srgbClr val="000000"/>
              </a:solidFill>
            </a:endParaRPr>
          </a:p>
        </p:txBody>
      </p:sp>
      <p:sp>
        <p:nvSpPr>
          <p:cNvPr id="161" name="AutoShape 41"/>
          <p:cNvSpPr>
            <a:spLocks noChangeArrowheads="1"/>
          </p:cNvSpPr>
          <p:nvPr/>
        </p:nvSpPr>
        <p:spPr bwMode="auto">
          <a:xfrm>
            <a:off x="4125912" y="2249488"/>
            <a:ext cx="1276350" cy="431800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Mitsubishi</a:t>
            </a:r>
            <a:endParaRPr lang="en-US" altLang="ja-JP" sz="1800" dirty="0">
              <a:solidFill>
                <a:srgbClr val="000000"/>
              </a:solidFill>
            </a:endParaRPr>
          </a:p>
        </p:txBody>
      </p:sp>
      <p:sp>
        <p:nvSpPr>
          <p:cNvPr id="299" name="AutoShape 38"/>
          <p:cNvSpPr>
            <a:spLocks noChangeArrowheads="1"/>
          </p:cNvSpPr>
          <p:nvPr/>
        </p:nvSpPr>
        <p:spPr bwMode="auto">
          <a:xfrm>
            <a:off x="304800" y="5072063"/>
            <a:ext cx="1257300" cy="404812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All Vienna</a:t>
            </a:r>
            <a:endParaRPr lang="en-US" altLang="ja-JP" sz="1800" dirty="0">
              <a:solidFill>
                <a:srgbClr val="000000"/>
              </a:solidFill>
            </a:endParaRPr>
          </a:p>
        </p:txBody>
      </p:sp>
      <p:sp>
        <p:nvSpPr>
          <p:cNvPr id="300" name="正方形/長方形 299"/>
          <p:cNvSpPr/>
          <p:nvPr/>
        </p:nvSpPr>
        <p:spPr>
          <a:xfrm>
            <a:off x="2031494" y="4817418"/>
            <a:ext cx="138371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④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BBM92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1" name="正方形/長方形 300"/>
          <p:cNvSpPr/>
          <p:nvPr/>
        </p:nvSpPr>
        <p:spPr>
          <a:xfrm>
            <a:off x="1943720" y="5874693"/>
            <a:ext cx="124104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⑤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BB84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5" name="正方形/長方形 304"/>
          <p:cNvSpPr/>
          <p:nvPr/>
        </p:nvSpPr>
        <p:spPr>
          <a:xfrm>
            <a:off x="5780921" y="6021691"/>
            <a:ext cx="161133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⑥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SARG04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8" name="Line 69"/>
          <p:cNvSpPr>
            <a:spLocks noChangeShapeType="1"/>
          </p:cNvSpPr>
          <p:nvPr/>
        </p:nvSpPr>
        <p:spPr bwMode="auto">
          <a:xfrm>
            <a:off x="4987925" y="6438900"/>
            <a:ext cx="3024188" cy="1588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 type="none" w="lg" len="lg"/>
            <a:tailEnd type="none" w="lg" len="lg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69" name="Line 69"/>
          <p:cNvSpPr>
            <a:spLocks noChangeShapeType="1"/>
          </p:cNvSpPr>
          <p:nvPr/>
        </p:nvSpPr>
        <p:spPr bwMode="auto">
          <a:xfrm>
            <a:off x="1357913" y="5885721"/>
            <a:ext cx="3000244" cy="1459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 type="none" w="lg" len="lg"/>
            <a:tailEnd type="none" w="lg" len="lg"/>
          </a:ln>
        </p:spPr>
        <p:txBody>
          <a:bodyPr/>
          <a:lstStyle/>
          <a:p>
            <a:endParaRPr lang="ja-JP" altLang="en-US" sz="1800">
              <a:solidFill>
                <a:srgbClr val="000000"/>
              </a:solidFill>
            </a:endParaRPr>
          </a:p>
        </p:txBody>
      </p:sp>
      <p:sp>
        <p:nvSpPr>
          <p:cNvPr id="158" name="AutoShape 38"/>
          <p:cNvSpPr>
            <a:spLocks noChangeArrowheads="1"/>
          </p:cNvSpPr>
          <p:nvPr/>
        </p:nvSpPr>
        <p:spPr bwMode="auto">
          <a:xfrm>
            <a:off x="579248" y="5688012"/>
            <a:ext cx="777877" cy="396875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>
                <a:solidFill>
                  <a:srgbClr val="000000"/>
                </a:solidFill>
              </a:rPr>
              <a:t>TREL</a:t>
            </a:r>
          </a:p>
        </p:txBody>
      </p:sp>
      <p:sp>
        <p:nvSpPr>
          <p:cNvPr id="159" name="AutoShape 39"/>
          <p:cNvSpPr>
            <a:spLocks noChangeArrowheads="1"/>
          </p:cNvSpPr>
          <p:nvPr/>
        </p:nvSpPr>
        <p:spPr bwMode="auto">
          <a:xfrm>
            <a:off x="4358945" y="5688012"/>
            <a:ext cx="754393" cy="396875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>
                <a:solidFill>
                  <a:srgbClr val="000000"/>
                </a:solidFill>
              </a:rPr>
              <a:t>TREL</a:t>
            </a:r>
          </a:p>
        </p:txBody>
      </p:sp>
      <p:sp>
        <p:nvSpPr>
          <p:cNvPr id="205" name="AutoShape 87"/>
          <p:cNvSpPr>
            <a:spLocks noChangeArrowheads="1"/>
          </p:cNvSpPr>
          <p:nvPr/>
        </p:nvSpPr>
        <p:spPr bwMode="auto">
          <a:xfrm>
            <a:off x="4371975" y="6248399"/>
            <a:ext cx="750888" cy="377825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>
                <a:solidFill>
                  <a:srgbClr val="000000"/>
                </a:solidFill>
              </a:rPr>
              <a:t>IDQ</a:t>
            </a:r>
          </a:p>
        </p:txBody>
      </p:sp>
      <p:sp>
        <p:nvSpPr>
          <p:cNvPr id="284" name="AutoShape 87"/>
          <p:cNvSpPr>
            <a:spLocks noChangeArrowheads="1"/>
          </p:cNvSpPr>
          <p:nvPr/>
        </p:nvSpPr>
        <p:spPr bwMode="auto">
          <a:xfrm>
            <a:off x="7877175" y="6261099"/>
            <a:ext cx="750888" cy="377825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>
                <a:solidFill>
                  <a:srgbClr val="000000"/>
                </a:solidFill>
              </a:rPr>
              <a:t>IDQ</a:t>
            </a:r>
          </a:p>
        </p:txBody>
      </p:sp>
      <p:sp>
        <p:nvSpPr>
          <p:cNvPr id="290" name="AutoShape 38"/>
          <p:cNvSpPr>
            <a:spLocks noChangeArrowheads="1"/>
          </p:cNvSpPr>
          <p:nvPr/>
        </p:nvSpPr>
        <p:spPr bwMode="auto">
          <a:xfrm>
            <a:off x="304800" y="4538663"/>
            <a:ext cx="1257300" cy="404812"/>
          </a:xfrm>
          <a:prstGeom prst="cube">
            <a:avLst>
              <a:gd name="adj" fmla="val 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All Vienna</a:t>
            </a:r>
            <a:endParaRPr lang="en-US" altLang="ja-JP" sz="1800" dirty="0">
              <a:solidFill>
                <a:srgbClr val="000000"/>
              </a:solidFill>
            </a:endParaRPr>
          </a:p>
        </p:txBody>
      </p:sp>
      <p:grpSp>
        <p:nvGrpSpPr>
          <p:cNvPr id="2" name="グループ化 61"/>
          <p:cNvGrpSpPr/>
          <p:nvPr/>
        </p:nvGrpSpPr>
        <p:grpSpPr>
          <a:xfrm>
            <a:off x="1562101" y="4752974"/>
            <a:ext cx="849660" cy="523875"/>
            <a:chOff x="1562100" y="4752974"/>
            <a:chExt cx="1276477" cy="523875"/>
          </a:xfrm>
        </p:grpSpPr>
        <p:sp>
          <p:nvSpPr>
            <p:cNvPr id="294" name="Line 69"/>
            <p:cNvSpPr>
              <a:spLocks noChangeShapeType="1"/>
            </p:cNvSpPr>
            <p:nvPr/>
          </p:nvSpPr>
          <p:spPr bwMode="auto">
            <a:xfrm>
              <a:off x="1562100" y="4752974"/>
              <a:ext cx="1106460" cy="0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295" name="Line 69"/>
            <p:cNvSpPr>
              <a:spLocks noChangeShapeType="1"/>
            </p:cNvSpPr>
            <p:nvPr/>
          </p:nvSpPr>
          <p:spPr bwMode="auto">
            <a:xfrm>
              <a:off x="1562100" y="5276849"/>
              <a:ext cx="1106460" cy="0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296" name="Freeform 143"/>
            <p:cNvSpPr>
              <a:spLocks/>
            </p:cNvSpPr>
            <p:nvPr/>
          </p:nvSpPr>
          <p:spPr bwMode="auto">
            <a:xfrm>
              <a:off x="2659162" y="4752974"/>
              <a:ext cx="179415" cy="523875"/>
            </a:xfrm>
            <a:custGeom>
              <a:avLst/>
              <a:gdLst>
                <a:gd name="T0" fmla="*/ 0 w 210"/>
                <a:gd name="T1" fmla="*/ 0 h 318"/>
                <a:gd name="T2" fmla="*/ 122 w 210"/>
                <a:gd name="T3" fmla="*/ 23 h 318"/>
                <a:gd name="T4" fmla="*/ 197 w 210"/>
                <a:gd name="T5" fmla="*/ 98 h 318"/>
                <a:gd name="T6" fmla="*/ 197 w 210"/>
                <a:gd name="T7" fmla="*/ 225 h 318"/>
                <a:gd name="T8" fmla="*/ 116 w 210"/>
                <a:gd name="T9" fmla="*/ 300 h 318"/>
                <a:gd name="T10" fmla="*/ 0 w 210"/>
                <a:gd name="T11" fmla="*/ 318 h 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0"/>
                <a:gd name="T19" fmla="*/ 0 h 318"/>
                <a:gd name="T20" fmla="*/ 210 w 210"/>
                <a:gd name="T21" fmla="*/ 318 h 3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0" h="318">
                  <a:moveTo>
                    <a:pt x="0" y="0"/>
                  </a:moveTo>
                  <a:cubicBezTo>
                    <a:pt x="20" y="4"/>
                    <a:pt x="89" y="7"/>
                    <a:pt x="122" y="23"/>
                  </a:cubicBezTo>
                  <a:cubicBezTo>
                    <a:pt x="155" y="39"/>
                    <a:pt x="185" y="64"/>
                    <a:pt x="197" y="98"/>
                  </a:cubicBezTo>
                  <a:cubicBezTo>
                    <a:pt x="209" y="132"/>
                    <a:pt x="210" y="191"/>
                    <a:pt x="197" y="225"/>
                  </a:cubicBezTo>
                  <a:cubicBezTo>
                    <a:pt x="184" y="259"/>
                    <a:pt x="149" y="284"/>
                    <a:pt x="116" y="300"/>
                  </a:cubicBezTo>
                  <a:cubicBezTo>
                    <a:pt x="83" y="316"/>
                    <a:pt x="24" y="314"/>
                    <a:pt x="0" y="318"/>
                  </a:cubicBezTo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303" name="正方形/長方形 302"/>
          <p:cNvSpPr/>
          <p:nvPr/>
        </p:nvSpPr>
        <p:spPr>
          <a:xfrm>
            <a:off x="5499379" y="1998018"/>
            <a:ext cx="124104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①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BB84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5" name="Freeform 143"/>
          <p:cNvSpPr>
            <a:spLocks/>
          </p:cNvSpPr>
          <p:nvPr/>
        </p:nvSpPr>
        <p:spPr bwMode="auto">
          <a:xfrm>
            <a:off x="6768849" y="1952624"/>
            <a:ext cx="179415" cy="523875"/>
          </a:xfrm>
          <a:custGeom>
            <a:avLst/>
            <a:gdLst>
              <a:gd name="T0" fmla="*/ 0 w 210"/>
              <a:gd name="T1" fmla="*/ 0 h 318"/>
              <a:gd name="T2" fmla="*/ 122 w 210"/>
              <a:gd name="T3" fmla="*/ 23 h 318"/>
              <a:gd name="T4" fmla="*/ 197 w 210"/>
              <a:gd name="T5" fmla="*/ 98 h 318"/>
              <a:gd name="T6" fmla="*/ 197 w 210"/>
              <a:gd name="T7" fmla="*/ 225 h 318"/>
              <a:gd name="T8" fmla="*/ 116 w 210"/>
              <a:gd name="T9" fmla="*/ 300 h 318"/>
              <a:gd name="T10" fmla="*/ 0 w 210"/>
              <a:gd name="T11" fmla="*/ 318 h 3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10"/>
              <a:gd name="T19" fmla="*/ 0 h 318"/>
              <a:gd name="T20" fmla="*/ 210 w 210"/>
              <a:gd name="T21" fmla="*/ 318 h 31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0" h="318">
                <a:moveTo>
                  <a:pt x="0" y="0"/>
                </a:moveTo>
                <a:cubicBezTo>
                  <a:pt x="20" y="4"/>
                  <a:pt x="89" y="7"/>
                  <a:pt x="122" y="23"/>
                </a:cubicBezTo>
                <a:cubicBezTo>
                  <a:pt x="155" y="39"/>
                  <a:pt x="185" y="64"/>
                  <a:pt x="197" y="98"/>
                </a:cubicBezTo>
                <a:cubicBezTo>
                  <a:pt x="209" y="132"/>
                  <a:pt x="210" y="191"/>
                  <a:pt x="197" y="225"/>
                </a:cubicBezTo>
                <a:cubicBezTo>
                  <a:pt x="184" y="259"/>
                  <a:pt x="149" y="284"/>
                  <a:pt x="116" y="300"/>
                </a:cubicBezTo>
                <a:cubicBezTo>
                  <a:pt x="83" y="316"/>
                  <a:pt x="24" y="314"/>
                  <a:pt x="0" y="318"/>
                </a:cubicBezTo>
              </a:path>
            </a:pathLst>
          </a:custGeom>
          <a:noFill/>
          <a:ln w="254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Line 5"/>
          <p:cNvSpPr>
            <a:spLocks noChangeShapeType="1"/>
          </p:cNvSpPr>
          <p:nvPr/>
        </p:nvSpPr>
        <p:spPr bwMode="auto">
          <a:xfrm>
            <a:off x="852751" y="4192873"/>
            <a:ext cx="2173924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3" name="Line 6"/>
          <p:cNvSpPr>
            <a:spLocks noChangeShapeType="1"/>
          </p:cNvSpPr>
          <p:nvPr/>
        </p:nvSpPr>
        <p:spPr bwMode="auto">
          <a:xfrm>
            <a:off x="3115239" y="4206520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4" name="Line 7"/>
          <p:cNvSpPr>
            <a:spLocks noChangeShapeType="1"/>
          </p:cNvSpPr>
          <p:nvPr/>
        </p:nvSpPr>
        <p:spPr bwMode="auto">
          <a:xfrm rot="5400000">
            <a:off x="2074696" y="3014932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>
            <a:off x="3170691" y="1906030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Line 13"/>
          <p:cNvSpPr>
            <a:spLocks noChangeShapeType="1"/>
          </p:cNvSpPr>
          <p:nvPr/>
        </p:nvSpPr>
        <p:spPr bwMode="auto">
          <a:xfrm rot="5400000">
            <a:off x="4997620" y="2997516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7" name="Line 14"/>
          <p:cNvSpPr>
            <a:spLocks noChangeShapeType="1"/>
          </p:cNvSpPr>
          <p:nvPr/>
        </p:nvSpPr>
        <p:spPr bwMode="auto">
          <a:xfrm>
            <a:off x="6181342" y="4210288"/>
            <a:ext cx="195790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0" name="Text Box 2"/>
          <p:cNvSpPr txBox="1">
            <a:spLocks noChangeArrowheads="1"/>
          </p:cNvSpPr>
          <p:nvPr/>
        </p:nvSpPr>
        <p:spPr bwMode="auto">
          <a:xfrm>
            <a:off x="6848614" y="3838919"/>
            <a:ext cx="63991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IDQ</a:t>
            </a:r>
          </a:p>
        </p:txBody>
      </p:sp>
      <p:sp>
        <p:nvSpPr>
          <p:cNvPr id="22531" name="Text Box 3"/>
          <p:cNvSpPr txBox="1">
            <a:spLocks noChangeArrowheads="1"/>
          </p:cNvSpPr>
          <p:nvPr/>
        </p:nvSpPr>
        <p:spPr bwMode="auto">
          <a:xfrm>
            <a:off x="1234318" y="3792584"/>
            <a:ext cx="148970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All Vienna </a:t>
            </a:r>
          </a:p>
        </p:txBody>
      </p:sp>
      <p:sp>
        <p:nvSpPr>
          <p:cNvPr id="22546" name="Text Box 18"/>
          <p:cNvSpPr txBox="1">
            <a:spLocks noChangeArrowheads="1"/>
          </p:cNvSpPr>
          <p:nvPr/>
        </p:nvSpPr>
        <p:spPr bwMode="auto">
          <a:xfrm>
            <a:off x="2553683" y="1404203"/>
            <a:ext cx="11669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Koganei-1</a:t>
            </a:r>
          </a:p>
        </p:txBody>
      </p:sp>
      <p:sp>
        <p:nvSpPr>
          <p:cNvPr id="22547" name="Text Box 19"/>
          <p:cNvSpPr txBox="1">
            <a:spLocks noChangeArrowheads="1"/>
          </p:cNvSpPr>
          <p:nvPr/>
        </p:nvSpPr>
        <p:spPr bwMode="auto">
          <a:xfrm>
            <a:off x="2504577" y="4357543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Koganei-2</a:t>
            </a: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5424593" y="1394201"/>
            <a:ext cx="129412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Otemachi-1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383719" y="4357543"/>
            <a:ext cx="14001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Otemachi-2</a:t>
            </a:r>
          </a:p>
        </p:txBody>
      </p:sp>
      <p:sp>
        <p:nvSpPr>
          <p:cNvPr id="22550" name="Text Box 22"/>
          <p:cNvSpPr txBox="1">
            <a:spLocks noChangeArrowheads="1"/>
          </p:cNvSpPr>
          <p:nvPr/>
        </p:nvSpPr>
        <p:spPr bwMode="auto">
          <a:xfrm>
            <a:off x="244249" y="4357543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Koganei-3</a:t>
            </a:r>
          </a:p>
        </p:txBody>
      </p:sp>
      <p:sp>
        <p:nvSpPr>
          <p:cNvPr id="22553" name="Text Box 25"/>
          <p:cNvSpPr txBox="1">
            <a:spLocks noChangeArrowheads="1"/>
          </p:cNvSpPr>
          <p:nvPr/>
        </p:nvSpPr>
        <p:spPr bwMode="auto">
          <a:xfrm>
            <a:off x="3186081" y="2591280"/>
            <a:ext cx="135511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NTT-NICT</a:t>
            </a:r>
          </a:p>
        </p:txBody>
      </p:sp>
      <p:sp>
        <p:nvSpPr>
          <p:cNvPr id="22554" name="Text Box 26"/>
          <p:cNvSpPr txBox="1">
            <a:spLocks noChangeArrowheads="1"/>
          </p:cNvSpPr>
          <p:nvPr/>
        </p:nvSpPr>
        <p:spPr bwMode="auto">
          <a:xfrm>
            <a:off x="6072888" y="2647604"/>
            <a:ext cx="177965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MELCO</a:t>
            </a:r>
          </a:p>
          <a:p>
            <a:pPr>
              <a:lnSpc>
                <a:spcPts val="2400"/>
              </a:lnSpc>
            </a:pP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24km (13dB) </a:t>
            </a:r>
          </a:p>
        </p:txBody>
      </p:sp>
      <p:sp>
        <p:nvSpPr>
          <p:cNvPr id="22555" name="Text Box 27"/>
          <p:cNvSpPr txBox="1">
            <a:spLocks noChangeArrowheads="1"/>
          </p:cNvSpPr>
          <p:nvPr/>
        </p:nvSpPr>
        <p:spPr bwMode="auto">
          <a:xfrm>
            <a:off x="3835802" y="1526309"/>
            <a:ext cx="148309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NEC-NICT </a:t>
            </a:r>
          </a:p>
        </p:txBody>
      </p:sp>
      <p:sp>
        <p:nvSpPr>
          <p:cNvPr id="22556" name="Text Box 28"/>
          <p:cNvSpPr txBox="1">
            <a:spLocks noChangeArrowheads="1"/>
          </p:cNvSpPr>
          <p:nvPr/>
        </p:nvSpPr>
        <p:spPr bwMode="auto">
          <a:xfrm>
            <a:off x="4131130" y="3825625"/>
            <a:ext cx="85632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TREL</a:t>
            </a:r>
          </a:p>
        </p:txBody>
      </p:sp>
      <p:sp>
        <p:nvSpPr>
          <p:cNvPr id="22557" name="Text Box 29"/>
          <p:cNvSpPr txBox="1">
            <a:spLocks noChangeArrowheads="1"/>
          </p:cNvSpPr>
          <p:nvPr/>
        </p:nvSpPr>
        <p:spPr bwMode="auto">
          <a:xfrm>
            <a:off x="7926036" y="4357543"/>
            <a:ext cx="89443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Hongo</a:t>
            </a:r>
          </a:p>
        </p:txBody>
      </p:sp>
      <p:sp>
        <p:nvSpPr>
          <p:cNvPr id="22532" name="Oval 4"/>
          <p:cNvSpPr>
            <a:spLocks noChangeAspect="1" noChangeArrowheads="1"/>
          </p:cNvSpPr>
          <p:nvPr/>
        </p:nvSpPr>
        <p:spPr bwMode="auto">
          <a:xfrm>
            <a:off x="2967144" y="4030862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6" name="Oval 8"/>
          <p:cNvSpPr>
            <a:spLocks noChangeAspect="1" noChangeArrowheads="1"/>
          </p:cNvSpPr>
          <p:nvPr/>
        </p:nvSpPr>
        <p:spPr bwMode="auto">
          <a:xfrm>
            <a:off x="2961146" y="1756702"/>
            <a:ext cx="317839" cy="31784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7" name="Oval 9"/>
          <p:cNvSpPr>
            <a:spLocks noChangeAspect="1" noChangeArrowheads="1"/>
          </p:cNvSpPr>
          <p:nvPr/>
        </p:nvSpPr>
        <p:spPr bwMode="auto">
          <a:xfrm>
            <a:off x="701041" y="4030862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8" name="Oval 10"/>
          <p:cNvSpPr>
            <a:spLocks noChangeAspect="1" noChangeArrowheads="1"/>
          </p:cNvSpPr>
          <p:nvPr/>
        </p:nvSpPr>
        <p:spPr bwMode="auto">
          <a:xfrm>
            <a:off x="5896295" y="4014860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0" name="Oval 12"/>
          <p:cNvSpPr>
            <a:spLocks noChangeAspect="1" noChangeArrowheads="1"/>
          </p:cNvSpPr>
          <p:nvPr/>
        </p:nvSpPr>
        <p:spPr bwMode="auto">
          <a:xfrm>
            <a:off x="5882291" y="1750704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3" name="Oval 15"/>
          <p:cNvSpPr>
            <a:spLocks noChangeAspect="1" noChangeArrowheads="1"/>
          </p:cNvSpPr>
          <p:nvPr/>
        </p:nvSpPr>
        <p:spPr bwMode="auto">
          <a:xfrm>
            <a:off x="8041397" y="4041252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" name="正方形/長方形 56"/>
          <p:cNvSpPr/>
          <p:nvPr/>
        </p:nvSpPr>
        <p:spPr>
          <a:xfrm>
            <a:off x="3143395" y="2969038"/>
            <a:ext cx="177965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90km (27dB) </a:t>
            </a:r>
            <a:endParaRPr lang="ja-JP" altLang="en-US" sz="2000" b="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  <p:sp>
        <p:nvSpPr>
          <p:cNvPr id="58" name="正方形/長方形 57"/>
          <p:cNvSpPr/>
          <p:nvPr/>
        </p:nvSpPr>
        <p:spPr>
          <a:xfrm>
            <a:off x="1500732" y="4531114"/>
            <a:ext cx="91082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1km </a:t>
            </a:r>
          </a:p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(1dB) </a:t>
            </a:r>
            <a:endParaRPr lang="ja-JP" altLang="en-US" sz="2000" b="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  <p:sp>
        <p:nvSpPr>
          <p:cNvPr id="59" name="正方形/長方形 58"/>
          <p:cNvSpPr/>
          <p:nvPr/>
        </p:nvSpPr>
        <p:spPr>
          <a:xfrm>
            <a:off x="3982282" y="4531114"/>
            <a:ext cx="126669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45km </a:t>
            </a:r>
          </a:p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GB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ＭＳ Ｐゴシック" charset="-128"/>
              </a:rPr>
              <a:t>14.5dB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  <p:sp>
        <p:nvSpPr>
          <p:cNvPr id="60" name="正方形/長方形 59"/>
          <p:cNvSpPr/>
          <p:nvPr/>
        </p:nvSpPr>
        <p:spPr>
          <a:xfrm>
            <a:off x="3879205" y="1946976"/>
            <a:ext cx="199285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45km (14.5dB) </a:t>
            </a:r>
            <a:endParaRPr lang="ja-JP" altLang="en-US" sz="2000" b="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  <p:sp>
        <p:nvSpPr>
          <p:cNvPr id="61" name="Text Box 26"/>
          <p:cNvSpPr txBox="1">
            <a:spLocks noChangeArrowheads="1"/>
          </p:cNvSpPr>
          <p:nvPr/>
        </p:nvSpPr>
        <p:spPr bwMode="auto">
          <a:xfrm>
            <a:off x="6694664" y="4531114"/>
            <a:ext cx="103932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13km </a:t>
            </a:r>
          </a:p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(11dB) </a:t>
            </a:r>
          </a:p>
        </p:txBody>
      </p:sp>
      <p:sp>
        <p:nvSpPr>
          <p:cNvPr id="69" name="テキスト ボックス 3"/>
          <p:cNvSpPr txBox="1">
            <a:spLocks noChangeArrowheads="1"/>
          </p:cNvSpPr>
          <p:nvPr/>
        </p:nvSpPr>
        <p:spPr bwMode="auto">
          <a:xfrm>
            <a:off x="2701521" y="264376"/>
            <a:ext cx="3759362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erdana" pitchFamily="34" charset="0"/>
              </a:rPr>
              <a:t>Logical Structure </a:t>
            </a:r>
          </a:p>
        </p:txBody>
      </p:sp>
      <p:sp>
        <p:nvSpPr>
          <p:cNvPr id="38" name="正方形/長方形 37"/>
          <p:cNvSpPr/>
          <p:nvPr/>
        </p:nvSpPr>
        <p:spPr>
          <a:xfrm>
            <a:off x="3560866" y="1950961"/>
            <a:ext cx="47410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②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正方形/長方形 38"/>
          <p:cNvSpPr/>
          <p:nvPr/>
        </p:nvSpPr>
        <p:spPr>
          <a:xfrm>
            <a:off x="2690138" y="2969677"/>
            <a:ext cx="47410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③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" name="正方形/長方形 39"/>
          <p:cNvSpPr/>
          <p:nvPr/>
        </p:nvSpPr>
        <p:spPr>
          <a:xfrm>
            <a:off x="1726660" y="4223383"/>
            <a:ext cx="41836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④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" name="正方形/長方形 40"/>
          <p:cNvSpPr/>
          <p:nvPr/>
        </p:nvSpPr>
        <p:spPr>
          <a:xfrm>
            <a:off x="4353089" y="4223383"/>
            <a:ext cx="47410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⑤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" name="正方形/長方形 41"/>
          <p:cNvSpPr/>
          <p:nvPr/>
        </p:nvSpPr>
        <p:spPr>
          <a:xfrm>
            <a:off x="6942125" y="4223383"/>
            <a:ext cx="47410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⑥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" name="正方形/長方形 42"/>
          <p:cNvSpPr/>
          <p:nvPr/>
        </p:nvSpPr>
        <p:spPr>
          <a:xfrm>
            <a:off x="5615535" y="2942926"/>
            <a:ext cx="47410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①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Line 5"/>
          <p:cNvSpPr>
            <a:spLocks noChangeShapeType="1"/>
          </p:cNvSpPr>
          <p:nvPr/>
        </p:nvSpPr>
        <p:spPr bwMode="auto">
          <a:xfrm>
            <a:off x="852751" y="4697849"/>
            <a:ext cx="2173924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3" name="Line 6"/>
          <p:cNvSpPr>
            <a:spLocks noChangeShapeType="1"/>
          </p:cNvSpPr>
          <p:nvPr/>
        </p:nvSpPr>
        <p:spPr bwMode="auto">
          <a:xfrm>
            <a:off x="3115239" y="471149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4" name="Line 7"/>
          <p:cNvSpPr>
            <a:spLocks noChangeShapeType="1"/>
          </p:cNvSpPr>
          <p:nvPr/>
        </p:nvSpPr>
        <p:spPr bwMode="auto">
          <a:xfrm rot="5400000">
            <a:off x="2074696" y="3519908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>
            <a:off x="3170691" y="241100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Line 13"/>
          <p:cNvSpPr>
            <a:spLocks noChangeShapeType="1"/>
          </p:cNvSpPr>
          <p:nvPr/>
        </p:nvSpPr>
        <p:spPr bwMode="auto">
          <a:xfrm rot="5400000">
            <a:off x="4997620" y="3502492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7" name="Line 14"/>
          <p:cNvSpPr>
            <a:spLocks noChangeShapeType="1"/>
          </p:cNvSpPr>
          <p:nvPr/>
        </p:nvSpPr>
        <p:spPr bwMode="auto">
          <a:xfrm>
            <a:off x="6181342" y="4715264"/>
            <a:ext cx="195790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6" name="Text Box 18"/>
          <p:cNvSpPr txBox="1">
            <a:spLocks noChangeArrowheads="1"/>
          </p:cNvSpPr>
          <p:nvPr/>
        </p:nvSpPr>
        <p:spPr bwMode="auto">
          <a:xfrm>
            <a:off x="2553683" y="1909179"/>
            <a:ext cx="11669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Koganei-1</a:t>
            </a:r>
          </a:p>
        </p:txBody>
      </p:sp>
      <p:sp>
        <p:nvSpPr>
          <p:cNvPr id="22547" name="Text Box 19"/>
          <p:cNvSpPr txBox="1">
            <a:spLocks noChangeArrowheads="1"/>
          </p:cNvSpPr>
          <p:nvPr/>
        </p:nvSpPr>
        <p:spPr bwMode="auto">
          <a:xfrm>
            <a:off x="2504577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Koganei-2</a:t>
            </a: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5424593" y="1899177"/>
            <a:ext cx="129412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Otemachi-1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383719" y="4862519"/>
            <a:ext cx="14001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Otemachi-2</a:t>
            </a:r>
          </a:p>
        </p:txBody>
      </p:sp>
      <p:sp>
        <p:nvSpPr>
          <p:cNvPr id="22550" name="Text Box 22"/>
          <p:cNvSpPr txBox="1">
            <a:spLocks noChangeArrowheads="1"/>
          </p:cNvSpPr>
          <p:nvPr/>
        </p:nvSpPr>
        <p:spPr bwMode="auto">
          <a:xfrm>
            <a:off x="244249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Koganei-3</a:t>
            </a:r>
          </a:p>
        </p:txBody>
      </p:sp>
      <p:sp>
        <p:nvSpPr>
          <p:cNvPr id="22557" name="Text Box 29"/>
          <p:cNvSpPr txBox="1">
            <a:spLocks noChangeArrowheads="1"/>
          </p:cNvSpPr>
          <p:nvPr/>
        </p:nvSpPr>
        <p:spPr bwMode="auto">
          <a:xfrm>
            <a:off x="7926036" y="4862519"/>
            <a:ext cx="89443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Hongo</a:t>
            </a:r>
          </a:p>
        </p:txBody>
      </p:sp>
      <p:sp>
        <p:nvSpPr>
          <p:cNvPr id="22532" name="Oval 4"/>
          <p:cNvSpPr>
            <a:spLocks noChangeAspect="1" noChangeArrowheads="1"/>
          </p:cNvSpPr>
          <p:nvPr/>
        </p:nvSpPr>
        <p:spPr bwMode="auto">
          <a:xfrm>
            <a:off x="2967144" y="4535838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6" name="Oval 8"/>
          <p:cNvSpPr>
            <a:spLocks noChangeAspect="1" noChangeArrowheads="1"/>
          </p:cNvSpPr>
          <p:nvPr/>
        </p:nvSpPr>
        <p:spPr bwMode="auto">
          <a:xfrm>
            <a:off x="2961146" y="2261678"/>
            <a:ext cx="317839" cy="31784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7" name="Oval 9"/>
          <p:cNvSpPr>
            <a:spLocks noChangeAspect="1" noChangeArrowheads="1"/>
          </p:cNvSpPr>
          <p:nvPr/>
        </p:nvSpPr>
        <p:spPr bwMode="auto">
          <a:xfrm>
            <a:off x="701041" y="453583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8" name="Oval 10"/>
          <p:cNvSpPr>
            <a:spLocks noChangeAspect="1" noChangeArrowheads="1"/>
          </p:cNvSpPr>
          <p:nvPr/>
        </p:nvSpPr>
        <p:spPr bwMode="auto">
          <a:xfrm>
            <a:off x="5896295" y="4519836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0" name="Oval 12"/>
          <p:cNvSpPr>
            <a:spLocks noChangeAspect="1" noChangeArrowheads="1"/>
          </p:cNvSpPr>
          <p:nvPr/>
        </p:nvSpPr>
        <p:spPr bwMode="auto">
          <a:xfrm>
            <a:off x="5882291" y="2255680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3" name="Oval 15"/>
          <p:cNvSpPr>
            <a:spLocks noChangeAspect="1" noChangeArrowheads="1"/>
          </p:cNvSpPr>
          <p:nvPr/>
        </p:nvSpPr>
        <p:spPr bwMode="auto">
          <a:xfrm>
            <a:off x="8041397" y="454622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" name="正方形/長方形 57"/>
          <p:cNvSpPr/>
          <p:nvPr/>
        </p:nvSpPr>
        <p:spPr>
          <a:xfrm>
            <a:off x="1468739" y="4094378"/>
            <a:ext cx="1056700" cy="11318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1km </a:t>
            </a:r>
          </a:p>
          <a:p>
            <a:pPr algn="ctr">
              <a:lnSpc>
                <a:spcPct val="150000"/>
              </a:lnSpc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(1dB) </a:t>
            </a:r>
            <a:endParaRPr lang="ja-JP" altLang="en-US" b="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  <p:sp>
        <p:nvSpPr>
          <p:cNvPr id="45" name="正方形/長方形 44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3200" dirty="0" smtClean="0">
                <a:solidFill>
                  <a:srgbClr val="FFFF00"/>
                </a:solidFill>
              </a:rPr>
              <a:t>All Vienna system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6" name="正方形/長方形 45"/>
          <p:cNvSpPr/>
          <p:nvPr/>
        </p:nvSpPr>
        <p:spPr>
          <a:xfrm>
            <a:off x="1269240" y="1000035"/>
            <a:ext cx="661916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Entanglement QKD employing BBM92 </a:t>
            </a:r>
            <a:endParaRPr lang="ja-JP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図 9" descr="15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46164" y="1511493"/>
            <a:ext cx="7328845" cy="5496634"/>
          </a:xfrm>
          <a:prstGeom prst="rect">
            <a:avLst/>
          </a:prstGeom>
        </p:spPr>
      </p:pic>
      <p:sp>
        <p:nvSpPr>
          <p:cNvPr id="8" name="正方形/長方形 7"/>
          <p:cNvSpPr/>
          <p:nvPr/>
        </p:nvSpPr>
        <p:spPr>
          <a:xfrm>
            <a:off x="941683" y="2008671"/>
            <a:ext cx="2019852" cy="523220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2800" dirty="0" smtClean="0">
                <a:solidFill>
                  <a:srgbClr val="FFFF00"/>
                </a:solidFill>
              </a:rPr>
              <a:t>All Vienna</a:t>
            </a:r>
            <a:endParaRPr lang="en-US" altLang="ja-JP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" name="正方形/長方形 5"/>
          <p:cNvSpPr/>
          <p:nvPr/>
        </p:nvSpPr>
        <p:spPr>
          <a:xfrm>
            <a:off x="859824" y="206771"/>
            <a:ext cx="792933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</a:rPr>
              <a:t>- Next generation QKD using quantum entanglement </a:t>
            </a:r>
            <a:br>
              <a:rPr lang="en-US" altLang="ja-JP" dirty="0" smtClean="0">
                <a:solidFill>
                  <a:srgbClr val="FFFF00"/>
                </a:solidFill>
              </a:rPr>
            </a:br>
            <a:r>
              <a:rPr lang="en-US" altLang="ja-JP" dirty="0" smtClean="0">
                <a:solidFill>
                  <a:srgbClr val="FFFF00"/>
                </a:solidFill>
              </a:rPr>
              <a:t>- More robust against side-channels than </a:t>
            </a:r>
            <a:br>
              <a:rPr lang="en-US" altLang="ja-JP" dirty="0" smtClean="0">
                <a:solidFill>
                  <a:srgbClr val="FFFF00"/>
                </a:solidFill>
              </a:rPr>
            </a:br>
            <a:r>
              <a:rPr lang="en-US" altLang="ja-JP" dirty="0" smtClean="0">
                <a:solidFill>
                  <a:srgbClr val="FFFF00"/>
                </a:solidFill>
              </a:rPr>
              <a:t>   non-entangled schemes.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Line 5"/>
          <p:cNvSpPr>
            <a:spLocks noChangeShapeType="1"/>
          </p:cNvSpPr>
          <p:nvPr/>
        </p:nvSpPr>
        <p:spPr bwMode="auto">
          <a:xfrm>
            <a:off x="852751" y="4697849"/>
            <a:ext cx="2173924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3" name="Line 6"/>
          <p:cNvSpPr>
            <a:spLocks noChangeShapeType="1"/>
          </p:cNvSpPr>
          <p:nvPr/>
        </p:nvSpPr>
        <p:spPr bwMode="auto">
          <a:xfrm>
            <a:off x="3115239" y="471149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4" name="Line 7"/>
          <p:cNvSpPr>
            <a:spLocks noChangeShapeType="1"/>
          </p:cNvSpPr>
          <p:nvPr/>
        </p:nvSpPr>
        <p:spPr bwMode="auto">
          <a:xfrm rot="5400000">
            <a:off x="2074696" y="3519908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>
            <a:off x="3170691" y="241100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Line 13"/>
          <p:cNvSpPr>
            <a:spLocks noChangeShapeType="1"/>
          </p:cNvSpPr>
          <p:nvPr/>
        </p:nvSpPr>
        <p:spPr bwMode="auto">
          <a:xfrm rot="5400000">
            <a:off x="4997620" y="3502492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7" name="Line 14"/>
          <p:cNvSpPr>
            <a:spLocks noChangeShapeType="1"/>
          </p:cNvSpPr>
          <p:nvPr/>
        </p:nvSpPr>
        <p:spPr bwMode="auto">
          <a:xfrm>
            <a:off x="6181342" y="4715264"/>
            <a:ext cx="195790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6" name="Text Box 18"/>
          <p:cNvSpPr txBox="1">
            <a:spLocks noChangeArrowheads="1"/>
          </p:cNvSpPr>
          <p:nvPr/>
        </p:nvSpPr>
        <p:spPr bwMode="auto">
          <a:xfrm>
            <a:off x="2553683" y="1909179"/>
            <a:ext cx="11669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Koganei-1</a:t>
            </a:r>
          </a:p>
        </p:txBody>
      </p:sp>
      <p:sp>
        <p:nvSpPr>
          <p:cNvPr id="22547" name="Text Box 19"/>
          <p:cNvSpPr txBox="1">
            <a:spLocks noChangeArrowheads="1"/>
          </p:cNvSpPr>
          <p:nvPr/>
        </p:nvSpPr>
        <p:spPr bwMode="auto">
          <a:xfrm>
            <a:off x="2504577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Koganei-2</a:t>
            </a: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5424593" y="1899177"/>
            <a:ext cx="129412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Otemachi-1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383719" y="4862519"/>
            <a:ext cx="14001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Otemachi-2</a:t>
            </a:r>
          </a:p>
        </p:txBody>
      </p:sp>
      <p:sp>
        <p:nvSpPr>
          <p:cNvPr id="22550" name="Text Box 22"/>
          <p:cNvSpPr txBox="1">
            <a:spLocks noChangeArrowheads="1"/>
          </p:cNvSpPr>
          <p:nvPr/>
        </p:nvSpPr>
        <p:spPr bwMode="auto">
          <a:xfrm>
            <a:off x="244249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Koganei-3</a:t>
            </a:r>
          </a:p>
        </p:txBody>
      </p:sp>
      <p:sp>
        <p:nvSpPr>
          <p:cNvPr id="22557" name="Text Box 29"/>
          <p:cNvSpPr txBox="1">
            <a:spLocks noChangeArrowheads="1"/>
          </p:cNvSpPr>
          <p:nvPr/>
        </p:nvSpPr>
        <p:spPr bwMode="auto">
          <a:xfrm>
            <a:off x="7926036" y="4862519"/>
            <a:ext cx="89443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Hongo</a:t>
            </a:r>
          </a:p>
        </p:txBody>
      </p:sp>
      <p:sp>
        <p:nvSpPr>
          <p:cNvPr id="22532" name="Oval 4"/>
          <p:cNvSpPr>
            <a:spLocks noChangeAspect="1" noChangeArrowheads="1"/>
          </p:cNvSpPr>
          <p:nvPr/>
        </p:nvSpPr>
        <p:spPr bwMode="auto">
          <a:xfrm>
            <a:off x="2967144" y="4535838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6" name="Oval 8"/>
          <p:cNvSpPr>
            <a:spLocks noChangeAspect="1" noChangeArrowheads="1"/>
          </p:cNvSpPr>
          <p:nvPr/>
        </p:nvSpPr>
        <p:spPr bwMode="auto">
          <a:xfrm>
            <a:off x="2961146" y="2261678"/>
            <a:ext cx="317839" cy="31784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7" name="Oval 9"/>
          <p:cNvSpPr>
            <a:spLocks noChangeAspect="1" noChangeArrowheads="1"/>
          </p:cNvSpPr>
          <p:nvPr/>
        </p:nvSpPr>
        <p:spPr bwMode="auto">
          <a:xfrm>
            <a:off x="701041" y="453583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8" name="Oval 10"/>
          <p:cNvSpPr>
            <a:spLocks noChangeAspect="1" noChangeArrowheads="1"/>
          </p:cNvSpPr>
          <p:nvPr/>
        </p:nvSpPr>
        <p:spPr bwMode="auto">
          <a:xfrm>
            <a:off x="5896295" y="4519836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0" name="Oval 12"/>
          <p:cNvSpPr>
            <a:spLocks noChangeAspect="1" noChangeArrowheads="1"/>
          </p:cNvSpPr>
          <p:nvPr/>
        </p:nvSpPr>
        <p:spPr bwMode="auto">
          <a:xfrm>
            <a:off x="5882291" y="2255680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3" name="Oval 15"/>
          <p:cNvSpPr>
            <a:spLocks noChangeAspect="1" noChangeArrowheads="1"/>
          </p:cNvSpPr>
          <p:nvPr/>
        </p:nvSpPr>
        <p:spPr bwMode="auto">
          <a:xfrm>
            <a:off x="8041397" y="454622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" name="正方形/長方形 58"/>
          <p:cNvSpPr/>
          <p:nvPr/>
        </p:nvSpPr>
        <p:spPr>
          <a:xfrm>
            <a:off x="3873278" y="4094378"/>
            <a:ext cx="1484702" cy="11318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45km </a:t>
            </a:r>
          </a:p>
          <a:p>
            <a:pPr algn="ctr">
              <a:lnSpc>
                <a:spcPct val="150000"/>
              </a:lnSpc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GB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ＭＳ Ｐゴシック" charset="-128"/>
              </a:rPr>
              <a:t>14.5dB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  <p:sp>
        <p:nvSpPr>
          <p:cNvPr id="4174849" name="Rectangle 1"/>
          <p:cNvSpPr>
            <a:spLocks noChangeArrowheads="1"/>
          </p:cNvSpPr>
          <p:nvPr/>
        </p:nvSpPr>
        <p:spPr bwMode="auto">
          <a:xfrm>
            <a:off x="1569493" y="881391"/>
            <a:ext cx="597772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GHz clocked</a:t>
            </a:r>
            <a:r>
              <a:rPr lang="ja-JP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decoy-state BB84 </a:t>
            </a:r>
            <a:r>
              <a:rPr lang="ja-JP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　</a:t>
            </a:r>
            <a:r>
              <a:rPr kumimoji="1" lang="en-US" altLang="ja-JP" sz="28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ＭＳ Ｐゴシック" pitchFamily="50" charset="-128"/>
              </a:rPr>
              <a:t> </a:t>
            </a:r>
          </a:p>
        </p:txBody>
      </p:sp>
      <p:sp>
        <p:nvSpPr>
          <p:cNvPr id="44" name="正方形/長方形 43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ＭＳ Ｐゴシック" charset="-128"/>
              </a:rPr>
              <a:t>Toshiba Research Europe Ltd (TREL)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雲形吹き出し 8"/>
          <p:cNvSpPr/>
          <p:nvPr/>
        </p:nvSpPr>
        <p:spPr bwMode="auto">
          <a:xfrm>
            <a:off x="4586019" y="286603"/>
            <a:ext cx="3466532" cy="848437"/>
          </a:xfrm>
          <a:prstGeom prst="cloudCallout">
            <a:avLst>
              <a:gd name="adj1" fmla="val 19318"/>
              <a:gd name="adj2" fmla="val 118239"/>
            </a:avLst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grpSp>
        <p:nvGrpSpPr>
          <p:cNvPr id="2" name="グループ化 5"/>
          <p:cNvGrpSpPr/>
          <p:nvPr/>
        </p:nvGrpSpPr>
        <p:grpSpPr>
          <a:xfrm>
            <a:off x="5594405" y="1350620"/>
            <a:ext cx="3474049" cy="1296537"/>
            <a:chOff x="5171316" y="1350618"/>
            <a:chExt cx="3474049" cy="1296537"/>
          </a:xfrm>
        </p:grpSpPr>
        <p:grpSp>
          <p:nvGrpSpPr>
            <p:cNvPr id="3" name="グループ化 343"/>
            <p:cNvGrpSpPr/>
            <p:nvPr/>
          </p:nvGrpSpPr>
          <p:grpSpPr>
            <a:xfrm>
              <a:off x="5322729" y="1528667"/>
              <a:ext cx="3131227" cy="923758"/>
              <a:chOff x="1345848" y="2243429"/>
              <a:chExt cx="3996014" cy="1041338"/>
            </a:xfrm>
          </p:grpSpPr>
          <p:graphicFrame>
            <p:nvGraphicFramePr>
              <p:cNvPr id="19" name="Object 2"/>
              <p:cNvGraphicFramePr>
                <a:graphicFrameLocks noChangeAspect="1"/>
              </p:cNvGraphicFramePr>
              <p:nvPr/>
            </p:nvGraphicFramePr>
            <p:xfrm>
              <a:off x="4166552" y="3032956"/>
              <a:ext cx="6349" cy="6350"/>
            </p:xfrm>
            <a:graphic>
              <a:graphicData uri="http://schemas.openxmlformats.org/presentationml/2006/ole">
                <p:oleObj spid="_x0000_s4049922" name="Drawing" r:id="rId4" imgW="6350000" imgH="6350000" progId="Canvas.Drawing.X">
                  <p:embed/>
                </p:oleObj>
              </a:graphicData>
            </a:graphic>
          </p:graphicFrame>
          <p:sp>
            <p:nvSpPr>
              <p:cNvPr id="20" name="正方形/長方形 19"/>
              <p:cNvSpPr/>
              <p:nvPr/>
            </p:nvSpPr>
            <p:spPr bwMode="auto">
              <a:xfrm>
                <a:off x="3289515" y="2431943"/>
                <a:ext cx="1376022" cy="37166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8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正方形/長方形 20"/>
              <p:cNvSpPr/>
              <p:nvPr/>
            </p:nvSpPr>
            <p:spPr bwMode="auto">
              <a:xfrm rot="7999950" flipV="1">
                <a:off x="2522570" y="2746720"/>
                <a:ext cx="1041338" cy="34756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8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正方形/長方形 21"/>
              <p:cNvSpPr/>
              <p:nvPr/>
            </p:nvSpPr>
            <p:spPr bwMode="auto">
              <a:xfrm>
                <a:off x="4082844" y="3159927"/>
                <a:ext cx="1259018" cy="4193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8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正方形/長方形 22"/>
              <p:cNvSpPr/>
              <p:nvPr/>
            </p:nvSpPr>
            <p:spPr bwMode="auto">
              <a:xfrm>
                <a:off x="2714346" y="3159927"/>
                <a:ext cx="1259018" cy="4193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8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正方形/長方形 23"/>
              <p:cNvSpPr/>
              <p:nvPr/>
            </p:nvSpPr>
            <p:spPr bwMode="auto">
              <a:xfrm>
                <a:off x="1345848" y="3159927"/>
                <a:ext cx="1204278" cy="4193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8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正方形/長方形 24"/>
              <p:cNvSpPr/>
              <p:nvPr/>
            </p:nvSpPr>
            <p:spPr bwMode="auto">
              <a:xfrm rot="7999950" flipV="1">
                <a:off x="3935317" y="2764968"/>
                <a:ext cx="938332" cy="4880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800" b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3" name="図 12" descr="pyramid_purple.png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 bwMode="auto">
            <a:xfrm>
              <a:off x="8274016" y="2013106"/>
              <a:ext cx="371349" cy="634049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4" name="図 13" descr="pyramid_blue.png"/>
            <p:cNvPicPr preferRelativeResize="0"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6220465" y="2041200"/>
              <a:ext cx="340621" cy="577862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5" name="図 14" descr="pyramid_blue.png"/>
            <p:cNvPicPr>
              <a:picLocks noChangeAspect="1"/>
            </p:cNvPicPr>
            <p:nvPr/>
          </p:nvPicPr>
          <p:blipFill>
            <a:blip r:embed="rId6" cstate="print">
              <a:duotone>
                <a:prstClr val="black"/>
                <a:schemeClr val="accent6">
                  <a:tint val="45000"/>
                  <a:satMod val="400000"/>
                </a:schemeClr>
              </a:duotone>
              <a:lum bright="8000"/>
            </a:blip>
            <a:stretch>
              <a:fillRect/>
            </a:stretch>
          </p:blipFill>
          <p:spPr bwMode="auto">
            <a:xfrm>
              <a:off x="5171316" y="2021916"/>
              <a:ext cx="351064" cy="616430"/>
            </a:xfrm>
            <a:prstGeom prst="rect">
              <a:avLst/>
            </a:prstGeom>
            <a:noFill/>
            <a:ln>
              <a:noFill/>
            </a:ln>
            <a:scene3d>
              <a:camera prst="orthographicFront">
                <a:rot lat="17399987" lon="0" rev="21599994"/>
              </a:camera>
              <a:lightRig rig="threePt" dir="t"/>
            </a:scene3d>
            <a:sp3d>
              <a:bevelB w="0" h="0"/>
            </a:sp3d>
          </p:spPr>
        </p:pic>
        <p:pic>
          <p:nvPicPr>
            <p:cNvPr id="16" name="図 15" descr="pyramid_green.png"/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 bwMode="auto">
            <a:xfrm>
              <a:off x="6749639" y="1350618"/>
              <a:ext cx="328434" cy="63404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7" name="図 16" descr="pyramid_blue.png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7858819" y="1364265"/>
              <a:ext cx="328440" cy="634049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8" name="図 17" descr="pyramid_gray.png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 bwMode="auto">
            <a:xfrm>
              <a:off x="7213775" y="2020679"/>
              <a:ext cx="371350" cy="618904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</p:grpSp>
      <p:sp>
        <p:nvSpPr>
          <p:cNvPr id="26" name="円/楕円 25"/>
          <p:cNvSpPr/>
          <p:nvPr/>
        </p:nvSpPr>
        <p:spPr bwMode="auto">
          <a:xfrm rot="2038376">
            <a:off x="3366245" y="5192106"/>
            <a:ext cx="922691" cy="712107"/>
          </a:xfrm>
          <a:prstGeom prst="ellipse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ja-JP" altLang="en-US" sz="1100">
              <a:solidFill>
                <a:srgbClr val="000000"/>
              </a:solidFill>
            </a:endParaRPr>
          </a:p>
        </p:txBody>
      </p:sp>
      <p:pic>
        <p:nvPicPr>
          <p:cNvPr id="27" name="図 26"/>
          <p:cNvPicPr>
            <a:picLocks noChangeAspect="1"/>
          </p:cNvPicPr>
          <p:nvPr/>
        </p:nvPicPr>
        <p:blipFill>
          <a:blip r:embed="rId9" cstate="print"/>
          <a:srcRect r="2195"/>
          <a:stretch>
            <a:fillRect/>
          </a:stretch>
        </p:blipFill>
        <p:spPr>
          <a:xfrm>
            <a:off x="4215216" y="3292633"/>
            <a:ext cx="3523070" cy="1315931"/>
          </a:xfrm>
          <a:prstGeom prst="rect">
            <a:avLst/>
          </a:prstGeom>
        </p:spPr>
      </p:pic>
      <p:sp>
        <p:nvSpPr>
          <p:cNvPr id="28" name="Oval 21"/>
          <p:cNvSpPr>
            <a:spLocks noChangeArrowheads="1"/>
          </p:cNvSpPr>
          <p:nvPr/>
        </p:nvSpPr>
        <p:spPr bwMode="auto">
          <a:xfrm>
            <a:off x="3416526" y="5139537"/>
            <a:ext cx="181261" cy="176631"/>
          </a:xfrm>
          <a:prstGeom prst="ellipse">
            <a:avLst/>
          </a:prstGeom>
          <a:gradFill rotWithShape="0">
            <a:gsLst>
              <a:gs pos="0">
                <a:srgbClr val="FF00FF">
                  <a:gamma/>
                  <a:tint val="0"/>
                  <a:invGamma/>
                </a:srgbClr>
              </a:gs>
              <a:gs pos="100000">
                <a:srgbClr val="FF00FF"/>
              </a:gs>
            </a:gsLst>
            <a:path path="shape">
              <a:fillToRect l="50000" t="50000" r="50000" b="50000"/>
            </a:path>
          </a:gra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9" name="Oval 21"/>
          <p:cNvSpPr>
            <a:spLocks noChangeArrowheads="1"/>
          </p:cNvSpPr>
          <p:nvPr/>
        </p:nvSpPr>
        <p:spPr bwMode="auto">
          <a:xfrm>
            <a:off x="3971680" y="5817231"/>
            <a:ext cx="181261" cy="176631"/>
          </a:xfrm>
          <a:prstGeom prst="ellipse">
            <a:avLst/>
          </a:prstGeom>
          <a:gradFill rotWithShape="0">
            <a:gsLst>
              <a:gs pos="0">
                <a:srgbClr val="FF00FF">
                  <a:gamma/>
                  <a:tint val="0"/>
                  <a:invGamma/>
                </a:srgbClr>
              </a:gs>
              <a:gs pos="100000">
                <a:srgbClr val="FF00FF"/>
              </a:gs>
            </a:gsLst>
            <a:path path="shape">
              <a:fillToRect l="50000" t="50000" r="50000" b="50000"/>
            </a:path>
          </a:gra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0" name="Oval 21"/>
          <p:cNvSpPr>
            <a:spLocks noChangeArrowheads="1"/>
          </p:cNvSpPr>
          <p:nvPr/>
        </p:nvSpPr>
        <p:spPr bwMode="auto">
          <a:xfrm>
            <a:off x="3826708" y="5116839"/>
            <a:ext cx="181261" cy="176631"/>
          </a:xfrm>
          <a:prstGeom prst="ellipse">
            <a:avLst/>
          </a:prstGeom>
          <a:gradFill rotWithShape="0">
            <a:gsLst>
              <a:gs pos="0">
                <a:srgbClr val="FF00FF">
                  <a:gamma/>
                  <a:tint val="0"/>
                  <a:invGamma/>
                </a:srgbClr>
              </a:gs>
              <a:gs pos="100000">
                <a:srgbClr val="FF00FF"/>
              </a:gs>
            </a:gsLst>
            <a:path path="shape">
              <a:fillToRect l="50000" t="50000" r="50000" b="50000"/>
            </a:path>
          </a:gra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4" name="グループ化 25"/>
          <p:cNvGrpSpPr/>
          <p:nvPr/>
        </p:nvGrpSpPr>
        <p:grpSpPr>
          <a:xfrm>
            <a:off x="1505769" y="5936772"/>
            <a:ext cx="1223784" cy="286540"/>
            <a:chOff x="1614951" y="4739181"/>
            <a:chExt cx="5871528" cy="760803"/>
          </a:xfrm>
        </p:grpSpPr>
        <p:sp>
          <p:nvSpPr>
            <p:cNvPr id="32" name="Line 81"/>
            <p:cNvSpPr>
              <a:spLocks noChangeShapeType="1"/>
            </p:cNvSpPr>
            <p:nvPr/>
          </p:nvSpPr>
          <p:spPr bwMode="auto">
            <a:xfrm>
              <a:off x="3016156" y="5113677"/>
              <a:ext cx="3098042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pic>
          <p:nvPicPr>
            <p:cNvPr id="33" name="Picture 80" descr="chassis3_petite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1614951" y="4739181"/>
              <a:ext cx="1512888" cy="735013"/>
            </a:xfrm>
            <a:prstGeom prst="rect">
              <a:avLst/>
            </a:prstGeom>
            <a:noFill/>
          </p:spPr>
        </p:pic>
        <p:pic>
          <p:nvPicPr>
            <p:cNvPr id="34" name="Picture 80" descr="chassis3_petite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973591" y="4764971"/>
              <a:ext cx="1512888" cy="735013"/>
            </a:xfrm>
            <a:prstGeom prst="rect">
              <a:avLst/>
            </a:prstGeom>
            <a:noFill/>
          </p:spPr>
        </p:pic>
      </p:grpSp>
      <p:sp>
        <p:nvSpPr>
          <p:cNvPr id="35" name="正方形/長方形 34"/>
          <p:cNvSpPr/>
          <p:nvPr/>
        </p:nvSpPr>
        <p:spPr>
          <a:xfrm>
            <a:off x="4710307" y="470014"/>
            <a:ext cx="3299845" cy="461665"/>
          </a:xfrm>
          <a:prstGeom prst="rect">
            <a:avLst/>
          </a:prstGeom>
          <a:scene3d>
            <a:camera prst="isometricOffAxis2Left">
              <a:rot lat="0" lon="0" rev="0"/>
            </a:camera>
            <a:lightRig rig="threePt" dir="t"/>
          </a:scene3d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prstClr val="black"/>
                </a:solidFill>
                <a:latin typeface="Arial" charset="0"/>
                <a:ea typeface="ＭＳ Ｐゴシック" charset="-128"/>
              </a:rPr>
              <a:t>Movie by QKD-OTP</a:t>
            </a:r>
            <a:endParaRPr lang="ja-JP" altLang="en-US" dirty="0">
              <a:solidFill>
                <a:prstClr val="black"/>
              </a:solidFill>
              <a:latin typeface="Arial" charset="0"/>
              <a:ea typeface="ＭＳ Ｐゴシック" charset="-128"/>
            </a:endParaRPr>
          </a:p>
        </p:txBody>
      </p:sp>
      <p:pic>
        <p:nvPicPr>
          <p:cNvPr id="37" name="図 36" descr="Polycom_2TV.jp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3794080" y="1104450"/>
            <a:ext cx="1670225" cy="1252669"/>
          </a:xfrm>
          <a:prstGeom prst="rect">
            <a:avLst/>
          </a:prstGeom>
        </p:spPr>
      </p:pic>
      <p:cxnSp>
        <p:nvCxnSpPr>
          <p:cNvPr id="38" name="直線矢印コネクタ 37"/>
          <p:cNvCxnSpPr/>
          <p:nvPr/>
        </p:nvCxnSpPr>
        <p:spPr>
          <a:xfrm>
            <a:off x="832514" y="6347797"/>
            <a:ext cx="8079475" cy="1588"/>
          </a:xfrm>
          <a:prstGeom prst="straightConnector1">
            <a:avLst/>
          </a:prstGeom>
          <a:ln w="3810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テキスト ボックス 38"/>
          <p:cNvSpPr txBox="1"/>
          <p:nvPr/>
        </p:nvSpPr>
        <p:spPr>
          <a:xfrm>
            <a:off x="7760420" y="6389887"/>
            <a:ext cx="761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8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2010 </a:t>
            </a:r>
            <a:endParaRPr lang="ja-JP" altLang="en-US" sz="1800" dirty="0">
              <a:solidFill>
                <a:prstClr val="black"/>
              </a:solidFill>
              <a:latin typeface="+mn-lt"/>
              <a:ea typeface="HGP創英角ｺﾞｼｯｸUB" pitchFamily="50" charset="-128"/>
            </a:endParaRPr>
          </a:p>
        </p:txBody>
      </p:sp>
      <p:sp>
        <p:nvSpPr>
          <p:cNvPr id="40" name="テキスト ボックス 39"/>
          <p:cNvSpPr txBox="1"/>
          <p:nvPr/>
        </p:nvSpPr>
        <p:spPr>
          <a:xfrm>
            <a:off x="561087" y="6389887"/>
            <a:ext cx="761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8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2000 </a:t>
            </a:r>
            <a:endParaRPr lang="ja-JP" altLang="en-US" sz="1800" dirty="0">
              <a:solidFill>
                <a:prstClr val="black"/>
              </a:solidFill>
              <a:latin typeface="+mn-lt"/>
              <a:ea typeface="HGP創英角ｺﾞｼｯｸUB" pitchFamily="50" charset="-128"/>
            </a:endParaRPr>
          </a:p>
        </p:txBody>
      </p:sp>
      <p:sp>
        <p:nvSpPr>
          <p:cNvPr id="41" name="テキスト ボックス 40"/>
          <p:cNvSpPr txBox="1"/>
          <p:nvPr/>
        </p:nvSpPr>
        <p:spPr>
          <a:xfrm>
            <a:off x="4187620" y="6389887"/>
            <a:ext cx="925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2005 </a:t>
            </a:r>
            <a:endParaRPr lang="ja-JP" altLang="en-US" sz="1800" dirty="0">
              <a:solidFill>
                <a:prstClr val="black"/>
              </a:solidFill>
              <a:latin typeface="+mn-lt"/>
              <a:ea typeface="HGP創英角ｺﾞｼｯｸUB" pitchFamily="50" charset="-128"/>
            </a:endParaRPr>
          </a:p>
        </p:txBody>
      </p:sp>
      <p:pic>
        <p:nvPicPr>
          <p:cNvPr id="42" name="Picture 2" descr="C:\Documents and Settings\kazumasa\デスクトップ\logos\darpa\800px-DARPA_Logo.jpg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4281301" y="5554642"/>
            <a:ext cx="1117364" cy="572503"/>
          </a:xfrm>
          <a:prstGeom prst="rect">
            <a:avLst/>
          </a:prstGeom>
          <a:noFill/>
        </p:spPr>
      </p:pic>
      <p:pic>
        <p:nvPicPr>
          <p:cNvPr id="44" name="Picture 44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445454" y="4653520"/>
            <a:ext cx="1569492" cy="3860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46" name="直線矢印コネクタ 45"/>
          <p:cNvCxnSpPr/>
          <p:nvPr/>
        </p:nvCxnSpPr>
        <p:spPr>
          <a:xfrm rot="16200000" flipV="1">
            <a:off x="-1864112" y="3582940"/>
            <a:ext cx="5637327" cy="1"/>
          </a:xfrm>
          <a:prstGeom prst="straightConnector1">
            <a:avLst/>
          </a:prstGeom>
          <a:ln w="3810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雲形吹き出し 49"/>
          <p:cNvSpPr/>
          <p:nvPr/>
        </p:nvSpPr>
        <p:spPr bwMode="auto">
          <a:xfrm>
            <a:off x="1364776" y="2620368"/>
            <a:ext cx="3289111" cy="805219"/>
          </a:xfrm>
          <a:prstGeom prst="cloudCallout">
            <a:avLst>
              <a:gd name="adj1" fmla="val 69799"/>
              <a:gd name="adj2" fmla="val 87091"/>
            </a:avLst>
          </a:prstGeom>
          <a:solidFill>
            <a:srgbClr val="CCFF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51" name="正方形/長方形 50"/>
          <p:cNvSpPr/>
          <p:nvPr/>
        </p:nvSpPr>
        <p:spPr>
          <a:xfrm>
            <a:off x="1569494" y="2795518"/>
            <a:ext cx="3057097" cy="461665"/>
          </a:xfrm>
          <a:prstGeom prst="rect">
            <a:avLst/>
          </a:prstGeom>
          <a:scene3d>
            <a:camera prst="isometricOffAxis2Left">
              <a:rot lat="0" lon="0" rev="0"/>
            </a:camera>
            <a:lightRig rig="threePt" dir="t"/>
          </a:scene3d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Voice by QKD-OTP</a:t>
            </a:r>
            <a:endParaRPr lang="ja-JP" altLang="en-US" dirty="0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53" name="テキスト ボックス 52"/>
          <p:cNvSpPr txBox="1"/>
          <p:nvPr/>
        </p:nvSpPr>
        <p:spPr>
          <a:xfrm rot="16200000">
            <a:off x="-673393" y="1942645"/>
            <a:ext cx="2784145" cy="400110"/>
          </a:xfrm>
          <a:prstGeom prst="rect">
            <a:avLst/>
          </a:prstGeom>
          <a:solidFill>
            <a:srgbClr val="FFFF99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ja-JP" sz="20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100k       1M </a:t>
            </a:r>
            <a:endParaRPr lang="ja-JP" altLang="en-US" sz="2000" dirty="0" smtClean="0">
              <a:solidFill>
                <a:prstClr val="black"/>
              </a:solidFill>
              <a:latin typeface="+mn-lt"/>
              <a:ea typeface="HGP創英角ｺﾞｼｯｸUB" pitchFamily="50" charset="-128"/>
            </a:endParaRPr>
          </a:p>
        </p:txBody>
      </p:sp>
      <p:sp>
        <p:nvSpPr>
          <p:cNvPr id="54" name="正方形/長方形 53"/>
          <p:cNvSpPr/>
          <p:nvPr/>
        </p:nvSpPr>
        <p:spPr>
          <a:xfrm rot="16200000">
            <a:off x="-1530514" y="3007168"/>
            <a:ext cx="365760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0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Secure key  rate [bps]</a:t>
            </a:r>
            <a:endParaRPr lang="ja-JP" altLang="en-US" sz="20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55" name="テキスト ボックス 54"/>
          <p:cNvSpPr txBox="1"/>
          <p:nvPr/>
        </p:nvSpPr>
        <p:spPr>
          <a:xfrm rot="16200000">
            <a:off x="-598328" y="4733610"/>
            <a:ext cx="2661314" cy="400110"/>
          </a:xfrm>
          <a:prstGeom prst="rect">
            <a:avLst/>
          </a:prstGeom>
          <a:solidFill>
            <a:srgbClr val="CCFF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ja-JP" altLang="en-US" sz="20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　　　　　　           　</a:t>
            </a:r>
            <a:r>
              <a:rPr lang="en-US" altLang="ja-JP" sz="20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1k</a:t>
            </a:r>
            <a:r>
              <a:rPr lang="ja-JP" altLang="en-US" sz="20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　　　</a:t>
            </a:r>
            <a:r>
              <a:rPr lang="en-US" altLang="ja-JP" sz="20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 </a:t>
            </a:r>
            <a:r>
              <a:rPr lang="ja-JP" altLang="en-US" sz="20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　　　</a:t>
            </a:r>
            <a:endParaRPr lang="ja-JP" altLang="en-US" sz="2000" dirty="0">
              <a:solidFill>
                <a:prstClr val="black"/>
              </a:solidFill>
              <a:latin typeface="+mn-lt"/>
              <a:ea typeface="HGP創英角ｺﾞｼｯｸUB" pitchFamily="50" charset="-128"/>
            </a:endParaRPr>
          </a:p>
        </p:txBody>
      </p:sp>
      <p:sp>
        <p:nvSpPr>
          <p:cNvPr id="56" name="正方形/長方形 55"/>
          <p:cNvSpPr/>
          <p:nvPr/>
        </p:nvSpPr>
        <p:spPr>
          <a:xfrm>
            <a:off x="8379532" y="5973394"/>
            <a:ext cx="7361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8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Year</a:t>
            </a:r>
            <a:r>
              <a:rPr lang="ja-JP" altLang="en-US" sz="18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 </a:t>
            </a:r>
            <a:endParaRPr lang="ja-JP" altLang="en-US" sz="18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57" name="Rectangle 32"/>
          <p:cNvSpPr>
            <a:spLocks noChangeArrowheads="1"/>
          </p:cNvSpPr>
          <p:nvPr/>
        </p:nvSpPr>
        <p:spPr bwMode="auto">
          <a:xfrm>
            <a:off x="-1" y="-4538"/>
            <a:ext cx="4408228" cy="673200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smtClean="0">
                <a:solidFill>
                  <a:srgbClr val="FFFF00"/>
                </a:solidFill>
              </a:rPr>
              <a:t>Field experiments</a:t>
            </a:r>
            <a:endParaRPr lang="ja-JP" altLang="en-US" sz="2800" dirty="0">
              <a:solidFill>
                <a:srgbClr val="FFFF00"/>
              </a:solidFill>
            </a:endParaRPr>
          </a:p>
        </p:txBody>
      </p:sp>
      <p:sp>
        <p:nvSpPr>
          <p:cNvPr id="58" name="右矢印 57"/>
          <p:cNvSpPr/>
          <p:nvPr/>
        </p:nvSpPr>
        <p:spPr bwMode="auto">
          <a:xfrm rot="20506547">
            <a:off x="2898933" y="5706046"/>
            <a:ext cx="408423" cy="411336"/>
          </a:xfrm>
          <a:prstGeom prst="rightArrow">
            <a:avLst/>
          </a:prstGeom>
          <a:solidFill>
            <a:srgbClr val="3333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59" name="右矢印 58"/>
          <p:cNvSpPr/>
          <p:nvPr/>
        </p:nvSpPr>
        <p:spPr bwMode="auto">
          <a:xfrm rot="19273961">
            <a:off x="4655791" y="4804771"/>
            <a:ext cx="408423" cy="411336"/>
          </a:xfrm>
          <a:prstGeom prst="rightArrow">
            <a:avLst/>
          </a:prstGeom>
          <a:solidFill>
            <a:srgbClr val="3333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60" name="右矢印 59"/>
          <p:cNvSpPr/>
          <p:nvPr/>
        </p:nvSpPr>
        <p:spPr bwMode="auto">
          <a:xfrm rot="18249791">
            <a:off x="6833837" y="2712261"/>
            <a:ext cx="408423" cy="411336"/>
          </a:xfrm>
          <a:prstGeom prst="rightArrow">
            <a:avLst/>
          </a:prstGeom>
          <a:solidFill>
            <a:srgbClr val="3333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mtClean="0">
              <a:solidFill>
                <a:srgbClr val="000000"/>
              </a:solidFill>
            </a:endParaRPr>
          </a:p>
        </p:txBody>
      </p:sp>
      <p:sp>
        <p:nvSpPr>
          <p:cNvPr id="61" name="テキスト ボックス 60"/>
          <p:cNvSpPr txBox="1"/>
          <p:nvPr/>
        </p:nvSpPr>
        <p:spPr>
          <a:xfrm>
            <a:off x="3384677" y="5955434"/>
            <a:ext cx="9682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dirty="0" smtClean="0">
                <a:solidFill>
                  <a:prstClr val="black"/>
                </a:solidFill>
                <a:latin typeface="+mn-lt"/>
                <a:ea typeface="ＭＳ Ｐゴシック"/>
              </a:rPr>
              <a:t>~20km</a:t>
            </a:r>
            <a:endParaRPr lang="ja-JP" altLang="en-US" sz="1800" dirty="0">
              <a:solidFill>
                <a:prstClr val="black"/>
              </a:solidFill>
              <a:latin typeface="+mn-lt"/>
              <a:ea typeface="ＭＳ Ｐゴシック"/>
            </a:endParaRPr>
          </a:p>
        </p:txBody>
      </p:sp>
      <p:sp>
        <p:nvSpPr>
          <p:cNvPr id="62" name="テキスト ボックス 61"/>
          <p:cNvSpPr txBox="1"/>
          <p:nvPr/>
        </p:nvSpPr>
        <p:spPr>
          <a:xfrm>
            <a:off x="7044550" y="3924192"/>
            <a:ext cx="11873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dirty="0" smtClean="0">
                <a:solidFill>
                  <a:prstClr val="black"/>
                </a:solidFill>
                <a:latin typeface="+mn-lt"/>
                <a:ea typeface="ＭＳ Ｐゴシック"/>
              </a:rPr>
              <a:t>~30km</a:t>
            </a:r>
            <a:endParaRPr lang="ja-JP" altLang="en-US" sz="1800" dirty="0">
              <a:solidFill>
                <a:prstClr val="black"/>
              </a:solidFill>
              <a:latin typeface="+mn-lt"/>
              <a:ea typeface="ＭＳ Ｐゴシック"/>
            </a:endParaRPr>
          </a:p>
        </p:txBody>
      </p:sp>
      <p:sp>
        <p:nvSpPr>
          <p:cNvPr id="63" name="テキスト ボックス 62"/>
          <p:cNvSpPr txBox="1"/>
          <p:nvPr/>
        </p:nvSpPr>
        <p:spPr>
          <a:xfrm>
            <a:off x="5995948" y="1715529"/>
            <a:ext cx="10326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dirty="0" smtClean="0">
                <a:solidFill>
                  <a:prstClr val="black"/>
                </a:solidFill>
                <a:latin typeface="+mn-lt"/>
                <a:ea typeface="ＭＳ Ｐゴシック"/>
              </a:rPr>
              <a:t>~50km</a:t>
            </a:r>
            <a:endParaRPr lang="ja-JP" altLang="en-US" sz="1800" dirty="0">
              <a:solidFill>
                <a:prstClr val="black"/>
              </a:solidFill>
              <a:latin typeface="+mn-lt"/>
              <a:ea typeface="ＭＳ Ｐゴシック"/>
            </a:endParaRPr>
          </a:p>
        </p:txBody>
      </p:sp>
      <p:sp>
        <p:nvSpPr>
          <p:cNvPr id="64" name="正方形/長方形 63"/>
          <p:cNvSpPr/>
          <p:nvPr/>
        </p:nvSpPr>
        <p:spPr>
          <a:xfrm>
            <a:off x="5533267" y="2410270"/>
            <a:ext cx="3299845" cy="369332"/>
          </a:xfrm>
          <a:prstGeom prst="rect">
            <a:avLst/>
          </a:prstGeom>
          <a:scene3d>
            <a:camera prst="isometricOffAxis2Left">
              <a:rot lat="0" lon="0" rev="0"/>
            </a:camera>
            <a:lightRig rig="threePt" dir="t"/>
          </a:scene3d>
        </p:spPr>
        <p:txBody>
          <a:bodyPr wrap="square">
            <a:spAutoFit/>
          </a:bodyPr>
          <a:lstStyle/>
          <a:p>
            <a:pPr algn="ctr"/>
            <a:r>
              <a:rPr lang="en-US" altLang="ja-JP" sz="1800" smtClean="0">
                <a:solidFill>
                  <a:prstClr val="black"/>
                </a:solidFill>
                <a:latin typeface="Arial" charset="0"/>
                <a:ea typeface="ＭＳ Ｐゴシック" charset="-128"/>
              </a:rPr>
              <a:t>Tokyo QKD Network</a:t>
            </a:r>
            <a:endParaRPr lang="ja-JP" altLang="en-US" sz="1800" dirty="0">
              <a:solidFill>
                <a:prstClr val="black"/>
              </a:solidFill>
              <a:latin typeface="Arial" charset="0"/>
              <a:ea typeface="ＭＳ Ｐゴシック" charset="-128"/>
            </a:endParaRPr>
          </a:p>
        </p:txBody>
      </p:sp>
      <p:grpSp>
        <p:nvGrpSpPr>
          <p:cNvPr id="65" name="Group 910"/>
          <p:cNvGrpSpPr>
            <a:grpSpLocks/>
          </p:cNvGrpSpPr>
          <p:nvPr/>
        </p:nvGrpSpPr>
        <p:grpSpPr bwMode="auto">
          <a:xfrm>
            <a:off x="2620371" y="3289107"/>
            <a:ext cx="805218" cy="983184"/>
            <a:chOff x="316" y="2416"/>
            <a:chExt cx="365" cy="494"/>
          </a:xfrm>
        </p:grpSpPr>
        <p:sp>
          <p:nvSpPr>
            <p:cNvPr id="66" name="Freeform 757"/>
            <p:cNvSpPr>
              <a:spLocks/>
            </p:cNvSpPr>
            <p:nvPr/>
          </p:nvSpPr>
          <p:spPr bwMode="auto">
            <a:xfrm>
              <a:off x="457" y="2751"/>
              <a:ext cx="154" cy="15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8" y="18"/>
                </a:cxn>
                <a:cxn ang="0">
                  <a:pos x="129" y="38"/>
                </a:cxn>
                <a:cxn ang="0">
                  <a:pos x="154" y="158"/>
                </a:cxn>
                <a:cxn ang="0">
                  <a:pos x="86" y="158"/>
                </a:cxn>
                <a:cxn ang="0">
                  <a:pos x="70" y="113"/>
                </a:cxn>
                <a:cxn ang="0">
                  <a:pos x="48" y="157"/>
                </a:cxn>
                <a:cxn ang="0">
                  <a:pos x="13" y="158"/>
                </a:cxn>
                <a:cxn ang="0">
                  <a:pos x="0" y="3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54" h="158">
                  <a:moveTo>
                    <a:pt x="8" y="0"/>
                  </a:moveTo>
                  <a:lnTo>
                    <a:pt x="58" y="18"/>
                  </a:lnTo>
                  <a:lnTo>
                    <a:pt x="129" y="38"/>
                  </a:lnTo>
                  <a:lnTo>
                    <a:pt x="154" y="158"/>
                  </a:lnTo>
                  <a:lnTo>
                    <a:pt x="86" y="158"/>
                  </a:lnTo>
                  <a:lnTo>
                    <a:pt x="70" y="113"/>
                  </a:lnTo>
                  <a:lnTo>
                    <a:pt x="48" y="157"/>
                  </a:lnTo>
                  <a:lnTo>
                    <a:pt x="13" y="158"/>
                  </a:lnTo>
                  <a:lnTo>
                    <a:pt x="0" y="3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7568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7" name="Freeform 758"/>
            <p:cNvSpPr>
              <a:spLocks/>
            </p:cNvSpPr>
            <p:nvPr/>
          </p:nvSpPr>
          <p:spPr bwMode="auto">
            <a:xfrm>
              <a:off x="552" y="2752"/>
              <a:ext cx="60" cy="2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" y="2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60" h="22">
                  <a:moveTo>
                    <a:pt x="0" y="7"/>
                  </a:moveTo>
                  <a:lnTo>
                    <a:pt x="3" y="2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D33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8" name="Freeform 759"/>
            <p:cNvSpPr>
              <a:spLocks/>
            </p:cNvSpPr>
            <p:nvPr/>
          </p:nvSpPr>
          <p:spPr bwMode="auto">
            <a:xfrm>
              <a:off x="482" y="2748"/>
              <a:ext cx="37" cy="20"/>
            </a:xfrm>
            <a:custGeom>
              <a:avLst/>
              <a:gdLst/>
              <a:ahLst/>
              <a:cxnLst>
                <a:cxn ang="0">
                  <a:pos x="37" y="11"/>
                </a:cxn>
                <a:cxn ang="0">
                  <a:pos x="33" y="20"/>
                </a:cxn>
                <a:cxn ang="0">
                  <a:pos x="0" y="10"/>
                </a:cxn>
                <a:cxn ang="0">
                  <a:pos x="4" y="0"/>
                </a:cxn>
                <a:cxn ang="0">
                  <a:pos x="37" y="11"/>
                </a:cxn>
                <a:cxn ang="0">
                  <a:pos x="37" y="11"/>
                </a:cxn>
              </a:cxnLst>
              <a:rect l="0" t="0" r="r" b="b"/>
              <a:pathLst>
                <a:path w="37" h="20">
                  <a:moveTo>
                    <a:pt x="37" y="11"/>
                  </a:moveTo>
                  <a:lnTo>
                    <a:pt x="33" y="20"/>
                  </a:lnTo>
                  <a:lnTo>
                    <a:pt x="0" y="10"/>
                  </a:lnTo>
                  <a:lnTo>
                    <a:pt x="4" y="0"/>
                  </a:lnTo>
                  <a:lnTo>
                    <a:pt x="37" y="11"/>
                  </a:lnTo>
                  <a:lnTo>
                    <a:pt x="37" y="11"/>
                  </a:lnTo>
                  <a:close/>
                </a:path>
              </a:pathLst>
            </a:custGeom>
            <a:solidFill>
              <a:srgbClr val="AD33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9" name="Freeform 760"/>
            <p:cNvSpPr>
              <a:spLocks/>
            </p:cNvSpPr>
            <p:nvPr/>
          </p:nvSpPr>
          <p:spPr bwMode="auto">
            <a:xfrm>
              <a:off x="517" y="2757"/>
              <a:ext cx="2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5" y="12"/>
                </a:cxn>
                <a:cxn ang="0">
                  <a:pos x="26" y="0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lnTo>
                    <a:pt x="0" y="12"/>
                  </a:lnTo>
                  <a:lnTo>
                    <a:pt x="25" y="12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0" name="Freeform 761"/>
            <p:cNvSpPr>
              <a:spLocks/>
            </p:cNvSpPr>
            <p:nvPr/>
          </p:nvSpPr>
          <p:spPr bwMode="auto">
            <a:xfrm>
              <a:off x="522" y="2761"/>
              <a:ext cx="1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13" y="5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" h="6">
                  <a:moveTo>
                    <a:pt x="0" y="0"/>
                  </a:moveTo>
                  <a:lnTo>
                    <a:pt x="0" y="6"/>
                  </a:lnTo>
                  <a:lnTo>
                    <a:pt x="13" y="5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CC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1" name="Freeform 762"/>
            <p:cNvSpPr>
              <a:spLocks/>
            </p:cNvSpPr>
            <p:nvPr/>
          </p:nvSpPr>
          <p:spPr bwMode="auto">
            <a:xfrm>
              <a:off x="386" y="2645"/>
              <a:ext cx="83" cy="67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76" y="67"/>
                </a:cxn>
                <a:cxn ang="0">
                  <a:pos x="83" y="63"/>
                </a:cxn>
                <a:cxn ang="0">
                  <a:pos x="82" y="53"/>
                </a:cxn>
                <a:cxn ang="0">
                  <a:pos x="68" y="41"/>
                </a:cxn>
                <a:cxn ang="0">
                  <a:pos x="19" y="0"/>
                </a:cxn>
                <a:cxn ang="0">
                  <a:pos x="11" y="22"/>
                </a:cxn>
                <a:cxn ang="0">
                  <a:pos x="0" y="27"/>
                </a:cxn>
                <a:cxn ang="0">
                  <a:pos x="0" y="27"/>
                </a:cxn>
              </a:cxnLst>
              <a:rect l="0" t="0" r="r" b="b"/>
              <a:pathLst>
                <a:path w="83" h="67">
                  <a:moveTo>
                    <a:pt x="0" y="27"/>
                  </a:moveTo>
                  <a:lnTo>
                    <a:pt x="76" y="67"/>
                  </a:lnTo>
                  <a:lnTo>
                    <a:pt x="83" y="63"/>
                  </a:lnTo>
                  <a:lnTo>
                    <a:pt x="82" y="53"/>
                  </a:lnTo>
                  <a:lnTo>
                    <a:pt x="68" y="41"/>
                  </a:lnTo>
                  <a:lnTo>
                    <a:pt x="19" y="0"/>
                  </a:lnTo>
                  <a:lnTo>
                    <a:pt x="11" y="22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2" name="Freeform 763"/>
            <p:cNvSpPr>
              <a:spLocks/>
            </p:cNvSpPr>
            <p:nvPr/>
          </p:nvSpPr>
          <p:spPr bwMode="auto">
            <a:xfrm>
              <a:off x="388" y="2643"/>
              <a:ext cx="81" cy="6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3" y="4"/>
                </a:cxn>
                <a:cxn ang="0">
                  <a:pos x="0" y="13"/>
                </a:cxn>
                <a:cxn ang="0">
                  <a:pos x="3" y="22"/>
                </a:cxn>
                <a:cxn ang="0">
                  <a:pos x="7" y="25"/>
                </a:cxn>
                <a:cxn ang="0">
                  <a:pos x="12" y="24"/>
                </a:cxn>
                <a:cxn ang="0">
                  <a:pos x="15" y="19"/>
                </a:cxn>
                <a:cxn ang="0">
                  <a:pos x="16" y="12"/>
                </a:cxn>
                <a:cxn ang="0">
                  <a:pos x="15" y="5"/>
                </a:cxn>
                <a:cxn ang="0">
                  <a:pos x="25" y="13"/>
                </a:cxn>
                <a:cxn ang="0">
                  <a:pos x="77" y="57"/>
                </a:cxn>
                <a:cxn ang="0">
                  <a:pos x="81" y="60"/>
                </a:cxn>
                <a:cxn ang="0">
                  <a:pos x="78" y="53"/>
                </a:cxn>
                <a:cxn ang="0">
                  <a:pos x="71" y="46"/>
                </a:cxn>
                <a:cxn ang="0">
                  <a:pos x="32" y="14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81" h="60">
                  <a:moveTo>
                    <a:pt x="13" y="0"/>
                  </a:moveTo>
                  <a:lnTo>
                    <a:pt x="3" y="4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6" y="12"/>
                  </a:lnTo>
                  <a:lnTo>
                    <a:pt x="15" y="5"/>
                  </a:lnTo>
                  <a:lnTo>
                    <a:pt x="25" y="13"/>
                  </a:lnTo>
                  <a:lnTo>
                    <a:pt x="77" y="57"/>
                  </a:lnTo>
                  <a:lnTo>
                    <a:pt x="81" y="60"/>
                  </a:lnTo>
                  <a:lnTo>
                    <a:pt x="78" y="53"/>
                  </a:lnTo>
                  <a:lnTo>
                    <a:pt x="71" y="46"/>
                  </a:lnTo>
                  <a:lnTo>
                    <a:pt x="32" y="14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3" name="Freeform 764"/>
            <p:cNvSpPr>
              <a:spLocks/>
            </p:cNvSpPr>
            <p:nvPr/>
          </p:nvSpPr>
          <p:spPr bwMode="auto">
            <a:xfrm>
              <a:off x="390" y="2647"/>
              <a:ext cx="14" cy="2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" y="4"/>
                </a:cxn>
                <a:cxn ang="0">
                  <a:pos x="0" y="14"/>
                </a:cxn>
                <a:cxn ang="0">
                  <a:pos x="3" y="20"/>
                </a:cxn>
                <a:cxn ang="0">
                  <a:pos x="7" y="20"/>
                </a:cxn>
                <a:cxn ang="0">
                  <a:pos x="11" y="17"/>
                </a:cxn>
                <a:cxn ang="0">
                  <a:pos x="14" y="9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14" h="20">
                  <a:moveTo>
                    <a:pt x="7" y="0"/>
                  </a:moveTo>
                  <a:lnTo>
                    <a:pt x="2" y="4"/>
                  </a:lnTo>
                  <a:lnTo>
                    <a:pt x="0" y="14"/>
                  </a:lnTo>
                  <a:lnTo>
                    <a:pt x="3" y="20"/>
                  </a:lnTo>
                  <a:lnTo>
                    <a:pt x="7" y="20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F7F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4" name="Freeform 765"/>
            <p:cNvSpPr>
              <a:spLocks/>
            </p:cNvSpPr>
            <p:nvPr/>
          </p:nvSpPr>
          <p:spPr bwMode="auto">
            <a:xfrm>
              <a:off x="359" y="2662"/>
              <a:ext cx="107" cy="55"/>
            </a:xfrm>
            <a:custGeom>
              <a:avLst/>
              <a:gdLst/>
              <a:ahLst/>
              <a:cxnLst>
                <a:cxn ang="0">
                  <a:pos x="71" y="55"/>
                </a:cxn>
                <a:cxn ang="0">
                  <a:pos x="80" y="53"/>
                </a:cxn>
                <a:cxn ang="0">
                  <a:pos x="88" y="47"/>
                </a:cxn>
                <a:cxn ang="0">
                  <a:pos x="95" y="53"/>
                </a:cxn>
                <a:cxn ang="0">
                  <a:pos x="102" y="52"/>
                </a:cxn>
                <a:cxn ang="0">
                  <a:pos x="107" y="48"/>
                </a:cxn>
                <a:cxn ang="0">
                  <a:pos x="93" y="40"/>
                </a:cxn>
                <a:cxn ang="0">
                  <a:pos x="72" y="27"/>
                </a:cxn>
                <a:cxn ang="0">
                  <a:pos x="59" y="21"/>
                </a:cxn>
                <a:cxn ang="0">
                  <a:pos x="44" y="15"/>
                </a:cxn>
                <a:cxn ang="0">
                  <a:pos x="48" y="10"/>
                </a:cxn>
                <a:cxn ang="0">
                  <a:pos x="51" y="0"/>
                </a:cxn>
                <a:cxn ang="0">
                  <a:pos x="46" y="8"/>
                </a:cxn>
                <a:cxn ang="0">
                  <a:pos x="39" y="11"/>
                </a:cxn>
                <a:cxn ang="0">
                  <a:pos x="30" y="11"/>
                </a:cxn>
                <a:cxn ang="0">
                  <a:pos x="18" y="6"/>
                </a:cxn>
                <a:cxn ang="0">
                  <a:pos x="0" y="3"/>
                </a:cxn>
                <a:cxn ang="0">
                  <a:pos x="3" y="12"/>
                </a:cxn>
                <a:cxn ang="0">
                  <a:pos x="58" y="43"/>
                </a:cxn>
                <a:cxn ang="0">
                  <a:pos x="71" y="55"/>
                </a:cxn>
                <a:cxn ang="0">
                  <a:pos x="71" y="55"/>
                </a:cxn>
              </a:cxnLst>
              <a:rect l="0" t="0" r="r" b="b"/>
              <a:pathLst>
                <a:path w="107" h="55">
                  <a:moveTo>
                    <a:pt x="71" y="55"/>
                  </a:moveTo>
                  <a:lnTo>
                    <a:pt x="80" y="53"/>
                  </a:lnTo>
                  <a:lnTo>
                    <a:pt x="88" y="47"/>
                  </a:lnTo>
                  <a:lnTo>
                    <a:pt x="95" y="53"/>
                  </a:lnTo>
                  <a:lnTo>
                    <a:pt x="102" y="52"/>
                  </a:lnTo>
                  <a:lnTo>
                    <a:pt x="107" y="48"/>
                  </a:lnTo>
                  <a:lnTo>
                    <a:pt x="93" y="40"/>
                  </a:lnTo>
                  <a:lnTo>
                    <a:pt x="72" y="27"/>
                  </a:lnTo>
                  <a:lnTo>
                    <a:pt x="59" y="21"/>
                  </a:lnTo>
                  <a:lnTo>
                    <a:pt x="44" y="15"/>
                  </a:lnTo>
                  <a:lnTo>
                    <a:pt x="48" y="10"/>
                  </a:lnTo>
                  <a:lnTo>
                    <a:pt x="51" y="0"/>
                  </a:lnTo>
                  <a:lnTo>
                    <a:pt x="46" y="8"/>
                  </a:lnTo>
                  <a:lnTo>
                    <a:pt x="39" y="11"/>
                  </a:lnTo>
                  <a:lnTo>
                    <a:pt x="30" y="11"/>
                  </a:lnTo>
                  <a:lnTo>
                    <a:pt x="18" y="6"/>
                  </a:lnTo>
                  <a:lnTo>
                    <a:pt x="0" y="3"/>
                  </a:lnTo>
                  <a:lnTo>
                    <a:pt x="3" y="12"/>
                  </a:lnTo>
                  <a:lnTo>
                    <a:pt x="58" y="43"/>
                  </a:lnTo>
                  <a:lnTo>
                    <a:pt x="71" y="55"/>
                  </a:lnTo>
                  <a:lnTo>
                    <a:pt x="71" y="55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5" name="Freeform 766"/>
            <p:cNvSpPr>
              <a:spLocks/>
            </p:cNvSpPr>
            <p:nvPr/>
          </p:nvSpPr>
          <p:spPr bwMode="auto">
            <a:xfrm>
              <a:off x="324" y="2649"/>
              <a:ext cx="108" cy="68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46" y="31"/>
                </a:cxn>
                <a:cxn ang="0">
                  <a:pos x="82" y="54"/>
                </a:cxn>
                <a:cxn ang="0">
                  <a:pos x="100" y="68"/>
                </a:cxn>
                <a:cxn ang="0">
                  <a:pos x="108" y="68"/>
                </a:cxn>
                <a:cxn ang="0">
                  <a:pos x="98" y="57"/>
                </a:cxn>
                <a:cxn ang="0">
                  <a:pos x="89" y="45"/>
                </a:cxn>
                <a:cxn ang="0">
                  <a:pos x="78" y="35"/>
                </a:cxn>
                <a:cxn ang="0">
                  <a:pos x="67" y="27"/>
                </a:cxn>
                <a:cxn ang="0">
                  <a:pos x="39" y="19"/>
                </a:cxn>
                <a:cxn ang="0">
                  <a:pos x="67" y="23"/>
                </a:cxn>
                <a:cxn ang="0">
                  <a:pos x="73" y="20"/>
                </a:cxn>
                <a:cxn ang="0">
                  <a:pos x="61" y="20"/>
                </a:cxn>
                <a:cxn ang="0">
                  <a:pos x="40" y="15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1" y="14"/>
                </a:cxn>
                <a:cxn ang="0">
                  <a:pos x="15" y="17"/>
                </a:cxn>
                <a:cxn ang="0">
                  <a:pos x="15" y="17"/>
                </a:cxn>
              </a:cxnLst>
              <a:rect l="0" t="0" r="r" b="b"/>
              <a:pathLst>
                <a:path w="108" h="68">
                  <a:moveTo>
                    <a:pt x="15" y="17"/>
                  </a:moveTo>
                  <a:lnTo>
                    <a:pt x="46" y="31"/>
                  </a:lnTo>
                  <a:lnTo>
                    <a:pt x="82" y="54"/>
                  </a:lnTo>
                  <a:lnTo>
                    <a:pt x="100" y="68"/>
                  </a:lnTo>
                  <a:lnTo>
                    <a:pt x="108" y="68"/>
                  </a:lnTo>
                  <a:lnTo>
                    <a:pt x="98" y="57"/>
                  </a:lnTo>
                  <a:lnTo>
                    <a:pt x="89" y="45"/>
                  </a:lnTo>
                  <a:lnTo>
                    <a:pt x="78" y="35"/>
                  </a:lnTo>
                  <a:lnTo>
                    <a:pt x="67" y="27"/>
                  </a:lnTo>
                  <a:lnTo>
                    <a:pt x="39" y="19"/>
                  </a:lnTo>
                  <a:lnTo>
                    <a:pt x="67" y="23"/>
                  </a:lnTo>
                  <a:lnTo>
                    <a:pt x="73" y="20"/>
                  </a:lnTo>
                  <a:lnTo>
                    <a:pt x="61" y="20"/>
                  </a:lnTo>
                  <a:lnTo>
                    <a:pt x="40" y="15"/>
                  </a:lnTo>
                  <a:lnTo>
                    <a:pt x="2" y="0"/>
                  </a:lnTo>
                  <a:lnTo>
                    <a:pt x="0" y="5"/>
                  </a:lnTo>
                  <a:lnTo>
                    <a:pt x="21" y="14"/>
                  </a:lnTo>
                  <a:lnTo>
                    <a:pt x="15" y="17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6" name="Freeform 767"/>
            <p:cNvSpPr>
              <a:spLocks/>
            </p:cNvSpPr>
            <p:nvPr/>
          </p:nvSpPr>
          <p:spPr bwMode="auto">
            <a:xfrm>
              <a:off x="542" y="2442"/>
              <a:ext cx="39" cy="91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84"/>
                </a:cxn>
                <a:cxn ang="0">
                  <a:pos x="11" y="87"/>
                </a:cxn>
                <a:cxn ang="0">
                  <a:pos x="19" y="91"/>
                </a:cxn>
                <a:cxn ang="0">
                  <a:pos x="39" y="36"/>
                </a:cxn>
                <a:cxn ang="0">
                  <a:pos x="29" y="27"/>
                </a:cxn>
                <a:cxn ang="0">
                  <a:pos x="36" y="0"/>
                </a:cxn>
                <a:cxn ang="0">
                  <a:pos x="25" y="28"/>
                </a:cxn>
                <a:cxn ang="0">
                  <a:pos x="21" y="30"/>
                </a:cxn>
                <a:cxn ang="0">
                  <a:pos x="21" y="30"/>
                </a:cxn>
              </a:cxnLst>
              <a:rect l="0" t="0" r="r" b="b"/>
              <a:pathLst>
                <a:path w="39" h="91">
                  <a:moveTo>
                    <a:pt x="21" y="30"/>
                  </a:moveTo>
                  <a:lnTo>
                    <a:pt x="0" y="84"/>
                  </a:lnTo>
                  <a:lnTo>
                    <a:pt x="11" y="87"/>
                  </a:lnTo>
                  <a:lnTo>
                    <a:pt x="19" y="91"/>
                  </a:lnTo>
                  <a:lnTo>
                    <a:pt x="39" y="36"/>
                  </a:lnTo>
                  <a:lnTo>
                    <a:pt x="29" y="27"/>
                  </a:lnTo>
                  <a:lnTo>
                    <a:pt x="36" y="0"/>
                  </a:lnTo>
                  <a:lnTo>
                    <a:pt x="25" y="28"/>
                  </a:lnTo>
                  <a:lnTo>
                    <a:pt x="21" y="30"/>
                  </a:lnTo>
                  <a:lnTo>
                    <a:pt x="21" y="3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7" name="Freeform 768"/>
            <p:cNvSpPr>
              <a:spLocks/>
            </p:cNvSpPr>
            <p:nvPr/>
          </p:nvSpPr>
          <p:spPr bwMode="auto">
            <a:xfrm>
              <a:off x="561" y="2471"/>
              <a:ext cx="19" cy="52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0" y="23"/>
                </a:cxn>
                <a:cxn ang="0">
                  <a:pos x="4" y="52"/>
                </a:cxn>
                <a:cxn ang="0">
                  <a:pos x="19" y="9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9" h="52">
                  <a:moveTo>
                    <a:pt x="7" y="4"/>
                  </a:moveTo>
                  <a:lnTo>
                    <a:pt x="0" y="23"/>
                  </a:lnTo>
                  <a:lnTo>
                    <a:pt x="4" y="52"/>
                  </a:lnTo>
                  <a:lnTo>
                    <a:pt x="19" y="9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8" name="Freeform 769"/>
            <p:cNvSpPr>
              <a:spLocks/>
            </p:cNvSpPr>
            <p:nvPr/>
          </p:nvSpPr>
          <p:spPr bwMode="auto">
            <a:xfrm>
              <a:off x="536" y="2469"/>
              <a:ext cx="28" cy="5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0" y="18"/>
                </a:cxn>
                <a:cxn ang="0">
                  <a:pos x="13" y="25"/>
                </a:cxn>
                <a:cxn ang="0">
                  <a:pos x="0" y="57"/>
                </a:cxn>
                <a:cxn ang="0">
                  <a:pos x="6" y="56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8" h="57">
                  <a:moveTo>
                    <a:pt x="18" y="0"/>
                  </a:moveTo>
                  <a:lnTo>
                    <a:pt x="10" y="18"/>
                  </a:lnTo>
                  <a:lnTo>
                    <a:pt x="13" y="25"/>
                  </a:lnTo>
                  <a:lnTo>
                    <a:pt x="0" y="57"/>
                  </a:lnTo>
                  <a:lnTo>
                    <a:pt x="6" y="56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9" name="Freeform 770"/>
            <p:cNvSpPr>
              <a:spLocks/>
            </p:cNvSpPr>
            <p:nvPr/>
          </p:nvSpPr>
          <p:spPr bwMode="auto">
            <a:xfrm>
              <a:off x="541" y="2464"/>
              <a:ext cx="23" cy="50"/>
            </a:xfrm>
            <a:custGeom>
              <a:avLst/>
              <a:gdLst/>
              <a:ahLst/>
              <a:cxnLst>
                <a:cxn ang="0">
                  <a:pos x="23" y="8"/>
                </a:cxn>
                <a:cxn ang="0">
                  <a:pos x="15" y="9"/>
                </a:cxn>
                <a:cxn ang="0">
                  <a:pos x="9" y="23"/>
                </a:cxn>
                <a:cxn ang="0">
                  <a:pos x="11" y="27"/>
                </a:cxn>
                <a:cxn ang="0">
                  <a:pos x="0" y="50"/>
                </a:cxn>
                <a:cxn ang="0">
                  <a:pos x="7" y="29"/>
                </a:cxn>
                <a:cxn ang="0">
                  <a:pos x="3" y="18"/>
                </a:cxn>
                <a:cxn ang="0">
                  <a:pos x="10" y="0"/>
                </a:cxn>
                <a:cxn ang="0">
                  <a:pos x="23" y="8"/>
                </a:cxn>
                <a:cxn ang="0">
                  <a:pos x="23" y="8"/>
                </a:cxn>
              </a:cxnLst>
              <a:rect l="0" t="0" r="r" b="b"/>
              <a:pathLst>
                <a:path w="23" h="50">
                  <a:moveTo>
                    <a:pt x="23" y="8"/>
                  </a:moveTo>
                  <a:lnTo>
                    <a:pt x="15" y="9"/>
                  </a:lnTo>
                  <a:lnTo>
                    <a:pt x="9" y="23"/>
                  </a:lnTo>
                  <a:lnTo>
                    <a:pt x="11" y="27"/>
                  </a:lnTo>
                  <a:lnTo>
                    <a:pt x="0" y="50"/>
                  </a:lnTo>
                  <a:lnTo>
                    <a:pt x="7" y="29"/>
                  </a:lnTo>
                  <a:lnTo>
                    <a:pt x="3" y="18"/>
                  </a:lnTo>
                  <a:lnTo>
                    <a:pt x="10" y="0"/>
                  </a:lnTo>
                  <a:lnTo>
                    <a:pt x="23" y="8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0" name="Freeform 771"/>
            <p:cNvSpPr>
              <a:spLocks/>
            </p:cNvSpPr>
            <p:nvPr/>
          </p:nvSpPr>
          <p:spPr bwMode="auto">
            <a:xfrm>
              <a:off x="500" y="2538"/>
              <a:ext cx="51" cy="45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19" y="30"/>
                </a:cxn>
                <a:cxn ang="0">
                  <a:pos x="28" y="22"/>
                </a:cxn>
                <a:cxn ang="0">
                  <a:pos x="46" y="45"/>
                </a:cxn>
                <a:cxn ang="0">
                  <a:pos x="48" y="36"/>
                </a:cxn>
                <a:cxn ang="0">
                  <a:pos x="51" y="14"/>
                </a:cxn>
                <a:cxn ang="0">
                  <a:pos x="22" y="2"/>
                </a:cxn>
                <a:cxn ang="0">
                  <a:pos x="0" y="0"/>
                </a:cxn>
                <a:cxn ang="0">
                  <a:pos x="3" y="3"/>
                </a:cxn>
                <a:cxn ang="0">
                  <a:pos x="3" y="3"/>
                </a:cxn>
              </a:cxnLst>
              <a:rect l="0" t="0" r="r" b="b"/>
              <a:pathLst>
                <a:path w="51" h="45">
                  <a:moveTo>
                    <a:pt x="3" y="3"/>
                  </a:moveTo>
                  <a:lnTo>
                    <a:pt x="19" y="30"/>
                  </a:lnTo>
                  <a:lnTo>
                    <a:pt x="28" y="22"/>
                  </a:lnTo>
                  <a:lnTo>
                    <a:pt x="46" y="45"/>
                  </a:lnTo>
                  <a:lnTo>
                    <a:pt x="48" y="36"/>
                  </a:lnTo>
                  <a:lnTo>
                    <a:pt x="51" y="14"/>
                  </a:lnTo>
                  <a:lnTo>
                    <a:pt x="22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1" name="Freeform 772"/>
            <p:cNvSpPr>
              <a:spLocks/>
            </p:cNvSpPr>
            <p:nvPr/>
          </p:nvSpPr>
          <p:spPr bwMode="auto">
            <a:xfrm>
              <a:off x="569" y="2521"/>
              <a:ext cx="105" cy="123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17" y="57"/>
                </a:cxn>
                <a:cxn ang="0">
                  <a:pos x="72" y="123"/>
                </a:cxn>
                <a:cxn ang="0">
                  <a:pos x="99" y="122"/>
                </a:cxn>
                <a:cxn ang="0">
                  <a:pos x="105" y="95"/>
                </a:cxn>
                <a:cxn ang="0">
                  <a:pos x="90" y="63"/>
                </a:cxn>
                <a:cxn ang="0">
                  <a:pos x="65" y="14"/>
                </a:cxn>
                <a:cxn ang="0">
                  <a:pos x="61" y="7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3" y="8"/>
                </a:cxn>
                <a:cxn ang="0">
                  <a:pos x="3" y="8"/>
                </a:cxn>
              </a:cxnLst>
              <a:rect l="0" t="0" r="r" b="b"/>
              <a:pathLst>
                <a:path w="105" h="123">
                  <a:moveTo>
                    <a:pt x="3" y="8"/>
                  </a:moveTo>
                  <a:lnTo>
                    <a:pt x="17" y="57"/>
                  </a:lnTo>
                  <a:lnTo>
                    <a:pt x="72" y="123"/>
                  </a:lnTo>
                  <a:lnTo>
                    <a:pt x="99" y="122"/>
                  </a:lnTo>
                  <a:lnTo>
                    <a:pt x="105" y="95"/>
                  </a:lnTo>
                  <a:lnTo>
                    <a:pt x="90" y="63"/>
                  </a:lnTo>
                  <a:lnTo>
                    <a:pt x="65" y="14"/>
                  </a:lnTo>
                  <a:lnTo>
                    <a:pt x="61" y="7"/>
                  </a:lnTo>
                  <a:lnTo>
                    <a:pt x="44" y="0"/>
                  </a:lnTo>
                  <a:lnTo>
                    <a:pt x="0" y="0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E5E5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2" name="Freeform 773"/>
            <p:cNvSpPr>
              <a:spLocks/>
            </p:cNvSpPr>
            <p:nvPr/>
          </p:nvSpPr>
          <p:spPr bwMode="auto">
            <a:xfrm>
              <a:off x="570" y="2519"/>
              <a:ext cx="108" cy="149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7" y="9"/>
                </a:cxn>
                <a:cxn ang="0">
                  <a:pos x="18" y="12"/>
                </a:cxn>
                <a:cxn ang="0">
                  <a:pos x="16" y="38"/>
                </a:cxn>
                <a:cxn ang="0">
                  <a:pos x="29" y="64"/>
                </a:cxn>
                <a:cxn ang="0">
                  <a:pos x="54" y="32"/>
                </a:cxn>
                <a:cxn ang="0">
                  <a:pos x="57" y="15"/>
                </a:cxn>
                <a:cxn ang="0">
                  <a:pos x="62" y="9"/>
                </a:cxn>
                <a:cxn ang="0">
                  <a:pos x="69" y="22"/>
                </a:cxn>
                <a:cxn ang="0">
                  <a:pos x="82" y="47"/>
                </a:cxn>
                <a:cxn ang="0">
                  <a:pos x="93" y="85"/>
                </a:cxn>
                <a:cxn ang="0">
                  <a:pos x="78" y="49"/>
                </a:cxn>
                <a:cxn ang="0">
                  <a:pos x="65" y="34"/>
                </a:cxn>
                <a:cxn ang="0">
                  <a:pos x="58" y="36"/>
                </a:cxn>
                <a:cxn ang="0">
                  <a:pos x="46" y="74"/>
                </a:cxn>
                <a:cxn ang="0">
                  <a:pos x="51" y="78"/>
                </a:cxn>
                <a:cxn ang="0">
                  <a:pos x="76" y="73"/>
                </a:cxn>
                <a:cxn ang="0">
                  <a:pos x="89" y="89"/>
                </a:cxn>
                <a:cxn ang="0">
                  <a:pos x="75" y="87"/>
                </a:cxn>
                <a:cxn ang="0">
                  <a:pos x="83" y="94"/>
                </a:cxn>
                <a:cxn ang="0">
                  <a:pos x="95" y="116"/>
                </a:cxn>
                <a:cxn ang="0">
                  <a:pos x="91" y="89"/>
                </a:cxn>
                <a:cxn ang="0">
                  <a:pos x="95" y="92"/>
                </a:cxn>
                <a:cxn ang="0">
                  <a:pos x="108" y="104"/>
                </a:cxn>
                <a:cxn ang="0">
                  <a:pos x="100" y="114"/>
                </a:cxn>
                <a:cxn ang="0">
                  <a:pos x="100" y="149"/>
                </a:cxn>
                <a:cxn ang="0">
                  <a:pos x="94" y="149"/>
                </a:cxn>
                <a:cxn ang="0">
                  <a:pos x="11" y="61"/>
                </a:cxn>
                <a:cxn ang="0">
                  <a:pos x="0" y="27"/>
                </a:cxn>
                <a:cxn ang="0">
                  <a:pos x="7" y="0"/>
                </a:cxn>
                <a:cxn ang="0">
                  <a:pos x="43" y="1"/>
                </a:cxn>
                <a:cxn ang="0">
                  <a:pos x="58" y="8"/>
                </a:cxn>
                <a:cxn ang="0">
                  <a:pos x="58" y="8"/>
                </a:cxn>
              </a:cxnLst>
              <a:rect l="0" t="0" r="r" b="b"/>
              <a:pathLst>
                <a:path w="108" h="149">
                  <a:moveTo>
                    <a:pt x="58" y="8"/>
                  </a:moveTo>
                  <a:lnTo>
                    <a:pt x="27" y="9"/>
                  </a:lnTo>
                  <a:lnTo>
                    <a:pt x="18" y="12"/>
                  </a:lnTo>
                  <a:lnTo>
                    <a:pt x="16" y="38"/>
                  </a:lnTo>
                  <a:lnTo>
                    <a:pt x="29" y="64"/>
                  </a:lnTo>
                  <a:lnTo>
                    <a:pt x="54" y="32"/>
                  </a:lnTo>
                  <a:lnTo>
                    <a:pt x="57" y="15"/>
                  </a:lnTo>
                  <a:lnTo>
                    <a:pt x="62" y="9"/>
                  </a:lnTo>
                  <a:lnTo>
                    <a:pt x="69" y="22"/>
                  </a:lnTo>
                  <a:lnTo>
                    <a:pt x="82" y="47"/>
                  </a:lnTo>
                  <a:lnTo>
                    <a:pt x="93" y="85"/>
                  </a:lnTo>
                  <a:lnTo>
                    <a:pt x="78" y="49"/>
                  </a:lnTo>
                  <a:lnTo>
                    <a:pt x="65" y="34"/>
                  </a:lnTo>
                  <a:lnTo>
                    <a:pt x="58" y="36"/>
                  </a:lnTo>
                  <a:lnTo>
                    <a:pt x="46" y="74"/>
                  </a:lnTo>
                  <a:lnTo>
                    <a:pt x="51" y="78"/>
                  </a:lnTo>
                  <a:lnTo>
                    <a:pt x="76" y="73"/>
                  </a:lnTo>
                  <a:lnTo>
                    <a:pt x="89" y="89"/>
                  </a:lnTo>
                  <a:lnTo>
                    <a:pt x="75" y="87"/>
                  </a:lnTo>
                  <a:lnTo>
                    <a:pt x="83" y="94"/>
                  </a:lnTo>
                  <a:lnTo>
                    <a:pt x="95" y="116"/>
                  </a:lnTo>
                  <a:lnTo>
                    <a:pt x="91" y="89"/>
                  </a:lnTo>
                  <a:lnTo>
                    <a:pt x="95" y="92"/>
                  </a:lnTo>
                  <a:lnTo>
                    <a:pt x="108" y="104"/>
                  </a:lnTo>
                  <a:lnTo>
                    <a:pt x="100" y="114"/>
                  </a:lnTo>
                  <a:lnTo>
                    <a:pt x="100" y="149"/>
                  </a:lnTo>
                  <a:lnTo>
                    <a:pt x="94" y="149"/>
                  </a:lnTo>
                  <a:lnTo>
                    <a:pt x="11" y="61"/>
                  </a:lnTo>
                  <a:lnTo>
                    <a:pt x="0" y="27"/>
                  </a:lnTo>
                  <a:lnTo>
                    <a:pt x="7" y="0"/>
                  </a:lnTo>
                  <a:lnTo>
                    <a:pt x="43" y="1"/>
                  </a:lnTo>
                  <a:lnTo>
                    <a:pt x="58" y="8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3" name="Freeform 774"/>
            <p:cNvSpPr>
              <a:spLocks/>
            </p:cNvSpPr>
            <p:nvPr/>
          </p:nvSpPr>
          <p:spPr bwMode="auto">
            <a:xfrm>
              <a:off x="563" y="2515"/>
              <a:ext cx="118" cy="16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9" y="5"/>
                </a:cxn>
                <a:cxn ang="0">
                  <a:pos x="51" y="5"/>
                </a:cxn>
                <a:cxn ang="0">
                  <a:pos x="73" y="16"/>
                </a:cxn>
                <a:cxn ang="0">
                  <a:pos x="46" y="8"/>
                </a:cxn>
                <a:cxn ang="0">
                  <a:pos x="25" y="11"/>
                </a:cxn>
                <a:cxn ang="0">
                  <a:pos x="17" y="11"/>
                </a:cxn>
                <a:cxn ang="0">
                  <a:pos x="13" y="34"/>
                </a:cxn>
                <a:cxn ang="0">
                  <a:pos x="18" y="50"/>
                </a:cxn>
                <a:cxn ang="0">
                  <a:pos x="28" y="63"/>
                </a:cxn>
                <a:cxn ang="0">
                  <a:pos x="36" y="76"/>
                </a:cxn>
                <a:cxn ang="0">
                  <a:pos x="41" y="67"/>
                </a:cxn>
                <a:cxn ang="0">
                  <a:pos x="57" y="44"/>
                </a:cxn>
                <a:cxn ang="0">
                  <a:pos x="63" y="39"/>
                </a:cxn>
                <a:cxn ang="0">
                  <a:pos x="54" y="65"/>
                </a:cxn>
                <a:cxn ang="0">
                  <a:pos x="48" y="77"/>
                </a:cxn>
                <a:cxn ang="0">
                  <a:pos x="55" y="87"/>
                </a:cxn>
                <a:cxn ang="0">
                  <a:pos x="72" y="81"/>
                </a:cxn>
                <a:cxn ang="0">
                  <a:pos x="82" y="79"/>
                </a:cxn>
                <a:cxn ang="0">
                  <a:pos x="94" y="92"/>
                </a:cxn>
                <a:cxn ang="0">
                  <a:pos x="79" y="88"/>
                </a:cxn>
                <a:cxn ang="0">
                  <a:pos x="69" y="90"/>
                </a:cxn>
                <a:cxn ang="0">
                  <a:pos x="84" y="96"/>
                </a:cxn>
                <a:cxn ang="0">
                  <a:pos x="98" y="117"/>
                </a:cxn>
                <a:cxn ang="0">
                  <a:pos x="102" y="143"/>
                </a:cxn>
                <a:cxn ang="0">
                  <a:pos x="104" y="115"/>
                </a:cxn>
                <a:cxn ang="0">
                  <a:pos x="98" y="94"/>
                </a:cxn>
                <a:cxn ang="0">
                  <a:pos x="110" y="106"/>
                </a:cxn>
                <a:cxn ang="0">
                  <a:pos x="98" y="87"/>
                </a:cxn>
                <a:cxn ang="0">
                  <a:pos x="94" y="64"/>
                </a:cxn>
                <a:cxn ang="0">
                  <a:pos x="105" y="91"/>
                </a:cxn>
                <a:cxn ang="0">
                  <a:pos x="118" y="107"/>
                </a:cxn>
                <a:cxn ang="0">
                  <a:pos x="109" y="124"/>
                </a:cxn>
                <a:cxn ang="0">
                  <a:pos x="108" y="149"/>
                </a:cxn>
                <a:cxn ang="0">
                  <a:pos x="99" y="159"/>
                </a:cxn>
                <a:cxn ang="0">
                  <a:pos x="90" y="160"/>
                </a:cxn>
                <a:cxn ang="0">
                  <a:pos x="64" y="98"/>
                </a:cxn>
                <a:cxn ang="0">
                  <a:pos x="19" y="68"/>
                </a:cxn>
                <a:cxn ang="0">
                  <a:pos x="19" y="59"/>
                </a:cxn>
                <a:cxn ang="0">
                  <a:pos x="15" y="55"/>
                </a:cxn>
                <a:cxn ang="0">
                  <a:pos x="10" y="55"/>
                </a:cxn>
                <a:cxn ang="0">
                  <a:pos x="0" y="27"/>
                </a:cxn>
                <a:cxn ang="0">
                  <a:pos x="0" y="6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8" h="160">
                  <a:moveTo>
                    <a:pt x="5" y="0"/>
                  </a:moveTo>
                  <a:lnTo>
                    <a:pt x="19" y="5"/>
                  </a:lnTo>
                  <a:lnTo>
                    <a:pt x="51" y="5"/>
                  </a:lnTo>
                  <a:lnTo>
                    <a:pt x="73" y="16"/>
                  </a:lnTo>
                  <a:lnTo>
                    <a:pt x="46" y="8"/>
                  </a:lnTo>
                  <a:lnTo>
                    <a:pt x="25" y="11"/>
                  </a:lnTo>
                  <a:lnTo>
                    <a:pt x="17" y="11"/>
                  </a:lnTo>
                  <a:lnTo>
                    <a:pt x="13" y="34"/>
                  </a:lnTo>
                  <a:lnTo>
                    <a:pt x="18" y="50"/>
                  </a:lnTo>
                  <a:lnTo>
                    <a:pt x="28" y="63"/>
                  </a:lnTo>
                  <a:lnTo>
                    <a:pt x="36" y="76"/>
                  </a:lnTo>
                  <a:lnTo>
                    <a:pt x="41" y="67"/>
                  </a:lnTo>
                  <a:lnTo>
                    <a:pt x="57" y="44"/>
                  </a:lnTo>
                  <a:lnTo>
                    <a:pt x="63" y="39"/>
                  </a:lnTo>
                  <a:lnTo>
                    <a:pt x="54" y="65"/>
                  </a:lnTo>
                  <a:lnTo>
                    <a:pt x="48" y="77"/>
                  </a:lnTo>
                  <a:lnTo>
                    <a:pt x="55" y="87"/>
                  </a:lnTo>
                  <a:lnTo>
                    <a:pt x="72" y="81"/>
                  </a:lnTo>
                  <a:lnTo>
                    <a:pt x="82" y="79"/>
                  </a:lnTo>
                  <a:lnTo>
                    <a:pt x="94" y="92"/>
                  </a:lnTo>
                  <a:lnTo>
                    <a:pt x="79" y="88"/>
                  </a:lnTo>
                  <a:lnTo>
                    <a:pt x="69" y="90"/>
                  </a:lnTo>
                  <a:lnTo>
                    <a:pt x="84" y="96"/>
                  </a:lnTo>
                  <a:lnTo>
                    <a:pt x="98" y="117"/>
                  </a:lnTo>
                  <a:lnTo>
                    <a:pt x="102" y="143"/>
                  </a:lnTo>
                  <a:lnTo>
                    <a:pt x="104" y="115"/>
                  </a:lnTo>
                  <a:lnTo>
                    <a:pt x="98" y="94"/>
                  </a:lnTo>
                  <a:lnTo>
                    <a:pt x="110" y="106"/>
                  </a:lnTo>
                  <a:lnTo>
                    <a:pt x="98" y="87"/>
                  </a:lnTo>
                  <a:lnTo>
                    <a:pt x="94" y="64"/>
                  </a:lnTo>
                  <a:lnTo>
                    <a:pt x="105" y="91"/>
                  </a:lnTo>
                  <a:lnTo>
                    <a:pt x="118" y="107"/>
                  </a:lnTo>
                  <a:lnTo>
                    <a:pt x="109" y="124"/>
                  </a:lnTo>
                  <a:lnTo>
                    <a:pt x="108" y="149"/>
                  </a:lnTo>
                  <a:lnTo>
                    <a:pt x="99" y="159"/>
                  </a:lnTo>
                  <a:lnTo>
                    <a:pt x="90" y="160"/>
                  </a:lnTo>
                  <a:lnTo>
                    <a:pt x="64" y="98"/>
                  </a:lnTo>
                  <a:lnTo>
                    <a:pt x="19" y="68"/>
                  </a:lnTo>
                  <a:lnTo>
                    <a:pt x="19" y="59"/>
                  </a:lnTo>
                  <a:lnTo>
                    <a:pt x="15" y="55"/>
                  </a:lnTo>
                  <a:lnTo>
                    <a:pt x="10" y="55"/>
                  </a:lnTo>
                  <a:lnTo>
                    <a:pt x="0" y="27"/>
                  </a:lnTo>
                  <a:lnTo>
                    <a:pt x="0" y="6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98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4" name="Freeform 775"/>
            <p:cNvSpPr>
              <a:spLocks/>
            </p:cNvSpPr>
            <p:nvPr/>
          </p:nvSpPr>
          <p:spPr bwMode="auto">
            <a:xfrm>
              <a:off x="543" y="2578"/>
              <a:ext cx="86" cy="17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7" y="169"/>
                </a:cxn>
                <a:cxn ang="0">
                  <a:pos x="38" y="170"/>
                </a:cxn>
                <a:cxn ang="0">
                  <a:pos x="61" y="161"/>
                </a:cxn>
                <a:cxn ang="0">
                  <a:pos x="86" y="146"/>
                </a:cxn>
                <a:cxn ang="0">
                  <a:pos x="82" y="100"/>
                </a:cxn>
                <a:cxn ang="0">
                  <a:pos x="5" y="0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86" h="170">
                  <a:moveTo>
                    <a:pt x="0" y="18"/>
                  </a:moveTo>
                  <a:lnTo>
                    <a:pt x="7" y="169"/>
                  </a:lnTo>
                  <a:lnTo>
                    <a:pt x="38" y="170"/>
                  </a:lnTo>
                  <a:lnTo>
                    <a:pt x="61" y="161"/>
                  </a:lnTo>
                  <a:lnTo>
                    <a:pt x="86" y="146"/>
                  </a:lnTo>
                  <a:lnTo>
                    <a:pt x="82" y="100"/>
                  </a:lnTo>
                  <a:lnTo>
                    <a:pt x="5" y="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5E5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5" name="Freeform 776"/>
            <p:cNvSpPr>
              <a:spLocks/>
            </p:cNvSpPr>
            <p:nvPr/>
          </p:nvSpPr>
          <p:spPr bwMode="auto">
            <a:xfrm>
              <a:off x="543" y="2578"/>
              <a:ext cx="9" cy="24"/>
            </a:xfrm>
            <a:custGeom>
              <a:avLst/>
              <a:gdLst/>
              <a:ahLst/>
              <a:cxnLst>
                <a:cxn ang="0">
                  <a:pos x="9" y="13"/>
                </a:cxn>
                <a:cxn ang="0">
                  <a:pos x="2" y="24"/>
                </a:cxn>
                <a:cxn ang="0">
                  <a:pos x="0" y="10"/>
                </a:cxn>
                <a:cxn ang="0">
                  <a:pos x="8" y="0"/>
                </a:cxn>
                <a:cxn ang="0">
                  <a:pos x="9" y="13"/>
                </a:cxn>
                <a:cxn ang="0">
                  <a:pos x="9" y="13"/>
                </a:cxn>
              </a:cxnLst>
              <a:rect l="0" t="0" r="r" b="b"/>
              <a:pathLst>
                <a:path w="9" h="24">
                  <a:moveTo>
                    <a:pt x="9" y="13"/>
                  </a:moveTo>
                  <a:lnTo>
                    <a:pt x="2" y="24"/>
                  </a:lnTo>
                  <a:lnTo>
                    <a:pt x="0" y="10"/>
                  </a:lnTo>
                  <a:lnTo>
                    <a:pt x="8" y="0"/>
                  </a:lnTo>
                  <a:lnTo>
                    <a:pt x="9" y="13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6" name="Freeform 777"/>
            <p:cNvSpPr>
              <a:spLocks/>
            </p:cNvSpPr>
            <p:nvPr/>
          </p:nvSpPr>
          <p:spPr bwMode="auto">
            <a:xfrm>
              <a:off x="536" y="2571"/>
              <a:ext cx="96" cy="186"/>
            </a:xfrm>
            <a:custGeom>
              <a:avLst/>
              <a:gdLst/>
              <a:ahLst/>
              <a:cxnLst>
                <a:cxn ang="0">
                  <a:pos x="15" y="21"/>
                </a:cxn>
                <a:cxn ang="0">
                  <a:pos x="33" y="61"/>
                </a:cxn>
                <a:cxn ang="0">
                  <a:pos x="35" y="49"/>
                </a:cxn>
                <a:cxn ang="0">
                  <a:pos x="45" y="58"/>
                </a:cxn>
                <a:cxn ang="0">
                  <a:pos x="59" y="83"/>
                </a:cxn>
                <a:cxn ang="0">
                  <a:pos x="65" y="108"/>
                </a:cxn>
                <a:cxn ang="0">
                  <a:pos x="65" y="158"/>
                </a:cxn>
                <a:cxn ang="0">
                  <a:pos x="78" y="142"/>
                </a:cxn>
                <a:cxn ang="0">
                  <a:pos x="83" y="130"/>
                </a:cxn>
                <a:cxn ang="0">
                  <a:pos x="89" y="122"/>
                </a:cxn>
                <a:cxn ang="0">
                  <a:pos x="87" y="135"/>
                </a:cxn>
                <a:cxn ang="0">
                  <a:pos x="87" y="150"/>
                </a:cxn>
                <a:cxn ang="0">
                  <a:pos x="65" y="165"/>
                </a:cxn>
                <a:cxn ang="0">
                  <a:pos x="46" y="170"/>
                </a:cxn>
                <a:cxn ang="0">
                  <a:pos x="26" y="169"/>
                </a:cxn>
                <a:cxn ang="0">
                  <a:pos x="20" y="167"/>
                </a:cxn>
                <a:cxn ang="0">
                  <a:pos x="12" y="28"/>
                </a:cxn>
                <a:cxn ang="0">
                  <a:pos x="10" y="13"/>
                </a:cxn>
                <a:cxn ang="0">
                  <a:pos x="2" y="0"/>
                </a:cxn>
                <a:cxn ang="0">
                  <a:pos x="0" y="14"/>
                </a:cxn>
                <a:cxn ang="0">
                  <a:pos x="5" y="186"/>
                </a:cxn>
                <a:cxn ang="0">
                  <a:pos x="73" y="172"/>
                </a:cxn>
                <a:cxn ang="0">
                  <a:pos x="96" y="151"/>
                </a:cxn>
                <a:cxn ang="0">
                  <a:pos x="96" y="97"/>
                </a:cxn>
                <a:cxn ang="0">
                  <a:pos x="67" y="76"/>
                </a:cxn>
                <a:cxn ang="0">
                  <a:pos x="14" y="4"/>
                </a:cxn>
                <a:cxn ang="0">
                  <a:pos x="15" y="21"/>
                </a:cxn>
                <a:cxn ang="0">
                  <a:pos x="15" y="21"/>
                </a:cxn>
              </a:cxnLst>
              <a:rect l="0" t="0" r="r" b="b"/>
              <a:pathLst>
                <a:path w="96" h="186">
                  <a:moveTo>
                    <a:pt x="15" y="21"/>
                  </a:moveTo>
                  <a:lnTo>
                    <a:pt x="33" y="61"/>
                  </a:lnTo>
                  <a:lnTo>
                    <a:pt x="35" y="49"/>
                  </a:lnTo>
                  <a:lnTo>
                    <a:pt x="45" y="58"/>
                  </a:lnTo>
                  <a:lnTo>
                    <a:pt x="59" y="83"/>
                  </a:lnTo>
                  <a:lnTo>
                    <a:pt x="65" y="108"/>
                  </a:lnTo>
                  <a:lnTo>
                    <a:pt x="65" y="158"/>
                  </a:lnTo>
                  <a:lnTo>
                    <a:pt x="78" y="142"/>
                  </a:lnTo>
                  <a:lnTo>
                    <a:pt x="83" y="130"/>
                  </a:lnTo>
                  <a:lnTo>
                    <a:pt x="89" y="122"/>
                  </a:lnTo>
                  <a:lnTo>
                    <a:pt x="87" y="135"/>
                  </a:lnTo>
                  <a:lnTo>
                    <a:pt x="87" y="150"/>
                  </a:lnTo>
                  <a:lnTo>
                    <a:pt x="65" y="165"/>
                  </a:lnTo>
                  <a:lnTo>
                    <a:pt x="46" y="170"/>
                  </a:lnTo>
                  <a:lnTo>
                    <a:pt x="26" y="169"/>
                  </a:lnTo>
                  <a:lnTo>
                    <a:pt x="20" y="167"/>
                  </a:lnTo>
                  <a:lnTo>
                    <a:pt x="12" y="28"/>
                  </a:lnTo>
                  <a:lnTo>
                    <a:pt x="10" y="13"/>
                  </a:lnTo>
                  <a:lnTo>
                    <a:pt x="2" y="0"/>
                  </a:lnTo>
                  <a:lnTo>
                    <a:pt x="0" y="14"/>
                  </a:lnTo>
                  <a:lnTo>
                    <a:pt x="5" y="186"/>
                  </a:lnTo>
                  <a:lnTo>
                    <a:pt x="73" y="172"/>
                  </a:lnTo>
                  <a:lnTo>
                    <a:pt x="96" y="151"/>
                  </a:lnTo>
                  <a:lnTo>
                    <a:pt x="96" y="97"/>
                  </a:lnTo>
                  <a:lnTo>
                    <a:pt x="67" y="76"/>
                  </a:lnTo>
                  <a:lnTo>
                    <a:pt x="14" y="4"/>
                  </a:lnTo>
                  <a:lnTo>
                    <a:pt x="15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7" name="Freeform 778"/>
            <p:cNvSpPr>
              <a:spLocks/>
            </p:cNvSpPr>
            <p:nvPr/>
          </p:nvSpPr>
          <p:spPr bwMode="auto">
            <a:xfrm>
              <a:off x="536" y="2572"/>
              <a:ext cx="101" cy="186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186"/>
                </a:cxn>
                <a:cxn ang="0">
                  <a:pos x="35" y="182"/>
                </a:cxn>
                <a:cxn ang="0">
                  <a:pos x="69" y="176"/>
                </a:cxn>
                <a:cxn ang="0">
                  <a:pos x="101" y="151"/>
                </a:cxn>
                <a:cxn ang="0">
                  <a:pos x="98" y="96"/>
                </a:cxn>
                <a:cxn ang="0">
                  <a:pos x="82" y="88"/>
                </a:cxn>
                <a:cxn ang="0">
                  <a:pos x="46" y="45"/>
                </a:cxn>
                <a:cxn ang="0">
                  <a:pos x="26" y="20"/>
                </a:cxn>
                <a:cxn ang="0">
                  <a:pos x="20" y="11"/>
                </a:cxn>
                <a:cxn ang="0">
                  <a:pos x="12" y="0"/>
                </a:cxn>
                <a:cxn ang="0">
                  <a:pos x="9" y="7"/>
                </a:cxn>
                <a:cxn ang="0">
                  <a:pos x="4" y="4"/>
                </a:cxn>
                <a:cxn ang="0">
                  <a:pos x="10" y="15"/>
                </a:cxn>
                <a:cxn ang="0">
                  <a:pos x="14" y="10"/>
                </a:cxn>
                <a:cxn ang="0">
                  <a:pos x="33" y="40"/>
                </a:cxn>
                <a:cxn ang="0">
                  <a:pos x="46" y="50"/>
                </a:cxn>
                <a:cxn ang="0">
                  <a:pos x="63" y="80"/>
                </a:cxn>
                <a:cxn ang="0">
                  <a:pos x="70" y="99"/>
                </a:cxn>
                <a:cxn ang="0">
                  <a:pos x="69" y="150"/>
                </a:cxn>
                <a:cxn ang="0">
                  <a:pos x="87" y="108"/>
                </a:cxn>
                <a:cxn ang="0">
                  <a:pos x="91" y="103"/>
                </a:cxn>
                <a:cxn ang="0">
                  <a:pos x="92" y="115"/>
                </a:cxn>
                <a:cxn ang="0">
                  <a:pos x="90" y="126"/>
                </a:cxn>
                <a:cxn ang="0">
                  <a:pos x="91" y="150"/>
                </a:cxn>
                <a:cxn ang="0">
                  <a:pos x="62" y="171"/>
                </a:cxn>
                <a:cxn ang="0">
                  <a:pos x="45" y="174"/>
                </a:cxn>
                <a:cxn ang="0">
                  <a:pos x="31" y="171"/>
                </a:cxn>
                <a:cxn ang="0">
                  <a:pos x="18" y="173"/>
                </a:cxn>
                <a:cxn ang="0">
                  <a:pos x="17" y="163"/>
                </a:cxn>
                <a:cxn ang="0">
                  <a:pos x="8" y="36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101" h="186">
                  <a:moveTo>
                    <a:pt x="1" y="4"/>
                  </a:moveTo>
                  <a:lnTo>
                    <a:pt x="0" y="186"/>
                  </a:lnTo>
                  <a:lnTo>
                    <a:pt x="35" y="182"/>
                  </a:lnTo>
                  <a:lnTo>
                    <a:pt x="69" y="176"/>
                  </a:lnTo>
                  <a:lnTo>
                    <a:pt x="101" y="151"/>
                  </a:lnTo>
                  <a:lnTo>
                    <a:pt x="98" y="96"/>
                  </a:lnTo>
                  <a:lnTo>
                    <a:pt x="82" y="88"/>
                  </a:lnTo>
                  <a:lnTo>
                    <a:pt x="46" y="45"/>
                  </a:lnTo>
                  <a:lnTo>
                    <a:pt x="26" y="20"/>
                  </a:lnTo>
                  <a:lnTo>
                    <a:pt x="20" y="11"/>
                  </a:lnTo>
                  <a:lnTo>
                    <a:pt x="12" y="0"/>
                  </a:lnTo>
                  <a:lnTo>
                    <a:pt x="9" y="7"/>
                  </a:lnTo>
                  <a:lnTo>
                    <a:pt x="4" y="4"/>
                  </a:lnTo>
                  <a:lnTo>
                    <a:pt x="10" y="15"/>
                  </a:lnTo>
                  <a:lnTo>
                    <a:pt x="14" y="10"/>
                  </a:lnTo>
                  <a:lnTo>
                    <a:pt x="33" y="40"/>
                  </a:lnTo>
                  <a:lnTo>
                    <a:pt x="46" y="50"/>
                  </a:lnTo>
                  <a:lnTo>
                    <a:pt x="63" y="80"/>
                  </a:lnTo>
                  <a:lnTo>
                    <a:pt x="70" y="99"/>
                  </a:lnTo>
                  <a:lnTo>
                    <a:pt x="69" y="150"/>
                  </a:lnTo>
                  <a:lnTo>
                    <a:pt x="87" y="108"/>
                  </a:lnTo>
                  <a:lnTo>
                    <a:pt x="91" y="103"/>
                  </a:lnTo>
                  <a:lnTo>
                    <a:pt x="92" y="115"/>
                  </a:lnTo>
                  <a:lnTo>
                    <a:pt x="90" y="126"/>
                  </a:lnTo>
                  <a:lnTo>
                    <a:pt x="91" y="150"/>
                  </a:lnTo>
                  <a:lnTo>
                    <a:pt x="62" y="171"/>
                  </a:lnTo>
                  <a:lnTo>
                    <a:pt x="45" y="174"/>
                  </a:lnTo>
                  <a:lnTo>
                    <a:pt x="31" y="171"/>
                  </a:lnTo>
                  <a:lnTo>
                    <a:pt x="18" y="173"/>
                  </a:lnTo>
                  <a:lnTo>
                    <a:pt x="17" y="163"/>
                  </a:lnTo>
                  <a:lnTo>
                    <a:pt x="8" y="36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898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8" name="Freeform 779"/>
            <p:cNvSpPr>
              <a:spLocks/>
            </p:cNvSpPr>
            <p:nvPr/>
          </p:nvSpPr>
          <p:spPr bwMode="auto">
            <a:xfrm>
              <a:off x="432" y="2537"/>
              <a:ext cx="86" cy="215"/>
            </a:xfrm>
            <a:custGeom>
              <a:avLst/>
              <a:gdLst/>
              <a:ahLst/>
              <a:cxnLst>
                <a:cxn ang="0">
                  <a:pos x="12" y="29"/>
                </a:cxn>
                <a:cxn ang="0">
                  <a:pos x="0" y="116"/>
                </a:cxn>
                <a:cxn ang="0">
                  <a:pos x="36" y="144"/>
                </a:cxn>
                <a:cxn ang="0">
                  <a:pos x="40" y="200"/>
                </a:cxn>
                <a:cxn ang="0">
                  <a:pos x="86" y="215"/>
                </a:cxn>
                <a:cxn ang="0">
                  <a:pos x="81" y="206"/>
                </a:cxn>
                <a:cxn ang="0">
                  <a:pos x="82" y="164"/>
                </a:cxn>
                <a:cxn ang="0">
                  <a:pos x="86" y="38"/>
                </a:cxn>
                <a:cxn ang="0">
                  <a:pos x="63" y="0"/>
                </a:cxn>
                <a:cxn ang="0">
                  <a:pos x="30" y="7"/>
                </a:cxn>
                <a:cxn ang="0">
                  <a:pos x="12" y="29"/>
                </a:cxn>
                <a:cxn ang="0">
                  <a:pos x="12" y="29"/>
                </a:cxn>
              </a:cxnLst>
              <a:rect l="0" t="0" r="r" b="b"/>
              <a:pathLst>
                <a:path w="86" h="215">
                  <a:moveTo>
                    <a:pt x="12" y="29"/>
                  </a:moveTo>
                  <a:lnTo>
                    <a:pt x="0" y="116"/>
                  </a:lnTo>
                  <a:lnTo>
                    <a:pt x="36" y="144"/>
                  </a:lnTo>
                  <a:lnTo>
                    <a:pt x="40" y="200"/>
                  </a:lnTo>
                  <a:lnTo>
                    <a:pt x="86" y="215"/>
                  </a:lnTo>
                  <a:lnTo>
                    <a:pt x="81" y="206"/>
                  </a:lnTo>
                  <a:lnTo>
                    <a:pt x="82" y="164"/>
                  </a:lnTo>
                  <a:lnTo>
                    <a:pt x="86" y="38"/>
                  </a:lnTo>
                  <a:lnTo>
                    <a:pt x="63" y="0"/>
                  </a:lnTo>
                  <a:lnTo>
                    <a:pt x="30" y="7"/>
                  </a:lnTo>
                  <a:lnTo>
                    <a:pt x="12" y="29"/>
                  </a:lnTo>
                  <a:lnTo>
                    <a:pt x="12" y="29"/>
                  </a:lnTo>
                  <a:close/>
                </a:path>
              </a:pathLst>
            </a:custGeom>
            <a:solidFill>
              <a:srgbClr val="E5E5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9" name="Freeform 780"/>
            <p:cNvSpPr>
              <a:spLocks/>
            </p:cNvSpPr>
            <p:nvPr/>
          </p:nvSpPr>
          <p:spPr bwMode="auto">
            <a:xfrm>
              <a:off x="427" y="2534"/>
              <a:ext cx="95" cy="223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67" y="15"/>
                </a:cxn>
                <a:cxn ang="0">
                  <a:pos x="54" y="13"/>
                </a:cxn>
                <a:cxn ang="0">
                  <a:pos x="39" y="13"/>
                </a:cxn>
                <a:cxn ang="0">
                  <a:pos x="28" y="25"/>
                </a:cxn>
                <a:cxn ang="0">
                  <a:pos x="21" y="32"/>
                </a:cxn>
                <a:cxn ang="0">
                  <a:pos x="17" y="48"/>
                </a:cxn>
                <a:cxn ang="0">
                  <a:pos x="18" y="79"/>
                </a:cxn>
                <a:cxn ang="0">
                  <a:pos x="14" y="74"/>
                </a:cxn>
                <a:cxn ang="0">
                  <a:pos x="12" y="90"/>
                </a:cxn>
                <a:cxn ang="0">
                  <a:pos x="10" y="113"/>
                </a:cxn>
                <a:cxn ang="0">
                  <a:pos x="24" y="119"/>
                </a:cxn>
                <a:cxn ang="0">
                  <a:pos x="30" y="125"/>
                </a:cxn>
                <a:cxn ang="0">
                  <a:pos x="28" y="108"/>
                </a:cxn>
                <a:cxn ang="0">
                  <a:pos x="30" y="85"/>
                </a:cxn>
                <a:cxn ang="0">
                  <a:pos x="23" y="71"/>
                </a:cxn>
                <a:cxn ang="0">
                  <a:pos x="22" y="36"/>
                </a:cxn>
                <a:cxn ang="0">
                  <a:pos x="44" y="67"/>
                </a:cxn>
                <a:cxn ang="0">
                  <a:pos x="44" y="98"/>
                </a:cxn>
                <a:cxn ang="0">
                  <a:pos x="51" y="122"/>
                </a:cxn>
                <a:cxn ang="0">
                  <a:pos x="51" y="98"/>
                </a:cxn>
                <a:cxn ang="0">
                  <a:pos x="64" y="118"/>
                </a:cxn>
                <a:cxn ang="0">
                  <a:pos x="65" y="138"/>
                </a:cxn>
                <a:cxn ang="0">
                  <a:pos x="68" y="151"/>
                </a:cxn>
                <a:cxn ang="0">
                  <a:pos x="81" y="134"/>
                </a:cxn>
                <a:cxn ang="0">
                  <a:pos x="77" y="155"/>
                </a:cxn>
                <a:cxn ang="0">
                  <a:pos x="69" y="180"/>
                </a:cxn>
                <a:cxn ang="0">
                  <a:pos x="59" y="193"/>
                </a:cxn>
                <a:cxn ang="0">
                  <a:pos x="56" y="202"/>
                </a:cxn>
                <a:cxn ang="0">
                  <a:pos x="64" y="202"/>
                </a:cxn>
                <a:cxn ang="0">
                  <a:pos x="81" y="209"/>
                </a:cxn>
                <a:cxn ang="0">
                  <a:pos x="81" y="193"/>
                </a:cxn>
                <a:cxn ang="0">
                  <a:pos x="88" y="155"/>
                </a:cxn>
                <a:cxn ang="0">
                  <a:pos x="86" y="207"/>
                </a:cxn>
                <a:cxn ang="0">
                  <a:pos x="95" y="223"/>
                </a:cxn>
                <a:cxn ang="0">
                  <a:pos x="57" y="213"/>
                </a:cxn>
                <a:cxn ang="0">
                  <a:pos x="30" y="200"/>
                </a:cxn>
                <a:cxn ang="0">
                  <a:pos x="42" y="172"/>
                </a:cxn>
                <a:cxn ang="0">
                  <a:pos x="41" y="161"/>
                </a:cxn>
                <a:cxn ang="0">
                  <a:pos x="29" y="152"/>
                </a:cxn>
                <a:cxn ang="0">
                  <a:pos x="5" y="131"/>
                </a:cxn>
                <a:cxn ang="0">
                  <a:pos x="0" y="109"/>
                </a:cxn>
                <a:cxn ang="0">
                  <a:pos x="14" y="25"/>
                </a:cxn>
                <a:cxn ang="0">
                  <a:pos x="33" y="10"/>
                </a:cxn>
                <a:cxn ang="0">
                  <a:pos x="68" y="0"/>
                </a:cxn>
                <a:cxn ang="0">
                  <a:pos x="92" y="43"/>
                </a:cxn>
                <a:cxn ang="0">
                  <a:pos x="86" y="98"/>
                </a:cxn>
                <a:cxn ang="0">
                  <a:pos x="88" y="44"/>
                </a:cxn>
                <a:cxn ang="0">
                  <a:pos x="88" y="44"/>
                </a:cxn>
              </a:cxnLst>
              <a:rect l="0" t="0" r="r" b="b"/>
              <a:pathLst>
                <a:path w="95" h="223">
                  <a:moveTo>
                    <a:pt x="88" y="44"/>
                  </a:moveTo>
                  <a:lnTo>
                    <a:pt x="67" y="15"/>
                  </a:lnTo>
                  <a:lnTo>
                    <a:pt x="54" y="13"/>
                  </a:lnTo>
                  <a:lnTo>
                    <a:pt x="39" y="13"/>
                  </a:lnTo>
                  <a:lnTo>
                    <a:pt x="28" y="25"/>
                  </a:lnTo>
                  <a:lnTo>
                    <a:pt x="21" y="32"/>
                  </a:lnTo>
                  <a:lnTo>
                    <a:pt x="17" y="48"/>
                  </a:lnTo>
                  <a:lnTo>
                    <a:pt x="18" y="79"/>
                  </a:lnTo>
                  <a:lnTo>
                    <a:pt x="14" y="74"/>
                  </a:lnTo>
                  <a:lnTo>
                    <a:pt x="12" y="90"/>
                  </a:lnTo>
                  <a:lnTo>
                    <a:pt x="10" y="113"/>
                  </a:lnTo>
                  <a:lnTo>
                    <a:pt x="24" y="119"/>
                  </a:lnTo>
                  <a:lnTo>
                    <a:pt x="30" y="125"/>
                  </a:lnTo>
                  <a:lnTo>
                    <a:pt x="28" y="108"/>
                  </a:lnTo>
                  <a:lnTo>
                    <a:pt x="30" y="85"/>
                  </a:lnTo>
                  <a:lnTo>
                    <a:pt x="23" y="71"/>
                  </a:lnTo>
                  <a:lnTo>
                    <a:pt x="22" y="36"/>
                  </a:lnTo>
                  <a:lnTo>
                    <a:pt x="44" y="67"/>
                  </a:lnTo>
                  <a:lnTo>
                    <a:pt x="44" y="98"/>
                  </a:lnTo>
                  <a:lnTo>
                    <a:pt x="51" y="122"/>
                  </a:lnTo>
                  <a:lnTo>
                    <a:pt x="51" y="98"/>
                  </a:lnTo>
                  <a:lnTo>
                    <a:pt x="64" y="118"/>
                  </a:lnTo>
                  <a:lnTo>
                    <a:pt x="65" y="138"/>
                  </a:lnTo>
                  <a:lnTo>
                    <a:pt x="68" y="151"/>
                  </a:lnTo>
                  <a:lnTo>
                    <a:pt x="81" y="134"/>
                  </a:lnTo>
                  <a:lnTo>
                    <a:pt x="77" y="155"/>
                  </a:lnTo>
                  <a:lnTo>
                    <a:pt x="69" y="180"/>
                  </a:lnTo>
                  <a:lnTo>
                    <a:pt x="59" y="193"/>
                  </a:lnTo>
                  <a:lnTo>
                    <a:pt x="56" y="202"/>
                  </a:lnTo>
                  <a:lnTo>
                    <a:pt x="64" y="202"/>
                  </a:lnTo>
                  <a:lnTo>
                    <a:pt x="81" y="209"/>
                  </a:lnTo>
                  <a:lnTo>
                    <a:pt x="81" y="193"/>
                  </a:lnTo>
                  <a:lnTo>
                    <a:pt x="88" y="155"/>
                  </a:lnTo>
                  <a:lnTo>
                    <a:pt x="86" y="207"/>
                  </a:lnTo>
                  <a:lnTo>
                    <a:pt x="95" y="223"/>
                  </a:lnTo>
                  <a:lnTo>
                    <a:pt x="57" y="213"/>
                  </a:lnTo>
                  <a:lnTo>
                    <a:pt x="30" y="200"/>
                  </a:lnTo>
                  <a:lnTo>
                    <a:pt x="42" y="172"/>
                  </a:lnTo>
                  <a:lnTo>
                    <a:pt x="41" y="161"/>
                  </a:lnTo>
                  <a:lnTo>
                    <a:pt x="29" y="152"/>
                  </a:lnTo>
                  <a:lnTo>
                    <a:pt x="5" y="131"/>
                  </a:lnTo>
                  <a:lnTo>
                    <a:pt x="0" y="109"/>
                  </a:lnTo>
                  <a:lnTo>
                    <a:pt x="14" y="25"/>
                  </a:lnTo>
                  <a:lnTo>
                    <a:pt x="33" y="10"/>
                  </a:lnTo>
                  <a:lnTo>
                    <a:pt x="68" y="0"/>
                  </a:lnTo>
                  <a:lnTo>
                    <a:pt x="92" y="43"/>
                  </a:lnTo>
                  <a:lnTo>
                    <a:pt x="86" y="98"/>
                  </a:lnTo>
                  <a:lnTo>
                    <a:pt x="88" y="44"/>
                  </a:lnTo>
                  <a:lnTo>
                    <a:pt x="88" y="44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0" name="Freeform 781"/>
            <p:cNvSpPr>
              <a:spLocks/>
            </p:cNvSpPr>
            <p:nvPr/>
          </p:nvSpPr>
          <p:spPr bwMode="auto">
            <a:xfrm>
              <a:off x="423" y="2529"/>
              <a:ext cx="104" cy="228"/>
            </a:xfrm>
            <a:custGeom>
              <a:avLst/>
              <a:gdLst/>
              <a:ahLst/>
              <a:cxnLst>
                <a:cxn ang="0">
                  <a:pos x="72" y="12"/>
                </a:cxn>
                <a:cxn ang="0">
                  <a:pos x="24" y="34"/>
                </a:cxn>
                <a:cxn ang="0">
                  <a:pos x="20" y="78"/>
                </a:cxn>
                <a:cxn ang="0">
                  <a:pos x="15" y="84"/>
                </a:cxn>
                <a:cxn ang="0">
                  <a:pos x="9" y="121"/>
                </a:cxn>
                <a:cxn ang="0">
                  <a:pos x="18" y="133"/>
                </a:cxn>
                <a:cxn ang="0">
                  <a:pos x="14" y="139"/>
                </a:cxn>
                <a:cxn ang="0">
                  <a:pos x="22" y="141"/>
                </a:cxn>
                <a:cxn ang="0">
                  <a:pos x="38" y="131"/>
                </a:cxn>
                <a:cxn ang="0">
                  <a:pos x="38" y="88"/>
                </a:cxn>
                <a:cxn ang="0">
                  <a:pos x="26" y="43"/>
                </a:cxn>
                <a:cxn ang="0">
                  <a:pos x="46" y="98"/>
                </a:cxn>
                <a:cxn ang="0">
                  <a:pos x="54" y="150"/>
                </a:cxn>
                <a:cxn ang="0">
                  <a:pos x="60" y="120"/>
                </a:cxn>
                <a:cxn ang="0">
                  <a:pos x="61" y="161"/>
                </a:cxn>
                <a:cxn ang="0">
                  <a:pos x="83" y="145"/>
                </a:cxn>
                <a:cxn ang="0">
                  <a:pos x="49" y="205"/>
                </a:cxn>
                <a:cxn ang="0">
                  <a:pos x="66" y="211"/>
                </a:cxn>
                <a:cxn ang="0">
                  <a:pos x="93" y="228"/>
                </a:cxn>
                <a:cxn ang="0">
                  <a:pos x="40" y="211"/>
                </a:cxn>
                <a:cxn ang="0">
                  <a:pos x="37" y="185"/>
                </a:cxn>
                <a:cxn ang="0">
                  <a:pos x="45" y="171"/>
                </a:cxn>
                <a:cxn ang="0">
                  <a:pos x="0" y="133"/>
                </a:cxn>
                <a:cxn ang="0">
                  <a:pos x="9" y="62"/>
                </a:cxn>
                <a:cxn ang="0">
                  <a:pos x="35" y="15"/>
                </a:cxn>
                <a:cxn ang="0">
                  <a:pos x="81" y="10"/>
                </a:cxn>
                <a:cxn ang="0">
                  <a:pos x="86" y="13"/>
                </a:cxn>
                <a:cxn ang="0">
                  <a:pos x="101" y="27"/>
                </a:cxn>
                <a:cxn ang="0">
                  <a:pos x="99" y="47"/>
                </a:cxn>
                <a:cxn ang="0">
                  <a:pos x="91" y="141"/>
                </a:cxn>
                <a:cxn ang="0">
                  <a:pos x="87" y="132"/>
                </a:cxn>
                <a:cxn ang="0">
                  <a:pos x="94" y="48"/>
                </a:cxn>
              </a:cxnLst>
              <a:rect l="0" t="0" r="r" b="b"/>
              <a:pathLst>
                <a:path w="104" h="228">
                  <a:moveTo>
                    <a:pt x="94" y="48"/>
                  </a:moveTo>
                  <a:lnTo>
                    <a:pt x="72" y="12"/>
                  </a:lnTo>
                  <a:lnTo>
                    <a:pt x="41" y="16"/>
                  </a:lnTo>
                  <a:lnTo>
                    <a:pt x="24" y="34"/>
                  </a:lnTo>
                  <a:lnTo>
                    <a:pt x="19" y="49"/>
                  </a:lnTo>
                  <a:lnTo>
                    <a:pt x="20" y="78"/>
                  </a:lnTo>
                  <a:lnTo>
                    <a:pt x="15" y="62"/>
                  </a:lnTo>
                  <a:lnTo>
                    <a:pt x="15" y="84"/>
                  </a:lnTo>
                  <a:lnTo>
                    <a:pt x="10" y="97"/>
                  </a:lnTo>
                  <a:lnTo>
                    <a:pt x="9" y="121"/>
                  </a:lnTo>
                  <a:lnTo>
                    <a:pt x="31" y="128"/>
                  </a:lnTo>
                  <a:lnTo>
                    <a:pt x="18" y="133"/>
                  </a:lnTo>
                  <a:lnTo>
                    <a:pt x="25" y="138"/>
                  </a:lnTo>
                  <a:lnTo>
                    <a:pt x="14" y="139"/>
                  </a:lnTo>
                  <a:lnTo>
                    <a:pt x="24" y="146"/>
                  </a:lnTo>
                  <a:lnTo>
                    <a:pt x="22" y="141"/>
                  </a:lnTo>
                  <a:lnTo>
                    <a:pt x="34" y="142"/>
                  </a:lnTo>
                  <a:lnTo>
                    <a:pt x="38" y="131"/>
                  </a:lnTo>
                  <a:lnTo>
                    <a:pt x="35" y="97"/>
                  </a:lnTo>
                  <a:lnTo>
                    <a:pt x="38" y="88"/>
                  </a:lnTo>
                  <a:lnTo>
                    <a:pt x="31" y="79"/>
                  </a:lnTo>
                  <a:lnTo>
                    <a:pt x="26" y="43"/>
                  </a:lnTo>
                  <a:lnTo>
                    <a:pt x="45" y="77"/>
                  </a:lnTo>
                  <a:lnTo>
                    <a:pt x="46" y="98"/>
                  </a:lnTo>
                  <a:lnTo>
                    <a:pt x="49" y="119"/>
                  </a:lnTo>
                  <a:lnTo>
                    <a:pt x="54" y="150"/>
                  </a:lnTo>
                  <a:lnTo>
                    <a:pt x="60" y="131"/>
                  </a:lnTo>
                  <a:lnTo>
                    <a:pt x="60" y="120"/>
                  </a:lnTo>
                  <a:lnTo>
                    <a:pt x="64" y="137"/>
                  </a:lnTo>
                  <a:lnTo>
                    <a:pt x="61" y="161"/>
                  </a:lnTo>
                  <a:lnTo>
                    <a:pt x="63" y="173"/>
                  </a:lnTo>
                  <a:lnTo>
                    <a:pt x="83" y="145"/>
                  </a:lnTo>
                  <a:lnTo>
                    <a:pt x="60" y="197"/>
                  </a:lnTo>
                  <a:lnTo>
                    <a:pt x="49" y="205"/>
                  </a:lnTo>
                  <a:lnTo>
                    <a:pt x="54" y="212"/>
                  </a:lnTo>
                  <a:lnTo>
                    <a:pt x="66" y="211"/>
                  </a:lnTo>
                  <a:lnTo>
                    <a:pt x="98" y="227"/>
                  </a:lnTo>
                  <a:lnTo>
                    <a:pt x="93" y="228"/>
                  </a:lnTo>
                  <a:lnTo>
                    <a:pt x="63" y="219"/>
                  </a:lnTo>
                  <a:lnTo>
                    <a:pt x="40" y="211"/>
                  </a:lnTo>
                  <a:lnTo>
                    <a:pt x="30" y="204"/>
                  </a:lnTo>
                  <a:lnTo>
                    <a:pt x="37" y="185"/>
                  </a:lnTo>
                  <a:lnTo>
                    <a:pt x="46" y="176"/>
                  </a:lnTo>
                  <a:lnTo>
                    <a:pt x="45" y="171"/>
                  </a:lnTo>
                  <a:lnTo>
                    <a:pt x="36" y="161"/>
                  </a:lnTo>
                  <a:lnTo>
                    <a:pt x="0" y="133"/>
                  </a:lnTo>
                  <a:lnTo>
                    <a:pt x="3" y="100"/>
                  </a:lnTo>
                  <a:lnTo>
                    <a:pt x="9" y="62"/>
                  </a:lnTo>
                  <a:lnTo>
                    <a:pt x="18" y="31"/>
                  </a:lnTo>
                  <a:lnTo>
                    <a:pt x="35" y="15"/>
                  </a:lnTo>
                  <a:lnTo>
                    <a:pt x="73" y="0"/>
                  </a:lnTo>
                  <a:lnTo>
                    <a:pt x="81" y="10"/>
                  </a:lnTo>
                  <a:lnTo>
                    <a:pt x="95" y="12"/>
                  </a:lnTo>
                  <a:lnTo>
                    <a:pt x="86" y="13"/>
                  </a:lnTo>
                  <a:lnTo>
                    <a:pt x="95" y="34"/>
                  </a:lnTo>
                  <a:lnTo>
                    <a:pt x="101" y="27"/>
                  </a:lnTo>
                  <a:lnTo>
                    <a:pt x="104" y="27"/>
                  </a:lnTo>
                  <a:lnTo>
                    <a:pt x="99" y="47"/>
                  </a:lnTo>
                  <a:lnTo>
                    <a:pt x="97" y="57"/>
                  </a:lnTo>
                  <a:lnTo>
                    <a:pt x="91" y="141"/>
                  </a:lnTo>
                  <a:lnTo>
                    <a:pt x="89" y="181"/>
                  </a:lnTo>
                  <a:lnTo>
                    <a:pt x="87" y="132"/>
                  </a:lnTo>
                  <a:lnTo>
                    <a:pt x="90" y="81"/>
                  </a:lnTo>
                  <a:lnTo>
                    <a:pt x="94" y="48"/>
                  </a:lnTo>
                  <a:lnTo>
                    <a:pt x="94" y="48"/>
                  </a:lnTo>
                  <a:close/>
                </a:path>
              </a:pathLst>
            </a:custGeom>
            <a:solidFill>
              <a:srgbClr val="898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1" name="Freeform 782"/>
            <p:cNvSpPr>
              <a:spLocks/>
            </p:cNvSpPr>
            <p:nvPr/>
          </p:nvSpPr>
          <p:spPr bwMode="auto">
            <a:xfrm>
              <a:off x="406" y="2705"/>
              <a:ext cx="51" cy="4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" y="21"/>
                </a:cxn>
                <a:cxn ang="0">
                  <a:pos x="19" y="34"/>
                </a:cxn>
                <a:cxn ang="0">
                  <a:pos x="28" y="39"/>
                </a:cxn>
                <a:cxn ang="0">
                  <a:pos x="33" y="40"/>
                </a:cxn>
                <a:cxn ang="0">
                  <a:pos x="44" y="27"/>
                </a:cxn>
                <a:cxn ang="0">
                  <a:pos x="51" y="15"/>
                </a:cxn>
                <a:cxn ang="0">
                  <a:pos x="49" y="10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0" y="3"/>
                </a:cxn>
                <a:cxn ang="0">
                  <a:pos x="33" y="8"/>
                </a:cxn>
                <a:cxn ang="0">
                  <a:pos x="25" y="12"/>
                </a:cxn>
                <a:cxn ang="0">
                  <a:pos x="19" y="11"/>
                </a:cxn>
                <a:cxn ang="0">
                  <a:pos x="11" y="2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51" h="40">
                  <a:moveTo>
                    <a:pt x="0" y="7"/>
                  </a:moveTo>
                  <a:lnTo>
                    <a:pt x="9" y="21"/>
                  </a:lnTo>
                  <a:lnTo>
                    <a:pt x="19" y="34"/>
                  </a:lnTo>
                  <a:lnTo>
                    <a:pt x="28" y="39"/>
                  </a:lnTo>
                  <a:lnTo>
                    <a:pt x="33" y="40"/>
                  </a:lnTo>
                  <a:lnTo>
                    <a:pt x="44" y="27"/>
                  </a:lnTo>
                  <a:lnTo>
                    <a:pt x="51" y="15"/>
                  </a:lnTo>
                  <a:lnTo>
                    <a:pt x="49" y="10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0" y="3"/>
                  </a:lnTo>
                  <a:lnTo>
                    <a:pt x="33" y="8"/>
                  </a:lnTo>
                  <a:lnTo>
                    <a:pt x="25" y="12"/>
                  </a:lnTo>
                  <a:lnTo>
                    <a:pt x="19" y="11"/>
                  </a:lnTo>
                  <a:lnTo>
                    <a:pt x="11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2" name="Freeform 783"/>
            <p:cNvSpPr>
              <a:spLocks/>
            </p:cNvSpPr>
            <p:nvPr/>
          </p:nvSpPr>
          <p:spPr bwMode="auto">
            <a:xfrm>
              <a:off x="436" y="2720"/>
              <a:ext cx="13" cy="12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7" y="9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13" h="12">
                  <a:moveTo>
                    <a:pt x="12" y="2"/>
                  </a:moveTo>
                  <a:lnTo>
                    <a:pt x="7" y="9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3" name="Freeform 784"/>
            <p:cNvSpPr>
              <a:spLocks/>
            </p:cNvSpPr>
            <p:nvPr/>
          </p:nvSpPr>
          <p:spPr bwMode="auto">
            <a:xfrm>
              <a:off x="452" y="2669"/>
              <a:ext cx="42" cy="77"/>
            </a:xfrm>
            <a:custGeom>
              <a:avLst/>
              <a:gdLst/>
              <a:ahLst/>
              <a:cxnLst>
                <a:cxn ang="0">
                  <a:pos x="28" y="77"/>
                </a:cxn>
                <a:cxn ang="0">
                  <a:pos x="16" y="64"/>
                </a:cxn>
                <a:cxn ang="0">
                  <a:pos x="23" y="62"/>
                </a:cxn>
                <a:cxn ang="0">
                  <a:pos x="32" y="46"/>
                </a:cxn>
                <a:cxn ang="0">
                  <a:pos x="42" y="29"/>
                </a:cxn>
                <a:cxn ang="0">
                  <a:pos x="29" y="41"/>
                </a:cxn>
                <a:cxn ang="0">
                  <a:pos x="30" y="10"/>
                </a:cxn>
                <a:cxn ang="0">
                  <a:pos x="23" y="26"/>
                </a:cxn>
                <a:cxn ang="0">
                  <a:pos x="15" y="0"/>
                </a:cxn>
                <a:cxn ang="0">
                  <a:pos x="9" y="21"/>
                </a:cxn>
                <a:cxn ang="0">
                  <a:pos x="16" y="30"/>
                </a:cxn>
                <a:cxn ang="0">
                  <a:pos x="16" y="37"/>
                </a:cxn>
                <a:cxn ang="0">
                  <a:pos x="0" y="62"/>
                </a:cxn>
                <a:cxn ang="0">
                  <a:pos x="28" y="77"/>
                </a:cxn>
                <a:cxn ang="0">
                  <a:pos x="28" y="77"/>
                </a:cxn>
              </a:cxnLst>
              <a:rect l="0" t="0" r="r" b="b"/>
              <a:pathLst>
                <a:path w="42" h="77">
                  <a:moveTo>
                    <a:pt x="28" y="77"/>
                  </a:moveTo>
                  <a:lnTo>
                    <a:pt x="16" y="64"/>
                  </a:lnTo>
                  <a:lnTo>
                    <a:pt x="23" y="62"/>
                  </a:lnTo>
                  <a:lnTo>
                    <a:pt x="32" y="46"/>
                  </a:lnTo>
                  <a:lnTo>
                    <a:pt x="42" y="29"/>
                  </a:lnTo>
                  <a:lnTo>
                    <a:pt x="29" y="41"/>
                  </a:lnTo>
                  <a:lnTo>
                    <a:pt x="30" y="10"/>
                  </a:lnTo>
                  <a:lnTo>
                    <a:pt x="23" y="26"/>
                  </a:lnTo>
                  <a:lnTo>
                    <a:pt x="15" y="0"/>
                  </a:lnTo>
                  <a:lnTo>
                    <a:pt x="9" y="21"/>
                  </a:lnTo>
                  <a:lnTo>
                    <a:pt x="16" y="30"/>
                  </a:lnTo>
                  <a:lnTo>
                    <a:pt x="16" y="37"/>
                  </a:lnTo>
                  <a:lnTo>
                    <a:pt x="0" y="62"/>
                  </a:lnTo>
                  <a:lnTo>
                    <a:pt x="28" y="77"/>
                  </a:lnTo>
                  <a:lnTo>
                    <a:pt x="28" y="77"/>
                  </a:lnTo>
                  <a:close/>
                </a:path>
              </a:pathLst>
            </a:custGeom>
            <a:solidFill>
              <a:srgbClr val="5C5C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4" name="Freeform 785"/>
            <p:cNvSpPr>
              <a:spLocks/>
            </p:cNvSpPr>
            <p:nvPr/>
          </p:nvSpPr>
          <p:spPr bwMode="auto">
            <a:xfrm>
              <a:off x="439" y="2720"/>
              <a:ext cx="17" cy="17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10" y="12"/>
                </a:cxn>
                <a:cxn ang="0">
                  <a:pos x="14" y="7"/>
                </a:cxn>
                <a:cxn ang="0">
                  <a:pos x="17" y="0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4" y="14"/>
                </a:cxn>
                <a:cxn ang="0">
                  <a:pos x="0" y="17"/>
                </a:cxn>
                <a:cxn ang="0">
                  <a:pos x="4" y="17"/>
                </a:cxn>
                <a:cxn ang="0">
                  <a:pos x="6" y="15"/>
                </a:cxn>
                <a:cxn ang="0">
                  <a:pos x="6" y="15"/>
                </a:cxn>
              </a:cxnLst>
              <a:rect l="0" t="0" r="r" b="b"/>
              <a:pathLst>
                <a:path w="17" h="17">
                  <a:moveTo>
                    <a:pt x="6" y="15"/>
                  </a:moveTo>
                  <a:lnTo>
                    <a:pt x="10" y="12"/>
                  </a:lnTo>
                  <a:lnTo>
                    <a:pt x="14" y="7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5" name="Freeform 786"/>
            <p:cNvSpPr>
              <a:spLocks/>
            </p:cNvSpPr>
            <p:nvPr/>
          </p:nvSpPr>
          <p:spPr bwMode="auto">
            <a:xfrm>
              <a:off x="429" y="2709"/>
              <a:ext cx="22" cy="17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7" y="13"/>
                </a:cxn>
                <a:cxn ang="0">
                  <a:pos x="11" y="12"/>
                </a:cxn>
                <a:cxn ang="0">
                  <a:pos x="14" y="9"/>
                </a:cxn>
                <a:cxn ang="0">
                  <a:pos x="19" y="7"/>
                </a:cxn>
                <a:cxn ang="0">
                  <a:pos x="22" y="5"/>
                </a:cxn>
                <a:cxn ang="0">
                  <a:pos x="22" y="2"/>
                </a:cxn>
                <a:cxn ang="0">
                  <a:pos x="21" y="0"/>
                </a:cxn>
                <a:cxn ang="0">
                  <a:pos x="16" y="1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9"/>
                </a:cxn>
                <a:cxn ang="0">
                  <a:pos x="0" y="11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3" y="17"/>
                </a:cxn>
                <a:cxn ang="0">
                  <a:pos x="3" y="17"/>
                </a:cxn>
              </a:cxnLst>
              <a:rect l="0" t="0" r="r" b="b"/>
              <a:pathLst>
                <a:path w="22" h="17">
                  <a:moveTo>
                    <a:pt x="3" y="17"/>
                  </a:moveTo>
                  <a:lnTo>
                    <a:pt x="7" y="13"/>
                  </a:lnTo>
                  <a:lnTo>
                    <a:pt x="11" y="12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2" y="5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3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6" name="Freeform 787"/>
            <p:cNvSpPr>
              <a:spLocks/>
            </p:cNvSpPr>
            <p:nvPr/>
          </p:nvSpPr>
          <p:spPr bwMode="auto">
            <a:xfrm>
              <a:off x="407" y="2705"/>
              <a:ext cx="53" cy="42"/>
            </a:xfrm>
            <a:custGeom>
              <a:avLst/>
              <a:gdLst/>
              <a:ahLst/>
              <a:cxnLst>
                <a:cxn ang="0">
                  <a:pos x="40" y="15"/>
                </a:cxn>
                <a:cxn ang="0">
                  <a:pos x="35" y="20"/>
                </a:cxn>
                <a:cxn ang="0">
                  <a:pos x="30" y="23"/>
                </a:cxn>
                <a:cxn ang="0">
                  <a:pos x="27" y="27"/>
                </a:cxn>
                <a:cxn ang="0">
                  <a:pos x="26" y="28"/>
                </a:cxn>
                <a:cxn ang="0">
                  <a:pos x="22" y="28"/>
                </a:cxn>
                <a:cxn ang="0">
                  <a:pos x="20" y="28"/>
                </a:cxn>
                <a:cxn ang="0">
                  <a:pos x="18" y="31"/>
                </a:cxn>
                <a:cxn ang="0">
                  <a:pos x="18" y="34"/>
                </a:cxn>
                <a:cxn ang="0">
                  <a:pos x="22" y="35"/>
                </a:cxn>
                <a:cxn ang="0">
                  <a:pos x="24" y="37"/>
                </a:cxn>
                <a:cxn ang="0">
                  <a:pos x="26" y="38"/>
                </a:cxn>
                <a:cxn ang="0">
                  <a:pos x="30" y="39"/>
                </a:cxn>
                <a:cxn ang="0">
                  <a:pos x="35" y="36"/>
                </a:cxn>
                <a:cxn ang="0">
                  <a:pos x="38" y="31"/>
                </a:cxn>
                <a:cxn ang="0">
                  <a:pos x="45" y="24"/>
                </a:cxn>
                <a:cxn ang="0">
                  <a:pos x="48" y="17"/>
                </a:cxn>
                <a:cxn ang="0">
                  <a:pos x="50" y="14"/>
                </a:cxn>
                <a:cxn ang="0">
                  <a:pos x="47" y="14"/>
                </a:cxn>
                <a:cxn ang="0">
                  <a:pos x="44" y="19"/>
                </a:cxn>
                <a:cxn ang="0">
                  <a:pos x="38" y="24"/>
                </a:cxn>
                <a:cxn ang="0">
                  <a:pos x="46" y="11"/>
                </a:cxn>
                <a:cxn ang="0">
                  <a:pos x="53" y="9"/>
                </a:cxn>
                <a:cxn ang="0">
                  <a:pos x="53" y="14"/>
                </a:cxn>
                <a:cxn ang="0">
                  <a:pos x="50" y="22"/>
                </a:cxn>
                <a:cxn ang="0">
                  <a:pos x="39" y="36"/>
                </a:cxn>
                <a:cxn ang="0">
                  <a:pos x="35" y="41"/>
                </a:cxn>
                <a:cxn ang="0">
                  <a:pos x="32" y="42"/>
                </a:cxn>
                <a:cxn ang="0">
                  <a:pos x="25" y="41"/>
                </a:cxn>
                <a:cxn ang="0">
                  <a:pos x="21" y="37"/>
                </a:cxn>
                <a:cxn ang="0">
                  <a:pos x="15" y="36"/>
                </a:cxn>
                <a:cxn ang="0">
                  <a:pos x="11" y="29"/>
                </a:cxn>
                <a:cxn ang="0">
                  <a:pos x="9" y="25"/>
                </a:cxn>
                <a:cxn ang="0">
                  <a:pos x="8" y="20"/>
                </a:cxn>
                <a:cxn ang="0">
                  <a:pos x="5" y="17"/>
                </a:cxn>
                <a:cxn ang="0">
                  <a:pos x="9" y="19"/>
                </a:cxn>
                <a:cxn ang="0">
                  <a:pos x="12" y="19"/>
                </a:cxn>
                <a:cxn ang="0">
                  <a:pos x="15" y="15"/>
                </a:cxn>
                <a:cxn ang="0">
                  <a:pos x="15" y="13"/>
                </a:cxn>
                <a:cxn ang="0">
                  <a:pos x="12" y="14"/>
                </a:cxn>
                <a:cxn ang="0">
                  <a:pos x="8" y="16"/>
                </a:cxn>
                <a:cxn ang="0">
                  <a:pos x="7" y="15"/>
                </a:cxn>
                <a:cxn ang="0">
                  <a:pos x="1" y="11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5" y="1"/>
                </a:cxn>
                <a:cxn ang="0">
                  <a:pos x="3" y="4"/>
                </a:cxn>
                <a:cxn ang="0">
                  <a:pos x="4" y="7"/>
                </a:cxn>
                <a:cxn ang="0">
                  <a:pos x="6" y="7"/>
                </a:cxn>
                <a:cxn ang="0">
                  <a:pos x="9" y="6"/>
                </a:cxn>
                <a:cxn ang="0">
                  <a:pos x="10" y="3"/>
                </a:cxn>
                <a:cxn ang="0">
                  <a:pos x="10" y="2"/>
                </a:cxn>
                <a:cxn ang="0">
                  <a:pos x="12" y="4"/>
                </a:cxn>
                <a:cxn ang="0">
                  <a:pos x="18" y="12"/>
                </a:cxn>
                <a:cxn ang="0">
                  <a:pos x="24" y="12"/>
                </a:cxn>
                <a:cxn ang="0">
                  <a:pos x="21" y="15"/>
                </a:cxn>
                <a:cxn ang="0">
                  <a:pos x="19" y="19"/>
                </a:cxn>
                <a:cxn ang="0">
                  <a:pos x="19" y="22"/>
                </a:cxn>
                <a:cxn ang="0">
                  <a:pos x="22" y="23"/>
                </a:cxn>
                <a:cxn ang="0">
                  <a:pos x="29" y="20"/>
                </a:cxn>
                <a:cxn ang="0">
                  <a:pos x="40" y="15"/>
                </a:cxn>
                <a:cxn ang="0">
                  <a:pos x="40" y="15"/>
                </a:cxn>
              </a:cxnLst>
              <a:rect l="0" t="0" r="r" b="b"/>
              <a:pathLst>
                <a:path w="53" h="42">
                  <a:moveTo>
                    <a:pt x="40" y="15"/>
                  </a:moveTo>
                  <a:lnTo>
                    <a:pt x="35" y="20"/>
                  </a:lnTo>
                  <a:lnTo>
                    <a:pt x="30" y="23"/>
                  </a:lnTo>
                  <a:lnTo>
                    <a:pt x="27" y="27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8" y="31"/>
                  </a:lnTo>
                  <a:lnTo>
                    <a:pt x="18" y="34"/>
                  </a:lnTo>
                  <a:lnTo>
                    <a:pt x="22" y="35"/>
                  </a:lnTo>
                  <a:lnTo>
                    <a:pt x="24" y="37"/>
                  </a:lnTo>
                  <a:lnTo>
                    <a:pt x="26" y="38"/>
                  </a:lnTo>
                  <a:lnTo>
                    <a:pt x="30" y="39"/>
                  </a:lnTo>
                  <a:lnTo>
                    <a:pt x="35" y="36"/>
                  </a:lnTo>
                  <a:lnTo>
                    <a:pt x="38" y="31"/>
                  </a:lnTo>
                  <a:lnTo>
                    <a:pt x="45" y="24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47" y="14"/>
                  </a:lnTo>
                  <a:lnTo>
                    <a:pt x="44" y="19"/>
                  </a:lnTo>
                  <a:lnTo>
                    <a:pt x="38" y="24"/>
                  </a:lnTo>
                  <a:lnTo>
                    <a:pt x="46" y="11"/>
                  </a:lnTo>
                  <a:lnTo>
                    <a:pt x="53" y="9"/>
                  </a:lnTo>
                  <a:lnTo>
                    <a:pt x="53" y="14"/>
                  </a:lnTo>
                  <a:lnTo>
                    <a:pt x="50" y="22"/>
                  </a:lnTo>
                  <a:lnTo>
                    <a:pt x="39" y="36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5" y="41"/>
                  </a:lnTo>
                  <a:lnTo>
                    <a:pt x="21" y="37"/>
                  </a:lnTo>
                  <a:lnTo>
                    <a:pt x="15" y="36"/>
                  </a:lnTo>
                  <a:lnTo>
                    <a:pt x="11" y="29"/>
                  </a:lnTo>
                  <a:lnTo>
                    <a:pt x="9" y="25"/>
                  </a:lnTo>
                  <a:lnTo>
                    <a:pt x="8" y="20"/>
                  </a:lnTo>
                  <a:lnTo>
                    <a:pt x="5" y="17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7" y="15"/>
                  </a:lnTo>
                  <a:lnTo>
                    <a:pt x="1" y="11"/>
                  </a:lnTo>
                  <a:lnTo>
                    <a:pt x="0" y="4"/>
                  </a:lnTo>
                  <a:lnTo>
                    <a:pt x="2" y="0"/>
                  </a:lnTo>
                  <a:lnTo>
                    <a:pt x="5" y="1"/>
                  </a:lnTo>
                  <a:lnTo>
                    <a:pt x="3" y="4"/>
                  </a:lnTo>
                  <a:lnTo>
                    <a:pt x="4" y="7"/>
                  </a:lnTo>
                  <a:lnTo>
                    <a:pt x="6" y="7"/>
                  </a:lnTo>
                  <a:lnTo>
                    <a:pt x="9" y="6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22" y="23"/>
                  </a:lnTo>
                  <a:lnTo>
                    <a:pt x="29" y="20"/>
                  </a:lnTo>
                  <a:lnTo>
                    <a:pt x="40" y="15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7" name="Freeform 788"/>
            <p:cNvSpPr>
              <a:spLocks/>
            </p:cNvSpPr>
            <p:nvPr/>
          </p:nvSpPr>
          <p:spPr bwMode="auto">
            <a:xfrm>
              <a:off x="404" y="2705"/>
              <a:ext cx="58" cy="42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8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3" y="8"/>
                </a:cxn>
                <a:cxn ang="0">
                  <a:pos x="14" y="6"/>
                </a:cxn>
                <a:cxn ang="0">
                  <a:pos x="14" y="3"/>
                </a:cxn>
                <a:cxn ang="0">
                  <a:pos x="15" y="9"/>
                </a:cxn>
                <a:cxn ang="0">
                  <a:pos x="15" y="11"/>
                </a:cxn>
                <a:cxn ang="0">
                  <a:pos x="13" y="12"/>
                </a:cxn>
                <a:cxn ang="0">
                  <a:pos x="12" y="14"/>
                </a:cxn>
                <a:cxn ang="0">
                  <a:pos x="11" y="15"/>
                </a:cxn>
                <a:cxn ang="0">
                  <a:pos x="10" y="17"/>
                </a:cxn>
                <a:cxn ang="0">
                  <a:pos x="12" y="20"/>
                </a:cxn>
                <a:cxn ang="0">
                  <a:pos x="14" y="22"/>
                </a:cxn>
                <a:cxn ang="0">
                  <a:pos x="22" y="14"/>
                </a:cxn>
                <a:cxn ang="0">
                  <a:pos x="21" y="18"/>
                </a:cxn>
                <a:cxn ang="0">
                  <a:pos x="20" y="20"/>
                </a:cxn>
                <a:cxn ang="0">
                  <a:pos x="18" y="22"/>
                </a:cxn>
                <a:cxn ang="0">
                  <a:pos x="15" y="24"/>
                </a:cxn>
                <a:cxn ang="0">
                  <a:pos x="13" y="26"/>
                </a:cxn>
                <a:cxn ang="0">
                  <a:pos x="13" y="28"/>
                </a:cxn>
                <a:cxn ang="0">
                  <a:pos x="16" y="30"/>
                </a:cxn>
                <a:cxn ang="0">
                  <a:pos x="17" y="33"/>
                </a:cxn>
                <a:cxn ang="0">
                  <a:pos x="20" y="35"/>
                </a:cxn>
                <a:cxn ang="0">
                  <a:pos x="24" y="36"/>
                </a:cxn>
                <a:cxn ang="0">
                  <a:pos x="27" y="38"/>
                </a:cxn>
                <a:cxn ang="0">
                  <a:pos x="31" y="40"/>
                </a:cxn>
                <a:cxn ang="0">
                  <a:pos x="34" y="40"/>
                </a:cxn>
                <a:cxn ang="0">
                  <a:pos x="37" y="38"/>
                </a:cxn>
                <a:cxn ang="0">
                  <a:pos x="44" y="30"/>
                </a:cxn>
                <a:cxn ang="0">
                  <a:pos x="48" y="24"/>
                </a:cxn>
                <a:cxn ang="0">
                  <a:pos x="52" y="19"/>
                </a:cxn>
                <a:cxn ang="0">
                  <a:pos x="54" y="14"/>
                </a:cxn>
                <a:cxn ang="0">
                  <a:pos x="55" y="9"/>
                </a:cxn>
                <a:cxn ang="0">
                  <a:pos x="58" y="9"/>
                </a:cxn>
                <a:cxn ang="0">
                  <a:pos x="53" y="20"/>
                </a:cxn>
                <a:cxn ang="0">
                  <a:pos x="49" y="27"/>
                </a:cxn>
                <a:cxn ang="0">
                  <a:pos x="44" y="35"/>
                </a:cxn>
                <a:cxn ang="0">
                  <a:pos x="37" y="41"/>
                </a:cxn>
                <a:cxn ang="0">
                  <a:pos x="32" y="42"/>
                </a:cxn>
                <a:cxn ang="0">
                  <a:pos x="25" y="39"/>
                </a:cxn>
                <a:cxn ang="0">
                  <a:pos x="18" y="36"/>
                </a:cxn>
                <a:cxn ang="0">
                  <a:pos x="15" y="32"/>
                </a:cxn>
                <a:cxn ang="0">
                  <a:pos x="11" y="29"/>
                </a:cxn>
                <a:cxn ang="0">
                  <a:pos x="11" y="23"/>
                </a:cxn>
                <a:cxn ang="0">
                  <a:pos x="8" y="16"/>
                </a:cxn>
                <a:cxn ang="0">
                  <a:pos x="3" y="14"/>
                </a:cxn>
                <a:cxn ang="0">
                  <a:pos x="1" y="5"/>
                </a:cxn>
                <a:cxn ang="0">
                  <a:pos x="0" y="2"/>
                </a:cxn>
                <a:cxn ang="0">
                  <a:pos x="4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58" h="42">
                  <a:moveTo>
                    <a:pt x="7" y="1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9"/>
                  </a:lnTo>
                  <a:lnTo>
                    <a:pt x="9" y="8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22" y="14"/>
                  </a:lnTo>
                  <a:lnTo>
                    <a:pt x="21" y="18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5" y="24"/>
                  </a:lnTo>
                  <a:lnTo>
                    <a:pt x="13" y="26"/>
                  </a:lnTo>
                  <a:lnTo>
                    <a:pt x="13" y="28"/>
                  </a:lnTo>
                  <a:lnTo>
                    <a:pt x="16" y="30"/>
                  </a:lnTo>
                  <a:lnTo>
                    <a:pt x="17" y="33"/>
                  </a:lnTo>
                  <a:lnTo>
                    <a:pt x="20" y="35"/>
                  </a:lnTo>
                  <a:lnTo>
                    <a:pt x="24" y="36"/>
                  </a:lnTo>
                  <a:lnTo>
                    <a:pt x="27" y="38"/>
                  </a:lnTo>
                  <a:lnTo>
                    <a:pt x="31" y="40"/>
                  </a:lnTo>
                  <a:lnTo>
                    <a:pt x="34" y="40"/>
                  </a:lnTo>
                  <a:lnTo>
                    <a:pt x="37" y="38"/>
                  </a:lnTo>
                  <a:lnTo>
                    <a:pt x="44" y="30"/>
                  </a:lnTo>
                  <a:lnTo>
                    <a:pt x="48" y="24"/>
                  </a:lnTo>
                  <a:lnTo>
                    <a:pt x="52" y="19"/>
                  </a:lnTo>
                  <a:lnTo>
                    <a:pt x="54" y="14"/>
                  </a:lnTo>
                  <a:lnTo>
                    <a:pt x="55" y="9"/>
                  </a:lnTo>
                  <a:lnTo>
                    <a:pt x="58" y="9"/>
                  </a:lnTo>
                  <a:lnTo>
                    <a:pt x="53" y="20"/>
                  </a:lnTo>
                  <a:lnTo>
                    <a:pt x="49" y="27"/>
                  </a:lnTo>
                  <a:lnTo>
                    <a:pt x="44" y="35"/>
                  </a:lnTo>
                  <a:lnTo>
                    <a:pt x="37" y="41"/>
                  </a:lnTo>
                  <a:lnTo>
                    <a:pt x="32" y="42"/>
                  </a:lnTo>
                  <a:lnTo>
                    <a:pt x="25" y="39"/>
                  </a:lnTo>
                  <a:lnTo>
                    <a:pt x="18" y="36"/>
                  </a:lnTo>
                  <a:lnTo>
                    <a:pt x="15" y="32"/>
                  </a:lnTo>
                  <a:lnTo>
                    <a:pt x="11" y="29"/>
                  </a:lnTo>
                  <a:lnTo>
                    <a:pt x="11" y="23"/>
                  </a:lnTo>
                  <a:lnTo>
                    <a:pt x="8" y="16"/>
                  </a:lnTo>
                  <a:lnTo>
                    <a:pt x="3" y="14"/>
                  </a:lnTo>
                  <a:lnTo>
                    <a:pt x="1" y="5"/>
                  </a:lnTo>
                  <a:lnTo>
                    <a:pt x="0" y="2"/>
                  </a:lnTo>
                  <a:lnTo>
                    <a:pt x="4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769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8" name="Freeform 789"/>
            <p:cNvSpPr>
              <a:spLocks/>
            </p:cNvSpPr>
            <p:nvPr/>
          </p:nvSpPr>
          <p:spPr bwMode="auto">
            <a:xfrm>
              <a:off x="564" y="2581"/>
              <a:ext cx="96" cy="91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0" y="10"/>
                </a:cxn>
                <a:cxn ang="0">
                  <a:pos x="3" y="17"/>
                </a:cxn>
                <a:cxn ang="0">
                  <a:pos x="47" y="69"/>
                </a:cxn>
                <a:cxn ang="0">
                  <a:pos x="71" y="83"/>
                </a:cxn>
                <a:cxn ang="0">
                  <a:pos x="84" y="91"/>
                </a:cxn>
                <a:cxn ang="0">
                  <a:pos x="89" y="89"/>
                </a:cxn>
                <a:cxn ang="0">
                  <a:pos x="95" y="79"/>
                </a:cxn>
                <a:cxn ang="0">
                  <a:pos x="96" y="72"/>
                </a:cxn>
                <a:cxn ang="0">
                  <a:pos x="91" y="63"/>
                </a:cxn>
                <a:cxn ang="0">
                  <a:pos x="93" y="53"/>
                </a:cxn>
                <a:cxn ang="0">
                  <a:pos x="83" y="37"/>
                </a:cxn>
                <a:cxn ang="0">
                  <a:pos x="69" y="30"/>
                </a:cxn>
                <a:cxn ang="0">
                  <a:pos x="61" y="34"/>
                </a:cxn>
                <a:cxn ang="0">
                  <a:pos x="16" y="0"/>
                </a:cxn>
                <a:cxn ang="0">
                  <a:pos x="11" y="2"/>
                </a:cxn>
                <a:cxn ang="0">
                  <a:pos x="11" y="2"/>
                </a:cxn>
              </a:cxnLst>
              <a:rect l="0" t="0" r="r" b="b"/>
              <a:pathLst>
                <a:path w="96" h="91">
                  <a:moveTo>
                    <a:pt x="11" y="2"/>
                  </a:moveTo>
                  <a:lnTo>
                    <a:pt x="0" y="10"/>
                  </a:lnTo>
                  <a:lnTo>
                    <a:pt x="3" y="17"/>
                  </a:lnTo>
                  <a:lnTo>
                    <a:pt x="47" y="69"/>
                  </a:lnTo>
                  <a:lnTo>
                    <a:pt x="71" y="83"/>
                  </a:lnTo>
                  <a:lnTo>
                    <a:pt x="84" y="91"/>
                  </a:lnTo>
                  <a:lnTo>
                    <a:pt x="89" y="89"/>
                  </a:lnTo>
                  <a:lnTo>
                    <a:pt x="95" y="79"/>
                  </a:lnTo>
                  <a:lnTo>
                    <a:pt x="96" y="72"/>
                  </a:lnTo>
                  <a:lnTo>
                    <a:pt x="91" y="63"/>
                  </a:lnTo>
                  <a:lnTo>
                    <a:pt x="93" y="53"/>
                  </a:lnTo>
                  <a:lnTo>
                    <a:pt x="83" y="37"/>
                  </a:lnTo>
                  <a:lnTo>
                    <a:pt x="69" y="30"/>
                  </a:lnTo>
                  <a:lnTo>
                    <a:pt x="61" y="34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9" name="Freeform 790"/>
            <p:cNvSpPr>
              <a:spLocks/>
            </p:cNvSpPr>
            <p:nvPr/>
          </p:nvSpPr>
          <p:spPr bwMode="auto">
            <a:xfrm>
              <a:off x="569" y="2585"/>
              <a:ext cx="86" cy="80"/>
            </a:xfrm>
            <a:custGeom>
              <a:avLst/>
              <a:gdLst/>
              <a:ahLst/>
              <a:cxnLst>
                <a:cxn ang="0">
                  <a:pos x="75" y="79"/>
                </a:cxn>
                <a:cxn ang="0">
                  <a:pos x="65" y="72"/>
                </a:cxn>
                <a:cxn ang="0">
                  <a:pos x="56" y="64"/>
                </a:cxn>
                <a:cxn ang="0">
                  <a:pos x="42" y="55"/>
                </a:cxn>
                <a:cxn ang="0">
                  <a:pos x="28" y="43"/>
                </a:cxn>
                <a:cxn ang="0">
                  <a:pos x="9" y="23"/>
                </a:cxn>
                <a:cxn ang="0">
                  <a:pos x="3" y="13"/>
                </a:cxn>
                <a:cxn ang="0">
                  <a:pos x="0" y="8"/>
                </a:cxn>
                <a:cxn ang="0">
                  <a:pos x="9" y="0"/>
                </a:cxn>
                <a:cxn ang="0">
                  <a:pos x="26" y="16"/>
                </a:cxn>
                <a:cxn ang="0">
                  <a:pos x="47" y="32"/>
                </a:cxn>
                <a:cxn ang="0">
                  <a:pos x="61" y="45"/>
                </a:cxn>
                <a:cxn ang="0">
                  <a:pos x="71" y="55"/>
                </a:cxn>
                <a:cxn ang="0">
                  <a:pos x="61" y="50"/>
                </a:cxn>
                <a:cxn ang="0">
                  <a:pos x="40" y="40"/>
                </a:cxn>
                <a:cxn ang="0">
                  <a:pos x="53" y="55"/>
                </a:cxn>
                <a:cxn ang="0">
                  <a:pos x="65" y="65"/>
                </a:cxn>
                <a:cxn ang="0">
                  <a:pos x="72" y="72"/>
                </a:cxn>
                <a:cxn ang="0">
                  <a:pos x="82" y="72"/>
                </a:cxn>
                <a:cxn ang="0">
                  <a:pos x="86" y="74"/>
                </a:cxn>
                <a:cxn ang="0">
                  <a:pos x="81" y="80"/>
                </a:cxn>
                <a:cxn ang="0">
                  <a:pos x="75" y="79"/>
                </a:cxn>
                <a:cxn ang="0">
                  <a:pos x="75" y="79"/>
                </a:cxn>
              </a:cxnLst>
              <a:rect l="0" t="0" r="r" b="b"/>
              <a:pathLst>
                <a:path w="86" h="80">
                  <a:moveTo>
                    <a:pt x="75" y="79"/>
                  </a:moveTo>
                  <a:lnTo>
                    <a:pt x="65" y="72"/>
                  </a:lnTo>
                  <a:lnTo>
                    <a:pt x="56" y="64"/>
                  </a:lnTo>
                  <a:lnTo>
                    <a:pt x="42" y="55"/>
                  </a:lnTo>
                  <a:lnTo>
                    <a:pt x="28" y="43"/>
                  </a:lnTo>
                  <a:lnTo>
                    <a:pt x="9" y="23"/>
                  </a:lnTo>
                  <a:lnTo>
                    <a:pt x="3" y="13"/>
                  </a:lnTo>
                  <a:lnTo>
                    <a:pt x="0" y="8"/>
                  </a:lnTo>
                  <a:lnTo>
                    <a:pt x="9" y="0"/>
                  </a:lnTo>
                  <a:lnTo>
                    <a:pt x="26" y="16"/>
                  </a:lnTo>
                  <a:lnTo>
                    <a:pt x="47" y="32"/>
                  </a:lnTo>
                  <a:lnTo>
                    <a:pt x="61" y="45"/>
                  </a:lnTo>
                  <a:lnTo>
                    <a:pt x="71" y="55"/>
                  </a:lnTo>
                  <a:lnTo>
                    <a:pt x="61" y="50"/>
                  </a:lnTo>
                  <a:lnTo>
                    <a:pt x="40" y="40"/>
                  </a:lnTo>
                  <a:lnTo>
                    <a:pt x="53" y="55"/>
                  </a:lnTo>
                  <a:lnTo>
                    <a:pt x="65" y="65"/>
                  </a:lnTo>
                  <a:lnTo>
                    <a:pt x="72" y="72"/>
                  </a:lnTo>
                  <a:lnTo>
                    <a:pt x="82" y="72"/>
                  </a:lnTo>
                  <a:lnTo>
                    <a:pt x="86" y="74"/>
                  </a:lnTo>
                  <a:lnTo>
                    <a:pt x="81" y="80"/>
                  </a:lnTo>
                  <a:lnTo>
                    <a:pt x="75" y="79"/>
                  </a:lnTo>
                  <a:lnTo>
                    <a:pt x="75" y="79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0" name="Freeform 791"/>
            <p:cNvSpPr>
              <a:spLocks/>
            </p:cNvSpPr>
            <p:nvPr/>
          </p:nvSpPr>
          <p:spPr bwMode="auto">
            <a:xfrm>
              <a:off x="570" y="2587"/>
              <a:ext cx="34" cy="42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11" y="18"/>
                </a:cxn>
                <a:cxn ang="0">
                  <a:pos x="21" y="28"/>
                </a:cxn>
                <a:cxn ang="0">
                  <a:pos x="34" y="42"/>
                </a:cxn>
                <a:cxn ang="0">
                  <a:pos x="22" y="20"/>
                </a:cxn>
                <a:cxn ang="0">
                  <a:pos x="15" y="8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2" y="11"/>
                </a:cxn>
                <a:cxn ang="0">
                  <a:pos x="2" y="11"/>
                </a:cxn>
              </a:cxnLst>
              <a:rect l="0" t="0" r="r" b="b"/>
              <a:pathLst>
                <a:path w="34" h="42">
                  <a:moveTo>
                    <a:pt x="2" y="11"/>
                  </a:moveTo>
                  <a:lnTo>
                    <a:pt x="11" y="18"/>
                  </a:lnTo>
                  <a:lnTo>
                    <a:pt x="21" y="28"/>
                  </a:lnTo>
                  <a:lnTo>
                    <a:pt x="34" y="42"/>
                  </a:lnTo>
                  <a:lnTo>
                    <a:pt x="22" y="20"/>
                  </a:lnTo>
                  <a:lnTo>
                    <a:pt x="15" y="8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2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1" name="Freeform 792"/>
            <p:cNvSpPr>
              <a:spLocks/>
            </p:cNvSpPr>
            <p:nvPr/>
          </p:nvSpPr>
          <p:spPr bwMode="auto">
            <a:xfrm>
              <a:off x="563" y="2584"/>
              <a:ext cx="99" cy="92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3" y="46"/>
                </a:cxn>
                <a:cxn ang="0">
                  <a:pos x="53" y="68"/>
                </a:cxn>
                <a:cxn ang="0">
                  <a:pos x="62" y="73"/>
                </a:cxn>
                <a:cxn ang="0">
                  <a:pos x="69" y="77"/>
                </a:cxn>
                <a:cxn ang="0">
                  <a:pos x="79" y="82"/>
                </a:cxn>
                <a:cxn ang="0">
                  <a:pos x="86" y="85"/>
                </a:cxn>
                <a:cxn ang="0">
                  <a:pos x="85" y="87"/>
                </a:cxn>
                <a:cxn ang="0">
                  <a:pos x="90" y="86"/>
                </a:cxn>
                <a:cxn ang="0">
                  <a:pos x="95" y="78"/>
                </a:cxn>
                <a:cxn ang="0">
                  <a:pos x="94" y="72"/>
                </a:cxn>
                <a:cxn ang="0">
                  <a:pos x="92" y="67"/>
                </a:cxn>
                <a:cxn ang="0">
                  <a:pos x="90" y="61"/>
                </a:cxn>
                <a:cxn ang="0">
                  <a:pos x="82" y="48"/>
                </a:cxn>
                <a:cxn ang="0">
                  <a:pos x="90" y="57"/>
                </a:cxn>
                <a:cxn ang="0">
                  <a:pos x="88" y="52"/>
                </a:cxn>
                <a:cxn ang="0">
                  <a:pos x="88" y="46"/>
                </a:cxn>
                <a:cxn ang="0">
                  <a:pos x="80" y="33"/>
                </a:cxn>
                <a:cxn ang="0">
                  <a:pos x="95" y="51"/>
                </a:cxn>
                <a:cxn ang="0">
                  <a:pos x="95" y="59"/>
                </a:cxn>
                <a:cxn ang="0">
                  <a:pos x="99" y="70"/>
                </a:cxn>
                <a:cxn ang="0">
                  <a:pos x="96" y="84"/>
                </a:cxn>
                <a:cxn ang="0">
                  <a:pos x="88" y="92"/>
                </a:cxn>
                <a:cxn ang="0">
                  <a:pos x="80" y="90"/>
                </a:cxn>
                <a:cxn ang="0">
                  <a:pos x="76" y="86"/>
                </a:cxn>
                <a:cxn ang="0">
                  <a:pos x="57" y="78"/>
                </a:cxn>
                <a:cxn ang="0">
                  <a:pos x="41" y="63"/>
                </a:cxn>
                <a:cxn ang="0">
                  <a:pos x="0" y="8"/>
                </a:cxn>
                <a:cxn ang="0">
                  <a:pos x="11" y="0"/>
                </a:cxn>
                <a:cxn ang="0">
                  <a:pos x="3" y="8"/>
                </a:cxn>
                <a:cxn ang="0">
                  <a:pos x="3" y="8"/>
                </a:cxn>
              </a:cxnLst>
              <a:rect l="0" t="0" r="r" b="b"/>
              <a:pathLst>
                <a:path w="99" h="92">
                  <a:moveTo>
                    <a:pt x="3" y="8"/>
                  </a:moveTo>
                  <a:lnTo>
                    <a:pt x="33" y="46"/>
                  </a:lnTo>
                  <a:lnTo>
                    <a:pt x="53" y="68"/>
                  </a:lnTo>
                  <a:lnTo>
                    <a:pt x="62" y="73"/>
                  </a:lnTo>
                  <a:lnTo>
                    <a:pt x="69" y="77"/>
                  </a:lnTo>
                  <a:lnTo>
                    <a:pt x="79" y="82"/>
                  </a:lnTo>
                  <a:lnTo>
                    <a:pt x="86" y="85"/>
                  </a:lnTo>
                  <a:lnTo>
                    <a:pt x="85" y="87"/>
                  </a:lnTo>
                  <a:lnTo>
                    <a:pt x="90" y="86"/>
                  </a:lnTo>
                  <a:lnTo>
                    <a:pt x="95" y="78"/>
                  </a:lnTo>
                  <a:lnTo>
                    <a:pt x="94" y="72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2" y="48"/>
                  </a:lnTo>
                  <a:lnTo>
                    <a:pt x="90" y="57"/>
                  </a:lnTo>
                  <a:lnTo>
                    <a:pt x="88" y="52"/>
                  </a:lnTo>
                  <a:lnTo>
                    <a:pt x="88" y="46"/>
                  </a:lnTo>
                  <a:lnTo>
                    <a:pt x="80" y="33"/>
                  </a:lnTo>
                  <a:lnTo>
                    <a:pt x="95" y="51"/>
                  </a:lnTo>
                  <a:lnTo>
                    <a:pt x="95" y="59"/>
                  </a:lnTo>
                  <a:lnTo>
                    <a:pt x="99" y="70"/>
                  </a:lnTo>
                  <a:lnTo>
                    <a:pt x="96" y="84"/>
                  </a:lnTo>
                  <a:lnTo>
                    <a:pt x="88" y="92"/>
                  </a:lnTo>
                  <a:lnTo>
                    <a:pt x="80" y="90"/>
                  </a:lnTo>
                  <a:lnTo>
                    <a:pt x="76" y="86"/>
                  </a:lnTo>
                  <a:lnTo>
                    <a:pt x="57" y="78"/>
                  </a:lnTo>
                  <a:lnTo>
                    <a:pt x="41" y="63"/>
                  </a:lnTo>
                  <a:lnTo>
                    <a:pt x="0" y="8"/>
                  </a:lnTo>
                  <a:lnTo>
                    <a:pt x="11" y="0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C769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2" name="Freeform 793"/>
            <p:cNvSpPr>
              <a:spLocks/>
            </p:cNvSpPr>
            <p:nvPr/>
          </p:nvSpPr>
          <p:spPr bwMode="auto">
            <a:xfrm>
              <a:off x="569" y="2581"/>
              <a:ext cx="78" cy="4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57" y="32"/>
                </a:cxn>
                <a:cxn ang="0">
                  <a:pos x="61" y="29"/>
                </a:cxn>
                <a:cxn ang="0">
                  <a:pos x="70" y="32"/>
                </a:cxn>
                <a:cxn ang="0">
                  <a:pos x="78" y="40"/>
                </a:cxn>
                <a:cxn ang="0">
                  <a:pos x="69" y="36"/>
                </a:cxn>
                <a:cxn ang="0">
                  <a:pos x="67" y="39"/>
                </a:cxn>
                <a:cxn ang="0">
                  <a:pos x="72" y="46"/>
                </a:cxn>
                <a:cxn ang="0">
                  <a:pos x="62" y="41"/>
                </a:cxn>
                <a:cxn ang="0">
                  <a:pos x="43" y="28"/>
                </a:cxn>
                <a:cxn ang="0">
                  <a:pos x="14" y="6"/>
                </a:cxn>
                <a:cxn ang="0">
                  <a:pos x="11" y="3"/>
                </a:cxn>
                <a:cxn ang="0">
                  <a:pos x="5" y="5"/>
                </a:cxn>
                <a:cxn ang="0">
                  <a:pos x="0" y="8"/>
                </a:cxn>
                <a:cxn ang="0">
                  <a:pos x="4" y="3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78" h="46">
                  <a:moveTo>
                    <a:pt x="14" y="0"/>
                  </a:moveTo>
                  <a:lnTo>
                    <a:pt x="57" y="32"/>
                  </a:lnTo>
                  <a:lnTo>
                    <a:pt x="61" y="29"/>
                  </a:lnTo>
                  <a:lnTo>
                    <a:pt x="70" y="32"/>
                  </a:lnTo>
                  <a:lnTo>
                    <a:pt x="78" y="40"/>
                  </a:lnTo>
                  <a:lnTo>
                    <a:pt x="69" y="36"/>
                  </a:lnTo>
                  <a:lnTo>
                    <a:pt x="67" y="39"/>
                  </a:lnTo>
                  <a:lnTo>
                    <a:pt x="72" y="46"/>
                  </a:lnTo>
                  <a:lnTo>
                    <a:pt x="62" y="41"/>
                  </a:lnTo>
                  <a:lnTo>
                    <a:pt x="43" y="28"/>
                  </a:lnTo>
                  <a:lnTo>
                    <a:pt x="14" y="6"/>
                  </a:lnTo>
                  <a:lnTo>
                    <a:pt x="11" y="3"/>
                  </a:lnTo>
                  <a:lnTo>
                    <a:pt x="5" y="5"/>
                  </a:lnTo>
                  <a:lnTo>
                    <a:pt x="0" y="8"/>
                  </a:lnTo>
                  <a:lnTo>
                    <a:pt x="4" y="3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C769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3" name="Freeform 794"/>
            <p:cNvSpPr>
              <a:spLocks/>
            </p:cNvSpPr>
            <p:nvPr/>
          </p:nvSpPr>
          <p:spPr bwMode="auto">
            <a:xfrm>
              <a:off x="520" y="2495"/>
              <a:ext cx="55" cy="92"/>
            </a:xfrm>
            <a:custGeom>
              <a:avLst/>
              <a:gdLst/>
              <a:ahLst/>
              <a:cxnLst>
                <a:cxn ang="0">
                  <a:pos x="11" y="35"/>
                </a:cxn>
                <a:cxn ang="0">
                  <a:pos x="0" y="47"/>
                </a:cxn>
                <a:cxn ang="0">
                  <a:pos x="1" y="50"/>
                </a:cxn>
                <a:cxn ang="0">
                  <a:pos x="4" y="51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7" y="62"/>
                </a:cxn>
                <a:cxn ang="0">
                  <a:pos x="8" y="59"/>
                </a:cxn>
                <a:cxn ang="0">
                  <a:pos x="12" y="56"/>
                </a:cxn>
                <a:cxn ang="0">
                  <a:pos x="9" y="64"/>
                </a:cxn>
                <a:cxn ang="0">
                  <a:pos x="11" y="73"/>
                </a:cxn>
                <a:cxn ang="0">
                  <a:pos x="13" y="70"/>
                </a:cxn>
                <a:cxn ang="0">
                  <a:pos x="18" y="63"/>
                </a:cxn>
                <a:cxn ang="0">
                  <a:pos x="22" y="63"/>
                </a:cxn>
                <a:cxn ang="0">
                  <a:pos x="25" y="67"/>
                </a:cxn>
                <a:cxn ang="0">
                  <a:pos x="30" y="80"/>
                </a:cxn>
                <a:cxn ang="0">
                  <a:pos x="38" y="91"/>
                </a:cxn>
                <a:cxn ang="0">
                  <a:pos x="40" y="92"/>
                </a:cxn>
                <a:cxn ang="0">
                  <a:pos x="49" y="85"/>
                </a:cxn>
                <a:cxn ang="0">
                  <a:pos x="52" y="81"/>
                </a:cxn>
                <a:cxn ang="0">
                  <a:pos x="52" y="77"/>
                </a:cxn>
                <a:cxn ang="0">
                  <a:pos x="55" y="76"/>
                </a:cxn>
                <a:cxn ang="0">
                  <a:pos x="51" y="60"/>
                </a:cxn>
                <a:cxn ang="0">
                  <a:pos x="44" y="44"/>
                </a:cxn>
                <a:cxn ang="0">
                  <a:pos x="44" y="36"/>
                </a:cxn>
                <a:cxn ang="0">
                  <a:pos x="44" y="19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7" y="14"/>
                </a:cxn>
                <a:cxn ang="0">
                  <a:pos x="35" y="24"/>
                </a:cxn>
                <a:cxn ang="0">
                  <a:pos x="33" y="35"/>
                </a:cxn>
                <a:cxn ang="0">
                  <a:pos x="18" y="30"/>
                </a:cxn>
                <a:cxn ang="0">
                  <a:pos x="11" y="35"/>
                </a:cxn>
                <a:cxn ang="0">
                  <a:pos x="11" y="35"/>
                </a:cxn>
              </a:cxnLst>
              <a:rect l="0" t="0" r="r" b="b"/>
              <a:pathLst>
                <a:path w="55" h="92">
                  <a:moveTo>
                    <a:pt x="11" y="35"/>
                  </a:moveTo>
                  <a:lnTo>
                    <a:pt x="0" y="47"/>
                  </a:lnTo>
                  <a:lnTo>
                    <a:pt x="1" y="50"/>
                  </a:lnTo>
                  <a:lnTo>
                    <a:pt x="4" y="51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7" y="62"/>
                  </a:lnTo>
                  <a:lnTo>
                    <a:pt x="8" y="59"/>
                  </a:lnTo>
                  <a:lnTo>
                    <a:pt x="12" y="56"/>
                  </a:lnTo>
                  <a:lnTo>
                    <a:pt x="9" y="64"/>
                  </a:lnTo>
                  <a:lnTo>
                    <a:pt x="11" y="73"/>
                  </a:lnTo>
                  <a:lnTo>
                    <a:pt x="13" y="70"/>
                  </a:lnTo>
                  <a:lnTo>
                    <a:pt x="18" y="63"/>
                  </a:lnTo>
                  <a:lnTo>
                    <a:pt x="22" y="63"/>
                  </a:lnTo>
                  <a:lnTo>
                    <a:pt x="25" y="67"/>
                  </a:lnTo>
                  <a:lnTo>
                    <a:pt x="30" y="80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9" y="85"/>
                  </a:lnTo>
                  <a:lnTo>
                    <a:pt x="52" y="81"/>
                  </a:lnTo>
                  <a:lnTo>
                    <a:pt x="52" y="77"/>
                  </a:lnTo>
                  <a:lnTo>
                    <a:pt x="55" y="76"/>
                  </a:lnTo>
                  <a:lnTo>
                    <a:pt x="51" y="60"/>
                  </a:lnTo>
                  <a:lnTo>
                    <a:pt x="44" y="44"/>
                  </a:lnTo>
                  <a:lnTo>
                    <a:pt x="44" y="36"/>
                  </a:lnTo>
                  <a:lnTo>
                    <a:pt x="44" y="19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7" y="14"/>
                  </a:lnTo>
                  <a:lnTo>
                    <a:pt x="35" y="24"/>
                  </a:lnTo>
                  <a:lnTo>
                    <a:pt x="33" y="35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4" name="Freeform 795"/>
            <p:cNvSpPr>
              <a:spLocks/>
            </p:cNvSpPr>
            <p:nvPr/>
          </p:nvSpPr>
          <p:spPr bwMode="auto">
            <a:xfrm>
              <a:off x="522" y="2545"/>
              <a:ext cx="31" cy="23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17" y="5"/>
                </a:cxn>
                <a:cxn ang="0">
                  <a:pos x="13" y="5"/>
                </a:cxn>
                <a:cxn ang="0">
                  <a:pos x="11" y="8"/>
                </a:cxn>
                <a:cxn ang="0">
                  <a:pos x="10" y="13"/>
                </a:cxn>
                <a:cxn ang="0">
                  <a:pos x="10" y="15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21" y="10"/>
                </a:cxn>
                <a:cxn ang="0">
                  <a:pos x="21" y="13"/>
                </a:cxn>
                <a:cxn ang="0">
                  <a:pos x="15" y="13"/>
                </a:cxn>
                <a:cxn ang="0">
                  <a:pos x="10" y="23"/>
                </a:cxn>
                <a:cxn ang="0">
                  <a:pos x="9" y="13"/>
                </a:cxn>
                <a:cxn ang="0">
                  <a:pos x="10" y="5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6" y="6"/>
                </a:cxn>
                <a:cxn ang="0">
                  <a:pos x="11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31" y="6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1" h="23">
                  <a:moveTo>
                    <a:pt x="23" y="5"/>
                  </a:moveTo>
                  <a:lnTo>
                    <a:pt x="17" y="5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21" y="10"/>
                  </a:lnTo>
                  <a:lnTo>
                    <a:pt x="21" y="13"/>
                  </a:lnTo>
                  <a:lnTo>
                    <a:pt x="15" y="13"/>
                  </a:lnTo>
                  <a:lnTo>
                    <a:pt x="10" y="23"/>
                  </a:lnTo>
                  <a:lnTo>
                    <a:pt x="9" y="13"/>
                  </a:lnTo>
                  <a:lnTo>
                    <a:pt x="10" y="5"/>
                  </a:lnTo>
                  <a:lnTo>
                    <a:pt x="1" y="10"/>
                  </a:lnTo>
                  <a:lnTo>
                    <a:pt x="0" y="9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31" y="6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5" name="Freeform 796"/>
            <p:cNvSpPr>
              <a:spLocks/>
            </p:cNvSpPr>
            <p:nvPr/>
          </p:nvSpPr>
          <p:spPr bwMode="auto">
            <a:xfrm>
              <a:off x="527" y="2495"/>
              <a:ext cx="48" cy="84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24" y="37"/>
                </a:cxn>
                <a:cxn ang="0">
                  <a:pos x="29" y="38"/>
                </a:cxn>
                <a:cxn ang="0">
                  <a:pos x="34" y="40"/>
                </a:cxn>
                <a:cxn ang="0">
                  <a:pos x="32" y="38"/>
                </a:cxn>
                <a:cxn ang="0">
                  <a:pos x="35" y="40"/>
                </a:cxn>
                <a:cxn ang="0">
                  <a:pos x="36" y="44"/>
                </a:cxn>
                <a:cxn ang="0">
                  <a:pos x="35" y="47"/>
                </a:cxn>
                <a:cxn ang="0">
                  <a:pos x="33" y="47"/>
                </a:cxn>
                <a:cxn ang="0">
                  <a:pos x="30" y="46"/>
                </a:cxn>
                <a:cxn ang="0">
                  <a:pos x="27" y="45"/>
                </a:cxn>
                <a:cxn ang="0">
                  <a:pos x="18" y="44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0" y="49"/>
                </a:cxn>
                <a:cxn ang="0">
                  <a:pos x="8" y="46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6" y="47"/>
                </a:cxn>
                <a:cxn ang="0">
                  <a:pos x="30" y="47"/>
                </a:cxn>
                <a:cxn ang="0">
                  <a:pos x="33" y="49"/>
                </a:cxn>
                <a:cxn ang="0">
                  <a:pos x="34" y="51"/>
                </a:cxn>
                <a:cxn ang="0">
                  <a:pos x="33" y="54"/>
                </a:cxn>
                <a:cxn ang="0">
                  <a:pos x="33" y="57"/>
                </a:cxn>
                <a:cxn ang="0">
                  <a:pos x="32" y="59"/>
                </a:cxn>
                <a:cxn ang="0">
                  <a:pos x="32" y="64"/>
                </a:cxn>
                <a:cxn ang="0">
                  <a:pos x="32" y="67"/>
                </a:cxn>
                <a:cxn ang="0">
                  <a:pos x="35" y="61"/>
                </a:cxn>
                <a:cxn ang="0">
                  <a:pos x="35" y="66"/>
                </a:cxn>
                <a:cxn ang="0">
                  <a:pos x="35" y="70"/>
                </a:cxn>
                <a:cxn ang="0">
                  <a:pos x="36" y="73"/>
                </a:cxn>
                <a:cxn ang="0">
                  <a:pos x="39" y="75"/>
                </a:cxn>
                <a:cxn ang="0">
                  <a:pos x="39" y="77"/>
                </a:cxn>
                <a:cxn ang="0">
                  <a:pos x="41" y="80"/>
                </a:cxn>
                <a:cxn ang="0">
                  <a:pos x="42" y="84"/>
                </a:cxn>
                <a:cxn ang="0">
                  <a:pos x="46" y="79"/>
                </a:cxn>
                <a:cxn ang="0">
                  <a:pos x="48" y="75"/>
                </a:cxn>
                <a:cxn ang="0">
                  <a:pos x="44" y="62"/>
                </a:cxn>
                <a:cxn ang="0">
                  <a:pos x="40" y="48"/>
                </a:cxn>
                <a:cxn ang="0">
                  <a:pos x="39" y="40"/>
                </a:cxn>
                <a:cxn ang="0">
                  <a:pos x="38" y="32"/>
                </a:cxn>
                <a:cxn ang="0">
                  <a:pos x="37" y="1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5"/>
                </a:cxn>
                <a:cxn ang="0">
                  <a:pos x="30" y="14"/>
                </a:cxn>
                <a:cxn ang="0">
                  <a:pos x="32" y="10"/>
                </a:cxn>
                <a:cxn ang="0">
                  <a:pos x="33" y="5"/>
                </a:cxn>
                <a:cxn ang="0">
                  <a:pos x="34" y="4"/>
                </a:cxn>
                <a:cxn ang="0">
                  <a:pos x="33" y="10"/>
                </a:cxn>
                <a:cxn ang="0">
                  <a:pos x="34" y="12"/>
                </a:cxn>
                <a:cxn ang="0">
                  <a:pos x="34" y="20"/>
                </a:cxn>
                <a:cxn ang="0">
                  <a:pos x="35" y="27"/>
                </a:cxn>
                <a:cxn ang="0">
                  <a:pos x="36" y="35"/>
                </a:cxn>
                <a:cxn ang="0">
                  <a:pos x="34" y="38"/>
                </a:cxn>
                <a:cxn ang="0">
                  <a:pos x="23" y="33"/>
                </a:cxn>
                <a:cxn ang="0">
                  <a:pos x="18" y="33"/>
                </a:cxn>
                <a:cxn ang="0">
                  <a:pos x="18" y="33"/>
                </a:cxn>
              </a:cxnLst>
              <a:rect l="0" t="0" r="r" b="b"/>
              <a:pathLst>
                <a:path w="48" h="84">
                  <a:moveTo>
                    <a:pt x="18" y="33"/>
                  </a:moveTo>
                  <a:lnTo>
                    <a:pt x="24" y="37"/>
                  </a:lnTo>
                  <a:lnTo>
                    <a:pt x="29" y="38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5" y="40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0" y="46"/>
                  </a:lnTo>
                  <a:lnTo>
                    <a:pt x="27" y="45"/>
                  </a:lnTo>
                  <a:lnTo>
                    <a:pt x="18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0" y="49"/>
                  </a:lnTo>
                  <a:lnTo>
                    <a:pt x="8" y="46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6" y="47"/>
                  </a:lnTo>
                  <a:lnTo>
                    <a:pt x="30" y="47"/>
                  </a:lnTo>
                  <a:lnTo>
                    <a:pt x="33" y="49"/>
                  </a:lnTo>
                  <a:lnTo>
                    <a:pt x="34" y="51"/>
                  </a:lnTo>
                  <a:lnTo>
                    <a:pt x="33" y="54"/>
                  </a:lnTo>
                  <a:lnTo>
                    <a:pt x="33" y="57"/>
                  </a:lnTo>
                  <a:lnTo>
                    <a:pt x="32" y="59"/>
                  </a:lnTo>
                  <a:lnTo>
                    <a:pt x="32" y="64"/>
                  </a:lnTo>
                  <a:lnTo>
                    <a:pt x="32" y="67"/>
                  </a:lnTo>
                  <a:lnTo>
                    <a:pt x="35" y="61"/>
                  </a:lnTo>
                  <a:lnTo>
                    <a:pt x="35" y="66"/>
                  </a:lnTo>
                  <a:lnTo>
                    <a:pt x="35" y="70"/>
                  </a:lnTo>
                  <a:lnTo>
                    <a:pt x="36" y="73"/>
                  </a:lnTo>
                  <a:lnTo>
                    <a:pt x="39" y="75"/>
                  </a:lnTo>
                  <a:lnTo>
                    <a:pt x="39" y="77"/>
                  </a:lnTo>
                  <a:lnTo>
                    <a:pt x="41" y="80"/>
                  </a:lnTo>
                  <a:lnTo>
                    <a:pt x="42" y="84"/>
                  </a:lnTo>
                  <a:lnTo>
                    <a:pt x="46" y="79"/>
                  </a:lnTo>
                  <a:lnTo>
                    <a:pt x="48" y="75"/>
                  </a:lnTo>
                  <a:lnTo>
                    <a:pt x="44" y="62"/>
                  </a:lnTo>
                  <a:lnTo>
                    <a:pt x="40" y="48"/>
                  </a:lnTo>
                  <a:lnTo>
                    <a:pt x="39" y="40"/>
                  </a:lnTo>
                  <a:lnTo>
                    <a:pt x="38" y="32"/>
                  </a:lnTo>
                  <a:lnTo>
                    <a:pt x="37" y="1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5"/>
                  </a:lnTo>
                  <a:lnTo>
                    <a:pt x="30" y="14"/>
                  </a:lnTo>
                  <a:lnTo>
                    <a:pt x="32" y="10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3" y="10"/>
                  </a:lnTo>
                  <a:lnTo>
                    <a:pt x="34" y="12"/>
                  </a:lnTo>
                  <a:lnTo>
                    <a:pt x="34" y="20"/>
                  </a:lnTo>
                  <a:lnTo>
                    <a:pt x="35" y="27"/>
                  </a:lnTo>
                  <a:lnTo>
                    <a:pt x="36" y="35"/>
                  </a:lnTo>
                  <a:lnTo>
                    <a:pt x="34" y="38"/>
                  </a:lnTo>
                  <a:lnTo>
                    <a:pt x="23" y="33"/>
                  </a:lnTo>
                  <a:lnTo>
                    <a:pt x="18" y="33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6" name="Freeform 797"/>
            <p:cNvSpPr>
              <a:spLocks/>
            </p:cNvSpPr>
            <p:nvPr/>
          </p:nvSpPr>
          <p:spPr bwMode="auto">
            <a:xfrm>
              <a:off x="520" y="2526"/>
              <a:ext cx="39" cy="58"/>
            </a:xfrm>
            <a:custGeom>
              <a:avLst/>
              <a:gdLst/>
              <a:ahLst/>
              <a:cxnLst>
                <a:cxn ang="0">
                  <a:pos x="37" y="58"/>
                </a:cxn>
                <a:cxn ang="0">
                  <a:pos x="28" y="41"/>
                </a:cxn>
                <a:cxn ang="0">
                  <a:pos x="24" y="30"/>
                </a:cxn>
                <a:cxn ang="0">
                  <a:pos x="16" y="30"/>
                </a:cxn>
                <a:cxn ang="0">
                  <a:pos x="14" y="34"/>
                </a:cxn>
                <a:cxn ang="0">
                  <a:pos x="13" y="36"/>
                </a:cxn>
                <a:cxn ang="0">
                  <a:pos x="11" y="35"/>
                </a:cxn>
                <a:cxn ang="0">
                  <a:pos x="11" y="27"/>
                </a:cxn>
                <a:cxn ang="0">
                  <a:pos x="13" y="24"/>
                </a:cxn>
                <a:cxn ang="0">
                  <a:pos x="16" y="21"/>
                </a:cxn>
                <a:cxn ang="0">
                  <a:pos x="13" y="22"/>
                </a:cxn>
                <a:cxn ang="0">
                  <a:pos x="8" y="25"/>
                </a:cxn>
                <a:cxn ang="0">
                  <a:pos x="4" y="28"/>
                </a:cxn>
                <a:cxn ang="0">
                  <a:pos x="2" y="27"/>
                </a:cxn>
                <a:cxn ang="0">
                  <a:pos x="6" y="20"/>
                </a:cxn>
                <a:cxn ang="0">
                  <a:pos x="11" y="15"/>
                </a:cxn>
                <a:cxn ang="0">
                  <a:pos x="16" y="12"/>
                </a:cxn>
                <a:cxn ang="0">
                  <a:pos x="28" y="13"/>
                </a:cxn>
                <a:cxn ang="0">
                  <a:pos x="22" y="11"/>
                </a:cxn>
                <a:cxn ang="0">
                  <a:pos x="17" y="9"/>
                </a:cxn>
                <a:cxn ang="0">
                  <a:pos x="13" y="12"/>
                </a:cxn>
                <a:cxn ang="0">
                  <a:pos x="11" y="13"/>
                </a:cxn>
                <a:cxn ang="0">
                  <a:pos x="6" y="16"/>
                </a:cxn>
                <a:cxn ang="0">
                  <a:pos x="3" y="17"/>
                </a:cxn>
                <a:cxn ang="0">
                  <a:pos x="3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19" y="1"/>
                </a:cxn>
                <a:cxn ang="0">
                  <a:pos x="24" y="2"/>
                </a:cxn>
                <a:cxn ang="0">
                  <a:pos x="32" y="5"/>
                </a:cxn>
                <a:cxn ang="0">
                  <a:pos x="39" y="7"/>
                </a:cxn>
                <a:cxn ang="0">
                  <a:pos x="34" y="3"/>
                </a:cxn>
                <a:cxn ang="0">
                  <a:pos x="23" y="0"/>
                </a:cxn>
                <a:cxn ang="0">
                  <a:pos x="16" y="0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4" y="20"/>
                </a:cxn>
                <a:cxn ang="0">
                  <a:pos x="2" y="24"/>
                </a:cxn>
                <a:cxn ang="0">
                  <a:pos x="1" y="29"/>
                </a:cxn>
                <a:cxn ang="0">
                  <a:pos x="3" y="31"/>
                </a:cxn>
                <a:cxn ang="0">
                  <a:pos x="6" y="30"/>
                </a:cxn>
                <a:cxn ang="0">
                  <a:pos x="10" y="33"/>
                </a:cxn>
                <a:cxn ang="0">
                  <a:pos x="11" y="42"/>
                </a:cxn>
                <a:cxn ang="0">
                  <a:pos x="14" y="4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5" y="36"/>
                </a:cxn>
                <a:cxn ang="0">
                  <a:pos x="28" y="45"/>
                </a:cxn>
                <a:cxn ang="0">
                  <a:pos x="32" y="52"/>
                </a:cxn>
                <a:cxn ang="0">
                  <a:pos x="37" y="58"/>
                </a:cxn>
                <a:cxn ang="0">
                  <a:pos x="37" y="58"/>
                </a:cxn>
              </a:cxnLst>
              <a:rect l="0" t="0" r="r" b="b"/>
              <a:pathLst>
                <a:path w="39" h="58">
                  <a:moveTo>
                    <a:pt x="37" y="58"/>
                  </a:moveTo>
                  <a:lnTo>
                    <a:pt x="28" y="41"/>
                  </a:lnTo>
                  <a:lnTo>
                    <a:pt x="24" y="30"/>
                  </a:lnTo>
                  <a:lnTo>
                    <a:pt x="16" y="30"/>
                  </a:lnTo>
                  <a:lnTo>
                    <a:pt x="14" y="34"/>
                  </a:lnTo>
                  <a:lnTo>
                    <a:pt x="13" y="36"/>
                  </a:lnTo>
                  <a:lnTo>
                    <a:pt x="11" y="35"/>
                  </a:lnTo>
                  <a:lnTo>
                    <a:pt x="11" y="27"/>
                  </a:lnTo>
                  <a:lnTo>
                    <a:pt x="13" y="24"/>
                  </a:lnTo>
                  <a:lnTo>
                    <a:pt x="16" y="21"/>
                  </a:lnTo>
                  <a:lnTo>
                    <a:pt x="13" y="22"/>
                  </a:lnTo>
                  <a:lnTo>
                    <a:pt x="8" y="25"/>
                  </a:lnTo>
                  <a:lnTo>
                    <a:pt x="4" y="28"/>
                  </a:lnTo>
                  <a:lnTo>
                    <a:pt x="2" y="27"/>
                  </a:lnTo>
                  <a:lnTo>
                    <a:pt x="6" y="20"/>
                  </a:lnTo>
                  <a:lnTo>
                    <a:pt x="11" y="15"/>
                  </a:lnTo>
                  <a:lnTo>
                    <a:pt x="16" y="12"/>
                  </a:lnTo>
                  <a:lnTo>
                    <a:pt x="28" y="13"/>
                  </a:lnTo>
                  <a:lnTo>
                    <a:pt x="22" y="11"/>
                  </a:lnTo>
                  <a:lnTo>
                    <a:pt x="17" y="9"/>
                  </a:lnTo>
                  <a:lnTo>
                    <a:pt x="13" y="12"/>
                  </a:lnTo>
                  <a:lnTo>
                    <a:pt x="11" y="13"/>
                  </a:lnTo>
                  <a:lnTo>
                    <a:pt x="6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19" y="1"/>
                  </a:lnTo>
                  <a:lnTo>
                    <a:pt x="24" y="2"/>
                  </a:lnTo>
                  <a:lnTo>
                    <a:pt x="32" y="5"/>
                  </a:lnTo>
                  <a:lnTo>
                    <a:pt x="39" y="7"/>
                  </a:lnTo>
                  <a:lnTo>
                    <a:pt x="34" y="3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6" y="30"/>
                  </a:lnTo>
                  <a:lnTo>
                    <a:pt x="10" y="33"/>
                  </a:lnTo>
                  <a:lnTo>
                    <a:pt x="11" y="42"/>
                  </a:lnTo>
                  <a:lnTo>
                    <a:pt x="14" y="4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5" y="36"/>
                  </a:lnTo>
                  <a:lnTo>
                    <a:pt x="28" y="45"/>
                  </a:lnTo>
                  <a:lnTo>
                    <a:pt x="32" y="52"/>
                  </a:lnTo>
                  <a:lnTo>
                    <a:pt x="37" y="58"/>
                  </a:lnTo>
                  <a:lnTo>
                    <a:pt x="37" y="58"/>
                  </a:lnTo>
                  <a:close/>
                </a:path>
              </a:pathLst>
            </a:custGeom>
            <a:solidFill>
              <a:srgbClr val="C769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7" name="Freeform 798"/>
            <p:cNvSpPr>
              <a:spLocks/>
            </p:cNvSpPr>
            <p:nvPr/>
          </p:nvSpPr>
          <p:spPr bwMode="auto">
            <a:xfrm>
              <a:off x="513" y="2551"/>
              <a:ext cx="25" cy="209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" y="124"/>
                </a:cxn>
                <a:cxn ang="0">
                  <a:pos x="0" y="169"/>
                </a:cxn>
                <a:cxn ang="0">
                  <a:pos x="0" y="193"/>
                </a:cxn>
                <a:cxn ang="0">
                  <a:pos x="13" y="209"/>
                </a:cxn>
                <a:cxn ang="0">
                  <a:pos x="21" y="195"/>
                </a:cxn>
                <a:cxn ang="0">
                  <a:pos x="25" y="93"/>
                </a:cxn>
                <a:cxn ang="0">
                  <a:pos x="23" y="19"/>
                </a:cxn>
                <a:cxn ang="0">
                  <a:pos x="17" y="19"/>
                </a:cxn>
                <a:cxn ang="0">
                  <a:pos x="16" y="7"/>
                </a:cxn>
                <a:cxn ang="0">
                  <a:pos x="20" y="0"/>
                </a:cxn>
                <a:cxn ang="0">
                  <a:pos x="15" y="3"/>
                </a:cxn>
                <a:cxn ang="0">
                  <a:pos x="12" y="13"/>
                </a:cxn>
                <a:cxn ang="0">
                  <a:pos x="12" y="13"/>
                </a:cxn>
              </a:cxnLst>
              <a:rect l="0" t="0" r="r" b="b"/>
              <a:pathLst>
                <a:path w="25" h="209">
                  <a:moveTo>
                    <a:pt x="12" y="13"/>
                  </a:moveTo>
                  <a:lnTo>
                    <a:pt x="1" y="124"/>
                  </a:lnTo>
                  <a:lnTo>
                    <a:pt x="0" y="169"/>
                  </a:lnTo>
                  <a:lnTo>
                    <a:pt x="0" y="193"/>
                  </a:lnTo>
                  <a:lnTo>
                    <a:pt x="13" y="209"/>
                  </a:lnTo>
                  <a:lnTo>
                    <a:pt x="21" y="195"/>
                  </a:lnTo>
                  <a:lnTo>
                    <a:pt x="25" y="93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6" y="7"/>
                  </a:lnTo>
                  <a:lnTo>
                    <a:pt x="20" y="0"/>
                  </a:lnTo>
                  <a:lnTo>
                    <a:pt x="15" y="3"/>
                  </a:lnTo>
                  <a:lnTo>
                    <a:pt x="12" y="13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8" name="Freeform 799"/>
            <p:cNvSpPr>
              <a:spLocks/>
            </p:cNvSpPr>
            <p:nvPr/>
          </p:nvSpPr>
          <p:spPr bwMode="auto">
            <a:xfrm>
              <a:off x="559" y="2493"/>
              <a:ext cx="15" cy="85"/>
            </a:xfrm>
            <a:custGeom>
              <a:avLst/>
              <a:gdLst/>
              <a:ahLst/>
              <a:cxnLst>
                <a:cxn ang="0">
                  <a:pos x="12" y="85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6" y="72"/>
                </a:cxn>
                <a:cxn ang="0">
                  <a:pos x="7" y="66"/>
                </a:cxn>
                <a:cxn ang="0">
                  <a:pos x="7" y="61"/>
                </a:cxn>
                <a:cxn ang="0">
                  <a:pos x="5" y="56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3" y="40"/>
                </a:cxn>
                <a:cxn ang="0">
                  <a:pos x="4" y="36"/>
                </a:cxn>
                <a:cxn ang="0">
                  <a:pos x="4" y="29"/>
                </a:cxn>
                <a:cxn ang="0">
                  <a:pos x="3" y="22"/>
                </a:cxn>
                <a:cxn ang="0">
                  <a:pos x="3" y="14"/>
                </a:cxn>
                <a:cxn ang="0">
                  <a:pos x="3" y="8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4" y="3"/>
                </a:cxn>
                <a:cxn ang="0">
                  <a:pos x="5" y="14"/>
                </a:cxn>
                <a:cxn ang="0">
                  <a:pos x="6" y="40"/>
                </a:cxn>
                <a:cxn ang="0">
                  <a:pos x="8" y="49"/>
                </a:cxn>
                <a:cxn ang="0">
                  <a:pos x="12" y="63"/>
                </a:cxn>
                <a:cxn ang="0">
                  <a:pos x="15" y="77"/>
                </a:cxn>
                <a:cxn ang="0">
                  <a:pos x="13" y="80"/>
                </a:cxn>
                <a:cxn ang="0">
                  <a:pos x="12" y="85"/>
                </a:cxn>
                <a:cxn ang="0">
                  <a:pos x="12" y="85"/>
                </a:cxn>
              </a:cxnLst>
              <a:rect l="0" t="0" r="r" b="b"/>
              <a:pathLst>
                <a:path w="15" h="85">
                  <a:moveTo>
                    <a:pt x="12" y="85"/>
                  </a:moveTo>
                  <a:lnTo>
                    <a:pt x="10" y="79"/>
                  </a:lnTo>
                  <a:lnTo>
                    <a:pt x="11" y="76"/>
                  </a:lnTo>
                  <a:lnTo>
                    <a:pt x="6" y="72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3" y="40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3" y="22"/>
                  </a:lnTo>
                  <a:lnTo>
                    <a:pt x="3" y="14"/>
                  </a:lnTo>
                  <a:lnTo>
                    <a:pt x="3" y="8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3"/>
                  </a:lnTo>
                  <a:lnTo>
                    <a:pt x="5" y="14"/>
                  </a:lnTo>
                  <a:lnTo>
                    <a:pt x="6" y="40"/>
                  </a:lnTo>
                  <a:lnTo>
                    <a:pt x="8" y="49"/>
                  </a:lnTo>
                  <a:lnTo>
                    <a:pt x="12" y="63"/>
                  </a:lnTo>
                  <a:lnTo>
                    <a:pt x="15" y="77"/>
                  </a:lnTo>
                  <a:lnTo>
                    <a:pt x="13" y="80"/>
                  </a:lnTo>
                  <a:lnTo>
                    <a:pt x="12" y="85"/>
                  </a:lnTo>
                  <a:lnTo>
                    <a:pt x="12" y="85"/>
                  </a:lnTo>
                  <a:close/>
                </a:path>
              </a:pathLst>
            </a:custGeom>
            <a:solidFill>
              <a:srgbClr val="C769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9" name="Freeform 800"/>
            <p:cNvSpPr>
              <a:spLocks/>
            </p:cNvSpPr>
            <p:nvPr/>
          </p:nvSpPr>
          <p:spPr bwMode="auto">
            <a:xfrm>
              <a:off x="553" y="2543"/>
              <a:ext cx="6" cy="9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5" y="6"/>
                </a:cxn>
                <a:cxn ang="0">
                  <a:pos x="2" y="8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lnTo>
                    <a:pt x="5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0" name="Freeform 801"/>
            <p:cNvSpPr>
              <a:spLocks/>
            </p:cNvSpPr>
            <p:nvPr/>
          </p:nvSpPr>
          <p:spPr bwMode="auto">
            <a:xfrm>
              <a:off x="547" y="2551"/>
              <a:ext cx="22" cy="3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9"/>
                </a:cxn>
                <a:cxn ang="0">
                  <a:pos x="2" y="16"/>
                </a:cxn>
                <a:cxn ang="0">
                  <a:pos x="4" y="21"/>
                </a:cxn>
                <a:cxn ang="0">
                  <a:pos x="7" y="23"/>
                </a:cxn>
                <a:cxn ang="0">
                  <a:pos x="9" y="24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3" y="31"/>
                </a:cxn>
                <a:cxn ang="0">
                  <a:pos x="13" y="33"/>
                </a:cxn>
                <a:cxn ang="0">
                  <a:pos x="15" y="33"/>
                </a:cxn>
                <a:cxn ang="0">
                  <a:pos x="20" y="30"/>
                </a:cxn>
                <a:cxn ang="0">
                  <a:pos x="22" y="27"/>
                </a:cxn>
                <a:cxn ang="0">
                  <a:pos x="20" y="24"/>
                </a:cxn>
                <a:cxn ang="0">
                  <a:pos x="17" y="22"/>
                </a:cxn>
                <a:cxn ang="0">
                  <a:pos x="12" y="19"/>
                </a:cxn>
                <a:cxn ang="0">
                  <a:pos x="10" y="16"/>
                </a:cxn>
                <a:cxn ang="0">
                  <a:pos x="7" y="9"/>
                </a:cxn>
                <a:cxn ang="0">
                  <a:pos x="7" y="5"/>
                </a:cxn>
                <a:cxn ang="0">
                  <a:pos x="5" y="3"/>
                </a:cxn>
                <a:cxn ang="0">
                  <a:pos x="8" y="0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22" h="33">
                  <a:moveTo>
                    <a:pt x="0" y="3"/>
                  </a:moveTo>
                  <a:lnTo>
                    <a:pt x="0" y="9"/>
                  </a:lnTo>
                  <a:lnTo>
                    <a:pt x="2" y="16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20" y="30"/>
                  </a:lnTo>
                  <a:lnTo>
                    <a:pt x="22" y="27"/>
                  </a:lnTo>
                  <a:lnTo>
                    <a:pt x="20" y="24"/>
                  </a:lnTo>
                  <a:lnTo>
                    <a:pt x="17" y="22"/>
                  </a:lnTo>
                  <a:lnTo>
                    <a:pt x="12" y="19"/>
                  </a:lnTo>
                  <a:lnTo>
                    <a:pt x="10" y="16"/>
                  </a:lnTo>
                  <a:lnTo>
                    <a:pt x="7" y="9"/>
                  </a:lnTo>
                  <a:lnTo>
                    <a:pt x="7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1" name="Freeform 802"/>
            <p:cNvSpPr>
              <a:spLocks/>
            </p:cNvSpPr>
            <p:nvPr/>
          </p:nvSpPr>
          <p:spPr bwMode="auto">
            <a:xfrm>
              <a:off x="535" y="2551"/>
              <a:ext cx="12" cy="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7" y="3"/>
                </a:cxn>
                <a:cxn ang="0">
                  <a:pos x="10" y="3"/>
                </a:cxn>
                <a:cxn ang="0">
                  <a:pos x="12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12" h="3">
                  <a:moveTo>
                    <a:pt x="1" y="3"/>
                  </a:moveTo>
                  <a:lnTo>
                    <a:pt x="7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2" name="Freeform 803"/>
            <p:cNvSpPr>
              <a:spLocks/>
            </p:cNvSpPr>
            <p:nvPr/>
          </p:nvSpPr>
          <p:spPr bwMode="auto">
            <a:xfrm>
              <a:off x="531" y="2541"/>
              <a:ext cx="19" cy="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2" y="4"/>
                </a:cxn>
                <a:cxn ang="0">
                  <a:pos x="7" y="5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19" h="5">
                  <a:moveTo>
                    <a:pt x="17" y="4"/>
                  </a:moveTo>
                  <a:lnTo>
                    <a:pt x="12" y="4"/>
                  </a:lnTo>
                  <a:lnTo>
                    <a:pt x="7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3" name="Freeform 804"/>
            <p:cNvSpPr>
              <a:spLocks/>
            </p:cNvSpPr>
            <p:nvPr/>
          </p:nvSpPr>
          <p:spPr bwMode="auto">
            <a:xfrm>
              <a:off x="526" y="2529"/>
              <a:ext cx="33" cy="1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5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7" y="4"/>
                </a:cxn>
                <a:cxn ang="0">
                  <a:pos x="3" y="6"/>
                </a:cxn>
                <a:cxn ang="0">
                  <a:pos x="1" y="9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2" y="12"/>
                </a:cxn>
                <a:cxn ang="0">
                  <a:pos x="3" y="10"/>
                </a:cxn>
                <a:cxn ang="0">
                  <a:pos x="6" y="9"/>
                </a:cxn>
                <a:cxn ang="0">
                  <a:pos x="9" y="6"/>
                </a:cxn>
                <a:cxn ang="0">
                  <a:pos x="13" y="6"/>
                </a:cxn>
                <a:cxn ang="0">
                  <a:pos x="17" y="7"/>
                </a:cxn>
                <a:cxn ang="0">
                  <a:pos x="24" y="9"/>
                </a:cxn>
                <a:cxn ang="0">
                  <a:pos x="29" y="10"/>
                </a:cxn>
                <a:cxn ang="0">
                  <a:pos x="33" y="7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3" h="13">
                  <a:moveTo>
                    <a:pt x="29" y="5"/>
                  </a:moveTo>
                  <a:lnTo>
                    <a:pt x="25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7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6" y="9"/>
                  </a:lnTo>
                  <a:lnTo>
                    <a:pt x="9" y="6"/>
                  </a:lnTo>
                  <a:lnTo>
                    <a:pt x="13" y="6"/>
                  </a:lnTo>
                  <a:lnTo>
                    <a:pt x="17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4" name="Freeform 805"/>
            <p:cNvSpPr>
              <a:spLocks/>
            </p:cNvSpPr>
            <p:nvPr/>
          </p:nvSpPr>
          <p:spPr bwMode="auto">
            <a:xfrm>
              <a:off x="555" y="2509"/>
              <a:ext cx="7" cy="23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6" y="15"/>
                </a:cxn>
                <a:cxn ang="0">
                  <a:pos x="7" y="20"/>
                </a:cxn>
                <a:cxn ang="0">
                  <a:pos x="5" y="23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4"/>
                </a:cxn>
                <a:cxn ang="0">
                  <a:pos x="5" y="0"/>
                </a:cxn>
                <a:cxn ang="0">
                  <a:pos x="4" y="5"/>
                </a:cxn>
                <a:cxn ang="0">
                  <a:pos x="4" y="7"/>
                </a:cxn>
                <a:cxn ang="0">
                  <a:pos x="4" y="7"/>
                </a:cxn>
              </a:cxnLst>
              <a:rect l="0" t="0" r="r" b="b"/>
              <a:pathLst>
                <a:path w="7" h="23">
                  <a:moveTo>
                    <a:pt x="4" y="7"/>
                  </a:moveTo>
                  <a:lnTo>
                    <a:pt x="6" y="15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3" y="4"/>
                  </a:lnTo>
                  <a:lnTo>
                    <a:pt x="5" y="0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5" name="Freeform 806"/>
            <p:cNvSpPr>
              <a:spLocks/>
            </p:cNvSpPr>
            <p:nvPr/>
          </p:nvSpPr>
          <p:spPr bwMode="auto">
            <a:xfrm>
              <a:off x="485" y="2459"/>
              <a:ext cx="59" cy="76"/>
            </a:xfrm>
            <a:custGeom>
              <a:avLst/>
              <a:gdLst/>
              <a:ahLst/>
              <a:cxnLst>
                <a:cxn ang="0">
                  <a:pos x="22" y="73"/>
                </a:cxn>
                <a:cxn ang="0">
                  <a:pos x="28" y="76"/>
                </a:cxn>
                <a:cxn ang="0">
                  <a:pos x="36" y="74"/>
                </a:cxn>
                <a:cxn ang="0">
                  <a:pos x="49" y="57"/>
                </a:cxn>
                <a:cxn ang="0">
                  <a:pos x="59" y="33"/>
                </a:cxn>
                <a:cxn ang="0">
                  <a:pos x="45" y="16"/>
                </a:cxn>
                <a:cxn ang="0">
                  <a:pos x="42" y="1"/>
                </a:cxn>
                <a:cxn ang="0">
                  <a:pos x="28" y="0"/>
                </a:cxn>
                <a:cxn ang="0">
                  <a:pos x="7" y="9"/>
                </a:cxn>
                <a:cxn ang="0">
                  <a:pos x="0" y="22"/>
                </a:cxn>
                <a:cxn ang="0">
                  <a:pos x="6" y="46"/>
                </a:cxn>
                <a:cxn ang="0">
                  <a:pos x="13" y="66"/>
                </a:cxn>
                <a:cxn ang="0">
                  <a:pos x="22" y="73"/>
                </a:cxn>
                <a:cxn ang="0">
                  <a:pos x="22" y="73"/>
                </a:cxn>
              </a:cxnLst>
              <a:rect l="0" t="0" r="r" b="b"/>
              <a:pathLst>
                <a:path w="59" h="76">
                  <a:moveTo>
                    <a:pt x="22" y="73"/>
                  </a:moveTo>
                  <a:lnTo>
                    <a:pt x="28" y="76"/>
                  </a:lnTo>
                  <a:lnTo>
                    <a:pt x="36" y="74"/>
                  </a:lnTo>
                  <a:lnTo>
                    <a:pt x="49" y="57"/>
                  </a:lnTo>
                  <a:lnTo>
                    <a:pt x="59" y="33"/>
                  </a:lnTo>
                  <a:lnTo>
                    <a:pt x="45" y="16"/>
                  </a:lnTo>
                  <a:lnTo>
                    <a:pt x="42" y="1"/>
                  </a:lnTo>
                  <a:lnTo>
                    <a:pt x="28" y="0"/>
                  </a:lnTo>
                  <a:lnTo>
                    <a:pt x="7" y="9"/>
                  </a:lnTo>
                  <a:lnTo>
                    <a:pt x="0" y="22"/>
                  </a:lnTo>
                  <a:lnTo>
                    <a:pt x="6" y="46"/>
                  </a:lnTo>
                  <a:lnTo>
                    <a:pt x="13" y="66"/>
                  </a:lnTo>
                  <a:lnTo>
                    <a:pt x="22" y="73"/>
                  </a:lnTo>
                  <a:lnTo>
                    <a:pt x="22" y="73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6" name="Freeform 807"/>
            <p:cNvSpPr>
              <a:spLocks/>
            </p:cNvSpPr>
            <p:nvPr/>
          </p:nvSpPr>
          <p:spPr bwMode="auto">
            <a:xfrm>
              <a:off x="500" y="2485"/>
              <a:ext cx="31" cy="30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6" y="27"/>
                </a:cxn>
                <a:cxn ang="0">
                  <a:pos x="10" y="29"/>
                </a:cxn>
                <a:cxn ang="0">
                  <a:pos x="6" y="16"/>
                </a:cxn>
                <a:cxn ang="0">
                  <a:pos x="11" y="16"/>
                </a:cxn>
                <a:cxn ang="0">
                  <a:pos x="16" y="17"/>
                </a:cxn>
                <a:cxn ang="0">
                  <a:pos x="22" y="14"/>
                </a:cxn>
                <a:cxn ang="0">
                  <a:pos x="24" y="12"/>
                </a:cxn>
                <a:cxn ang="0">
                  <a:pos x="31" y="9"/>
                </a:cxn>
                <a:cxn ang="0">
                  <a:pos x="25" y="5"/>
                </a:cxn>
                <a:cxn ang="0">
                  <a:pos x="17" y="4"/>
                </a:cxn>
                <a:cxn ang="0">
                  <a:pos x="6" y="5"/>
                </a:cxn>
                <a:cxn ang="0">
                  <a:pos x="13" y="0"/>
                </a:cxn>
                <a:cxn ang="0">
                  <a:pos x="3" y="4"/>
                </a:cxn>
                <a:cxn ang="0">
                  <a:pos x="0" y="7"/>
                </a:cxn>
                <a:cxn ang="0">
                  <a:pos x="3" y="13"/>
                </a:cxn>
                <a:cxn ang="0">
                  <a:pos x="4" y="30"/>
                </a:cxn>
                <a:cxn ang="0">
                  <a:pos x="4" y="30"/>
                </a:cxn>
              </a:cxnLst>
              <a:rect l="0" t="0" r="r" b="b"/>
              <a:pathLst>
                <a:path w="31" h="30">
                  <a:moveTo>
                    <a:pt x="4" y="30"/>
                  </a:moveTo>
                  <a:lnTo>
                    <a:pt x="6" y="27"/>
                  </a:lnTo>
                  <a:lnTo>
                    <a:pt x="10" y="29"/>
                  </a:lnTo>
                  <a:lnTo>
                    <a:pt x="6" y="16"/>
                  </a:lnTo>
                  <a:lnTo>
                    <a:pt x="11" y="16"/>
                  </a:lnTo>
                  <a:lnTo>
                    <a:pt x="16" y="17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31" y="9"/>
                  </a:lnTo>
                  <a:lnTo>
                    <a:pt x="25" y="5"/>
                  </a:lnTo>
                  <a:lnTo>
                    <a:pt x="17" y="4"/>
                  </a:lnTo>
                  <a:lnTo>
                    <a:pt x="6" y="5"/>
                  </a:lnTo>
                  <a:lnTo>
                    <a:pt x="13" y="0"/>
                  </a:lnTo>
                  <a:lnTo>
                    <a:pt x="3" y="4"/>
                  </a:lnTo>
                  <a:lnTo>
                    <a:pt x="0" y="7"/>
                  </a:lnTo>
                  <a:lnTo>
                    <a:pt x="3" y="13"/>
                  </a:lnTo>
                  <a:lnTo>
                    <a:pt x="4" y="30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7" name="Freeform 808"/>
            <p:cNvSpPr>
              <a:spLocks/>
            </p:cNvSpPr>
            <p:nvPr/>
          </p:nvSpPr>
          <p:spPr bwMode="auto">
            <a:xfrm>
              <a:off x="506" y="2522"/>
              <a:ext cx="19" cy="9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4" y="6"/>
                </a:cxn>
                <a:cxn ang="0">
                  <a:pos x="16" y="9"/>
                </a:cxn>
                <a:cxn ang="0">
                  <a:pos x="19" y="7"/>
                </a:cxn>
                <a:cxn ang="0">
                  <a:pos x="16" y="4"/>
                </a:cxn>
                <a:cxn ang="0">
                  <a:pos x="13" y="0"/>
                </a:cxn>
                <a:cxn ang="0">
                  <a:pos x="9" y="0"/>
                </a:cxn>
                <a:cxn ang="0">
                  <a:pos x="0" y="1"/>
                </a:cxn>
                <a:cxn ang="0">
                  <a:pos x="3" y="3"/>
                </a:cxn>
                <a:cxn ang="0">
                  <a:pos x="3" y="3"/>
                </a:cxn>
              </a:cxnLst>
              <a:rect l="0" t="0" r="r" b="b"/>
              <a:pathLst>
                <a:path w="19" h="9">
                  <a:moveTo>
                    <a:pt x="3" y="3"/>
                  </a:moveTo>
                  <a:lnTo>
                    <a:pt x="8" y="4"/>
                  </a:lnTo>
                  <a:lnTo>
                    <a:pt x="12" y="4"/>
                  </a:lnTo>
                  <a:lnTo>
                    <a:pt x="14" y="6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3" y="0"/>
                  </a:lnTo>
                  <a:lnTo>
                    <a:pt x="9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8" name="Freeform 809"/>
            <p:cNvSpPr>
              <a:spLocks/>
            </p:cNvSpPr>
            <p:nvPr/>
          </p:nvSpPr>
          <p:spPr bwMode="auto">
            <a:xfrm>
              <a:off x="484" y="2468"/>
              <a:ext cx="21" cy="5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0" y="3"/>
                </a:cxn>
                <a:cxn ang="0">
                  <a:pos x="8" y="7"/>
                </a:cxn>
                <a:cxn ang="0">
                  <a:pos x="7" y="10"/>
                </a:cxn>
                <a:cxn ang="0">
                  <a:pos x="7" y="15"/>
                </a:cxn>
                <a:cxn ang="0">
                  <a:pos x="12" y="22"/>
                </a:cxn>
                <a:cxn ang="0">
                  <a:pos x="8" y="20"/>
                </a:cxn>
                <a:cxn ang="0">
                  <a:pos x="10" y="23"/>
                </a:cxn>
                <a:cxn ang="0">
                  <a:pos x="13" y="25"/>
                </a:cxn>
                <a:cxn ang="0">
                  <a:pos x="15" y="28"/>
                </a:cxn>
                <a:cxn ang="0">
                  <a:pos x="13" y="47"/>
                </a:cxn>
                <a:cxn ang="0">
                  <a:pos x="15" y="49"/>
                </a:cxn>
                <a:cxn ang="0">
                  <a:pos x="17" y="48"/>
                </a:cxn>
                <a:cxn ang="0">
                  <a:pos x="21" y="49"/>
                </a:cxn>
                <a:cxn ang="0">
                  <a:pos x="17" y="54"/>
                </a:cxn>
                <a:cxn ang="0">
                  <a:pos x="8" y="51"/>
                </a:cxn>
                <a:cxn ang="0">
                  <a:pos x="1" y="35"/>
                </a:cxn>
                <a:cxn ang="0">
                  <a:pos x="1" y="24"/>
                </a:cxn>
                <a:cxn ang="0">
                  <a:pos x="0" y="14"/>
                </a:cxn>
                <a:cxn ang="0">
                  <a:pos x="2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1" h="54">
                  <a:moveTo>
                    <a:pt x="14" y="0"/>
                  </a:moveTo>
                  <a:lnTo>
                    <a:pt x="10" y="3"/>
                  </a:lnTo>
                  <a:lnTo>
                    <a:pt x="8" y="7"/>
                  </a:lnTo>
                  <a:lnTo>
                    <a:pt x="7" y="10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8" y="20"/>
                  </a:lnTo>
                  <a:lnTo>
                    <a:pt x="10" y="23"/>
                  </a:lnTo>
                  <a:lnTo>
                    <a:pt x="13" y="25"/>
                  </a:lnTo>
                  <a:lnTo>
                    <a:pt x="15" y="28"/>
                  </a:lnTo>
                  <a:lnTo>
                    <a:pt x="13" y="47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21" y="49"/>
                  </a:lnTo>
                  <a:lnTo>
                    <a:pt x="17" y="54"/>
                  </a:lnTo>
                  <a:lnTo>
                    <a:pt x="8" y="51"/>
                  </a:lnTo>
                  <a:lnTo>
                    <a:pt x="1" y="35"/>
                  </a:lnTo>
                  <a:lnTo>
                    <a:pt x="1" y="24"/>
                  </a:lnTo>
                  <a:lnTo>
                    <a:pt x="0" y="14"/>
                  </a:lnTo>
                  <a:lnTo>
                    <a:pt x="2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9" name="Freeform 810"/>
            <p:cNvSpPr>
              <a:spLocks/>
            </p:cNvSpPr>
            <p:nvPr/>
          </p:nvSpPr>
          <p:spPr bwMode="auto">
            <a:xfrm>
              <a:off x="501" y="2451"/>
              <a:ext cx="44" cy="8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1" y="12"/>
                </a:cxn>
                <a:cxn ang="0">
                  <a:pos x="16" y="11"/>
                </a:cxn>
                <a:cxn ang="0">
                  <a:pos x="20" y="11"/>
                </a:cxn>
                <a:cxn ang="0">
                  <a:pos x="23" y="11"/>
                </a:cxn>
                <a:cxn ang="0">
                  <a:pos x="26" y="15"/>
                </a:cxn>
                <a:cxn ang="0">
                  <a:pos x="26" y="22"/>
                </a:cxn>
                <a:cxn ang="0">
                  <a:pos x="25" y="25"/>
                </a:cxn>
                <a:cxn ang="0">
                  <a:pos x="24" y="29"/>
                </a:cxn>
                <a:cxn ang="0">
                  <a:pos x="27" y="34"/>
                </a:cxn>
                <a:cxn ang="0">
                  <a:pos x="29" y="37"/>
                </a:cxn>
                <a:cxn ang="0">
                  <a:pos x="32" y="37"/>
                </a:cxn>
                <a:cxn ang="0">
                  <a:pos x="36" y="39"/>
                </a:cxn>
                <a:cxn ang="0">
                  <a:pos x="36" y="43"/>
                </a:cxn>
                <a:cxn ang="0">
                  <a:pos x="35" y="51"/>
                </a:cxn>
                <a:cxn ang="0">
                  <a:pos x="33" y="56"/>
                </a:cxn>
                <a:cxn ang="0">
                  <a:pos x="31" y="64"/>
                </a:cxn>
                <a:cxn ang="0">
                  <a:pos x="28" y="69"/>
                </a:cxn>
                <a:cxn ang="0">
                  <a:pos x="26" y="72"/>
                </a:cxn>
                <a:cxn ang="0">
                  <a:pos x="22" y="76"/>
                </a:cxn>
                <a:cxn ang="0">
                  <a:pos x="18" y="77"/>
                </a:cxn>
                <a:cxn ang="0">
                  <a:pos x="16" y="81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6" y="81"/>
                </a:cxn>
                <a:cxn ang="0">
                  <a:pos x="7" y="87"/>
                </a:cxn>
                <a:cxn ang="0">
                  <a:pos x="17" y="87"/>
                </a:cxn>
                <a:cxn ang="0">
                  <a:pos x="26" y="80"/>
                </a:cxn>
                <a:cxn ang="0">
                  <a:pos x="36" y="72"/>
                </a:cxn>
                <a:cxn ang="0">
                  <a:pos x="44" y="51"/>
                </a:cxn>
                <a:cxn ang="0">
                  <a:pos x="44" y="40"/>
                </a:cxn>
                <a:cxn ang="0">
                  <a:pos x="40" y="32"/>
                </a:cxn>
                <a:cxn ang="0">
                  <a:pos x="34" y="26"/>
                </a:cxn>
                <a:cxn ang="0">
                  <a:pos x="29" y="8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8" y="11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44" h="87">
                  <a:moveTo>
                    <a:pt x="0" y="16"/>
                  </a:moveTo>
                  <a:lnTo>
                    <a:pt x="11" y="12"/>
                  </a:lnTo>
                  <a:lnTo>
                    <a:pt x="16" y="11"/>
                  </a:lnTo>
                  <a:lnTo>
                    <a:pt x="20" y="11"/>
                  </a:lnTo>
                  <a:lnTo>
                    <a:pt x="23" y="11"/>
                  </a:lnTo>
                  <a:lnTo>
                    <a:pt x="26" y="15"/>
                  </a:lnTo>
                  <a:lnTo>
                    <a:pt x="26" y="22"/>
                  </a:lnTo>
                  <a:lnTo>
                    <a:pt x="25" y="25"/>
                  </a:lnTo>
                  <a:lnTo>
                    <a:pt x="24" y="29"/>
                  </a:lnTo>
                  <a:lnTo>
                    <a:pt x="27" y="34"/>
                  </a:lnTo>
                  <a:lnTo>
                    <a:pt x="29" y="37"/>
                  </a:lnTo>
                  <a:lnTo>
                    <a:pt x="32" y="37"/>
                  </a:lnTo>
                  <a:lnTo>
                    <a:pt x="36" y="39"/>
                  </a:lnTo>
                  <a:lnTo>
                    <a:pt x="36" y="43"/>
                  </a:lnTo>
                  <a:lnTo>
                    <a:pt x="35" y="51"/>
                  </a:lnTo>
                  <a:lnTo>
                    <a:pt x="33" y="56"/>
                  </a:lnTo>
                  <a:lnTo>
                    <a:pt x="31" y="64"/>
                  </a:lnTo>
                  <a:lnTo>
                    <a:pt x="28" y="69"/>
                  </a:lnTo>
                  <a:lnTo>
                    <a:pt x="26" y="72"/>
                  </a:lnTo>
                  <a:lnTo>
                    <a:pt x="22" y="76"/>
                  </a:lnTo>
                  <a:lnTo>
                    <a:pt x="18" y="77"/>
                  </a:lnTo>
                  <a:lnTo>
                    <a:pt x="16" y="81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6" y="81"/>
                  </a:lnTo>
                  <a:lnTo>
                    <a:pt x="7" y="87"/>
                  </a:lnTo>
                  <a:lnTo>
                    <a:pt x="17" y="87"/>
                  </a:lnTo>
                  <a:lnTo>
                    <a:pt x="26" y="80"/>
                  </a:lnTo>
                  <a:lnTo>
                    <a:pt x="36" y="72"/>
                  </a:lnTo>
                  <a:lnTo>
                    <a:pt x="44" y="51"/>
                  </a:lnTo>
                  <a:lnTo>
                    <a:pt x="44" y="40"/>
                  </a:lnTo>
                  <a:lnTo>
                    <a:pt x="40" y="32"/>
                  </a:lnTo>
                  <a:lnTo>
                    <a:pt x="34" y="26"/>
                  </a:lnTo>
                  <a:lnTo>
                    <a:pt x="29" y="8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8" y="11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0" name="Freeform 811"/>
            <p:cNvSpPr>
              <a:spLocks/>
            </p:cNvSpPr>
            <p:nvPr/>
          </p:nvSpPr>
          <p:spPr bwMode="auto">
            <a:xfrm>
              <a:off x="492" y="2442"/>
              <a:ext cx="55" cy="97"/>
            </a:xfrm>
            <a:custGeom>
              <a:avLst/>
              <a:gdLst/>
              <a:ahLst/>
              <a:cxnLst>
                <a:cxn ang="0">
                  <a:pos x="22" y="18"/>
                </a:cxn>
                <a:cxn ang="0">
                  <a:pos x="30" y="16"/>
                </a:cxn>
                <a:cxn ang="0">
                  <a:pos x="35" y="18"/>
                </a:cxn>
                <a:cxn ang="0">
                  <a:pos x="37" y="28"/>
                </a:cxn>
                <a:cxn ang="0">
                  <a:pos x="36" y="37"/>
                </a:cxn>
                <a:cxn ang="0">
                  <a:pos x="38" y="43"/>
                </a:cxn>
                <a:cxn ang="0">
                  <a:pos x="41" y="44"/>
                </a:cxn>
                <a:cxn ang="0">
                  <a:pos x="46" y="46"/>
                </a:cxn>
                <a:cxn ang="0">
                  <a:pos x="46" y="43"/>
                </a:cxn>
                <a:cxn ang="0">
                  <a:pos x="49" y="48"/>
                </a:cxn>
                <a:cxn ang="0">
                  <a:pos x="50" y="52"/>
                </a:cxn>
                <a:cxn ang="0">
                  <a:pos x="48" y="58"/>
                </a:cxn>
                <a:cxn ang="0">
                  <a:pos x="45" y="65"/>
                </a:cxn>
                <a:cxn ang="0">
                  <a:pos x="43" y="70"/>
                </a:cxn>
                <a:cxn ang="0">
                  <a:pos x="41" y="76"/>
                </a:cxn>
                <a:cxn ang="0">
                  <a:pos x="37" y="81"/>
                </a:cxn>
                <a:cxn ang="0">
                  <a:pos x="33" y="86"/>
                </a:cxn>
                <a:cxn ang="0">
                  <a:pos x="30" y="87"/>
                </a:cxn>
                <a:cxn ang="0">
                  <a:pos x="28" y="86"/>
                </a:cxn>
                <a:cxn ang="0">
                  <a:pos x="28" y="89"/>
                </a:cxn>
                <a:cxn ang="0">
                  <a:pos x="25" y="92"/>
                </a:cxn>
                <a:cxn ang="0">
                  <a:pos x="21" y="92"/>
                </a:cxn>
                <a:cxn ang="0">
                  <a:pos x="17" y="92"/>
                </a:cxn>
                <a:cxn ang="0">
                  <a:pos x="20" y="90"/>
                </a:cxn>
                <a:cxn ang="0">
                  <a:pos x="22" y="88"/>
                </a:cxn>
                <a:cxn ang="0">
                  <a:pos x="14" y="88"/>
                </a:cxn>
                <a:cxn ang="0">
                  <a:pos x="11" y="91"/>
                </a:cxn>
                <a:cxn ang="0">
                  <a:pos x="11" y="96"/>
                </a:cxn>
                <a:cxn ang="0">
                  <a:pos x="20" y="97"/>
                </a:cxn>
                <a:cxn ang="0">
                  <a:pos x="28" y="95"/>
                </a:cxn>
                <a:cxn ang="0">
                  <a:pos x="42" y="85"/>
                </a:cxn>
                <a:cxn ang="0">
                  <a:pos x="47" y="76"/>
                </a:cxn>
                <a:cxn ang="0">
                  <a:pos x="55" y="50"/>
                </a:cxn>
                <a:cxn ang="0">
                  <a:pos x="54" y="44"/>
                </a:cxn>
                <a:cxn ang="0">
                  <a:pos x="45" y="37"/>
                </a:cxn>
                <a:cxn ang="0">
                  <a:pos x="41" y="19"/>
                </a:cxn>
                <a:cxn ang="0">
                  <a:pos x="37" y="0"/>
                </a:cxn>
                <a:cxn ang="0">
                  <a:pos x="27" y="8"/>
                </a:cxn>
                <a:cxn ang="0">
                  <a:pos x="17" y="20"/>
                </a:cxn>
                <a:cxn ang="0">
                  <a:pos x="0" y="27"/>
                </a:cxn>
                <a:cxn ang="0">
                  <a:pos x="12" y="24"/>
                </a:cxn>
                <a:cxn ang="0">
                  <a:pos x="20" y="21"/>
                </a:cxn>
                <a:cxn ang="0">
                  <a:pos x="22" y="18"/>
                </a:cxn>
                <a:cxn ang="0">
                  <a:pos x="22" y="18"/>
                </a:cxn>
              </a:cxnLst>
              <a:rect l="0" t="0" r="r" b="b"/>
              <a:pathLst>
                <a:path w="55" h="97">
                  <a:moveTo>
                    <a:pt x="22" y="18"/>
                  </a:moveTo>
                  <a:lnTo>
                    <a:pt x="30" y="16"/>
                  </a:lnTo>
                  <a:lnTo>
                    <a:pt x="35" y="18"/>
                  </a:lnTo>
                  <a:lnTo>
                    <a:pt x="37" y="28"/>
                  </a:lnTo>
                  <a:lnTo>
                    <a:pt x="36" y="37"/>
                  </a:lnTo>
                  <a:lnTo>
                    <a:pt x="38" y="43"/>
                  </a:lnTo>
                  <a:lnTo>
                    <a:pt x="41" y="44"/>
                  </a:lnTo>
                  <a:lnTo>
                    <a:pt x="46" y="46"/>
                  </a:lnTo>
                  <a:lnTo>
                    <a:pt x="46" y="43"/>
                  </a:lnTo>
                  <a:lnTo>
                    <a:pt x="49" y="48"/>
                  </a:lnTo>
                  <a:lnTo>
                    <a:pt x="50" y="52"/>
                  </a:lnTo>
                  <a:lnTo>
                    <a:pt x="48" y="58"/>
                  </a:lnTo>
                  <a:lnTo>
                    <a:pt x="45" y="65"/>
                  </a:lnTo>
                  <a:lnTo>
                    <a:pt x="43" y="70"/>
                  </a:lnTo>
                  <a:lnTo>
                    <a:pt x="41" y="76"/>
                  </a:lnTo>
                  <a:lnTo>
                    <a:pt x="37" y="81"/>
                  </a:lnTo>
                  <a:lnTo>
                    <a:pt x="33" y="86"/>
                  </a:lnTo>
                  <a:lnTo>
                    <a:pt x="30" y="87"/>
                  </a:lnTo>
                  <a:lnTo>
                    <a:pt x="28" y="86"/>
                  </a:lnTo>
                  <a:lnTo>
                    <a:pt x="28" y="89"/>
                  </a:lnTo>
                  <a:lnTo>
                    <a:pt x="25" y="92"/>
                  </a:lnTo>
                  <a:lnTo>
                    <a:pt x="21" y="92"/>
                  </a:lnTo>
                  <a:lnTo>
                    <a:pt x="17" y="92"/>
                  </a:lnTo>
                  <a:lnTo>
                    <a:pt x="20" y="90"/>
                  </a:lnTo>
                  <a:lnTo>
                    <a:pt x="22" y="88"/>
                  </a:lnTo>
                  <a:lnTo>
                    <a:pt x="14" y="88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20" y="97"/>
                  </a:lnTo>
                  <a:lnTo>
                    <a:pt x="28" y="95"/>
                  </a:lnTo>
                  <a:lnTo>
                    <a:pt x="42" y="85"/>
                  </a:lnTo>
                  <a:lnTo>
                    <a:pt x="47" y="76"/>
                  </a:lnTo>
                  <a:lnTo>
                    <a:pt x="55" y="50"/>
                  </a:lnTo>
                  <a:lnTo>
                    <a:pt x="54" y="44"/>
                  </a:lnTo>
                  <a:lnTo>
                    <a:pt x="45" y="37"/>
                  </a:lnTo>
                  <a:lnTo>
                    <a:pt x="41" y="19"/>
                  </a:lnTo>
                  <a:lnTo>
                    <a:pt x="37" y="0"/>
                  </a:lnTo>
                  <a:lnTo>
                    <a:pt x="27" y="8"/>
                  </a:lnTo>
                  <a:lnTo>
                    <a:pt x="17" y="20"/>
                  </a:lnTo>
                  <a:lnTo>
                    <a:pt x="0" y="27"/>
                  </a:lnTo>
                  <a:lnTo>
                    <a:pt x="12" y="24"/>
                  </a:lnTo>
                  <a:lnTo>
                    <a:pt x="20" y="21"/>
                  </a:lnTo>
                  <a:lnTo>
                    <a:pt x="22" y="18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1" name="Freeform 812"/>
            <p:cNvSpPr>
              <a:spLocks/>
            </p:cNvSpPr>
            <p:nvPr/>
          </p:nvSpPr>
          <p:spPr bwMode="auto">
            <a:xfrm>
              <a:off x="501" y="2483"/>
              <a:ext cx="47" cy="58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11" y="47"/>
                </a:cxn>
                <a:cxn ang="0">
                  <a:pos x="5" y="50"/>
                </a:cxn>
                <a:cxn ang="0">
                  <a:pos x="6" y="53"/>
                </a:cxn>
                <a:cxn ang="0">
                  <a:pos x="10" y="54"/>
                </a:cxn>
                <a:cxn ang="0">
                  <a:pos x="14" y="54"/>
                </a:cxn>
                <a:cxn ang="0">
                  <a:pos x="18" y="51"/>
                </a:cxn>
                <a:cxn ang="0">
                  <a:pos x="22" y="49"/>
                </a:cxn>
                <a:cxn ang="0">
                  <a:pos x="28" y="43"/>
                </a:cxn>
                <a:cxn ang="0">
                  <a:pos x="33" y="37"/>
                </a:cxn>
                <a:cxn ang="0">
                  <a:pos x="37" y="26"/>
                </a:cxn>
                <a:cxn ang="0">
                  <a:pos x="40" y="19"/>
                </a:cxn>
                <a:cxn ang="0">
                  <a:pos x="42" y="12"/>
                </a:cxn>
                <a:cxn ang="0">
                  <a:pos x="42" y="7"/>
                </a:cxn>
                <a:cxn ang="0">
                  <a:pos x="38" y="0"/>
                </a:cxn>
                <a:cxn ang="0">
                  <a:pos x="47" y="4"/>
                </a:cxn>
                <a:cxn ang="0">
                  <a:pos x="47" y="12"/>
                </a:cxn>
                <a:cxn ang="0">
                  <a:pos x="36" y="41"/>
                </a:cxn>
                <a:cxn ang="0">
                  <a:pos x="28" y="49"/>
                </a:cxn>
                <a:cxn ang="0">
                  <a:pos x="19" y="56"/>
                </a:cxn>
                <a:cxn ang="0">
                  <a:pos x="11" y="58"/>
                </a:cxn>
                <a:cxn ang="0">
                  <a:pos x="1" y="54"/>
                </a:cxn>
                <a:cxn ang="0">
                  <a:pos x="0" y="47"/>
                </a:cxn>
                <a:cxn ang="0">
                  <a:pos x="4" y="44"/>
                </a:cxn>
                <a:cxn ang="0">
                  <a:pos x="4" y="44"/>
                </a:cxn>
              </a:cxnLst>
              <a:rect l="0" t="0" r="r" b="b"/>
              <a:pathLst>
                <a:path w="47" h="58">
                  <a:moveTo>
                    <a:pt x="4" y="44"/>
                  </a:moveTo>
                  <a:lnTo>
                    <a:pt x="11" y="47"/>
                  </a:lnTo>
                  <a:lnTo>
                    <a:pt x="5" y="50"/>
                  </a:lnTo>
                  <a:lnTo>
                    <a:pt x="6" y="53"/>
                  </a:lnTo>
                  <a:lnTo>
                    <a:pt x="10" y="54"/>
                  </a:lnTo>
                  <a:lnTo>
                    <a:pt x="14" y="54"/>
                  </a:lnTo>
                  <a:lnTo>
                    <a:pt x="18" y="51"/>
                  </a:lnTo>
                  <a:lnTo>
                    <a:pt x="22" y="49"/>
                  </a:lnTo>
                  <a:lnTo>
                    <a:pt x="28" y="43"/>
                  </a:lnTo>
                  <a:lnTo>
                    <a:pt x="33" y="37"/>
                  </a:lnTo>
                  <a:lnTo>
                    <a:pt x="37" y="26"/>
                  </a:lnTo>
                  <a:lnTo>
                    <a:pt x="40" y="19"/>
                  </a:lnTo>
                  <a:lnTo>
                    <a:pt x="42" y="12"/>
                  </a:lnTo>
                  <a:lnTo>
                    <a:pt x="42" y="7"/>
                  </a:lnTo>
                  <a:lnTo>
                    <a:pt x="38" y="0"/>
                  </a:lnTo>
                  <a:lnTo>
                    <a:pt x="47" y="4"/>
                  </a:lnTo>
                  <a:lnTo>
                    <a:pt x="47" y="12"/>
                  </a:lnTo>
                  <a:lnTo>
                    <a:pt x="36" y="41"/>
                  </a:lnTo>
                  <a:lnTo>
                    <a:pt x="28" y="49"/>
                  </a:lnTo>
                  <a:lnTo>
                    <a:pt x="19" y="56"/>
                  </a:lnTo>
                  <a:lnTo>
                    <a:pt x="11" y="58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2" name="Freeform 813"/>
            <p:cNvSpPr>
              <a:spLocks/>
            </p:cNvSpPr>
            <p:nvPr/>
          </p:nvSpPr>
          <p:spPr bwMode="auto">
            <a:xfrm>
              <a:off x="492" y="2491"/>
              <a:ext cx="25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3"/>
                </a:cxn>
                <a:cxn ang="0">
                  <a:pos x="6" y="8"/>
                </a:cxn>
                <a:cxn ang="0">
                  <a:pos x="4" y="20"/>
                </a:cxn>
                <a:cxn ang="0">
                  <a:pos x="4" y="26"/>
                </a:cxn>
                <a:cxn ang="0">
                  <a:pos x="7" y="27"/>
                </a:cxn>
                <a:cxn ang="0">
                  <a:pos x="9" y="26"/>
                </a:cxn>
                <a:cxn ang="0">
                  <a:pos x="13" y="26"/>
                </a:cxn>
                <a:cxn ang="0">
                  <a:pos x="15" y="25"/>
                </a:cxn>
                <a:cxn ang="0">
                  <a:pos x="16" y="23"/>
                </a:cxn>
                <a:cxn ang="0">
                  <a:pos x="15" y="15"/>
                </a:cxn>
                <a:cxn ang="0">
                  <a:pos x="20" y="22"/>
                </a:cxn>
                <a:cxn ang="0">
                  <a:pos x="21" y="24"/>
                </a:cxn>
                <a:cxn ang="0">
                  <a:pos x="24" y="25"/>
                </a:cxn>
                <a:cxn ang="0">
                  <a:pos x="20" y="24"/>
                </a:cxn>
                <a:cxn ang="0">
                  <a:pos x="18" y="27"/>
                </a:cxn>
                <a:cxn ang="0">
                  <a:pos x="14" y="29"/>
                </a:cxn>
                <a:cxn ang="0">
                  <a:pos x="14" y="31"/>
                </a:cxn>
                <a:cxn ang="0">
                  <a:pos x="21" y="32"/>
                </a:cxn>
                <a:cxn ang="0">
                  <a:pos x="25" y="32"/>
                </a:cxn>
                <a:cxn ang="0">
                  <a:pos x="21" y="34"/>
                </a:cxn>
                <a:cxn ang="0">
                  <a:pos x="13" y="35"/>
                </a:cxn>
                <a:cxn ang="0">
                  <a:pos x="16" y="39"/>
                </a:cxn>
                <a:cxn ang="0">
                  <a:pos x="7" y="38"/>
                </a:cxn>
                <a:cxn ang="0">
                  <a:pos x="2" y="32"/>
                </a:cxn>
                <a:cxn ang="0">
                  <a:pos x="0" y="27"/>
                </a:cxn>
                <a:cxn ang="0">
                  <a:pos x="2" y="18"/>
                </a:cxn>
                <a:cxn ang="0">
                  <a:pos x="2" y="6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25" h="39">
                  <a:moveTo>
                    <a:pt x="1" y="0"/>
                  </a:moveTo>
                  <a:lnTo>
                    <a:pt x="5" y="3"/>
                  </a:lnTo>
                  <a:lnTo>
                    <a:pt x="6" y="8"/>
                  </a:lnTo>
                  <a:lnTo>
                    <a:pt x="4" y="20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9" y="26"/>
                  </a:lnTo>
                  <a:lnTo>
                    <a:pt x="13" y="26"/>
                  </a:lnTo>
                  <a:lnTo>
                    <a:pt x="15" y="25"/>
                  </a:lnTo>
                  <a:lnTo>
                    <a:pt x="16" y="23"/>
                  </a:lnTo>
                  <a:lnTo>
                    <a:pt x="15" y="15"/>
                  </a:lnTo>
                  <a:lnTo>
                    <a:pt x="20" y="22"/>
                  </a:lnTo>
                  <a:lnTo>
                    <a:pt x="21" y="24"/>
                  </a:lnTo>
                  <a:lnTo>
                    <a:pt x="24" y="25"/>
                  </a:lnTo>
                  <a:lnTo>
                    <a:pt x="20" y="24"/>
                  </a:lnTo>
                  <a:lnTo>
                    <a:pt x="18" y="27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21" y="32"/>
                  </a:lnTo>
                  <a:lnTo>
                    <a:pt x="25" y="32"/>
                  </a:lnTo>
                  <a:lnTo>
                    <a:pt x="21" y="34"/>
                  </a:lnTo>
                  <a:lnTo>
                    <a:pt x="13" y="35"/>
                  </a:lnTo>
                  <a:lnTo>
                    <a:pt x="16" y="39"/>
                  </a:lnTo>
                  <a:lnTo>
                    <a:pt x="7" y="38"/>
                  </a:lnTo>
                  <a:lnTo>
                    <a:pt x="2" y="32"/>
                  </a:lnTo>
                  <a:lnTo>
                    <a:pt x="0" y="27"/>
                  </a:lnTo>
                  <a:lnTo>
                    <a:pt x="2" y="18"/>
                  </a:lnTo>
                  <a:lnTo>
                    <a:pt x="2" y="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3" name="Freeform 814"/>
            <p:cNvSpPr>
              <a:spLocks/>
            </p:cNvSpPr>
            <p:nvPr/>
          </p:nvSpPr>
          <p:spPr bwMode="auto">
            <a:xfrm>
              <a:off x="501" y="2490"/>
              <a:ext cx="27" cy="1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6"/>
                </a:cxn>
                <a:cxn ang="0">
                  <a:pos x="3" y="7"/>
                </a:cxn>
                <a:cxn ang="0">
                  <a:pos x="8" y="8"/>
                </a:cxn>
                <a:cxn ang="0">
                  <a:pos x="12" y="11"/>
                </a:cxn>
                <a:cxn ang="0">
                  <a:pos x="16" y="11"/>
                </a:cxn>
                <a:cxn ang="0">
                  <a:pos x="19" y="9"/>
                </a:cxn>
                <a:cxn ang="0">
                  <a:pos x="22" y="6"/>
                </a:cxn>
                <a:cxn ang="0">
                  <a:pos x="27" y="5"/>
                </a:cxn>
                <a:cxn ang="0">
                  <a:pos x="25" y="3"/>
                </a:cxn>
                <a:cxn ang="0">
                  <a:pos x="22" y="1"/>
                </a:cxn>
                <a:cxn ang="0">
                  <a:pos x="18" y="0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7" h="11">
                  <a:moveTo>
                    <a:pt x="0" y="2"/>
                  </a:moveTo>
                  <a:lnTo>
                    <a:pt x="2" y="6"/>
                  </a:lnTo>
                  <a:lnTo>
                    <a:pt x="3" y="7"/>
                  </a:lnTo>
                  <a:lnTo>
                    <a:pt x="8" y="8"/>
                  </a:lnTo>
                  <a:lnTo>
                    <a:pt x="12" y="11"/>
                  </a:lnTo>
                  <a:lnTo>
                    <a:pt x="16" y="11"/>
                  </a:lnTo>
                  <a:lnTo>
                    <a:pt x="19" y="9"/>
                  </a:lnTo>
                  <a:lnTo>
                    <a:pt x="22" y="6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4" name="Freeform 815"/>
            <p:cNvSpPr>
              <a:spLocks/>
            </p:cNvSpPr>
            <p:nvPr/>
          </p:nvSpPr>
          <p:spPr bwMode="auto">
            <a:xfrm>
              <a:off x="493" y="2513"/>
              <a:ext cx="13" cy="1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1" y="10"/>
                </a:cxn>
                <a:cxn ang="0">
                  <a:pos x="9" y="10"/>
                </a:cxn>
                <a:cxn ang="0">
                  <a:pos x="3" y="10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3" y="5"/>
                </a:cxn>
                <a:cxn ang="0">
                  <a:pos x="7" y="7"/>
                </a:cxn>
                <a:cxn ang="0">
                  <a:pos x="10" y="5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13" h="10">
                  <a:moveTo>
                    <a:pt x="13" y="5"/>
                  </a:moveTo>
                  <a:lnTo>
                    <a:pt x="11" y="10"/>
                  </a:lnTo>
                  <a:lnTo>
                    <a:pt x="9" y="10"/>
                  </a:lnTo>
                  <a:lnTo>
                    <a:pt x="3" y="10"/>
                  </a:lnTo>
                  <a:lnTo>
                    <a:pt x="0" y="7"/>
                  </a:lnTo>
                  <a:lnTo>
                    <a:pt x="1" y="0"/>
                  </a:lnTo>
                  <a:lnTo>
                    <a:pt x="3" y="5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5" name="Freeform 816"/>
            <p:cNvSpPr>
              <a:spLocks/>
            </p:cNvSpPr>
            <p:nvPr/>
          </p:nvSpPr>
          <p:spPr bwMode="auto">
            <a:xfrm>
              <a:off x="496" y="2522"/>
              <a:ext cx="17" cy="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4" y="7"/>
                </a:cxn>
                <a:cxn ang="0">
                  <a:pos x="10" y="7"/>
                </a:cxn>
                <a:cxn ang="0">
                  <a:pos x="15" y="5"/>
                </a:cxn>
                <a:cxn ang="0">
                  <a:pos x="17" y="3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17" h="7">
                  <a:moveTo>
                    <a:pt x="2" y="4"/>
                  </a:moveTo>
                  <a:lnTo>
                    <a:pt x="4" y="7"/>
                  </a:lnTo>
                  <a:lnTo>
                    <a:pt x="10" y="7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6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6" name="Freeform 817"/>
            <p:cNvSpPr>
              <a:spLocks/>
            </p:cNvSpPr>
            <p:nvPr/>
          </p:nvSpPr>
          <p:spPr bwMode="auto">
            <a:xfrm>
              <a:off x="481" y="2465"/>
              <a:ext cx="18" cy="52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5" y="12"/>
                </a:cxn>
                <a:cxn ang="0">
                  <a:pos x="8" y="22"/>
                </a:cxn>
                <a:cxn ang="0">
                  <a:pos x="4" y="21"/>
                </a:cxn>
                <a:cxn ang="0">
                  <a:pos x="5" y="24"/>
                </a:cxn>
                <a:cxn ang="0">
                  <a:pos x="8" y="26"/>
                </a:cxn>
                <a:cxn ang="0">
                  <a:pos x="7" y="28"/>
                </a:cxn>
                <a:cxn ang="0">
                  <a:pos x="10" y="28"/>
                </a:cxn>
                <a:cxn ang="0">
                  <a:pos x="10" y="25"/>
                </a:cxn>
                <a:cxn ang="0">
                  <a:pos x="14" y="28"/>
                </a:cxn>
                <a:cxn ang="0">
                  <a:pos x="14" y="35"/>
                </a:cxn>
                <a:cxn ang="0">
                  <a:pos x="13" y="52"/>
                </a:cxn>
                <a:cxn ang="0">
                  <a:pos x="12" y="38"/>
                </a:cxn>
                <a:cxn ang="0">
                  <a:pos x="11" y="33"/>
                </a:cxn>
                <a:cxn ang="0">
                  <a:pos x="8" y="33"/>
                </a:cxn>
                <a:cxn ang="0">
                  <a:pos x="6" y="32"/>
                </a:cxn>
                <a:cxn ang="0">
                  <a:pos x="5" y="34"/>
                </a:cxn>
                <a:cxn ang="0">
                  <a:pos x="7" y="43"/>
                </a:cxn>
                <a:cxn ang="0">
                  <a:pos x="11" y="52"/>
                </a:cxn>
                <a:cxn ang="0">
                  <a:pos x="6" y="46"/>
                </a:cxn>
                <a:cxn ang="0">
                  <a:pos x="2" y="37"/>
                </a:cxn>
                <a:cxn ang="0">
                  <a:pos x="2" y="33"/>
                </a:cxn>
                <a:cxn ang="0">
                  <a:pos x="2" y="28"/>
                </a:cxn>
                <a:cxn ang="0">
                  <a:pos x="0" y="24"/>
                </a:cxn>
                <a:cxn ang="0">
                  <a:pos x="1" y="2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8" y="2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18" h="52">
                  <a:moveTo>
                    <a:pt x="12" y="4"/>
                  </a:moveTo>
                  <a:lnTo>
                    <a:pt x="8" y="5"/>
                  </a:lnTo>
                  <a:lnTo>
                    <a:pt x="5" y="8"/>
                  </a:lnTo>
                  <a:lnTo>
                    <a:pt x="5" y="12"/>
                  </a:lnTo>
                  <a:lnTo>
                    <a:pt x="8" y="22"/>
                  </a:lnTo>
                  <a:lnTo>
                    <a:pt x="4" y="21"/>
                  </a:lnTo>
                  <a:lnTo>
                    <a:pt x="5" y="24"/>
                  </a:lnTo>
                  <a:lnTo>
                    <a:pt x="8" y="26"/>
                  </a:lnTo>
                  <a:lnTo>
                    <a:pt x="7" y="28"/>
                  </a:lnTo>
                  <a:lnTo>
                    <a:pt x="10" y="28"/>
                  </a:lnTo>
                  <a:lnTo>
                    <a:pt x="10" y="25"/>
                  </a:lnTo>
                  <a:lnTo>
                    <a:pt x="14" y="28"/>
                  </a:lnTo>
                  <a:lnTo>
                    <a:pt x="14" y="35"/>
                  </a:lnTo>
                  <a:lnTo>
                    <a:pt x="13" y="52"/>
                  </a:lnTo>
                  <a:lnTo>
                    <a:pt x="12" y="38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7" y="43"/>
                  </a:lnTo>
                  <a:lnTo>
                    <a:pt x="11" y="52"/>
                  </a:lnTo>
                  <a:lnTo>
                    <a:pt x="6" y="46"/>
                  </a:lnTo>
                  <a:lnTo>
                    <a:pt x="2" y="37"/>
                  </a:lnTo>
                  <a:lnTo>
                    <a:pt x="2" y="33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0" y="6"/>
                  </a:lnTo>
                  <a:lnTo>
                    <a:pt x="6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7" name="Freeform 818"/>
            <p:cNvSpPr>
              <a:spLocks/>
            </p:cNvSpPr>
            <p:nvPr/>
          </p:nvSpPr>
          <p:spPr bwMode="auto">
            <a:xfrm>
              <a:off x="503" y="2491"/>
              <a:ext cx="23" cy="6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5" y="1"/>
                </a:cxn>
                <a:cxn ang="0">
                  <a:pos x="23" y="4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6"/>
                </a:cxn>
                <a:cxn ang="0">
                  <a:pos x="8" y="2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23" h="6">
                  <a:moveTo>
                    <a:pt x="10" y="1"/>
                  </a:moveTo>
                  <a:lnTo>
                    <a:pt x="15" y="1"/>
                  </a:lnTo>
                  <a:lnTo>
                    <a:pt x="23" y="4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7" y="6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8" name="Freeform 819"/>
            <p:cNvSpPr>
              <a:spLocks/>
            </p:cNvSpPr>
            <p:nvPr/>
          </p:nvSpPr>
          <p:spPr bwMode="auto">
            <a:xfrm>
              <a:off x="482" y="2419"/>
              <a:ext cx="76" cy="66"/>
            </a:xfrm>
            <a:custGeom>
              <a:avLst/>
              <a:gdLst/>
              <a:ahLst/>
              <a:cxnLst>
                <a:cxn ang="0">
                  <a:pos x="5" y="47"/>
                </a:cxn>
                <a:cxn ang="0">
                  <a:pos x="20" y="45"/>
                </a:cxn>
                <a:cxn ang="0">
                  <a:pos x="49" y="23"/>
                </a:cxn>
                <a:cxn ang="0">
                  <a:pos x="47" y="39"/>
                </a:cxn>
                <a:cxn ang="0">
                  <a:pos x="53" y="51"/>
                </a:cxn>
                <a:cxn ang="0">
                  <a:pos x="57" y="62"/>
                </a:cxn>
                <a:cxn ang="0">
                  <a:pos x="62" y="66"/>
                </a:cxn>
                <a:cxn ang="0">
                  <a:pos x="76" y="42"/>
                </a:cxn>
                <a:cxn ang="0">
                  <a:pos x="73" y="28"/>
                </a:cxn>
                <a:cxn ang="0">
                  <a:pos x="70" y="12"/>
                </a:cxn>
                <a:cxn ang="0">
                  <a:pos x="49" y="0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18" y="4"/>
                </a:cxn>
                <a:cxn ang="0">
                  <a:pos x="12" y="10"/>
                </a:cxn>
                <a:cxn ang="0">
                  <a:pos x="4" y="20"/>
                </a:cxn>
                <a:cxn ang="0">
                  <a:pos x="0" y="31"/>
                </a:cxn>
                <a:cxn ang="0">
                  <a:pos x="1" y="46"/>
                </a:cxn>
                <a:cxn ang="0">
                  <a:pos x="5" y="47"/>
                </a:cxn>
                <a:cxn ang="0">
                  <a:pos x="5" y="47"/>
                </a:cxn>
              </a:cxnLst>
              <a:rect l="0" t="0" r="r" b="b"/>
              <a:pathLst>
                <a:path w="76" h="66">
                  <a:moveTo>
                    <a:pt x="5" y="47"/>
                  </a:moveTo>
                  <a:lnTo>
                    <a:pt x="20" y="45"/>
                  </a:lnTo>
                  <a:lnTo>
                    <a:pt x="49" y="23"/>
                  </a:lnTo>
                  <a:lnTo>
                    <a:pt x="47" y="39"/>
                  </a:lnTo>
                  <a:lnTo>
                    <a:pt x="53" y="51"/>
                  </a:lnTo>
                  <a:lnTo>
                    <a:pt x="57" y="62"/>
                  </a:lnTo>
                  <a:lnTo>
                    <a:pt x="62" y="66"/>
                  </a:lnTo>
                  <a:lnTo>
                    <a:pt x="76" y="42"/>
                  </a:lnTo>
                  <a:lnTo>
                    <a:pt x="73" y="28"/>
                  </a:lnTo>
                  <a:lnTo>
                    <a:pt x="70" y="12"/>
                  </a:lnTo>
                  <a:lnTo>
                    <a:pt x="49" y="0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18" y="4"/>
                  </a:lnTo>
                  <a:lnTo>
                    <a:pt x="12" y="10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1" y="46"/>
                  </a:lnTo>
                  <a:lnTo>
                    <a:pt x="5" y="47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9" name="Freeform 820"/>
            <p:cNvSpPr>
              <a:spLocks/>
            </p:cNvSpPr>
            <p:nvPr/>
          </p:nvSpPr>
          <p:spPr bwMode="auto">
            <a:xfrm>
              <a:off x="492" y="2422"/>
              <a:ext cx="37" cy="32"/>
            </a:xfrm>
            <a:custGeom>
              <a:avLst/>
              <a:gdLst/>
              <a:ahLst/>
              <a:cxnLst>
                <a:cxn ang="0">
                  <a:pos x="37" y="1"/>
                </a:cxn>
                <a:cxn ang="0">
                  <a:pos x="29" y="3"/>
                </a:cxn>
                <a:cxn ang="0">
                  <a:pos x="29" y="7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1" y="17"/>
                </a:cxn>
                <a:cxn ang="0">
                  <a:pos x="22" y="21"/>
                </a:cxn>
                <a:cxn ang="0">
                  <a:pos x="17" y="25"/>
                </a:cxn>
                <a:cxn ang="0">
                  <a:pos x="20" y="26"/>
                </a:cxn>
                <a:cxn ang="0">
                  <a:pos x="11" y="29"/>
                </a:cxn>
                <a:cxn ang="0">
                  <a:pos x="0" y="32"/>
                </a:cxn>
                <a:cxn ang="0">
                  <a:pos x="20" y="23"/>
                </a:cxn>
                <a:cxn ang="0">
                  <a:pos x="15" y="22"/>
                </a:cxn>
                <a:cxn ang="0">
                  <a:pos x="19" y="17"/>
                </a:cxn>
                <a:cxn ang="0">
                  <a:pos x="16" y="17"/>
                </a:cxn>
                <a:cxn ang="0">
                  <a:pos x="23" y="10"/>
                </a:cxn>
                <a:cxn ang="0">
                  <a:pos x="13" y="12"/>
                </a:cxn>
                <a:cxn ang="0">
                  <a:pos x="22" y="8"/>
                </a:cxn>
                <a:cxn ang="0">
                  <a:pos x="14" y="7"/>
                </a:cxn>
                <a:cxn ang="0">
                  <a:pos x="19" y="5"/>
                </a:cxn>
                <a:cxn ang="0">
                  <a:pos x="26" y="4"/>
                </a:cxn>
                <a:cxn ang="0">
                  <a:pos x="24" y="2"/>
                </a:cxn>
                <a:cxn ang="0">
                  <a:pos x="30" y="2"/>
                </a:cxn>
                <a:cxn ang="0">
                  <a:pos x="34" y="0"/>
                </a:cxn>
                <a:cxn ang="0">
                  <a:pos x="37" y="1"/>
                </a:cxn>
                <a:cxn ang="0">
                  <a:pos x="37" y="1"/>
                </a:cxn>
              </a:cxnLst>
              <a:rect l="0" t="0" r="r" b="b"/>
              <a:pathLst>
                <a:path w="37" h="32">
                  <a:moveTo>
                    <a:pt x="37" y="1"/>
                  </a:moveTo>
                  <a:lnTo>
                    <a:pt x="29" y="3"/>
                  </a:lnTo>
                  <a:lnTo>
                    <a:pt x="29" y="7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1" y="17"/>
                  </a:lnTo>
                  <a:lnTo>
                    <a:pt x="22" y="21"/>
                  </a:lnTo>
                  <a:lnTo>
                    <a:pt x="17" y="25"/>
                  </a:lnTo>
                  <a:lnTo>
                    <a:pt x="20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20" y="23"/>
                  </a:lnTo>
                  <a:lnTo>
                    <a:pt x="15" y="22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23" y="10"/>
                  </a:lnTo>
                  <a:lnTo>
                    <a:pt x="13" y="12"/>
                  </a:lnTo>
                  <a:lnTo>
                    <a:pt x="22" y="8"/>
                  </a:lnTo>
                  <a:lnTo>
                    <a:pt x="14" y="7"/>
                  </a:lnTo>
                  <a:lnTo>
                    <a:pt x="19" y="5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57F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0" name="Freeform 821"/>
            <p:cNvSpPr>
              <a:spLocks/>
            </p:cNvSpPr>
            <p:nvPr/>
          </p:nvSpPr>
          <p:spPr bwMode="auto">
            <a:xfrm>
              <a:off x="539" y="2440"/>
              <a:ext cx="14" cy="33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21"/>
                </a:cxn>
                <a:cxn ang="0">
                  <a:pos x="0" y="15"/>
                </a:cxn>
                <a:cxn ang="0">
                  <a:pos x="2" y="20"/>
                </a:cxn>
                <a:cxn ang="0">
                  <a:pos x="5" y="10"/>
                </a:cxn>
                <a:cxn ang="0">
                  <a:pos x="8" y="18"/>
                </a:cxn>
                <a:cxn ang="0">
                  <a:pos x="9" y="11"/>
                </a:cxn>
                <a:cxn ang="0">
                  <a:pos x="9" y="1"/>
                </a:cxn>
                <a:cxn ang="0">
                  <a:pos x="11" y="5"/>
                </a:cxn>
                <a:cxn ang="0">
                  <a:pos x="12" y="0"/>
                </a:cxn>
                <a:cxn ang="0">
                  <a:pos x="14" y="9"/>
                </a:cxn>
                <a:cxn ang="0">
                  <a:pos x="14" y="15"/>
                </a:cxn>
                <a:cxn ang="0">
                  <a:pos x="11" y="25"/>
                </a:cxn>
                <a:cxn ang="0">
                  <a:pos x="11" y="21"/>
                </a:cxn>
                <a:cxn ang="0">
                  <a:pos x="6" y="25"/>
                </a:cxn>
                <a:cxn ang="0">
                  <a:pos x="5" y="18"/>
                </a:cxn>
                <a:cxn ang="0">
                  <a:pos x="2" y="24"/>
                </a:cxn>
                <a:cxn ang="0">
                  <a:pos x="2" y="33"/>
                </a:cxn>
                <a:cxn ang="0">
                  <a:pos x="0" y="31"/>
                </a:cxn>
                <a:cxn ang="0">
                  <a:pos x="0" y="31"/>
                </a:cxn>
              </a:cxnLst>
              <a:rect l="0" t="0" r="r" b="b"/>
              <a:pathLst>
                <a:path w="14" h="33">
                  <a:moveTo>
                    <a:pt x="0" y="31"/>
                  </a:moveTo>
                  <a:lnTo>
                    <a:pt x="0" y="21"/>
                  </a:lnTo>
                  <a:lnTo>
                    <a:pt x="0" y="15"/>
                  </a:lnTo>
                  <a:lnTo>
                    <a:pt x="2" y="20"/>
                  </a:lnTo>
                  <a:lnTo>
                    <a:pt x="5" y="10"/>
                  </a:lnTo>
                  <a:lnTo>
                    <a:pt x="8" y="18"/>
                  </a:lnTo>
                  <a:lnTo>
                    <a:pt x="9" y="11"/>
                  </a:lnTo>
                  <a:lnTo>
                    <a:pt x="9" y="1"/>
                  </a:lnTo>
                  <a:lnTo>
                    <a:pt x="11" y="5"/>
                  </a:lnTo>
                  <a:lnTo>
                    <a:pt x="12" y="0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1" y="25"/>
                  </a:lnTo>
                  <a:lnTo>
                    <a:pt x="11" y="21"/>
                  </a:lnTo>
                  <a:lnTo>
                    <a:pt x="6" y="25"/>
                  </a:lnTo>
                  <a:lnTo>
                    <a:pt x="5" y="18"/>
                  </a:lnTo>
                  <a:lnTo>
                    <a:pt x="2" y="24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E57F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1" name="Freeform 822"/>
            <p:cNvSpPr>
              <a:spLocks/>
            </p:cNvSpPr>
            <p:nvPr/>
          </p:nvSpPr>
          <p:spPr bwMode="auto">
            <a:xfrm>
              <a:off x="545" y="2444"/>
              <a:ext cx="7" cy="19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11"/>
                </a:cxn>
                <a:cxn ang="0">
                  <a:pos x="6" y="17"/>
                </a:cxn>
                <a:cxn ang="0">
                  <a:pos x="5" y="13"/>
                </a:cxn>
                <a:cxn ang="0">
                  <a:pos x="1" y="19"/>
                </a:cxn>
                <a:cxn ang="0">
                  <a:pos x="1" y="15"/>
                </a:cxn>
                <a:cxn ang="0">
                  <a:pos x="0" y="9"/>
                </a:cxn>
                <a:cxn ang="0">
                  <a:pos x="2" y="14"/>
                </a:cxn>
                <a:cxn ang="0">
                  <a:pos x="4" y="5"/>
                </a:cxn>
                <a:cxn ang="0">
                  <a:pos x="5" y="10"/>
                </a:cxn>
                <a:cxn ang="0">
                  <a:pos x="6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7" h="19">
                  <a:moveTo>
                    <a:pt x="7" y="3"/>
                  </a:moveTo>
                  <a:lnTo>
                    <a:pt x="7" y="11"/>
                  </a:lnTo>
                  <a:lnTo>
                    <a:pt x="6" y="17"/>
                  </a:lnTo>
                  <a:lnTo>
                    <a:pt x="5" y="13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4" y="5"/>
                  </a:lnTo>
                  <a:lnTo>
                    <a:pt x="5" y="10"/>
                  </a:lnTo>
                  <a:lnTo>
                    <a:pt x="6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A6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2" name="Freeform 823"/>
            <p:cNvSpPr>
              <a:spLocks/>
            </p:cNvSpPr>
            <p:nvPr/>
          </p:nvSpPr>
          <p:spPr bwMode="auto">
            <a:xfrm>
              <a:off x="539" y="2455"/>
              <a:ext cx="4" cy="1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"/>
                </a:cxn>
                <a:cxn ang="0">
                  <a:pos x="0" y="15"/>
                </a:cxn>
                <a:cxn ang="0">
                  <a:pos x="2" y="8"/>
                </a:cxn>
                <a:cxn ang="0">
                  <a:pos x="4" y="0"/>
                </a:cxn>
                <a:cxn ang="0">
                  <a:pos x="1" y="8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4" h="15">
                  <a:moveTo>
                    <a:pt x="0" y="5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2" y="8"/>
                  </a:lnTo>
                  <a:lnTo>
                    <a:pt x="4" y="0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A6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3" name="Freeform 824"/>
            <p:cNvSpPr>
              <a:spLocks/>
            </p:cNvSpPr>
            <p:nvPr/>
          </p:nvSpPr>
          <p:spPr bwMode="auto">
            <a:xfrm>
              <a:off x="495" y="2455"/>
              <a:ext cx="15" cy="6"/>
            </a:xfrm>
            <a:custGeom>
              <a:avLst/>
              <a:gdLst/>
              <a:ahLst/>
              <a:cxnLst>
                <a:cxn ang="0">
                  <a:pos x="15" y="1"/>
                </a:cxn>
                <a:cxn ang="0">
                  <a:pos x="7" y="6"/>
                </a:cxn>
                <a:cxn ang="0">
                  <a:pos x="4" y="6"/>
                </a:cxn>
                <a:cxn ang="0">
                  <a:pos x="11" y="2"/>
                </a:cxn>
                <a:cxn ang="0">
                  <a:pos x="0" y="2"/>
                </a:cxn>
                <a:cxn ang="0">
                  <a:pos x="8" y="0"/>
                </a:cxn>
                <a:cxn ang="0">
                  <a:pos x="15" y="1"/>
                </a:cxn>
                <a:cxn ang="0">
                  <a:pos x="15" y="1"/>
                </a:cxn>
              </a:cxnLst>
              <a:rect l="0" t="0" r="r" b="b"/>
              <a:pathLst>
                <a:path w="15" h="6">
                  <a:moveTo>
                    <a:pt x="15" y="1"/>
                  </a:moveTo>
                  <a:lnTo>
                    <a:pt x="7" y="6"/>
                  </a:lnTo>
                  <a:lnTo>
                    <a:pt x="4" y="6"/>
                  </a:lnTo>
                  <a:lnTo>
                    <a:pt x="11" y="2"/>
                  </a:lnTo>
                  <a:lnTo>
                    <a:pt x="0" y="2"/>
                  </a:lnTo>
                  <a:lnTo>
                    <a:pt x="8" y="0"/>
                  </a:lnTo>
                  <a:lnTo>
                    <a:pt x="15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E57F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4" name="Freeform 825"/>
            <p:cNvSpPr>
              <a:spLocks/>
            </p:cNvSpPr>
            <p:nvPr/>
          </p:nvSpPr>
          <p:spPr bwMode="auto">
            <a:xfrm>
              <a:off x="510" y="2423"/>
              <a:ext cx="18" cy="16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7"/>
                </a:cxn>
                <a:cxn ang="0">
                  <a:pos x="4" y="13"/>
                </a:cxn>
                <a:cxn ang="0">
                  <a:pos x="1" y="16"/>
                </a:cxn>
                <a:cxn ang="0">
                  <a:pos x="4" y="10"/>
                </a:cxn>
                <a:cxn ang="0">
                  <a:pos x="4" y="8"/>
                </a:cxn>
                <a:cxn ang="0">
                  <a:pos x="2" y="8"/>
                </a:cxn>
                <a:cxn ang="0">
                  <a:pos x="5" y="6"/>
                </a:cxn>
                <a:cxn ang="0">
                  <a:pos x="0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10" y="1"/>
                </a:cxn>
                <a:cxn ang="0">
                  <a:pos x="18" y="0"/>
                </a:cxn>
                <a:cxn ang="0">
                  <a:pos x="11" y="3"/>
                </a:cxn>
                <a:cxn ang="0">
                  <a:pos x="13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8" h="16">
                  <a:moveTo>
                    <a:pt x="11" y="5"/>
                  </a:moveTo>
                  <a:lnTo>
                    <a:pt x="7" y="7"/>
                  </a:lnTo>
                  <a:lnTo>
                    <a:pt x="4" y="13"/>
                  </a:lnTo>
                  <a:lnTo>
                    <a:pt x="1" y="16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5" y="6"/>
                  </a:lnTo>
                  <a:lnTo>
                    <a:pt x="0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A6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5" name="Freeform 826"/>
            <p:cNvSpPr>
              <a:spLocks/>
            </p:cNvSpPr>
            <p:nvPr/>
          </p:nvSpPr>
          <p:spPr bwMode="auto">
            <a:xfrm>
              <a:off x="498" y="2496"/>
              <a:ext cx="4" cy="2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4" y="19"/>
                </a:cxn>
                <a:cxn ang="0">
                  <a:pos x="1" y="20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1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4" h="20">
                  <a:moveTo>
                    <a:pt x="2" y="2"/>
                  </a:moveTo>
                  <a:lnTo>
                    <a:pt x="4" y="19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D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6" name="Freeform 827"/>
            <p:cNvSpPr>
              <a:spLocks/>
            </p:cNvSpPr>
            <p:nvPr/>
          </p:nvSpPr>
          <p:spPr bwMode="auto">
            <a:xfrm>
              <a:off x="508" y="2485"/>
              <a:ext cx="12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lnTo>
                    <a:pt x="6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D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7" name="Freeform 828"/>
            <p:cNvSpPr>
              <a:spLocks/>
            </p:cNvSpPr>
            <p:nvPr/>
          </p:nvSpPr>
          <p:spPr bwMode="auto">
            <a:xfrm>
              <a:off x="501" y="2481"/>
              <a:ext cx="12" cy="6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3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2" y="2"/>
                </a:cxn>
                <a:cxn ang="0">
                  <a:pos x="10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2" h="6">
                  <a:moveTo>
                    <a:pt x="7" y="6"/>
                  </a:moveTo>
                  <a:lnTo>
                    <a:pt x="3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1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FFD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8" name="Freeform 829"/>
            <p:cNvSpPr>
              <a:spLocks/>
            </p:cNvSpPr>
            <p:nvPr/>
          </p:nvSpPr>
          <p:spPr bwMode="auto">
            <a:xfrm>
              <a:off x="499" y="2464"/>
              <a:ext cx="17" cy="12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8" y="11"/>
                </a:cxn>
                <a:cxn ang="0">
                  <a:pos x="13" y="9"/>
                </a:cxn>
                <a:cxn ang="0">
                  <a:pos x="16" y="6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9" y="2"/>
                </a:cxn>
                <a:cxn ang="0">
                  <a:pos x="4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12"/>
                </a:cxn>
                <a:cxn ang="0">
                  <a:pos x="5" y="12"/>
                </a:cxn>
                <a:cxn ang="0">
                  <a:pos x="5" y="12"/>
                </a:cxn>
              </a:cxnLst>
              <a:rect l="0" t="0" r="r" b="b"/>
              <a:pathLst>
                <a:path w="17" h="12">
                  <a:moveTo>
                    <a:pt x="5" y="12"/>
                  </a:moveTo>
                  <a:lnTo>
                    <a:pt x="8" y="11"/>
                  </a:lnTo>
                  <a:lnTo>
                    <a:pt x="13" y="9"/>
                  </a:lnTo>
                  <a:lnTo>
                    <a:pt x="16" y="6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FFD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9" name="Freeform 830"/>
            <p:cNvSpPr>
              <a:spLocks/>
            </p:cNvSpPr>
            <p:nvPr/>
          </p:nvSpPr>
          <p:spPr bwMode="auto">
            <a:xfrm>
              <a:off x="488" y="2500"/>
              <a:ext cx="5" cy="1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8"/>
                </a:cxn>
                <a:cxn ang="0">
                  <a:pos x="3" y="13"/>
                </a:cxn>
                <a:cxn ang="0">
                  <a:pos x="4" y="8"/>
                </a:cxn>
                <a:cxn ang="0">
                  <a:pos x="5" y="3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5" h="13">
                  <a:moveTo>
                    <a:pt x="0" y="1"/>
                  </a:moveTo>
                  <a:lnTo>
                    <a:pt x="1" y="8"/>
                  </a:lnTo>
                  <a:lnTo>
                    <a:pt x="3" y="13"/>
                  </a:lnTo>
                  <a:lnTo>
                    <a:pt x="4" y="8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0" name="Freeform 831"/>
            <p:cNvSpPr>
              <a:spLocks/>
            </p:cNvSpPr>
            <p:nvPr/>
          </p:nvSpPr>
          <p:spPr bwMode="auto">
            <a:xfrm>
              <a:off x="508" y="2496"/>
              <a:ext cx="24" cy="14"/>
            </a:xfrm>
            <a:custGeom>
              <a:avLst/>
              <a:gdLst/>
              <a:ahLst/>
              <a:cxnLst>
                <a:cxn ang="0">
                  <a:pos x="2" y="10"/>
                </a:cxn>
                <a:cxn ang="0">
                  <a:pos x="6" y="14"/>
                </a:cxn>
                <a:cxn ang="0">
                  <a:pos x="11" y="14"/>
                </a:cxn>
                <a:cxn ang="0">
                  <a:pos x="14" y="11"/>
                </a:cxn>
                <a:cxn ang="0">
                  <a:pos x="20" y="9"/>
                </a:cxn>
                <a:cxn ang="0">
                  <a:pos x="23" y="6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5"/>
                </a:cxn>
                <a:cxn ang="0">
                  <a:pos x="10" y="7"/>
                </a:cxn>
                <a:cxn ang="0">
                  <a:pos x="7" y="8"/>
                </a:cxn>
                <a:cxn ang="0">
                  <a:pos x="4" y="8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</a:cxnLst>
              <a:rect l="0" t="0" r="r" b="b"/>
              <a:pathLst>
                <a:path w="24" h="14">
                  <a:moveTo>
                    <a:pt x="2" y="10"/>
                  </a:moveTo>
                  <a:lnTo>
                    <a:pt x="6" y="14"/>
                  </a:lnTo>
                  <a:lnTo>
                    <a:pt x="11" y="14"/>
                  </a:lnTo>
                  <a:lnTo>
                    <a:pt x="14" y="11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5"/>
                  </a:lnTo>
                  <a:lnTo>
                    <a:pt x="10" y="7"/>
                  </a:lnTo>
                  <a:lnTo>
                    <a:pt x="7" y="8"/>
                  </a:lnTo>
                  <a:lnTo>
                    <a:pt x="4" y="8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FFD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1" name="Freeform 832"/>
            <p:cNvSpPr>
              <a:spLocks/>
            </p:cNvSpPr>
            <p:nvPr/>
          </p:nvSpPr>
          <p:spPr bwMode="auto">
            <a:xfrm>
              <a:off x="505" y="2525"/>
              <a:ext cx="6" cy="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0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2" name="Freeform 833"/>
            <p:cNvSpPr>
              <a:spLocks/>
            </p:cNvSpPr>
            <p:nvPr/>
          </p:nvSpPr>
          <p:spPr bwMode="auto">
            <a:xfrm>
              <a:off x="513" y="2493"/>
              <a:ext cx="7" cy="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3"/>
                </a:cxn>
                <a:cxn ang="0">
                  <a:pos x="5" y="3"/>
                </a:cxn>
                <a:cxn ang="0">
                  <a:pos x="7" y="1"/>
                </a:cxn>
                <a:cxn ang="0">
                  <a:pos x="5" y="1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1" y="3"/>
                  </a:lnTo>
                  <a:lnTo>
                    <a:pt x="5" y="3"/>
                  </a:lnTo>
                  <a:lnTo>
                    <a:pt x="7" y="1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3" name="Freeform 834"/>
            <p:cNvSpPr>
              <a:spLocks/>
            </p:cNvSpPr>
            <p:nvPr/>
          </p:nvSpPr>
          <p:spPr bwMode="auto">
            <a:xfrm>
              <a:off x="539" y="2531"/>
              <a:ext cx="16" cy="7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4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9" y="2"/>
                </a:cxn>
                <a:cxn ang="0">
                  <a:pos x="12" y="4"/>
                </a:cxn>
                <a:cxn ang="0">
                  <a:pos x="15" y="4"/>
                </a:cxn>
                <a:cxn ang="0">
                  <a:pos x="16" y="6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6" h="7">
                  <a:moveTo>
                    <a:pt x="13" y="7"/>
                  </a:moveTo>
                  <a:lnTo>
                    <a:pt x="4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lnTo>
                    <a:pt x="12" y="4"/>
                  </a:lnTo>
                  <a:lnTo>
                    <a:pt x="15" y="4"/>
                  </a:lnTo>
                  <a:lnTo>
                    <a:pt x="16" y="6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4" name="Freeform 835"/>
            <p:cNvSpPr>
              <a:spLocks/>
            </p:cNvSpPr>
            <p:nvPr/>
          </p:nvSpPr>
          <p:spPr bwMode="auto">
            <a:xfrm>
              <a:off x="534" y="2541"/>
              <a:ext cx="15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5" y="2"/>
                </a:cxn>
                <a:cxn ang="0">
                  <a:pos x="11" y="3"/>
                </a:cxn>
                <a:cxn ang="0">
                  <a:pos x="7" y="3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3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5" name="Freeform 836"/>
            <p:cNvSpPr>
              <a:spLocks/>
            </p:cNvSpPr>
            <p:nvPr/>
          </p:nvSpPr>
          <p:spPr bwMode="auto">
            <a:xfrm>
              <a:off x="538" y="2552"/>
              <a:ext cx="8" cy="2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7" y="2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0" y="1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8" h="2">
                  <a:moveTo>
                    <a:pt x="5" y="2"/>
                  </a:moveTo>
                  <a:lnTo>
                    <a:pt x="7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6" name="Freeform 837"/>
            <p:cNvSpPr>
              <a:spLocks/>
            </p:cNvSpPr>
            <p:nvPr/>
          </p:nvSpPr>
          <p:spPr bwMode="auto">
            <a:xfrm>
              <a:off x="549" y="2554"/>
              <a:ext cx="8" cy="2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14"/>
                </a:cxn>
                <a:cxn ang="0">
                  <a:pos x="6" y="18"/>
                </a:cxn>
                <a:cxn ang="0">
                  <a:pos x="8" y="20"/>
                </a:cxn>
                <a:cxn ang="0">
                  <a:pos x="5" y="14"/>
                </a:cxn>
                <a:cxn ang="0">
                  <a:pos x="4" y="7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8" h="20">
                  <a:moveTo>
                    <a:pt x="0" y="9"/>
                  </a:moveTo>
                  <a:lnTo>
                    <a:pt x="2" y="14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5" y="14"/>
                  </a:lnTo>
                  <a:lnTo>
                    <a:pt x="4" y="7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7" name="Freeform 838"/>
            <p:cNvSpPr>
              <a:spLocks/>
            </p:cNvSpPr>
            <p:nvPr/>
          </p:nvSpPr>
          <p:spPr bwMode="auto">
            <a:xfrm>
              <a:off x="561" y="2576"/>
              <a:ext cx="6" cy="8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6" y="4"/>
                </a:cxn>
                <a:cxn ang="0">
                  <a:pos x="5" y="1"/>
                </a:cxn>
                <a:cxn ang="0">
                  <a:pos x="5" y="1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8"/>
                  </a:lnTo>
                  <a:lnTo>
                    <a:pt x="6" y="4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8" name="Freeform 839"/>
            <p:cNvSpPr>
              <a:spLocks/>
            </p:cNvSpPr>
            <p:nvPr/>
          </p:nvSpPr>
          <p:spPr bwMode="auto">
            <a:xfrm>
              <a:off x="573" y="2587"/>
              <a:ext cx="7" cy="1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7" y="16"/>
                </a:cxn>
                <a:cxn ang="0">
                  <a:pos x="3" y="9"/>
                </a:cxn>
                <a:cxn ang="0">
                  <a:pos x="4" y="5"/>
                </a:cxn>
                <a:cxn ang="0">
                  <a:pos x="5" y="3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10"/>
                  </a:lnTo>
                  <a:lnTo>
                    <a:pt x="7" y="16"/>
                  </a:lnTo>
                  <a:lnTo>
                    <a:pt x="3" y="9"/>
                  </a:lnTo>
                  <a:lnTo>
                    <a:pt x="4" y="5"/>
                  </a:lnTo>
                  <a:lnTo>
                    <a:pt x="5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9" name="Freeform 840"/>
            <p:cNvSpPr>
              <a:spLocks/>
            </p:cNvSpPr>
            <p:nvPr/>
          </p:nvSpPr>
          <p:spPr bwMode="auto">
            <a:xfrm>
              <a:off x="556" y="2518"/>
              <a:ext cx="5" cy="12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5" y="9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4" y="12"/>
                </a:cxn>
                <a:cxn ang="0">
                  <a:pos x="5" y="11"/>
                </a:cxn>
                <a:cxn ang="0">
                  <a:pos x="5" y="11"/>
                </a:cxn>
              </a:cxnLst>
              <a:rect l="0" t="0" r="r" b="b"/>
              <a:pathLst>
                <a:path w="5" h="12">
                  <a:moveTo>
                    <a:pt x="5" y="11"/>
                  </a:moveTo>
                  <a:lnTo>
                    <a:pt x="5" y="9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1" y="11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0" name="Freeform 841"/>
            <p:cNvSpPr>
              <a:spLocks/>
            </p:cNvSpPr>
            <p:nvPr/>
          </p:nvSpPr>
          <p:spPr bwMode="auto">
            <a:xfrm>
              <a:off x="526" y="2545"/>
              <a:ext cx="5" cy="6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1" y="5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5" y="3"/>
                </a:cxn>
                <a:cxn ang="0">
                  <a:pos x="5" y="3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1" y="5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3" y="2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1" name="Freeform 842"/>
            <p:cNvSpPr>
              <a:spLocks/>
            </p:cNvSpPr>
            <p:nvPr/>
          </p:nvSpPr>
          <p:spPr bwMode="auto">
            <a:xfrm>
              <a:off x="555" y="2543"/>
              <a:ext cx="4" cy="7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2" y="6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lnTo>
                    <a:pt x="4" y="4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2" name="Freeform 843"/>
            <p:cNvSpPr>
              <a:spLocks/>
            </p:cNvSpPr>
            <p:nvPr/>
          </p:nvSpPr>
          <p:spPr bwMode="auto">
            <a:xfrm>
              <a:off x="639" y="2621"/>
              <a:ext cx="11" cy="12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0" y="0"/>
                </a:cxn>
                <a:cxn ang="0">
                  <a:pos x="5" y="2"/>
                </a:cxn>
                <a:cxn ang="0">
                  <a:pos x="7" y="5"/>
                </a:cxn>
                <a:cxn ang="0">
                  <a:pos x="11" y="12"/>
                </a:cxn>
                <a:cxn ang="0">
                  <a:pos x="5" y="9"/>
                </a:cxn>
                <a:cxn ang="0">
                  <a:pos x="5" y="9"/>
                </a:cxn>
              </a:cxnLst>
              <a:rect l="0" t="0" r="r" b="b"/>
              <a:pathLst>
                <a:path w="11" h="12">
                  <a:moveTo>
                    <a:pt x="5" y="9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7" y="5"/>
                  </a:lnTo>
                  <a:lnTo>
                    <a:pt x="11" y="12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3" name="Freeform 844"/>
            <p:cNvSpPr>
              <a:spLocks/>
            </p:cNvSpPr>
            <p:nvPr/>
          </p:nvSpPr>
          <p:spPr bwMode="auto">
            <a:xfrm>
              <a:off x="638" y="2658"/>
              <a:ext cx="19" cy="9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11" y="9"/>
                </a:cxn>
                <a:cxn ang="0">
                  <a:pos x="14" y="8"/>
                </a:cxn>
                <a:cxn ang="0">
                  <a:pos x="19" y="0"/>
                </a:cxn>
                <a:cxn ang="0">
                  <a:pos x="11" y="4"/>
                </a:cxn>
                <a:cxn ang="0">
                  <a:pos x="0" y="1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9" h="9">
                  <a:moveTo>
                    <a:pt x="6" y="6"/>
                  </a:moveTo>
                  <a:lnTo>
                    <a:pt x="11" y="9"/>
                  </a:lnTo>
                  <a:lnTo>
                    <a:pt x="14" y="8"/>
                  </a:lnTo>
                  <a:lnTo>
                    <a:pt x="19" y="0"/>
                  </a:lnTo>
                  <a:lnTo>
                    <a:pt x="11" y="4"/>
                  </a:lnTo>
                  <a:lnTo>
                    <a:pt x="0" y="1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4" name="Freeform 845"/>
            <p:cNvSpPr>
              <a:spLocks/>
            </p:cNvSpPr>
            <p:nvPr/>
          </p:nvSpPr>
          <p:spPr bwMode="auto">
            <a:xfrm>
              <a:off x="442" y="2709"/>
              <a:ext cx="10" cy="7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0" h="7">
                  <a:moveTo>
                    <a:pt x="9" y="4"/>
                  </a:moveTo>
                  <a:lnTo>
                    <a:pt x="6" y="3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5" name="Freeform 846"/>
            <p:cNvSpPr>
              <a:spLocks/>
            </p:cNvSpPr>
            <p:nvPr/>
          </p:nvSpPr>
          <p:spPr bwMode="auto">
            <a:xfrm>
              <a:off x="447" y="2721"/>
              <a:ext cx="7" cy="11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3" y="9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2" y="6"/>
                </a:cxn>
                <a:cxn ang="0">
                  <a:pos x="7" y="0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7" h="11">
                  <a:moveTo>
                    <a:pt x="6" y="5"/>
                  </a:moveTo>
                  <a:lnTo>
                    <a:pt x="3" y="9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6"/>
                  </a:lnTo>
                  <a:lnTo>
                    <a:pt x="7" y="0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6" name="Freeform 847"/>
            <p:cNvSpPr>
              <a:spLocks/>
            </p:cNvSpPr>
            <p:nvPr/>
          </p:nvSpPr>
          <p:spPr bwMode="auto">
            <a:xfrm>
              <a:off x="430" y="2718"/>
              <a:ext cx="8" cy="6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7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0" y="2"/>
                </a:cxn>
                <a:cxn ang="0">
                  <a:pos x="3" y="6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8" h="6">
                  <a:moveTo>
                    <a:pt x="3" y="4"/>
                  </a:moveTo>
                  <a:lnTo>
                    <a:pt x="7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7" name="Freeform 848"/>
            <p:cNvSpPr>
              <a:spLocks/>
            </p:cNvSpPr>
            <p:nvPr/>
          </p:nvSpPr>
          <p:spPr bwMode="auto">
            <a:xfrm>
              <a:off x="412" y="2706"/>
              <a:ext cx="4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4"/>
                </a:cxn>
                <a:cxn ang="0">
                  <a:pos x="3" y="5"/>
                </a:cxn>
                <a:cxn ang="0">
                  <a:pos x="4" y="3"/>
                </a:cxn>
                <a:cxn ang="0">
                  <a:pos x="4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lnTo>
                    <a:pt x="1" y="4"/>
                  </a:lnTo>
                  <a:lnTo>
                    <a:pt x="3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8" name="Freeform 849"/>
            <p:cNvSpPr>
              <a:spLocks/>
            </p:cNvSpPr>
            <p:nvPr/>
          </p:nvSpPr>
          <p:spPr bwMode="auto">
            <a:xfrm>
              <a:off x="416" y="2719"/>
              <a:ext cx="6" cy="4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3" y="4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4" y="1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3" y="4"/>
                  </a:lnTo>
                  <a:lnTo>
                    <a:pt x="6" y="0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9" name="Freeform 850"/>
            <p:cNvSpPr>
              <a:spLocks/>
            </p:cNvSpPr>
            <p:nvPr/>
          </p:nvSpPr>
          <p:spPr bwMode="auto">
            <a:xfrm>
              <a:off x="453" y="2549"/>
              <a:ext cx="58" cy="126"/>
            </a:xfrm>
            <a:custGeom>
              <a:avLst/>
              <a:gdLst/>
              <a:ahLst/>
              <a:cxnLst>
                <a:cxn ang="0">
                  <a:pos x="7" y="26"/>
                </a:cxn>
                <a:cxn ang="0">
                  <a:pos x="22" y="50"/>
                </a:cxn>
                <a:cxn ang="0">
                  <a:pos x="22" y="89"/>
                </a:cxn>
                <a:cxn ang="0">
                  <a:pos x="28" y="75"/>
                </a:cxn>
                <a:cxn ang="0">
                  <a:pos x="43" y="98"/>
                </a:cxn>
                <a:cxn ang="0">
                  <a:pos x="45" y="126"/>
                </a:cxn>
                <a:cxn ang="0">
                  <a:pos x="52" y="107"/>
                </a:cxn>
                <a:cxn ang="0">
                  <a:pos x="58" y="39"/>
                </a:cxn>
                <a:cxn ang="0">
                  <a:pos x="48" y="16"/>
                </a:cxn>
                <a:cxn ang="0">
                  <a:pos x="37" y="7"/>
                </a:cxn>
                <a:cxn ang="0">
                  <a:pos x="14" y="0"/>
                </a:cxn>
                <a:cxn ang="0">
                  <a:pos x="7" y="12"/>
                </a:cxn>
                <a:cxn ang="0">
                  <a:pos x="0" y="17"/>
                </a:cxn>
                <a:cxn ang="0">
                  <a:pos x="7" y="26"/>
                </a:cxn>
                <a:cxn ang="0">
                  <a:pos x="7" y="26"/>
                </a:cxn>
              </a:cxnLst>
              <a:rect l="0" t="0" r="r" b="b"/>
              <a:pathLst>
                <a:path w="58" h="126">
                  <a:moveTo>
                    <a:pt x="7" y="26"/>
                  </a:moveTo>
                  <a:lnTo>
                    <a:pt x="22" y="50"/>
                  </a:lnTo>
                  <a:lnTo>
                    <a:pt x="22" y="89"/>
                  </a:lnTo>
                  <a:lnTo>
                    <a:pt x="28" y="75"/>
                  </a:lnTo>
                  <a:lnTo>
                    <a:pt x="43" y="98"/>
                  </a:lnTo>
                  <a:lnTo>
                    <a:pt x="45" y="126"/>
                  </a:lnTo>
                  <a:lnTo>
                    <a:pt x="52" y="107"/>
                  </a:lnTo>
                  <a:lnTo>
                    <a:pt x="58" y="39"/>
                  </a:lnTo>
                  <a:lnTo>
                    <a:pt x="48" y="16"/>
                  </a:lnTo>
                  <a:lnTo>
                    <a:pt x="37" y="7"/>
                  </a:lnTo>
                  <a:lnTo>
                    <a:pt x="14" y="0"/>
                  </a:lnTo>
                  <a:lnTo>
                    <a:pt x="7" y="12"/>
                  </a:lnTo>
                  <a:lnTo>
                    <a:pt x="0" y="17"/>
                  </a:lnTo>
                  <a:lnTo>
                    <a:pt x="7" y="26"/>
                  </a:lnTo>
                  <a:lnTo>
                    <a:pt x="7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0" name="Freeform 851"/>
            <p:cNvSpPr>
              <a:spLocks/>
            </p:cNvSpPr>
            <p:nvPr/>
          </p:nvSpPr>
          <p:spPr bwMode="auto">
            <a:xfrm>
              <a:off x="441" y="2593"/>
              <a:ext cx="12" cy="58"/>
            </a:xfrm>
            <a:custGeom>
              <a:avLst/>
              <a:gdLst/>
              <a:ahLst/>
              <a:cxnLst>
                <a:cxn ang="0">
                  <a:pos x="1" y="25"/>
                </a:cxn>
                <a:cxn ang="0">
                  <a:pos x="0" y="53"/>
                </a:cxn>
                <a:cxn ang="0">
                  <a:pos x="12" y="58"/>
                </a:cxn>
                <a:cxn ang="0">
                  <a:pos x="12" y="27"/>
                </a:cxn>
                <a:cxn ang="0">
                  <a:pos x="7" y="0"/>
                </a:cxn>
                <a:cxn ang="0">
                  <a:pos x="7" y="34"/>
                </a:cxn>
                <a:cxn ang="0">
                  <a:pos x="1" y="25"/>
                </a:cxn>
                <a:cxn ang="0">
                  <a:pos x="1" y="25"/>
                </a:cxn>
              </a:cxnLst>
              <a:rect l="0" t="0" r="r" b="b"/>
              <a:pathLst>
                <a:path w="12" h="58">
                  <a:moveTo>
                    <a:pt x="1" y="25"/>
                  </a:moveTo>
                  <a:lnTo>
                    <a:pt x="0" y="53"/>
                  </a:lnTo>
                  <a:lnTo>
                    <a:pt x="12" y="58"/>
                  </a:lnTo>
                  <a:lnTo>
                    <a:pt x="12" y="27"/>
                  </a:lnTo>
                  <a:lnTo>
                    <a:pt x="7" y="0"/>
                  </a:lnTo>
                  <a:lnTo>
                    <a:pt x="7" y="34"/>
                  </a:lnTo>
                  <a:lnTo>
                    <a:pt x="1" y="25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1" name="Freeform 852"/>
            <p:cNvSpPr>
              <a:spLocks/>
            </p:cNvSpPr>
            <p:nvPr/>
          </p:nvSpPr>
          <p:spPr bwMode="auto">
            <a:xfrm>
              <a:off x="487" y="2675"/>
              <a:ext cx="23" cy="64"/>
            </a:xfrm>
            <a:custGeom>
              <a:avLst/>
              <a:gdLst/>
              <a:ahLst/>
              <a:cxnLst>
                <a:cxn ang="0">
                  <a:pos x="17" y="25"/>
                </a:cxn>
                <a:cxn ang="0">
                  <a:pos x="10" y="46"/>
                </a:cxn>
                <a:cxn ang="0">
                  <a:pos x="0" y="58"/>
                </a:cxn>
                <a:cxn ang="0">
                  <a:pos x="9" y="57"/>
                </a:cxn>
                <a:cxn ang="0">
                  <a:pos x="17" y="64"/>
                </a:cxn>
                <a:cxn ang="0">
                  <a:pos x="17" y="50"/>
                </a:cxn>
                <a:cxn ang="0">
                  <a:pos x="23" y="30"/>
                </a:cxn>
                <a:cxn ang="0">
                  <a:pos x="22" y="0"/>
                </a:cxn>
                <a:cxn ang="0">
                  <a:pos x="17" y="25"/>
                </a:cxn>
                <a:cxn ang="0">
                  <a:pos x="17" y="25"/>
                </a:cxn>
              </a:cxnLst>
              <a:rect l="0" t="0" r="r" b="b"/>
              <a:pathLst>
                <a:path w="23" h="64">
                  <a:moveTo>
                    <a:pt x="17" y="25"/>
                  </a:moveTo>
                  <a:lnTo>
                    <a:pt x="10" y="46"/>
                  </a:lnTo>
                  <a:lnTo>
                    <a:pt x="0" y="58"/>
                  </a:lnTo>
                  <a:lnTo>
                    <a:pt x="9" y="57"/>
                  </a:lnTo>
                  <a:lnTo>
                    <a:pt x="17" y="64"/>
                  </a:lnTo>
                  <a:lnTo>
                    <a:pt x="17" y="50"/>
                  </a:lnTo>
                  <a:lnTo>
                    <a:pt x="23" y="30"/>
                  </a:lnTo>
                  <a:lnTo>
                    <a:pt x="22" y="0"/>
                  </a:lnTo>
                  <a:lnTo>
                    <a:pt x="17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2" name="Freeform 853"/>
            <p:cNvSpPr>
              <a:spLocks/>
            </p:cNvSpPr>
            <p:nvPr/>
          </p:nvSpPr>
          <p:spPr bwMode="auto">
            <a:xfrm>
              <a:off x="589" y="2530"/>
              <a:ext cx="35" cy="47"/>
            </a:xfrm>
            <a:custGeom>
              <a:avLst/>
              <a:gdLst/>
              <a:ahLst/>
              <a:cxnLst>
                <a:cxn ang="0">
                  <a:pos x="27" y="23"/>
                </a:cxn>
                <a:cxn ang="0">
                  <a:pos x="10" y="47"/>
                </a:cxn>
                <a:cxn ang="0">
                  <a:pos x="0" y="27"/>
                </a:cxn>
                <a:cxn ang="0">
                  <a:pos x="1" y="4"/>
                </a:cxn>
                <a:cxn ang="0">
                  <a:pos x="6" y="0"/>
                </a:cxn>
                <a:cxn ang="0">
                  <a:pos x="35" y="1"/>
                </a:cxn>
                <a:cxn ang="0">
                  <a:pos x="30" y="10"/>
                </a:cxn>
                <a:cxn ang="0">
                  <a:pos x="27" y="23"/>
                </a:cxn>
                <a:cxn ang="0">
                  <a:pos x="27" y="23"/>
                </a:cxn>
              </a:cxnLst>
              <a:rect l="0" t="0" r="r" b="b"/>
              <a:pathLst>
                <a:path w="35" h="47">
                  <a:moveTo>
                    <a:pt x="27" y="23"/>
                  </a:moveTo>
                  <a:lnTo>
                    <a:pt x="10" y="47"/>
                  </a:lnTo>
                  <a:lnTo>
                    <a:pt x="0" y="27"/>
                  </a:lnTo>
                  <a:lnTo>
                    <a:pt x="1" y="4"/>
                  </a:lnTo>
                  <a:lnTo>
                    <a:pt x="6" y="0"/>
                  </a:lnTo>
                  <a:lnTo>
                    <a:pt x="35" y="1"/>
                  </a:lnTo>
                  <a:lnTo>
                    <a:pt x="30" y="10"/>
                  </a:lnTo>
                  <a:lnTo>
                    <a:pt x="27" y="23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3" name="Freeform 854"/>
            <p:cNvSpPr>
              <a:spLocks/>
            </p:cNvSpPr>
            <p:nvPr/>
          </p:nvSpPr>
          <p:spPr bwMode="auto">
            <a:xfrm>
              <a:off x="621" y="2558"/>
              <a:ext cx="36" cy="40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0" y="33"/>
                </a:cxn>
                <a:cxn ang="0">
                  <a:pos x="4" y="35"/>
                </a:cxn>
                <a:cxn ang="0">
                  <a:pos x="24" y="31"/>
                </a:cxn>
                <a:cxn ang="0">
                  <a:pos x="36" y="40"/>
                </a:cxn>
                <a:cxn ang="0">
                  <a:pos x="29" y="22"/>
                </a:cxn>
                <a:cxn ang="0">
                  <a:pos x="20" y="7"/>
                </a:cxn>
                <a:cxn ang="0">
                  <a:pos x="13" y="0"/>
                </a:cxn>
                <a:cxn ang="0">
                  <a:pos x="8" y="13"/>
                </a:cxn>
                <a:cxn ang="0">
                  <a:pos x="8" y="13"/>
                </a:cxn>
              </a:cxnLst>
              <a:rect l="0" t="0" r="r" b="b"/>
              <a:pathLst>
                <a:path w="36" h="40">
                  <a:moveTo>
                    <a:pt x="8" y="13"/>
                  </a:moveTo>
                  <a:lnTo>
                    <a:pt x="0" y="33"/>
                  </a:lnTo>
                  <a:lnTo>
                    <a:pt x="4" y="35"/>
                  </a:lnTo>
                  <a:lnTo>
                    <a:pt x="24" y="31"/>
                  </a:lnTo>
                  <a:lnTo>
                    <a:pt x="36" y="40"/>
                  </a:lnTo>
                  <a:lnTo>
                    <a:pt x="29" y="22"/>
                  </a:lnTo>
                  <a:lnTo>
                    <a:pt x="20" y="7"/>
                  </a:lnTo>
                  <a:lnTo>
                    <a:pt x="13" y="0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4" name="Freeform 855"/>
            <p:cNvSpPr>
              <a:spLocks/>
            </p:cNvSpPr>
            <p:nvPr/>
          </p:nvSpPr>
          <p:spPr bwMode="auto">
            <a:xfrm>
              <a:off x="651" y="2608"/>
              <a:ext cx="10" cy="15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10" y="15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r" b="b"/>
              <a:pathLst>
                <a:path w="10" h="15">
                  <a:moveTo>
                    <a:pt x="2" y="3"/>
                  </a:moveTo>
                  <a:lnTo>
                    <a:pt x="10" y="15"/>
                  </a:lnTo>
                  <a:lnTo>
                    <a:pt x="7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5" name="Freeform 856"/>
            <p:cNvSpPr>
              <a:spLocks/>
            </p:cNvSpPr>
            <p:nvPr/>
          </p:nvSpPr>
          <p:spPr bwMode="auto">
            <a:xfrm>
              <a:off x="552" y="2603"/>
              <a:ext cx="45" cy="135"/>
            </a:xfrm>
            <a:custGeom>
              <a:avLst/>
              <a:gdLst/>
              <a:ahLst/>
              <a:cxnLst>
                <a:cxn ang="0">
                  <a:pos x="1" y="23"/>
                </a:cxn>
                <a:cxn ang="0">
                  <a:pos x="5" y="77"/>
                </a:cxn>
                <a:cxn ang="0">
                  <a:pos x="9" y="130"/>
                </a:cxn>
                <a:cxn ang="0">
                  <a:pos x="28" y="135"/>
                </a:cxn>
                <a:cxn ang="0">
                  <a:pos x="45" y="129"/>
                </a:cxn>
                <a:cxn ang="0">
                  <a:pos x="44" y="73"/>
                </a:cxn>
                <a:cxn ang="0">
                  <a:pos x="35" y="49"/>
                </a:cxn>
                <a:cxn ang="0">
                  <a:pos x="23" y="27"/>
                </a:cxn>
                <a:cxn ang="0">
                  <a:pos x="20" y="42"/>
                </a:cxn>
                <a:cxn ang="0">
                  <a:pos x="12" y="24"/>
                </a:cxn>
                <a:cxn ang="0">
                  <a:pos x="0" y="0"/>
                </a:cxn>
                <a:cxn ang="0">
                  <a:pos x="1" y="23"/>
                </a:cxn>
                <a:cxn ang="0">
                  <a:pos x="1" y="23"/>
                </a:cxn>
              </a:cxnLst>
              <a:rect l="0" t="0" r="r" b="b"/>
              <a:pathLst>
                <a:path w="45" h="135">
                  <a:moveTo>
                    <a:pt x="1" y="23"/>
                  </a:moveTo>
                  <a:lnTo>
                    <a:pt x="5" y="77"/>
                  </a:lnTo>
                  <a:lnTo>
                    <a:pt x="9" y="130"/>
                  </a:lnTo>
                  <a:lnTo>
                    <a:pt x="28" y="135"/>
                  </a:lnTo>
                  <a:lnTo>
                    <a:pt x="45" y="129"/>
                  </a:lnTo>
                  <a:lnTo>
                    <a:pt x="44" y="73"/>
                  </a:lnTo>
                  <a:lnTo>
                    <a:pt x="35" y="49"/>
                  </a:lnTo>
                  <a:lnTo>
                    <a:pt x="23" y="27"/>
                  </a:lnTo>
                  <a:lnTo>
                    <a:pt x="20" y="42"/>
                  </a:lnTo>
                  <a:lnTo>
                    <a:pt x="12" y="24"/>
                  </a:lnTo>
                  <a:lnTo>
                    <a:pt x="0" y="0"/>
                  </a:lnTo>
                  <a:lnTo>
                    <a:pt x="1" y="23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6" name="Freeform 857"/>
            <p:cNvSpPr>
              <a:spLocks/>
            </p:cNvSpPr>
            <p:nvPr/>
          </p:nvSpPr>
          <p:spPr bwMode="auto">
            <a:xfrm>
              <a:off x="601" y="2703"/>
              <a:ext cx="21" cy="29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6" y="17"/>
                </a:cxn>
                <a:cxn ang="0">
                  <a:pos x="0" y="29"/>
                </a:cxn>
                <a:cxn ang="0">
                  <a:pos x="15" y="12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1" h="29">
                  <a:moveTo>
                    <a:pt x="21" y="0"/>
                  </a:moveTo>
                  <a:lnTo>
                    <a:pt x="16" y="17"/>
                  </a:lnTo>
                  <a:lnTo>
                    <a:pt x="0" y="29"/>
                  </a:lnTo>
                  <a:lnTo>
                    <a:pt x="15" y="1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7" name="Freeform 858"/>
            <p:cNvSpPr>
              <a:spLocks/>
            </p:cNvSpPr>
            <p:nvPr/>
          </p:nvSpPr>
          <p:spPr bwMode="auto">
            <a:xfrm>
              <a:off x="512" y="2542"/>
              <a:ext cx="8" cy="1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6" y="18"/>
                </a:cxn>
                <a:cxn ang="0">
                  <a:pos x="6" y="9"/>
                </a:cxn>
                <a:cxn ang="0">
                  <a:pos x="8" y="6"/>
                </a:cxn>
                <a:cxn ang="0">
                  <a:pos x="6" y="3"/>
                </a:cxn>
                <a:cxn ang="0">
                  <a:pos x="6" y="0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8" h="18">
                  <a:moveTo>
                    <a:pt x="0" y="1"/>
                  </a:moveTo>
                  <a:lnTo>
                    <a:pt x="6" y="18"/>
                  </a:lnTo>
                  <a:lnTo>
                    <a:pt x="6" y="9"/>
                  </a:lnTo>
                  <a:lnTo>
                    <a:pt x="8" y="6"/>
                  </a:lnTo>
                  <a:lnTo>
                    <a:pt x="6" y="3"/>
                  </a:lnTo>
                  <a:lnTo>
                    <a:pt x="6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5E5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8" name="Freeform 859"/>
            <p:cNvSpPr>
              <a:spLocks/>
            </p:cNvSpPr>
            <p:nvPr/>
          </p:nvSpPr>
          <p:spPr bwMode="auto">
            <a:xfrm>
              <a:off x="540" y="2561"/>
              <a:ext cx="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5" y="14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lnTo>
                    <a:pt x="0" y="6"/>
                  </a:lnTo>
                  <a:lnTo>
                    <a:pt x="5" y="1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9" name="Freeform 860"/>
            <p:cNvSpPr>
              <a:spLocks/>
            </p:cNvSpPr>
            <p:nvPr/>
          </p:nvSpPr>
          <p:spPr bwMode="auto">
            <a:xfrm>
              <a:off x="555" y="2471"/>
              <a:ext cx="14" cy="23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7" y="19"/>
                </a:cxn>
                <a:cxn ang="0">
                  <a:pos x="0" y="23"/>
                </a:cxn>
                <a:cxn ang="0">
                  <a:pos x="9" y="3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14" h="23">
                  <a:moveTo>
                    <a:pt x="13" y="3"/>
                  </a:moveTo>
                  <a:lnTo>
                    <a:pt x="7" y="19"/>
                  </a:lnTo>
                  <a:lnTo>
                    <a:pt x="0" y="23"/>
                  </a:lnTo>
                  <a:lnTo>
                    <a:pt x="9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E5E5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0" name="Freeform 861"/>
            <p:cNvSpPr>
              <a:spLocks/>
            </p:cNvSpPr>
            <p:nvPr/>
          </p:nvSpPr>
          <p:spPr bwMode="auto">
            <a:xfrm>
              <a:off x="546" y="2502"/>
              <a:ext cx="9" cy="2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8" y="14"/>
                </a:cxn>
                <a:cxn ang="0">
                  <a:pos x="4" y="23"/>
                </a:cxn>
                <a:cxn ang="0">
                  <a:pos x="0" y="22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lnTo>
                    <a:pt x="8" y="14"/>
                  </a:lnTo>
                  <a:lnTo>
                    <a:pt x="4" y="23"/>
                  </a:lnTo>
                  <a:lnTo>
                    <a:pt x="0" y="2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5E5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1" name="Freeform 862"/>
            <p:cNvSpPr>
              <a:spLocks/>
            </p:cNvSpPr>
            <p:nvPr/>
          </p:nvSpPr>
          <p:spPr bwMode="auto">
            <a:xfrm>
              <a:off x="560" y="2472"/>
              <a:ext cx="7" cy="1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0" y="18"/>
                </a:cxn>
                <a:cxn ang="0">
                  <a:pos x="4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7" h="18">
                  <a:moveTo>
                    <a:pt x="7" y="1"/>
                  </a:moveTo>
                  <a:lnTo>
                    <a:pt x="0" y="18"/>
                  </a:lnTo>
                  <a:lnTo>
                    <a:pt x="4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2" name="Freeform 863"/>
            <p:cNvSpPr>
              <a:spLocks/>
            </p:cNvSpPr>
            <p:nvPr/>
          </p:nvSpPr>
          <p:spPr bwMode="auto">
            <a:xfrm>
              <a:off x="517" y="2572"/>
              <a:ext cx="16" cy="166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3" y="67"/>
                </a:cxn>
                <a:cxn ang="0">
                  <a:pos x="16" y="86"/>
                </a:cxn>
                <a:cxn ang="0">
                  <a:pos x="12" y="104"/>
                </a:cxn>
                <a:cxn ang="0">
                  <a:pos x="13" y="129"/>
                </a:cxn>
                <a:cxn ang="0">
                  <a:pos x="0" y="166"/>
                </a:cxn>
                <a:cxn ang="0">
                  <a:pos x="0" y="138"/>
                </a:cxn>
                <a:cxn ang="0">
                  <a:pos x="8" y="102"/>
                </a:cxn>
                <a:cxn ang="0">
                  <a:pos x="6" y="41"/>
                </a:cxn>
                <a:cxn ang="0">
                  <a:pos x="10" y="0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16" h="166">
                  <a:moveTo>
                    <a:pt x="14" y="3"/>
                  </a:moveTo>
                  <a:lnTo>
                    <a:pt x="13" y="67"/>
                  </a:lnTo>
                  <a:lnTo>
                    <a:pt x="16" y="86"/>
                  </a:lnTo>
                  <a:lnTo>
                    <a:pt x="12" y="104"/>
                  </a:lnTo>
                  <a:lnTo>
                    <a:pt x="13" y="129"/>
                  </a:lnTo>
                  <a:lnTo>
                    <a:pt x="0" y="166"/>
                  </a:lnTo>
                  <a:lnTo>
                    <a:pt x="0" y="138"/>
                  </a:lnTo>
                  <a:lnTo>
                    <a:pt x="8" y="102"/>
                  </a:lnTo>
                  <a:lnTo>
                    <a:pt x="6" y="41"/>
                  </a:lnTo>
                  <a:lnTo>
                    <a:pt x="10" y="0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3" name="Freeform 864"/>
            <p:cNvSpPr>
              <a:spLocks/>
            </p:cNvSpPr>
            <p:nvPr/>
          </p:nvSpPr>
          <p:spPr bwMode="auto">
            <a:xfrm>
              <a:off x="558" y="2580"/>
              <a:ext cx="13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" y="9"/>
                </a:cxn>
                <a:cxn ang="0">
                  <a:pos x="4" y="9"/>
                </a:cxn>
                <a:cxn ang="0">
                  <a:pos x="13" y="4"/>
                </a:cxn>
                <a:cxn ang="0">
                  <a:pos x="12" y="0"/>
                </a:cxn>
                <a:cxn ang="0">
                  <a:pos x="5" y="6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lnTo>
                    <a:pt x="1" y="9"/>
                  </a:lnTo>
                  <a:lnTo>
                    <a:pt x="4" y="9"/>
                  </a:lnTo>
                  <a:lnTo>
                    <a:pt x="13" y="4"/>
                  </a:lnTo>
                  <a:lnTo>
                    <a:pt x="12" y="0"/>
                  </a:lnTo>
                  <a:lnTo>
                    <a:pt x="5" y="6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C66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4" name="Freeform 865"/>
            <p:cNvSpPr>
              <a:spLocks/>
            </p:cNvSpPr>
            <p:nvPr/>
          </p:nvSpPr>
          <p:spPr bwMode="auto">
            <a:xfrm>
              <a:off x="571" y="2570"/>
              <a:ext cx="13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2" y="13"/>
                </a:cxn>
                <a:cxn ang="0">
                  <a:pos x="5" y="13"/>
                </a:cxn>
                <a:cxn ang="0">
                  <a:pos x="13" y="10"/>
                </a:cxn>
                <a:cxn ang="0">
                  <a:pos x="12" y="5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3" h="13">
                  <a:moveTo>
                    <a:pt x="0" y="11"/>
                  </a:moveTo>
                  <a:lnTo>
                    <a:pt x="2" y="13"/>
                  </a:lnTo>
                  <a:lnTo>
                    <a:pt x="5" y="13"/>
                  </a:lnTo>
                  <a:lnTo>
                    <a:pt x="13" y="10"/>
                  </a:lnTo>
                  <a:lnTo>
                    <a:pt x="12" y="5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5C66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5" name="Freeform 866"/>
            <p:cNvSpPr>
              <a:spLocks/>
            </p:cNvSpPr>
            <p:nvPr/>
          </p:nvSpPr>
          <p:spPr bwMode="auto">
            <a:xfrm>
              <a:off x="476" y="2416"/>
              <a:ext cx="49" cy="52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1" y="43"/>
                </a:cxn>
                <a:cxn ang="0">
                  <a:pos x="3" y="48"/>
                </a:cxn>
                <a:cxn ang="0">
                  <a:pos x="7" y="51"/>
                </a:cxn>
                <a:cxn ang="0">
                  <a:pos x="16" y="52"/>
                </a:cxn>
                <a:cxn ang="0">
                  <a:pos x="27" y="49"/>
                </a:cxn>
                <a:cxn ang="0">
                  <a:pos x="39" y="42"/>
                </a:cxn>
                <a:cxn ang="0">
                  <a:pos x="40" y="40"/>
                </a:cxn>
                <a:cxn ang="0">
                  <a:pos x="27" y="46"/>
                </a:cxn>
                <a:cxn ang="0">
                  <a:pos x="18" y="46"/>
                </a:cxn>
                <a:cxn ang="0">
                  <a:pos x="29" y="41"/>
                </a:cxn>
                <a:cxn ang="0">
                  <a:pos x="12" y="44"/>
                </a:cxn>
                <a:cxn ang="0">
                  <a:pos x="23" y="38"/>
                </a:cxn>
                <a:cxn ang="0">
                  <a:pos x="12" y="39"/>
                </a:cxn>
                <a:cxn ang="0">
                  <a:pos x="34" y="29"/>
                </a:cxn>
                <a:cxn ang="0">
                  <a:pos x="25" y="30"/>
                </a:cxn>
                <a:cxn ang="0">
                  <a:pos x="33" y="25"/>
                </a:cxn>
                <a:cxn ang="0">
                  <a:pos x="28" y="24"/>
                </a:cxn>
                <a:cxn ang="0">
                  <a:pos x="38" y="16"/>
                </a:cxn>
                <a:cxn ang="0">
                  <a:pos x="21" y="22"/>
                </a:cxn>
                <a:cxn ang="0">
                  <a:pos x="32" y="15"/>
                </a:cxn>
                <a:cxn ang="0">
                  <a:pos x="13" y="19"/>
                </a:cxn>
                <a:cxn ang="0">
                  <a:pos x="21" y="15"/>
                </a:cxn>
                <a:cxn ang="0">
                  <a:pos x="22" y="12"/>
                </a:cxn>
                <a:cxn ang="0">
                  <a:pos x="30" y="8"/>
                </a:cxn>
                <a:cxn ang="0">
                  <a:pos x="39" y="4"/>
                </a:cxn>
                <a:cxn ang="0">
                  <a:pos x="43" y="5"/>
                </a:cxn>
                <a:cxn ang="0">
                  <a:pos x="49" y="5"/>
                </a:cxn>
                <a:cxn ang="0">
                  <a:pos x="46" y="2"/>
                </a:cxn>
                <a:cxn ang="0">
                  <a:pos x="44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25" y="4"/>
                </a:cxn>
                <a:cxn ang="0">
                  <a:pos x="23" y="4"/>
                </a:cxn>
                <a:cxn ang="0">
                  <a:pos x="19" y="6"/>
                </a:cxn>
                <a:cxn ang="0">
                  <a:pos x="14" y="9"/>
                </a:cxn>
                <a:cxn ang="0">
                  <a:pos x="9" y="16"/>
                </a:cxn>
                <a:cxn ang="0">
                  <a:pos x="7" y="19"/>
                </a:cxn>
                <a:cxn ang="0">
                  <a:pos x="4" y="24"/>
                </a:cxn>
                <a:cxn ang="0">
                  <a:pos x="2" y="30"/>
                </a:cxn>
                <a:cxn ang="0">
                  <a:pos x="0" y="37"/>
                </a:cxn>
                <a:cxn ang="0">
                  <a:pos x="0" y="37"/>
                </a:cxn>
              </a:cxnLst>
              <a:rect l="0" t="0" r="r" b="b"/>
              <a:pathLst>
                <a:path w="49" h="52">
                  <a:moveTo>
                    <a:pt x="0" y="37"/>
                  </a:moveTo>
                  <a:lnTo>
                    <a:pt x="1" y="43"/>
                  </a:lnTo>
                  <a:lnTo>
                    <a:pt x="3" y="48"/>
                  </a:lnTo>
                  <a:lnTo>
                    <a:pt x="7" y="51"/>
                  </a:lnTo>
                  <a:lnTo>
                    <a:pt x="16" y="52"/>
                  </a:lnTo>
                  <a:lnTo>
                    <a:pt x="27" y="49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27" y="46"/>
                  </a:lnTo>
                  <a:lnTo>
                    <a:pt x="18" y="46"/>
                  </a:lnTo>
                  <a:lnTo>
                    <a:pt x="29" y="41"/>
                  </a:lnTo>
                  <a:lnTo>
                    <a:pt x="12" y="44"/>
                  </a:lnTo>
                  <a:lnTo>
                    <a:pt x="23" y="38"/>
                  </a:lnTo>
                  <a:lnTo>
                    <a:pt x="12" y="39"/>
                  </a:lnTo>
                  <a:lnTo>
                    <a:pt x="34" y="29"/>
                  </a:lnTo>
                  <a:lnTo>
                    <a:pt x="25" y="30"/>
                  </a:lnTo>
                  <a:lnTo>
                    <a:pt x="33" y="25"/>
                  </a:lnTo>
                  <a:lnTo>
                    <a:pt x="28" y="24"/>
                  </a:lnTo>
                  <a:lnTo>
                    <a:pt x="38" y="16"/>
                  </a:lnTo>
                  <a:lnTo>
                    <a:pt x="21" y="22"/>
                  </a:lnTo>
                  <a:lnTo>
                    <a:pt x="32" y="15"/>
                  </a:lnTo>
                  <a:lnTo>
                    <a:pt x="13" y="19"/>
                  </a:lnTo>
                  <a:lnTo>
                    <a:pt x="21" y="15"/>
                  </a:lnTo>
                  <a:lnTo>
                    <a:pt x="22" y="12"/>
                  </a:lnTo>
                  <a:lnTo>
                    <a:pt x="30" y="8"/>
                  </a:lnTo>
                  <a:lnTo>
                    <a:pt x="39" y="4"/>
                  </a:lnTo>
                  <a:lnTo>
                    <a:pt x="43" y="5"/>
                  </a:lnTo>
                  <a:lnTo>
                    <a:pt x="49" y="5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19" y="6"/>
                  </a:lnTo>
                  <a:lnTo>
                    <a:pt x="14" y="9"/>
                  </a:lnTo>
                  <a:lnTo>
                    <a:pt x="9" y="16"/>
                  </a:lnTo>
                  <a:lnTo>
                    <a:pt x="7" y="19"/>
                  </a:lnTo>
                  <a:lnTo>
                    <a:pt x="4" y="24"/>
                  </a:lnTo>
                  <a:lnTo>
                    <a:pt x="2" y="30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6" name="Freeform 867"/>
            <p:cNvSpPr>
              <a:spLocks/>
            </p:cNvSpPr>
            <p:nvPr/>
          </p:nvSpPr>
          <p:spPr bwMode="auto">
            <a:xfrm>
              <a:off x="495" y="2416"/>
              <a:ext cx="67" cy="76"/>
            </a:xfrm>
            <a:custGeom>
              <a:avLst/>
              <a:gdLst/>
              <a:ahLst/>
              <a:cxnLst>
                <a:cxn ang="0">
                  <a:pos x="26" y="40"/>
                </a:cxn>
                <a:cxn ang="0">
                  <a:pos x="25" y="40"/>
                </a:cxn>
                <a:cxn ang="0">
                  <a:pos x="12" y="49"/>
                </a:cxn>
                <a:cxn ang="0">
                  <a:pos x="19" y="38"/>
                </a:cxn>
                <a:cxn ang="0">
                  <a:pos x="4" y="40"/>
                </a:cxn>
                <a:cxn ang="0">
                  <a:pos x="19" y="32"/>
                </a:cxn>
                <a:cxn ang="0">
                  <a:pos x="21" y="27"/>
                </a:cxn>
                <a:cxn ang="0">
                  <a:pos x="22" y="21"/>
                </a:cxn>
                <a:cxn ang="0">
                  <a:pos x="29" y="14"/>
                </a:cxn>
                <a:cxn ang="0">
                  <a:pos x="34" y="10"/>
                </a:cxn>
                <a:cxn ang="0">
                  <a:pos x="37" y="7"/>
                </a:cxn>
                <a:cxn ang="0">
                  <a:pos x="26" y="7"/>
                </a:cxn>
                <a:cxn ang="0">
                  <a:pos x="20" y="9"/>
                </a:cxn>
                <a:cxn ang="0">
                  <a:pos x="10" y="13"/>
                </a:cxn>
                <a:cxn ang="0">
                  <a:pos x="10" y="10"/>
                </a:cxn>
                <a:cxn ang="0">
                  <a:pos x="15" y="5"/>
                </a:cxn>
                <a:cxn ang="0">
                  <a:pos x="22" y="1"/>
                </a:cxn>
                <a:cxn ang="0">
                  <a:pos x="36" y="0"/>
                </a:cxn>
                <a:cxn ang="0">
                  <a:pos x="44" y="2"/>
                </a:cxn>
                <a:cxn ang="0">
                  <a:pos x="50" y="8"/>
                </a:cxn>
                <a:cxn ang="0">
                  <a:pos x="58" y="17"/>
                </a:cxn>
                <a:cxn ang="0">
                  <a:pos x="65" y="30"/>
                </a:cxn>
                <a:cxn ang="0">
                  <a:pos x="67" y="45"/>
                </a:cxn>
                <a:cxn ang="0">
                  <a:pos x="59" y="55"/>
                </a:cxn>
                <a:cxn ang="0">
                  <a:pos x="52" y="72"/>
                </a:cxn>
                <a:cxn ang="0">
                  <a:pos x="51" y="73"/>
                </a:cxn>
                <a:cxn ang="0">
                  <a:pos x="43" y="64"/>
                </a:cxn>
                <a:cxn ang="0">
                  <a:pos x="45" y="61"/>
                </a:cxn>
                <a:cxn ang="0">
                  <a:pos x="47" y="59"/>
                </a:cxn>
                <a:cxn ang="0">
                  <a:pos x="48" y="44"/>
                </a:cxn>
                <a:cxn ang="0">
                  <a:pos x="52" y="50"/>
                </a:cxn>
                <a:cxn ang="0">
                  <a:pos x="57" y="49"/>
                </a:cxn>
                <a:cxn ang="0">
                  <a:pos x="60" y="30"/>
                </a:cxn>
                <a:cxn ang="0">
                  <a:pos x="53" y="18"/>
                </a:cxn>
                <a:cxn ang="0">
                  <a:pos x="51" y="21"/>
                </a:cxn>
                <a:cxn ang="0">
                  <a:pos x="49" y="28"/>
                </a:cxn>
                <a:cxn ang="0">
                  <a:pos x="42" y="32"/>
                </a:cxn>
                <a:cxn ang="0">
                  <a:pos x="40" y="39"/>
                </a:cxn>
                <a:cxn ang="0">
                  <a:pos x="40" y="48"/>
                </a:cxn>
                <a:cxn ang="0">
                  <a:pos x="42" y="51"/>
                </a:cxn>
                <a:cxn ang="0">
                  <a:pos x="39" y="55"/>
                </a:cxn>
                <a:cxn ang="0">
                  <a:pos x="34" y="44"/>
                </a:cxn>
                <a:cxn ang="0">
                  <a:pos x="32" y="36"/>
                </a:cxn>
                <a:cxn ang="0">
                  <a:pos x="31" y="35"/>
                </a:cxn>
                <a:cxn ang="0">
                  <a:pos x="30" y="37"/>
                </a:cxn>
              </a:cxnLst>
              <a:rect l="0" t="0" r="r" b="b"/>
              <a:pathLst>
                <a:path w="67" h="76">
                  <a:moveTo>
                    <a:pt x="30" y="37"/>
                  </a:moveTo>
                  <a:lnTo>
                    <a:pt x="26" y="40"/>
                  </a:lnTo>
                  <a:lnTo>
                    <a:pt x="28" y="34"/>
                  </a:lnTo>
                  <a:lnTo>
                    <a:pt x="25" y="40"/>
                  </a:lnTo>
                  <a:lnTo>
                    <a:pt x="21" y="44"/>
                  </a:lnTo>
                  <a:lnTo>
                    <a:pt x="12" y="49"/>
                  </a:lnTo>
                  <a:lnTo>
                    <a:pt x="0" y="50"/>
                  </a:lnTo>
                  <a:lnTo>
                    <a:pt x="19" y="38"/>
                  </a:lnTo>
                  <a:lnTo>
                    <a:pt x="10" y="38"/>
                  </a:lnTo>
                  <a:lnTo>
                    <a:pt x="4" y="40"/>
                  </a:lnTo>
                  <a:lnTo>
                    <a:pt x="13" y="34"/>
                  </a:lnTo>
                  <a:lnTo>
                    <a:pt x="19" y="32"/>
                  </a:lnTo>
                  <a:lnTo>
                    <a:pt x="18" y="30"/>
                  </a:lnTo>
                  <a:lnTo>
                    <a:pt x="21" y="27"/>
                  </a:lnTo>
                  <a:lnTo>
                    <a:pt x="20" y="23"/>
                  </a:lnTo>
                  <a:lnTo>
                    <a:pt x="22" y="21"/>
                  </a:lnTo>
                  <a:lnTo>
                    <a:pt x="23" y="16"/>
                  </a:lnTo>
                  <a:lnTo>
                    <a:pt x="29" y="14"/>
                  </a:lnTo>
                  <a:lnTo>
                    <a:pt x="28" y="11"/>
                  </a:lnTo>
                  <a:lnTo>
                    <a:pt x="34" y="10"/>
                  </a:lnTo>
                  <a:lnTo>
                    <a:pt x="39" y="10"/>
                  </a:lnTo>
                  <a:lnTo>
                    <a:pt x="37" y="7"/>
                  </a:lnTo>
                  <a:lnTo>
                    <a:pt x="31" y="6"/>
                  </a:lnTo>
                  <a:lnTo>
                    <a:pt x="26" y="7"/>
                  </a:lnTo>
                  <a:lnTo>
                    <a:pt x="19" y="7"/>
                  </a:lnTo>
                  <a:lnTo>
                    <a:pt x="20" y="9"/>
                  </a:lnTo>
                  <a:lnTo>
                    <a:pt x="13" y="10"/>
                  </a:lnTo>
                  <a:lnTo>
                    <a:pt x="10" y="13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32" y="1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8" y="5"/>
                  </a:lnTo>
                  <a:lnTo>
                    <a:pt x="50" y="8"/>
                  </a:lnTo>
                  <a:lnTo>
                    <a:pt x="55" y="10"/>
                  </a:lnTo>
                  <a:lnTo>
                    <a:pt x="58" y="17"/>
                  </a:lnTo>
                  <a:lnTo>
                    <a:pt x="62" y="23"/>
                  </a:lnTo>
                  <a:lnTo>
                    <a:pt x="65" y="30"/>
                  </a:lnTo>
                  <a:lnTo>
                    <a:pt x="65" y="37"/>
                  </a:lnTo>
                  <a:lnTo>
                    <a:pt x="67" y="45"/>
                  </a:lnTo>
                  <a:lnTo>
                    <a:pt x="67" y="54"/>
                  </a:lnTo>
                  <a:lnTo>
                    <a:pt x="59" y="55"/>
                  </a:lnTo>
                  <a:lnTo>
                    <a:pt x="57" y="59"/>
                  </a:lnTo>
                  <a:lnTo>
                    <a:pt x="52" y="72"/>
                  </a:lnTo>
                  <a:lnTo>
                    <a:pt x="54" y="76"/>
                  </a:lnTo>
                  <a:lnTo>
                    <a:pt x="51" y="73"/>
                  </a:lnTo>
                  <a:lnTo>
                    <a:pt x="44" y="67"/>
                  </a:lnTo>
                  <a:lnTo>
                    <a:pt x="43" y="64"/>
                  </a:lnTo>
                  <a:lnTo>
                    <a:pt x="46" y="65"/>
                  </a:lnTo>
                  <a:lnTo>
                    <a:pt x="45" y="61"/>
                  </a:lnTo>
                  <a:lnTo>
                    <a:pt x="45" y="57"/>
                  </a:lnTo>
                  <a:lnTo>
                    <a:pt x="47" y="59"/>
                  </a:lnTo>
                  <a:lnTo>
                    <a:pt x="47" y="55"/>
                  </a:lnTo>
                  <a:lnTo>
                    <a:pt x="48" y="44"/>
                  </a:lnTo>
                  <a:lnTo>
                    <a:pt x="49" y="55"/>
                  </a:lnTo>
                  <a:lnTo>
                    <a:pt x="52" y="50"/>
                  </a:lnTo>
                  <a:lnTo>
                    <a:pt x="53" y="55"/>
                  </a:lnTo>
                  <a:lnTo>
                    <a:pt x="57" y="49"/>
                  </a:lnTo>
                  <a:lnTo>
                    <a:pt x="60" y="39"/>
                  </a:lnTo>
                  <a:lnTo>
                    <a:pt x="60" y="30"/>
                  </a:lnTo>
                  <a:lnTo>
                    <a:pt x="57" y="23"/>
                  </a:lnTo>
                  <a:lnTo>
                    <a:pt x="53" y="18"/>
                  </a:lnTo>
                  <a:lnTo>
                    <a:pt x="53" y="23"/>
                  </a:lnTo>
                  <a:lnTo>
                    <a:pt x="51" y="21"/>
                  </a:lnTo>
                  <a:lnTo>
                    <a:pt x="52" y="39"/>
                  </a:lnTo>
                  <a:lnTo>
                    <a:pt x="49" y="28"/>
                  </a:lnTo>
                  <a:lnTo>
                    <a:pt x="46" y="42"/>
                  </a:lnTo>
                  <a:lnTo>
                    <a:pt x="42" y="32"/>
                  </a:lnTo>
                  <a:lnTo>
                    <a:pt x="43" y="47"/>
                  </a:lnTo>
                  <a:lnTo>
                    <a:pt x="40" y="39"/>
                  </a:lnTo>
                  <a:lnTo>
                    <a:pt x="39" y="44"/>
                  </a:lnTo>
                  <a:lnTo>
                    <a:pt x="40" y="48"/>
                  </a:lnTo>
                  <a:lnTo>
                    <a:pt x="41" y="45"/>
                  </a:lnTo>
                  <a:lnTo>
                    <a:pt x="42" y="51"/>
                  </a:lnTo>
                  <a:lnTo>
                    <a:pt x="41" y="58"/>
                  </a:lnTo>
                  <a:lnTo>
                    <a:pt x="39" y="55"/>
                  </a:lnTo>
                  <a:lnTo>
                    <a:pt x="36" y="47"/>
                  </a:lnTo>
                  <a:lnTo>
                    <a:pt x="34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4" y="27"/>
                  </a:lnTo>
                  <a:lnTo>
                    <a:pt x="31" y="35"/>
                  </a:lnTo>
                  <a:lnTo>
                    <a:pt x="30" y="37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7" name="Freeform 868"/>
            <p:cNvSpPr>
              <a:spLocks/>
            </p:cNvSpPr>
            <p:nvPr/>
          </p:nvSpPr>
          <p:spPr bwMode="auto">
            <a:xfrm>
              <a:off x="479" y="2462"/>
              <a:ext cx="29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"/>
                </a:cxn>
                <a:cxn ang="0">
                  <a:pos x="2" y="13"/>
                </a:cxn>
                <a:cxn ang="0">
                  <a:pos x="2" y="8"/>
                </a:cxn>
                <a:cxn ang="0">
                  <a:pos x="6" y="7"/>
                </a:cxn>
                <a:cxn ang="0">
                  <a:pos x="18" y="7"/>
                </a:cxn>
                <a:cxn ang="0">
                  <a:pos x="29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9" h="13">
                  <a:moveTo>
                    <a:pt x="0" y="0"/>
                  </a:moveTo>
                  <a:lnTo>
                    <a:pt x="0" y="7"/>
                  </a:lnTo>
                  <a:lnTo>
                    <a:pt x="2" y="13"/>
                  </a:lnTo>
                  <a:lnTo>
                    <a:pt x="2" y="8"/>
                  </a:lnTo>
                  <a:lnTo>
                    <a:pt x="6" y="7"/>
                  </a:lnTo>
                  <a:lnTo>
                    <a:pt x="18" y="7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8" name="Freeform 869"/>
            <p:cNvSpPr>
              <a:spLocks/>
            </p:cNvSpPr>
            <p:nvPr/>
          </p:nvSpPr>
          <p:spPr bwMode="auto">
            <a:xfrm>
              <a:off x="480" y="2460"/>
              <a:ext cx="73" cy="84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1" y="27"/>
                </a:cxn>
                <a:cxn ang="0">
                  <a:pos x="3" y="41"/>
                </a:cxn>
                <a:cxn ang="0">
                  <a:pos x="6" y="50"/>
                </a:cxn>
                <a:cxn ang="0">
                  <a:pos x="12" y="61"/>
                </a:cxn>
                <a:cxn ang="0">
                  <a:pos x="18" y="69"/>
                </a:cxn>
                <a:cxn ang="0">
                  <a:pos x="25" y="79"/>
                </a:cxn>
                <a:cxn ang="0">
                  <a:pos x="33" y="81"/>
                </a:cxn>
                <a:cxn ang="0">
                  <a:pos x="40" y="84"/>
                </a:cxn>
                <a:cxn ang="0">
                  <a:pos x="45" y="77"/>
                </a:cxn>
                <a:cxn ang="0">
                  <a:pos x="54" y="69"/>
                </a:cxn>
                <a:cxn ang="0">
                  <a:pos x="73" y="69"/>
                </a:cxn>
                <a:cxn ang="0">
                  <a:pos x="71" y="32"/>
                </a:cxn>
                <a:cxn ang="0">
                  <a:pos x="69" y="22"/>
                </a:cxn>
                <a:cxn ang="0">
                  <a:pos x="66" y="35"/>
                </a:cxn>
                <a:cxn ang="0">
                  <a:pos x="59" y="48"/>
                </a:cxn>
                <a:cxn ang="0">
                  <a:pos x="56" y="62"/>
                </a:cxn>
                <a:cxn ang="0">
                  <a:pos x="51" y="67"/>
                </a:cxn>
                <a:cxn ang="0">
                  <a:pos x="44" y="73"/>
                </a:cxn>
                <a:cxn ang="0">
                  <a:pos x="40" y="77"/>
                </a:cxn>
                <a:cxn ang="0">
                  <a:pos x="30" y="79"/>
                </a:cxn>
                <a:cxn ang="0">
                  <a:pos x="23" y="74"/>
                </a:cxn>
                <a:cxn ang="0">
                  <a:pos x="17" y="65"/>
                </a:cxn>
                <a:cxn ang="0">
                  <a:pos x="12" y="58"/>
                </a:cxn>
                <a:cxn ang="0">
                  <a:pos x="6" y="46"/>
                </a:cxn>
                <a:cxn ang="0">
                  <a:pos x="4" y="38"/>
                </a:cxn>
                <a:cxn ang="0">
                  <a:pos x="3" y="30"/>
                </a:cxn>
                <a:cxn ang="0">
                  <a:pos x="4" y="25"/>
                </a:cxn>
                <a:cxn ang="0">
                  <a:pos x="2" y="18"/>
                </a:cxn>
                <a:cxn ang="0">
                  <a:pos x="3" y="11"/>
                </a:cxn>
                <a:cxn ang="0">
                  <a:pos x="11" y="8"/>
                </a:cxn>
                <a:cxn ang="0">
                  <a:pos x="0" y="9"/>
                </a:cxn>
              </a:cxnLst>
              <a:rect l="0" t="0" r="r" b="b"/>
              <a:pathLst>
                <a:path w="73" h="84">
                  <a:moveTo>
                    <a:pt x="0" y="9"/>
                  </a:moveTo>
                  <a:lnTo>
                    <a:pt x="1" y="18"/>
                  </a:lnTo>
                  <a:lnTo>
                    <a:pt x="2" y="25"/>
                  </a:lnTo>
                  <a:lnTo>
                    <a:pt x="1" y="27"/>
                  </a:lnTo>
                  <a:lnTo>
                    <a:pt x="3" y="34"/>
                  </a:lnTo>
                  <a:lnTo>
                    <a:pt x="3" y="41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9" y="56"/>
                  </a:lnTo>
                  <a:lnTo>
                    <a:pt x="12" y="61"/>
                  </a:lnTo>
                  <a:lnTo>
                    <a:pt x="15" y="65"/>
                  </a:lnTo>
                  <a:lnTo>
                    <a:pt x="18" y="69"/>
                  </a:lnTo>
                  <a:lnTo>
                    <a:pt x="21" y="76"/>
                  </a:lnTo>
                  <a:lnTo>
                    <a:pt x="25" y="79"/>
                  </a:lnTo>
                  <a:lnTo>
                    <a:pt x="30" y="81"/>
                  </a:lnTo>
                  <a:lnTo>
                    <a:pt x="33" y="81"/>
                  </a:lnTo>
                  <a:lnTo>
                    <a:pt x="39" y="81"/>
                  </a:lnTo>
                  <a:lnTo>
                    <a:pt x="40" y="84"/>
                  </a:lnTo>
                  <a:lnTo>
                    <a:pt x="42" y="82"/>
                  </a:lnTo>
                  <a:lnTo>
                    <a:pt x="45" y="77"/>
                  </a:lnTo>
                  <a:lnTo>
                    <a:pt x="49" y="73"/>
                  </a:lnTo>
                  <a:lnTo>
                    <a:pt x="54" y="69"/>
                  </a:lnTo>
                  <a:lnTo>
                    <a:pt x="58" y="67"/>
                  </a:lnTo>
                  <a:lnTo>
                    <a:pt x="73" y="69"/>
                  </a:lnTo>
                  <a:lnTo>
                    <a:pt x="59" y="63"/>
                  </a:lnTo>
                  <a:lnTo>
                    <a:pt x="71" y="32"/>
                  </a:lnTo>
                  <a:lnTo>
                    <a:pt x="68" y="28"/>
                  </a:lnTo>
                  <a:lnTo>
                    <a:pt x="69" y="22"/>
                  </a:lnTo>
                  <a:lnTo>
                    <a:pt x="65" y="28"/>
                  </a:lnTo>
                  <a:lnTo>
                    <a:pt x="66" y="35"/>
                  </a:lnTo>
                  <a:lnTo>
                    <a:pt x="64" y="43"/>
                  </a:lnTo>
                  <a:lnTo>
                    <a:pt x="59" y="48"/>
                  </a:lnTo>
                  <a:lnTo>
                    <a:pt x="58" y="57"/>
                  </a:lnTo>
                  <a:lnTo>
                    <a:pt x="56" y="62"/>
                  </a:lnTo>
                  <a:lnTo>
                    <a:pt x="54" y="65"/>
                  </a:lnTo>
                  <a:lnTo>
                    <a:pt x="51" y="67"/>
                  </a:lnTo>
                  <a:lnTo>
                    <a:pt x="47" y="70"/>
                  </a:lnTo>
                  <a:lnTo>
                    <a:pt x="44" y="73"/>
                  </a:lnTo>
                  <a:lnTo>
                    <a:pt x="42" y="74"/>
                  </a:lnTo>
                  <a:lnTo>
                    <a:pt x="40" y="77"/>
                  </a:lnTo>
                  <a:lnTo>
                    <a:pt x="37" y="78"/>
                  </a:lnTo>
                  <a:lnTo>
                    <a:pt x="30" y="79"/>
                  </a:lnTo>
                  <a:lnTo>
                    <a:pt x="25" y="77"/>
                  </a:lnTo>
                  <a:lnTo>
                    <a:pt x="23" y="74"/>
                  </a:lnTo>
                  <a:lnTo>
                    <a:pt x="24" y="71"/>
                  </a:lnTo>
                  <a:lnTo>
                    <a:pt x="17" y="65"/>
                  </a:lnTo>
                  <a:lnTo>
                    <a:pt x="15" y="61"/>
                  </a:lnTo>
                  <a:lnTo>
                    <a:pt x="12" y="58"/>
                  </a:lnTo>
                  <a:lnTo>
                    <a:pt x="8" y="51"/>
                  </a:lnTo>
                  <a:lnTo>
                    <a:pt x="6" y="46"/>
                  </a:lnTo>
                  <a:lnTo>
                    <a:pt x="4" y="41"/>
                  </a:lnTo>
                  <a:lnTo>
                    <a:pt x="4" y="38"/>
                  </a:lnTo>
                  <a:lnTo>
                    <a:pt x="4" y="32"/>
                  </a:lnTo>
                  <a:lnTo>
                    <a:pt x="3" y="30"/>
                  </a:lnTo>
                  <a:lnTo>
                    <a:pt x="13" y="31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18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1" y="8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9" name="Freeform 870"/>
            <p:cNvSpPr>
              <a:spLocks/>
            </p:cNvSpPr>
            <p:nvPr/>
          </p:nvSpPr>
          <p:spPr bwMode="auto">
            <a:xfrm>
              <a:off x="494" y="2498"/>
              <a:ext cx="19" cy="25"/>
            </a:xfrm>
            <a:custGeom>
              <a:avLst/>
              <a:gdLst/>
              <a:ahLst/>
              <a:cxnLst>
                <a:cxn ang="0">
                  <a:pos x="2" y="21"/>
                </a:cxn>
                <a:cxn ang="0">
                  <a:pos x="4" y="22"/>
                </a:cxn>
                <a:cxn ang="0">
                  <a:pos x="6" y="22"/>
                </a:cxn>
                <a:cxn ang="0">
                  <a:pos x="9" y="25"/>
                </a:cxn>
                <a:cxn ang="0">
                  <a:pos x="10" y="21"/>
                </a:cxn>
                <a:cxn ang="0">
                  <a:pos x="14" y="20"/>
                </a:cxn>
                <a:cxn ang="0">
                  <a:pos x="16" y="19"/>
                </a:cxn>
                <a:cxn ang="0">
                  <a:pos x="16" y="17"/>
                </a:cxn>
                <a:cxn ang="0">
                  <a:pos x="19" y="17"/>
                </a:cxn>
                <a:cxn ang="0">
                  <a:pos x="15" y="14"/>
                </a:cxn>
                <a:cxn ang="0">
                  <a:pos x="15" y="17"/>
                </a:cxn>
                <a:cxn ang="0">
                  <a:pos x="14" y="19"/>
                </a:cxn>
                <a:cxn ang="0">
                  <a:pos x="12" y="19"/>
                </a:cxn>
                <a:cxn ang="0">
                  <a:pos x="8" y="20"/>
                </a:cxn>
                <a:cxn ang="0">
                  <a:pos x="6" y="21"/>
                </a:cxn>
                <a:cxn ang="0">
                  <a:pos x="5" y="21"/>
                </a:cxn>
                <a:cxn ang="0">
                  <a:pos x="2" y="20"/>
                </a:cxn>
                <a:cxn ang="0">
                  <a:pos x="1" y="18"/>
                </a:cxn>
                <a:cxn ang="0">
                  <a:pos x="1" y="15"/>
                </a:cxn>
                <a:cxn ang="0">
                  <a:pos x="2" y="11"/>
                </a:cxn>
                <a:cxn ang="0">
                  <a:pos x="2" y="0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2" y="21"/>
                </a:cxn>
              </a:cxnLst>
              <a:rect l="0" t="0" r="r" b="b"/>
              <a:pathLst>
                <a:path w="19" h="25">
                  <a:moveTo>
                    <a:pt x="2" y="21"/>
                  </a:moveTo>
                  <a:lnTo>
                    <a:pt x="4" y="22"/>
                  </a:lnTo>
                  <a:lnTo>
                    <a:pt x="6" y="22"/>
                  </a:lnTo>
                  <a:lnTo>
                    <a:pt x="9" y="25"/>
                  </a:lnTo>
                  <a:lnTo>
                    <a:pt x="10" y="21"/>
                  </a:lnTo>
                  <a:lnTo>
                    <a:pt x="14" y="20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8" y="20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2" y="11"/>
                  </a:lnTo>
                  <a:lnTo>
                    <a:pt x="2" y="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0" name="Freeform 871"/>
            <p:cNvSpPr>
              <a:spLocks/>
            </p:cNvSpPr>
            <p:nvPr/>
          </p:nvSpPr>
          <p:spPr bwMode="auto">
            <a:xfrm>
              <a:off x="496" y="2522"/>
              <a:ext cx="21" cy="4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4" y="1"/>
                </a:cxn>
                <a:cxn ang="0">
                  <a:pos x="0" y="2"/>
                </a:cxn>
                <a:cxn ang="0">
                  <a:pos x="4" y="3"/>
                </a:cxn>
                <a:cxn ang="0">
                  <a:pos x="8" y="4"/>
                </a:cxn>
                <a:cxn ang="0">
                  <a:pos x="12" y="2"/>
                </a:cxn>
                <a:cxn ang="0">
                  <a:pos x="17" y="3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3" y="1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21" h="4">
                  <a:moveTo>
                    <a:pt x="6" y="2"/>
                  </a:moveTo>
                  <a:lnTo>
                    <a:pt x="4" y="1"/>
                  </a:lnTo>
                  <a:lnTo>
                    <a:pt x="0" y="2"/>
                  </a:lnTo>
                  <a:lnTo>
                    <a:pt x="4" y="3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7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1" name="Freeform 872"/>
            <p:cNvSpPr>
              <a:spLocks/>
            </p:cNvSpPr>
            <p:nvPr/>
          </p:nvSpPr>
          <p:spPr bwMode="auto">
            <a:xfrm>
              <a:off x="492" y="2520"/>
              <a:ext cx="22" cy="12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7" y="7"/>
                </a:cxn>
                <a:cxn ang="0">
                  <a:pos x="9" y="8"/>
                </a:cxn>
                <a:cxn ang="0">
                  <a:pos x="12" y="8"/>
                </a:cxn>
                <a:cxn ang="0">
                  <a:pos x="16" y="9"/>
                </a:cxn>
                <a:cxn ang="0">
                  <a:pos x="18" y="9"/>
                </a:cxn>
                <a:cxn ang="0">
                  <a:pos x="22" y="9"/>
                </a:cxn>
                <a:cxn ang="0">
                  <a:pos x="18" y="11"/>
                </a:cxn>
                <a:cxn ang="0">
                  <a:pos x="14" y="12"/>
                </a:cxn>
                <a:cxn ang="0">
                  <a:pos x="12" y="11"/>
                </a:cxn>
                <a:cxn ang="0">
                  <a:pos x="8" y="12"/>
                </a:cxn>
                <a:cxn ang="0">
                  <a:pos x="0" y="0"/>
                </a:cxn>
                <a:cxn ang="0">
                  <a:pos x="4" y="2"/>
                </a:cxn>
                <a:cxn ang="0">
                  <a:pos x="7" y="3"/>
                </a:cxn>
                <a:cxn ang="0">
                  <a:pos x="10" y="5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22" h="12">
                  <a:moveTo>
                    <a:pt x="6" y="5"/>
                  </a:moveTo>
                  <a:lnTo>
                    <a:pt x="7" y="7"/>
                  </a:lnTo>
                  <a:lnTo>
                    <a:pt x="9" y="8"/>
                  </a:lnTo>
                  <a:lnTo>
                    <a:pt x="12" y="8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2" y="9"/>
                  </a:lnTo>
                  <a:lnTo>
                    <a:pt x="18" y="11"/>
                  </a:lnTo>
                  <a:lnTo>
                    <a:pt x="14" y="12"/>
                  </a:lnTo>
                  <a:lnTo>
                    <a:pt x="12" y="11"/>
                  </a:lnTo>
                  <a:lnTo>
                    <a:pt x="8" y="12"/>
                  </a:lnTo>
                  <a:lnTo>
                    <a:pt x="0" y="0"/>
                  </a:lnTo>
                  <a:lnTo>
                    <a:pt x="4" y="2"/>
                  </a:lnTo>
                  <a:lnTo>
                    <a:pt x="7" y="3"/>
                  </a:lnTo>
                  <a:lnTo>
                    <a:pt x="10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2" name="Freeform 873"/>
            <p:cNvSpPr>
              <a:spLocks/>
            </p:cNvSpPr>
            <p:nvPr/>
          </p:nvSpPr>
          <p:spPr bwMode="auto">
            <a:xfrm>
              <a:off x="533" y="2465"/>
              <a:ext cx="11" cy="2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7"/>
                </a:cxn>
                <a:cxn ang="0">
                  <a:pos x="1" y="14"/>
                </a:cxn>
                <a:cxn ang="0">
                  <a:pos x="3" y="18"/>
                </a:cxn>
                <a:cxn ang="0">
                  <a:pos x="3" y="15"/>
                </a:cxn>
                <a:cxn ang="0">
                  <a:pos x="6" y="20"/>
                </a:cxn>
                <a:cxn ang="0">
                  <a:pos x="11" y="22"/>
                </a:cxn>
                <a:cxn ang="0">
                  <a:pos x="10" y="18"/>
                </a:cxn>
                <a:cxn ang="0">
                  <a:pos x="6" y="15"/>
                </a:cxn>
                <a:cxn ang="0">
                  <a:pos x="5" y="10"/>
                </a:cxn>
                <a:cxn ang="0">
                  <a:pos x="3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" h="22">
                  <a:moveTo>
                    <a:pt x="0" y="0"/>
                  </a:moveTo>
                  <a:lnTo>
                    <a:pt x="1" y="7"/>
                  </a:lnTo>
                  <a:lnTo>
                    <a:pt x="1" y="14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6" y="20"/>
                  </a:lnTo>
                  <a:lnTo>
                    <a:pt x="11" y="22"/>
                  </a:lnTo>
                  <a:lnTo>
                    <a:pt x="10" y="18"/>
                  </a:lnTo>
                  <a:lnTo>
                    <a:pt x="6" y="15"/>
                  </a:lnTo>
                  <a:lnTo>
                    <a:pt x="5" y="10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3" name="Freeform 874"/>
            <p:cNvSpPr>
              <a:spLocks/>
            </p:cNvSpPr>
            <p:nvPr/>
          </p:nvSpPr>
          <p:spPr bwMode="auto">
            <a:xfrm>
              <a:off x="540" y="2434"/>
              <a:ext cx="42" cy="92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24" y="37"/>
                </a:cxn>
                <a:cxn ang="0">
                  <a:pos x="30" y="36"/>
                </a:cxn>
                <a:cxn ang="0">
                  <a:pos x="40" y="44"/>
                </a:cxn>
                <a:cxn ang="0">
                  <a:pos x="38" y="49"/>
                </a:cxn>
                <a:cxn ang="0">
                  <a:pos x="25" y="85"/>
                </a:cxn>
                <a:cxn ang="0">
                  <a:pos x="25" y="92"/>
                </a:cxn>
                <a:cxn ang="0">
                  <a:pos x="42" y="45"/>
                </a:cxn>
                <a:cxn ang="0">
                  <a:pos x="41" y="43"/>
                </a:cxn>
                <a:cxn ang="0">
                  <a:pos x="34" y="38"/>
                </a:cxn>
                <a:cxn ang="0">
                  <a:pos x="31" y="35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27" y="34"/>
                </a:cxn>
                <a:cxn ang="0">
                  <a:pos x="39" y="5"/>
                </a:cxn>
                <a:cxn ang="0">
                  <a:pos x="28" y="35"/>
                </a:cxn>
                <a:cxn ang="0">
                  <a:pos x="19" y="36"/>
                </a:cxn>
                <a:cxn ang="0">
                  <a:pos x="14" y="37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42" h="92">
                  <a:moveTo>
                    <a:pt x="22" y="38"/>
                  </a:moveTo>
                  <a:lnTo>
                    <a:pt x="0" y="91"/>
                  </a:lnTo>
                  <a:lnTo>
                    <a:pt x="3" y="92"/>
                  </a:lnTo>
                  <a:lnTo>
                    <a:pt x="24" y="37"/>
                  </a:lnTo>
                  <a:lnTo>
                    <a:pt x="30" y="36"/>
                  </a:lnTo>
                  <a:lnTo>
                    <a:pt x="40" y="44"/>
                  </a:lnTo>
                  <a:lnTo>
                    <a:pt x="38" y="49"/>
                  </a:lnTo>
                  <a:lnTo>
                    <a:pt x="25" y="85"/>
                  </a:lnTo>
                  <a:lnTo>
                    <a:pt x="25" y="92"/>
                  </a:lnTo>
                  <a:lnTo>
                    <a:pt x="42" y="45"/>
                  </a:lnTo>
                  <a:lnTo>
                    <a:pt x="41" y="43"/>
                  </a:lnTo>
                  <a:lnTo>
                    <a:pt x="34" y="38"/>
                  </a:lnTo>
                  <a:lnTo>
                    <a:pt x="31" y="35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27" y="34"/>
                  </a:lnTo>
                  <a:lnTo>
                    <a:pt x="39" y="5"/>
                  </a:lnTo>
                  <a:lnTo>
                    <a:pt x="28" y="35"/>
                  </a:lnTo>
                  <a:lnTo>
                    <a:pt x="19" y="36"/>
                  </a:lnTo>
                  <a:lnTo>
                    <a:pt x="14" y="37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4" name="Freeform 875"/>
            <p:cNvSpPr>
              <a:spLocks/>
            </p:cNvSpPr>
            <p:nvPr/>
          </p:nvSpPr>
          <p:spPr bwMode="auto">
            <a:xfrm>
              <a:off x="562" y="2474"/>
              <a:ext cx="18" cy="2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20"/>
                </a:cxn>
                <a:cxn ang="0">
                  <a:pos x="7" y="7"/>
                </a:cxn>
                <a:cxn ang="0">
                  <a:pos x="11" y="5"/>
                </a:cxn>
                <a:cxn ang="0">
                  <a:pos x="16" y="9"/>
                </a:cxn>
                <a:cxn ang="0">
                  <a:pos x="18" y="5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18" h="20">
                  <a:moveTo>
                    <a:pt x="7" y="0"/>
                  </a:moveTo>
                  <a:lnTo>
                    <a:pt x="0" y="20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6" y="9"/>
                  </a:lnTo>
                  <a:lnTo>
                    <a:pt x="18" y="5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5" name="Freeform 876"/>
            <p:cNvSpPr>
              <a:spLocks/>
            </p:cNvSpPr>
            <p:nvPr/>
          </p:nvSpPr>
          <p:spPr bwMode="auto">
            <a:xfrm>
              <a:off x="540" y="2492"/>
              <a:ext cx="118" cy="14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5" y="25"/>
                </a:cxn>
                <a:cxn ang="0">
                  <a:pos x="26" y="40"/>
                </a:cxn>
                <a:cxn ang="0">
                  <a:pos x="28" y="51"/>
                </a:cxn>
                <a:cxn ang="0">
                  <a:pos x="34" y="73"/>
                </a:cxn>
                <a:cxn ang="0">
                  <a:pos x="39" y="78"/>
                </a:cxn>
                <a:cxn ang="0">
                  <a:pos x="44" y="87"/>
                </a:cxn>
                <a:cxn ang="0">
                  <a:pos x="72" y="111"/>
                </a:cxn>
                <a:cxn ang="0">
                  <a:pos x="89" y="118"/>
                </a:cxn>
                <a:cxn ang="0">
                  <a:pos x="101" y="121"/>
                </a:cxn>
                <a:cxn ang="0">
                  <a:pos x="118" y="144"/>
                </a:cxn>
                <a:cxn ang="0">
                  <a:pos x="98" y="123"/>
                </a:cxn>
                <a:cxn ang="0">
                  <a:pos x="92" y="125"/>
                </a:cxn>
                <a:cxn ang="0">
                  <a:pos x="89" y="127"/>
                </a:cxn>
                <a:cxn ang="0">
                  <a:pos x="64" y="108"/>
                </a:cxn>
                <a:cxn ang="0">
                  <a:pos x="42" y="88"/>
                </a:cxn>
                <a:cxn ang="0">
                  <a:pos x="37" y="79"/>
                </a:cxn>
                <a:cxn ang="0">
                  <a:pos x="32" y="85"/>
                </a:cxn>
                <a:cxn ang="0">
                  <a:pos x="31" y="81"/>
                </a:cxn>
                <a:cxn ang="0">
                  <a:pos x="31" y="65"/>
                </a:cxn>
                <a:cxn ang="0">
                  <a:pos x="25" y="52"/>
                </a:cxn>
                <a:cxn ang="0">
                  <a:pos x="25" y="44"/>
                </a:cxn>
                <a:cxn ang="0">
                  <a:pos x="24" y="39"/>
                </a:cxn>
                <a:cxn ang="0">
                  <a:pos x="22" y="28"/>
                </a:cxn>
                <a:cxn ang="0">
                  <a:pos x="23" y="17"/>
                </a:cxn>
                <a:cxn ang="0">
                  <a:pos x="23" y="9"/>
                </a:cxn>
                <a:cxn ang="0">
                  <a:pos x="21" y="4"/>
                </a:cxn>
                <a:cxn ang="0">
                  <a:pos x="19" y="11"/>
                </a:cxn>
                <a:cxn ang="0">
                  <a:pos x="17" y="18"/>
                </a:cxn>
                <a:cxn ang="0">
                  <a:pos x="15" y="30"/>
                </a:cxn>
                <a:cxn ang="0">
                  <a:pos x="15" y="38"/>
                </a:cxn>
                <a:cxn ang="0">
                  <a:pos x="13" y="38"/>
                </a:cxn>
                <a:cxn ang="0">
                  <a:pos x="12" y="36"/>
                </a:cxn>
                <a:cxn ang="0">
                  <a:pos x="16" y="15"/>
                </a:cxn>
                <a:cxn ang="0">
                  <a:pos x="17" y="10"/>
                </a:cxn>
                <a:cxn ang="0">
                  <a:pos x="19" y="2"/>
                </a:cxn>
                <a:cxn ang="0">
                  <a:pos x="23" y="1"/>
                </a:cxn>
              </a:cxnLst>
              <a:rect l="0" t="0" r="r" b="b"/>
              <a:pathLst>
                <a:path w="118" h="144">
                  <a:moveTo>
                    <a:pt x="23" y="1"/>
                  </a:moveTo>
                  <a:lnTo>
                    <a:pt x="24" y="4"/>
                  </a:lnTo>
                  <a:lnTo>
                    <a:pt x="25" y="14"/>
                  </a:lnTo>
                  <a:lnTo>
                    <a:pt x="25" y="25"/>
                  </a:lnTo>
                  <a:lnTo>
                    <a:pt x="26" y="33"/>
                  </a:lnTo>
                  <a:lnTo>
                    <a:pt x="26" y="40"/>
                  </a:lnTo>
                  <a:lnTo>
                    <a:pt x="28" y="44"/>
                  </a:lnTo>
                  <a:lnTo>
                    <a:pt x="28" y="51"/>
                  </a:lnTo>
                  <a:lnTo>
                    <a:pt x="32" y="61"/>
                  </a:lnTo>
                  <a:lnTo>
                    <a:pt x="34" y="73"/>
                  </a:lnTo>
                  <a:lnTo>
                    <a:pt x="36" y="78"/>
                  </a:lnTo>
                  <a:lnTo>
                    <a:pt x="39" y="78"/>
                  </a:lnTo>
                  <a:lnTo>
                    <a:pt x="44" y="83"/>
                  </a:lnTo>
                  <a:lnTo>
                    <a:pt x="44" y="87"/>
                  </a:lnTo>
                  <a:lnTo>
                    <a:pt x="57" y="98"/>
                  </a:lnTo>
                  <a:lnTo>
                    <a:pt x="72" y="111"/>
                  </a:lnTo>
                  <a:lnTo>
                    <a:pt x="83" y="117"/>
                  </a:lnTo>
                  <a:lnTo>
                    <a:pt x="89" y="118"/>
                  </a:lnTo>
                  <a:lnTo>
                    <a:pt x="95" y="119"/>
                  </a:lnTo>
                  <a:lnTo>
                    <a:pt x="101" y="121"/>
                  </a:lnTo>
                  <a:lnTo>
                    <a:pt x="109" y="128"/>
                  </a:lnTo>
                  <a:lnTo>
                    <a:pt x="118" y="144"/>
                  </a:lnTo>
                  <a:lnTo>
                    <a:pt x="106" y="128"/>
                  </a:lnTo>
                  <a:lnTo>
                    <a:pt x="98" y="123"/>
                  </a:lnTo>
                  <a:lnTo>
                    <a:pt x="92" y="121"/>
                  </a:lnTo>
                  <a:lnTo>
                    <a:pt x="92" y="125"/>
                  </a:lnTo>
                  <a:lnTo>
                    <a:pt x="93" y="129"/>
                  </a:lnTo>
                  <a:lnTo>
                    <a:pt x="89" y="127"/>
                  </a:lnTo>
                  <a:lnTo>
                    <a:pt x="84" y="122"/>
                  </a:lnTo>
                  <a:lnTo>
                    <a:pt x="64" y="108"/>
                  </a:lnTo>
                  <a:lnTo>
                    <a:pt x="41" y="91"/>
                  </a:lnTo>
                  <a:lnTo>
                    <a:pt x="42" y="88"/>
                  </a:lnTo>
                  <a:lnTo>
                    <a:pt x="42" y="83"/>
                  </a:lnTo>
                  <a:lnTo>
                    <a:pt x="37" y="79"/>
                  </a:lnTo>
                  <a:lnTo>
                    <a:pt x="33" y="80"/>
                  </a:lnTo>
                  <a:lnTo>
                    <a:pt x="32" y="85"/>
                  </a:lnTo>
                  <a:lnTo>
                    <a:pt x="30" y="84"/>
                  </a:lnTo>
                  <a:lnTo>
                    <a:pt x="31" y="81"/>
                  </a:lnTo>
                  <a:lnTo>
                    <a:pt x="34" y="78"/>
                  </a:lnTo>
                  <a:lnTo>
                    <a:pt x="31" y="65"/>
                  </a:lnTo>
                  <a:lnTo>
                    <a:pt x="27" y="57"/>
                  </a:lnTo>
                  <a:lnTo>
                    <a:pt x="25" y="52"/>
                  </a:lnTo>
                  <a:lnTo>
                    <a:pt x="26" y="47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4" y="39"/>
                  </a:lnTo>
                  <a:lnTo>
                    <a:pt x="24" y="32"/>
                  </a:lnTo>
                  <a:lnTo>
                    <a:pt x="22" y="28"/>
                  </a:lnTo>
                  <a:lnTo>
                    <a:pt x="23" y="22"/>
                  </a:lnTo>
                  <a:lnTo>
                    <a:pt x="23" y="17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20" y="5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7" y="18"/>
                  </a:lnTo>
                  <a:lnTo>
                    <a:pt x="17" y="24"/>
                  </a:lnTo>
                  <a:lnTo>
                    <a:pt x="15" y="30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9" y="42"/>
                  </a:lnTo>
                  <a:lnTo>
                    <a:pt x="13" y="38"/>
                  </a:lnTo>
                  <a:lnTo>
                    <a:pt x="0" y="34"/>
                  </a:lnTo>
                  <a:lnTo>
                    <a:pt x="12" y="36"/>
                  </a:lnTo>
                  <a:lnTo>
                    <a:pt x="15" y="24"/>
                  </a:lnTo>
                  <a:lnTo>
                    <a:pt x="16" y="15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7" y="6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6" name="Freeform 877"/>
            <p:cNvSpPr>
              <a:spLocks/>
            </p:cNvSpPr>
            <p:nvPr/>
          </p:nvSpPr>
          <p:spPr bwMode="auto">
            <a:xfrm>
              <a:off x="520" y="2536"/>
              <a:ext cx="37" cy="2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14" y="3"/>
                </a:cxn>
                <a:cxn ang="0">
                  <a:pos x="17" y="0"/>
                </a:cxn>
                <a:cxn ang="0">
                  <a:pos x="21" y="1"/>
                </a:cxn>
                <a:cxn ang="0">
                  <a:pos x="25" y="1"/>
                </a:cxn>
                <a:cxn ang="0">
                  <a:pos x="29" y="3"/>
                </a:cxn>
                <a:cxn ang="0">
                  <a:pos x="37" y="4"/>
                </a:cxn>
                <a:cxn ang="0">
                  <a:pos x="30" y="4"/>
                </a:cxn>
                <a:cxn ang="0">
                  <a:pos x="19" y="3"/>
                </a:cxn>
                <a:cxn ang="0">
                  <a:pos x="15" y="4"/>
                </a:cxn>
                <a:cxn ang="0">
                  <a:pos x="12" y="5"/>
                </a:cxn>
                <a:cxn ang="0">
                  <a:pos x="6" y="9"/>
                </a:cxn>
                <a:cxn ang="0">
                  <a:pos x="4" y="13"/>
                </a:cxn>
                <a:cxn ang="0">
                  <a:pos x="2" y="17"/>
                </a:cxn>
                <a:cxn ang="0">
                  <a:pos x="2" y="20"/>
                </a:cxn>
                <a:cxn ang="0">
                  <a:pos x="4" y="20"/>
                </a:cxn>
                <a:cxn ang="0">
                  <a:pos x="8" y="17"/>
                </a:cxn>
                <a:cxn ang="0">
                  <a:pos x="12" y="14"/>
                </a:cxn>
                <a:cxn ang="0">
                  <a:pos x="15" y="12"/>
                </a:cxn>
                <a:cxn ang="0">
                  <a:pos x="21" y="10"/>
                </a:cxn>
                <a:cxn ang="0">
                  <a:pos x="25" y="10"/>
                </a:cxn>
                <a:cxn ang="0">
                  <a:pos x="32" y="10"/>
                </a:cxn>
                <a:cxn ang="0">
                  <a:pos x="28" y="12"/>
                </a:cxn>
                <a:cxn ang="0">
                  <a:pos x="32" y="14"/>
                </a:cxn>
                <a:cxn ang="0">
                  <a:pos x="28" y="14"/>
                </a:cxn>
                <a:cxn ang="0">
                  <a:pos x="21" y="13"/>
                </a:cxn>
                <a:cxn ang="0">
                  <a:pos x="16" y="13"/>
                </a:cxn>
                <a:cxn ang="0">
                  <a:pos x="14" y="14"/>
                </a:cxn>
                <a:cxn ang="0">
                  <a:pos x="12" y="17"/>
                </a:cxn>
                <a:cxn ang="0">
                  <a:pos x="9" y="23"/>
                </a:cxn>
                <a:cxn ang="0">
                  <a:pos x="12" y="16"/>
                </a:cxn>
                <a:cxn ang="0">
                  <a:pos x="7" y="19"/>
                </a:cxn>
                <a:cxn ang="0">
                  <a:pos x="5" y="21"/>
                </a:cxn>
                <a:cxn ang="0">
                  <a:pos x="2" y="22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4" y="11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37" h="23">
                  <a:moveTo>
                    <a:pt x="0" y="7"/>
                  </a:moveTo>
                  <a:lnTo>
                    <a:pt x="2" y="8"/>
                  </a:lnTo>
                  <a:lnTo>
                    <a:pt x="4" y="9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29" y="3"/>
                  </a:lnTo>
                  <a:lnTo>
                    <a:pt x="37" y="4"/>
                  </a:lnTo>
                  <a:lnTo>
                    <a:pt x="30" y="4"/>
                  </a:lnTo>
                  <a:lnTo>
                    <a:pt x="19" y="3"/>
                  </a:lnTo>
                  <a:lnTo>
                    <a:pt x="15" y="4"/>
                  </a:lnTo>
                  <a:lnTo>
                    <a:pt x="12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5" y="12"/>
                  </a:lnTo>
                  <a:lnTo>
                    <a:pt x="21" y="10"/>
                  </a:lnTo>
                  <a:lnTo>
                    <a:pt x="25" y="10"/>
                  </a:lnTo>
                  <a:lnTo>
                    <a:pt x="32" y="10"/>
                  </a:lnTo>
                  <a:lnTo>
                    <a:pt x="28" y="12"/>
                  </a:lnTo>
                  <a:lnTo>
                    <a:pt x="32" y="14"/>
                  </a:lnTo>
                  <a:lnTo>
                    <a:pt x="28" y="14"/>
                  </a:lnTo>
                  <a:lnTo>
                    <a:pt x="21" y="13"/>
                  </a:lnTo>
                  <a:lnTo>
                    <a:pt x="16" y="13"/>
                  </a:lnTo>
                  <a:lnTo>
                    <a:pt x="14" y="14"/>
                  </a:lnTo>
                  <a:lnTo>
                    <a:pt x="12" y="17"/>
                  </a:lnTo>
                  <a:lnTo>
                    <a:pt x="9" y="23"/>
                  </a:lnTo>
                  <a:lnTo>
                    <a:pt x="12" y="1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7" name="Freeform 878"/>
            <p:cNvSpPr>
              <a:spLocks/>
            </p:cNvSpPr>
            <p:nvPr/>
          </p:nvSpPr>
          <p:spPr bwMode="auto">
            <a:xfrm>
              <a:off x="529" y="2550"/>
              <a:ext cx="29" cy="35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2" y="18"/>
                </a:cxn>
                <a:cxn ang="0">
                  <a:pos x="5" y="17"/>
                </a:cxn>
                <a:cxn ang="0">
                  <a:pos x="7" y="13"/>
                </a:cxn>
                <a:cxn ang="0">
                  <a:pos x="9" y="8"/>
                </a:cxn>
                <a:cxn ang="0">
                  <a:pos x="13" y="10"/>
                </a:cxn>
                <a:cxn ang="0">
                  <a:pos x="15" y="11"/>
                </a:cxn>
                <a:cxn ang="0">
                  <a:pos x="18" y="19"/>
                </a:cxn>
                <a:cxn ang="0">
                  <a:pos x="20" y="26"/>
                </a:cxn>
                <a:cxn ang="0">
                  <a:pos x="24" y="31"/>
                </a:cxn>
                <a:cxn ang="0">
                  <a:pos x="29" y="35"/>
                </a:cxn>
                <a:cxn ang="0">
                  <a:pos x="25" y="29"/>
                </a:cxn>
                <a:cxn ang="0">
                  <a:pos x="21" y="22"/>
                </a:cxn>
                <a:cxn ang="0">
                  <a:pos x="17" y="14"/>
                </a:cxn>
                <a:cxn ang="0">
                  <a:pos x="16" y="8"/>
                </a:cxn>
                <a:cxn ang="0">
                  <a:pos x="13" y="6"/>
                </a:cxn>
                <a:cxn ang="0">
                  <a:pos x="7" y="7"/>
                </a:cxn>
                <a:cxn ang="0">
                  <a:pos x="6" y="11"/>
                </a:cxn>
                <a:cxn ang="0">
                  <a:pos x="4" y="16"/>
                </a:cxn>
                <a:cxn ang="0">
                  <a:pos x="2" y="16"/>
                </a:cxn>
                <a:cxn ang="0">
                  <a:pos x="2" y="10"/>
                </a:cxn>
                <a:cxn ang="0">
                  <a:pos x="2" y="7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3" y="2"/>
                </a:cxn>
              </a:cxnLst>
              <a:rect l="0" t="0" r="r" b="b"/>
              <a:pathLst>
                <a:path w="29" h="35">
                  <a:moveTo>
                    <a:pt x="3" y="2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9" y="8"/>
                  </a:lnTo>
                  <a:lnTo>
                    <a:pt x="13" y="10"/>
                  </a:lnTo>
                  <a:lnTo>
                    <a:pt x="15" y="11"/>
                  </a:lnTo>
                  <a:lnTo>
                    <a:pt x="18" y="19"/>
                  </a:lnTo>
                  <a:lnTo>
                    <a:pt x="20" y="26"/>
                  </a:lnTo>
                  <a:lnTo>
                    <a:pt x="24" y="31"/>
                  </a:lnTo>
                  <a:lnTo>
                    <a:pt x="29" y="35"/>
                  </a:lnTo>
                  <a:lnTo>
                    <a:pt x="25" y="29"/>
                  </a:lnTo>
                  <a:lnTo>
                    <a:pt x="21" y="22"/>
                  </a:lnTo>
                  <a:lnTo>
                    <a:pt x="17" y="14"/>
                  </a:lnTo>
                  <a:lnTo>
                    <a:pt x="16" y="8"/>
                  </a:lnTo>
                  <a:lnTo>
                    <a:pt x="13" y="6"/>
                  </a:lnTo>
                  <a:lnTo>
                    <a:pt x="7" y="7"/>
                  </a:lnTo>
                  <a:lnTo>
                    <a:pt x="6" y="11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0"/>
                  </a:lnTo>
                  <a:lnTo>
                    <a:pt x="2" y="7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8" name="Freeform 879"/>
            <p:cNvSpPr>
              <a:spLocks/>
            </p:cNvSpPr>
            <p:nvPr/>
          </p:nvSpPr>
          <p:spPr bwMode="auto">
            <a:xfrm>
              <a:off x="553" y="2573"/>
              <a:ext cx="110" cy="104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16" y="7"/>
                </a:cxn>
                <a:cxn ang="0">
                  <a:pos x="18" y="7"/>
                </a:cxn>
                <a:cxn ang="0">
                  <a:pos x="21" y="8"/>
                </a:cxn>
                <a:cxn ang="0">
                  <a:pos x="25" y="9"/>
                </a:cxn>
                <a:cxn ang="0">
                  <a:pos x="20" y="4"/>
                </a:cxn>
                <a:cxn ang="0">
                  <a:pos x="22" y="4"/>
                </a:cxn>
                <a:cxn ang="0">
                  <a:pos x="26" y="7"/>
                </a:cxn>
                <a:cxn ang="0">
                  <a:pos x="29" y="9"/>
                </a:cxn>
                <a:cxn ang="0">
                  <a:pos x="22" y="11"/>
                </a:cxn>
                <a:cxn ang="0">
                  <a:pos x="12" y="19"/>
                </a:cxn>
                <a:cxn ang="0">
                  <a:pos x="38" y="53"/>
                </a:cxn>
                <a:cxn ang="0">
                  <a:pos x="57" y="78"/>
                </a:cxn>
                <a:cxn ang="0">
                  <a:pos x="70" y="89"/>
                </a:cxn>
                <a:cxn ang="0">
                  <a:pos x="88" y="97"/>
                </a:cxn>
                <a:cxn ang="0">
                  <a:pos x="89" y="99"/>
                </a:cxn>
                <a:cxn ang="0">
                  <a:pos x="98" y="101"/>
                </a:cxn>
                <a:cxn ang="0">
                  <a:pos x="104" y="93"/>
                </a:cxn>
                <a:cxn ang="0">
                  <a:pos x="108" y="83"/>
                </a:cxn>
                <a:cxn ang="0">
                  <a:pos x="103" y="73"/>
                </a:cxn>
                <a:cxn ang="0">
                  <a:pos x="103" y="63"/>
                </a:cxn>
                <a:cxn ang="0">
                  <a:pos x="95" y="49"/>
                </a:cxn>
                <a:cxn ang="0">
                  <a:pos x="107" y="66"/>
                </a:cxn>
                <a:cxn ang="0">
                  <a:pos x="110" y="84"/>
                </a:cxn>
                <a:cxn ang="0">
                  <a:pos x="105" y="98"/>
                </a:cxn>
                <a:cxn ang="0">
                  <a:pos x="95" y="104"/>
                </a:cxn>
                <a:cxn ang="0">
                  <a:pos x="84" y="97"/>
                </a:cxn>
                <a:cxn ang="0">
                  <a:pos x="59" y="83"/>
                </a:cxn>
                <a:cxn ang="0">
                  <a:pos x="35" y="54"/>
                </a:cxn>
                <a:cxn ang="0">
                  <a:pos x="7" y="18"/>
                </a:cxn>
                <a:cxn ang="0">
                  <a:pos x="9" y="16"/>
                </a:cxn>
                <a:cxn ang="0">
                  <a:pos x="16" y="11"/>
                </a:cxn>
                <a:cxn ang="0">
                  <a:pos x="12" y="13"/>
                </a:cxn>
                <a:cxn ang="0">
                  <a:pos x="5" y="14"/>
                </a:cxn>
                <a:cxn ang="0">
                  <a:pos x="0" y="6"/>
                </a:cxn>
                <a:cxn ang="0">
                  <a:pos x="5" y="13"/>
                </a:cxn>
              </a:cxnLst>
              <a:rect l="0" t="0" r="r" b="b"/>
              <a:pathLst>
                <a:path w="110" h="104">
                  <a:moveTo>
                    <a:pt x="5" y="13"/>
                  </a:moveTo>
                  <a:lnTo>
                    <a:pt x="8" y="13"/>
                  </a:lnTo>
                  <a:lnTo>
                    <a:pt x="11" y="11"/>
                  </a:lnTo>
                  <a:lnTo>
                    <a:pt x="16" y="7"/>
                  </a:lnTo>
                  <a:lnTo>
                    <a:pt x="19" y="2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1" y="8"/>
                  </a:lnTo>
                  <a:lnTo>
                    <a:pt x="22" y="10"/>
                  </a:lnTo>
                  <a:lnTo>
                    <a:pt x="25" y="9"/>
                  </a:lnTo>
                  <a:lnTo>
                    <a:pt x="21" y="6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29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15" y="16"/>
                  </a:lnTo>
                  <a:lnTo>
                    <a:pt x="12" y="19"/>
                  </a:lnTo>
                  <a:lnTo>
                    <a:pt x="22" y="34"/>
                  </a:lnTo>
                  <a:lnTo>
                    <a:pt x="38" y="53"/>
                  </a:lnTo>
                  <a:lnTo>
                    <a:pt x="46" y="64"/>
                  </a:lnTo>
                  <a:lnTo>
                    <a:pt x="57" y="78"/>
                  </a:lnTo>
                  <a:lnTo>
                    <a:pt x="63" y="83"/>
                  </a:lnTo>
                  <a:lnTo>
                    <a:pt x="70" y="89"/>
                  </a:lnTo>
                  <a:lnTo>
                    <a:pt x="79" y="92"/>
                  </a:lnTo>
                  <a:lnTo>
                    <a:pt x="88" y="97"/>
                  </a:lnTo>
                  <a:lnTo>
                    <a:pt x="94" y="98"/>
                  </a:lnTo>
                  <a:lnTo>
                    <a:pt x="89" y="99"/>
                  </a:lnTo>
                  <a:lnTo>
                    <a:pt x="95" y="102"/>
                  </a:lnTo>
                  <a:lnTo>
                    <a:pt x="98" y="101"/>
                  </a:lnTo>
                  <a:lnTo>
                    <a:pt x="102" y="97"/>
                  </a:lnTo>
                  <a:lnTo>
                    <a:pt x="104" y="93"/>
                  </a:lnTo>
                  <a:lnTo>
                    <a:pt x="106" y="90"/>
                  </a:lnTo>
                  <a:lnTo>
                    <a:pt x="108" y="83"/>
                  </a:lnTo>
                  <a:lnTo>
                    <a:pt x="107" y="77"/>
                  </a:lnTo>
                  <a:lnTo>
                    <a:pt x="103" y="73"/>
                  </a:lnTo>
                  <a:lnTo>
                    <a:pt x="102" y="68"/>
                  </a:lnTo>
                  <a:lnTo>
                    <a:pt x="103" y="63"/>
                  </a:lnTo>
                  <a:lnTo>
                    <a:pt x="101" y="58"/>
                  </a:lnTo>
                  <a:lnTo>
                    <a:pt x="95" y="49"/>
                  </a:lnTo>
                  <a:lnTo>
                    <a:pt x="104" y="59"/>
                  </a:lnTo>
                  <a:lnTo>
                    <a:pt x="107" y="66"/>
                  </a:lnTo>
                  <a:lnTo>
                    <a:pt x="108" y="74"/>
                  </a:lnTo>
                  <a:lnTo>
                    <a:pt x="110" y="84"/>
                  </a:lnTo>
                  <a:lnTo>
                    <a:pt x="110" y="89"/>
                  </a:lnTo>
                  <a:lnTo>
                    <a:pt x="105" y="98"/>
                  </a:lnTo>
                  <a:lnTo>
                    <a:pt x="99" y="103"/>
                  </a:lnTo>
                  <a:lnTo>
                    <a:pt x="95" y="104"/>
                  </a:lnTo>
                  <a:lnTo>
                    <a:pt x="89" y="101"/>
                  </a:lnTo>
                  <a:lnTo>
                    <a:pt x="84" y="97"/>
                  </a:lnTo>
                  <a:lnTo>
                    <a:pt x="70" y="92"/>
                  </a:lnTo>
                  <a:lnTo>
                    <a:pt x="59" y="83"/>
                  </a:lnTo>
                  <a:lnTo>
                    <a:pt x="48" y="71"/>
                  </a:lnTo>
                  <a:lnTo>
                    <a:pt x="35" y="54"/>
                  </a:lnTo>
                  <a:lnTo>
                    <a:pt x="10" y="20"/>
                  </a:lnTo>
                  <a:lnTo>
                    <a:pt x="7" y="18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3" y="14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2" y="13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0" y="6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9" name="Freeform 880"/>
            <p:cNvSpPr>
              <a:spLocks/>
            </p:cNvSpPr>
            <p:nvPr/>
          </p:nvSpPr>
          <p:spPr bwMode="auto">
            <a:xfrm>
              <a:off x="499" y="2530"/>
              <a:ext cx="22" cy="50"/>
            </a:xfrm>
            <a:custGeom>
              <a:avLst/>
              <a:gdLst/>
              <a:ahLst/>
              <a:cxnLst>
                <a:cxn ang="0">
                  <a:pos x="22" y="42"/>
                </a:cxn>
                <a:cxn ang="0">
                  <a:pos x="14" y="26"/>
                </a:cxn>
                <a:cxn ang="0">
                  <a:pos x="8" y="13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3" y="12"/>
                </a:cxn>
                <a:cxn ang="0">
                  <a:pos x="9" y="19"/>
                </a:cxn>
                <a:cxn ang="0">
                  <a:pos x="22" y="50"/>
                </a:cxn>
                <a:cxn ang="0">
                  <a:pos x="22" y="42"/>
                </a:cxn>
                <a:cxn ang="0">
                  <a:pos x="22" y="42"/>
                </a:cxn>
              </a:cxnLst>
              <a:rect l="0" t="0" r="r" b="b"/>
              <a:pathLst>
                <a:path w="22" h="50">
                  <a:moveTo>
                    <a:pt x="22" y="42"/>
                  </a:moveTo>
                  <a:lnTo>
                    <a:pt x="14" y="26"/>
                  </a:lnTo>
                  <a:lnTo>
                    <a:pt x="8" y="13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4"/>
                  </a:lnTo>
                  <a:lnTo>
                    <a:pt x="3" y="12"/>
                  </a:lnTo>
                  <a:lnTo>
                    <a:pt x="9" y="19"/>
                  </a:lnTo>
                  <a:lnTo>
                    <a:pt x="22" y="50"/>
                  </a:lnTo>
                  <a:lnTo>
                    <a:pt x="22" y="42"/>
                  </a:lnTo>
                  <a:lnTo>
                    <a:pt x="22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0" name="Freeform 881"/>
            <p:cNvSpPr>
              <a:spLocks/>
            </p:cNvSpPr>
            <p:nvPr/>
          </p:nvSpPr>
          <p:spPr bwMode="auto">
            <a:xfrm>
              <a:off x="512" y="2554"/>
              <a:ext cx="17" cy="187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10" y="5"/>
                </a:cxn>
                <a:cxn ang="0">
                  <a:pos x="17" y="0"/>
                </a:cxn>
                <a:cxn ang="0">
                  <a:pos x="17" y="6"/>
                </a:cxn>
                <a:cxn ang="0">
                  <a:pos x="14" y="11"/>
                </a:cxn>
                <a:cxn ang="0">
                  <a:pos x="11" y="37"/>
                </a:cxn>
                <a:cxn ang="0">
                  <a:pos x="9" y="59"/>
                </a:cxn>
                <a:cxn ang="0">
                  <a:pos x="9" y="83"/>
                </a:cxn>
                <a:cxn ang="0">
                  <a:pos x="9" y="122"/>
                </a:cxn>
                <a:cxn ang="0">
                  <a:pos x="3" y="152"/>
                </a:cxn>
                <a:cxn ang="0">
                  <a:pos x="1" y="187"/>
                </a:cxn>
                <a:cxn ang="0">
                  <a:pos x="0" y="113"/>
                </a:cxn>
                <a:cxn ang="0">
                  <a:pos x="5" y="41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7" h="187">
                  <a:moveTo>
                    <a:pt x="8" y="18"/>
                  </a:moveTo>
                  <a:lnTo>
                    <a:pt x="10" y="5"/>
                  </a:lnTo>
                  <a:lnTo>
                    <a:pt x="17" y="0"/>
                  </a:lnTo>
                  <a:lnTo>
                    <a:pt x="17" y="6"/>
                  </a:lnTo>
                  <a:lnTo>
                    <a:pt x="14" y="11"/>
                  </a:lnTo>
                  <a:lnTo>
                    <a:pt x="11" y="37"/>
                  </a:lnTo>
                  <a:lnTo>
                    <a:pt x="9" y="59"/>
                  </a:lnTo>
                  <a:lnTo>
                    <a:pt x="9" y="83"/>
                  </a:lnTo>
                  <a:lnTo>
                    <a:pt x="9" y="122"/>
                  </a:lnTo>
                  <a:lnTo>
                    <a:pt x="3" y="152"/>
                  </a:lnTo>
                  <a:lnTo>
                    <a:pt x="1" y="187"/>
                  </a:lnTo>
                  <a:lnTo>
                    <a:pt x="0" y="113"/>
                  </a:lnTo>
                  <a:lnTo>
                    <a:pt x="5" y="41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1" name="Freeform 882"/>
            <p:cNvSpPr>
              <a:spLocks/>
            </p:cNvSpPr>
            <p:nvPr/>
          </p:nvSpPr>
          <p:spPr bwMode="auto">
            <a:xfrm>
              <a:off x="513" y="2560"/>
              <a:ext cx="34" cy="209"/>
            </a:xfrm>
            <a:custGeom>
              <a:avLst/>
              <a:gdLst/>
              <a:ahLst/>
              <a:cxnLst>
                <a:cxn ang="0">
                  <a:pos x="0" y="183"/>
                </a:cxn>
                <a:cxn ang="0">
                  <a:pos x="16" y="209"/>
                </a:cxn>
                <a:cxn ang="0">
                  <a:pos x="34" y="186"/>
                </a:cxn>
                <a:cxn ang="0">
                  <a:pos x="28" y="78"/>
                </a:cxn>
                <a:cxn ang="0">
                  <a:pos x="25" y="19"/>
                </a:cxn>
                <a:cxn ang="0">
                  <a:pos x="24" y="0"/>
                </a:cxn>
                <a:cxn ang="0">
                  <a:pos x="20" y="7"/>
                </a:cxn>
                <a:cxn ang="0">
                  <a:pos x="12" y="3"/>
                </a:cxn>
                <a:cxn ang="0">
                  <a:pos x="12" y="9"/>
                </a:cxn>
                <a:cxn ang="0">
                  <a:pos x="20" y="13"/>
                </a:cxn>
                <a:cxn ang="0">
                  <a:pos x="20" y="67"/>
                </a:cxn>
                <a:cxn ang="0">
                  <a:pos x="24" y="98"/>
                </a:cxn>
                <a:cxn ang="0">
                  <a:pos x="20" y="113"/>
                </a:cxn>
                <a:cxn ang="0">
                  <a:pos x="21" y="136"/>
                </a:cxn>
                <a:cxn ang="0">
                  <a:pos x="17" y="156"/>
                </a:cxn>
                <a:cxn ang="0">
                  <a:pos x="5" y="182"/>
                </a:cxn>
                <a:cxn ang="0">
                  <a:pos x="14" y="197"/>
                </a:cxn>
                <a:cxn ang="0">
                  <a:pos x="0" y="183"/>
                </a:cxn>
                <a:cxn ang="0">
                  <a:pos x="0" y="183"/>
                </a:cxn>
              </a:cxnLst>
              <a:rect l="0" t="0" r="r" b="b"/>
              <a:pathLst>
                <a:path w="34" h="209">
                  <a:moveTo>
                    <a:pt x="0" y="183"/>
                  </a:moveTo>
                  <a:lnTo>
                    <a:pt x="16" y="209"/>
                  </a:lnTo>
                  <a:lnTo>
                    <a:pt x="34" y="186"/>
                  </a:lnTo>
                  <a:lnTo>
                    <a:pt x="28" y="78"/>
                  </a:lnTo>
                  <a:lnTo>
                    <a:pt x="25" y="19"/>
                  </a:lnTo>
                  <a:lnTo>
                    <a:pt x="24" y="0"/>
                  </a:lnTo>
                  <a:lnTo>
                    <a:pt x="20" y="7"/>
                  </a:lnTo>
                  <a:lnTo>
                    <a:pt x="12" y="3"/>
                  </a:lnTo>
                  <a:lnTo>
                    <a:pt x="12" y="9"/>
                  </a:lnTo>
                  <a:lnTo>
                    <a:pt x="20" y="13"/>
                  </a:lnTo>
                  <a:lnTo>
                    <a:pt x="20" y="67"/>
                  </a:lnTo>
                  <a:lnTo>
                    <a:pt x="24" y="98"/>
                  </a:lnTo>
                  <a:lnTo>
                    <a:pt x="20" y="113"/>
                  </a:lnTo>
                  <a:lnTo>
                    <a:pt x="21" y="136"/>
                  </a:lnTo>
                  <a:lnTo>
                    <a:pt x="17" y="156"/>
                  </a:lnTo>
                  <a:lnTo>
                    <a:pt x="5" y="182"/>
                  </a:lnTo>
                  <a:lnTo>
                    <a:pt x="14" y="197"/>
                  </a:lnTo>
                  <a:lnTo>
                    <a:pt x="0" y="18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2" name="Freeform 883"/>
            <p:cNvSpPr>
              <a:spLocks/>
            </p:cNvSpPr>
            <p:nvPr/>
          </p:nvSpPr>
          <p:spPr bwMode="auto">
            <a:xfrm>
              <a:off x="439" y="2571"/>
              <a:ext cx="32" cy="125"/>
            </a:xfrm>
            <a:custGeom>
              <a:avLst/>
              <a:gdLst/>
              <a:ahLst/>
              <a:cxnLst>
                <a:cxn ang="0">
                  <a:pos x="22" y="58"/>
                </a:cxn>
                <a:cxn ang="0">
                  <a:pos x="25" y="77"/>
                </a:cxn>
                <a:cxn ang="0">
                  <a:pos x="28" y="93"/>
                </a:cxn>
                <a:cxn ang="0">
                  <a:pos x="26" y="104"/>
                </a:cxn>
                <a:cxn ang="0">
                  <a:pos x="15" y="101"/>
                </a:cxn>
                <a:cxn ang="0">
                  <a:pos x="8" y="99"/>
                </a:cxn>
                <a:cxn ang="0">
                  <a:pos x="17" y="105"/>
                </a:cxn>
                <a:cxn ang="0">
                  <a:pos x="25" y="113"/>
                </a:cxn>
                <a:cxn ang="0">
                  <a:pos x="17" y="110"/>
                </a:cxn>
                <a:cxn ang="0">
                  <a:pos x="8" y="106"/>
                </a:cxn>
                <a:cxn ang="0">
                  <a:pos x="0" y="105"/>
                </a:cxn>
                <a:cxn ang="0">
                  <a:pos x="26" y="125"/>
                </a:cxn>
                <a:cxn ang="0">
                  <a:pos x="26" y="122"/>
                </a:cxn>
                <a:cxn ang="0">
                  <a:pos x="28" y="122"/>
                </a:cxn>
                <a:cxn ang="0">
                  <a:pos x="29" y="115"/>
                </a:cxn>
                <a:cxn ang="0">
                  <a:pos x="26" y="110"/>
                </a:cxn>
                <a:cxn ang="0">
                  <a:pos x="32" y="100"/>
                </a:cxn>
                <a:cxn ang="0">
                  <a:pos x="30" y="88"/>
                </a:cxn>
                <a:cxn ang="0">
                  <a:pos x="26" y="60"/>
                </a:cxn>
                <a:cxn ang="0">
                  <a:pos x="28" y="42"/>
                </a:cxn>
                <a:cxn ang="0">
                  <a:pos x="23" y="31"/>
                </a:cxn>
                <a:cxn ang="0">
                  <a:pos x="17" y="19"/>
                </a:cxn>
                <a:cxn ang="0">
                  <a:pos x="10" y="0"/>
                </a:cxn>
                <a:cxn ang="0">
                  <a:pos x="14" y="17"/>
                </a:cxn>
                <a:cxn ang="0">
                  <a:pos x="17" y="28"/>
                </a:cxn>
                <a:cxn ang="0">
                  <a:pos x="18" y="34"/>
                </a:cxn>
                <a:cxn ang="0">
                  <a:pos x="24" y="47"/>
                </a:cxn>
                <a:cxn ang="0">
                  <a:pos x="22" y="58"/>
                </a:cxn>
                <a:cxn ang="0">
                  <a:pos x="22" y="58"/>
                </a:cxn>
              </a:cxnLst>
              <a:rect l="0" t="0" r="r" b="b"/>
              <a:pathLst>
                <a:path w="32" h="125">
                  <a:moveTo>
                    <a:pt x="22" y="58"/>
                  </a:moveTo>
                  <a:lnTo>
                    <a:pt x="25" y="77"/>
                  </a:lnTo>
                  <a:lnTo>
                    <a:pt x="28" y="93"/>
                  </a:lnTo>
                  <a:lnTo>
                    <a:pt x="26" y="104"/>
                  </a:lnTo>
                  <a:lnTo>
                    <a:pt x="15" y="101"/>
                  </a:lnTo>
                  <a:lnTo>
                    <a:pt x="8" y="99"/>
                  </a:lnTo>
                  <a:lnTo>
                    <a:pt x="17" y="105"/>
                  </a:lnTo>
                  <a:lnTo>
                    <a:pt x="25" y="113"/>
                  </a:lnTo>
                  <a:lnTo>
                    <a:pt x="17" y="110"/>
                  </a:lnTo>
                  <a:lnTo>
                    <a:pt x="8" y="106"/>
                  </a:lnTo>
                  <a:lnTo>
                    <a:pt x="0" y="105"/>
                  </a:lnTo>
                  <a:lnTo>
                    <a:pt x="26" y="125"/>
                  </a:lnTo>
                  <a:lnTo>
                    <a:pt x="26" y="122"/>
                  </a:lnTo>
                  <a:lnTo>
                    <a:pt x="28" y="122"/>
                  </a:lnTo>
                  <a:lnTo>
                    <a:pt x="29" y="115"/>
                  </a:lnTo>
                  <a:lnTo>
                    <a:pt x="26" y="110"/>
                  </a:lnTo>
                  <a:lnTo>
                    <a:pt x="32" y="100"/>
                  </a:lnTo>
                  <a:lnTo>
                    <a:pt x="30" y="88"/>
                  </a:lnTo>
                  <a:lnTo>
                    <a:pt x="26" y="60"/>
                  </a:lnTo>
                  <a:lnTo>
                    <a:pt x="28" y="42"/>
                  </a:lnTo>
                  <a:lnTo>
                    <a:pt x="23" y="31"/>
                  </a:lnTo>
                  <a:lnTo>
                    <a:pt x="17" y="19"/>
                  </a:lnTo>
                  <a:lnTo>
                    <a:pt x="10" y="0"/>
                  </a:lnTo>
                  <a:lnTo>
                    <a:pt x="14" y="17"/>
                  </a:lnTo>
                  <a:lnTo>
                    <a:pt x="17" y="28"/>
                  </a:lnTo>
                  <a:lnTo>
                    <a:pt x="18" y="34"/>
                  </a:lnTo>
                  <a:lnTo>
                    <a:pt x="24" y="47"/>
                  </a:lnTo>
                  <a:lnTo>
                    <a:pt x="22" y="58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3" name="Freeform 884"/>
            <p:cNvSpPr>
              <a:spLocks/>
            </p:cNvSpPr>
            <p:nvPr/>
          </p:nvSpPr>
          <p:spPr bwMode="auto">
            <a:xfrm>
              <a:off x="316" y="2654"/>
              <a:ext cx="77" cy="4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8" y="9"/>
                </a:cxn>
                <a:cxn ang="0">
                  <a:pos x="0" y="7"/>
                </a:cxn>
                <a:cxn ang="0">
                  <a:pos x="20" y="13"/>
                </a:cxn>
                <a:cxn ang="0">
                  <a:pos x="50" y="24"/>
                </a:cxn>
                <a:cxn ang="0">
                  <a:pos x="77" y="43"/>
                </a:cxn>
                <a:cxn ang="0">
                  <a:pos x="49" y="18"/>
                </a:cxn>
                <a:cxn ang="0">
                  <a:pos x="70" y="22"/>
                </a:cxn>
                <a:cxn ang="0">
                  <a:pos x="45" y="1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77" h="43">
                  <a:moveTo>
                    <a:pt x="7" y="0"/>
                  </a:moveTo>
                  <a:lnTo>
                    <a:pt x="28" y="9"/>
                  </a:lnTo>
                  <a:lnTo>
                    <a:pt x="0" y="7"/>
                  </a:lnTo>
                  <a:lnTo>
                    <a:pt x="20" y="13"/>
                  </a:lnTo>
                  <a:lnTo>
                    <a:pt x="50" y="24"/>
                  </a:lnTo>
                  <a:lnTo>
                    <a:pt x="77" y="43"/>
                  </a:lnTo>
                  <a:lnTo>
                    <a:pt x="49" y="18"/>
                  </a:lnTo>
                  <a:lnTo>
                    <a:pt x="70" y="22"/>
                  </a:lnTo>
                  <a:lnTo>
                    <a:pt x="45" y="1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4" name="Freeform 885"/>
            <p:cNvSpPr>
              <a:spLocks/>
            </p:cNvSpPr>
            <p:nvPr/>
          </p:nvSpPr>
          <p:spPr bwMode="auto">
            <a:xfrm>
              <a:off x="325" y="2648"/>
              <a:ext cx="70" cy="22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3" y="19"/>
                </a:cxn>
                <a:cxn ang="0">
                  <a:pos x="60" y="22"/>
                </a:cxn>
                <a:cxn ang="0">
                  <a:pos x="70" y="22"/>
                </a:cxn>
                <a:cxn ang="0">
                  <a:pos x="44" y="17"/>
                </a:cxn>
                <a:cxn ang="0">
                  <a:pos x="21" y="8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70" h="22">
                  <a:moveTo>
                    <a:pt x="4" y="5"/>
                  </a:moveTo>
                  <a:lnTo>
                    <a:pt x="43" y="19"/>
                  </a:lnTo>
                  <a:lnTo>
                    <a:pt x="60" y="22"/>
                  </a:lnTo>
                  <a:lnTo>
                    <a:pt x="70" y="22"/>
                  </a:lnTo>
                  <a:lnTo>
                    <a:pt x="44" y="17"/>
                  </a:lnTo>
                  <a:lnTo>
                    <a:pt x="21" y="8"/>
                  </a:lnTo>
                  <a:lnTo>
                    <a:pt x="1" y="0"/>
                  </a:lnTo>
                  <a:lnTo>
                    <a:pt x="0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5" name="Freeform 886"/>
            <p:cNvSpPr>
              <a:spLocks/>
            </p:cNvSpPr>
            <p:nvPr/>
          </p:nvSpPr>
          <p:spPr bwMode="auto">
            <a:xfrm>
              <a:off x="391" y="2647"/>
              <a:ext cx="16" cy="22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3" y="8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6" y="6"/>
                </a:cxn>
                <a:cxn ang="0">
                  <a:pos x="16" y="13"/>
                </a:cxn>
                <a:cxn ang="0">
                  <a:pos x="11" y="18"/>
                </a:cxn>
                <a:cxn ang="0">
                  <a:pos x="7" y="21"/>
                </a:cxn>
                <a:cxn ang="0">
                  <a:pos x="0" y="22"/>
                </a:cxn>
                <a:cxn ang="0">
                  <a:pos x="10" y="18"/>
                </a:cxn>
                <a:cxn ang="0">
                  <a:pos x="12" y="12"/>
                </a:cxn>
                <a:cxn ang="0">
                  <a:pos x="10" y="9"/>
                </a:cxn>
                <a:cxn ang="0">
                  <a:pos x="7" y="11"/>
                </a:cxn>
                <a:cxn ang="0">
                  <a:pos x="7" y="18"/>
                </a:cxn>
                <a:cxn ang="0">
                  <a:pos x="4" y="16"/>
                </a:cxn>
                <a:cxn ang="0">
                  <a:pos x="4" y="16"/>
                </a:cxn>
              </a:cxnLst>
              <a:rect l="0" t="0" r="r" b="b"/>
              <a:pathLst>
                <a:path w="16" h="22">
                  <a:moveTo>
                    <a:pt x="4" y="16"/>
                  </a:moveTo>
                  <a:lnTo>
                    <a:pt x="3" y="8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6"/>
                  </a:lnTo>
                  <a:lnTo>
                    <a:pt x="16" y="13"/>
                  </a:lnTo>
                  <a:lnTo>
                    <a:pt x="11" y="18"/>
                  </a:lnTo>
                  <a:lnTo>
                    <a:pt x="7" y="21"/>
                  </a:lnTo>
                  <a:lnTo>
                    <a:pt x="0" y="22"/>
                  </a:lnTo>
                  <a:lnTo>
                    <a:pt x="10" y="18"/>
                  </a:lnTo>
                  <a:lnTo>
                    <a:pt x="12" y="12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7" y="18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6" name="Freeform 887"/>
            <p:cNvSpPr>
              <a:spLocks/>
            </p:cNvSpPr>
            <p:nvPr/>
          </p:nvSpPr>
          <p:spPr bwMode="auto">
            <a:xfrm>
              <a:off x="388" y="2642"/>
              <a:ext cx="77" cy="53"/>
            </a:xfrm>
            <a:custGeom>
              <a:avLst/>
              <a:gdLst/>
              <a:ahLst/>
              <a:cxnLst>
                <a:cxn ang="0">
                  <a:pos x="8" y="25"/>
                </a:cxn>
                <a:cxn ang="0">
                  <a:pos x="3" y="21"/>
                </a:cxn>
                <a:cxn ang="0">
                  <a:pos x="2" y="13"/>
                </a:cxn>
                <a:cxn ang="0">
                  <a:pos x="4" y="7"/>
                </a:cxn>
                <a:cxn ang="0">
                  <a:pos x="9" y="3"/>
                </a:cxn>
                <a:cxn ang="0">
                  <a:pos x="15" y="2"/>
                </a:cxn>
                <a:cxn ang="0">
                  <a:pos x="21" y="7"/>
                </a:cxn>
                <a:cxn ang="0">
                  <a:pos x="50" y="34"/>
                </a:cxn>
                <a:cxn ang="0">
                  <a:pos x="77" y="53"/>
                </a:cxn>
                <a:cxn ang="0">
                  <a:pos x="49" y="29"/>
                </a:cxn>
                <a:cxn ang="0">
                  <a:pos x="39" y="21"/>
                </a:cxn>
                <a:cxn ang="0">
                  <a:pos x="50" y="23"/>
                </a:cxn>
                <a:cxn ang="0">
                  <a:pos x="42" y="19"/>
                </a:cxn>
                <a:cxn ang="0">
                  <a:pos x="52" y="18"/>
                </a:cxn>
                <a:cxn ang="0">
                  <a:pos x="63" y="17"/>
                </a:cxn>
                <a:cxn ang="0">
                  <a:pos x="44" y="16"/>
                </a:cxn>
                <a:cxn ang="0">
                  <a:pos x="34" y="12"/>
                </a:cxn>
                <a:cxn ang="0">
                  <a:pos x="36" y="19"/>
                </a:cxn>
                <a:cxn ang="0">
                  <a:pos x="16" y="0"/>
                </a:cxn>
                <a:cxn ang="0">
                  <a:pos x="8" y="1"/>
                </a:cxn>
                <a:cxn ang="0">
                  <a:pos x="1" y="7"/>
                </a:cxn>
                <a:cxn ang="0">
                  <a:pos x="0" y="16"/>
                </a:cxn>
                <a:cxn ang="0">
                  <a:pos x="1" y="23"/>
                </a:cxn>
                <a:cxn ang="0">
                  <a:pos x="5" y="27"/>
                </a:cxn>
                <a:cxn ang="0">
                  <a:pos x="8" y="25"/>
                </a:cxn>
                <a:cxn ang="0">
                  <a:pos x="8" y="25"/>
                </a:cxn>
              </a:cxnLst>
              <a:rect l="0" t="0" r="r" b="b"/>
              <a:pathLst>
                <a:path w="77" h="53">
                  <a:moveTo>
                    <a:pt x="8" y="25"/>
                  </a:moveTo>
                  <a:lnTo>
                    <a:pt x="3" y="21"/>
                  </a:lnTo>
                  <a:lnTo>
                    <a:pt x="2" y="13"/>
                  </a:lnTo>
                  <a:lnTo>
                    <a:pt x="4" y="7"/>
                  </a:lnTo>
                  <a:lnTo>
                    <a:pt x="9" y="3"/>
                  </a:lnTo>
                  <a:lnTo>
                    <a:pt x="15" y="2"/>
                  </a:lnTo>
                  <a:lnTo>
                    <a:pt x="21" y="7"/>
                  </a:lnTo>
                  <a:lnTo>
                    <a:pt x="50" y="34"/>
                  </a:lnTo>
                  <a:lnTo>
                    <a:pt x="77" y="53"/>
                  </a:lnTo>
                  <a:lnTo>
                    <a:pt x="49" y="29"/>
                  </a:lnTo>
                  <a:lnTo>
                    <a:pt x="39" y="21"/>
                  </a:lnTo>
                  <a:lnTo>
                    <a:pt x="50" y="23"/>
                  </a:lnTo>
                  <a:lnTo>
                    <a:pt x="42" y="19"/>
                  </a:lnTo>
                  <a:lnTo>
                    <a:pt x="52" y="18"/>
                  </a:lnTo>
                  <a:lnTo>
                    <a:pt x="63" y="17"/>
                  </a:lnTo>
                  <a:lnTo>
                    <a:pt x="44" y="16"/>
                  </a:lnTo>
                  <a:lnTo>
                    <a:pt x="34" y="12"/>
                  </a:lnTo>
                  <a:lnTo>
                    <a:pt x="36" y="19"/>
                  </a:lnTo>
                  <a:lnTo>
                    <a:pt x="16" y="0"/>
                  </a:lnTo>
                  <a:lnTo>
                    <a:pt x="8" y="1"/>
                  </a:lnTo>
                  <a:lnTo>
                    <a:pt x="1" y="7"/>
                  </a:lnTo>
                  <a:lnTo>
                    <a:pt x="0" y="16"/>
                  </a:lnTo>
                  <a:lnTo>
                    <a:pt x="1" y="23"/>
                  </a:lnTo>
                  <a:lnTo>
                    <a:pt x="5" y="27"/>
                  </a:lnTo>
                  <a:lnTo>
                    <a:pt x="8" y="25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7" name="Freeform 888"/>
            <p:cNvSpPr>
              <a:spLocks/>
            </p:cNvSpPr>
            <p:nvPr/>
          </p:nvSpPr>
          <p:spPr bwMode="auto">
            <a:xfrm>
              <a:off x="359" y="2674"/>
              <a:ext cx="94" cy="52"/>
            </a:xfrm>
            <a:custGeom>
              <a:avLst/>
              <a:gdLst/>
              <a:ahLst/>
              <a:cxnLst>
                <a:cxn ang="0">
                  <a:pos x="14" y="9"/>
                </a:cxn>
                <a:cxn ang="0">
                  <a:pos x="49" y="32"/>
                </a:cxn>
                <a:cxn ang="0">
                  <a:pos x="54" y="32"/>
                </a:cxn>
                <a:cxn ang="0">
                  <a:pos x="58" y="33"/>
                </a:cxn>
                <a:cxn ang="0">
                  <a:pos x="60" y="37"/>
                </a:cxn>
                <a:cxn ang="0">
                  <a:pos x="58" y="39"/>
                </a:cxn>
                <a:cxn ang="0">
                  <a:pos x="56" y="40"/>
                </a:cxn>
                <a:cxn ang="0">
                  <a:pos x="51" y="41"/>
                </a:cxn>
                <a:cxn ang="0">
                  <a:pos x="49" y="39"/>
                </a:cxn>
                <a:cxn ang="0">
                  <a:pos x="50" y="42"/>
                </a:cxn>
                <a:cxn ang="0">
                  <a:pos x="53" y="43"/>
                </a:cxn>
                <a:cxn ang="0">
                  <a:pos x="53" y="45"/>
                </a:cxn>
                <a:cxn ang="0">
                  <a:pos x="51" y="48"/>
                </a:cxn>
                <a:cxn ang="0">
                  <a:pos x="55" y="45"/>
                </a:cxn>
                <a:cxn ang="0">
                  <a:pos x="56" y="42"/>
                </a:cxn>
                <a:cxn ang="0">
                  <a:pos x="59" y="41"/>
                </a:cxn>
                <a:cxn ang="0">
                  <a:pos x="61" y="44"/>
                </a:cxn>
                <a:cxn ang="0">
                  <a:pos x="64" y="42"/>
                </a:cxn>
                <a:cxn ang="0">
                  <a:pos x="65" y="45"/>
                </a:cxn>
                <a:cxn ang="0">
                  <a:pos x="61" y="52"/>
                </a:cxn>
                <a:cxn ang="0">
                  <a:pos x="68" y="45"/>
                </a:cxn>
                <a:cxn ang="0">
                  <a:pos x="74" y="43"/>
                </a:cxn>
                <a:cxn ang="0">
                  <a:pos x="80" y="41"/>
                </a:cxn>
                <a:cxn ang="0">
                  <a:pos x="84" y="37"/>
                </a:cxn>
                <a:cxn ang="0">
                  <a:pos x="89" y="35"/>
                </a:cxn>
                <a:cxn ang="0">
                  <a:pos x="93" y="35"/>
                </a:cxn>
                <a:cxn ang="0">
                  <a:pos x="94" y="37"/>
                </a:cxn>
                <a:cxn ang="0">
                  <a:pos x="94" y="35"/>
                </a:cxn>
                <a:cxn ang="0">
                  <a:pos x="93" y="34"/>
                </a:cxn>
                <a:cxn ang="0">
                  <a:pos x="89" y="34"/>
                </a:cxn>
                <a:cxn ang="0">
                  <a:pos x="84" y="35"/>
                </a:cxn>
                <a:cxn ang="0">
                  <a:pos x="79" y="39"/>
                </a:cxn>
                <a:cxn ang="0">
                  <a:pos x="75" y="41"/>
                </a:cxn>
                <a:cxn ang="0">
                  <a:pos x="70" y="42"/>
                </a:cxn>
                <a:cxn ang="0">
                  <a:pos x="65" y="41"/>
                </a:cxn>
                <a:cxn ang="0">
                  <a:pos x="60" y="34"/>
                </a:cxn>
                <a:cxn ang="0">
                  <a:pos x="56" y="31"/>
                </a:cxn>
                <a:cxn ang="0">
                  <a:pos x="48" y="29"/>
                </a:cxn>
                <a:cxn ang="0">
                  <a:pos x="11" y="5"/>
                </a:cxn>
                <a:cxn ang="0">
                  <a:pos x="0" y="0"/>
                </a:cxn>
                <a:cxn ang="0">
                  <a:pos x="14" y="9"/>
                </a:cxn>
                <a:cxn ang="0">
                  <a:pos x="14" y="9"/>
                </a:cxn>
              </a:cxnLst>
              <a:rect l="0" t="0" r="r" b="b"/>
              <a:pathLst>
                <a:path w="94" h="52">
                  <a:moveTo>
                    <a:pt x="14" y="9"/>
                  </a:moveTo>
                  <a:lnTo>
                    <a:pt x="49" y="32"/>
                  </a:lnTo>
                  <a:lnTo>
                    <a:pt x="54" y="32"/>
                  </a:lnTo>
                  <a:lnTo>
                    <a:pt x="58" y="33"/>
                  </a:lnTo>
                  <a:lnTo>
                    <a:pt x="60" y="37"/>
                  </a:lnTo>
                  <a:lnTo>
                    <a:pt x="58" y="39"/>
                  </a:lnTo>
                  <a:lnTo>
                    <a:pt x="56" y="40"/>
                  </a:lnTo>
                  <a:lnTo>
                    <a:pt x="51" y="41"/>
                  </a:lnTo>
                  <a:lnTo>
                    <a:pt x="49" y="39"/>
                  </a:lnTo>
                  <a:lnTo>
                    <a:pt x="50" y="42"/>
                  </a:lnTo>
                  <a:lnTo>
                    <a:pt x="53" y="43"/>
                  </a:lnTo>
                  <a:lnTo>
                    <a:pt x="53" y="45"/>
                  </a:lnTo>
                  <a:lnTo>
                    <a:pt x="51" y="48"/>
                  </a:lnTo>
                  <a:lnTo>
                    <a:pt x="55" y="45"/>
                  </a:lnTo>
                  <a:lnTo>
                    <a:pt x="56" y="42"/>
                  </a:lnTo>
                  <a:lnTo>
                    <a:pt x="59" y="41"/>
                  </a:lnTo>
                  <a:lnTo>
                    <a:pt x="61" y="44"/>
                  </a:lnTo>
                  <a:lnTo>
                    <a:pt x="64" y="42"/>
                  </a:lnTo>
                  <a:lnTo>
                    <a:pt x="65" y="45"/>
                  </a:lnTo>
                  <a:lnTo>
                    <a:pt x="61" y="52"/>
                  </a:lnTo>
                  <a:lnTo>
                    <a:pt x="68" y="45"/>
                  </a:lnTo>
                  <a:lnTo>
                    <a:pt x="74" y="43"/>
                  </a:lnTo>
                  <a:lnTo>
                    <a:pt x="80" y="41"/>
                  </a:lnTo>
                  <a:lnTo>
                    <a:pt x="84" y="37"/>
                  </a:lnTo>
                  <a:lnTo>
                    <a:pt x="89" y="35"/>
                  </a:lnTo>
                  <a:lnTo>
                    <a:pt x="93" y="35"/>
                  </a:lnTo>
                  <a:lnTo>
                    <a:pt x="94" y="37"/>
                  </a:lnTo>
                  <a:lnTo>
                    <a:pt x="94" y="35"/>
                  </a:lnTo>
                  <a:lnTo>
                    <a:pt x="93" y="34"/>
                  </a:lnTo>
                  <a:lnTo>
                    <a:pt x="89" y="34"/>
                  </a:lnTo>
                  <a:lnTo>
                    <a:pt x="84" y="35"/>
                  </a:lnTo>
                  <a:lnTo>
                    <a:pt x="79" y="39"/>
                  </a:lnTo>
                  <a:lnTo>
                    <a:pt x="75" y="41"/>
                  </a:lnTo>
                  <a:lnTo>
                    <a:pt x="70" y="42"/>
                  </a:lnTo>
                  <a:lnTo>
                    <a:pt x="65" y="41"/>
                  </a:lnTo>
                  <a:lnTo>
                    <a:pt x="60" y="34"/>
                  </a:lnTo>
                  <a:lnTo>
                    <a:pt x="56" y="31"/>
                  </a:lnTo>
                  <a:lnTo>
                    <a:pt x="48" y="29"/>
                  </a:lnTo>
                  <a:lnTo>
                    <a:pt x="11" y="5"/>
                  </a:lnTo>
                  <a:lnTo>
                    <a:pt x="0" y="0"/>
                  </a:lnTo>
                  <a:lnTo>
                    <a:pt x="14" y="9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8" name="Freeform 889"/>
            <p:cNvSpPr>
              <a:spLocks/>
            </p:cNvSpPr>
            <p:nvPr/>
          </p:nvSpPr>
          <p:spPr bwMode="auto">
            <a:xfrm>
              <a:off x="403" y="2686"/>
              <a:ext cx="67" cy="62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3" y="22"/>
                </a:cxn>
                <a:cxn ang="0">
                  <a:pos x="3" y="26"/>
                </a:cxn>
                <a:cxn ang="0">
                  <a:pos x="5" y="30"/>
                </a:cxn>
                <a:cxn ang="0">
                  <a:pos x="6" y="34"/>
                </a:cxn>
                <a:cxn ang="0">
                  <a:pos x="10" y="34"/>
                </a:cxn>
                <a:cxn ang="0">
                  <a:pos x="10" y="38"/>
                </a:cxn>
                <a:cxn ang="0">
                  <a:pos x="13" y="41"/>
                </a:cxn>
                <a:cxn ang="0">
                  <a:pos x="12" y="45"/>
                </a:cxn>
                <a:cxn ang="0">
                  <a:pos x="14" y="49"/>
                </a:cxn>
                <a:cxn ang="0">
                  <a:pos x="16" y="50"/>
                </a:cxn>
                <a:cxn ang="0">
                  <a:pos x="19" y="54"/>
                </a:cxn>
                <a:cxn ang="0">
                  <a:pos x="23" y="56"/>
                </a:cxn>
                <a:cxn ang="0">
                  <a:pos x="26" y="56"/>
                </a:cxn>
                <a:cxn ang="0">
                  <a:pos x="30" y="59"/>
                </a:cxn>
                <a:cxn ang="0">
                  <a:pos x="33" y="60"/>
                </a:cxn>
                <a:cxn ang="0">
                  <a:pos x="39" y="59"/>
                </a:cxn>
                <a:cxn ang="0">
                  <a:pos x="42" y="54"/>
                </a:cxn>
                <a:cxn ang="0">
                  <a:pos x="47" y="48"/>
                </a:cxn>
                <a:cxn ang="0">
                  <a:pos x="53" y="39"/>
                </a:cxn>
                <a:cxn ang="0">
                  <a:pos x="56" y="35"/>
                </a:cxn>
                <a:cxn ang="0">
                  <a:pos x="56" y="28"/>
                </a:cxn>
                <a:cxn ang="0">
                  <a:pos x="61" y="25"/>
                </a:cxn>
                <a:cxn ang="0">
                  <a:pos x="64" y="20"/>
                </a:cxn>
                <a:cxn ang="0">
                  <a:pos x="64" y="14"/>
                </a:cxn>
                <a:cxn ang="0">
                  <a:pos x="62" y="10"/>
                </a:cxn>
                <a:cxn ang="0">
                  <a:pos x="50" y="0"/>
                </a:cxn>
                <a:cxn ang="0">
                  <a:pos x="61" y="8"/>
                </a:cxn>
                <a:cxn ang="0">
                  <a:pos x="66" y="13"/>
                </a:cxn>
                <a:cxn ang="0">
                  <a:pos x="67" y="19"/>
                </a:cxn>
                <a:cxn ang="0">
                  <a:pos x="66" y="23"/>
                </a:cxn>
                <a:cxn ang="0">
                  <a:pos x="63" y="27"/>
                </a:cxn>
                <a:cxn ang="0">
                  <a:pos x="58" y="30"/>
                </a:cxn>
                <a:cxn ang="0">
                  <a:pos x="56" y="39"/>
                </a:cxn>
                <a:cxn ang="0">
                  <a:pos x="51" y="45"/>
                </a:cxn>
                <a:cxn ang="0">
                  <a:pos x="44" y="56"/>
                </a:cxn>
                <a:cxn ang="0">
                  <a:pos x="39" y="60"/>
                </a:cxn>
                <a:cxn ang="0">
                  <a:pos x="35" y="62"/>
                </a:cxn>
                <a:cxn ang="0">
                  <a:pos x="30" y="61"/>
                </a:cxn>
                <a:cxn ang="0">
                  <a:pos x="28" y="59"/>
                </a:cxn>
                <a:cxn ang="0">
                  <a:pos x="19" y="56"/>
                </a:cxn>
                <a:cxn ang="0">
                  <a:pos x="17" y="54"/>
                </a:cxn>
                <a:cxn ang="0">
                  <a:pos x="15" y="51"/>
                </a:cxn>
                <a:cxn ang="0">
                  <a:pos x="13" y="49"/>
                </a:cxn>
                <a:cxn ang="0">
                  <a:pos x="11" y="46"/>
                </a:cxn>
                <a:cxn ang="0">
                  <a:pos x="11" y="42"/>
                </a:cxn>
                <a:cxn ang="0">
                  <a:pos x="9" y="38"/>
                </a:cxn>
                <a:cxn ang="0">
                  <a:pos x="8" y="35"/>
                </a:cxn>
                <a:cxn ang="0">
                  <a:pos x="4" y="34"/>
                </a:cxn>
                <a:cxn ang="0">
                  <a:pos x="0" y="29"/>
                </a:cxn>
                <a:cxn ang="0">
                  <a:pos x="1" y="21"/>
                </a:cxn>
                <a:cxn ang="0">
                  <a:pos x="5" y="18"/>
                </a:cxn>
                <a:cxn ang="0">
                  <a:pos x="9" y="19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67" h="62">
                  <a:moveTo>
                    <a:pt x="6" y="19"/>
                  </a:moveTo>
                  <a:lnTo>
                    <a:pt x="3" y="22"/>
                  </a:lnTo>
                  <a:lnTo>
                    <a:pt x="3" y="26"/>
                  </a:lnTo>
                  <a:lnTo>
                    <a:pt x="5" y="30"/>
                  </a:lnTo>
                  <a:lnTo>
                    <a:pt x="6" y="34"/>
                  </a:lnTo>
                  <a:lnTo>
                    <a:pt x="10" y="34"/>
                  </a:lnTo>
                  <a:lnTo>
                    <a:pt x="10" y="38"/>
                  </a:lnTo>
                  <a:lnTo>
                    <a:pt x="13" y="41"/>
                  </a:lnTo>
                  <a:lnTo>
                    <a:pt x="12" y="45"/>
                  </a:lnTo>
                  <a:lnTo>
                    <a:pt x="14" y="49"/>
                  </a:lnTo>
                  <a:lnTo>
                    <a:pt x="16" y="50"/>
                  </a:lnTo>
                  <a:lnTo>
                    <a:pt x="19" y="54"/>
                  </a:lnTo>
                  <a:lnTo>
                    <a:pt x="23" y="56"/>
                  </a:lnTo>
                  <a:lnTo>
                    <a:pt x="26" y="56"/>
                  </a:lnTo>
                  <a:lnTo>
                    <a:pt x="30" y="59"/>
                  </a:lnTo>
                  <a:lnTo>
                    <a:pt x="33" y="60"/>
                  </a:lnTo>
                  <a:lnTo>
                    <a:pt x="39" y="59"/>
                  </a:lnTo>
                  <a:lnTo>
                    <a:pt x="42" y="54"/>
                  </a:lnTo>
                  <a:lnTo>
                    <a:pt x="47" y="48"/>
                  </a:lnTo>
                  <a:lnTo>
                    <a:pt x="53" y="39"/>
                  </a:lnTo>
                  <a:lnTo>
                    <a:pt x="56" y="35"/>
                  </a:lnTo>
                  <a:lnTo>
                    <a:pt x="56" y="28"/>
                  </a:lnTo>
                  <a:lnTo>
                    <a:pt x="61" y="25"/>
                  </a:lnTo>
                  <a:lnTo>
                    <a:pt x="64" y="20"/>
                  </a:lnTo>
                  <a:lnTo>
                    <a:pt x="64" y="14"/>
                  </a:lnTo>
                  <a:lnTo>
                    <a:pt x="62" y="10"/>
                  </a:lnTo>
                  <a:lnTo>
                    <a:pt x="50" y="0"/>
                  </a:lnTo>
                  <a:lnTo>
                    <a:pt x="61" y="8"/>
                  </a:lnTo>
                  <a:lnTo>
                    <a:pt x="66" y="13"/>
                  </a:lnTo>
                  <a:lnTo>
                    <a:pt x="67" y="19"/>
                  </a:lnTo>
                  <a:lnTo>
                    <a:pt x="66" y="23"/>
                  </a:lnTo>
                  <a:lnTo>
                    <a:pt x="63" y="27"/>
                  </a:lnTo>
                  <a:lnTo>
                    <a:pt x="58" y="30"/>
                  </a:lnTo>
                  <a:lnTo>
                    <a:pt x="56" y="39"/>
                  </a:lnTo>
                  <a:lnTo>
                    <a:pt x="51" y="45"/>
                  </a:lnTo>
                  <a:lnTo>
                    <a:pt x="44" y="56"/>
                  </a:lnTo>
                  <a:lnTo>
                    <a:pt x="39" y="60"/>
                  </a:lnTo>
                  <a:lnTo>
                    <a:pt x="35" y="62"/>
                  </a:lnTo>
                  <a:lnTo>
                    <a:pt x="30" y="61"/>
                  </a:lnTo>
                  <a:lnTo>
                    <a:pt x="28" y="59"/>
                  </a:lnTo>
                  <a:lnTo>
                    <a:pt x="19" y="56"/>
                  </a:lnTo>
                  <a:lnTo>
                    <a:pt x="17" y="54"/>
                  </a:lnTo>
                  <a:lnTo>
                    <a:pt x="15" y="51"/>
                  </a:lnTo>
                  <a:lnTo>
                    <a:pt x="13" y="49"/>
                  </a:lnTo>
                  <a:lnTo>
                    <a:pt x="11" y="46"/>
                  </a:lnTo>
                  <a:lnTo>
                    <a:pt x="11" y="42"/>
                  </a:lnTo>
                  <a:lnTo>
                    <a:pt x="9" y="38"/>
                  </a:lnTo>
                  <a:lnTo>
                    <a:pt x="8" y="35"/>
                  </a:lnTo>
                  <a:lnTo>
                    <a:pt x="4" y="34"/>
                  </a:lnTo>
                  <a:lnTo>
                    <a:pt x="0" y="29"/>
                  </a:lnTo>
                  <a:lnTo>
                    <a:pt x="1" y="21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9" name="Freeform 890"/>
            <p:cNvSpPr>
              <a:spLocks/>
            </p:cNvSpPr>
            <p:nvPr/>
          </p:nvSpPr>
          <p:spPr bwMode="auto">
            <a:xfrm>
              <a:off x="422" y="2708"/>
              <a:ext cx="33" cy="24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6" y="20"/>
                </a:cxn>
                <a:cxn ang="0">
                  <a:pos x="11" y="19"/>
                </a:cxn>
                <a:cxn ang="0">
                  <a:pos x="16" y="16"/>
                </a:cxn>
                <a:cxn ang="0">
                  <a:pos x="20" y="12"/>
                </a:cxn>
                <a:cxn ang="0">
                  <a:pos x="24" y="10"/>
                </a:cxn>
                <a:cxn ang="0">
                  <a:pos x="30" y="7"/>
                </a:cxn>
                <a:cxn ang="0">
                  <a:pos x="31" y="4"/>
                </a:cxn>
                <a:cxn ang="0">
                  <a:pos x="30" y="0"/>
                </a:cxn>
                <a:cxn ang="0">
                  <a:pos x="32" y="2"/>
                </a:cxn>
                <a:cxn ang="0">
                  <a:pos x="33" y="5"/>
                </a:cxn>
                <a:cxn ang="0">
                  <a:pos x="31" y="9"/>
                </a:cxn>
                <a:cxn ang="0">
                  <a:pos x="24" y="13"/>
                </a:cxn>
                <a:cxn ang="0">
                  <a:pos x="17" y="18"/>
                </a:cxn>
                <a:cxn ang="0">
                  <a:pos x="12" y="21"/>
                </a:cxn>
                <a:cxn ang="0">
                  <a:pos x="7" y="23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33" h="24">
                  <a:moveTo>
                    <a:pt x="0" y="24"/>
                  </a:moveTo>
                  <a:lnTo>
                    <a:pt x="6" y="20"/>
                  </a:lnTo>
                  <a:lnTo>
                    <a:pt x="11" y="19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10"/>
                  </a:lnTo>
                  <a:lnTo>
                    <a:pt x="30" y="7"/>
                  </a:lnTo>
                  <a:lnTo>
                    <a:pt x="31" y="4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3" y="5"/>
                  </a:lnTo>
                  <a:lnTo>
                    <a:pt x="31" y="9"/>
                  </a:lnTo>
                  <a:lnTo>
                    <a:pt x="24" y="13"/>
                  </a:lnTo>
                  <a:lnTo>
                    <a:pt x="17" y="18"/>
                  </a:lnTo>
                  <a:lnTo>
                    <a:pt x="12" y="21"/>
                  </a:lnTo>
                  <a:lnTo>
                    <a:pt x="7" y="23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0" name="Freeform 891"/>
            <p:cNvSpPr>
              <a:spLocks/>
            </p:cNvSpPr>
            <p:nvPr/>
          </p:nvSpPr>
          <p:spPr bwMode="auto">
            <a:xfrm>
              <a:off x="433" y="2713"/>
              <a:ext cx="28" cy="27"/>
            </a:xfrm>
            <a:custGeom>
              <a:avLst/>
              <a:gdLst/>
              <a:ahLst/>
              <a:cxnLst>
                <a:cxn ang="0">
                  <a:pos x="2" y="23"/>
                </a:cxn>
                <a:cxn ang="0">
                  <a:pos x="9" y="19"/>
                </a:cxn>
                <a:cxn ang="0">
                  <a:pos x="12" y="13"/>
                </a:cxn>
                <a:cxn ang="0">
                  <a:pos x="15" y="9"/>
                </a:cxn>
                <a:cxn ang="0">
                  <a:pos x="19" y="4"/>
                </a:cxn>
                <a:cxn ang="0">
                  <a:pos x="21" y="1"/>
                </a:cxn>
                <a:cxn ang="0">
                  <a:pos x="24" y="0"/>
                </a:cxn>
                <a:cxn ang="0">
                  <a:pos x="28" y="1"/>
                </a:cxn>
                <a:cxn ang="0">
                  <a:pos x="21" y="4"/>
                </a:cxn>
                <a:cxn ang="0">
                  <a:pos x="18" y="10"/>
                </a:cxn>
                <a:cxn ang="0">
                  <a:pos x="14" y="15"/>
                </a:cxn>
                <a:cxn ang="0">
                  <a:pos x="10" y="19"/>
                </a:cxn>
                <a:cxn ang="0">
                  <a:pos x="9" y="21"/>
                </a:cxn>
                <a:cxn ang="0">
                  <a:pos x="3" y="25"/>
                </a:cxn>
                <a:cxn ang="0">
                  <a:pos x="0" y="27"/>
                </a:cxn>
                <a:cxn ang="0">
                  <a:pos x="2" y="23"/>
                </a:cxn>
                <a:cxn ang="0">
                  <a:pos x="2" y="23"/>
                </a:cxn>
              </a:cxnLst>
              <a:rect l="0" t="0" r="r" b="b"/>
              <a:pathLst>
                <a:path w="28" h="27">
                  <a:moveTo>
                    <a:pt x="2" y="23"/>
                  </a:moveTo>
                  <a:lnTo>
                    <a:pt x="9" y="19"/>
                  </a:lnTo>
                  <a:lnTo>
                    <a:pt x="12" y="13"/>
                  </a:lnTo>
                  <a:lnTo>
                    <a:pt x="15" y="9"/>
                  </a:lnTo>
                  <a:lnTo>
                    <a:pt x="19" y="4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8" y="10"/>
                  </a:lnTo>
                  <a:lnTo>
                    <a:pt x="14" y="15"/>
                  </a:lnTo>
                  <a:lnTo>
                    <a:pt x="10" y="19"/>
                  </a:lnTo>
                  <a:lnTo>
                    <a:pt x="9" y="21"/>
                  </a:lnTo>
                  <a:lnTo>
                    <a:pt x="3" y="25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1" name="Freeform 892"/>
            <p:cNvSpPr>
              <a:spLocks/>
            </p:cNvSpPr>
            <p:nvPr/>
          </p:nvSpPr>
          <p:spPr bwMode="auto">
            <a:xfrm>
              <a:off x="451" y="2729"/>
              <a:ext cx="74" cy="3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1" y="14"/>
                </a:cxn>
                <a:cxn ang="0">
                  <a:pos x="28" y="19"/>
                </a:cxn>
                <a:cxn ang="0">
                  <a:pos x="37" y="22"/>
                </a:cxn>
                <a:cxn ang="0">
                  <a:pos x="48" y="25"/>
                </a:cxn>
                <a:cxn ang="0">
                  <a:pos x="67" y="30"/>
                </a:cxn>
                <a:cxn ang="0">
                  <a:pos x="74" y="28"/>
                </a:cxn>
                <a:cxn ang="0">
                  <a:pos x="59" y="24"/>
                </a:cxn>
                <a:cxn ang="0">
                  <a:pos x="42" y="17"/>
                </a:cxn>
                <a:cxn ang="0">
                  <a:pos x="26" y="14"/>
                </a:cxn>
                <a:cxn ang="0">
                  <a:pos x="18" y="11"/>
                </a:cxn>
                <a:cxn ang="0">
                  <a:pos x="6" y="5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74" h="30">
                  <a:moveTo>
                    <a:pt x="0" y="6"/>
                  </a:moveTo>
                  <a:lnTo>
                    <a:pt x="11" y="14"/>
                  </a:lnTo>
                  <a:lnTo>
                    <a:pt x="28" y="19"/>
                  </a:lnTo>
                  <a:lnTo>
                    <a:pt x="37" y="22"/>
                  </a:lnTo>
                  <a:lnTo>
                    <a:pt x="48" y="25"/>
                  </a:lnTo>
                  <a:lnTo>
                    <a:pt x="67" y="30"/>
                  </a:lnTo>
                  <a:lnTo>
                    <a:pt x="74" y="28"/>
                  </a:lnTo>
                  <a:lnTo>
                    <a:pt x="59" y="24"/>
                  </a:lnTo>
                  <a:lnTo>
                    <a:pt x="42" y="17"/>
                  </a:lnTo>
                  <a:lnTo>
                    <a:pt x="26" y="14"/>
                  </a:lnTo>
                  <a:lnTo>
                    <a:pt x="18" y="11"/>
                  </a:lnTo>
                  <a:lnTo>
                    <a:pt x="6" y="5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2" name="Freeform 893"/>
            <p:cNvSpPr>
              <a:spLocks/>
            </p:cNvSpPr>
            <p:nvPr/>
          </p:nvSpPr>
          <p:spPr bwMode="auto">
            <a:xfrm>
              <a:off x="482" y="2665"/>
              <a:ext cx="156" cy="245"/>
            </a:xfrm>
            <a:custGeom>
              <a:avLst/>
              <a:gdLst/>
              <a:ahLst/>
              <a:cxnLst>
                <a:cxn ang="0">
                  <a:pos x="59" y="90"/>
                </a:cxn>
                <a:cxn ang="0">
                  <a:pos x="83" y="87"/>
                </a:cxn>
                <a:cxn ang="0">
                  <a:pos x="76" y="81"/>
                </a:cxn>
                <a:cxn ang="0">
                  <a:pos x="90" y="81"/>
                </a:cxn>
                <a:cxn ang="0">
                  <a:pos x="99" y="86"/>
                </a:cxn>
                <a:cxn ang="0">
                  <a:pos x="122" y="80"/>
                </a:cxn>
                <a:cxn ang="0">
                  <a:pos x="136" y="69"/>
                </a:cxn>
                <a:cxn ang="0">
                  <a:pos x="151" y="56"/>
                </a:cxn>
                <a:cxn ang="0">
                  <a:pos x="151" y="38"/>
                </a:cxn>
                <a:cxn ang="0">
                  <a:pos x="148" y="28"/>
                </a:cxn>
                <a:cxn ang="0">
                  <a:pos x="150" y="15"/>
                </a:cxn>
                <a:cxn ang="0">
                  <a:pos x="148" y="0"/>
                </a:cxn>
                <a:cxn ang="0">
                  <a:pos x="153" y="3"/>
                </a:cxn>
                <a:cxn ang="0">
                  <a:pos x="155" y="12"/>
                </a:cxn>
                <a:cxn ang="0">
                  <a:pos x="155" y="31"/>
                </a:cxn>
                <a:cxn ang="0">
                  <a:pos x="156" y="59"/>
                </a:cxn>
                <a:cxn ang="0">
                  <a:pos x="143" y="71"/>
                </a:cxn>
                <a:cxn ang="0">
                  <a:pos x="132" y="80"/>
                </a:cxn>
                <a:cxn ang="0">
                  <a:pos x="135" y="94"/>
                </a:cxn>
                <a:cxn ang="0">
                  <a:pos x="136" y="108"/>
                </a:cxn>
                <a:cxn ang="0">
                  <a:pos x="143" y="133"/>
                </a:cxn>
                <a:cxn ang="0">
                  <a:pos x="145" y="175"/>
                </a:cxn>
                <a:cxn ang="0">
                  <a:pos x="147" y="245"/>
                </a:cxn>
                <a:cxn ang="0">
                  <a:pos x="105" y="243"/>
                </a:cxn>
                <a:cxn ang="0">
                  <a:pos x="73" y="183"/>
                </a:cxn>
                <a:cxn ang="0">
                  <a:pos x="69" y="132"/>
                </a:cxn>
                <a:cxn ang="0">
                  <a:pos x="71" y="107"/>
                </a:cxn>
                <a:cxn ang="0">
                  <a:pos x="123" y="93"/>
                </a:cxn>
                <a:cxn ang="0">
                  <a:pos x="90" y="97"/>
                </a:cxn>
                <a:cxn ang="0">
                  <a:pos x="79" y="100"/>
                </a:cxn>
                <a:cxn ang="0">
                  <a:pos x="53" y="111"/>
                </a:cxn>
                <a:cxn ang="0">
                  <a:pos x="41" y="114"/>
                </a:cxn>
                <a:cxn ang="0">
                  <a:pos x="0" y="94"/>
                </a:cxn>
                <a:cxn ang="0">
                  <a:pos x="31" y="99"/>
                </a:cxn>
                <a:cxn ang="0">
                  <a:pos x="32" y="90"/>
                </a:cxn>
                <a:cxn ang="0">
                  <a:pos x="38" y="92"/>
                </a:cxn>
                <a:cxn ang="0">
                  <a:pos x="38" y="103"/>
                </a:cxn>
                <a:cxn ang="0">
                  <a:pos x="56" y="102"/>
                </a:cxn>
                <a:cxn ang="0">
                  <a:pos x="59" y="99"/>
                </a:cxn>
                <a:cxn ang="0">
                  <a:pos x="59" y="94"/>
                </a:cxn>
                <a:cxn ang="0">
                  <a:pos x="49" y="93"/>
                </a:cxn>
                <a:cxn ang="0">
                  <a:pos x="59" y="90"/>
                </a:cxn>
                <a:cxn ang="0">
                  <a:pos x="59" y="90"/>
                </a:cxn>
              </a:cxnLst>
              <a:rect l="0" t="0" r="r" b="b"/>
              <a:pathLst>
                <a:path w="156" h="245">
                  <a:moveTo>
                    <a:pt x="59" y="90"/>
                  </a:moveTo>
                  <a:lnTo>
                    <a:pt x="83" y="87"/>
                  </a:lnTo>
                  <a:lnTo>
                    <a:pt x="76" y="81"/>
                  </a:lnTo>
                  <a:lnTo>
                    <a:pt x="90" y="81"/>
                  </a:lnTo>
                  <a:lnTo>
                    <a:pt x="99" y="86"/>
                  </a:lnTo>
                  <a:lnTo>
                    <a:pt x="122" y="80"/>
                  </a:lnTo>
                  <a:lnTo>
                    <a:pt x="136" y="69"/>
                  </a:lnTo>
                  <a:lnTo>
                    <a:pt x="151" y="56"/>
                  </a:lnTo>
                  <a:lnTo>
                    <a:pt x="151" y="38"/>
                  </a:lnTo>
                  <a:lnTo>
                    <a:pt x="148" y="28"/>
                  </a:lnTo>
                  <a:lnTo>
                    <a:pt x="150" y="15"/>
                  </a:lnTo>
                  <a:lnTo>
                    <a:pt x="148" y="0"/>
                  </a:lnTo>
                  <a:lnTo>
                    <a:pt x="153" y="3"/>
                  </a:lnTo>
                  <a:lnTo>
                    <a:pt x="155" y="12"/>
                  </a:lnTo>
                  <a:lnTo>
                    <a:pt x="155" y="31"/>
                  </a:lnTo>
                  <a:lnTo>
                    <a:pt x="156" y="59"/>
                  </a:lnTo>
                  <a:lnTo>
                    <a:pt x="143" y="71"/>
                  </a:lnTo>
                  <a:lnTo>
                    <a:pt x="132" y="80"/>
                  </a:lnTo>
                  <a:lnTo>
                    <a:pt x="135" y="94"/>
                  </a:lnTo>
                  <a:lnTo>
                    <a:pt x="136" y="108"/>
                  </a:lnTo>
                  <a:lnTo>
                    <a:pt x="143" y="133"/>
                  </a:lnTo>
                  <a:lnTo>
                    <a:pt x="145" y="175"/>
                  </a:lnTo>
                  <a:lnTo>
                    <a:pt x="147" y="245"/>
                  </a:lnTo>
                  <a:lnTo>
                    <a:pt x="105" y="243"/>
                  </a:lnTo>
                  <a:lnTo>
                    <a:pt x="73" y="183"/>
                  </a:lnTo>
                  <a:lnTo>
                    <a:pt x="69" y="132"/>
                  </a:lnTo>
                  <a:lnTo>
                    <a:pt x="71" y="107"/>
                  </a:lnTo>
                  <a:lnTo>
                    <a:pt x="123" y="93"/>
                  </a:lnTo>
                  <a:lnTo>
                    <a:pt x="90" y="97"/>
                  </a:lnTo>
                  <a:lnTo>
                    <a:pt x="79" y="100"/>
                  </a:lnTo>
                  <a:lnTo>
                    <a:pt x="53" y="111"/>
                  </a:lnTo>
                  <a:lnTo>
                    <a:pt x="41" y="114"/>
                  </a:lnTo>
                  <a:lnTo>
                    <a:pt x="0" y="94"/>
                  </a:lnTo>
                  <a:lnTo>
                    <a:pt x="31" y="99"/>
                  </a:lnTo>
                  <a:lnTo>
                    <a:pt x="32" y="90"/>
                  </a:lnTo>
                  <a:lnTo>
                    <a:pt x="38" y="92"/>
                  </a:lnTo>
                  <a:lnTo>
                    <a:pt x="38" y="103"/>
                  </a:lnTo>
                  <a:lnTo>
                    <a:pt x="56" y="102"/>
                  </a:lnTo>
                  <a:lnTo>
                    <a:pt x="59" y="99"/>
                  </a:lnTo>
                  <a:lnTo>
                    <a:pt x="59" y="94"/>
                  </a:lnTo>
                  <a:lnTo>
                    <a:pt x="49" y="93"/>
                  </a:lnTo>
                  <a:lnTo>
                    <a:pt x="59" y="90"/>
                  </a:lnTo>
                  <a:lnTo>
                    <a:pt x="59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3" name="Freeform 894"/>
            <p:cNvSpPr>
              <a:spLocks/>
            </p:cNvSpPr>
            <p:nvPr/>
          </p:nvSpPr>
          <p:spPr bwMode="auto">
            <a:xfrm>
              <a:off x="465" y="2765"/>
              <a:ext cx="111" cy="145"/>
            </a:xfrm>
            <a:custGeom>
              <a:avLst/>
              <a:gdLst/>
              <a:ahLst/>
              <a:cxnLst>
                <a:cxn ang="0">
                  <a:pos x="42" y="144"/>
                </a:cxn>
                <a:cxn ang="0">
                  <a:pos x="27" y="143"/>
                </a:cxn>
                <a:cxn ang="0">
                  <a:pos x="0" y="36"/>
                </a:cxn>
                <a:cxn ang="0">
                  <a:pos x="69" y="4"/>
                </a:cxn>
                <a:cxn ang="0">
                  <a:pos x="91" y="0"/>
                </a:cxn>
                <a:cxn ang="0">
                  <a:pos x="95" y="88"/>
                </a:cxn>
                <a:cxn ang="0">
                  <a:pos x="111" y="144"/>
                </a:cxn>
                <a:cxn ang="0">
                  <a:pos x="97" y="145"/>
                </a:cxn>
                <a:cxn ang="0">
                  <a:pos x="73" y="145"/>
                </a:cxn>
                <a:cxn ang="0">
                  <a:pos x="65" y="110"/>
                </a:cxn>
                <a:cxn ang="0">
                  <a:pos x="64" y="102"/>
                </a:cxn>
                <a:cxn ang="0">
                  <a:pos x="54" y="144"/>
                </a:cxn>
                <a:cxn ang="0">
                  <a:pos x="42" y="144"/>
                </a:cxn>
                <a:cxn ang="0">
                  <a:pos x="42" y="144"/>
                </a:cxn>
              </a:cxnLst>
              <a:rect l="0" t="0" r="r" b="b"/>
              <a:pathLst>
                <a:path w="111" h="145">
                  <a:moveTo>
                    <a:pt x="42" y="144"/>
                  </a:moveTo>
                  <a:lnTo>
                    <a:pt x="27" y="143"/>
                  </a:lnTo>
                  <a:lnTo>
                    <a:pt x="0" y="36"/>
                  </a:lnTo>
                  <a:lnTo>
                    <a:pt x="69" y="4"/>
                  </a:lnTo>
                  <a:lnTo>
                    <a:pt x="91" y="0"/>
                  </a:lnTo>
                  <a:lnTo>
                    <a:pt x="95" y="88"/>
                  </a:lnTo>
                  <a:lnTo>
                    <a:pt x="111" y="144"/>
                  </a:lnTo>
                  <a:lnTo>
                    <a:pt x="97" y="145"/>
                  </a:lnTo>
                  <a:lnTo>
                    <a:pt x="73" y="145"/>
                  </a:lnTo>
                  <a:lnTo>
                    <a:pt x="65" y="110"/>
                  </a:lnTo>
                  <a:lnTo>
                    <a:pt x="64" y="102"/>
                  </a:lnTo>
                  <a:lnTo>
                    <a:pt x="54" y="144"/>
                  </a:lnTo>
                  <a:lnTo>
                    <a:pt x="42" y="144"/>
                  </a:lnTo>
                  <a:lnTo>
                    <a:pt x="42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4" name="Freeform 895"/>
            <p:cNvSpPr>
              <a:spLocks/>
            </p:cNvSpPr>
            <p:nvPr/>
          </p:nvSpPr>
          <p:spPr bwMode="auto">
            <a:xfrm>
              <a:off x="446" y="2741"/>
              <a:ext cx="89" cy="167"/>
            </a:xfrm>
            <a:custGeom>
              <a:avLst/>
              <a:gdLst/>
              <a:ahLst/>
              <a:cxnLst>
                <a:cxn ang="0">
                  <a:pos x="38" y="167"/>
                </a:cxn>
                <a:cxn ang="0">
                  <a:pos x="36" y="152"/>
                </a:cxn>
                <a:cxn ang="0">
                  <a:pos x="34" y="141"/>
                </a:cxn>
                <a:cxn ang="0">
                  <a:pos x="20" y="65"/>
                </a:cxn>
                <a:cxn ang="0">
                  <a:pos x="89" y="37"/>
                </a:cxn>
                <a:cxn ang="0">
                  <a:pos x="18" y="15"/>
                </a:cxn>
                <a:cxn ang="0">
                  <a:pos x="41" y="20"/>
                </a:cxn>
                <a:cxn ang="0">
                  <a:pos x="44" y="7"/>
                </a:cxn>
                <a:cxn ang="0">
                  <a:pos x="15" y="0"/>
                </a:cxn>
                <a:cxn ang="0">
                  <a:pos x="10" y="12"/>
                </a:cxn>
                <a:cxn ang="0">
                  <a:pos x="3" y="23"/>
                </a:cxn>
                <a:cxn ang="0">
                  <a:pos x="0" y="58"/>
                </a:cxn>
                <a:cxn ang="0">
                  <a:pos x="1" y="98"/>
                </a:cxn>
                <a:cxn ang="0">
                  <a:pos x="12" y="167"/>
                </a:cxn>
                <a:cxn ang="0">
                  <a:pos x="38" y="167"/>
                </a:cxn>
                <a:cxn ang="0">
                  <a:pos x="38" y="167"/>
                </a:cxn>
              </a:cxnLst>
              <a:rect l="0" t="0" r="r" b="b"/>
              <a:pathLst>
                <a:path w="89" h="167">
                  <a:moveTo>
                    <a:pt x="38" y="167"/>
                  </a:moveTo>
                  <a:lnTo>
                    <a:pt x="36" y="152"/>
                  </a:lnTo>
                  <a:lnTo>
                    <a:pt x="34" y="141"/>
                  </a:lnTo>
                  <a:lnTo>
                    <a:pt x="20" y="65"/>
                  </a:lnTo>
                  <a:lnTo>
                    <a:pt x="89" y="37"/>
                  </a:lnTo>
                  <a:lnTo>
                    <a:pt x="18" y="15"/>
                  </a:lnTo>
                  <a:lnTo>
                    <a:pt x="41" y="20"/>
                  </a:lnTo>
                  <a:lnTo>
                    <a:pt x="44" y="7"/>
                  </a:lnTo>
                  <a:lnTo>
                    <a:pt x="15" y="0"/>
                  </a:lnTo>
                  <a:lnTo>
                    <a:pt x="10" y="12"/>
                  </a:lnTo>
                  <a:lnTo>
                    <a:pt x="3" y="23"/>
                  </a:lnTo>
                  <a:lnTo>
                    <a:pt x="0" y="58"/>
                  </a:lnTo>
                  <a:lnTo>
                    <a:pt x="1" y="98"/>
                  </a:lnTo>
                  <a:lnTo>
                    <a:pt x="12" y="167"/>
                  </a:lnTo>
                  <a:lnTo>
                    <a:pt x="38" y="167"/>
                  </a:lnTo>
                  <a:lnTo>
                    <a:pt x="38" y="1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5" name="Freeform 896"/>
            <p:cNvSpPr>
              <a:spLocks/>
            </p:cNvSpPr>
            <p:nvPr/>
          </p:nvSpPr>
          <p:spPr bwMode="auto">
            <a:xfrm>
              <a:off x="603" y="2643"/>
              <a:ext cx="19" cy="74"/>
            </a:xfrm>
            <a:custGeom>
              <a:avLst/>
              <a:gdLst/>
              <a:ahLst/>
              <a:cxnLst>
                <a:cxn ang="0">
                  <a:pos x="7" y="20"/>
                </a:cxn>
                <a:cxn ang="0">
                  <a:pos x="10" y="39"/>
                </a:cxn>
                <a:cxn ang="0">
                  <a:pos x="5" y="74"/>
                </a:cxn>
                <a:cxn ang="0">
                  <a:pos x="12" y="37"/>
                </a:cxn>
                <a:cxn ang="0">
                  <a:pos x="19" y="21"/>
                </a:cxn>
                <a:cxn ang="0">
                  <a:pos x="0" y="0"/>
                </a:cxn>
                <a:cxn ang="0">
                  <a:pos x="7" y="20"/>
                </a:cxn>
                <a:cxn ang="0">
                  <a:pos x="7" y="20"/>
                </a:cxn>
              </a:cxnLst>
              <a:rect l="0" t="0" r="r" b="b"/>
              <a:pathLst>
                <a:path w="19" h="74">
                  <a:moveTo>
                    <a:pt x="7" y="20"/>
                  </a:moveTo>
                  <a:lnTo>
                    <a:pt x="10" y="39"/>
                  </a:lnTo>
                  <a:lnTo>
                    <a:pt x="5" y="74"/>
                  </a:lnTo>
                  <a:lnTo>
                    <a:pt x="12" y="37"/>
                  </a:lnTo>
                  <a:lnTo>
                    <a:pt x="19" y="21"/>
                  </a:lnTo>
                  <a:lnTo>
                    <a:pt x="0" y="0"/>
                  </a:lnTo>
                  <a:lnTo>
                    <a:pt x="7" y="20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6" name="Freeform 897"/>
            <p:cNvSpPr>
              <a:spLocks/>
            </p:cNvSpPr>
            <p:nvPr/>
          </p:nvSpPr>
          <p:spPr bwMode="auto">
            <a:xfrm>
              <a:off x="603" y="2557"/>
              <a:ext cx="19" cy="46"/>
            </a:xfrm>
            <a:custGeom>
              <a:avLst/>
              <a:gdLst/>
              <a:ahLst/>
              <a:cxnLst>
                <a:cxn ang="0">
                  <a:pos x="6" y="41"/>
                </a:cxn>
                <a:cxn ang="0">
                  <a:pos x="5" y="32"/>
                </a:cxn>
                <a:cxn ang="0">
                  <a:pos x="15" y="17"/>
                </a:cxn>
                <a:cxn ang="0">
                  <a:pos x="19" y="0"/>
                </a:cxn>
                <a:cxn ang="0">
                  <a:pos x="9" y="21"/>
                </a:cxn>
                <a:cxn ang="0">
                  <a:pos x="2" y="29"/>
                </a:cxn>
                <a:cxn ang="0">
                  <a:pos x="0" y="39"/>
                </a:cxn>
                <a:cxn ang="0">
                  <a:pos x="6" y="46"/>
                </a:cxn>
                <a:cxn ang="0">
                  <a:pos x="6" y="41"/>
                </a:cxn>
                <a:cxn ang="0">
                  <a:pos x="6" y="41"/>
                </a:cxn>
              </a:cxnLst>
              <a:rect l="0" t="0" r="r" b="b"/>
              <a:pathLst>
                <a:path w="19" h="46">
                  <a:moveTo>
                    <a:pt x="6" y="41"/>
                  </a:moveTo>
                  <a:lnTo>
                    <a:pt x="5" y="32"/>
                  </a:lnTo>
                  <a:lnTo>
                    <a:pt x="15" y="17"/>
                  </a:lnTo>
                  <a:lnTo>
                    <a:pt x="19" y="0"/>
                  </a:lnTo>
                  <a:lnTo>
                    <a:pt x="9" y="21"/>
                  </a:lnTo>
                  <a:lnTo>
                    <a:pt x="2" y="29"/>
                  </a:lnTo>
                  <a:lnTo>
                    <a:pt x="0" y="39"/>
                  </a:lnTo>
                  <a:lnTo>
                    <a:pt x="6" y="46"/>
                  </a:lnTo>
                  <a:lnTo>
                    <a:pt x="6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7" name="Freeform 898"/>
            <p:cNvSpPr>
              <a:spLocks/>
            </p:cNvSpPr>
            <p:nvPr/>
          </p:nvSpPr>
          <p:spPr bwMode="auto">
            <a:xfrm>
              <a:off x="565" y="2514"/>
              <a:ext cx="116" cy="165"/>
            </a:xfrm>
            <a:custGeom>
              <a:avLst/>
              <a:gdLst/>
              <a:ahLst/>
              <a:cxnLst>
                <a:cxn ang="0">
                  <a:pos x="104" y="135"/>
                </a:cxn>
                <a:cxn ang="0">
                  <a:pos x="104" y="113"/>
                </a:cxn>
                <a:cxn ang="0">
                  <a:pos x="97" y="99"/>
                </a:cxn>
                <a:cxn ang="0">
                  <a:pos x="108" y="115"/>
                </a:cxn>
                <a:cxn ang="0">
                  <a:pos x="111" y="104"/>
                </a:cxn>
                <a:cxn ang="0">
                  <a:pos x="98" y="89"/>
                </a:cxn>
                <a:cxn ang="0">
                  <a:pos x="89" y="61"/>
                </a:cxn>
                <a:cxn ang="0">
                  <a:pos x="81" y="41"/>
                </a:cxn>
                <a:cxn ang="0">
                  <a:pos x="72" y="28"/>
                </a:cxn>
                <a:cxn ang="0">
                  <a:pos x="63" y="38"/>
                </a:cxn>
                <a:cxn ang="0">
                  <a:pos x="70" y="23"/>
                </a:cxn>
                <a:cxn ang="0">
                  <a:pos x="66" y="17"/>
                </a:cxn>
                <a:cxn ang="0">
                  <a:pos x="46" y="7"/>
                </a:cxn>
                <a:cxn ang="0">
                  <a:pos x="22" y="7"/>
                </a:cxn>
                <a:cxn ang="0">
                  <a:pos x="13" y="6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15" y="4"/>
                </a:cxn>
                <a:cxn ang="0">
                  <a:pos x="32" y="4"/>
                </a:cxn>
                <a:cxn ang="0">
                  <a:pos x="48" y="5"/>
                </a:cxn>
                <a:cxn ang="0">
                  <a:pos x="71" y="13"/>
                </a:cxn>
                <a:cxn ang="0">
                  <a:pos x="73" y="22"/>
                </a:cxn>
                <a:cxn ang="0">
                  <a:pos x="83" y="35"/>
                </a:cxn>
                <a:cxn ang="0">
                  <a:pos x="98" y="78"/>
                </a:cxn>
                <a:cxn ang="0">
                  <a:pos x="108" y="94"/>
                </a:cxn>
                <a:cxn ang="0">
                  <a:pos x="116" y="109"/>
                </a:cxn>
                <a:cxn ang="0">
                  <a:pos x="114" y="119"/>
                </a:cxn>
                <a:cxn ang="0">
                  <a:pos x="110" y="127"/>
                </a:cxn>
                <a:cxn ang="0">
                  <a:pos x="109" y="142"/>
                </a:cxn>
                <a:cxn ang="0">
                  <a:pos x="106" y="155"/>
                </a:cxn>
                <a:cxn ang="0">
                  <a:pos x="97" y="161"/>
                </a:cxn>
                <a:cxn ang="0">
                  <a:pos x="90" y="165"/>
                </a:cxn>
                <a:cxn ang="0">
                  <a:pos x="79" y="164"/>
                </a:cxn>
                <a:cxn ang="0">
                  <a:pos x="68" y="158"/>
                </a:cxn>
                <a:cxn ang="0">
                  <a:pos x="68" y="155"/>
                </a:cxn>
                <a:cxn ang="0">
                  <a:pos x="82" y="163"/>
                </a:cxn>
                <a:cxn ang="0">
                  <a:pos x="98" y="156"/>
                </a:cxn>
                <a:cxn ang="0">
                  <a:pos x="104" y="144"/>
                </a:cxn>
                <a:cxn ang="0">
                  <a:pos x="104" y="135"/>
                </a:cxn>
                <a:cxn ang="0">
                  <a:pos x="104" y="135"/>
                </a:cxn>
              </a:cxnLst>
              <a:rect l="0" t="0" r="r" b="b"/>
              <a:pathLst>
                <a:path w="116" h="165">
                  <a:moveTo>
                    <a:pt x="104" y="135"/>
                  </a:moveTo>
                  <a:lnTo>
                    <a:pt x="104" y="113"/>
                  </a:lnTo>
                  <a:lnTo>
                    <a:pt x="97" y="99"/>
                  </a:lnTo>
                  <a:lnTo>
                    <a:pt x="108" y="115"/>
                  </a:lnTo>
                  <a:lnTo>
                    <a:pt x="111" y="104"/>
                  </a:lnTo>
                  <a:lnTo>
                    <a:pt x="98" y="89"/>
                  </a:lnTo>
                  <a:lnTo>
                    <a:pt x="89" y="61"/>
                  </a:lnTo>
                  <a:lnTo>
                    <a:pt x="81" y="41"/>
                  </a:lnTo>
                  <a:lnTo>
                    <a:pt x="72" y="28"/>
                  </a:lnTo>
                  <a:lnTo>
                    <a:pt x="63" y="38"/>
                  </a:lnTo>
                  <a:lnTo>
                    <a:pt x="70" y="23"/>
                  </a:lnTo>
                  <a:lnTo>
                    <a:pt x="66" y="17"/>
                  </a:lnTo>
                  <a:lnTo>
                    <a:pt x="46" y="7"/>
                  </a:lnTo>
                  <a:lnTo>
                    <a:pt x="22" y="7"/>
                  </a:lnTo>
                  <a:lnTo>
                    <a:pt x="13" y="6"/>
                  </a:lnTo>
                  <a:lnTo>
                    <a:pt x="0" y="5"/>
                  </a:lnTo>
                  <a:lnTo>
                    <a:pt x="3" y="0"/>
                  </a:lnTo>
                  <a:lnTo>
                    <a:pt x="15" y="4"/>
                  </a:lnTo>
                  <a:lnTo>
                    <a:pt x="32" y="4"/>
                  </a:lnTo>
                  <a:lnTo>
                    <a:pt x="48" y="5"/>
                  </a:lnTo>
                  <a:lnTo>
                    <a:pt x="71" y="13"/>
                  </a:lnTo>
                  <a:lnTo>
                    <a:pt x="73" y="22"/>
                  </a:lnTo>
                  <a:lnTo>
                    <a:pt x="83" y="35"/>
                  </a:lnTo>
                  <a:lnTo>
                    <a:pt x="98" y="78"/>
                  </a:lnTo>
                  <a:lnTo>
                    <a:pt x="108" y="94"/>
                  </a:lnTo>
                  <a:lnTo>
                    <a:pt x="116" y="109"/>
                  </a:lnTo>
                  <a:lnTo>
                    <a:pt x="114" y="119"/>
                  </a:lnTo>
                  <a:lnTo>
                    <a:pt x="110" y="127"/>
                  </a:lnTo>
                  <a:lnTo>
                    <a:pt x="109" y="142"/>
                  </a:lnTo>
                  <a:lnTo>
                    <a:pt x="106" y="155"/>
                  </a:lnTo>
                  <a:lnTo>
                    <a:pt x="97" y="161"/>
                  </a:lnTo>
                  <a:lnTo>
                    <a:pt x="90" y="165"/>
                  </a:lnTo>
                  <a:lnTo>
                    <a:pt x="79" y="164"/>
                  </a:lnTo>
                  <a:lnTo>
                    <a:pt x="68" y="158"/>
                  </a:lnTo>
                  <a:lnTo>
                    <a:pt x="68" y="155"/>
                  </a:lnTo>
                  <a:lnTo>
                    <a:pt x="82" y="163"/>
                  </a:lnTo>
                  <a:lnTo>
                    <a:pt x="98" y="156"/>
                  </a:lnTo>
                  <a:lnTo>
                    <a:pt x="104" y="144"/>
                  </a:lnTo>
                  <a:lnTo>
                    <a:pt x="104" y="135"/>
                  </a:lnTo>
                  <a:lnTo>
                    <a:pt x="104" y="1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8" name="Freeform 899"/>
            <p:cNvSpPr>
              <a:spLocks/>
            </p:cNvSpPr>
            <p:nvPr/>
          </p:nvSpPr>
          <p:spPr bwMode="auto">
            <a:xfrm>
              <a:off x="625" y="2596"/>
              <a:ext cx="27" cy="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4" y="4"/>
                </a:cxn>
                <a:cxn ang="0">
                  <a:pos x="27" y="8"/>
                </a:cxn>
                <a:cxn ang="0">
                  <a:pos x="18" y="0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27" h="8">
                  <a:moveTo>
                    <a:pt x="0" y="7"/>
                  </a:moveTo>
                  <a:lnTo>
                    <a:pt x="14" y="4"/>
                  </a:lnTo>
                  <a:lnTo>
                    <a:pt x="27" y="8"/>
                  </a:lnTo>
                  <a:lnTo>
                    <a:pt x="18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9" name="Freeform 900"/>
            <p:cNvSpPr>
              <a:spLocks/>
            </p:cNvSpPr>
            <p:nvPr/>
          </p:nvSpPr>
          <p:spPr bwMode="auto">
            <a:xfrm>
              <a:off x="534" y="2565"/>
              <a:ext cx="16" cy="1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1" y="14"/>
                </a:cxn>
                <a:cxn ang="0">
                  <a:pos x="12" y="3"/>
                </a:cxn>
                <a:cxn ang="0">
                  <a:pos x="16" y="10"/>
                </a:cxn>
                <a:cxn ang="0">
                  <a:pos x="11" y="17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6" h="17">
                  <a:moveTo>
                    <a:pt x="3" y="0"/>
                  </a:moveTo>
                  <a:lnTo>
                    <a:pt x="11" y="14"/>
                  </a:lnTo>
                  <a:lnTo>
                    <a:pt x="12" y="3"/>
                  </a:lnTo>
                  <a:lnTo>
                    <a:pt x="16" y="10"/>
                  </a:lnTo>
                  <a:lnTo>
                    <a:pt x="11" y="17"/>
                  </a:lnTo>
                  <a:lnTo>
                    <a:pt x="0" y="5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0" name="Freeform 901"/>
            <p:cNvSpPr>
              <a:spLocks/>
            </p:cNvSpPr>
            <p:nvPr/>
          </p:nvSpPr>
          <p:spPr bwMode="auto">
            <a:xfrm>
              <a:off x="473" y="2672"/>
              <a:ext cx="35" cy="59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18" y="37"/>
                </a:cxn>
                <a:cxn ang="0">
                  <a:pos x="35" y="0"/>
                </a:cxn>
                <a:cxn ang="0">
                  <a:pos x="13" y="35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0" y="59"/>
                </a:cxn>
              </a:cxnLst>
              <a:rect l="0" t="0" r="r" b="b"/>
              <a:pathLst>
                <a:path w="35" h="59">
                  <a:moveTo>
                    <a:pt x="0" y="59"/>
                  </a:moveTo>
                  <a:lnTo>
                    <a:pt x="18" y="37"/>
                  </a:lnTo>
                  <a:lnTo>
                    <a:pt x="35" y="0"/>
                  </a:lnTo>
                  <a:lnTo>
                    <a:pt x="13" y="35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1" name="Freeform 902"/>
            <p:cNvSpPr>
              <a:spLocks/>
            </p:cNvSpPr>
            <p:nvPr/>
          </p:nvSpPr>
          <p:spPr bwMode="auto">
            <a:xfrm>
              <a:off x="483" y="2488"/>
              <a:ext cx="13" cy="27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13" y="5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27"/>
                </a:cxn>
                <a:cxn ang="0">
                  <a:pos x="11" y="11"/>
                </a:cxn>
                <a:cxn ang="0">
                  <a:pos x="9" y="9"/>
                </a:cxn>
                <a:cxn ang="0">
                  <a:pos x="7" y="10"/>
                </a:cxn>
                <a:cxn ang="0">
                  <a:pos x="4" y="8"/>
                </a:cxn>
                <a:cxn ang="0">
                  <a:pos x="2" y="8"/>
                </a:cxn>
                <a:cxn ang="0">
                  <a:pos x="2" y="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11" y="6"/>
                </a:cxn>
                <a:cxn ang="0">
                  <a:pos x="9" y="4"/>
                </a:cxn>
                <a:cxn ang="0">
                  <a:pos x="6" y="1"/>
                </a:cxn>
                <a:cxn ang="0">
                  <a:pos x="11" y="3"/>
                </a:cxn>
                <a:cxn ang="0">
                  <a:pos x="11" y="3"/>
                </a:cxn>
              </a:cxnLst>
              <a:rect l="0" t="0" r="r" b="b"/>
              <a:pathLst>
                <a:path w="13" h="27">
                  <a:moveTo>
                    <a:pt x="11" y="3"/>
                  </a:moveTo>
                  <a:lnTo>
                    <a:pt x="13" y="5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1" y="27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8" y="6"/>
                  </a:lnTo>
                  <a:lnTo>
                    <a:pt x="11" y="6"/>
                  </a:lnTo>
                  <a:lnTo>
                    <a:pt x="9" y="4"/>
                  </a:lnTo>
                  <a:lnTo>
                    <a:pt x="6" y="1"/>
                  </a:lnTo>
                  <a:lnTo>
                    <a:pt x="11" y="3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2" name="Freeform 903"/>
            <p:cNvSpPr>
              <a:spLocks/>
            </p:cNvSpPr>
            <p:nvPr/>
          </p:nvSpPr>
          <p:spPr bwMode="auto">
            <a:xfrm>
              <a:off x="502" y="2491"/>
              <a:ext cx="26" cy="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5" y="1"/>
                </a:cxn>
                <a:cxn ang="0">
                  <a:pos x="10" y="3"/>
                </a:cxn>
                <a:cxn ang="0">
                  <a:pos x="10" y="5"/>
                </a:cxn>
                <a:cxn ang="0">
                  <a:pos x="17" y="6"/>
                </a:cxn>
                <a:cxn ang="0">
                  <a:pos x="18" y="5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22" y="2"/>
                </a:cxn>
                <a:cxn ang="0">
                  <a:pos x="26" y="4"/>
                </a:cxn>
                <a:cxn ang="0">
                  <a:pos x="20" y="5"/>
                </a:cxn>
                <a:cxn ang="0">
                  <a:pos x="17" y="8"/>
                </a:cxn>
                <a:cxn ang="0">
                  <a:pos x="14" y="9"/>
                </a:cxn>
                <a:cxn ang="0">
                  <a:pos x="10" y="9"/>
                </a:cxn>
                <a:cxn ang="0">
                  <a:pos x="8" y="7"/>
                </a:cxn>
                <a:cxn ang="0">
                  <a:pos x="6" y="6"/>
                </a:cxn>
                <a:cxn ang="0">
                  <a:pos x="8" y="5"/>
                </a:cxn>
                <a:cxn ang="0">
                  <a:pos x="5" y="4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6" h="9">
                  <a:moveTo>
                    <a:pt x="2" y="0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7" y="6"/>
                  </a:lnTo>
                  <a:lnTo>
                    <a:pt x="18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0" y="5"/>
                  </a:lnTo>
                  <a:lnTo>
                    <a:pt x="17" y="8"/>
                  </a:lnTo>
                  <a:lnTo>
                    <a:pt x="14" y="9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5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3" name="Freeform 904"/>
            <p:cNvSpPr>
              <a:spLocks/>
            </p:cNvSpPr>
            <p:nvPr/>
          </p:nvSpPr>
          <p:spPr bwMode="auto">
            <a:xfrm>
              <a:off x="421" y="2526"/>
              <a:ext cx="90" cy="137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52" y="11"/>
                </a:cxn>
                <a:cxn ang="0">
                  <a:pos x="33" y="18"/>
                </a:cxn>
                <a:cxn ang="0">
                  <a:pos x="17" y="34"/>
                </a:cxn>
                <a:cxn ang="0">
                  <a:pos x="9" y="70"/>
                </a:cxn>
                <a:cxn ang="0">
                  <a:pos x="2" y="105"/>
                </a:cxn>
                <a:cxn ang="0">
                  <a:pos x="2" y="118"/>
                </a:cxn>
                <a:cxn ang="0">
                  <a:pos x="0" y="128"/>
                </a:cxn>
                <a:cxn ang="0">
                  <a:pos x="2" y="135"/>
                </a:cxn>
                <a:cxn ang="0">
                  <a:pos x="5" y="137"/>
                </a:cxn>
                <a:cxn ang="0">
                  <a:pos x="5" y="129"/>
                </a:cxn>
                <a:cxn ang="0">
                  <a:pos x="7" y="119"/>
                </a:cxn>
                <a:cxn ang="0">
                  <a:pos x="8" y="94"/>
                </a:cxn>
                <a:cxn ang="0">
                  <a:pos x="13" y="73"/>
                </a:cxn>
                <a:cxn ang="0">
                  <a:pos x="18" y="46"/>
                </a:cxn>
                <a:cxn ang="0">
                  <a:pos x="23" y="34"/>
                </a:cxn>
                <a:cxn ang="0">
                  <a:pos x="40" y="20"/>
                </a:cxn>
                <a:cxn ang="0">
                  <a:pos x="61" y="12"/>
                </a:cxn>
                <a:cxn ang="0">
                  <a:pos x="73" y="8"/>
                </a:cxn>
                <a:cxn ang="0">
                  <a:pos x="90" y="27"/>
                </a:cxn>
                <a:cxn ang="0">
                  <a:pos x="79" y="5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90" h="137">
                  <a:moveTo>
                    <a:pt x="74" y="0"/>
                  </a:moveTo>
                  <a:lnTo>
                    <a:pt x="52" y="11"/>
                  </a:lnTo>
                  <a:lnTo>
                    <a:pt x="33" y="18"/>
                  </a:lnTo>
                  <a:lnTo>
                    <a:pt x="17" y="34"/>
                  </a:lnTo>
                  <a:lnTo>
                    <a:pt x="9" y="70"/>
                  </a:lnTo>
                  <a:lnTo>
                    <a:pt x="2" y="105"/>
                  </a:lnTo>
                  <a:lnTo>
                    <a:pt x="2" y="118"/>
                  </a:lnTo>
                  <a:lnTo>
                    <a:pt x="0" y="128"/>
                  </a:lnTo>
                  <a:lnTo>
                    <a:pt x="2" y="135"/>
                  </a:lnTo>
                  <a:lnTo>
                    <a:pt x="5" y="137"/>
                  </a:lnTo>
                  <a:lnTo>
                    <a:pt x="5" y="129"/>
                  </a:lnTo>
                  <a:lnTo>
                    <a:pt x="7" y="119"/>
                  </a:lnTo>
                  <a:lnTo>
                    <a:pt x="8" y="94"/>
                  </a:lnTo>
                  <a:lnTo>
                    <a:pt x="13" y="73"/>
                  </a:lnTo>
                  <a:lnTo>
                    <a:pt x="18" y="46"/>
                  </a:lnTo>
                  <a:lnTo>
                    <a:pt x="23" y="34"/>
                  </a:lnTo>
                  <a:lnTo>
                    <a:pt x="40" y="20"/>
                  </a:lnTo>
                  <a:lnTo>
                    <a:pt x="61" y="12"/>
                  </a:lnTo>
                  <a:lnTo>
                    <a:pt x="73" y="8"/>
                  </a:lnTo>
                  <a:lnTo>
                    <a:pt x="90" y="27"/>
                  </a:lnTo>
                  <a:lnTo>
                    <a:pt x="79" y="5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4" name="Freeform 905"/>
            <p:cNvSpPr>
              <a:spLocks/>
            </p:cNvSpPr>
            <p:nvPr/>
          </p:nvSpPr>
          <p:spPr bwMode="auto">
            <a:xfrm>
              <a:off x="575" y="2573"/>
              <a:ext cx="6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5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3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A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5" name="Freeform 906"/>
            <p:cNvSpPr>
              <a:spLocks/>
            </p:cNvSpPr>
            <p:nvPr/>
          </p:nvSpPr>
          <p:spPr bwMode="auto">
            <a:xfrm>
              <a:off x="571" y="2579"/>
              <a:ext cx="3" cy="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6" name="Freeform 907"/>
            <p:cNvSpPr>
              <a:spLocks/>
            </p:cNvSpPr>
            <p:nvPr/>
          </p:nvSpPr>
          <p:spPr bwMode="auto">
            <a:xfrm>
              <a:off x="572" y="2578"/>
              <a:ext cx="6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3" y="2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7" name="Freeform 908"/>
            <p:cNvSpPr>
              <a:spLocks/>
            </p:cNvSpPr>
            <p:nvPr/>
          </p:nvSpPr>
          <p:spPr bwMode="auto">
            <a:xfrm>
              <a:off x="572" y="2580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CC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8" name="Freeform 909"/>
            <p:cNvSpPr>
              <a:spLocks/>
            </p:cNvSpPr>
            <p:nvPr/>
          </p:nvSpPr>
          <p:spPr bwMode="auto">
            <a:xfrm>
              <a:off x="557" y="2587"/>
              <a:ext cx="4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図 25" descr="1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0" y="1178712"/>
            <a:ext cx="5732060" cy="4299046"/>
          </a:xfrm>
          <a:prstGeom prst="rect">
            <a:avLst/>
          </a:prstGeom>
        </p:spPr>
      </p:pic>
      <p:sp>
        <p:nvSpPr>
          <p:cNvPr id="3" name="正方形/長方形 2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ＭＳ Ｐゴシック" charset="-128"/>
              </a:rPr>
              <a:t>Toshiba Research Europe Ltd (TREL)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四角形吹き出し 3"/>
          <p:cNvSpPr/>
          <p:nvPr/>
        </p:nvSpPr>
        <p:spPr bwMode="auto">
          <a:xfrm>
            <a:off x="1760653" y="5802592"/>
            <a:ext cx="3152542" cy="966702"/>
          </a:xfrm>
          <a:prstGeom prst="wedgeRectCallout">
            <a:avLst>
              <a:gd name="adj1" fmla="val -6538"/>
              <a:gd name="adj2" fmla="val -125574"/>
            </a:avLst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lnSpc>
                <a:spcPts val="3200"/>
              </a:lnSpc>
            </a:pPr>
            <a:r>
              <a:rPr lang="en-US" altLang="ja-JP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Excellent APDs</a:t>
            </a:r>
          </a:p>
          <a:p>
            <a:pPr>
              <a:lnSpc>
                <a:spcPts val="3200"/>
              </a:lnSpc>
            </a:pPr>
            <a:r>
              <a:rPr lang="en-US" altLang="ja-JP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Active stabilization </a:t>
            </a:r>
            <a:endParaRPr lang="ja-JP" altLang="en-US" dirty="0" smtClean="0">
              <a:solidFill>
                <a:schemeClr val="bg1"/>
              </a:solidFill>
            </a:endParaRPr>
          </a:p>
        </p:txBody>
      </p:sp>
      <p:pic>
        <p:nvPicPr>
          <p:cNvPr id="14" name="Picture 2" descr="Figure 2d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361525" y="832512"/>
            <a:ext cx="4724910" cy="33164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正方形/長方形 14"/>
          <p:cNvSpPr/>
          <p:nvPr/>
        </p:nvSpPr>
        <p:spPr>
          <a:xfrm>
            <a:off x="5513693" y="1790522"/>
            <a:ext cx="2415654" cy="1420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ja-JP" sz="2000" dirty="0" smtClean="0">
                <a:solidFill>
                  <a:srgbClr val="0000FF"/>
                </a:solidFill>
              </a:rPr>
              <a:t>World record </a:t>
            </a:r>
          </a:p>
          <a:p>
            <a:pPr algn="ctr">
              <a:lnSpc>
                <a:spcPct val="150000"/>
              </a:lnSpc>
            </a:pPr>
            <a:r>
              <a:rPr lang="en-US" altLang="ja-JP" sz="2000" dirty="0" smtClean="0">
                <a:solidFill>
                  <a:srgbClr val="0000FF"/>
                </a:solidFill>
              </a:rPr>
              <a:t>304 kbps at 45 km  </a:t>
            </a:r>
          </a:p>
          <a:p>
            <a:pPr algn="ctr">
              <a:lnSpc>
                <a:spcPct val="150000"/>
              </a:lnSpc>
            </a:pPr>
            <a:r>
              <a:rPr lang="en-US" altLang="ja-JP" sz="2000" dirty="0" smtClean="0">
                <a:solidFill>
                  <a:srgbClr val="0000FF"/>
                </a:solidFill>
              </a:rPr>
              <a:t>(14.5dB loss)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Line 5"/>
          <p:cNvSpPr>
            <a:spLocks noChangeShapeType="1"/>
          </p:cNvSpPr>
          <p:nvPr/>
        </p:nvSpPr>
        <p:spPr bwMode="auto">
          <a:xfrm>
            <a:off x="852751" y="4697849"/>
            <a:ext cx="2173924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3" name="Line 6"/>
          <p:cNvSpPr>
            <a:spLocks noChangeShapeType="1"/>
          </p:cNvSpPr>
          <p:nvPr/>
        </p:nvSpPr>
        <p:spPr bwMode="auto">
          <a:xfrm>
            <a:off x="3115239" y="471149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4" name="Line 7"/>
          <p:cNvSpPr>
            <a:spLocks noChangeShapeType="1"/>
          </p:cNvSpPr>
          <p:nvPr/>
        </p:nvSpPr>
        <p:spPr bwMode="auto">
          <a:xfrm rot="5400000">
            <a:off x="2074696" y="3519908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>
            <a:off x="3170691" y="241100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Line 13"/>
          <p:cNvSpPr>
            <a:spLocks noChangeShapeType="1"/>
          </p:cNvSpPr>
          <p:nvPr/>
        </p:nvSpPr>
        <p:spPr bwMode="auto">
          <a:xfrm rot="5400000">
            <a:off x="4997620" y="3502492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7" name="Line 14"/>
          <p:cNvSpPr>
            <a:spLocks noChangeShapeType="1"/>
          </p:cNvSpPr>
          <p:nvPr/>
        </p:nvSpPr>
        <p:spPr bwMode="auto">
          <a:xfrm>
            <a:off x="6181342" y="4715264"/>
            <a:ext cx="195790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6" name="Text Box 18"/>
          <p:cNvSpPr txBox="1">
            <a:spLocks noChangeArrowheads="1"/>
          </p:cNvSpPr>
          <p:nvPr/>
        </p:nvSpPr>
        <p:spPr bwMode="auto">
          <a:xfrm>
            <a:off x="2553683" y="1909179"/>
            <a:ext cx="11669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Koganei-1</a:t>
            </a:r>
          </a:p>
        </p:txBody>
      </p:sp>
      <p:sp>
        <p:nvSpPr>
          <p:cNvPr id="22547" name="Text Box 19"/>
          <p:cNvSpPr txBox="1">
            <a:spLocks noChangeArrowheads="1"/>
          </p:cNvSpPr>
          <p:nvPr/>
        </p:nvSpPr>
        <p:spPr bwMode="auto">
          <a:xfrm>
            <a:off x="2504577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Koganei-2</a:t>
            </a: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5424593" y="1899177"/>
            <a:ext cx="129412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Otemachi-1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383719" y="4862519"/>
            <a:ext cx="14001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Otemachi-2</a:t>
            </a:r>
          </a:p>
        </p:txBody>
      </p:sp>
      <p:sp>
        <p:nvSpPr>
          <p:cNvPr id="22550" name="Text Box 22"/>
          <p:cNvSpPr txBox="1">
            <a:spLocks noChangeArrowheads="1"/>
          </p:cNvSpPr>
          <p:nvPr/>
        </p:nvSpPr>
        <p:spPr bwMode="auto">
          <a:xfrm>
            <a:off x="244249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Koganei-3</a:t>
            </a:r>
          </a:p>
        </p:txBody>
      </p:sp>
      <p:sp>
        <p:nvSpPr>
          <p:cNvPr id="22557" name="Text Box 29"/>
          <p:cNvSpPr txBox="1">
            <a:spLocks noChangeArrowheads="1"/>
          </p:cNvSpPr>
          <p:nvPr/>
        </p:nvSpPr>
        <p:spPr bwMode="auto">
          <a:xfrm>
            <a:off x="7926036" y="4862519"/>
            <a:ext cx="89443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Hongo</a:t>
            </a:r>
          </a:p>
        </p:txBody>
      </p:sp>
      <p:sp>
        <p:nvSpPr>
          <p:cNvPr id="22532" name="Oval 4"/>
          <p:cNvSpPr>
            <a:spLocks noChangeAspect="1" noChangeArrowheads="1"/>
          </p:cNvSpPr>
          <p:nvPr/>
        </p:nvSpPr>
        <p:spPr bwMode="auto">
          <a:xfrm>
            <a:off x="2967144" y="4535838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6" name="Oval 8"/>
          <p:cNvSpPr>
            <a:spLocks noChangeAspect="1" noChangeArrowheads="1"/>
          </p:cNvSpPr>
          <p:nvPr/>
        </p:nvSpPr>
        <p:spPr bwMode="auto">
          <a:xfrm>
            <a:off x="2961146" y="2261678"/>
            <a:ext cx="317839" cy="31784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7" name="Oval 9"/>
          <p:cNvSpPr>
            <a:spLocks noChangeAspect="1" noChangeArrowheads="1"/>
          </p:cNvSpPr>
          <p:nvPr/>
        </p:nvSpPr>
        <p:spPr bwMode="auto">
          <a:xfrm>
            <a:off x="701041" y="453583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8" name="Oval 10"/>
          <p:cNvSpPr>
            <a:spLocks noChangeAspect="1" noChangeArrowheads="1"/>
          </p:cNvSpPr>
          <p:nvPr/>
        </p:nvSpPr>
        <p:spPr bwMode="auto">
          <a:xfrm>
            <a:off x="5896295" y="4519836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0" name="Oval 12"/>
          <p:cNvSpPr>
            <a:spLocks noChangeAspect="1" noChangeArrowheads="1"/>
          </p:cNvSpPr>
          <p:nvPr/>
        </p:nvSpPr>
        <p:spPr bwMode="auto">
          <a:xfrm>
            <a:off x="5882291" y="2255680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3" name="Oval 15"/>
          <p:cNvSpPr>
            <a:spLocks noChangeAspect="1" noChangeArrowheads="1"/>
          </p:cNvSpPr>
          <p:nvPr/>
        </p:nvSpPr>
        <p:spPr bwMode="auto">
          <a:xfrm>
            <a:off x="8041397" y="454622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" name="Text Box 26"/>
          <p:cNvSpPr txBox="1">
            <a:spLocks noChangeArrowheads="1"/>
          </p:cNvSpPr>
          <p:nvPr/>
        </p:nvSpPr>
        <p:spPr bwMode="auto">
          <a:xfrm>
            <a:off x="6608711" y="4094378"/>
            <a:ext cx="1211229" cy="11318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13km </a:t>
            </a:r>
          </a:p>
          <a:p>
            <a:pPr algn="ctr">
              <a:lnSpc>
                <a:spcPct val="150000"/>
              </a:lnSpc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(11dB) </a:t>
            </a:r>
          </a:p>
        </p:txBody>
      </p:sp>
      <p:sp>
        <p:nvSpPr>
          <p:cNvPr id="4174849" name="Rectangle 1"/>
          <p:cNvSpPr>
            <a:spLocks noChangeArrowheads="1"/>
          </p:cNvSpPr>
          <p:nvPr/>
        </p:nvSpPr>
        <p:spPr bwMode="auto">
          <a:xfrm>
            <a:off x="573207" y="881391"/>
            <a:ext cx="787475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/>
            <a:r>
              <a:rPr lang="en-US" altLang="ja-JP" sz="2800" dirty="0" smtClean="0">
                <a:solidFill>
                  <a:srgbClr val="FFFF00"/>
                </a:solidFill>
              </a:rPr>
              <a:t>Stable long-term operation in the 13 km link</a:t>
            </a:r>
            <a:endParaRPr kumimoji="1" lang="en-US" altLang="ja-JP" sz="2800" b="0" i="0" u="none" strike="noStrike" cap="none" normalizeH="0" baseline="0" dirty="0" smtClean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  <a:ea typeface="ＭＳ Ｐゴシック" pitchFamily="50" charset="-128"/>
            </a:endParaRPr>
          </a:p>
        </p:txBody>
      </p:sp>
      <p:sp>
        <p:nvSpPr>
          <p:cNvPr id="45" name="正方形/長方形 44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3200" dirty="0" smtClean="0">
                <a:solidFill>
                  <a:srgbClr val="FFFF00"/>
                </a:solidFill>
              </a:rPr>
              <a:t>ID </a:t>
            </a:r>
            <a:r>
              <a:rPr lang="en-US" altLang="ja-JP" sz="3200" dirty="0" err="1" smtClean="0">
                <a:solidFill>
                  <a:srgbClr val="FFFF00"/>
                </a:solidFill>
              </a:rPr>
              <a:t>Quantique</a:t>
            </a:r>
            <a:r>
              <a:rPr lang="en-US" altLang="ja-JP" sz="3200" dirty="0" smtClean="0">
                <a:solidFill>
                  <a:srgbClr val="FFFF00"/>
                </a:solidFill>
              </a:rPr>
              <a:t> system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/>
        </p:nvSpPr>
        <p:spPr>
          <a:xfrm>
            <a:off x="313899" y="1211173"/>
            <a:ext cx="386231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Commercial QKD system </a:t>
            </a:r>
          </a:p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"</a:t>
            </a:r>
            <a:r>
              <a:rPr lang="en-US" altLang="ja-JP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Cerberis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"</a:t>
            </a:r>
            <a:r>
              <a:rPr lang="ja-JP" alt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　</a:t>
            </a:r>
            <a:endParaRPr lang="en-US" altLang="ja-JP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(SARG04 protocol) </a:t>
            </a:r>
          </a:p>
        </p:txBody>
      </p:sp>
      <p:sp>
        <p:nvSpPr>
          <p:cNvPr id="8" name="正方形/長方形 7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3200" dirty="0" smtClean="0">
                <a:solidFill>
                  <a:srgbClr val="FFFF00"/>
                </a:solidFill>
              </a:rPr>
              <a:t>ID </a:t>
            </a:r>
            <a:r>
              <a:rPr lang="en-US" altLang="ja-JP" sz="3200" dirty="0" err="1" smtClean="0">
                <a:solidFill>
                  <a:srgbClr val="FFFF00"/>
                </a:solidFill>
              </a:rPr>
              <a:t>Quantique</a:t>
            </a:r>
            <a:r>
              <a:rPr lang="en-US" altLang="ja-JP" sz="3200" dirty="0" smtClean="0">
                <a:solidFill>
                  <a:srgbClr val="FFFF00"/>
                </a:solidFill>
              </a:rPr>
              <a:t> system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9" name="図 8" descr="13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-450376" y="2688601"/>
            <a:ext cx="5663820" cy="4247865"/>
          </a:xfrm>
          <a:prstGeom prst="rect">
            <a:avLst/>
          </a:prstGeom>
        </p:spPr>
      </p:pic>
      <p:grpSp>
        <p:nvGrpSpPr>
          <p:cNvPr id="2" name="グループ化 10"/>
          <p:cNvGrpSpPr/>
          <p:nvPr/>
        </p:nvGrpSpPr>
        <p:grpSpPr>
          <a:xfrm>
            <a:off x="4804012" y="764297"/>
            <a:ext cx="4339988" cy="3135172"/>
            <a:chOff x="3739486" y="1811338"/>
            <a:chExt cx="5404514" cy="3903261"/>
          </a:xfrm>
        </p:grpSpPr>
        <p:pic>
          <p:nvPicPr>
            <p:cNvPr id="5" name="Picture 3" descr="Graph_Rsk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739486" y="1811338"/>
              <a:ext cx="5404514" cy="3903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" name="正方形/長方形 5"/>
            <p:cNvSpPr/>
            <p:nvPr/>
          </p:nvSpPr>
          <p:spPr>
            <a:xfrm>
              <a:off x="6045962" y="2392429"/>
              <a:ext cx="1869750" cy="7280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16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Fibers were </a:t>
              </a:r>
            </a:p>
            <a:p>
              <a:r>
                <a:rPr lang="en-US" altLang="ja-JP" sz="1600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not  available.  </a:t>
              </a:r>
            </a:p>
          </p:txBody>
        </p:sp>
        <p:cxnSp>
          <p:nvCxnSpPr>
            <p:cNvPr id="10" name="直線矢印コネクタ 9"/>
            <p:cNvCxnSpPr/>
            <p:nvPr/>
          </p:nvCxnSpPr>
          <p:spPr bwMode="auto">
            <a:xfrm>
              <a:off x="5950426" y="3181353"/>
              <a:ext cx="2074460" cy="1588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arrow"/>
              <a:tailEnd type="arrow"/>
            </a:ln>
            <a:effectLst/>
          </p:spPr>
        </p:cxnSp>
      </p:grpSp>
      <p:sp>
        <p:nvSpPr>
          <p:cNvPr id="12" name="正方形/長方形 11"/>
          <p:cNvSpPr/>
          <p:nvPr/>
        </p:nvSpPr>
        <p:spPr>
          <a:xfrm>
            <a:off x="5554650" y="4107976"/>
            <a:ext cx="323451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Long term stability </a:t>
            </a:r>
          </a:p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over a 45 day period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Line 5"/>
          <p:cNvSpPr>
            <a:spLocks noChangeShapeType="1"/>
          </p:cNvSpPr>
          <p:nvPr/>
        </p:nvSpPr>
        <p:spPr bwMode="auto">
          <a:xfrm>
            <a:off x="852751" y="4697849"/>
            <a:ext cx="2173924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3" name="Line 6"/>
          <p:cNvSpPr>
            <a:spLocks noChangeShapeType="1"/>
          </p:cNvSpPr>
          <p:nvPr/>
        </p:nvSpPr>
        <p:spPr bwMode="auto">
          <a:xfrm>
            <a:off x="3115239" y="471149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4" name="Line 7"/>
          <p:cNvSpPr>
            <a:spLocks noChangeShapeType="1"/>
          </p:cNvSpPr>
          <p:nvPr/>
        </p:nvSpPr>
        <p:spPr bwMode="auto">
          <a:xfrm rot="5400000">
            <a:off x="2074696" y="3519908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>
            <a:off x="3170691" y="241100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Line 13"/>
          <p:cNvSpPr>
            <a:spLocks noChangeShapeType="1"/>
          </p:cNvSpPr>
          <p:nvPr/>
        </p:nvSpPr>
        <p:spPr bwMode="auto">
          <a:xfrm rot="5400000">
            <a:off x="4997620" y="3502492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7" name="Line 14"/>
          <p:cNvSpPr>
            <a:spLocks noChangeShapeType="1"/>
          </p:cNvSpPr>
          <p:nvPr/>
        </p:nvSpPr>
        <p:spPr bwMode="auto">
          <a:xfrm>
            <a:off x="6181342" y="4715264"/>
            <a:ext cx="195790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6" name="Text Box 18"/>
          <p:cNvSpPr txBox="1">
            <a:spLocks noChangeArrowheads="1"/>
          </p:cNvSpPr>
          <p:nvPr/>
        </p:nvSpPr>
        <p:spPr bwMode="auto">
          <a:xfrm>
            <a:off x="2553683" y="1909179"/>
            <a:ext cx="11669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Koganei-1</a:t>
            </a:r>
          </a:p>
        </p:txBody>
      </p:sp>
      <p:sp>
        <p:nvSpPr>
          <p:cNvPr id="22547" name="Text Box 19"/>
          <p:cNvSpPr txBox="1">
            <a:spLocks noChangeArrowheads="1"/>
          </p:cNvSpPr>
          <p:nvPr/>
        </p:nvSpPr>
        <p:spPr bwMode="auto">
          <a:xfrm>
            <a:off x="2504577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Koganei-2</a:t>
            </a: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5424593" y="1899177"/>
            <a:ext cx="129412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Otemachi-1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383719" y="4862519"/>
            <a:ext cx="14001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Otemachi-2</a:t>
            </a:r>
          </a:p>
        </p:txBody>
      </p:sp>
      <p:sp>
        <p:nvSpPr>
          <p:cNvPr id="22550" name="Text Box 22"/>
          <p:cNvSpPr txBox="1">
            <a:spLocks noChangeArrowheads="1"/>
          </p:cNvSpPr>
          <p:nvPr/>
        </p:nvSpPr>
        <p:spPr bwMode="auto">
          <a:xfrm>
            <a:off x="244249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Koganei-3</a:t>
            </a:r>
          </a:p>
        </p:txBody>
      </p:sp>
      <p:sp>
        <p:nvSpPr>
          <p:cNvPr id="22557" name="Text Box 29"/>
          <p:cNvSpPr txBox="1">
            <a:spLocks noChangeArrowheads="1"/>
          </p:cNvSpPr>
          <p:nvPr/>
        </p:nvSpPr>
        <p:spPr bwMode="auto">
          <a:xfrm>
            <a:off x="7926036" y="4862519"/>
            <a:ext cx="89443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Hongo</a:t>
            </a:r>
          </a:p>
        </p:txBody>
      </p:sp>
      <p:sp>
        <p:nvSpPr>
          <p:cNvPr id="22532" name="Oval 4"/>
          <p:cNvSpPr>
            <a:spLocks noChangeAspect="1" noChangeArrowheads="1"/>
          </p:cNvSpPr>
          <p:nvPr/>
        </p:nvSpPr>
        <p:spPr bwMode="auto">
          <a:xfrm>
            <a:off x="2967144" y="4535838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6" name="Oval 8"/>
          <p:cNvSpPr>
            <a:spLocks noChangeAspect="1" noChangeArrowheads="1"/>
          </p:cNvSpPr>
          <p:nvPr/>
        </p:nvSpPr>
        <p:spPr bwMode="auto">
          <a:xfrm>
            <a:off x="2961146" y="2261678"/>
            <a:ext cx="317839" cy="31784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7" name="Oval 9"/>
          <p:cNvSpPr>
            <a:spLocks noChangeAspect="1" noChangeArrowheads="1"/>
          </p:cNvSpPr>
          <p:nvPr/>
        </p:nvSpPr>
        <p:spPr bwMode="auto">
          <a:xfrm>
            <a:off x="701041" y="453583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8" name="Oval 10"/>
          <p:cNvSpPr>
            <a:spLocks noChangeAspect="1" noChangeArrowheads="1"/>
          </p:cNvSpPr>
          <p:nvPr/>
        </p:nvSpPr>
        <p:spPr bwMode="auto">
          <a:xfrm>
            <a:off x="5896295" y="4519836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0" name="Oval 12"/>
          <p:cNvSpPr>
            <a:spLocks noChangeAspect="1" noChangeArrowheads="1"/>
          </p:cNvSpPr>
          <p:nvPr/>
        </p:nvSpPr>
        <p:spPr bwMode="auto">
          <a:xfrm>
            <a:off x="5882291" y="2255680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3" name="Oval 15"/>
          <p:cNvSpPr>
            <a:spLocks noChangeAspect="1" noChangeArrowheads="1"/>
          </p:cNvSpPr>
          <p:nvPr/>
        </p:nvSpPr>
        <p:spPr bwMode="auto">
          <a:xfrm>
            <a:off x="8041397" y="454622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" name="正方形/長方形 56"/>
          <p:cNvSpPr/>
          <p:nvPr/>
        </p:nvSpPr>
        <p:spPr>
          <a:xfrm>
            <a:off x="1928746" y="3037286"/>
            <a:ext cx="122822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90km </a:t>
            </a:r>
          </a:p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(27dB) </a:t>
            </a:r>
            <a:endParaRPr lang="ja-JP" altLang="en-US" b="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  <p:sp>
        <p:nvSpPr>
          <p:cNvPr id="45" name="正方形/長方形 44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3200" dirty="0" smtClean="0">
                <a:solidFill>
                  <a:srgbClr val="FFFF00"/>
                </a:solidFill>
              </a:rPr>
              <a:t>NTT-NICT system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6" name="正方形/長方形 45"/>
          <p:cNvSpPr/>
          <p:nvPr/>
        </p:nvSpPr>
        <p:spPr>
          <a:xfrm>
            <a:off x="1869776" y="864262"/>
            <a:ext cx="539086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1GHz-clocked DPS-QKD </a:t>
            </a:r>
          </a:p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for a long-distance over 90km</a:t>
            </a:r>
            <a:endParaRPr lang="ja-JP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" name="正方形/長方形 22"/>
          <p:cNvSpPr/>
          <p:nvPr/>
        </p:nvSpPr>
        <p:spPr>
          <a:xfrm>
            <a:off x="1351129" y="5753206"/>
            <a:ext cx="64417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Superconducting photon detector of NICT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" name="図 124" descr="06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-396320" y="2333766"/>
            <a:ext cx="6341665" cy="4756249"/>
          </a:xfrm>
          <a:prstGeom prst="rect">
            <a:avLst/>
          </a:prstGeom>
        </p:spPr>
      </p:pic>
      <p:pic>
        <p:nvPicPr>
          <p:cNvPr id="11" name="Picture 5" descr="fig10a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26592" y="0"/>
            <a:ext cx="4517408" cy="324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正方形/長方形 11"/>
          <p:cNvSpPr/>
          <p:nvPr/>
        </p:nvSpPr>
        <p:spPr>
          <a:xfrm>
            <a:off x="81889" y="285296"/>
            <a:ext cx="436728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</a:rPr>
              <a:t>Secure key rate ~ 2.1 kbps</a:t>
            </a:r>
          </a:p>
          <a:p>
            <a:pPr algn="ctr"/>
            <a:endParaRPr lang="en-US" altLang="ja-JP" dirty="0" smtClean="0">
              <a:solidFill>
                <a:srgbClr val="FFFF00"/>
              </a:solidFill>
            </a:endParaRPr>
          </a:p>
          <a:p>
            <a:pPr algn="ctr"/>
            <a:r>
              <a:rPr lang="en-US" altLang="ja-JP" dirty="0" smtClean="0">
                <a:solidFill>
                  <a:srgbClr val="FFFF00"/>
                </a:solidFill>
              </a:rPr>
              <a:t>OTP encryption of </a:t>
            </a:r>
          </a:p>
          <a:p>
            <a:pPr algn="ctr"/>
            <a:r>
              <a:rPr lang="en-US" altLang="ja-JP" dirty="0" smtClean="0">
                <a:solidFill>
                  <a:srgbClr val="FFFF00"/>
                </a:solidFill>
              </a:rPr>
              <a:t>voice data over 90 km </a:t>
            </a:r>
            <a:endParaRPr lang="en-US" altLang="ja-JP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Line 5"/>
          <p:cNvSpPr>
            <a:spLocks noChangeShapeType="1"/>
          </p:cNvSpPr>
          <p:nvPr/>
        </p:nvSpPr>
        <p:spPr bwMode="auto">
          <a:xfrm>
            <a:off x="852751" y="4697849"/>
            <a:ext cx="2173924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3" name="Line 6"/>
          <p:cNvSpPr>
            <a:spLocks noChangeShapeType="1"/>
          </p:cNvSpPr>
          <p:nvPr/>
        </p:nvSpPr>
        <p:spPr bwMode="auto">
          <a:xfrm>
            <a:off x="3115239" y="471149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4" name="Line 7"/>
          <p:cNvSpPr>
            <a:spLocks noChangeShapeType="1"/>
          </p:cNvSpPr>
          <p:nvPr/>
        </p:nvSpPr>
        <p:spPr bwMode="auto">
          <a:xfrm rot="5400000">
            <a:off x="2074696" y="3519908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>
            <a:off x="3170691" y="241100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Line 13"/>
          <p:cNvSpPr>
            <a:spLocks noChangeShapeType="1"/>
          </p:cNvSpPr>
          <p:nvPr/>
        </p:nvSpPr>
        <p:spPr bwMode="auto">
          <a:xfrm rot="5400000">
            <a:off x="4997620" y="3502492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7" name="Line 14"/>
          <p:cNvSpPr>
            <a:spLocks noChangeShapeType="1"/>
          </p:cNvSpPr>
          <p:nvPr/>
        </p:nvSpPr>
        <p:spPr bwMode="auto">
          <a:xfrm>
            <a:off x="6181342" y="4715264"/>
            <a:ext cx="195790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6" name="Text Box 18"/>
          <p:cNvSpPr txBox="1">
            <a:spLocks noChangeArrowheads="1"/>
          </p:cNvSpPr>
          <p:nvPr/>
        </p:nvSpPr>
        <p:spPr bwMode="auto">
          <a:xfrm>
            <a:off x="2553683" y="1909179"/>
            <a:ext cx="11669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Koganei-1</a:t>
            </a:r>
          </a:p>
        </p:txBody>
      </p:sp>
      <p:sp>
        <p:nvSpPr>
          <p:cNvPr id="22547" name="Text Box 19"/>
          <p:cNvSpPr txBox="1">
            <a:spLocks noChangeArrowheads="1"/>
          </p:cNvSpPr>
          <p:nvPr/>
        </p:nvSpPr>
        <p:spPr bwMode="auto">
          <a:xfrm>
            <a:off x="2504577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Koganei-2</a:t>
            </a: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5424593" y="1899177"/>
            <a:ext cx="129412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Otemachi-1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383719" y="4862519"/>
            <a:ext cx="14001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Otemachi-2</a:t>
            </a:r>
          </a:p>
        </p:txBody>
      </p:sp>
      <p:sp>
        <p:nvSpPr>
          <p:cNvPr id="22550" name="Text Box 22"/>
          <p:cNvSpPr txBox="1">
            <a:spLocks noChangeArrowheads="1"/>
          </p:cNvSpPr>
          <p:nvPr/>
        </p:nvSpPr>
        <p:spPr bwMode="auto">
          <a:xfrm>
            <a:off x="244249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Koganei-3</a:t>
            </a:r>
          </a:p>
        </p:txBody>
      </p:sp>
      <p:sp>
        <p:nvSpPr>
          <p:cNvPr id="22554" name="Text Box 26"/>
          <p:cNvSpPr txBox="1">
            <a:spLocks noChangeArrowheads="1"/>
          </p:cNvSpPr>
          <p:nvPr/>
        </p:nvSpPr>
        <p:spPr bwMode="auto">
          <a:xfrm>
            <a:off x="6100184" y="3166228"/>
            <a:ext cx="1228221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24km </a:t>
            </a:r>
          </a:p>
          <a:p>
            <a:pPr algn="ctr">
              <a:lnSpc>
                <a:spcPts val="2400"/>
              </a:lnSpc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(13dB) </a:t>
            </a:r>
          </a:p>
        </p:txBody>
      </p:sp>
      <p:sp>
        <p:nvSpPr>
          <p:cNvPr id="22557" name="Text Box 29"/>
          <p:cNvSpPr txBox="1">
            <a:spLocks noChangeArrowheads="1"/>
          </p:cNvSpPr>
          <p:nvPr/>
        </p:nvSpPr>
        <p:spPr bwMode="auto">
          <a:xfrm>
            <a:off x="7926036" y="4862519"/>
            <a:ext cx="89443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Hongo</a:t>
            </a:r>
          </a:p>
        </p:txBody>
      </p:sp>
      <p:sp>
        <p:nvSpPr>
          <p:cNvPr id="22532" name="Oval 4"/>
          <p:cNvSpPr>
            <a:spLocks noChangeAspect="1" noChangeArrowheads="1"/>
          </p:cNvSpPr>
          <p:nvPr/>
        </p:nvSpPr>
        <p:spPr bwMode="auto">
          <a:xfrm>
            <a:off x="2967144" y="4535838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6" name="Oval 8"/>
          <p:cNvSpPr>
            <a:spLocks noChangeAspect="1" noChangeArrowheads="1"/>
          </p:cNvSpPr>
          <p:nvPr/>
        </p:nvSpPr>
        <p:spPr bwMode="auto">
          <a:xfrm>
            <a:off x="2961146" y="2261678"/>
            <a:ext cx="317839" cy="31784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7" name="Oval 9"/>
          <p:cNvSpPr>
            <a:spLocks noChangeAspect="1" noChangeArrowheads="1"/>
          </p:cNvSpPr>
          <p:nvPr/>
        </p:nvSpPr>
        <p:spPr bwMode="auto">
          <a:xfrm>
            <a:off x="701041" y="453583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8" name="Oval 10"/>
          <p:cNvSpPr>
            <a:spLocks noChangeAspect="1" noChangeArrowheads="1"/>
          </p:cNvSpPr>
          <p:nvPr/>
        </p:nvSpPr>
        <p:spPr bwMode="auto">
          <a:xfrm>
            <a:off x="5896295" y="4519836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0" name="Oval 12"/>
          <p:cNvSpPr>
            <a:spLocks noChangeAspect="1" noChangeArrowheads="1"/>
          </p:cNvSpPr>
          <p:nvPr/>
        </p:nvSpPr>
        <p:spPr bwMode="auto">
          <a:xfrm>
            <a:off x="5882291" y="2255680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3" name="Oval 15"/>
          <p:cNvSpPr>
            <a:spLocks noChangeAspect="1" noChangeArrowheads="1"/>
          </p:cNvSpPr>
          <p:nvPr/>
        </p:nvSpPr>
        <p:spPr bwMode="auto">
          <a:xfrm>
            <a:off x="8041397" y="454622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74849" name="Rectangle 1"/>
          <p:cNvSpPr>
            <a:spLocks noChangeArrowheads="1"/>
          </p:cNvSpPr>
          <p:nvPr/>
        </p:nvSpPr>
        <p:spPr bwMode="auto">
          <a:xfrm>
            <a:off x="259307" y="953113"/>
            <a:ext cx="867997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/>
            <a:r>
              <a:rPr lang="en-US" altLang="ja-JP" dirty="0" smtClean="0">
                <a:solidFill>
                  <a:srgbClr val="FFFF00"/>
                </a:solidFill>
              </a:rPr>
              <a:t>Decoy-state BB84 (100MHz clock) in a 24km loop back link</a:t>
            </a:r>
            <a:r>
              <a:rPr kumimoji="1" lang="en-US" altLang="ja-JP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ＭＳ Ｐゴシック" pitchFamily="50" charset="-128"/>
              </a:rPr>
              <a:t> </a:t>
            </a:r>
          </a:p>
        </p:txBody>
      </p:sp>
      <p:sp>
        <p:nvSpPr>
          <p:cNvPr id="44" name="正方形/長方形 43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ＭＳ Ｐゴシック" charset="-128"/>
              </a:rPr>
              <a:t>Mitsubishi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514"/>
          <p:cNvGrpSpPr>
            <a:grpSpLocks/>
          </p:cNvGrpSpPr>
          <p:nvPr/>
        </p:nvGrpSpPr>
        <p:grpSpPr bwMode="auto">
          <a:xfrm>
            <a:off x="5801752" y="3696190"/>
            <a:ext cx="586880" cy="644373"/>
            <a:chOff x="4044" y="2523"/>
            <a:chExt cx="232" cy="291"/>
          </a:xfrm>
        </p:grpSpPr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4087" y="2527"/>
              <a:ext cx="148" cy="268"/>
            </a:xfrm>
            <a:custGeom>
              <a:avLst/>
              <a:gdLst/>
              <a:ahLst/>
              <a:cxnLst>
                <a:cxn ang="0">
                  <a:pos x="0" y="267"/>
                </a:cxn>
                <a:cxn ang="0">
                  <a:pos x="65" y="0"/>
                </a:cxn>
                <a:cxn ang="0">
                  <a:pos x="82" y="0"/>
                </a:cxn>
                <a:cxn ang="0">
                  <a:pos x="148" y="267"/>
                </a:cxn>
                <a:cxn ang="0">
                  <a:pos x="131" y="268"/>
                </a:cxn>
                <a:cxn ang="0">
                  <a:pos x="74" y="34"/>
                </a:cxn>
                <a:cxn ang="0">
                  <a:pos x="16" y="268"/>
                </a:cxn>
                <a:cxn ang="0">
                  <a:pos x="0" y="267"/>
                </a:cxn>
                <a:cxn ang="0">
                  <a:pos x="0" y="267"/>
                </a:cxn>
              </a:cxnLst>
              <a:rect l="0" t="0" r="r" b="b"/>
              <a:pathLst>
                <a:path w="148" h="268">
                  <a:moveTo>
                    <a:pt x="0" y="267"/>
                  </a:moveTo>
                  <a:lnTo>
                    <a:pt x="65" y="0"/>
                  </a:lnTo>
                  <a:lnTo>
                    <a:pt x="82" y="0"/>
                  </a:lnTo>
                  <a:lnTo>
                    <a:pt x="148" y="267"/>
                  </a:lnTo>
                  <a:lnTo>
                    <a:pt x="131" y="268"/>
                  </a:lnTo>
                  <a:lnTo>
                    <a:pt x="74" y="34"/>
                  </a:lnTo>
                  <a:lnTo>
                    <a:pt x="16" y="268"/>
                  </a:lnTo>
                  <a:lnTo>
                    <a:pt x="0" y="2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4136" y="2623"/>
              <a:ext cx="64" cy="62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58" y="62"/>
                </a:cxn>
                <a:cxn ang="0">
                  <a:pos x="64" y="53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64" h="62">
                  <a:moveTo>
                    <a:pt x="0" y="14"/>
                  </a:moveTo>
                  <a:lnTo>
                    <a:pt x="58" y="62"/>
                  </a:lnTo>
                  <a:lnTo>
                    <a:pt x="64" y="53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4107" y="2681"/>
              <a:ext cx="108" cy="7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07" y="51"/>
                </a:cxn>
                <a:cxn ang="0">
                  <a:pos x="108" y="71"/>
                </a:cxn>
                <a:cxn ang="0">
                  <a:pos x="0" y="71"/>
                </a:cxn>
                <a:cxn ang="0">
                  <a:pos x="3" y="59"/>
                </a:cxn>
                <a:cxn ang="0">
                  <a:pos x="102" y="59"/>
                </a:cxn>
                <a:cxn ang="0">
                  <a:pos x="12" y="11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08" h="71">
                  <a:moveTo>
                    <a:pt x="15" y="0"/>
                  </a:moveTo>
                  <a:lnTo>
                    <a:pt x="107" y="51"/>
                  </a:lnTo>
                  <a:lnTo>
                    <a:pt x="108" y="71"/>
                  </a:lnTo>
                  <a:lnTo>
                    <a:pt x="0" y="71"/>
                  </a:lnTo>
                  <a:lnTo>
                    <a:pt x="3" y="59"/>
                  </a:lnTo>
                  <a:lnTo>
                    <a:pt x="102" y="59"/>
                  </a:lnTo>
                  <a:lnTo>
                    <a:pt x="12" y="11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4123" y="2676"/>
              <a:ext cx="74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4" y="0"/>
                </a:cxn>
                <a:cxn ang="0">
                  <a:pos x="74" y="13"/>
                </a:cxn>
                <a:cxn ang="0">
                  <a:pos x="0" y="1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74" h="13">
                  <a:moveTo>
                    <a:pt x="1" y="0"/>
                  </a:moveTo>
                  <a:lnTo>
                    <a:pt x="74" y="0"/>
                  </a:lnTo>
                  <a:lnTo>
                    <a:pt x="74" y="13"/>
                  </a:lnTo>
                  <a:lnTo>
                    <a:pt x="0" y="1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4139" y="2622"/>
              <a:ext cx="44" cy="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4" y="0"/>
                </a:cxn>
                <a:cxn ang="0">
                  <a:pos x="44" y="9"/>
                </a:cxn>
                <a:cxn ang="0">
                  <a:pos x="0" y="9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44" h="9">
                  <a:moveTo>
                    <a:pt x="1" y="0"/>
                  </a:moveTo>
                  <a:lnTo>
                    <a:pt x="44" y="0"/>
                  </a:lnTo>
                  <a:lnTo>
                    <a:pt x="44" y="9"/>
                  </a:lnTo>
                  <a:lnTo>
                    <a:pt x="0" y="9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5" name="Freeform 499"/>
            <p:cNvSpPr>
              <a:spLocks/>
            </p:cNvSpPr>
            <p:nvPr/>
          </p:nvSpPr>
          <p:spPr bwMode="auto">
            <a:xfrm>
              <a:off x="4090" y="2558"/>
              <a:ext cx="64" cy="3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0" y="7"/>
                </a:cxn>
                <a:cxn ang="0">
                  <a:pos x="0" y="34"/>
                </a:cxn>
                <a:cxn ang="0">
                  <a:pos x="13" y="34"/>
                </a:cxn>
                <a:cxn ang="0">
                  <a:pos x="13" y="16"/>
                </a:cxn>
                <a:cxn ang="0">
                  <a:pos x="60" y="12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64" h="34">
                  <a:moveTo>
                    <a:pt x="64" y="0"/>
                  </a:moveTo>
                  <a:lnTo>
                    <a:pt x="0" y="7"/>
                  </a:lnTo>
                  <a:lnTo>
                    <a:pt x="0" y="34"/>
                  </a:lnTo>
                  <a:lnTo>
                    <a:pt x="13" y="34"/>
                  </a:lnTo>
                  <a:lnTo>
                    <a:pt x="13" y="16"/>
                  </a:lnTo>
                  <a:lnTo>
                    <a:pt x="60" y="12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6" name="Freeform 500"/>
            <p:cNvSpPr>
              <a:spLocks/>
            </p:cNvSpPr>
            <p:nvPr/>
          </p:nvSpPr>
          <p:spPr bwMode="auto">
            <a:xfrm>
              <a:off x="4088" y="2593"/>
              <a:ext cx="65" cy="34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0" y="6"/>
                </a:cxn>
                <a:cxn ang="0">
                  <a:pos x="0" y="34"/>
                </a:cxn>
                <a:cxn ang="0">
                  <a:pos x="14" y="34"/>
                </a:cxn>
                <a:cxn ang="0">
                  <a:pos x="14" y="16"/>
                </a:cxn>
                <a:cxn ang="0">
                  <a:pos x="60" y="11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65" h="34">
                  <a:moveTo>
                    <a:pt x="65" y="0"/>
                  </a:moveTo>
                  <a:lnTo>
                    <a:pt x="0" y="6"/>
                  </a:lnTo>
                  <a:lnTo>
                    <a:pt x="0" y="34"/>
                  </a:lnTo>
                  <a:lnTo>
                    <a:pt x="14" y="34"/>
                  </a:lnTo>
                  <a:lnTo>
                    <a:pt x="14" y="16"/>
                  </a:lnTo>
                  <a:lnTo>
                    <a:pt x="60" y="11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8" name="Freeform 501"/>
            <p:cNvSpPr>
              <a:spLocks/>
            </p:cNvSpPr>
            <p:nvPr/>
          </p:nvSpPr>
          <p:spPr bwMode="auto">
            <a:xfrm>
              <a:off x="4167" y="2560"/>
              <a:ext cx="65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7"/>
                </a:cxn>
                <a:cxn ang="0">
                  <a:pos x="65" y="34"/>
                </a:cxn>
                <a:cxn ang="0">
                  <a:pos x="52" y="34"/>
                </a:cxn>
                <a:cxn ang="0">
                  <a:pos x="52" y="16"/>
                </a:cxn>
                <a:cxn ang="0">
                  <a:pos x="5" y="1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5" h="34">
                  <a:moveTo>
                    <a:pt x="0" y="0"/>
                  </a:moveTo>
                  <a:lnTo>
                    <a:pt x="65" y="7"/>
                  </a:lnTo>
                  <a:lnTo>
                    <a:pt x="65" y="34"/>
                  </a:lnTo>
                  <a:lnTo>
                    <a:pt x="52" y="34"/>
                  </a:lnTo>
                  <a:lnTo>
                    <a:pt x="52" y="16"/>
                  </a:lnTo>
                  <a:lnTo>
                    <a:pt x="5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9" name="Freeform 502"/>
            <p:cNvSpPr>
              <a:spLocks/>
            </p:cNvSpPr>
            <p:nvPr/>
          </p:nvSpPr>
          <p:spPr bwMode="auto">
            <a:xfrm>
              <a:off x="4169" y="2595"/>
              <a:ext cx="65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6"/>
                </a:cxn>
                <a:cxn ang="0">
                  <a:pos x="65" y="34"/>
                </a:cxn>
                <a:cxn ang="0">
                  <a:pos x="51" y="34"/>
                </a:cxn>
                <a:cxn ang="0">
                  <a:pos x="51" y="16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5" h="34">
                  <a:moveTo>
                    <a:pt x="0" y="0"/>
                  </a:moveTo>
                  <a:lnTo>
                    <a:pt x="65" y="6"/>
                  </a:lnTo>
                  <a:lnTo>
                    <a:pt x="65" y="34"/>
                  </a:lnTo>
                  <a:lnTo>
                    <a:pt x="51" y="34"/>
                  </a:lnTo>
                  <a:lnTo>
                    <a:pt x="51" y="16"/>
                  </a:lnTo>
                  <a:lnTo>
                    <a:pt x="4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0" name="Freeform 503"/>
            <p:cNvSpPr>
              <a:spLocks/>
            </p:cNvSpPr>
            <p:nvPr/>
          </p:nvSpPr>
          <p:spPr bwMode="auto">
            <a:xfrm>
              <a:off x="4044" y="2791"/>
              <a:ext cx="221" cy="2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21" y="23"/>
                </a:cxn>
                <a:cxn ang="0">
                  <a:pos x="221" y="0"/>
                </a:cxn>
                <a:cxn ang="0">
                  <a:pos x="0" y="0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221" h="23">
                  <a:moveTo>
                    <a:pt x="0" y="23"/>
                  </a:moveTo>
                  <a:lnTo>
                    <a:pt x="221" y="23"/>
                  </a:lnTo>
                  <a:lnTo>
                    <a:pt x="221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1" name="Freeform 504"/>
            <p:cNvSpPr>
              <a:spLocks/>
            </p:cNvSpPr>
            <p:nvPr/>
          </p:nvSpPr>
          <p:spPr bwMode="auto">
            <a:xfrm>
              <a:off x="4098" y="2523"/>
              <a:ext cx="148" cy="268"/>
            </a:xfrm>
            <a:custGeom>
              <a:avLst/>
              <a:gdLst/>
              <a:ahLst/>
              <a:cxnLst>
                <a:cxn ang="0">
                  <a:pos x="0" y="266"/>
                </a:cxn>
                <a:cxn ang="0">
                  <a:pos x="65" y="0"/>
                </a:cxn>
                <a:cxn ang="0">
                  <a:pos x="82" y="0"/>
                </a:cxn>
                <a:cxn ang="0">
                  <a:pos x="148" y="267"/>
                </a:cxn>
                <a:cxn ang="0">
                  <a:pos x="131" y="267"/>
                </a:cxn>
                <a:cxn ang="0">
                  <a:pos x="74" y="33"/>
                </a:cxn>
                <a:cxn ang="0">
                  <a:pos x="15" y="268"/>
                </a:cxn>
                <a:cxn ang="0">
                  <a:pos x="0" y="266"/>
                </a:cxn>
                <a:cxn ang="0">
                  <a:pos x="0" y="266"/>
                </a:cxn>
              </a:cxnLst>
              <a:rect l="0" t="0" r="r" b="b"/>
              <a:pathLst>
                <a:path w="148" h="268">
                  <a:moveTo>
                    <a:pt x="0" y="266"/>
                  </a:moveTo>
                  <a:lnTo>
                    <a:pt x="65" y="0"/>
                  </a:lnTo>
                  <a:lnTo>
                    <a:pt x="82" y="0"/>
                  </a:lnTo>
                  <a:lnTo>
                    <a:pt x="148" y="267"/>
                  </a:lnTo>
                  <a:lnTo>
                    <a:pt x="131" y="267"/>
                  </a:lnTo>
                  <a:lnTo>
                    <a:pt x="74" y="33"/>
                  </a:lnTo>
                  <a:lnTo>
                    <a:pt x="15" y="268"/>
                  </a:lnTo>
                  <a:lnTo>
                    <a:pt x="0" y="266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2" name="Freeform 505"/>
            <p:cNvSpPr>
              <a:spLocks/>
            </p:cNvSpPr>
            <p:nvPr/>
          </p:nvSpPr>
          <p:spPr bwMode="auto">
            <a:xfrm>
              <a:off x="4146" y="2619"/>
              <a:ext cx="65" cy="62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58" y="62"/>
                </a:cxn>
                <a:cxn ang="0">
                  <a:pos x="65" y="52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65" h="62">
                  <a:moveTo>
                    <a:pt x="0" y="13"/>
                  </a:moveTo>
                  <a:lnTo>
                    <a:pt x="58" y="62"/>
                  </a:lnTo>
                  <a:lnTo>
                    <a:pt x="65" y="52"/>
                  </a:lnTo>
                  <a:lnTo>
                    <a:pt x="1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3" name="Freeform 506"/>
            <p:cNvSpPr>
              <a:spLocks/>
            </p:cNvSpPr>
            <p:nvPr/>
          </p:nvSpPr>
          <p:spPr bwMode="auto">
            <a:xfrm>
              <a:off x="4118" y="2677"/>
              <a:ext cx="108" cy="7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07" y="50"/>
                </a:cxn>
                <a:cxn ang="0">
                  <a:pos x="108" y="71"/>
                </a:cxn>
                <a:cxn ang="0">
                  <a:pos x="0" y="71"/>
                </a:cxn>
                <a:cxn ang="0">
                  <a:pos x="3" y="58"/>
                </a:cxn>
                <a:cxn ang="0">
                  <a:pos x="101" y="58"/>
                </a:cxn>
                <a:cxn ang="0">
                  <a:pos x="12" y="1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08" h="71">
                  <a:moveTo>
                    <a:pt x="15" y="0"/>
                  </a:moveTo>
                  <a:lnTo>
                    <a:pt x="107" y="50"/>
                  </a:lnTo>
                  <a:lnTo>
                    <a:pt x="108" y="71"/>
                  </a:lnTo>
                  <a:lnTo>
                    <a:pt x="0" y="71"/>
                  </a:lnTo>
                  <a:lnTo>
                    <a:pt x="3" y="58"/>
                  </a:lnTo>
                  <a:lnTo>
                    <a:pt x="101" y="58"/>
                  </a:lnTo>
                  <a:lnTo>
                    <a:pt x="12" y="1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4" name="Freeform 507"/>
            <p:cNvSpPr>
              <a:spLocks/>
            </p:cNvSpPr>
            <p:nvPr/>
          </p:nvSpPr>
          <p:spPr bwMode="auto">
            <a:xfrm>
              <a:off x="4134" y="2672"/>
              <a:ext cx="74" cy="1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4" y="0"/>
                </a:cxn>
                <a:cxn ang="0">
                  <a:pos x="74" y="12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74" h="12">
                  <a:moveTo>
                    <a:pt x="1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0" y="1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5" name="Freeform 508"/>
            <p:cNvSpPr>
              <a:spLocks/>
            </p:cNvSpPr>
            <p:nvPr/>
          </p:nvSpPr>
          <p:spPr bwMode="auto">
            <a:xfrm>
              <a:off x="4149" y="2617"/>
              <a:ext cx="45" cy="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5" y="0"/>
                </a:cxn>
                <a:cxn ang="0">
                  <a:pos x="45" y="9"/>
                </a:cxn>
                <a:cxn ang="0">
                  <a:pos x="0" y="9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45" h="9">
                  <a:moveTo>
                    <a:pt x="1" y="0"/>
                  </a:moveTo>
                  <a:lnTo>
                    <a:pt x="45" y="0"/>
                  </a:lnTo>
                  <a:lnTo>
                    <a:pt x="45" y="9"/>
                  </a:lnTo>
                  <a:lnTo>
                    <a:pt x="0" y="9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6" name="Freeform 509"/>
            <p:cNvSpPr>
              <a:spLocks/>
            </p:cNvSpPr>
            <p:nvPr/>
          </p:nvSpPr>
          <p:spPr bwMode="auto">
            <a:xfrm>
              <a:off x="4100" y="2554"/>
              <a:ext cx="65" cy="34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0" y="6"/>
                </a:cxn>
                <a:cxn ang="0">
                  <a:pos x="0" y="34"/>
                </a:cxn>
                <a:cxn ang="0">
                  <a:pos x="14" y="34"/>
                </a:cxn>
                <a:cxn ang="0">
                  <a:pos x="14" y="16"/>
                </a:cxn>
                <a:cxn ang="0">
                  <a:pos x="60" y="11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65" h="34">
                  <a:moveTo>
                    <a:pt x="65" y="0"/>
                  </a:moveTo>
                  <a:lnTo>
                    <a:pt x="0" y="6"/>
                  </a:lnTo>
                  <a:lnTo>
                    <a:pt x="0" y="34"/>
                  </a:lnTo>
                  <a:lnTo>
                    <a:pt x="14" y="34"/>
                  </a:lnTo>
                  <a:lnTo>
                    <a:pt x="14" y="16"/>
                  </a:lnTo>
                  <a:lnTo>
                    <a:pt x="60" y="11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7" name="Freeform 510"/>
            <p:cNvSpPr>
              <a:spLocks/>
            </p:cNvSpPr>
            <p:nvPr/>
          </p:nvSpPr>
          <p:spPr bwMode="auto">
            <a:xfrm>
              <a:off x="4099" y="2589"/>
              <a:ext cx="64" cy="3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3" y="33"/>
                </a:cxn>
                <a:cxn ang="0">
                  <a:pos x="13" y="15"/>
                </a:cxn>
                <a:cxn ang="0">
                  <a:pos x="60" y="11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64" h="33">
                  <a:moveTo>
                    <a:pt x="64" y="0"/>
                  </a:moveTo>
                  <a:lnTo>
                    <a:pt x="0" y="6"/>
                  </a:lnTo>
                  <a:lnTo>
                    <a:pt x="0" y="33"/>
                  </a:lnTo>
                  <a:lnTo>
                    <a:pt x="13" y="33"/>
                  </a:lnTo>
                  <a:lnTo>
                    <a:pt x="13" y="15"/>
                  </a:lnTo>
                  <a:lnTo>
                    <a:pt x="60" y="11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8" name="Freeform 511"/>
            <p:cNvSpPr>
              <a:spLocks/>
            </p:cNvSpPr>
            <p:nvPr/>
          </p:nvSpPr>
          <p:spPr bwMode="auto">
            <a:xfrm>
              <a:off x="4178" y="2556"/>
              <a:ext cx="65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6"/>
                </a:cxn>
                <a:cxn ang="0">
                  <a:pos x="65" y="34"/>
                </a:cxn>
                <a:cxn ang="0">
                  <a:pos x="51" y="34"/>
                </a:cxn>
                <a:cxn ang="0">
                  <a:pos x="51" y="16"/>
                </a:cxn>
                <a:cxn ang="0">
                  <a:pos x="5" y="1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5" h="34">
                  <a:moveTo>
                    <a:pt x="0" y="0"/>
                  </a:moveTo>
                  <a:lnTo>
                    <a:pt x="65" y="6"/>
                  </a:lnTo>
                  <a:lnTo>
                    <a:pt x="65" y="34"/>
                  </a:lnTo>
                  <a:lnTo>
                    <a:pt x="51" y="34"/>
                  </a:lnTo>
                  <a:lnTo>
                    <a:pt x="51" y="16"/>
                  </a:lnTo>
                  <a:lnTo>
                    <a:pt x="5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9" name="Freeform 512"/>
            <p:cNvSpPr>
              <a:spLocks/>
            </p:cNvSpPr>
            <p:nvPr/>
          </p:nvSpPr>
          <p:spPr bwMode="auto">
            <a:xfrm>
              <a:off x="4180" y="2590"/>
              <a:ext cx="64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" y="7"/>
                </a:cxn>
                <a:cxn ang="0">
                  <a:pos x="64" y="34"/>
                </a:cxn>
                <a:cxn ang="0">
                  <a:pos x="51" y="34"/>
                </a:cxn>
                <a:cxn ang="0">
                  <a:pos x="51" y="16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4" h="34">
                  <a:moveTo>
                    <a:pt x="0" y="0"/>
                  </a:moveTo>
                  <a:lnTo>
                    <a:pt x="64" y="7"/>
                  </a:lnTo>
                  <a:lnTo>
                    <a:pt x="64" y="34"/>
                  </a:lnTo>
                  <a:lnTo>
                    <a:pt x="51" y="34"/>
                  </a:lnTo>
                  <a:lnTo>
                    <a:pt x="51" y="16"/>
                  </a:lnTo>
                  <a:lnTo>
                    <a:pt x="4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0" name="Freeform 513"/>
            <p:cNvSpPr>
              <a:spLocks/>
            </p:cNvSpPr>
            <p:nvPr/>
          </p:nvSpPr>
          <p:spPr bwMode="auto">
            <a:xfrm>
              <a:off x="4054" y="2787"/>
              <a:ext cx="222" cy="2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22" y="23"/>
                </a:cxn>
                <a:cxn ang="0">
                  <a:pos x="222" y="0"/>
                </a:cxn>
                <a:cxn ang="0">
                  <a:pos x="0" y="0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222" h="23">
                  <a:moveTo>
                    <a:pt x="0" y="23"/>
                  </a:moveTo>
                  <a:lnTo>
                    <a:pt x="222" y="23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4" name="グループ化 48"/>
          <p:cNvGrpSpPr>
            <a:grpSpLocks/>
          </p:cNvGrpSpPr>
          <p:nvPr/>
        </p:nvGrpSpPr>
        <p:grpSpPr bwMode="auto">
          <a:xfrm>
            <a:off x="4230385" y="5954639"/>
            <a:ext cx="641334" cy="481638"/>
            <a:chOff x="4029204" y="2613376"/>
            <a:chExt cx="414183" cy="533400"/>
          </a:xfrm>
        </p:grpSpPr>
        <p:sp>
          <p:nvSpPr>
            <p:cNvPr id="102" name="Oval 102"/>
            <p:cNvSpPr>
              <a:spLocks noChangeArrowheads="1"/>
            </p:cNvSpPr>
            <p:nvPr/>
          </p:nvSpPr>
          <p:spPr bwMode="auto">
            <a:xfrm>
              <a:off x="4029204" y="2613376"/>
              <a:ext cx="248510" cy="533400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3" name="Oval 103"/>
            <p:cNvSpPr>
              <a:spLocks noChangeArrowheads="1"/>
            </p:cNvSpPr>
            <p:nvPr/>
          </p:nvSpPr>
          <p:spPr bwMode="auto">
            <a:xfrm>
              <a:off x="4112040" y="2613376"/>
              <a:ext cx="248510" cy="533400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4" name="Oval 104"/>
            <p:cNvSpPr>
              <a:spLocks noChangeArrowheads="1"/>
            </p:cNvSpPr>
            <p:nvPr/>
          </p:nvSpPr>
          <p:spPr bwMode="auto">
            <a:xfrm>
              <a:off x="4194877" y="2613376"/>
              <a:ext cx="248510" cy="533400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82" name="Line 81"/>
          <p:cNvSpPr>
            <a:spLocks noChangeShapeType="1"/>
          </p:cNvSpPr>
          <p:nvPr/>
        </p:nvSpPr>
        <p:spPr bwMode="auto">
          <a:xfrm>
            <a:off x="2442949" y="6436277"/>
            <a:ext cx="4217159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87" name="正方形/長方形 108"/>
          <p:cNvSpPr>
            <a:spLocks noChangeArrowheads="1"/>
          </p:cNvSpPr>
          <p:nvPr/>
        </p:nvSpPr>
        <p:spPr bwMode="auto">
          <a:xfrm>
            <a:off x="4135283" y="5498624"/>
            <a:ext cx="10372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000000"/>
                </a:solidFill>
                <a:latin typeface="Arial"/>
                <a:cs typeface="Times New Roman" pitchFamily="18" charset="0"/>
              </a:rPr>
              <a:t>QKD </a:t>
            </a:r>
            <a:endParaRPr lang="ja-JP" altLang="en-US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" name="スライド番号プレースホルダ 1"/>
          <p:cNvSpPr>
            <a:spLocks noGrp="1"/>
          </p:cNvSpPr>
          <p:nvPr>
            <p:ph type="sldNum" sz="quarter" idx="12"/>
          </p:nvPr>
        </p:nvSpPr>
        <p:spPr>
          <a:xfrm>
            <a:off x="8420668" y="6340806"/>
            <a:ext cx="709684" cy="476250"/>
          </a:xfrm>
        </p:spPr>
        <p:txBody>
          <a:bodyPr/>
          <a:lstStyle/>
          <a:p>
            <a:fld id="{F767F2D0-A25C-46A0-A6A3-2A96456AA3EA}" type="slidenum">
              <a:rPr lang="en-US" altLang="ja-JP" smtClean="0">
                <a:solidFill>
                  <a:srgbClr val="000000"/>
                </a:solidFill>
              </a:rPr>
              <a:pPr/>
              <a:t>36</a:t>
            </a:fld>
            <a:endParaRPr lang="en-US" altLang="ja-JP" dirty="0">
              <a:solidFill>
                <a:srgbClr val="000000"/>
              </a:solidFill>
            </a:endParaRPr>
          </a:p>
        </p:txBody>
      </p:sp>
      <p:sp>
        <p:nvSpPr>
          <p:cNvPr id="57" name="円柱 56"/>
          <p:cNvSpPr/>
          <p:nvPr/>
        </p:nvSpPr>
        <p:spPr bwMode="auto">
          <a:xfrm rot="16200000">
            <a:off x="4309523" y="2896505"/>
            <a:ext cx="606846" cy="2429301"/>
          </a:xfrm>
          <a:prstGeom prst="can">
            <a:avLst>
              <a:gd name="adj" fmla="val 39614"/>
            </a:avLst>
          </a:prstGeom>
          <a:solidFill>
            <a:srgbClr val="FFFF99"/>
          </a:solidFill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sz="2000" dirty="0">
              <a:solidFill>
                <a:srgbClr val="FFFFFF"/>
              </a:solidFill>
            </a:endParaRPr>
          </a:p>
        </p:txBody>
      </p:sp>
      <p:sp>
        <p:nvSpPr>
          <p:cNvPr id="64" name="正方形/長方形 91"/>
          <p:cNvSpPr>
            <a:spLocks noChangeArrowheads="1"/>
          </p:cNvSpPr>
          <p:nvPr/>
        </p:nvSpPr>
        <p:spPr bwMode="auto">
          <a:xfrm>
            <a:off x="1130132" y="4325646"/>
            <a:ext cx="160973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000000"/>
                </a:solidFill>
              </a:rPr>
              <a:t>Secure key 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  <p:sp>
        <p:nvSpPr>
          <p:cNvPr id="67" name="正方形/長方形 66"/>
          <p:cNvSpPr/>
          <p:nvPr/>
        </p:nvSpPr>
        <p:spPr bwMode="auto">
          <a:xfrm>
            <a:off x="1637722" y="3617741"/>
            <a:ext cx="46402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ja-JP" sz="5400" dirty="0" smtClean="0">
                <a:solidFill>
                  <a:srgbClr val="000000"/>
                </a:solidFill>
                <a:latin typeface="ＭＳ ゴシック" pitchFamily="49" charset="-128"/>
                <a:ea typeface="ＭＳ ゴシック" pitchFamily="49" charset="-128"/>
                <a:sym typeface="Symbol" pitchFamily="18" charset="2"/>
              </a:rPr>
              <a:t>⊕</a:t>
            </a:r>
            <a:endParaRPr lang="ja-JP" altLang="en-US" sz="5400" dirty="0">
              <a:solidFill>
                <a:srgbClr val="000000"/>
              </a:solidFill>
              <a:latin typeface="ＭＳ ゴシック" pitchFamily="49" charset="-128"/>
              <a:ea typeface="ＭＳ ゴシック" pitchFamily="49" charset="-128"/>
            </a:endParaRPr>
          </a:p>
        </p:txBody>
      </p:sp>
      <p:sp>
        <p:nvSpPr>
          <p:cNvPr id="75" name="Line 232"/>
          <p:cNvSpPr>
            <a:spLocks noChangeShapeType="1"/>
          </p:cNvSpPr>
          <p:nvPr/>
        </p:nvSpPr>
        <p:spPr bwMode="auto">
          <a:xfrm>
            <a:off x="1143650" y="4126410"/>
            <a:ext cx="563485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000">
              <a:solidFill>
                <a:srgbClr val="000000"/>
              </a:solidFill>
            </a:endParaRPr>
          </a:p>
        </p:txBody>
      </p:sp>
      <p:sp>
        <p:nvSpPr>
          <p:cNvPr id="80" name="Line 232"/>
          <p:cNvSpPr>
            <a:spLocks noChangeShapeType="1"/>
          </p:cNvSpPr>
          <p:nvPr/>
        </p:nvSpPr>
        <p:spPr bwMode="auto">
          <a:xfrm>
            <a:off x="2149245" y="4119688"/>
            <a:ext cx="74011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000">
              <a:solidFill>
                <a:srgbClr val="000000"/>
              </a:solidFill>
            </a:endParaRPr>
          </a:p>
        </p:txBody>
      </p:sp>
      <p:sp>
        <p:nvSpPr>
          <p:cNvPr id="81" name="Line 232"/>
          <p:cNvSpPr>
            <a:spLocks noChangeShapeType="1"/>
          </p:cNvSpPr>
          <p:nvPr/>
        </p:nvSpPr>
        <p:spPr bwMode="auto">
          <a:xfrm>
            <a:off x="6338538" y="4111184"/>
            <a:ext cx="627268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000">
              <a:solidFill>
                <a:srgbClr val="000000"/>
              </a:solidFill>
            </a:endParaRPr>
          </a:p>
        </p:txBody>
      </p:sp>
      <p:sp>
        <p:nvSpPr>
          <p:cNvPr id="86" name="正方形/長方形 106"/>
          <p:cNvSpPr>
            <a:spLocks noChangeArrowheads="1"/>
          </p:cNvSpPr>
          <p:nvPr/>
        </p:nvSpPr>
        <p:spPr bwMode="auto">
          <a:xfrm>
            <a:off x="2065258" y="951059"/>
            <a:ext cx="184731" cy="46166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ja-JP" altLang="en-US" dirty="0">
              <a:solidFill>
                <a:srgbClr val="000000"/>
              </a:solidFill>
            </a:endParaRPr>
          </a:p>
        </p:txBody>
      </p:sp>
      <p:grpSp>
        <p:nvGrpSpPr>
          <p:cNvPr id="5" name="グループ化 275"/>
          <p:cNvGrpSpPr/>
          <p:nvPr/>
        </p:nvGrpSpPr>
        <p:grpSpPr>
          <a:xfrm>
            <a:off x="1690645" y="4708474"/>
            <a:ext cx="5736028" cy="777926"/>
            <a:chOff x="1690645" y="4708474"/>
            <a:chExt cx="5736028" cy="477672"/>
          </a:xfrm>
        </p:grpSpPr>
        <p:sp>
          <p:nvSpPr>
            <p:cNvPr id="73" name="AutoShape 6"/>
            <p:cNvSpPr>
              <a:spLocks noChangeArrowheads="1"/>
            </p:cNvSpPr>
            <p:nvPr/>
          </p:nvSpPr>
          <p:spPr bwMode="auto">
            <a:xfrm>
              <a:off x="1690645" y="4708474"/>
              <a:ext cx="397458" cy="475971"/>
            </a:xfrm>
            <a:prstGeom prst="upArrow">
              <a:avLst>
                <a:gd name="adj1" fmla="val 42231"/>
                <a:gd name="adj2" fmla="val 57493"/>
              </a:avLst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anchor="ctr"/>
            <a:lstStyle/>
            <a:p>
              <a:endParaRPr lang="ja-JP" altLang="en-US" sz="2000">
                <a:solidFill>
                  <a:srgbClr val="000000"/>
                </a:solidFill>
              </a:endParaRPr>
            </a:p>
          </p:txBody>
        </p:sp>
        <p:sp>
          <p:nvSpPr>
            <p:cNvPr id="74" name="AutoShape 6"/>
            <p:cNvSpPr>
              <a:spLocks noChangeArrowheads="1"/>
            </p:cNvSpPr>
            <p:nvPr/>
          </p:nvSpPr>
          <p:spPr bwMode="auto">
            <a:xfrm>
              <a:off x="7029215" y="4710175"/>
              <a:ext cx="397458" cy="475971"/>
            </a:xfrm>
            <a:prstGeom prst="upArrow">
              <a:avLst>
                <a:gd name="adj1" fmla="val 42231"/>
                <a:gd name="adj2" fmla="val 57493"/>
              </a:avLst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anchor="ctr"/>
            <a:lstStyle/>
            <a:p>
              <a:endParaRPr lang="ja-JP" altLang="en-US" sz="2000">
                <a:solidFill>
                  <a:srgbClr val="000000"/>
                </a:solidFill>
              </a:endParaRPr>
            </a:p>
          </p:txBody>
        </p:sp>
      </p:grpSp>
      <p:sp>
        <p:nvSpPr>
          <p:cNvPr id="107" name="正方形/長方形 106"/>
          <p:cNvSpPr/>
          <p:nvPr/>
        </p:nvSpPr>
        <p:spPr bwMode="auto">
          <a:xfrm>
            <a:off x="6921770" y="3606365"/>
            <a:ext cx="46402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ja-JP" sz="5400" dirty="0" smtClean="0">
                <a:solidFill>
                  <a:srgbClr val="000000"/>
                </a:solidFill>
                <a:latin typeface="ＭＳ ゴシック" pitchFamily="49" charset="-128"/>
                <a:ea typeface="ＭＳ ゴシック" pitchFamily="49" charset="-128"/>
                <a:sym typeface="Symbol" pitchFamily="18" charset="2"/>
              </a:rPr>
              <a:t>⊕</a:t>
            </a:r>
            <a:endParaRPr lang="ja-JP" altLang="en-US" sz="5400" dirty="0">
              <a:solidFill>
                <a:srgbClr val="000000"/>
              </a:solidFill>
              <a:latin typeface="ＭＳ ゴシック" pitchFamily="49" charset="-128"/>
              <a:ea typeface="ＭＳ ゴシック" pitchFamily="49" charset="-128"/>
            </a:endParaRPr>
          </a:p>
        </p:txBody>
      </p:sp>
      <p:pic>
        <p:nvPicPr>
          <p:cNvPr id="48" name="Picture 72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269235" y="5511108"/>
            <a:ext cx="1205267" cy="12619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9" name="Picture 73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715852" y="5524755"/>
            <a:ext cx="1175615" cy="1230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" name="Picture 92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601038" y="2813865"/>
            <a:ext cx="609893" cy="10434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2" name="Picture 92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885012" y="2788844"/>
            <a:ext cx="609893" cy="10434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6" name="正方形/長方形 55"/>
          <p:cNvSpPr/>
          <p:nvPr/>
        </p:nvSpPr>
        <p:spPr>
          <a:xfrm>
            <a:off x="3619768" y="3907860"/>
            <a:ext cx="217719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000000"/>
                </a:solidFill>
              </a:rPr>
              <a:t>Cellular network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  <p:pic>
        <p:nvPicPr>
          <p:cNvPr id="59" name="Picture 1" descr="s_0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149068" y="68237"/>
            <a:ext cx="2869594" cy="7096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50946" name="Picture 2" descr="端末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0" y="1"/>
            <a:ext cx="1407390" cy="24975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" name="正方形/長方形 91"/>
          <p:cNvSpPr>
            <a:spLocks noChangeArrowheads="1"/>
          </p:cNvSpPr>
          <p:nvPr/>
        </p:nvSpPr>
        <p:spPr bwMode="auto">
          <a:xfrm>
            <a:off x="6400450" y="4368863"/>
            <a:ext cx="160973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000000"/>
                </a:solidFill>
              </a:rPr>
              <a:t>Secure key 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  <p:sp>
        <p:nvSpPr>
          <p:cNvPr id="43" name="正方形/長方形 42"/>
          <p:cNvSpPr/>
          <p:nvPr/>
        </p:nvSpPr>
        <p:spPr>
          <a:xfrm>
            <a:off x="1997449" y="905341"/>
            <a:ext cx="514910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dirty="0" smtClean="0">
                <a:solidFill>
                  <a:srgbClr val="000000"/>
                </a:solidFill>
              </a:rPr>
              <a:t>OTP smart-phone using QKD</a:t>
            </a:r>
            <a:endParaRPr lang="ja-JP" altLang="en-US" sz="2800" dirty="0">
              <a:solidFill>
                <a:srgbClr val="000000"/>
              </a:solidFill>
            </a:endParaRPr>
          </a:p>
        </p:txBody>
      </p:sp>
      <p:grpSp>
        <p:nvGrpSpPr>
          <p:cNvPr id="6" name="Group 491"/>
          <p:cNvGrpSpPr>
            <a:grpSpLocks/>
          </p:cNvGrpSpPr>
          <p:nvPr/>
        </p:nvGrpSpPr>
        <p:grpSpPr bwMode="auto">
          <a:xfrm>
            <a:off x="2752017" y="3712466"/>
            <a:ext cx="586880" cy="644373"/>
            <a:chOff x="1405" y="2523"/>
            <a:chExt cx="232" cy="291"/>
          </a:xfrm>
        </p:grpSpPr>
        <p:sp>
          <p:nvSpPr>
            <p:cNvPr id="45" name="Freeform 471"/>
            <p:cNvSpPr>
              <a:spLocks/>
            </p:cNvSpPr>
            <p:nvPr/>
          </p:nvSpPr>
          <p:spPr bwMode="auto">
            <a:xfrm>
              <a:off x="1449" y="2527"/>
              <a:ext cx="148" cy="268"/>
            </a:xfrm>
            <a:custGeom>
              <a:avLst/>
              <a:gdLst/>
              <a:ahLst/>
              <a:cxnLst>
                <a:cxn ang="0">
                  <a:pos x="0" y="267"/>
                </a:cxn>
                <a:cxn ang="0">
                  <a:pos x="65" y="0"/>
                </a:cxn>
                <a:cxn ang="0">
                  <a:pos x="82" y="0"/>
                </a:cxn>
                <a:cxn ang="0">
                  <a:pos x="148" y="267"/>
                </a:cxn>
                <a:cxn ang="0">
                  <a:pos x="131" y="268"/>
                </a:cxn>
                <a:cxn ang="0">
                  <a:pos x="74" y="34"/>
                </a:cxn>
                <a:cxn ang="0">
                  <a:pos x="15" y="268"/>
                </a:cxn>
                <a:cxn ang="0">
                  <a:pos x="0" y="267"/>
                </a:cxn>
                <a:cxn ang="0">
                  <a:pos x="0" y="267"/>
                </a:cxn>
              </a:cxnLst>
              <a:rect l="0" t="0" r="r" b="b"/>
              <a:pathLst>
                <a:path w="148" h="268">
                  <a:moveTo>
                    <a:pt x="0" y="267"/>
                  </a:moveTo>
                  <a:lnTo>
                    <a:pt x="65" y="0"/>
                  </a:lnTo>
                  <a:lnTo>
                    <a:pt x="82" y="0"/>
                  </a:lnTo>
                  <a:lnTo>
                    <a:pt x="148" y="267"/>
                  </a:lnTo>
                  <a:lnTo>
                    <a:pt x="131" y="268"/>
                  </a:lnTo>
                  <a:lnTo>
                    <a:pt x="74" y="34"/>
                  </a:lnTo>
                  <a:lnTo>
                    <a:pt x="15" y="268"/>
                  </a:lnTo>
                  <a:lnTo>
                    <a:pt x="0" y="2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46" name="Freeform 472"/>
            <p:cNvSpPr>
              <a:spLocks/>
            </p:cNvSpPr>
            <p:nvPr/>
          </p:nvSpPr>
          <p:spPr bwMode="auto">
            <a:xfrm>
              <a:off x="1497" y="2623"/>
              <a:ext cx="65" cy="62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58" y="62"/>
                </a:cxn>
                <a:cxn ang="0">
                  <a:pos x="65" y="53"/>
                </a:cxn>
                <a:cxn ang="0">
                  <a:pos x="1" y="0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65" h="62">
                  <a:moveTo>
                    <a:pt x="0" y="14"/>
                  </a:moveTo>
                  <a:lnTo>
                    <a:pt x="58" y="62"/>
                  </a:lnTo>
                  <a:lnTo>
                    <a:pt x="65" y="53"/>
                  </a:lnTo>
                  <a:lnTo>
                    <a:pt x="1" y="0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47" name="Freeform 473"/>
            <p:cNvSpPr>
              <a:spLocks/>
            </p:cNvSpPr>
            <p:nvPr/>
          </p:nvSpPr>
          <p:spPr bwMode="auto">
            <a:xfrm>
              <a:off x="1469" y="2681"/>
              <a:ext cx="108" cy="7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07" y="51"/>
                </a:cxn>
                <a:cxn ang="0">
                  <a:pos x="108" y="71"/>
                </a:cxn>
                <a:cxn ang="0">
                  <a:pos x="0" y="71"/>
                </a:cxn>
                <a:cxn ang="0">
                  <a:pos x="3" y="59"/>
                </a:cxn>
                <a:cxn ang="0">
                  <a:pos x="101" y="59"/>
                </a:cxn>
                <a:cxn ang="0">
                  <a:pos x="12" y="11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08" h="71">
                  <a:moveTo>
                    <a:pt x="15" y="0"/>
                  </a:moveTo>
                  <a:lnTo>
                    <a:pt x="107" y="51"/>
                  </a:lnTo>
                  <a:lnTo>
                    <a:pt x="108" y="71"/>
                  </a:lnTo>
                  <a:lnTo>
                    <a:pt x="0" y="71"/>
                  </a:lnTo>
                  <a:lnTo>
                    <a:pt x="3" y="59"/>
                  </a:lnTo>
                  <a:lnTo>
                    <a:pt x="101" y="59"/>
                  </a:lnTo>
                  <a:lnTo>
                    <a:pt x="12" y="11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50" name="Freeform 474"/>
            <p:cNvSpPr>
              <a:spLocks/>
            </p:cNvSpPr>
            <p:nvPr/>
          </p:nvSpPr>
          <p:spPr bwMode="auto">
            <a:xfrm>
              <a:off x="1485" y="2676"/>
              <a:ext cx="74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4" y="0"/>
                </a:cxn>
                <a:cxn ang="0">
                  <a:pos x="74" y="13"/>
                </a:cxn>
                <a:cxn ang="0">
                  <a:pos x="0" y="1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74" h="13">
                  <a:moveTo>
                    <a:pt x="1" y="0"/>
                  </a:moveTo>
                  <a:lnTo>
                    <a:pt x="74" y="0"/>
                  </a:lnTo>
                  <a:lnTo>
                    <a:pt x="74" y="13"/>
                  </a:lnTo>
                  <a:lnTo>
                    <a:pt x="0" y="1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58" name="Freeform 475"/>
            <p:cNvSpPr>
              <a:spLocks/>
            </p:cNvSpPr>
            <p:nvPr/>
          </p:nvSpPr>
          <p:spPr bwMode="auto">
            <a:xfrm>
              <a:off x="1500" y="2622"/>
              <a:ext cx="45" cy="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5" y="0"/>
                </a:cxn>
                <a:cxn ang="0">
                  <a:pos x="45" y="9"/>
                </a:cxn>
                <a:cxn ang="0">
                  <a:pos x="0" y="9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45" h="9">
                  <a:moveTo>
                    <a:pt x="1" y="0"/>
                  </a:moveTo>
                  <a:lnTo>
                    <a:pt x="45" y="0"/>
                  </a:lnTo>
                  <a:lnTo>
                    <a:pt x="45" y="9"/>
                  </a:lnTo>
                  <a:lnTo>
                    <a:pt x="0" y="9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0" name="Freeform 476"/>
            <p:cNvSpPr>
              <a:spLocks/>
            </p:cNvSpPr>
            <p:nvPr/>
          </p:nvSpPr>
          <p:spPr bwMode="auto">
            <a:xfrm>
              <a:off x="1451" y="2558"/>
              <a:ext cx="65" cy="34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0" y="7"/>
                </a:cxn>
                <a:cxn ang="0">
                  <a:pos x="0" y="34"/>
                </a:cxn>
                <a:cxn ang="0">
                  <a:pos x="14" y="34"/>
                </a:cxn>
                <a:cxn ang="0">
                  <a:pos x="14" y="16"/>
                </a:cxn>
                <a:cxn ang="0">
                  <a:pos x="60" y="12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65" h="34">
                  <a:moveTo>
                    <a:pt x="65" y="0"/>
                  </a:moveTo>
                  <a:lnTo>
                    <a:pt x="0" y="7"/>
                  </a:lnTo>
                  <a:lnTo>
                    <a:pt x="0" y="34"/>
                  </a:lnTo>
                  <a:lnTo>
                    <a:pt x="14" y="34"/>
                  </a:lnTo>
                  <a:lnTo>
                    <a:pt x="14" y="16"/>
                  </a:lnTo>
                  <a:lnTo>
                    <a:pt x="60" y="12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1" name="Freeform 477"/>
            <p:cNvSpPr>
              <a:spLocks/>
            </p:cNvSpPr>
            <p:nvPr/>
          </p:nvSpPr>
          <p:spPr bwMode="auto">
            <a:xfrm>
              <a:off x="1450" y="2593"/>
              <a:ext cx="64" cy="3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0" y="6"/>
                </a:cxn>
                <a:cxn ang="0">
                  <a:pos x="0" y="34"/>
                </a:cxn>
                <a:cxn ang="0">
                  <a:pos x="13" y="34"/>
                </a:cxn>
                <a:cxn ang="0">
                  <a:pos x="13" y="16"/>
                </a:cxn>
                <a:cxn ang="0">
                  <a:pos x="60" y="11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64" h="34">
                  <a:moveTo>
                    <a:pt x="64" y="0"/>
                  </a:moveTo>
                  <a:lnTo>
                    <a:pt x="0" y="6"/>
                  </a:lnTo>
                  <a:lnTo>
                    <a:pt x="0" y="34"/>
                  </a:lnTo>
                  <a:lnTo>
                    <a:pt x="13" y="34"/>
                  </a:lnTo>
                  <a:lnTo>
                    <a:pt x="13" y="16"/>
                  </a:lnTo>
                  <a:lnTo>
                    <a:pt x="60" y="11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2" name="Freeform 478"/>
            <p:cNvSpPr>
              <a:spLocks/>
            </p:cNvSpPr>
            <p:nvPr/>
          </p:nvSpPr>
          <p:spPr bwMode="auto">
            <a:xfrm>
              <a:off x="1529" y="2560"/>
              <a:ext cx="65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7"/>
                </a:cxn>
                <a:cxn ang="0">
                  <a:pos x="65" y="34"/>
                </a:cxn>
                <a:cxn ang="0">
                  <a:pos x="51" y="34"/>
                </a:cxn>
                <a:cxn ang="0">
                  <a:pos x="51" y="16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5" h="34">
                  <a:moveTo>
                    <a:pt x="0" y="0"/>
                  </a:moveTo>
                  <a:lnTo>
                    <a:pt x="65" y="7"/>
                  </a:lnTo>
                  <a:lnTo>
                    <a:pt x="65" y="34"/>
                  </a:lnTo>
                  <a:lnTo>
                    <a:pt x="51" y="34"/>
                  </a:lnTo>
                  <a:lnTo>
                    <a:pt x="51" y="16"/>
                  </a:lnTo>
                  <a:lnTo>
                    <a:pt x="4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9" name="Freeform 479"/>
            <p:cNvSpPr>
              <a:spLocks/>
            </p:cNvSpPr>
            <p:nvPr/>
          </p:nvSpPr>
          <p:spPr bwMode="auto">
            <a:xfrm>
              <a:off x="1531" y="2595"/>
              <a:ext cx="64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" y="6"/>
                </a:cxn>
                <a:cxn ang="0">
                  <a:pos x="64" y="34"/>
                </a:cxn>
                <a:cxn ang="0">
                  <a:pos x="51" y="34"/>
                </a:cxn>
                <a:cxn ang="0">
                  <a:pos x="51" y="16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4" h="34">
                  <a:moveTo>
                    <a:pt x="0" y="0"/>
                  </a:moveTo>
                  <a:lnTo>
                    <a:pt x="64" y="6"/>
                  </a:lnTo>
                  <a:lnTo>
                    <a:pt x="64" y="34"/>
                  </a:lnTo>
                  <a:lnTo>
                    <a:pt x="51" y="34"/>
                  </a:lnTo>
                  <a:lnTo>
                    <a:pt x="51" y="16"/>
                  </a:lnTo>
                  <a:lnTo>
                    <a:pt x="4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1405" y="2791"/>
              <a:ext cx="222" cy="2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22" y="23"/>
                </a:cxn>
                <a:cxn ang="0">
                  <a:pos x="222" y="0"/>
                </a:cxn>
                <a:cxn ang="0">
                  <a:pos x="0" y="0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222" h="23">
                  <a:moveTo>
                    <a:pt x="0" y="23"/>
                  </a:moveTo>
                  <a:lnTo>
                    <a:pt x="222" y="23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1459" y="2523"/>
              <a:ext cx="148" cy="268"/>
            </a:xfrm>
            <a:custGeom>
              <a:avLst/>
              <a:gdLst/>
              <a:ahLst/>
              <a:cxnLst>
                <a:cxn ang="0">
                  <a:pos x="0" y="266"/>
                </a:cxn>
                <a:cxn ang="0">
                  <a:pos x="66" y="0"/>
                </a:cxn>
                <a:cxn ang="0">
                  <a:pos x="83" y="0"/>
                </a:cxn>
                <a:cxn ang="0">
                  <a:pos x="148" y="267"/>
                </a:cxn>
                <a:cxn ang="0">
                  <a:pos x="132" y="267"/>
                </a:cxn>
                <a:cxn ang="0">
                  <a:pos x="75" y="33"/>
                </a:cxn>
                <a:cxn ang="0">
                  <a:pos x="16" y="268"/>
                </a:cxn>
                <a:cxn ang="0">
                  <a:pos x="0" y="266"/>
                </a:cxn>
                <a:cxn ang="0">
                  <a:pos x="0" y="266"/>
                </a:cxn>
              </a:cxnLst>
              <a:rect l="0" t="0" r="r" b="b"/>
              <a:pathLst>
                <a:path w="148" h="268">
                  <a:moveTo>
                    <a:pt x="0" y="266"/>
                  </a:moveTo>
                  <a:lnTo>
                    <a:pt x="66" y="0"/>
                  </a:lnTo>
                  <a:lnTo>
                    <a:pt x="83" y="0"/>
                  </a:lnTo>
                  <a:lnTo>
                    <a:pt x="148" y="267"/>
                  </a:lnTo>
                  <a:lnTo>
                    <a:pt x="132" y="267"/>
                  </a:lnTo>
                  <a:lnTo>
                    <a:pt x="75" y="33"/>
                  </a:lnTo>
                  <a:lnTo>
                    <a:pt x="16" y="268"/>
                  </a:lnTo>
                  <a:lnTo>
                    <a:pt x="0" y="266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1508" y="2619"/>
              <a:ext cx="65" cy="62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58" y="62"/>
                </a:cxn>
                <a:cxn ang="0">
                  <a:pos x="65" y="52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65" h="62">
                  <a:moveTo>
                    <a:pt x="0" y="13"/>
                  </a:moveTo>
                  <a:lnTo>
                    <a:pt x="58" y="62"/>
                  </a:lnTo>
                  <a:lnTo>
                    <a:pt x="65" y="52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8" name="Freeform 483"/>
            <p:cNvSpPr>
              <a:spLocks/>
            </p:cNvSpPr>
            <p:nvPr/>
          </p:nvSpPr>
          <p:spPr bwMode="auto">
            <a:xfrm>
              <a:off x="1479" y="2677"/>
              <a:ext cx="108" cy="7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08" y="50"/>
                </a:cxn>
                <a:cxn ang="0">
                  <a:pos x="108" y="71"/>
                </a:cxn>
                <a:cxn ang="0">
                  <a:pos x="0" y="71"/>
                </a:cxn>
                <a:cxn ang="0">
                  <a:pos x="4" y="58"/>
                </a:cxn>
                <a:cxn ang="0">
                  <a:pos x="102" y="58"/>
                </a:cxn>
                <a:cxn ang="0">
                  <a:pos x="13" y="1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08" h="71">
                  <a:moveTo>
                    <a:pt x="15" y="0"/>
                  </a:moveTo>
                  <a:lnTo>
                    <a:pt x="108" y="50"/>
                  </a:lnTo>
                  <a:lnTo>
                    <a:pt x="108" y="71"/>
                  </a:lnTo>
                  <a:lnTo>
                    <a:pt x="0" y="71"/>
                  </a:lnTo>
                  <a:lnTo>
                    <a:pt x="4" y="58"/>
                  </a:lnTo>
                  <a:lnTo>
                    <a:pt x="102" y="58"/>
                  </a:lnTo>
                  <a:lnTo>
                    <a:pt x="13" y="1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9" name="Freeform 484"/>
            <p:cNvSpPr>
              <a:spLocks/>
            </p:cNvSpPr>
            <p:nvPr/>
          </p:nvSpPr>
          <p:spPr bwMode="auto">
            <a:xfrm>
              <a:off x="1496" y="2672"/>
              <a:ext cx="73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3" y="0"/>
                </a:cxn>
                <a:cxn ang="0">
                  <a:pos x="73" y="12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3" h="12">
                  <a:moveTo>
                    <a:pt x="0" y="0"/>
                  </a:moveTo>
                  <a:lnTo>
                    <a:pt x="73" y="0"/>
                  </a:lnTo>
                  <a:lnTo>
                    <a:pt x="73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0" name="Freeform 485"/>
            <p:cNvSpPr>
              <a:spLocks/>
            </p:cNvSpPr>
            <p:nvPr/>
          </p:nvSpPr>
          <p:spPr bwMode="auto">
            <a:xfrm>
              <a:off x="1511" y="2617"/>
              <a:ext cx="45" cy="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45" y="0"/>
                </a:cxn>
                <a:cxn ang="0">
                  <a:pos x="45" y="9"/>
                </a:cxn>
                <a:cxn ang="0">
                  <a:pos x="0" y="9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45" h="9">
                  <a:moveTo>
                    <a:pt x="1" y="0"/>
                  </a:moveTo>
                  <a:lnTo>
                    <a:pt x="45" y="0"/>
                  </a:lnTo>
                  <a:lnTo>
                    <a:pt x="45" y="9"/>
                  </a:lnTo>
                  <a:lnTo>
                    <a:pt x="0" y="9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1" name="Freeform 486"/>
            <p:cNvSpPr>
              <a:spLocks/>
            </p:cNvSpPr>
            <p:nvPr/>
          </p:nvSpPr>
          <p:spPr bwMode="auto">
            <a:xfrm>
              <a:off x="1462" y="2554"/>
              <a:ext cx="65" cy="34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0" y="6"/>
                </a:cxn>
                <a:cxn ang="0">
                  <a:pos x="0" y="34"/>
                </a:cxn>
                <a:cxn ang="0">
                  <a:pos x="13" y="34"/>
                </a:cxn>
                <a:cxn ang="0">
                  <a:pos x="13" y="16"/>
                </a:cxn>
                <a:cxn ang="0">
                  <a:pos x="60" y="11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65" h="34">
                  <a:moveTo>
                    <a:pt x="65" y="0"/>
                  </a:moveTo>
                  <a:lnTo>
                    <a:pt x="0" y="6"/>
                  </a:lnTo>
                  <a:lnTo>
                    <a:pt x="0" y="34"/>
                  </a:lnTo>
                  <a:lnTo>
                    <a:pt x="13" y="34"/>
                  </a:lnTo>
                  <a:lnTo>
                    <a:pt x="13" y="16"/>
                  </a:lnTo>
                  <a:lnTo>
                    <a:pt x="60" y="11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2" name="Freeform 487"/>
            <p:cNvSpPr>
              <a:spLocks/>
            </p:cNvSpPr>
            <p:nvPr/>
          </p:nvSpPr>
          <p:spPr bwMode="auto">
            <a:xfrm>
              <a:off x="1461" y="2589"/>
              <a:ext cx="64" cy="3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3" y="33"/>
                </a:cxn>
                <a:cxn ang="0">
                  <a:pos x="13" y="15"/>
                </a:cxn>
                <a:cxn ang="0">
                  <a:pos x="59" y="11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64" h="33">
                  <a:moveTo>
                    <a:pt x="64" y="0"/>
                  </a:moveTo>
                  <a:lnTo>
                    <a:pt x="0" y="6"/>
                  </a:lnTo>
                  <a:lnTo>
                    <a:pt x="0" y="33"/>
                  </a:lnTo>
                  <a:lnTo>
                    <a:pt x="13" y="33"/>
                  </a:lnTo>
                  <a:lnTo>
                    <a:pt x="13" y="15"/>
                  </a:lnTo>
                  <a:lnTo>
                    <a:pt x="59" y="11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3" name="Freeform 488"/>
            <p:cNvSpPr>
              <a:spLocks/>
            </p:cNvSpPr>
            <p:nvPr/>
          </p:nvSpPr>
          <p:spPr bwMode="auto">
            <a:xfrm>
              <a:off x="1540" y="2556"/>
              <a:ext cx="64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" y="6"/>
                </a:cxn>
                <a:cxn ang="0">
                  <a:pos x="64" y="34"/>
                </a:cxn>
                <a:cxn ang="0">
                  <a:pos x="51" y="34"/>
                </a:cxn>
                <a:cxn ang="0">
                  <a:pos x="51" y="16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4" h="34">
                  <a:moveTo>
                    <a:pt x="0" y="0"/>
                  </a:moveTo>
                  <a:lnTo>
                    <a:pt x="64" y="6"/>
                  </a:lnTo>
                  <a:lnTo>
                    <a:pt x="64" y="34"/>
                  </a:lnTo>
                  <a:lnTo>
                    <a:pt x="51" y="34"/>
                  </a:lnTo>
                  <a:lnTo>
                    <a:pt x="51" y="16"/>
                  </a:lnTo>
                  <a:lnTo>
                    <a:pt x="4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4" name="Freeform 489"/>
            <p:cNvSpPr>
              <a:spLocks/>
            </p:cNvSpPr>
            <p:nvPr/>
          </p:nvSpPr>
          <p:spPr bwMode="auto">
            <a:xfrm>
              <a:off x="1541" y="2590"/>
              <a:ext cx="65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" y="7"/>
                </a:cxn>
                <a:cxn ang="0">
                  <a:pos x="65" y="34"/>
                </a:cxn>
                <a:cxn ang="0">
                  <a:pos x="51" y="34"/>
                </a:cxn>
                <a:cxn ang="0">
                  <a:pos x="51" y="16"/>
                </a:cxn>
                <a:cxn ang="0">
                  <a:pos x="5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5" h="34">
                  <a:moveTo>
                    <a:pt x="0" y="0"/>
                  </a:moveTo>
                  <a:lnTo>
                    <a:pt x="65" y="7"/>
                  </a:lnTo>
                  <a:lnTo>
                    <a:pt x="65" y="34"/>
                  </a:lnTo>
                  <a:lnTo>
                    <a:pt x="51" y="34"/>
                  </a:lnTo>
                  <a:lnTo>
                    <a:pt x="51" y="16"/>
                  </a:lnTo>
                  <a:lnTo>
                    <a:pt x="5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95" name="Freeform 490"/>
            <p:cNvSpPr>
              <a:spLocks/>
            </p:cNvSpPr>
            <p:nvPr/>
          </p:nvSpPr>
          <p:spPr bwMode="auto">
            <a:xfrm>
              <a:off x="1416" y="2787"/>
              <a:ext cx="221" cy="2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21" y="23"/>
                </a:cxn>
                <a:cxn ang="0">
                  <a:pos x="221" y="0"/>
                </a:cxn>
                <a:cxn ang="0">
                  <a:pos x="0" y="0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221" h="23">
                  <a:moveTo>
                    <a:pt x="0" y="23"/>
                  </a:moveTo>
                  <a:lnTo>
                    <a:pt x="221" y="23"/>
                  </a:lnTo>
                  <a:lnTo>
                    <a:pt x="221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121" name="Picture 756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939708" y="3439238"/>
            <a:ext cx="1203813" cy="12010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7" name="Group 910"/>
          <p:cNvGrpSpPr>
            <a:grpSpLocks/>
          </p:cNvGrpSpPr>
          <p:nvPr/>
        </p:nvGrpSpPr>
        <p:grpSpPr bwMode="auto">
          <a:xfrm>
            <a:off x="204716" y="3370999"/>
            <a:ext cx="941695" cy="1214650"/>
            <a:chOff x="316" y="2416"/>
            <a:chExt cx="365" cy="494"/>
          </a:xfrm>
        </p:grpSpPr>
        <p:sp>
          <p:nvSpPr>
            <p:cNvPr id="123" name="Freeform 757"/>
            <p:cNvSpPr>
              <a:spLocks/>
            </p:cNvSpPr>
            <p:nvPr/>
          </p:nvSpPr>
          <p:spPr bwMode="auto">
            <a:xfrm>
              <a:off x="457" y="2751"/>
              <a:ext cx="154" cy="15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8" y="18"/>
                </a:cxn>
                <a:cxn ang="0">
                  <a:pos x="129" y="38"/>
                </a:cxn>
                <a:cxn ang="0">
                  <a:pos x="154" y="158"/>
                </a:cxn>
                <a:cxn ang="0">
                  <a:pos x="86" y="158"/>
                </a:cxn>
                <a:cxn ang="0">
                  <a:pos x="70" y="113"/>
                </a:cxn>
                <a:cxn ang="0">
                  <a:pos x="48" y="157"/>
                </a:cxn>
                <a:cxn ang="0">
                  <a:pos x="13" y="158"/>
                </a:cxn>
                <a:cxn ang="0">
                  <a:pos x="0" y="3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54" h="158">
                  <a:moveTo>
                    <a:pt x="8" y="0"/>
                  </a:moveTo>
                  <a:lnTo>
                    <a:pt x="58" y="18"/>
                  </a:lnTo>
                  <a:lnTo>
                    <a:pt x="129" y="38"/>
                  </a:lnTo>
                  <a:lnTo>
                    <a:pt x="154" y="158"/>
                  </a:lnTo>
                  <a:lnTo>
                    <a:pt x="86" y="158"/>
                  </a:lnTo>
                  <a:lnTo>
                    <a:pt x="70" y="113"/>
                  </a:lnTo>
                  <a:lnTo>
                    <a:pt x="48" y="157"/>
                  </a:lnTo>
                  <a:lnTo>
                    <a:pt x="13" y="158"/>
                  </a:lnTo>
                  <a:lnTo>
                    <a:pt x="0" y="3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7568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4" name="Freeform 758"/>
            <p:cNvSpPr>
              <a:spLocks/>
            </p:cNvSpPr>
            <p:nvPr/>
          </p:nvSpPr>
          <p:spPr bwMode="auto">
            <a:xfrm>
              <a:off x="552" y="2752"/>
              <a:ext cx="60" cy="2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" y="2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60" h="22">
                  <a:moveTo>
                    <a:pt x="0" y="7"/>
                  </a:moveTo>
                  <a:lnTo>
                    <a:pt x="3" y="2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D33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5" name="Freeform 759"/>
            <p:cNvSpPr>
              <a:spLocks/>
            </p:cNvSpPr>
            <p:nvPr/>
          </p:nvSpPr>
          <p:spPr bwMode="auto">
            <a:xfrm>
              <a:off x="482" y="2748"/>
              <a:ext cx="37" cy="20"/>
            </a:xfrm>
            <a:custGeom>
              <a:avLst/>
              <a:gdLst/>
              <a:ahLst/>
              <a:cxnLst>
                <a:cxn ang="0">
                  <a:pos x="37" y="11"/>
                </a:cxn>
                <a:cxn ang="0">
                  <a:pos x="33" y="20"/>
                </a:cxn>
                <a:cxn ang="0">
                  <a:pos x="0" y="10"/>
                </a:cxn>
                <a:cxn ang="0">
                  <a:pos x="4" y="0"/>
                </a:cxn>
                <a:cxn ang="0">
                  <a:pos x="37" y="11"/>
                </a:cxn>
                <a:cxn ang="0">
                  <a:pos x="37" y="11"/>
                </a:cxn>
              </a:cxnLst>
              <a:rect l="0" t="0" r="r" b="b"/>
              <a:pathLst>
                <a:path w="37" h="20">
                  <a:moveTo>
                    <a:pt x="37" y="11"/>
                  </a:moveTo>
                  <a:lnTo>
                    <a:pt x="33" y="20"/>
                  </a:lnTo>
                  <a:lnTo>
                    <a:pt x="0" y="10"/>
                  </a:lnTo>
                  <a:lnTo>
                    <a:pt x="4" y="0"/>
                  </a:lnTo>
                  <a:lnTo>
                    <a:pt x="37" y="11"/>
                  </a:lnTo>
                  <a:lnTo>
                    <a:pt x="37" y="11"/>
                  </a:lnTo>
                  <a:close/>
                </a:path>
              </a:pathLst>
            </a:custGeom>
            <a:solidFill>
              <a:srgbClr val="AD33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6" name="Freeform 760"/>
            <p:cNvSpPr>
              <a:spLocks/>
            </p:cNvSpPr>
            <p:nvPr/>
          </p:nvSpPr>
          <p:spPr bwMode="auto">
            <a:xfrm>
              <a:off x="517" y="2757"/>
              <a:ext cx="2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5" y="12"/>
                </a:cxn>
                <a:cxn ang="0">
                  <a:pos x="26" y="0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lnTo>
                    <a:pt x="0" y="12"/>
                  </a:lnTo>
                  <a:lnTo>
                    <a:pt x="25" y="12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7" name="Freeform 761"/>
            <p:cNvSpPr>
              <a:spLocks/>
            </p:cNvSpPr>
            <p:nvPr/>
          </p:nvSpPr>
          <p:spPr bwMode="auto">
            <a:xfrm>
              <a:off x="522" y="2761"/>
              <a:ext cx="17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13" y="5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" h="6">
                  <a:moveTo>
                    <a:pt x="0" y="0"/>
                  </a:moveTo>
                  <a:lnTo>
                    <a:pt x="0" y="6"/>
                  </a:lnTo>
                  <a:lnTo>
                    <a:pt x="13" y="5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CC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8" name="Freeform 762"/>
            <p:cNvSpPr>
              <a:spLocks/>
            </p:cNvSpPr>
            <p:nvPr/>
          </p:nvSpPr>
          <p:spPr bwMode="auto">
            <a:xfrm>
              <a:off x="386" y="2645"/>
              <a:ext cx="83" cy="67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76" y="67"/>
                </a:cxn>
                <a:cxn ang="0">
                  <a:pos x="83" y="63"/>
                </a:cxn>
                <a:cxn ang="0">
                  <a:pos x="82" y="53"/>
                </a:cxn>
                <a:cxn ang="0">
                  <a:pos x="68" y="41"/>
                </a:cxn>
                <a:cxn ang="0">
                  <a:pos x="19" y="0"/>
                </a:cxn>
                <a:cxn ang="0">
                  <a:pos x="11" y="22"/>
                </a:cxn>
                <a:cxn ang="0">
                  <a:pos x="0" y="27"/>
                </a:cxn>
                <a:cxn ang="0">
                  <a:pos x="0" y="27"/>
                </a:cxn>
              </a:cxnLst>
              <a:rect l="0" t="0" r="r" b="b"/>
              <a:pathLst>
                <a:path w="83" h="67">
                  <a:moveTo>
                    <a:pt x="0" y="27"/>
                  </a:moveTo>
                  <a:lnTo>
                    <a:pt x="76" y="67"/>
                  </a:lnTo>
                  <a:lnTo>
                    <a:pt x="83" y="63"/>
                  </a:lnTo>
                  <a:lnTo>
                    <a:pt x="82" y="53"/>
                  </a:lnTo>
                  <a:lnTo>
                    <a:pt x="68" y="41"/>
                  </a:lnTo>
                  <a:lnTo>
                    <a:pt x="19" y="0"/>
                  </a:lnTo>
                  <a:lnTo>
                    <a:pt x="11" y="22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9" name="Freeform 763"/>
            <p:cNvSpPr>
              <a:spLocks/>
            </p:cNvSpPr>
            <p:nvPr/>
          </p:nvSpPr>
          <p:spPr bwMode="auto">
            <a:xfrm>
              <a:off x="388" y="2643"/>
              <a:ext cx="81" cy="6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3" y="4"/>
                </a:cxn>
                <a:cxn ang="0">
                  <a:pos x="0" y="13"/>
                </a:cxn>
                <a:cxn ang="0">
                  <a:pos x="3" y="22"/>
                </a:cxn>
                <a:cxn ang="0">
                  <a:pos x="7" y="25"/>
                </a:cxn>
                <a:cxn ang="0">
                  <a:pos x="12" y="24"/>
                </a:cxn>
                <a:cxn ang="0">
                  <a:pos x="15" y="19"/>
                </a:cxn>
                <a:cxn ang="0">
                  <a:pos x="16" y="12"/>
                </a:cxn>
                <a:cxn ang="0">
                  <a:pos x="15" y="5"/>
                </a:cxn>
                <a:cxn ang="0">
                  <a:pos x="25" y="13"/>
                </a:cxn>
                <a:cxn ang="0">
                  <a:pos x="77" y="57"/>
                </a:cxn>
                <a:cxn ang="0">
                  <a:pos x="81" y="60"/>
                </a:cxn>
                <a:cxn ang="0">
                  <a:pos x="78" y="53"/>
                </a:cxn>
                <a:cxn ang="0">
                  <a:pos x="71" y="46"/>
                </a:cxn>
                <a:cxn ang="0">
                  <a:pos x="32" y="14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81" h="60">
                  <a:moveTo>
                    <a:pt x="13" y="0"/>
                  </a:moveTo>
                  <a:lnTo>
                    <a:pt x="3" y="4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6" y="12"/>
                  </a:lnTo>
                  <a:lnTo>
                    <a:pt x="15" y="5"/>
                  </a:lnTo>
                  <a:lnTo>
                    <a:pt x="25" y="13"/>
                  </a:lnTo>
                  <a:lnTo>
                    <a:pt x="77" y="57"/>
                  </a:lnTo>
                  <a:lnTo>
                    <a:pt x="81" y="60"/>
                  </a:lnTo>
                  <a:lnTo>
                    <a:pt x="78" y="53"/>
                  </a:lnTo>
                  <a:lnTo>
                    <a:pt x="71" y="46"/>
                  </a:lnTo>
                  <a:lnTo>
                    <a:pt x="32" y="14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0" name="Freeform 764"/>
            <p:cNvSpPr>
              <a:spLocks/>
            </p:cNvSpPr>
            <p:nvPr/>
          </p:nvSpPr>
          <p:spPr bwMode="auto">
            <a:xfrm>
              <a:off x="390" y="2647"/>
              <a:ext cx="14" cy="2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" y="4"/>
                </a:cxn>
                <a:cxn ang="0">
                  <a:pos x="0" y="14"/>
                </a:cxn>
                <a:cxn ang="0">
                  <a:pos x="3" y="20"/>
                </a:cxn>
                <a:cxn ang="0">
                  <a:pos x="7" y="20"/>
                </a:cxn>
                <a:cxn ang="0">
                  <a:pos x="11" y="17"/>
                </a:cxn>
                <a:cxn ang="0">
                  <a:pos x="14" y="9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14" h="20">
                  <a:moveTo>
                    <a:pt x="7" y="0"/>
                  </a:moveTo>
                  <a:lnTo>
                    <a:pt x="2" y="4"/>
                  </a:lnTo>
                  <a:lnTo>
                    <a:pt x="0" y="14"/>
                  </a:lnTo>
                  <a:lnTo>
                    <a:pt x="3" y="20"/>
                  </a:lnTo>
                  <a:lnTo>
                    <a:pt x="7" y="20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F7F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1" name="Freeform 765"/>
            <p:cNvSpPr>
              <a:spLocks/>
            </p:cNvSpPr>
            <p:nvPr/>
          </p:nvSpPr>
          <p:spPr bwMode="auto">
            <a:xfrm>
              <a:off x="359" y="2662"/>
              <a:ext cx="107" cy="55"/>
            </a:xfrm>
            <a:custGeom>
              <a:avLst/>
              <a:gdLst/>
              <a:ahLst/>
              <a:cxnLst>
                <a:cxn ang="0">
                  <a:pos x="71" y="55"/>
                </a:cxn>
                <a:cxn ang="0">
                  <a:pos x="80" y="53"/>
                </a:cxn>
                <a:cxn ang="0">
                  <a:pos x="88" y="47"/>
                </a:cxn>
                <a:cxn ang="0">
                  <a:pos x="95" y="53"/>
                </a:cxn>
                <a:cxn ang="0">
                  <a:pos x="102" y="52"/>
                </a:cxn>
                <a:cxn ang="0">
                  <a:pos x="107" y="48"/>
                </a:cxn>
                <a:cxn ang="0">
                  <a:pos x="93" y="40"/>
                </a:cxn>
                <a:cxn ang="0">
                  <a:pos x="72" y="27"/>
                </a:cxn>
                <a:cxn ang="0">
                  <a:pos x="59" y="21"/>
                </a:cxn>
                <a:cxn ang="0">
                  <a:pos x="44" y="15"/>
                </a:cxn>
                <a:cxn ang="0">
                  <a:pos x="48" y="10"/>
                </a:cxn>
                <a:cxn ang="0">
                  <a:pos x="51" y="0"/>
                </a:cxn>
                <a:cxn ang="0">
                  <a:pos x="46" y="8"/>
                </a:cxn>
                <a:cxn ang="0">
                  <a:pos x="39" y="11"/>
                </a:cxn>
                <a:cxn ang="0">
                  <a:pos x="30" y="11"/>
                </a:cxn>
                <a:cxn ang="0">
                  <a:pos x="18" y="6"/>
                </a:cxn>
                <a:cxn ang="0">
                  <a:pos x="0" y="3"/>
                </a:cxn>
                <a:cxn ang="0">
                  <a:pos x="3" y="12"/>
                </a:cxn>
                <a:cxn ang="0">
                  <a:pos x="58" y="43"/>
                </a:cxn>
                <a:cxn ang="0">
                  <a:pos x="71" y="55"/>
                </a:cxn>
                <a:cxn ang="0">
                  <a:pos x="71" y="55"/>
                </a:cxn>
              </a:cxnLst>
              <a:rect l="0" t="0" r="r" b="b"/>
              <a:pathLst>
                <a:path w="107" h="55">
                  <a:moveTo>
                    <a:pt x="71" y="55"/>
                  </a:moveTo>
                  <a:lnTo>
                    <a:pt x="80" y="53"/>
                  </a:lnTo>
                  <a:lnTo>
                    <a:pt x="88" y="47"/>
                  </a:lnTo>
                  <a:lnTo>
                    <a:pt x="95" y="53"/>
                  </a:lnTo>
                  <a:lnTo>
                    <a:pt x="102" y="52"/>
                  </a:lnTo>
                  <a:lnTo>
                    <a:pt x="107" y="48"/>
                  </a:lnTo>
                  <a:lnTo>
                    <a:pt x="93" y="40"/>
                  </a:lnTo>
                  <a:lnTo>
                    <a:pt x="72" y="27"/>
                  </a:lnTo>
                  <a:lnTo>
                    <a:pt x="59" y="21"/>
                  </a:lnTo>
                  <a:lnTo>
                    <a:pt x="44" y="15"/>
                  </a:lnTo>
                  <a:lnTo>
                    <a:pt x="48" y="10"/>
                  </a:lnTo>
                  <a:lnTo>
                    <a:pt x="51" y="0"/>
                  </a:lnTo>
                  <a:lnTo>
                    <a:pt x="46" y="8"/>
                  </a:lnTo>
                  <a:lnTo>
                    <a:pt x="39" y="11"/>
                  </a:lnTo>
                  <a:lnTo>
                    <a:pt x="30" y="11"/>
                  </a:lnTo>
                  <a:lnTo>
                    <a:pt x="18" y="6"/>
                  </a:lnTo>
                  <a:lnTo>
                    <a:pt x="0" y="3"/>
                  </a:lnTo>
                  <a:lnTo>
                    <a:pt x="3" y="12"/>
                  </a:lnTo>
                  <a:lnTo>
                    <a:pt x="58" y="43"/>
                  </a:lnTo>
                  <a:lnTo>
                    <a:pt x="71" y="55"/>
                  </a:lnTo>
                  <a:lnTo>
                    <a:pt x="71" y="55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2" name="Freeform 766"/>
            <p:cNvSpPr>
              <a:spLocks/>
            </p:cNvSpPr>
            <p:nvPr/>
          </p:nvSpPr>
          <p:spPr bwMode="auto">
            <a:xfrm>
              <a:off x="324" y="2649"/>
              <a:ext cx="108" cy="68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46" y="31"/>
                </a:cxn>
                <a:cxn ang="0">
                  <a:pos x="82" y="54"/>
                </a:cxn>
                <a:cxn ang="0">
                  <a:pos x="100" y="68"/>
                </a:cxn>
                <a:cxn ang="0">
                  <a:pos x="108" y="68"/>
                </a:cxn>
                <a:cxn ang="0">
                  <a:pos x="98" y="57"/>
                </a:cxn>
                <a:cxn ang="0">
                  <a:pos x="89" y="45"/>
                </a:cxn>
                <a:cxn ang="0">
                  <a:pos x="78" y="35"/>
                </a:cxn>
                <a:cxn ang="0">
                  <a:pos x="67" y="27"/>
                </a:cxn>
                <a:cxn ang="0">
                  <a:pos x="39" y="19"/>
                </a:cxn>
                <a:cxn ang="0">
                  <a:pos x="67" y="23"/>
                </a:cxn>
                <a:cxn ang="0">
                  <a:pos x="73" y="20"/>
                </a:cxn>
                <a:cxn ang="0">
                  <a:pos x="61" y="20"/>
                </a:cxn>
                <a:cxn ang="0">
                  <a:pos x="40" y="15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1" y="14"/>
                </a:cxn>
                <a:cxn ang="0">
                  <a:pos x="15" y="17"/>
                </a:cxn>
                <a:cxn ang="0">
                  <a:pos x="15" y="17"/>
                </a:cxn>
              </a:cxnLst>
              <a:rect l="0" t="0" r="r" b="b"/>
              <a:pathLst>
                <a:path w="108" h="68">
                  <a:moveTo>
                    <a:pt x="15" y="17"/>
                  </a:moveTo>
                  <a:lnTo>
                    <a:pt x="46" y="31"/>
                  </a:lnTo>
                  <a:lnTo>
                    <a:pt x="82" y="54"/>
                  </a:lnTo>
                  <a:lnTo>
                    <a:pt x="100" y="68"/>
                  </a:lnTo>
                  <a:lnTo>
                    <a:pt x="108" y="68"/>
                  </a:lnTo>
                  <a:lnTo>
                    <a:pt x="98" y="57"/>
                  </a:lnTo>
                  <a:lnTo>
                    <a:pt x="89" y="45"/>
                  </a:lnTo>
                  <a:lnTo>
                    <a:pt x="78" y="35"/>
                  </a:lnTo>
                  <a:lnTo>
                    <a:pt x="67" y="27"/>
                  </a:lnTo>
                  <a:lnTo>
                    <a:pt x="39" y="19"/>
                  </a:lnTo>
                  <a:lnTo>
                    <a:pt x="67" y="23"/>
                  </a:lnTo>
                  <a:lnTo>
                    <a:pt x="73" y="20"/>
                  </a:lnTo>
                  <a:lnTo>
                    <a:pt x="61" y="20"/>
                  </a:lnTo>
                  <a:lnTo>
                    <a:pt x="40" y="15"/>
                  </a:lnTo>
                  <a:lnTo>
                    <a:pt x="2" y="0"/>
                  </a:lnTo>
                  <a:lnTo>
                    <a:pt x="0" y="5"/>
                  </a:lnTo>
                  <a:lnTo>
                    <a:pt x="21" y="14"/>
                  </a:lnTo>
                  <a:lnTo>
                    <a:pt x="15" y="17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3" name="Freeform 767"/>
            <p:cNvSpPr>
              <a:spLocks/>
            </p:cNvSpPr>
            <p:nvPr/>
          </p:nvSpPr>
          <p:spPr bwMode="auto">
            <a:xfrm>
              <a:off x="542" y="2442"/>
              <a:ext cx="39" cy="91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84"/>
                </a:cxn>
                <a:cxn ang="0">
                  <a:pos x="11" y="87"/>
                </a:cxn>
                <a:cxn ang="0">
                  <a:pos x="19" y="91"/>
                </a:cxn>
                <a:cxn ang="0">
                  <a:pos x="39" y="36"/>
                </a:cxn>
                <a:cxn ang="0">
                  <a:pos x="29" y="27"/>
                </a:cxn>
                <a:cxn ang="0">
                  <a:pos x="36" y="0"/>
                </a:cxn>
                <a:cxn ang="0">
                  <a:pos x="25" y="28"/>
                </a:cxn>
                <a:cxn ang="0">
                  <a:pos x="21" y="30"/>
                </a:cxn>
                <a:cxn ang="0">
                  <a:pos x="21" y="30"/>
                </a:cxn>
              </a:cxnLst>
              <a:rect l="0" t="0" r="r" b="b"/>
              <a:pathLst>
                <a:path w="39" h="91">
                  <a:moveTo>
                    <a:pt x="21" y="30"/>
                  </a:moveTo>
                  <a:lnTo>
                    <a:pt x="0" y="84"/>
                  </a:lnTo>
                  <a:lnTo>
                    <a:pt x="11" y="87"/>
                  </a:lnTo>
                  <a:lnTo>
                    <a:pt x="19" y="91"/>
                  </a:lnTo>
                  <a:lnTo>
                    <a:pt x="39" y="36"/>
                  </a:lnTo>
                  <a:lnTo>
                    <a:pt x="29" y="27"/>
                  </a:lnTo>
                  <a:lnTo>
                    <a:pt x="36" y="0"/>
                  </a:lnTo>
                  <a:lnTo>
                    <a:pt x="25" y="28"/>
                  </a:lnTo>
                  <a:lnTo>
                    <a:pt x="21" y="30"/>
                  </a:lnTo>
                  <a:lnTo>
                    <a:pt x="21" y="3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4" name="Freeform 768"/>
            <p:cNvSpPr>
              <a:spLocks/>
            </p:cNvSpPr>
            <p:nvPr/>
          </p:nvSpPr>
          <p:spPr bwMode="auto">
            <a:xfrm>
              <a:off x="561" y="2471"/>
              <a:ext cx="19" cy="52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0" y="23"/>
                </a:cxn>
                <a:cxn ang="0">
                  <a:pos x="4" y="52"/>
                </a:cxn>
                <a:cxn ang="0">
                  <a:pos x="19" y="9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9" h="52">
                  <a:moveTo>
                    <a:pt x="7" y="4"/>
                  </a:moveTo>
                  <a:lnTo>
                    <a:pt x="0" y="23"/>
                  </a:lnTo>
                  <a:lnTo>
                    <a:pt x="4" y="52"/>
                  </a:lnTo>
                  <a:lnTo>
                    <a:pt x="19" y="9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5" name="Freeform 769"/>
            <p:cNvSpPr>
              <a:spLocks/>
            </p:cNvSpPr>
            <p:nvPr/>
          </p:nvSpPr>
          <p:spPr bwMode="auto">
            <a:xfrm>
              <a:off x="536" y="2469"/>
              <a:ext cx="28" cy="5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0" y="18"/>
                </a:cxn>
                <a:cxn ang="0">
                  <a:pos x="13" y="25"/>
                </a:cxn>
                <a:cxn ang="0">
                  <a:pos x="0" y="57"/>
                </a:cxn>
                <a:cxn ang="0">
                  <a:pos x="6" y="56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8" h="57">
                  <a:moveTo>
                    <a:pt x="18" y="0"/>
                  </a:moveTo>
                  <a:lnTo>
                    <a:pt x="10" y="18"/>
                  </a:lnTo>
                  <a:lnTo>
                    <a:pt x="13" y="25"/>
                  </a:lnTo>
                  <a:lnTo>
                    <a:pt x="0" y="57"/>
                  </a:lnTo>
                  <a:lnTo>
                    <a:pt x="6" y="56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6" name="Freeform 770"/>
            <p:cNvSpPr>
              <a:spLocks/>
            </p:cNvSpPr>
            <p:nvPr/>
          </p:nvSpPr>
          <p:spPr bwMode="auto">
            <a:xfrm>
              <a:off x="541" y="2464"/>
              <a:ext cx="23" cy="50"/>
            </a:xfrm>
            <a:custGeom>
              <a:avLst/>
              <a:gdLst/>
              <a:ahLst/>
              <a:cxnLst>
                <a:cxn ang="0">
                  <a:pos x="23" y="8"/>
                </a:cxn>
                <a:cxn ang="0">
                  <a:pos x="15" y="9"/>
                </a:cxn>
                <a:cxn ang="0">
                  <a:pos x="9" y="23"/>
                </a:cxn>
                <a:cxn ang="0">
                  <a:pos x="11" y="27"/>
                </a:cxn>
                <a:cxn ang="0">
                  <a:pos x="0" y="50"/>
                </a:cxn>
                <a:cxn ang="0">
                  <a:pos x="7" y="29"/>
                </a:cxn>
                <a:cxn ang="0">
                  <a:pos x="3" y="18"/>
                </a:cxn>
                <a:cxn ang="0">
                  <a:pos x="10" y="0"/>
                </a:cxn>
                <a:cxn ang="0">
                  <a:pos x="23" y="8"/>
                </a:cxn>
                <a:cxn ang="0">
                  <a:pos x="23" y="8"/>
                </a:cxn>
              </a:cxnLst>
              <a:rect l="0" t="0" r="r" b="b"/>
              <a:pathLst>
                <a:path w="23" h="50">
                  <a:moveTo>
                    <a:pt x="23" y="8"/>
                  </a:moveTo>
                  <a:lnTo>
                    <a:pt x="15" y="9"/>
                  </a:lnTo>
                  <a:lnTo>
                    <a:pt x="9" y="23"/>
                  </a:lnTo>
                  <a:lnTo>
                    <a:pt x="11" y="27"/>
                  </a:lnTo>
                  <a:lnTo>
                    <a:pt x="0" y="50"/>
                  </a:lnTo>
                  <a:lnTo>
                    <a:pt x="7" y="29"/>
                  </a:lnTo>
                  <a:lnTo>
                    <a:pt x="3" y="18"/>
                  </a:lnTo>
                  <a:lnTo>
                    <a:pt x="10" y="0"/>
                  </a:lnTo>
                  <a:lnTo>
                    <a:pt x="23" y="8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7" name="Freeform 771"/>
            <p:cNvSpPr>
              <a:spLocks/>
            </p:cNvSpPr>
            <p:nvPr/>
          </p:nvSpPr>
          <p:spPr bwMode="auto">
            <a:xfrm>
              <a:off x="500" y="2538"/>
              <a:ext cx="51" cy="45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19" y="30"/>
                </a:cxn>
                <a:cxn ang="0">
                  <a:pos x="28" y="22"/>
                </a:cxn>
                <a:cxn ang="0">
                  <a:pos x="46" y="45"/>
                </a:cxn>
                <a:cxn ang="0">
                  <a:pos x="48" y="36"/>
                </a:cxn>
                <a:cxn ang="0">
                  <a:pos x="51" y="14"/>
                </a:cxn>
                <a:cxn ang="0">
                  <a:pos x="22" y="2"/>
                </a:cxn>
                <a:cxn ang="0">
                  <a:pos x="0" y="0"/>
                </a:cxn>
                <a:cxn ang="0">
                  <a:pos x="3" y="3"/>
                </a:cxn>
                <a:cxn ang="0">
                  <a:pos x="3" y="3"/>
                </a:cxn>
              </a:cxnLst>
              <a:rect l="0" t="0" r="r" b="b"/>
              <a:pathLst>
                <a:path w="51" h="45">
                  <a:moveTo>
                    <a:pt x="3" y="3"/>
                  </a:moveTo>
                  <a:lnTo>
                    <a:pt x="19" y="30"/>
                  </a:lnTo>
                  <a:lnTo>
                    <a:pt x="28" y="22"/>
                  </a:lnTo>
                  <a:lnTo>
                    <a:pt x="46" y="45"/>
                  </a:lnTo>
                  <a:lnTo>
                    <a:pt x="48" y="36"/>
                  </a:lnTo>
                  <a:lnTo>
                    <a:pt x="51" y="14"/>
                  </a:lnTo>
                  <a:lnTo>
                    <a:pt x="22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8" name="Freeform 772"/>
            <p:cNvSpPr>
              <a:spLocks/>
            </p:cNvSpPr>
            <p:nvPr/>
          </p:nvSpPr>
          <p:spPr bwMode="auto">
            <a:xfrm>
              <a:off x="569" y="2521"/>
              <a:ext cx="105" cy="123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17" y="57"/>
                </a:cxn>
                <a:cxn ang="0">
                  <a:pos x="72" y="123"/>
                </a:cxn>
                <a:cxn ang="0">
                  <a:pos x="99" y="122"/>
                </a:cxn>
                <a:cxn ang="0">
                  <a:pos x="105" y="95"/>
                </a:cxn>
                <a:cxn ang="0">
                  <a:pos x="90" y="63"/>
                </a:cxn>
                <a:cxn ang="0">
                  <a:pos x="65" y="14"/>
                </a:cxn>
                <a:cxn ang="0">
                  <a:pos x="61" y="7"/>
                </a:cxn>
                <a:cxn ang="0">
                  <a:pos x="44" y="0"/>
                </a:cxn>
                <a:cxn ang="0">
                  <a:pos x="0" y="0"/>
                </a:cxn>
                <a:cxn ang="0">
                  <a:pos x="3" y="8"/>
                </a:cxn>
                <a:cxn ang="0">
                  <a:pos x="3" y="8"/>
                </a:cxn>
              </a:cxnLst>
              <a:rect l="0" t="0" r="r" b="b"/>
              <a:pathLst>
                <a:path w="105" h="123">
                  <a:moveTo>
                    <a:pt x="3" y="8"/>
                  </a:moveTo>
                  <a:lnTo>
                    <a:pt x="17" y="57"/>
                  </a:lnTo>
                  <a:lnTo>
                    <a:pt x="72" y="123"/>
                  </a:lnTo>
                  <a:lnTo>
                    <a:pt x="99" y="122"/>
                  </a:lnTo>
                  <a:lnTo>
                    <a:pt x="105" y="95"/>
                  </a:lnTo>
                  <a:lnTo>
                    <a:pt x="90" y="63"/>
                  </a:lnTo>
                  <a:lnTo>
                    <a:pt x="65" y="14"/>
                  </a:lnTo>
                  <a:lnTo>
                    <a:pt x="61" y="7"/>
                  </a:lnTo>
                  <a:lnTo>
                    <a:pt x="44" y="0"/>
                  </a:lnTo>
                  <a:lnTo>
                    <a:pt x="0" y="0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E5E5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9" name="Freeform 773"/>
            <p:cNvSpPr>
              <a:spLocks/>
            </p:cNvSpPr>
            <p:nvPr/>
          </p:nvSpPr>
          <p:spPr bwMode="auto">
            <a:xfrm>
              <a:off x="570" y="2519"/>
              <a:ext cx="108" cy="149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7" y="9"/>
                </a:cxn>
                <a:cxn ang="0">
                  <a:pos x="18" y="12"/>
                </a:cxn>
                <a:cxn ang="0">
                  <a:pos x="16" y="38"/>
                </a:cxn>
                <a:cxn ang="0">
                  <a:pos x="29" y="64"/>
                </a:cxn>
                <a:cxn ang="0">
                  <a:pos x="54" y="32"/>
                </a:cxn>
                <a:cxn ang="0">
                  <a:pos x="57" y="15"/>
                </a:cxn>
                <a:cxn ang="0">
                  <a:pos x="62" y="9"/>
                </a:cxn>
                <a:cxn ang="0">
                  <a:pos x="69" y="22"/>
                </a:cxn>
                <a:cxn ang="0">
                  <a:pos x="82" y="47"/>
                </a:cxn>
                <a:cxn ang="0">
                  <a:pos x="93" y="85"/>
                </a:cxn>
                <a:cxn ang="0">
                  <a:pos x="78" y="49"/>
                </a:cxn>
                <a:cxn ang="0">
                  <a:pos x="65" y="34"/>
                </a:cxn>
                <a:cxn ang="0">
                  <a:pos x="58" y="36"/>
                </a:cxn>
                <a:cxn ang="0">
                  <a:pos x="46" y="74"/>
                </a:cxn>
                <a:cxn ang="0">
                  <a:pos x="51" y="78"/>
                </a:cxn>
                <a:cxn ang="0">
                  <a:pos x="76" y="73"/>
                </a:cxn>
                <a:cxn ang="0">
                  <a:pos x="89" y="89"/>
                </a:cxn>
                <a:cxn ang="0">
                  <a:pos x="75" y="87"/>
                </a:cxn>
                <a:cxn ang="0">
                  <a:pos x="83" y="94"/>
                </a:cxn>
                <a:cxn ang="0">
                  <a:pos x="95" y="116"/>
                </a:cxn>
                <a:cxn ang="0">
                  <a:pos x="91" y="89"/>
                </a:cxn>
                <a:cxn ang="0">
                  <a:pos x="95" y="92"/>
                </a:cxn>
                <a:cxn ang="0">
                  <a:pos x="108" y="104"/>
                </a:cxn>
                <a:cxn ang="0">
                  <a:pos x="100" y="114"/>
                </a:cxn>
                <a:cxn ang="0">
                  <a:pos x="100" y="149"/>
                </a:cxn>
                <a:cxn ang="0">
                  <a:pos x="94" y="149"/>
                </a:cxn>
                <a:cxn ang="0">
                  <a:pos x="11" y="61"/>
                </a:cxn>
                <a:cxn ang="0">
                  <a:pos x="0" y="27"/>
                </a:cxn>
                <a:cxn ang="0">
                  <a:pos x="7" y="0"/>
                </a:cxn>
                <a:cxn ang="0">
                  <a:pos x="43" y="1"/>
                </a:cxn>
                <a:cxn ang="0">
                  <a:pos x="58" y="8"/>
                </a:cxn>
                <a:cxn ang="0">
                  <a:pos x="58" y="8"/>
                </a:cxn>
              </a:cxnLst>
              <a:rect l="0" t="0" r="r" b="b"/>
              <a:pathLst>
                <a:path w="108" h="149">
                  <a:moveTo>
                    <a:pt x="58" y="8"/>
                  </a:moveTo>
                  <a:lnTo>
                    <a:pt x="27" y="9"/>
                  </a:lnTo>
                  <a:lnTo>
                    <a:pt x="18" y="12"/>
                  </a:lnTo>
                  <a:lnTo>
                    <a:pt x="16" y="38"/>
                  </a:lnTo>
                  <a:lnTo>
                    <a:pt x="29" y="64"/>
                  </a:lnTo>
                  <a:lnTo>
                    <a:pt x="54" y="32"/>
                  </a:lnTo>
                  <a:lnTo>
                    <a:pt x="57" y="15"/>
                  </a:lnTo>
                  <a:lnTo>
                    <a:pt x="62" y="9"/>
                  </a:lnTo>
                  <a:lnTo>
                    <a:pt x="69" y="22"/>
                  </a:lnTo>
                  <a:lnTo>
                    <a:pt x="82" y="47"/>
                  </a:lnTo>
                  <a:lnTo>
                    <a:pt x="93" y="85"/>
                  </a:lnTo>
                  <a:lnTo>
                    <a:pt x="78" y="49"/>
                  </a:lnTo>
                  <a:lnTo>
                    <a:pt x="65" y="34"/>
                  </a:lnTo>
                  <a:lnTo>
                    <a:pt x="58" y="36"/>
                  </a:lnTo>
                  <a:lnTo>
                    <a:pt x="46" y="74"/>
                  </a:lnTo>
                  <a:lnTo>
                    <a:pt x="51" y="78"/>
                  </a:lnTo>
                  <a:lnTo>
                    <a:pt x="76" y="73"/>
                  </a:lnTo>
                  <a:lnTo>
                    <a:pt x="89" y="89"/>
                  </a:lnTo>
                  <a:lnTo>
                    <a:pt x="75" y="87"/>
                  </a:lnTo>
                  <a:lnTo>
                    <a:pt x="83" y="94"/>
                  </a:lnTo>
                  <a:lnTo>
                    <a:pt x="95" y="116"/>
                  </a:lnTo>
                  <a:lnTo>
                    <a:pt x="91" y="89"/>
                  </a:lnTo>
                  <a:lnTo>
                    <a:pt x="95" y="92"/>
                  </a:lnTo>
                  <a:lnTo>
                    <a:pt x="108" y="104"/>
                  </a:lnTo>
                  <a:lnTo>
                    <a:pt x="100" y="114"/>
                  </a:lnTo>
                  <a:lnTo>
                    <a:pt x="100" y="149"/>
                  </a:lnTo>
                  <a:lnTo>
                    <a:pt x="94" y="149"/>
                  </a:lnTo>
                  <a:lnTo>
                    <a:pt x="11" y="61"/>
                  </a:lnTo>
                  <a:lnTo>
                    <a:pt x="0" y="27"/>
                  </a:lnTo>
                  <a:lnTo>
                    <a:pt x="7" y="0"/>
                  </a:lnTo>
                  <a:lnTo>
                    <a:pt x="43" y="1"/>
                  </a:lnTo>
                  <a:lnTo>
                    <a:pt x="58" y="8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0" name="Freeform 774"/>
            <p:cNvSpPr>
              <a:spLocks/>
            </p:cNvSpPr>
            <p:nvPr/>
          </p:nvSpPr>
          <p:spPr bwMode="auto">
            <a:xfrm>
              <a:off x="563" y="2515"/>
              <a:ext cx="118" cy="16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9" y="5"/>
                </a:cxn>
                <a:cxn ang="0">
                  <a:pos x="51" y="5"/>
                </a:cxn>
                <a:cxn ang="0">
                  <a:pos x="73" y="16"/>
                </a:cxn>
                <a:cxn ang="0">
                  <a:pos x="46" y="8"/>
                </a:cxn>
                <a:cxn ang="0">
                  <a:pos x="25" y="11"/>
                </a:cxn>
                <a:cxn ang="0">
                  <a:pos x="17" y="11"/>
                </a:cxn>
                <a:cxn ang="0">
                  <a:pos x="13" y="34"/>
                </a:cxn>
                <a:cxn ang="0">
                  <a:pos x="18" y="50"/>
                </a:cxn>
                <a:cxn ang="0">
                  <a:pos x="28" y="63"/>
                </a:cxn>
                <a:cxn ang="0">
                  <a:pos x="36" y="76"/>
                </a:cxn>
                <a:cxn ang="0">
                  <a:pos x="41" y="67"/>
                </a:cxn>
                <a:cxn ang="0">
                  <a:pos x="57" y="44"/>
                </a:cxn>
                <a:cxn ang="0">
                  <a:pos x="63" y="39"/>
                </a:cxn>
                <a:cxn ang="0">
                  <a:pos x="54" y="65"/>
                </a:cxn>
                <a:cxn ang="0">
                  <a:pos x="48" y="77"/>
                </a:cxn>
                <a:cxn ang="0">
                  <a:pos x="55" y="87"/>
                </a:cxn>
                <a:cxn ang="0">
                  <a:pos x="72" y="81"/>
                </a:cxn>
                <a:cxn ang="0">
                  <a:pos x="82" y="79"/>
                </a:cxn>
                <a:cxn ang="0">
                  <a:pos x="94" y="92"/>
                </a:cxn>
                <a:cxn ang="0">
                  <a:pos x="79" y="88"/>
                </a:cxn>
                <a:cxn ang="0">
                  <a:pos x="69" y="90"/>
                </a:cxn>
                <a:cxn ang="0">
                  <a:pos x="84" y="96"/>
                </a:cxn>
                <a:cxn ang="0">
                  <a:pos x="98" y="117"/>
                </a:cxn>
                <a:cxn ang="0">
                  <a:pos x="102" y="143"/>
                </a:cxn>
                <a:cxn ang="0">
                  <a:pos x="104" y="115"/>
                </a:cxn>
                <a:cxn ang="0">
                  <a:pos x="98" y="94"/>
                </a:cxn>
                <a:cxn ang="0">
                  <a:pos x="110" y="106"/>
                </a:cxn>
                <a:cxn ang="0">
                  <a:pos x="98" y="87"/>
                </a:cxn>
                <a:cxn ang="0">
                  <a:pos x="94" y="64"/>
                </a:cxn>
                <a:cxn ang="0">
                  <a:pos x="105" y="91"/>
                </a:cxn>
                <a:cxn ang="0">
                  <a:pos x="118" y="107"/>
                </a:cxn>
                <a:cxn ang="0">
                  <a:pos x="109" y="124"/>
                </a:cxn>
                <a:cxn ang="0">
                  <a:pos x="108" y="149"/>
                </a:cxn>
                <a:cxn ang="0">
                  <a:pos x="99" y="159"/>
                </a:cxn>
                <a:cxn ang="0">
                  <a:pos x="90" y="160"/>
                </a:cxn>
                <a:cxn ang="0">
                  <a:pos x="64" y="98"/>
                </a:cxn>
                <a:cxn ang="0">
                  <a:pos x="19" y="68"/>
                </a:cxn>
                <a:cxn ang="0">
                  <a:pos x="19" y="59"/>
                </a:cxn>
                <a:cxn ang="0">
                  <a:pos x="15" y="55"/>
                </a:cxn>
                <a:cxn ang="0">
                  <a:pos x="10" y="55"/>
                </a:cxn>
                <a:cxn ang="0">
                  <a:pos x="0" y="27"/>
                </a:cxn>
                <a:cxn ang="0">
                  <a:pos x="0" y="6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8" h="160">
                  <a:moveTo>
                    <a:pt x="5" y="0"/>
                  </a:moveTo>
                  <a:lnTo>
                    <a:pt x="19" y="5"/>
                  </a:lnTo>
                  <a:lnTo>
                    <a:pt x="51" y="5"/>
                  </a:lnTo>
                  <a:lnTo>
                    <a:pt x="73" y="16"/>
                  </a:lnTo>
                  <a:lnTo>
                    <a:pt x="46" y="8"/>
                  </a:lnTo>
                  <a:lnTo>
                    <a:pt x="25" y="11"/>
                  </a:lnTo>
                  <a:lnTo>
                    <a:pt x="17" y="11"/>
                  </a:lnTo>
                  <a:lnTo>
                    <a:pt x="13" y="34"/>
                  </a:lnTo>
                  <a:lnTo>
                    <a:pt x="18" y="50"/>
                  </a:lnTo>
                  <a:lnTo>
                    <a:pt x="28" y="63"/>
                  </a:lnTo>
                  <a:lnTo>
                    <a:pt x="36" y="76"/>
                  </a:lnTo>
                  <a:lnTo>
                    <a:pt x="41" y="67"/>
                  </a:lnTo>
                  <a:lnTo>
                    <a:pt x="57" y="44"/>
                  </a:lnTo>
                  <a:lnTo>
                    <a:pt x="63" y="39"/>
                  </a:lnTo>
                  <a:lnTo>
                    <a:pt x="54" y="65"/>
                  </a:lnTo>
                  <a:lnTo>
                    <a:pt x="48" y="77"/>
                  </a:lnTo>
                  <a:lnTo>
                    <a:pt x="55" y="87"/>
                  </a:lnTo>
                  <a:lnTo>
                    <a:pt x="72" y="81"/>
                  </a:lnTo>
                  <a:lnTo>
                    <a:pt x="82" y="79"/>
                  </a:lnTo>
                  <a:lnTo>
                    <a:pt x="94" y="92"/>
                  </a:lnTo>
                  <a:lnTo>
                    <a:pt x="79" y="88"/>
                  </a:lnTo>
                  <a:lnTo>
                    <a:pt x="69" y="90"/>
                  </a:lnTo>
                  <a:lnTo>
                    <a:pt x="84" y="96"/>
                  </a:lnTo>
                  <a:lnTo>
                    <a:pt x="98" y="117"/>
                  </a:lnTo>
                  <a:lnTo>
                    <a:pt x="102" y="143"/>
                  </a:lnTo>
                  <a:lnTo>
                    <a:pt x="104" y="115"/>
                  </a:lnTo>
                  <a:lnTo>
                    <a:pt x="98" y="94"/>
                  </a:lnTo>
                  <a:lnTo>
                    <a:pt x="110" y="106"/>
                  </a:lnTo>
                  <a:lnTo>
                    <a:pt x="98" y="87"/>
                  </a:lnTo>
                  <a:lnTo>
                    <a:pt x="94" y="64"/>
                  </a:lnTo>
                  <a:lnTo>
                    <a:pt x="105" y="91"/>
                  </a:lnTo>
                  <a:lnTo>
                    <a:pt x="118" y="107"/>
                  </a:lnTo>
                  <a:lnTo>
                    <a:pt x="109" y="124"/>
                  </a:lnTo>
                  <a:lnTo>
                    <a:pt x="108" y="149"/>
                  </a:lnTo>
                  <a:lnTo>
                    <a:pt x="99" y="159"/>
                  </a:lnTo>
                  <a:lnTo>
                    <a:pt x="90" y="160"/>
                  </a:lnTo>
                  <a:lnTo>
                    <a:pt x="64" y="98"/>
                  </a:lnTo>
                  <a:lnTo>
                    <a:pt x="19" y="68"/>
                  </a:lnTo>
                  <a:lnTo>
                    <a:pt x="19" y="59"/>
                  </a:lnTo>
                  <a:lnTo>
                    <a:pt x="15" y="55"/>
                  </a:lnTo>
                  <a:lnTo>
                    <a:pt x="10" y="55"/>
                  </a:lnTo>
                  <a:lnTo>
                    <a:pt x="0" y="27"/>
                  </a:lnTo>
                  <a:lnTo>
                    <a:pt x="0" y="6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98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1" name="Freeform 775"/>
            <p:cNvSpPr>
              <a:spLocks/>
            </p:cNvSpPr>
            <p:nvPr/>
          </p:nvSpPr>
          <p:spPr bwMode="auto">
            <a:xfrm>
              <a:off x="543" y="2578"/>
              <a:ext cx="86" cy="17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7" y="169"/>
                </a:cxn>
                <a:cxn ang="0">
                  <a:pos x="38" y="170"/>
                </a:cxn>
                <a:cxn ang="0">
                  <a:pos x="61" y="161"/>
                </a:cxn>
                <a:cxn ang="0">
                  <a:pos x="86" y="146"/>
                </a:cxn>
                <a:cxn ang="0">
                  <a:pos x="82" y="100"/>
                </a:cxn>
                <a:cxn ang="0">
                  <a:pos x="5" y="0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86" h="170">
                  <a:moveTo>
                    <a:pt x="0" y="18"/>
                  </a:moveTo>
                  <a:lnTo>
                    <a:pt x="7" y="169"/>
                  </a:lnTo>
                  <a:lnTo>
                    <a:pt x="38" y="170"/>
                  </a:lnTo>
                  <a:lnTo>
                    <a:pt x="61" y="161"/>
                  </a:lnTo>
                  <a:lnTo>
                    <a:pt x="86" y="146"/>
                  </a:lnTo>
                  <a:lnTo>
                    <a:pt x="82" y="100"/>
                  </a:lnTo>
                  <a:lnTo>
                    <a:pt x="5" y="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5E5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2" name="Freeform 776"/>
            <p:cNvSpPr>
              <a:spLocks/>
            </p:cNvSpPr>
            <p:nvPr/>
          </p:nvSpPr>
          <p:spPr bwMode="auto">
            <a:xfrm>
              <a:off x="543" y="2578"/>
              <a:ext cx="9" cy="24"/>
            </a:xfrm>
            <a:custGeom>
              <a:avLst/>
              <a:gdLst/>
              <a:ahLst/>
              <a:cxnLst>
                <a:cxn ang="0">
                  <a:pos x="9" y="13"/>
                </a:cxn>
                <a:cxn ang="0">
                  <a:pos x="2" y="24"/>
                </a:cxn>
                <a:cxn ang="0">
                  <a:pos x="0" y="10"/>
                </a:cxn>
                <a:cxn ang="0">
                  <a:pos x="8" y="0"/>
                </a:cxn>
                <a:cxn ang="0">
                  <a:pos x="9" y="13"/>
                </a:cxn>
                <a:cxn ang="0">
                  <a:pos x="9" y="13"/>
                </a:cxn>
              </a:cxnLst>
              <a:rect l="0" t="0" r="r" b="b"/>
              <a:pathLst>
                <a:path w="9" h="24">
                  <a:moveTo>
                    <a:pt x="9" y="13"/>
                  </a:moveTo>
                  <a:lnTo>
                    <a:pt x="2" y="24"/>
                  </a:lnTo>
                  <a:lnTo>
                    <a:pt x="0" y="10"/>
                  </a:lnTo>
                  <a:lnTo>
                    <a:pt x="8" y="0"/>
                  </a:lnTo>
                  <a:lnTo>
                    <a:pt x="9" y="13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3" name="Freeform 777"/>
            <p:cNvSpPr>
              <a:spLocks/>
            </p:cNvSpPr>
            <p:nvPr/>
          </p:nvSpPr>
          <p:spPr bwMode="auto">
            <a:xfrm>
              <a:off x="536" y="2571"/>
              <a:ext cx="96" cy="186"/>
            </a:xfrm>
            <a:custGeom>
              <a:avLst/>
              <a:gdLst/>
              <a:ahLst/>
              <a:cxnLst>
                <a:cxn ang="0">
                  <a:pos x="15" y="21"/>
                </a:cxn>
                <a:cxn ang="0">
                  <a:pos x="33" y="61"/>
                </a:cxn>
                <a:cxn ang="0">
                  <a:pos x="35" y="49"/>
                </a:cxn>
                <a:cxn ang="0">
                  <a:pos x="45" y="58"/>
                </a:cxn>
                <a:cxn ang="0">
                  <a:pos x="59" y="83"/>
                </a:cxn>
                <a:cxn ang="0">
                  <a:pos x="65" y="108"/>
                </a:cxn>
                <a:cxn ang="0">
                  <a:pos x="65" y="158"/>
                </a:cxn>
                <a:cxn ang="0">
                  <a:pos x="78" y="142"/>
                </a:cxn>
                <a:cxn ang="0">
                  <a:pos x="83" y="130"/>
                </a:cxn>
                <a:cxn ang="0">
                  <a:pos x="89" y="122"/>
                </a:cxn>
                <a:cxn ang="0">
                  <a:pos x="87" y="135"/>
                </a:cxn>
                <a:cxn ang="0">
                  <a:pos x="87" y="150"/>
                </a:cxn>
                <a:cxn ang="0">
                  <a:pos x="65" y="165"/>
                </a:cxn>
                <a:cxn ang="0">
                  <a:pos x="46" y="170"/>
                </a:cxn>
                <a:cxn ang="0">
                  <a:pos x="26" y="169"/>
                </a:cxn>
                <a:cxn ang="0">
                  <a:pos x="20" y="167"/>
                </a:cxn>
                <a:cxn ang="0">
                  <a:pos x="12" y="28"/>
                </a:cxn>
                <a:cxn ang="0">
                  <a:pos x="10" y="13"/>
                </a:cxn>
                <a:cxn ang="0">
                  <a:pos x="2" y="0"/>
                </a:cxn>
                <a:cxn ang="0">
                  <a:pos x="0" y="14"/>
                </a:cxn>
                <a:cxn ang="0">
                  <a:pos x="5" y="186"/>
                </a:cxn>
                <a:cxn ang="0">
                  <a:pos x="73" y="172"/>
                </a:cxn>
                <a:cxn ang="0">
                  <a:pos x="96" y="151"/>
                </a:cxn>
                <a:cxn ang="0">
                  <a:pos x="96" y="97"/>
                </a:cxn>
                <a:cxn ang="0">
                  <a:pos x="67" y="76"/>
                </a:cxn>
                <a:cxn ang="0">
                  <a:pos x="14" y="4"/>
                </a:cxn>
                <a:cxn ang="0">
                  <a:pos x="15" y="21"/>
                </a:cxn>
                <a:cxn ang="0">
                  <a:pos x="15" y="21"/>
                </a:cxn>
              </a:cxnLst>
              <a:rect l="0" t="0" r="r" b="b"/>
              <a:pathLst>
                <a:path w="96" h="186">
                  <a:moveTo>
                    <a:pt x="15" y="21"/>
                  </a:moveTo>
                  <a:lnTo>
                    <a:pt x="33" y="61"/>
                  </a:lnTo>
                  <a:lnTo>
                    <a:pt x="35" y="49"/>
                  </a:lnTo>
                  <a:lnTo>
                    <a:pt x="45" y="58"/>
                  </a:lnTo>
                  <a:lnTo>
                    <a:pt x="59" y="83"/>
                  </a:lnTo>
                  <a:lnTo>
                    <a:pt x="65" y="108"/>
                  </a:lnTo>
                  <a:lnTo>
                    <a:pt x="65" y="158"/>
                  </a:lnTo>
                  <a:lnTo>
                    <a:pt x="78" y="142"/>
                  </a:lnTo>
                  <a:lnTo>
                    <a:pt x="83" y="130"/>
                  </a:lnTo>
                  <a:lnTo>
                    <a:pt x="89" y="122"/>
                  </a:lnTo>
                  <a:lnTo>
                    <a:pt x="87" y="135"/>
                  </a:lnTo>
                  <a:lnTo>
                    <a:pt x="87" y="150"/>
                  </a:lnTo>
                  <a:lnTo>
                    <a:pt x="65" y="165"/>
                  </a:lnTo>
                  <a:lnTo>
                    <a:pt x="46" y="170"/>
                  </a:lnTo>
                  <a:lnTo>
                    <a:pt x="26" y="169"/>
                  </a:lnTo>
                  <a:lnTo>
                    <a:pt x="20" y="167"/>
                  </a:lnTo>
                  <a:lnTo>
                    <a:pt x="12" y="28"/>
                  </a:lnTo>
                  <a:lnTo>
                    <a:pt x="10" y="13"/>
                  </a:lnTo>
                  <a:lnTo>
                    <a:pt x="2" y="0"/>
                  </a:lnTo>
                  <a:lnTo>
                    <a:pt x="0" y="14"/>
                  </a:lnTo>
                  <a:lnTo>
                    <a:pt x="5" y="186"/>
                  </a:lnTo>
                  <a:lnTo>
                    <a:pt x="73" y="172"/>
                  </a:lnTo>
                  <a:lnTo>
                    <a:pt x="96" y="151"/>
                  </a:lnTo>
                  <a:lnTo>
                    <a:pt x="96" y="97"/>
                  </a:lnTo>
                  <a:lnTo>
                    <a:pt x="67" y="76"/>
                  </a:lnTo>
                  <a:lnTo>
                    <a:pt x="14" y="4"/>
                  </a:lnTo>
                  <a:lnTo>
                    <a:pt x="15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4" name="Freeform 778"/>
            <p:cNvSpPr>
              <a:spLocks/>
            </p:cNvSpPr>
            <p:nvPr/>
          </p:nvSpPr>
          <p:spPr bwMode="auto">
            <a:xfrm>
              <a:off x="536" y="2572"/>
              <a:ext cx="101" cy="186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186"/>
                </a:cxn>
                <a:cxn ang="0">
                  <a:pos x="35" y="182"/>
                </a:cxn>
                <a:cxn ang="0">
                  <a:pos x="69" y="176"/>
                </a:cxn>
                <a:cxn ang="0">
                  <a:pos x="101" y="151"/>
                </a:cxn>
                <a:cxn ang="0">
                  <a:pos x="98" y="96"/>
                </a:cxn>
                <a:cxn ang="0">
                  <a:pos x="82" y="88"/>
                </a:cxn>
                <a:cxn ang="0">
                  <a:pos x="46" y="45"/>
                </a:cxn>
                <a:cxn ang="0">
                  <a:pos x="26" y="20"/>
                </a:cxn>
                <a:cxn ang="0">
                  <a:pos x="20" y="11"/>
                </a:cxn>
                <a:cxn ang="0">
                  <a:pos x="12" y="0"/>
                </a:cxn>
                <a:cxn ang="0">
                  <a:pos x="9" y="7"/>
                </a:cxn>
                <a:cxn ang="0">
                  <a:pos x="4" y="4"/>
                </a:cxn>
                <a:cxn ang="0">
                  <a:pos x="10" y="15"/>
                </a:cxn>
                <a:cxn ang="0">
                  <a:pos x="14" y="10"/>
                </a:cxn>
                <a:cxn ang="0">
                  <a:pos x="33" y="40"/>
                </a:cxn>
                <a:cxn ang="0">
                  <a:pos x="46" y="50"/>
                </a:cxn>
                <a:cxn ang="0">
                  <a:pos x="63" y="80"/>
                </a:cxn>
                <a:cxn ang="0">
                  <a:pos x="70" y="99"/>
                </a:cxn>
                <a:cxn ang="0">
                  <a:pos x="69" y="150"/>
                </a:cxn>
                <a:cxn ang="0">
                  <a:pos x="87" y="108"/>
                </a:cxn>
                <a:cxn ang="0">
                  <a:pos x="91" y="103"/>
                </a:cxn>
                <a:cxn ang="0">
                  <a:pos x="92" y="115"/>
                </a:cxn>
                <a:cxn ang="0">
                  <a:pos x="90" y="126"/>
                </a:cxn>
                <a:cxn ang="0">
                  <a:pos x="91" y="150"/>
                </a:cxn>
                <a:cxn ang="0">
                  <a:pos x="62" y="171"/>
                </a:cxn>
                <a:cxn ang="0">
                  <a:pos x="45" y="174"/>
                </a:cxn>
                <a:cxn ang="0">
                  <a:pos x="31" y="171"/>
                </a:cxn>
                <a:cxn ang="0">
                  <a:pos x="18" y="173"/>
                </a:cxn>
                <a:cxn ang="0">
                  <a:pos x="17" y="163"/>
                </a:cxn>
                <a:cxn ang="0">
                  <a:pos x="8" y="36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101" h="186">
                  <a:moveTo>
                    <a:pt x="1" y="4"/>
                  </a:moveTo>
                  <a:lnTo>
                    <a:pt x="0" y="186"/>
                  </a:lnTo>
                  <a:lnTo>
                    <a:pt x="35" y="182"/>
                  </a:lnTo>
                  <a:lnTo>
                    <a:pt x="69" y="176"/>
                  </a:lnTo>
                  <a:lnTo>
                    <a:pt x="101" y="151"/>
                  </a:lnTo>
                  <a:lnTo>
                    <a:pt x="98" y="96"/>
                  </a:lnTo>
                  <a:lnTo>
                    <a:pt x="82" y="88"/>
                  </a:lnTo>
                  <a:lnTo>
                    <a:pt x="46" y="45"/>
                  </a:lnTo>
                  <a:lnTo>
                    <a:pt x="26" y="20"/>
                  </a:lnTo>
                  <a:lnTo>
                    <a:pt x="20" y="11"/>
                  </a:lnTo>
                  <a:lnTo>
                    <a:pt x="12" y="0"/>
                  </a:lnTo>
                  <a:lnTo>
                    <a:pt x="9" y="7"/>
                  </a:lnTo>
                  <a:lnTo>
                    <a:pt x="4" y="4"/>
                  </a:lnTo>
                  <a:lnTo>
                    <a:pt x="10" y="15"/>
                  </a:lnTo>
                  <a:lnTo>
                    <a:pt x="14" y="10"/>
                  </a:lnTo>
                  <a:lnTo>
                    <a:pt x="33" y="40"/>
                  </a:lnTo>
                  <a:lnTo>
                    <a:pt x="46" y="50"/>
                  </a:lnTo>
                  <a:lnTo>
                    <a:pt x="63" y="80"/>
                  </a:lnTo>
                  <a:lnTo>
                    <a:pt x="70" y="99"/>
                  </a:lnTo>
                  <a:lnTo>
                    <a:pt x="69" y="150"/>
                  </a:lnTo>
                  <a:lnTo>
                    <a:pt x="87" y="108"/>
                  </a:lnTo>
                  <a:lnTo>
                    <a:pt x="91" y="103"/>
                  </a:lnTo>
                  <a:lnTo>
                    <a:pt x="92" y="115"/>
                  </a:lnTo>
                  <a:lnTo>
                    <a:pt x="90" y="126"/>
                  </a:lnTo>
                  <a:lnTo>
                    <a:pt x="91" y="150"/>
                  </a:lnTo>
                  <a:lnTo>
                    <a:pt x="62" y="171"/>
                  </a:lnTo>
                  <a:lnTo>
                    <a:pt x="45" y="174"/>
                  </a:lnTo>
                  <a:lnTo>
                    <a:pt x="31" y="171"/>
                  </a:lnTo>
                  <a:lnTo>
                    <a:pt x="18" y="173"/>
                  </a:lnTo>
                  <a:lnTo>
                    <a:pt x="17" y="163"/>
                  </a:lnTo>
                  <a:lnTo>
                    <a:pt x="8" y="36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898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5" name="Freeform 779"/>
            <p:cNvSpPr>
              <a:spLocks/>
            </p:cNvSpPr>
            <p:nvPr/>
          </p:nvSpPr>
          <p:spPr bwMode="auto">
            <a:xfrm>
              <a:off x="432" y="2537"/>
              <a:ext cx="86" cy="215"/>
            </a:xfrm>
            <a:custGeom>
              <a:avLst/>
              <a:gdLst/>
              <a:ahLst/>
              <a:cxnLst>
                <a:cxn ang="0">
                  <a:pos x="12" y="29"/>
                </a:cxn>
                <a:cxn ang="0">
                  <a:pos x="0" y="116"/>
                </a:cxn>
                <a:cxn ang="0">
                  <a:pos x="36" y="144"/>
                </a:cxn>
                <a:cxn ang="0">
                  <a:pos x="40" y="200"/>
                </a:cxn>
                <a:cxn ang="0">
                  <a:pos x="86" y="215"/>
                </a:cxn>
                <a:cxn ang="0">
                  <a:pos x="81" y="206"/>
                </a:cxn>
                <a:cxn ang="0">
                  <a:pos x="82" y="164"/>
                </a:cxn>
                <a:cxn ang="0">
                  <a:pos x="86" y="38"/>
                </a:cxn>
                <a:cxn ang="0">
                  <a:pos x="63" y="0"/>
                </a:cxn>
                <a:cxn ang="0">
                  <a:pos x="30" y="7"/>
                </a:cxn>
                <a:cxn ang="0">
                  <a:pos x="12" y="29"/>
                </a:cxn>
                <a:cxn ang="0">
                  <a:pos x="12" y="29"/>
                </a:cxn>
              </a:cxnLst>
              <a:rect l="0" t="0" r="r" b="b"/>
              <a:pathLst>
                <a:path w="86" h="215">
                  <a:moveTo>
                    <a:pt x="12" y="29"/>
                  </a:moveTo>
                  <a:lnTo>
                    <a:pt x="0" y="116"/>
                  </a:lnTo>
                  <a:lnTo>
                    <a:pt x="36" y="144"/>
                  </a:lnTo>
                  <a:lnTo>
                    <a:pt x="40" y="200"/>
                  </a:lnTo>
                  <a:lnTo>
                    <a:pt x="86" y="215"/>
                  </a:lnTo>
                  <a:lnTo>
                    <a:pt x="81" y="206"/>
                  </a:lnTo>
                  <a:lnTo>
                    <a:pt x="82" y="164"/>
                  </a:lnTo>
                  <a:lnTo>
                    <a:pt x="86" y="38"/>
                  </a:lnTo>
                  <a:lnTo>
                    <a:pt x="63" y="0"/>
                  </a:lnTo>
                  <a:lnTo>
                    <a:pt x="30" y="7"/>
                  </a:lnTo>
                  <a:lnTo>
                    <a:pt x="12" y="29"/>
                  </a:lnTo>
                  <a:lnTo>
                    <a:pt x="12" y="29"/>
                  </a:lnTo>
                  <a:close/>
                </a:path>
              </a:pathLst>
            </a:custGeom>
            <a:solidFill>
              <a:srgbClr val="E5E5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6" name="Freeform 780"/>
            <p:cNvSpPr>
              <a:spLocks/>
            </p:cNvSpPr>
            <p:nvPr/>
          </p:nvSpPr>
          <p:spPr bwMode="auto">
            <a:xfrm>
              <a:off x="427" y="2534"/>
              <a:ext cx="95" cy="223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67" y="15"/>
                </a:cxn>
                <a:cxn ang="0">
                  <a:pos x="54" y="13"/>
                </a:cxn>
                <a:cxn ang="0">
                  <a:pos x="39" y="13"/>
                </a:cxn>
                <a:cxn ang="0">
                  <a:pos x="28" y="25"/>
                </a:cxn>
                <a:cxn ang="0">
                  <a:pos x="21" y="32"/>
                </a:cxn>
                <a:cxn ang="0">
                  <a:pos x="17" y="48"/>
                </a:cxn>
                <a:cxn ang="0">
                  <a:pos x="18" y="79"/>
                </a:cxn>
                <a:cxn ang="0">
                  <a:pos x="14" y="74"/>
                </a:cxn>
                <a:cxn ang="0">
                  <a:pos x="12" y="90"/>
                </a:cxn>
                <a:cxn ang="0">
                  <a:pos x="10" y="113"/>
                </a:cxn>
                <a:cxn ang="0">
                  <a:pos x="24" y="119"/>
                </a:cxn>
                <a:cxn ang="0">
                  <a:pos x="30" y="125"/>
                </a:cxn>
                <a:cxn ang="0">
                  <a:pos x="28" y="108"/>
                </a:cxn>
                <a:cxn ang="0">
                  <a:pos x="30" y="85"/>
                </a:cxn>
                <a:cxn ang="0">
                  <a:pos x="23" y="71"/>
                </a:cxn>
                <a:cxn ang="0">
                  <a:pos x="22" y="36"/>
                </a:cxn>
                <a:cxn ang="0">
                  <a:pos x="44" y="67"/>
                </a:cxn>
                <a:cxn ang="0">
                  <a:pos x="44" y="98"/>
                </a:cxn>
                <a:cxn ang="0">
                  <a:pos x="51" y="122"/>
                </a:cxn>
                <a:cxn ang="0">
                  <a:pos x="51" y="98"/>
                </a:cxn>
                <a:cxn ang="0">
                  <a:pos x="64" y="118"/>
                </a:cxn>
                <a:cxn ang="0">
                  <a:pos x="65" y="138"/>
                </a:cxn>
                <a:cxn ang="0">
                  <a:pos x="68" y="151"/>
                </a:cxn>
                <a:cxn ang="0">
                  <a:pos x="81" y="134"/>
                </a:cxn>
                <a:cxn ang="0">
                  <a:pos x="77" y="155"/>
                </a:cxn>
                <a:cxn ang="0">
                  <a:pos x="69" y="180"/>
                </a:cxn>
                <a:cxn ang="0">
                  <a:pos x="59" y="193"/>
                </a:cxn>
                <a:cxn ang="0">
                  <a:pos x="56" y="202"/>
                </a:cxn>
                <a:cxn ang="0">
                  <a:pos x="64" y="202"/>
                </a:cxn>
                <a:cxn ang="0">
                  <a:pos x="81" y="209"/>
                </a:cxn>
                <a:cxn ang="0">
                  <a:pos x="81" y="193"/>
                </a:cxn>
                <a:cxn ang="0">
                  <a:pos x="88" y="155"/>
                </a:cxn>
                <a:cxn ang="0">
                  <a:pos x="86" y="207"/>
                </a:cxn>
                <a:cxn ang="0">
                  <a:pos x="95" y="223"/>
                </a:cxn>
                <a:cxn ang="0">
                  <a:pos x="57" y="213"/>
                </a:cxn>
                <a:cxn ang="0">
                  <a:pos x="30" y="200"/>
                </a:cxn>
                <a:cxn ang="0">
                  <a:pos x="42" y="172"/>
                </a:cxn>
                <a:cxn ang="0">
                  <a:pos x="41" y="161"/>
                </a:cxn>
                <a:cxn ang="0">
                  <a:pos x="29" y="152"/>
                </a:cxn>
                <a:cxn ang="0">
                  <a:pos x="5" y="131"/>
                </a:cxn>
                <a:cxn ang="0">
                  <a:pos x="0" y="109"/>
                </a:cxn>
                <a:cxn ang="0">
                  <a:pos x="14" y="25"/>
                </a:cxn>
                <a:cxn ang="0">
                  <a:pos x="33" y="10"/>
                </a:cxn>
                <a:cxn ang="0">
                  <a:pos x="68" y="0"/>
                </a:cxn>
                <a:cxn ang="0">
                  <a:pos x="92" y="43"/>
                </a:cxn>
                <a:cxn ang="0">
                  <a:pos x="86" y="98"/>
                </a:cxn>
                <a:cxn ang="0">
                  <a:pos x="88" y="44"/>
                </a:cxn>
                <a:cxn ang="0">
                  <a:pos x="88" y="44"/>
                </a:cxn>
              </a:cxnLst>
              <a:rect l="0" t="0" r="r" b="b"/>
              <a:pathLst>
                <a:path w="95" h="223">
                  <a:moveTo>
                    <a:pt x="88" y="44"/>
                  </a:moveTo>
                  <a:lnTo>
                    <a:pt x="67" y="15"/>
                  </a:lnTo>
                  <a:lnTo>
                    <a:pt x="54" y="13"/>
                  </a:lnTo>
                  <a:lnTo>
                    <a:pt x="39" y="13"/>
                  </a:lnTo>
                  <a:lnTo>
                    <a:pt x="28" y="25"/>
                  </a:lnTo>
                  <a:lnTo>
                    <a:pt x="21" y="32"/>
                  </a:lnTo>
                  <a:lnTo>
                    <a:pt x="17" y="48"/>
                  </a:lnTo>
                  <a:lnTo>
                    <a:pt x="18" y="79"/>
                  </a:lnTo>
                  <a:lnTo>
                    <a:pt x="14" y="74"/>
                  </a:lnTo>
                  <a:lnTo>
                    <a:pt x="12" y="90"/>
                  </a:lnTo>
                  <a:lnTo>
                    <a:pt x="10" y="113"/>
                  </a:lnTo>
                  <a:lnTo>
                    <a:pt x="24" y="119"/>
                  </a:lnTo>
                  <a:lnTo>
                    <a:pt x="30" y="125"/>
                  </a:lnTo>
                  <a:lnTo>
                    <a:pt x="28" y="108"/>
                  </a:lnTo>
                  <a:lnTo>
                    <a:pt x="30" y="85"/>
                  </a:lnTo>
                  <a:lnTo>
                    <a:pt x="23" y="71"/>
                  </a:lnTo>
                  <a:lnTo>
                    <a:pt x="22" y="36"/>
                  </a:lnTo>
                  <a:lnTo>
                    <a:pt x="44" y="67"/>
                  </a:lnTo>
                  <a:lnTo>
                    <a:pt x="44" y="98"/>
                  </a:lnTo>
                  <a:lnTo>
                    <a:pt x="51" y="122"/>
                  </a:lnTo>
                  <a:lnTo>
                    <a:pt x="51" y="98"/>
                  </a:lnTo>
                  <a:lnTo>
                    <a:pt x="64" y="118"/>
                  </a:lnTo>
                  <a:lnTo>
                    <a:pt x="65" y="138"/>
                  </a:lnTo>
                  <a:lnTo>
                    <a:pt x="68" y="151"/>
                  </a:lnTo>
                  <a:lnTo>
                    <a:pt x="81" y="134"/>
                  </a:lnTo>
                  <a:lnTo>
                    <a:pt x="77" y="155"/>
                  </a:lnTo>
                  <a:lnTo>
                    <a:pt x="69" y="180"/>
                  </a:lnTo>
                  <a:lnTo>
                    <a:pt x="59" y="193"/>
                  </a:lnTo>
                  <a:lnTo>
                    <a:pt x="56" y="202"/>
                  </a:lnTo>
                  <a:lnTo>
                    <a:pt x="64" y="202"/>
                  </a:lnTo>
                  <a:lnTo>
                    <a:pt x="81" y="209"/>
                  </a:lnTo>
                  <a:lnTo>
                    <a:pt x="81" y="193"/>
                  </a:lnTo>
                  <a:lnTo>
                    <a:pt x="88" y="155"/>
                  </a:lnTo>
                  <a:lnTo>
                    <a:pt x="86" y="207"/>
                  </a:lnTo>
                  <a:lnTo>
                    <a:pt x="95" y="223"/>
                  </a:lnTo>
                  <a:lnTo>
                    <a:pt x="57" y="213"/>
                  </a:lnTo>
                  <a:lnTo>
                    <a:pt x="30" y="200"/>
                  </a:lnTo>
                  <a:lnTo>
                    <a:pt x="42" y="172"/>
                  </a:lnTo>
                  <a:lnTo>
                    <a:pt x="41" y="161"/>
                  </a:lnTo>
                  <a:lnTo>
                    <a:pt x="29" y="152"/>
                  </a:lnTo>
                  <a:lnTo>
                    <a:pt x="5" y="131"/>
                  </a:lnTo>
                  <a:lnTo>
                    <a:pt x="0" y="109"/>
                  </a:lnTo>
                  <a:lnTo>
                    <a:pt x="14" y="25"/>
                  </a:lnTo>
                  <a:lnTo>
                    <a:pt x="33" y="10"/>
                  </a:lnTo>
                  <a:lnTo>
                    <a:pt x="68" y="0"/>
                  </a:lnTo>
                  <a:lnTo>
                    <a:pt x="92" y="43"/>
                  </a:lnTo>
                  <a:lnTo>
                    <a:pt x="86" y="98"/>
                  </a:lnTo>
                  <a:lnTo>
                    <a:pt x="88" y="44"/>
                  </a:lnTo>
                  <a:lnTo>
                    <a:pt x="88" y="44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7" name="Freeform 781"/>
            <p:cNvSpPr>
              <a:spLocks/>
            </p:cNvSpPr>
            <p:nvPr/>
          </p:nvSpPr>
          <p:spPr bwMode="auto">
            <a:xfrm>
              <a:off x="423" y="2529"/>
              <a:ext cx="104" cy="228"/>
            </a:xfrm>
            <a:custGeom>
              <a:avLst/>
              <a:gdLst/>
              <a:ahLst/>
              <a:cxnLst>
                <a:cxn ang="0">
                  <a:pos x="72" y="12"/>
                </a:cxn>
                <a:cxn ang="0">
                  <a:pos x="24" y="34"/>
                </a:cxn>
                <a:cxn ang="0">
                  <a:pos x="20" y="78"/>
                </a:cxn>
                <a:cxn ang="0">
                  <a:pos x="15" y="84"/>
                </a:cxn>
                <a:cxn ang="0">
                  <a:pos x="9" y="121"/>
                </a:cxn>
                <a:cxn ang="0">
                  <a:pos x="18" y="133"/>
                </a:cxn>
                <a:cxn ang="0">
                  <a:pos x="14" y="139"/>
                </a:cxn>
                <a:cxn ang="0">
                  <a:pos x="22" y="141"/>
                </a:cxn>
                <a:cxn ang="0">
                  <a:pos x="38" y="131"/>
                </a:cxn>
                <a:cxn ang="0">
                  <a:pos x="38" y="88"/>
                </a:cxn>
                <a:cxn ang="0">
                  <a:pos x="26" y="43"/>
                </a:cxn>
                <a:cxn ang="0">
                  <a:pos x="46" y="98"/>
                </a:cxn>
                <a:cxn ang="0">
                  <a:pos x="54" y="150"/>
                </a:cxn>
                <a:cxn ang="0">
                  <a:pos x="60" y="120"/>
                </a:cxn>
                <a:cxn ang="0">
                  <a:pos x="61" y="161"/>
                </a:cxn>
                <a:cxn ang="0">
                  <a:pos x="83" y="145"/>
                </a:cxn>
                <a:cxn ang="0">
                  <a:pos x="49" y="205"/>
                </a:cxn>
                <a:cxn ang="0">
                  <a:pos x="66" y="211"/>
                </a:cxn>
                <a:cxn ang="0">
                  <a:pos x="93" y="228"/>
                </a:cxn>
                <a:cxn ang="0">
                  <a:pos x="40" y="211"/>
                </a:cxn>
                <a:cxn ang="0">
                  <a:pos x="37" y="185"/>
                </a:cxn>
                <a:cxn ang="0">
                  <a:pos x="45" y="171"/>
                </a:cxn>
                <a:cxn ang="0">
                  <a:pos x="0" y="133"/>
                </a:cxn>
                <a:cxn ang="0">
                  <a:pos x="9" y="62"/>
                </a:cxn>
                <a:cxn ang="0">
                  <a:pos x="35" y="15"/>
                </a:cxn>
                <a:cxn ang="0">
                  <a:pos x="81" y="10"/>
                </a:cxn>
                <a:cxn ang="0">
                  <a:pos x="86" y="13"/>
                </a:cxn>
                <a:cxn ang="0">
                  <a:pos x="101" y="27"/>
                </a:cxn>
                <a:cxn ang="0">
                  <a:pos x="99" y="47"/>
                </a:cxn>
                <a:cxn ang="0">
                  <a:pos x="91" y="141"/>
                </a:cxn>
                <a:cxn ang="0">
                  <a:pos x="87" y="132"/>
                </a:cxn>
                <a:cxn ang="0">
                  <a:pos x="94" y="48"/>
                </a:cxn>
              </a:cxnLst>
              <a:rect l="0" t="0" r="r" b="b"/>
              <a:pathLst>
                <a:path w="104" h="228">
                  <a:moveTo>
                    <a:pt x="94" y="48"/>
                  </a:moveTo>
                  <a:lnTo>
                    <a:pt x="72" y="12"/>
                  </a:lnTo>
                  <a:lnTo>
                    <a:pt x="41" y="16"/>
                  </a:lnTo>
                  <a:lnTo>
                    <a:pt x="24" y="34"/>
                  </a:lnTo>
                  <a:lnTo>
                    <a:pt x="19" y="49"/>
                  </a:lnTo>
                  <a:lnTo>
                    <a:pt x="20" y="78"/>
                  </a:lnTo>
                  <a:lnTo>
                    <a:pt x="15" y="62"/>
                  </a:lnTo>
                  <a:lnTo>
                    <a:pt x="15" y="84"/>
                  </a:lnTo>
                  <a:lnTo>
                    <a:pt x="10" y="97"/>
                  </a:lnTo>
                  <a:lnTo>
                    <a:pt x="9" y="121"/>
                  </a:lnTo>
                  <a:lnTo>
                    <a:pt x="31" y="128"/>
                  </a:lnTo>
                  <a:lnTo>
                    <a:pt x="18" y="133"/>
                  </a:lnTo>
                  <a:lnTo>
                    <a:pt x="25" y="138"/>
                  </a:lnTo>
                  <a:lnTo>
                    <a:pt x="14" y="139"/>
                  </a:lnTo>
                  <a:lnTo>
                    <a:pt x="24" y="146"/>
                  </a:lnTo>
                  <a:lnTo>
                    <a:pt x="22" y="141"/>
                  </a:lnTo>
                  <a:lnTo>
                    <a:pt x="34" y="142"/>
                  </a:lnTo>
                  <a:lnTo>
                    <a:pt x="38" y="131"/>
                  </a:lnTo>
                  <a:lnTo>
                    <a:pt x="35" y="97"/>
                  </a:lnTo>
                  <a:lnTo>
                    <a:pt x="38" y="88"/>
                  </a:lnTo>
                  <a:lnTo>
                    <a:pt x="31" y="79"/>
                  </a:lnTo>
                  <a:lnTo>
                    <a:pt x="26" y="43"/>
                  </a:lnTo>
                  <a:lnTo>
                    <a:pt x="45" y="77"/>
                  </a:lnTo>
                  <a:lnTo>
                    <a:pt x="46" y="98"/>
                  </a:lnTo>
                  <a:lnTo>
                    <a:pt x="49" y="119"/>
                  </a:lnTo>
                  <a:lnTo>
                    <a:pt x="54" y="150"/>
                  </a:lnTo>
                  <a:lnTo>
                    <a:pt x="60" y="131"/>
                  </a:lnTo>
                  <a:lnTo>
                    <a:pt x="60" y="120"/>
                  </a:lnTo>
                  <a:lnTo>
                    <a:pt x="64" y="137"/>
                  </a:lnTo>
                  <a:lnTo>
                    <a:pt x="61" y="161"/>
                  </a:lnTo>
                  <a:lnTo>
                    <a:pt x="63" y="173"/>
                  </a:lnTo>
                  <a:lnTo>
                    <a:pt x="83" y="145"/>
                  </a:lnTo>
                  <a:lnTo>
                    <a:pt x="60" y="197"/>
                  </a:lnTo>
                  <a:lnTo>
                    <a:pt x="49" y="205"/>
                  </a:lnTo>
                  <a:lnTo>
                    <a:pt x="54" y="212"/>
                  </a:lnTo>
                  <a:lnTo>
                    <a:pt x="66" y="211"/>
                  </a:lnTo>
                  <a:lnTo>
                    <a:pt x="98" y="227"/>
                  </a:lnTo>
                  <a:lnTo>
                    <a:pt x="93" y="228"/>
                  </a:lnTo>
                  <a:lnTo>
                    <a:pt x="63" y="219"/>
                  </a:lnTo>
                  <a:lnTo>
                    <a:pt x="40" y="211"/>
                  </a:lnTo>
                  <a:lnTo>
                    <a:pt x="30" y="204"/>
                  </a:lnTo>
                  <a:lnTo>
                    <a:pt x="37" y="185"/>
                  </a:lnTo>
                  <a:lnTo>
                    <a:pt x="46" y="176"/>
                  </a:lnTo>
                  <a:lnTo>
                    <a:pt x="45" y="171"/>
                  </a:lnTo>
                  <a:lnTo>
                    <a:pt x="36" y="161"/>
                  </a:lnTo>
                  <a:lnTo>
                    <a:pt x="0" y="133"/>
                  </a:lnTo>
                  <a:lnTo>
                    <a:pt x="3" y="100"/>
                  </a:lnTo>
                  <a:lnTo>
                    <a:pt x="9" y="62"/>
                  </a:lnTo>
                  <a:lnTo>
                    <a:pt x="18" y="31"/>
                  </a:lnTo>
                  <a:lnTo>
                    <a:pt x="35" y="15"/>
                  </a:lnTo>
                  <a:lnTo>
                    <a:pt x="73" y="0"/>
                  </a:lnTo>
                  <a:lnTo>
                    <a:pt x="81" y="10"/>
                  </a:lnTo>
                  <a:lnTo>
                    <a:pt x="95" y="12"/>
                  </a:lnTo>
                  <a:lnTo>
                    <a:pt x="86" y="13"/>
                  </a:lnTo>
                  <a:lnTo>
                    <a:pt x="95" y="34"/>
                  </a:lnTo>
                  <a:lnTo>
                    <a:pt x="101" y="27"/>
                  </a:lnTo>
                  <a:lnTo>
                    <a:pt x="104" y="27"/>
                  </a:lnTo>
                  <a:lnTo>
                    <a:pt x="99" y="47"/>
                  </a:lnTo>
                  <a:lnTo>
                    <a:pt x="97" y="57"/>
                  </a:lnTo>
                  <a:lnTo>
                    <a:pt x="91" y="141"/>
                  </a:lnTo>
                  <a:lnTo>
                    <a:pt x="89" y="181"/>
                  </a:lnTo>
                  <a:lnTo>
                    <a:pt x="87" y="132"/>
                  </a:lnTo>
                  <a:lnTo>
                    <a:pt x="90" y="81"/>
                  </a:lnTo>
                  <a:lnTo>
                    <a:pt x="94" y="48"/>
                  </a:lnTo>
                  <a:lnTo>
                    <a:pt x="94" y="48"/>
                  </a:lnTo>
                  <a:close/>
                </a:path>
              </a:pathLst>
            </a:custGeom>
            <a:solidFill>
              <a:srgbClr val="898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8" name="Freeform 782"/>
            <p:cNvSpPr>
              <a:spLocks/>
            </p:cNvSpPr>
            <p:nvPr/>
          </p:nvSpPr>
          <p:spPr bwMode="auto">
            <a:xfrm>
              <a:off x="406" y="2705"/>
              <a:ext cx="51" cy="4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9" y="21"/>
                </a:cxn>
                <a:cxn ang="0">
                  <a:pos x="19" y="34"/>
                </a:cxn>
                <a:cxn ang="0">
                  <a:pos x="28" y="39"/>
                </a:cxn>
                <a:cxn ang="0">
                  <a:pos x="33" y="40"/>
                </a:cxn>
                <a:cxn ang="0">
                  <a:pos x="44" y="27"/>
                </a:cxn>
                <a:cxn ang="0">
                  <a:pos x="51" y="15"/>
                </a:cxn>
                <a:cxn ang="0">
                  <a:pos x="49" y="10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0" y="3"/>
                </a:cxn>
                <a:cxn ang="0">
                  <a:pos x="33" y="8"/>
                </a:cxn>
                <a:cxn ang="0">
                  <a:pos x="25" y="12"/>
                </a:cxn>
                <a:cxn ang="0">
                  <a:pos x="19" y="11"/>
                </a:cxn>
                <a:cxn ang="0">
                  <a:pos x="11" y="2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51" h="40">
                  <a:moveTo>
                    <a:pt x="0" y="7"/>
                  </a:moveTo>
                  <a:lnTo>
                    <a:pt x="9" y="21"/>
                  </a:lnTo>
                  <a:lnTo>
                    <a:pt x="19" y="34"/>
                  </a:lnTo>
                  <a:lnTo>
                    <a:pt x="28" y="39"/>
                  </a:lnTo>
                  <a:lnTo>
                    <a:pt x="33" y="40"/>
                  </a:lnTo>
                  <a:lnTo>
                    <a:pt x="44" y="27"/>
                  </a:lnTo>
                  <a:lnTo>
                    <a:pt x="51" y="15"/>
                  </a:lnTo>
                  <a:lnTo>
                    <a:pt x="49" y="10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0" y="3"/>
                  </a:lnTo>
                  <a:lnTo>
                    <a:pt x="33" y="8"/>
                  </a:lnTo>
                  <a:lnTo>
                    <a:pt x="25" y="12"/>
                  </a:lnTo>
                  <a:lnTo>
                    <a:pt x="19" y="11"/>
                  </a:lnTo>
                  <a:lnTo>
                    <a:pt x="11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49" name="Freeform 783"/>
            <p:cNvSpPr>
              <a:spLocks/>
            </p:cNvSpPr>
            <p:nvPr/>
          </p:nvSpPr>
          <p:spPr bwMode="auto">
            <a:xfrm>
              <a:off x="436" y="2720"/>
              <a:ext cx="13" cy="12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7" y="9"/>
                </a:cxn>
                <a:cxn ang="0">
                  <a:pos x="0" y="12"/>
                </a:cxn>
                <a:cxn ang="0">
                  <a:pos x="6" y="6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13" h="12">
                  <a:moveTo>
                    <a:pt x="12" y="2"/>
                  </a:moveTo>
                  <a:lnTo>
                    <a:pt x="7" y="9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0" name="Freeform 784"/>
            <p:cNvSpPr>
              <a:spLocks/>
            </p:cNvSpPr>
            <p:nvPr/>
          </p:nvSpPr>
          <p:spPr bwMode="auto">
            <a:xfrm>
              <a:off x="452" y="2669"/>
              <a:ext cx="42" cy="77"/>
            </a:xfrm>
            <a:custGeom>
              <a:avLst/>
              <a:gdLst/>
              <a:ahLst/>
              <a:cxnLst>
                <a:cxn ang="0">
                  <a:pos x="28" y="77"/>
                </a:cxn>
                <a:cxn ang="0">
                  <a:pos x="16" y="64"/>
                </a:cxn>
                <a:cxn ang="0">
                  <a:pos x="23" y="62"/>
                </a:cxn>
                <a:cxn ang="0">
                  <a:pos x="32" y="46"/>
                </a:cxn>
                <a:cxn ang="0">
                  <a:pos x="42" y="29"/>
                </a:cxn>
                <a:cxn ang="0">
                  <a:pos x="29" y="41"/>
                </a:cxn>
                <a:cxn ang="0">
                  <a:pos x="30" y="10"/>
                </a:cxn>
                <a:cxn ang="0">
                  <a:pos x="23" y="26"/>
                </a:cxn>
                <a:cxn ang="0">
                  <a:pos x="15" y="0"/>
                </a:cxn>
                <a:cxn ang="0">
                  <a:pos x="9" y="21"/>
                </a:cxn>
                <a:cxn ang="0">
                  <a:pos x="16" y="30"/>
                </a:cxn>
                <a:cxn ang="0">
                  <a:pos x="16" y="37"/>
                </a:cxn>
                <a:cxn ang="0">
                  <a:pos x="0" y="62"/>
                </a:cxn>
                <a:cxn ang="0">
                  <a:pos x="28" y="77"/>
                </a:cxn>
                <a:cxn ang="0">
                  <a:pos x="28" y="77"/>
                </a:cxn>
              </a:cxnLst>
              <a:rect l="0" t="0" r="r" b="b"/>
              <a:pathLst>
                <a:path w="42" h="77">
                  <a:moveTo>
                    <a:pt x="28" y="77"/>
                  </a:moveTo>
                  <a:lnTo>
                    <a:pt x="16" y="64"/>
                  </a:lnTo>
                  <a:lnTo>
                    <a:pt x="23" y="62"/>
                  </a:lnTo>
                  <a:lnTo>
                    <a:pt x="32" y="46"/>
                  </a:lnTo>
                  <a:lnTo>
                    <a:pt x="42" y="29"/>
                  </a:lnTo>
                  <a:lnTo>
                    <a:pt x="29" y="41"/>
                  </a:lnTo>
                  <a:lnTo>
                    <a:pt x="30" y="10"/>
                  </a:lnTo>
                  <a:lnTo>
                    <a:pt x="23" y="26"/>
                  </a:lnTo>
                  <a:lnTo>
                    <a:pt x="15" y="0"/>
                  </a:lnTo>
                  <a:lnTo>
                    <a:pt x="9" y="21"/>
                  </a:lnTo>
                  <a:lnTo>
                    <a:pt x="16" y="30"/>
                  </a:lnTo>
                  <a:lnTo>
                    <a:pt x="16" y="37"/>
                  </a:lnTo>
                  <a:lnTo>
                    <a:pt x="0" y="62"/>
                  </a:lnTo>
                  <a:lnTo>
                    <a:pt x="28" y="77"/>
                  </a:lnTo>
                  <a:lnTo>
                    <a:pt x="28" y="77"/>
                  </a:lnTo>
                  <a:close/>
                </a:path>
              </a:pathLst>
            </a:custGeom>
            <a:solidFill>
              <a:srgbClr val="5C5C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1" name="Freeform 785"/>
            <p:cNvSpPr>
              <a:spLocks/>
            </p:cNvSpPr>
            <p:nvPr/>
          </p:nvSpPr>
          <p:spPr bwMode="auto">
            <a:xfrm>
              <a:off x="439" y="2720"/>
              <a:ext cx="17" cy="17"/>
            </a:xfrm>
            <a:custGeom>
              <a:avLst/>
              <a:gdLst/>
              <a:ahLst/>
              <a:cxnLst>
                <a:cxn ang="0">
                  <a:pos x="6" y="15"/>
                </a:cxn>
                <a:cxn ang="0">
                  <a:pos x="10" y="12"/>
                </a:cxn>
                <a:cxn ang="0">
                  <a:pos x="14" y="7"/>
                </a:cxn>
                <a:cxn ang="0">
                  <a:pos x="17" y="0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5" y="11"/>
                </a:cxn>
                <a:cxn ang="0">
                  <a:pos x="4" y="14"/>
                </a:cxn>
                <a:cxn ang="0">
                  <a:pos x="0" y="17"/>
                </a:cxn>
                <a:cxn ang="0">
                  <a:pos x="4" y="17"/>
                </a:cxn>
                <a:cxn ang="0">
                  <a:pos x="6" y="15"/>
                </a:cxn>
                <a:cxn ang="0">
                  <a:pos x="6" y="15"/>
                </a:cxn>
              </a:cxnLst>
              <a:rect l="0" t="0" r="r" b="b"/>
              <a:pathLst>
                <a:path w="17" h="17">
                  <a:moveTo>
                    <a:pt x="6" y="15"/>
                  </a:moveTo>
                  <a:lnTo>
                    <a:pt x="10" y="12"/>
                  </a:lnTo>
                  <a:lnTo>
                    <a:pt x="14" y="7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2" name="Freeform 786"/>
            <p:cNvSpPr>
              <a:spLocks/>
            </p:cNvSpPr>
            <p:nvPr/>
          </p:nvSpPr>
          <p:spPr bwMode="auto">
            <a:xfrm>
              <a:off x="429" y="2709"/>
              <a:ext cx="22" cy="17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7" y="13"/>
                </a:cxn>
                <a:cxn ang="0">
                  <a:pos x="11" y="12"/>
                </a:cxn>
                <a:cxn ang="0">
                  <a:pos x="14" y="9"/>
                </a:cxn>
                <a:cxn ang="0">
                  <a:pos x="19" y="7"/>
                </a:cxn>
                <a:cxn ang="0">
                  <a:pos x="22" y="5"/>
                </a:cxn>
                <a:cxn ang="0">
                  <a:pos x="22" y="2"/>
                </a:cxn>
                <a:cxn ang="0">
                  <a:pos x="21" y="0"/>
                </a:cxn>
                <a:cxn ang="0">
                  <a:pos x="16" y="1"/>
                </a:cxn>
                <a:cxn ang="0">
                  <a:pos x="12" y="6"/>
                </a:cxn>
                <a:cxn ang="0">
                  <a:pos x="8" y="8"/>
                </a:cxn>
                <a:cxn ang="0">
                  <a:pos x="4" y="9"/>
                </a:cxn>
                <a:cxn ang="0">
                  <a:pos x="0" y="11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3" y="17"/>
                </a:cxn>
                <a:cxn ang="0">
                  <a:pos x="3" y="17"/>
                </a:cxn>
              </a:cxnLst>
              <a:rect l="0" t="0" r="r" b="b"/>
              <a:pathLst>
                <a:path w="22" h="17">
                  <a:moveTo>
                    <a:pt x="3" y="17"/>
                  </a:moveTo>
                  <a:lnTo>
                    <a:pt x="7" y="13"/>
                  </a:lnTo>
                  <a:lnTo>
                    <a:pt x="11" y="12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2" y="5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3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3" name="Freeform 787"/>
            <p:cNvSpPr>
              <a:spLocks/>
            </p:cNvSpPr>
            <p:nvPr/>
          </p:nvSpPr>
          <p:spPr bwMode="auto">
            <a:xfrm>
              <a:off x="407" y="2705"/>
              <a:ext cx="53" cy="42"/>
            </a:xfrm>
            <a:custGeom>
              <a:avLst/>
              <a:gdLst/>
              <a:ahLst/>
              <a:cxnLst>
                <a:cxn ang="0">
                  <a:pos x="40" y="15"/>
                </a:cxn>
                <a:cxn ang="0">
                  <a:pos x="35" y="20"/>
                </a:cxn>
                <a:cxn ang="0">
                  <a:pos x="30" y="23"/>
                </a:cxn>
                <a:cxn ang="0">
                  <a:pos x="27" y="27"/>
                </a:cxn>
                <a:cxn ang="0">
                  <a:pos x="26" y="28"/>
                </a:cxn>
                <a:cxn ang="0">
                  <a:pos x="22" y="28"/>
                </a:cxn>
                <a:cxn ang="0">
                  <a:pos x="20" y="28"/>
                </a:cxn>
                <a:cxn ang="0">
                  <a:pos x="18" y="31"/>
                </a:cxn>
                <a:cxn ang="0">
                  <a:pos x="18" y="34"/>
                </a:cxn>
                <a:cxn ang="0">
                  <a:pos x="22" y="35"/>
                </a:cxn>
                <a:cxn ang="0">
                  <a:pos x="24" y="37"/>
                </a:cxn>
                <a:cxn ang="0">
                  <a:pos x="26" y="38"/>
                </a:cxn>
                <a:cxn ang="0">
                  <a:pos x="30" y="39"/>
                </a:cxn>
                <a:cxn ang="0">
                  <a:pos x="35" y="36"/>
                </a:cxn>
                <a:cxn ang="0">
                  <a:pos x="38" y="31"/>
                </a:cxn>
                <a:cxn ang="0">
                  <a:pos x="45" y="24"/>
                </a:cxn>
                <a:cxn ang="0">
                  <a:pos x="48" y="17"/>
                </a:cxn>
                <a:cxn ang="0">
                  <a:pos x="50" y="14"/>
                </a:cxn>
                <a:cxn ang="0">
                  <a:pos x="47" y="14"/>
                </a:cxn>
                <a:cxn ang="0">
                  <a:pos x="44" y="19"/>
                </a:cxn>
                <a:cxn ang="0">
                  <a:pos x="38" y="24"/>
                </a:cxn>
                <a:cxn ang="0">
                  <a:pos x="46" y="11"/>
                </a:cxn>
                <a:cxn ang="0">
                  <a:pos x="53" y="9"/>
                </a:cxn>
                <a:cxn ang="0">
                  <a:pos x="53" y="14"/>
                </a:cxn>
                <a:cxn ang="0">
                  <a:pos x="50" y="22"/>
                </a:cxn>
                <a:cxn ang="0">
                  <a:pos x="39" y="36"/>
                </a:cxn>
                <a:cxn ang="0">
                  <a:pos x="35" y="41"/>
                </a:cxn>
                <a:cxn ang="0">
                  <a:pos x="32" y="42"/>
                </a:cxn>
                <a:cxn ang="0">
                  <a:pos x="25" y="41"/>
                </a:cxn>
                <a:cxn ang="0">
                  <a:pos x="21" y="37"/>
                </a:cxn>
                <a:cxn ang="0">
                  <a:pos x="15" y="36"/>
                </a:cxn>
                <a:cxn ang="0">
                  <a:pos x="11" y="29"/>
                </a:cxn>
                <a:cxn ang="0">
                  <a:pos x="9" y="25"/>
                </a:cxn>
                <a:cxn ang="0">
                  <a:pos x="8" y="20"/>
                </a:cxn>
                <a:cxn ang="0">
                  <a:pos x="5" y="17"/>
                </a:cxn>
                <a:cxn ang="0">
                  <a:pos x="9" y="19"/>
                </a:cxn>
                <a:cxn ang="0">
                  <a:pos x="12" y="19"/>
                </a:cxn>
                <a:cxn ang="0">
                  <a:pos x="15" y="15"/>
                </a:cxn>
                <a:cxn ang="0">
                  <a:pos x="15" y="13"/>
                </a:cxn>
                <a:cxn ang="0">
                  <a:pos x="12" y="14"/>
                </a:cxn>
                <a:cxn ang="0">
                  <a:pos x="8" y="16"/>
                </a:cxn>
                <a:cxn ang="0">
                  <a:pos x="7" y="15"/>
                </a:cxn>
                <a:cxn ang="0">
                  <a:pos x="1" y="11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5" y="1"/>
                </a:cxn>
                <a:cxn ang="0">
                  <a:pos x="3" y="4"/>
                </a:cxn>
                <a:cxn ang="0">
                  <a:pos x="4" y="7"/>
                </a:cxn>
                <a:cxn ang="0">
                  <a:pos x="6" y="7"/>
                </a:cxn>
                <a:cxn ang="0">
                  <a:pos x="9" y="6"/>
                </a:cxn>
                <a:cxn ang="0">
                  <a:pos x="10" y="3"/>
                </a:cxn>
                <a:cxn ang="0">
                  <a:pos x="10" y="2"/>
                </a:cxn>
                <a:cxn ang="0">
                  <a:pos x="12" y="4"/>
                </a:cxn>
                <a:cxn ang="0">
                  <a:pos x="18" y="12"/>
                </a:cxn>
                <a:cxn ang="0">
                  <a:pos x="24" y="12"/>
                </a:cxn>
                <a:cxn ang="0">
                  <a:pos x="21" y="15"/>
                </a:cxn>
                <a:cxn ang="0">
                  <a:pos x="19" y="19"/>
                </a:cxn>
                <a:cxn ang="0">
                  <a:pos x="19" y="22"/>
                </a:cxn>
                <a:cxn ang="0">
                  <a:pos x="22" y="23"/>
                </a:cxn>
                <a:cxn ang="0">
                  <a:pos x="29" y="20"/>
                </a:cxn>
                <a:cxn ang="0">
                  <a:pos x="40" y="15"/>
                </a:cxn>
                <a:cxn ang="0">
                  <a:pos x="40" y="15"/>
                </a:cxn>
              </a:cxnLst>
              <a:rect l="0" t="0" r="r" b="b"/>
              <a:pathLst>
                <a:path w="53" h="42">
                  <a:moveTo>
                    <a:pt x="40" y="15"/>
                  </a:moveTo>
                  <a:lnTo>
                    <a:pt x="35" y="20"/>
                  </a:lnTo>
                  <a:lnTo>
                    <a:pt x="30" y="23"/>
                  </a:lnTo>
                  <a:lnTo>
                    <a:pt x="27" y="27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8" y="31"/>
                  </a:lnTo>
                  <a:lnTo>
                    <a:pt x="18" y="34"/>
                  </a:lnTo>
                  <a:lnTo>
                    <a:pt x="22" y="35"/>
                  </a:lnTo>
                  <a:lnTo>
                    <a:pt x="24" y="37"/>
                  </a:lnTo>
                  <a:lnTo>
                    <a:pt x="26" y="38"/>
                  </a:lnTo>
                  <a:lnTo>
                    <a:pt x="30" y="39"/>
                  </a:lnTo>
                  <a:lnTo>
                    <a:pt x="35" y="36"/>
                  </a:lnTo>
                  <a:lnTo>
                    <a:pt x="38" y="31"/>
                  </a:lnTo>
                  <a:lnTo>
                    <a:pt x="45" y="24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47" y="14"/>
                  </a:lnTo>
                  <a:lnTo>
                    <a:pt x="44" y="19"/>
                  </a:lnTo>
                  <a:lnTo>
                    <a:pt x="38" y="24"/>
                  </a:lnTo>
                  <a:lnTo>
                    <a:pt x="46" y="11"/>
                  </a:lnTo>
                  <a:lnTo>
                    <a:pt x="53" y="9"/>
                  </a:lnTo>
                  <a:lnTo>
                    <a:pt x="53" y="14"/>
                  </a:lnTo>
                  <a:lnTo>
                    <a:pt x="50" y="22"/>
                  </a:lnTo>
                  <a:lnTo>
                    <a:pt x="39" y="36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5" y="41"/>
                  </a:lnTo>
                  <a:lnTo>
                    <a:pt x="21" y="37"/>
                  </a:lnTo>
                  <a:lnTo>
                    <a:pt x="15" y="36"/>
                  </a:lnTo>
                  <a:lnTo>
                    <a:pt x="11" y="29"/>
                  </a:lnTo>
                  <a:lnTo>
                    <a:pt x="9" y="25"/>
                  </a:lnTo>
                  <a:lnTo>
                    <a:pt x="8" y="20"/>
                  </a:lnTo>
                  <a:lnTo>
                    <a:pt x="5" y="17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7" y="15"/>
                  </a:lnTo>
                  <a:lnTo>
                    <a:pt x="1" y="11"/>
                  </a:lnTo>
                  <a:lnTo>
                    <a:pt x="0" y="4"/>
                  </a:lnTo>
                  <a:lnTo>
                    <a:pt x="2" y="0"/>
                  </a:lnTo>
                  <a:lnTo>
                    <a:pt x="5" y="1"/>
                  </a:lnTo>
                  <a:lnTo>
                    <a:pt x="3" y="4"/>
                  </a:lnTo>
                  <a:lnTo>
                    <a:pt x="4" y="7"/>
                  </a:lnTo>
                  <a:lnTo>
                    <a:pt x="6" y="7"/>
                  </a:lnTo>
                  <a:lnTo>
                    <a:pt x="9" y="6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22" y="23"/>
                  </a:lnTo>
                  <a:lnTo>
                    <a:pt x="29" y="20"/>
                  </a:lnTo>
                  <a:lnTo>
                    <a:pt x="40" y="15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4" name="Freeform 788"/>
            <p:cNvSpPr>
              <a:spLocks/>
            </p:cNvSpPr>
            <p:nvPr/>
          </p:nvSpPr>
          <p:spPr bwMode="auto">
            <a:xfrm>
              <a:off x="404" y="2705"/>
              <a:ext cx="58" cy="42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8"/>
                </a:cxn>
                <a:cxn ang="0">
                  <a:pos x="8" y="9"/>
                </a:cxn>
                <a:cxn ang="0">
                  <a:pos x="9" y="8"/>
                </a:cxn>
                <a:cxn ang="0">
                  <a:pos x="13" y="8"/>
                </a:cxn>
                <a:cxn ang="0">
                  <a:pos x="14" y="6"/>
                </a:cxn>
                <a:cxn ang="0">
                  <a:pos x="14" y="3"/>
                </a:cxn>
                <a:cxn ang="0">
                  <a:pos x="15" y="9"/>
                </a:cxn>
                <a:cxn ang="0">
                  <a:pos x="15" y="11"/>
                </a:cxn>
                <a:cxn ang="0">
                  <a:pos x="13" y="12"/>
                </a:cxn>
                <a:cxn ang="0">
                  <a:pos x="12" y="14"/>
                </a:cxn>
                <a:cxn ang="0">
                  <a:pos x="11" y="15"/>
                </a:cxn>
                <a:cxn ang="0">
                  <a:pos x="10" y="17"/>
                </a:cxn>
                <a:cxn ang="0">
                  <a:pos x="12" y="20"/>
                </a:cxn>
                <a:cxn ang="0">
                  <a:pos x="14" y="22"/>
                </a:cxn>
                <a:cxn ang="0">
                  <a:pos x="22" y="14"/>
                </a:cxn>
                <a:cxn ang="0">
                  <a:pos x="21" y="18"/>
                </a:cxn>
                <a:cxn ang="0">
                  <a:pos x="20" y="20"/>
                </a:cxn>
                <a:cxn ang="0">
                  <a:pos x="18" y="22"/>
                </a:cxn>
                <a:cxn ang="0">
                  <a:pos x="15" y="24"/>
                </a:cxn>
                <a:cxn ang="0">
                  <a:pos x="13" y="26"/>
                </a:cxn>
                <a:cxn ang="0">
                  <a:pos x="13" y="28"/>
                </a:cxn>
                <a:cxn ang="0">
                  <a:pos x="16" y="30"/>
                </a:cxn>
                <a:cxn ang="0">
                  <a:pos x="17" y="33"/>
                </a:cxn>
                <a:cxn ang="0">
                  <a:pos x="20" y="35"/>
                </a:cxn>
                <a:cxn ang="0">
                  <a:pos x="24" y="36"/>
                </a:cxn>
                <a:cxn ang="0">
                  <a:pos x="27" y="38"/>
                </a:cxn>
                <a:cxn ang="0">
                  <a:pos x="31" y="40"/>
                </a:cxn>
                <a:cxn ang="0">
                  <a:pos x="34" y="40"/>
                </a:cxn>
                <a:cxn ang="0">
                  <a:pos x="37" y="38"/>
                </a:cxn>
                <a:cxn ang="0">
                  <a:pos x="44" y="30"/>
                </a:cxn>
                <a:cxn ang="0">
                  <a:pos x="48" y="24"/>
                </a:cxn>
                <a:cxn ang="0">
                  <a:pos x="52" y="19"/>
                </a:cxn>
                <a:cxn ang="0">
                  <a:pos x="54" y="14"/>
                </a:cxn>
                <a:cxn ang="0">
                  <a:pos x="55" y="9"/>
                </a:cxn>
                <a:cxn ang="0">
                  <a:pos x="58" y="9"/>
                </a:cxn>
                <a:cxn ang="0">
                  <a:pos x="53" y="20"/>
                </a:cxn>
                <a:cxn ang="0">
                  <a:pos x="49" y="27"/>
                </a:cxn>
                <a:cxn ang="0">
                  <a:pos x="44" y="35"/>
                </a:cxn>
                <a:cxn ang="0">
                  <a:pos x="37" y="41"/>
                </a:cxn>
                <a:cxn ang="0">
                  <a:pos x="32" y="42"/>
                </a:cxn>
                <a:cxn ang="0">
                  <a:pos x="25" y="39"/>
                </a:cxn>
                <a:cxn ang="0">
                  <a:pos x="18" y="36"/>
                </a:cxn>
                <a:cxn ang="0">
                  <a:pos x="15" y="32"/>
                </a:cxn>
                <a:cxn ang="0">
                  <a:pos x="11" y="29"/>
                </a:cxn>
                <a:cxn ang="0">
                  <a:pos x="11" y="23"/>
                </a:cxn>
                <a:cxn ang="0">
                  <a:pos x="8" y="16"/>
                </a:cxn>
                <a:cxn ang="0">
                  <a:pos x="3" y="14"/>
                </a:cxn>
                <a:cxn ang="0">
                  <a:pos x="1" y="5"/>
                </a:cxn>
                <a:cxn ang="0">
                  <a:pos x="0" y="2"/>
                </a:cxn>
                <a:cxn ang="0">
                  <a:pos x="4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58" h="42">
                  <a:moveTo>
                    <a:pt x="7" y="1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9"/>
                  </a:lnTo>
                  <a:lnTo>
                    <a:pt x="9" y="8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22" y="14"/>
                  </a:lnTo>
                  <a:lnTo>
                    <a:pt x="21" y="18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5" y="24"/>
                  </a:lnTo>
                  <a:lnTo>
                    <a:pt x="13" y="26"/>
                  </a:lnTo>
                  <a:lnTo>
                    <a:pt x="13" y="28"/>
                  </a:lnTo>
                  <a:lnTo>
                    <a:pt x="16" y="30"/>
                  </a:lnTo>
                  <a:lnTo>
                    <a:pt x="17" y="33"/>
                  </a:lnTo>
                  <a:lnTo>
                    <a:pt x="20" y="35"/>
                  </a:lnTo>
                  <a:lnTo>
                    <a:pt x="24" y="36"/>
                  </a:lnTo>
                  <a:lnTo>
                    <a:pt x="27" y="38"/>
                  </a:lnTo>
                  <a:lnTo>
                    <a:pt x="31" y="40"/>
                  </a:lnTo>
                  <a:lnTo>
                    <a:pt x="34" y="40"/>
                  </a:lnTo>
                  <a:lnTo>
                    <a:pt x="37" y="38"/>
                  </a:lnTo>
                  <a:lnTo>
                    <a:pt x="44" y="30"/>
                  </a:lnTo>
                  <a:lnTo>
                    <a:pt x="48" y="24"/>
                  </a:lnTo>
                  <a:lnTo>
                    <a:pt x="52" y="19"/>
                  </a:lnTo>
                  <a:lnTo>
                    <a:pt x="54" y="14"/>
                  </a:lnTo>
                  <a:lnTo>
                    <a:pt x="55" y="9"/>
                  </a:lnTo>
                  <a:lnTo>
                    <a:pt x="58" y="9"/>
                  </a:lnTo>
                  <a:lnTo>
                    <a:pt x="53" y="20"/>
                  </a:lnTo>
                  <a:lnTo>
                    <a:pt x="49" y="27"/>
                  </a:lnTo>
                  <a:lnTo>
                    <a:pt x="44" y="35"/>
                  </a:lnTo>
                  <a:lnTo>
                    <a:pt x="37" y="41"/>
                  </a:lnTo>
                  <a:lnTo>
                    <a:pt x="32" y="42"/>
                  </a:lnTo>
                  <a:lnTo>
                    <a:pt x="25" y="39"/>
                  </a:lnTo>
                  <a:lnTo>
                    <a:pt x="18" y="36"/>
                  </a:lnTo>
                  <a:lnTo>
                    <a:pt x="15" y="32"/>
                  </a:lnTo>
                  <a:lnTo>
                    <a:pt x="11" y="29"/>
                  </a:lnTo>
                  <a:lnTo>
                    <a:pt x="11" y="23"/>
                  </a:lnTo>
                  <a:lnTo>
                    <a:pt x="8" y="16"/>
                  </a:lnTo>
                  <a:lnTo>
                    <a:pt x="3" y="14"/>
                  </a:lnTo>
                  <a:lnTo>
                    <a:pt x="1" y="5"/>
                  </a:lnTo>
                  <a:lnTo>
                    <a:pt x="0" y="2"/>
                  </a:lnTo>
                  <a:lnTo>
                    <a:pt x="4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C769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5" name="Freeform 789"/>
            <p:cNvSpPr>
              <a:spLocks/>
            </p:cNvSpPr>
            <p:nvPr/>
          </p:nvSpPr>
          <p:spPr bwMode="auto">
            <a:xfrm>
              <a:off x="564" y="2581"/>
              <a:ext cx="96" cy="91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0" y="10"/>
                </a:cxn>
                <a:cxn ang="0">
                  <a:pos x="3" y="17"/>
                </a:cxn>
                <a:cxn ang="0">
                  <a:pos x="47" y="69"/>
                </a:cxn>
                <a:cxn ang="0">
                  <a:pos x="71" y="83"/>
                </a:cxn>
                <a:cxn ang="0">
                  <a:pos x="84" y="91"/>
                </a:cxn>
                <a:cxn ang="0">
                  <a:pos x="89" y="89"/>
                </a:cxn>
                <a:cxn ang="0">
                  <a:pos x="95" y="79"/>
                </a:cxn>
                <a:cxn ang="0">
                  <a:pos x="96" y="72"/>
                </a:cxn>
                <a:cxn ang="0">
                  <a:pos x="91" y="63"/>
                </a:cxn>
                <a:cxn ang="0">
                  <a:pos x="93" y="53"/>
                </a:cxn>
                <a:cxn ang="0">
                  <a:pos x="83" y="37"/>
                </a:cxn>
                <a:cxn ang="0">
                  <a:pos x="69" y="30"/>
                </a:cxn>
                <a:cxn ang="0">
                  <a:pos x="61" y="34"/>
                </a:cxn>
                <a:cxn ang="0">
                  <a:pos x="16" y="0"/>
                </a:cxn>
                <a:cxn ang="0">
                  <a:pos x="11" y="2"/>
                </a:cxn>
                <a:cxn ang="0">
                  <a:pos x="11" y="2"/>
                </a:cxn>
              </a:cxnLst>
              <a:rect l="0" t="0" r="r" b="b"/>
              <a:pathLst>
                <a:path w="96" h="91">
                  <a:moveTo>
                    <a:pt x="11" y="2"/>
                  </a:moveTo>
                  <a:lnTo>
                    <a:pt x="0" y="10"/>
                  </a:lnTo>
                  <a:lnTo>
                    <a:pt x="3" y="17"/>
                  </a:lnTo>
                  <a:lnTo>
                    <a:pt x="47" y="69"/>
                  </a:lnTo>
                  <a:lnTo>
                    <a:pt x="71" y="83"/>
                  </a:lnTo>
                  <a:lnTo>
                    <a:pt x="84" y="91"/>
                  </a:lnTo>
                  <a:lnTo>
                    <a:pt x="89" y="89"/>
                  </a:lnTo>
                  <a:lnTo>
                    <a:pt x="95" y="79"/>
                  </a:lnTo>
                  <a:lnTo>
                    <a:pt x="96" y="72"/>
                  </a:lnTo>
                  <a:lnTo>
                    <a:pt x="91" y="63"/>
                  </a:lnTo>
                  <a:lnTo>
                    <a:pt x="93" y="53"/>
                  </a:lnTo>
                  <a:lnTo>
                    <a:pt x="83" y="37"/>
                  </a:lnTo>
                  <a:lnTo>
                    <a:pt x="69" y="30"/>
                  </a:lnTo>
                  <a:lnTo>
                    <a:pt x="61" y="34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6" name="Freeform 790"/>
            <p:cNvSpPr>
              <a:spLocks/>
            </p:cNvSpPr>
            <p:nvPr/>
          </p:nvSpPr>
          <p:spPr bwMode="auto">
            <a:xfrm>
              <a:off x="569" y="2585"/>
              <a:ext cx="86" cy="80"/>
            </a:xfrm>
            <a:custGeom>
              <a:avLst/>
              <a:gdLst/>
              <a:ahLst/>
              <a:cxnLst>
                <a:cxn ang="0">
                  <a:pos x="75" y="79"/>
                </a:cxn>
                <a:cxn ang="0">
                  <a:pos x="65" y="72"/>
                </a:cxn>
                <a:cxn ang="0">
                  <a:pos x="56" y="64"/>
                </a:cxn>
                <a:cxn ang="0">
                  <a:pos x="42" y="55"/>
                </a:cxn>
                <a:cxn ang="0">
                  <a:pos x="28" y="43"/>
                </a:cxn>
                <a:cxn ang="0">
                  <a:pos x="9" y="23"/>
                </a:cxn>
                <a:cxn ang="0">
                  <a:pos x="3" y="13"/>
                </a:cxn>
                <a:cxn ang="0">
                  <a:pos x="0" y="8"/>
                </a:cxn>
                <a:cxn ang="0">
                  <a:pos x="9" y="0"/>
                </a:cxn>
                <a:cxn ang="0">
                  <a:pos x="26" y="16"/>
                </a:cxn>
                <a:cxn ang="0">
                  <a:pos x="47" y="32"/>
                </a:cxn>
                <a:cxn ang="0">
                  <a:pos x="61" y="45"/>
                </a:cxn>
                <a:cxn ang="0">
                  <a:pos x="71" y="55"/>
                </a:cxn>
                <a:cxn ang="0">
                  <a:pos x="61" y="50"/>
                </a:cxn>
                <a:cxn ang="0">
                  <a:pos x="40" y="40"/>
                </a:cxn>
                <a:cxn ang="0">
                  <a:pos x="53" y="55"/>
                </a:cxn>
                <a:cxn ang="0">
                  <a:pos x="65" y="65"/>
                </a:cxn>
                <a:cxn ang="0">
                  <a:pos x="72" y="72"/>
                </a:cxn>
                <a:cxn ang="0">
                  <a:pos x="82" y="72"/>
                </a:cxn>
                <a:cxn ang="0">
                  <a:pos x="86" y="74"/>
                </a:cxn>
                <a:cxn ang="0">
                  <a:pos x="81" y="80"/>
                </a:cxn>
                <a:cxn ang="0">
                  <a:pos x="75" y="79"/>
                </a:cxn>
                <a:cxn ang="0">
                  <a:pos x="75" y="79"/>
                </a:cxn>
              </a:cxnLst>
              <a:rect l="0" t="0" r="r" b="b"/>
              <a:pathLst>
                <a:path w="86" h="80">
                  <a:moveTo>
                    <a:pt x="75" y="79"/>
                  </a:moveTo>
                  <a:lnTo>
                    <a:pt x="65" y="72"/>
                  </a:lnTo>
                  <a:lnTo>
                    <a:pt x="56" y="64"/>
                  </a:lnTo>
                  <a:lnTo>
                    <a:pt x="42" y="55"/>
                  </a:lnTo>
                  <a:lnTo>
                    <a:pt x="28" y="43"/>
                  </a:lnTo>
                  <a:lnTo>
                    <a:pt x="9" y="23"/>
                  </a:lnTo>
                  <a:lnTo>
                    <a:pt x="3" y="13"/>
                  </a:lnTo>
                  <a:lnTo>
                    <a:pt x="0" y="8"/>
                  </a:lnTo>
                  <a:lnTo>
                    <a:pt x="9" y="0"/>
                  </a:lnTo>
                  <a:lnTo>
                    <a:pt x="26" y="16"/>
                  </a:lnTo>
                  <a:lnTo>
                    <a:pt x="47" y="32"/>
                  </a:lnTo>
                  <a:lnTo>
                    <a:pt x="61" y="45"/>
                  </a:lnTo>
                  <a:lnTo>
                    <a:pt x="71" y="55"/>
                  </a:lnTo>
                  <a:lnTo>
                    <a:pt x="61" y="50"/>
                  </a:lnTo>
                  <a:lnTo>
                    <a:pt x="40" y="40"/>
                  </a:lnTo>
                  <a:lnTo>
                    <a:pt x="53" y="55"/>
                  </a:lnTo>
                  <a:lnTo>
                    <a:pt x="65" y="65"/>
                  </a:lnTo>
                  <a:lnTo>
                    <a:pt x="72" y="72"/>
                  </a:lnTo>
                  <a:lnTo>
                    <a:pt x="82" y="72"/>
                  </a:lnTo>
                  <a:lnTo>
                    <a:pt x="86" y="74"/>
                  </a:lnTo>
                  <a:lnTo>
                    <a:pt x="81" y="80"/>
                  </a:lnTo>
                  <a:lnTo>
                    <a:pt x="75" y="79"/>
                  </a:lnTo>
                  <a:lnTo>
                    <a:pt x="75" y="79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7" name="Freeform 791"/>
            <p:cNvSpPr>
              <a:spLocks/>
            </p:cNvSpPr>
            <p:nvPr/>
          </p:nvSpPr>
          <p:spPr bwMode="auto">
            <a:xfrm>
              <a:off x="570" y="2587"/>
              <a:ext cx="34" cy="42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11" y="18"/>
                </a:cxn>
                <a:cxn ang="0">
                  <a:pos x="21" y="28"/>
                </a:cxn>
                <a:cxn ang="0">
                  <a:pos x="34" y="42"/>
                </a:cxn>
                <a:cxn ang="0">
                  <a:pos x="22" y="20"/>
                </a:cxn>
                <a:cxn ang="0">
                  <a:pos x="15" y="8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2" y="11"/>
                </a:cxn>
                <a:cxn ang="0">
                  <a:pos x="2" y="11"/>
                </a:cxn>
              </a:cxnLst>
              <a:rect l="0" t="0" r="r" b="b"/>
              <a:pathLst>
                <a:path w="34" h="42">
                  <a:moveTo>
                    <a:pt x="2" y="11"/>
                  </a:moveTo>
                  <a:lnTo>
                    <a:pt x="11" y="18"/>
                  </a:lnTo>
                  <a:lnTo>
                    <a:pt x="21" y="28"/>
                  </a:lnTo>
                  <a:lnTo>
                    <a:pt x="34" y="42"/>
                  </a:lnTo>
                  <a:lnTo>
                    <a:pt x="22" y="20"/>
                  </a:lnTo>
                  <a:lnTo>
                    <a:pt x="15" y="8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2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8" name="Freeform 792"/>
            <p:cNvSpPr>
              <a:spLocks/>
            </p:cNvSpPr>
            <p:nvPr/>
          </p:nvSpPr>
          <p:spPr bwMode="auto">
            <a:xfrm>
              <a:off x="563" y="2584"/>
              <a:ext cx="99" cy="92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3" y="46"/>
                </a:cxn>
                <a:cxn ang="0">
                  <a:pos x="53" y="68"/>
                </a:cxn>
                <a:cxn ang="0">
                  <a:pos x="62" y="73"/>
                </a:cxn>
                <a:cxn ang="0">
                  <a:pos x="69" y="77"/>
                </a:cxn>
                <a:cxn ang="0">
                  <a:pos x="79" y="82"/>
                </a:cxn>
                <a:cxn ang="0">
                  <a:pos x="86" y="85"/>
                </a:cxn>
                <a:cxn ang="0">
                  <a:pos x="85" y="87"/>
                </a:cxn>
                <a:cxn ang="0">
                  <a:pos x="90" y="86"/>
                </a:cxn>
                <a:cxn ang="0">
                  <a:pos x="95" y="78"/>
                </a:cxn>
                <a:cxn ang="0">
                  <a:pos x="94" y="72"/>
                </a:cxn>
                <a:cxn ang="0">
                  <a:pos x="92" y="67"/>
                </a:cxn>
                <a:cxn ang="0">
                  <a:pos x="90" y="61"/>
                </a:cxn>
                <a:cxn ang="0">
                  <a:pos x="82" y="48"/>
                </a:cxn>
                <a:cxn ang="0">
                  <a:pos x="90" y="57"/>
                </a:cxn>
                <a:cxn ang="0">
                  <a:pos x="88" y="52"/>
                </a:cxn>
                <a:cxn ang="0">
                  <a:pos x="88" y="46"/>
                </a:cxn>
                <a:cxn ang="0">
                  <a:pos x="80" y="33"/>
                </a:cxn>
                <a:cxn ang="0">
                  <a:pos x="95" y="51"/>
                </a:cxn>
                <a:cxn ang="0">
                  <a:pos x="95" y="59"/>
                </a:cxn>
                <a:cxn ang="0">
                  <a:pos x="99" y="70"/>
                </a:cxn>
                <a:cxn ang="0">
                  <a:pos x="96" y="84"/>
                </a:cxn>
                <a:cxn ang="0">
                  <a:pos x="88" y="92"/>
                </a:cxn>
                <a:cxn ang="0">
                  <a:pos x="80" y="90"/>
                </a:cxn>
                <a:cxn ang="0">
                  <a:pos x="76" y="86"/>
                </a:cxn>
                <a:cxn ang="0">
                  <a:pos x="57" y="78"/>
                </a:cxn>
                <a:cxn ang="0">
                  <a:pos x="41" y="63"/>
                </a:cxn>
                <a:cxn ang="0">
                  <a:pos x="0" y="8"/>
                </a:cxn>
                <a:cxn ang="0">
                  <a:pos x="11" y="0"/>
                </a:cxn>
                <a:cxn ang="0">
                  <a:pos x="3" y="8"/>
                </a:cxn>
                <a:cxn ang="0">
                  <a:pos x="3" y="8"/>
                </a:cxn>
              </a:cxnLst>
              <a:rect l="0" t="0" r="r" b="b"/>
              <a:pathLst>
                <a:path w="99" h="92">
                  <a:moveTo>
                    <a:pt x="3" y="8"/>
                  </a:moveTo>
                  <a:lnTo>
                    <a:pt x="33" y="46"/>
                  </a:lnTo>
                  <a:lnTo>
                    <a:pt x="53" y="68"/>
                  </a:lnTo>
                  <a:lnTo>
                    <a:pt x="62" y="73"/>
                  </a:lnTo>
                  <a:lnTo>
                    <a:pt x="69" y="77"/>
                  </a:lnTo>
                  <a:lnTo>
                    <a:pt x="79" y="82"/>
                  </a:lnTo>
                  <a:lnTo>
                    <a:pt x="86" y="85"/>
                  </a:lnTo>
                  <a:lnTo>
                    <a:pt x="85" y="87"/>
                  </a:lnTo>
                  <a:lnTo>
                    <a:pt x="90" y="86"/>
                  </a:lnTo>
                  <a:lnTo>
                    <a:pt x="95" y="78"/>
                  </a:lnTo>
                  <a:lnTo>
                    <a:pt x="94" y="72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2" y="48"/>
                  </a:lnTo>
                  <a:lnTo>
                    <a:pt x="90" y="57"/>
                  </a:lnTo>
                  <a:lnTo>
                    <a:pt x="88" y="52"/>
                  </a:lnTo>
                  <a:lnTo>
                    <a:pt x="88" y="46"/>
                  </a:lnTo>
                  <a:lnTo>
                    <a:pt x="80" y="33"/>
                  </a:lnTo>
                  <a:lnTo>
                    <a:pt x="95" y="51"/>
                  </a:lnTo>
                  <a:lnTo>
                    <a:pt x="95" y="59"/>
                  </a:lnTo>
                  <a:lnTo>
                    <a:pt x="99" y="70"/>
                  </a:lnTo>
                  <a:lnTo>
                    <a:pt x="96" y="84"/>
                  </a:lnTo>
                  <a:lnTo>
                    <a:pt x="88" y="92"/>
                  </a:lnTo>
                  <a:lnTo>
                    <a:pt x="80" y="90"/>
                  </a:lnTo>
                  <a:lnTo>
                    <a:pt x="76" y="86"/>
                  </a:lnTo>
                  <a:lnTo>
                    <a:pt x="57" y="78"/>
                  </a:lnTo>
                  <a:lnTo>
                    <a:pt x="41" y="63"/>
                  </a:lnTo>
                  <a:lnTo>
                    <a:pt x="0" y="8"/>
                  </a:lnTo>
                  <a:lnTo>
                    <a:pt x="11" y="0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C769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9" name="Freeform 793"/>
            <p:cNvSpPr>
              <a:spLocks/>
            </p:cNvSpPr>
            <p:nvPr/>
          </p:nvSpPr>
          <p:spPr bwMode="auto">
            <a:xfrm>
              <a:off x="569" y="2581"/>
              <a:ext cx="78" cy="4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57" y="32"/>
                </a:cxn>
                <a:cxn ang="0">
                  <a:pos x="61" y="29"/>
                </a:cxn>
                <a:cxn ang="0">
                  <a:pos x="70" y="32"/>
                </a:cxn>
                <a:cxn ang="0">
                  <a:pos x="78" y="40"/>
                </a:cxn>
                <a:cxn ang="0">
                  <a:pos x="69" y="36"/>
                </a:cxn>
                <a:cxn ang="0">
                  <a:pos x="67" y="39"/>
                </a:cxn>
                <a:cxn ang="0">
                  <a:pos x="72" y="46"/>
                </a:cxn>
                <a:cxn ang="0">
                  <a:pos x="62" y="41"/>
                </a:cxn>
                <a:cxn ang="0">
                  <a:pos x="43" y="28"/>
                </a:cxn>
                <a:cxn ang="0">
                  <a:pos x="14" y="6"/>
                </a:cxn>
                <a:cxn ang="0">
                  <a:pos x="11" y="3"/>
                </a:cxn>
                <a:cxn ang="0">
                  <a:pos x="5" y="5"/>
                </a:cxn>
                <a:cxn ang="0">
                  <a:pos x="0" y="8"/>
                </a:cxn>
                <a:cxn ang="0">
                  <a:pos x="4" y="3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78" h="46">
                  <a:moveTo>
                    <a:pt x="14" y="0"/>
                  </a:moveTo>
                  <a:lnTo>
                    <a:pt x="57" y="32"/>
                  </a:lnTo>
                  <a:lnTo>
                    <a:pt x="61" y="29"/>
                  </a:lnTo>
                  <a:lnTo>
                    <a:pt x="70" y="32"/>
                  </a:lnTo>
                  <a:lnTo>
                    <a:pt x="78" y="40"/>
                  </a:lnTo>
                  <a:lnTo>
                    <a:pt x="69" y="36"/>
                  </a:lnTo>
                  <a:lnTo>
                    <a:pt x="67" y="39"/>
                  </a:lnTo>
                  <a:lnTo>
                    <a:pt x="72" y="46"/>
                  </a:lnTo>
                  <a:lnTo>
                    <a:pt x="62" y="41"/>
                  </a:lnTo>
                  <a:lnTo>
                    <a:pt x="43" y="28"/>
                  </a:lnTo>
                  <a:lnTo>
                    <a:pt x="14" y="6"/>
                  </a:lnTo>
                  <a:lnTo>
                    <a:pt x="11" y="3"/>
                  </a:lnTo>
                  <a:lnTo>
                    <a:pt x="5" y="5"/>
                  </a:lnTo>
                  <a:lnTo>
                    <a:pt x="0" y="8"/>
                  </a:lnTo>
                  <a:lnTo>
                    <a:pt x="4" y="3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C769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0" name="Freeform 794"/>
            <p:cNvSpPr>
              <a:spLocks/>
            </p:cNvSpPr>
            <p:nvPr/>
          </p:nvSpPr>
          <p:spPr bwMode="auto">
            <a:xfrm>
              <a:off x="520" y="2495"/>
              <a:ext cx="55" cy="92"/>
            </a:xfrm>
            <a:custGeom>
              <a:avLst/>
              <a:gdLst/>
              <a:ahLst/>
              <a:cxnLst>
                <a:cxn ang="0">
                  <a:pos x="11" y="35"/>
                </a:cxn>
                <a:cxn ang="0">
                  <a:pos x="0" y="47"/>
                </a:cxn>
                <a:cxn ang="0">
                  <a:pos x="1" y="50"/>
                </a:cxn>
                <a:cxn ang="0">
                  <a:pos x="4" y="51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7" y="62"/>
                </a:cxn>
                <a:cxn ang="0">
                  <a:pos x="8" y="59"/>
                </a:cxn>
                <a:cxn ang="0">
                  <a:pos x="12" y="56"/>
                </a:cxn>
                <a:cxn ang="0">
                  <a:pos x="9" y="64"/>
                </a:cxn>
                <a:cxn ang="0">
                  <a:pos x="11" y="73"/>
                </a:cxn>
                <a:cxn ang="0">
                  <a:pos x="13" y="70"/>
                </a:cxn>
                <a:cxn ang="0">
                  <a:pos x="18" y="63"/>
                </a:cxn>
                <a:cxn ang="0">
                  <a:pos x="22" y="63"/>
                </a:cxn>
                <a:cxn ang="0">
                  <a:pos x="25" y="67"/>
                </a:cxn>
                <a:cxn ang="0">
                  <a:pos x="30" y="80"/>
                </a:cxn>
                <a:cxn ang="0">
                  <a:pos x="38" y="91"/>
                </a:cxn>
                <a:cxn ang="0">
                  <a:pos x="40" y="92"/>
                </a:cxn>
                <a:cxn ang="0">
                  <a:pos x="49" y="85"/>
                </a:cxn>
                <a:cxn ang="0">
                  <a:pos x="52" y="81"/>
                </a:cxn>
                <a:cxn ang="0">
                  <a:pos x="52" y="77"/>
                </a:cxn>
                <a:cxn ang="0">
                  <a:pos x="55" y="76"/>
                </a:cxn>
                <a:cxn ang="0">
                  <a:pos x="51" y="60"/>
                </a:cxn>
                <a:cxn ang="0">
                  <a:pos x="44" y="44"/>
                </a:cxn>
                <a:cxn ang="0">
                  <a:pos x="44" y="36"/>
                </a:cxn>
                <a:cxn ang="0">
                  <a:pos x="44" y="19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7" y="14"/>
                </a:cxn>
                <a:cxn ang="0">
                  <a:pos x="35" y="24"/>
                </a:cxn>
                <a:cxn ang="0">
                  <a:pos x="33" y="35"/>
                </a:cxn>
                <a:cxn ang="0">
                  <a:pos x="18" y="30"/>
                </a:cxn>
                <a:cxn ang="0">
                  <a:pos x="11" y="35"/>
                </a:cxn>
                <a:cxn ang="0">
                  <a:pos x="11" y="35"/>
                </a:cxn>
              </a:cxnLst>
              <a:rect l="0" t="0" r="r" b="b"/>
              <a:pathLst>
                <a:path w="55" h="92">
                  <a:moveTo>
                    <a:pt x="11" y="35"/>
                  </a:moveTo>
                  <a:lnTo>
                    <a:pt x="0" y="47"/>
                  </a:lnTo>
                  <a:lnTo>
                    <a:pt x="1" y="50"/>
                  </a:lnTo>
                  <a:lnTo>
                    <a:pt x="4" y="51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7" y="62"/>
                  </a:lnTo>
                  <a:lnTo>
                    <a:pt x="8" y="59"/>
                  </a:lnTo>
                  <a:lnTo>
                    <a:pt x="12" y="56"/>
                  </a:lnTo>
                  <a:lnTo>
                    <a:pt x="9" y="64"/>
                  </a:lnTo>
                  <a:lnTo>
                    <a:pt x="11" y="73"/>
                  </a:lnTo>
                  <a:lnTo>
                    <a:pt x="13" y="70"/>
                  </a:lnTo>
                  <a:lnTo>
                    <a:pt x="18" y="63"/>
                  </a:lnTo>
                  <a:lnTo>
                    <a:pt x="22" y="63"/>
                  </a:lnTo>
                  <a:lnTo>
                    <a:pt x="25" y="67"/>
                  </a:lnTo>
                  <a:lnTo>
                    <a:pt x="30" y="80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9" y="85"/>
                  </a:lnTo>
                  <a:lnTo>
                    <a:pt x="52" y="81"/>
                  </a:lnTo>
                  <a:lnTo>
                    <a:pt x="52" y="77"/>
                  </a:lnTo>
                  <a:lnTo>
                    <a:pt x="55" y="76"/>
                  </a:lnTo>
                  <a:lnTo>
                    <a:pt x="51" y="60"/>
                  </a:lnTo>
                  <a:lnTo>
                    <a:pt x="44" y="44"/>
                  </a:lnTo>
                  <a:lnTo>
                    <a:pt x="44" y="36"/>
                  </a:lnTo>
                  <a:lnTo>
                    <a:pt x="44" y="19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7" y="14"/>
                  </a:lnTo>
                  <a:lnTo>
                    <a:pt x="35" y="24"/>
                  </a:lnTo>
                  <a:lnTo>
                    <a:pt x="33" y="35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1" name="Freeform 795"/>
            <p:cNvSpPr>
              <a:spLocks/>
            </p:cNvSpPr>
            <p:nvPr/>
          </p:nvSpPr>
          <p:spPr bwMode="auto">
            <a:xfrm>
              <a:off x="522" y="2545"/>
              <a:ext cx="31" cy="23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17" y="5"/>
                </a:cxn>
                <a:cxn ang="0">
                  <a:pos x="13" y="5"/>
                </a:cxn>
                <a:cxn ang="0">
                  <a:pos x="11" y="8"/>
                </a:cxn>
                <a:cxn ang="0">
                  <a:pos x="10" y="13"/>
                </a:cxn>
                <a:cxn ang="0">
                  <a:pos x="10" y="15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21" y="10"/>
                </a:cxn>
                <a:cxn ang="0">
                  <a:pos x="21" y="13"/>
                </a:cxn>
                <a:cxn ang="0">
                  <a:pos x="15" y="13"/>
                </a:cxn>
                <a:cxn ang="0">
                  <a:pos x="10" y="23"/>
                </a:cxn>
                <a:cxn ang="0">
                  <a:pos x="9" y="13"/>
                </a:cxn>
                <a:cxn ang="0">
                  <a:pos x="10" y="5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6" y="6"/>
                </a:cxn>
                <a:cxn ang="0">
                  <a:pos x="11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31" y="6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1" h="23">
                  <a:moveTo>
                    <a:pt x="23" y="5"/>
                  </a:moveTo>
                  <a:lnTo>
                    <a:pt x="17" y="5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21" y="10"/>
                  </a:lnTo>
                  <a:lnTo>
                    <a:pt x="21" y="13"/>
                  </a:lnTo>
                  <a:lnTo>
                    <a:pt x="15" y="13"/>
                  </a:lnTo>
                  <a:lnTo>
                    <a:pt x="10" y="23"/>
                  </a:lnTo>
                  <a:lnTo>
                    <a:pt x="9" y="13"/>
                  </a:lnTo>
                  <a:lnTo>
                    <a:pt x="10" y="5"/>
                  </a:lnTo>
                  <a:lnTo>
                    <a:pt x="1" y="10"/>
                  </a:lnTo>
                  <a:lnTo>
                    <a:pt x="0" y="9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31" y="6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2" name="Freeform 796"/>
            <p:cNvSpPr>
              <a:spLocks/>
            </p:cNvSpPr>
            <p:nvPr/>
          </p:nvSpPr>
          <p:spPr bwMode="auto">
            <a:xfrm>
              <a:off x="527" y="2495"/>
              <a:ext cx="48" cy="84"/>
            </a:xfrm>
            <a:custGeom>
              <a:avLst/>
              <a:gdLst/>
              <a:ahLst/>
              <a:cxnLst>
                <a:cxn ang="0">
                  <a:pos x="18" y="33"/>
                </a:cxn>
                <a:cxn ang="0">
                  <a:pos x="24" y="37"/>
                </a:cxn>
                <a:cxn ang="0">
                  <a:pos x="29" y="38"/>
                </a:cxn>
                <a:cxn ang="0">
                  <a:pos x="34" y="40"/>
                </a:cxn>
                <a:cxn ang="0">
                  <a:pos x="32" y="38"/>
                </a:cxn>
                <a:cxn ang="0">
                  <a:pos x="35" y="40"/>
                </a:cxn>
                <a:cxn ang="0">
                  <a:pos x="36" y="44"/>
                </a:cxn>
                <a:cxn ang="0">
                  <a:pos x="35" y="47"/>
                </a:cxn>
                <a:cxn ang="0">
                  <a:pos x="33" y="47"/>
                </a:cxn>
                <a:cxn ang="0">
                  <a:pos x="30" y="46"/>
                </a:cxn>
                <a:cxn ang="0">
                  <a:pos x="27" y="45"/>
                </a:cxn>
                <a:cxn ang="0">
                  <a:pos x="18" y="44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0" y="49"/>
                </a:cxn>
                <a:cxn ang="0">
                  <a:pos x="8" y="46"/>
                </a:cxn>
                <a:cxn ang="0">
                  <a:pos x="12" y="44"/>
                </a:cxn>
                <a:cxn ang="0">
                  <a:pos x="22" y="46"/>
                </a:cxn>
                <a:cxn ang="0">
                  <a:pos x="26" y="47"/>
                </a:cxn>
                <a:cxn ang="0">
                  <a:pos x="30" y="47"/>
                </a:cxn>
                <a:cxn ang="0">
                  <a:pos x="33" y="49"/>
                </a:cxn>
                <a:cxn ang="0">
                  <a:pos x="34" y="51"/>
                </a:cxn>
                <a:cxn ang="0">
                  <a:pos x="33" y="54"/>
                </a:cxn>
                <a:cxn ang="0">
                  <a:pos x="33" y="57"/>
                </a:cxn>
                <a:cxn ang="0">
                  <a:pos x="32" y="59"/>
                </a:cxn>
                <a:cxn ang="0">
                  <a:pos x="32" y="64"/>
                </a:cxn>
                <a:cxn ang="0">
                  <a:pos x="32" y="67"/>
                </a:cxn>
                <a:cxn ang="0">
                  <a:pos x="35" y="61"/>
                </a:cxn>
                <a:cxn ang="0">
                  <a:pos x="35" y="66"/>
                </a:cxn>
                <a:cxn ang="0">
                  <a:pos x="35" y="70"/>
                </a:cxn>
                <a:cxn ang="0">
                  <a:pos x="36" y="73"/>
                </a:cxn>
                <a:cxn ang="0">
                  <a:pos x="39" y="75"/>
                </a:cxn>
                <a:cxn ang="0">
                  <a:pos x="39" y="77"/>
                </a:cxn>
                <a:cxn ang="0">
                  <a:pos x="41" y="80"/>
                </a:cxn>
                <a:cxn ang="0">
                  <a:pos x="42" y="84"/>
                </a:cxn>
                <a:cxn ang="0">
                  <a:pos x="46" y="79"/>
                </a:cxn>
                <a:cxn ang="0">
                  <a:pos x="48" y="75"/>
                </a:cxn>
                <a:cxn ang="0">
                  <a:pos x="44" y="62"/>
                </a:cxn>
                <a:cxn ang="0">
                  <a:pos x="40" y="48"/>
                </a:cxn>
                <a:cxn ang="0">
                  <a:pos x="39" y="40"/>
                </a:cxn>
                <a:cxn ang="0">
                  <a:pos x="38" y="32"/>
                </a:cxn>
                <a:cxn ang="0">
                  <a:pos x="37" y="1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5"/>
                </a:cxn>
                <a:cxn ang="0">
                  <a:pos x="30" y="14"/>
                </a:cxn>
                <a:cxn ang="0">
                  <a:pos x="32" y="10"/>
                </a:cxn>
                <a:cxn ang="0">
                  <a:pos x="33" y="5"/>
                </a:cxn>
                <a:cxn ang="0">
                  <a:pos x="34" y="4"/>
                </a:cxn>
                <a:cxn ang="0">
                  <a:pos x="33" y="10"/>
                </a:cxn>
                <a:cxn ang="0">
                  <a:pos x="34" y="12"/>
                </a:cxn>
                <a:cxn ang="0">
                  <a:pos x="34" y="20"/>
                </a:cxn>
                <a:cxn ang="0">
                  <a:pos x="35" y="27"/>
                </a:cxn>
                <a:cxn ang="0">
                  <a:pos x="36" y="35"/>
                </a:cxn>
                <a:cxn ang="0">
                  <a:pos x="34" y="38"/>
                </a:cxn>
                <a:cxn ang="0">
                  <a:pos x="23" y="33"/>
                </a:cxn>
                <a:cxn ang="0">
                  <a:pos x="18" y="33"/>
                </a:cxn>
                <a:cxn ang="0">
                  <a:pos x="18" y="33"/>
                </a:cxn>
              </a:cxnLst>
              <a:rect l="0" t="0" r="r" b="b"/>
              <a:pathLst>
                <a:path w="48" h="84">
                  <a:moveTo>
                    <a:pt x="18" y="33"/>
                  </a:moveTo>
                  <a:lnTo>
                    <a:pt x="24" y="37"/>
                  </a:lnTo>
                  <a:lnTo>
                    <a:pt x="29" y="38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5" y="40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0" y="46"/>
                  </a:lnTo>
                  <a:lnTo>
                    <a:pt x="27" y="45"/>
                  </a:lnTo>
                  <a:lnTo>
                    <a:pt x="18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0" y="49"/>
                  </a:lnTo>
                  <a:lnTo>
                    <a:pt x="8" y="46"/>
                  </a:lnTo>
                  <a:lnTo>
                    <a:pt x="12" y="44"/>
                  </a:lnTo>
                  <a:lnTo>
                    <a:pt x="22" y="46"/>
                  </a:lnTo>
                  <a:lnTo>
                    <a:pt x="26" y="47"/>
                  </a:lnTo>
                  <a:lnTo>
                    <a:pt x="30" y="47"/>
                  </a:lnTo>
                  <a:lnTo>
                    <a:pt x="33" y="49"/>
                  </a:lnTo>
                  <a:lnTo>
                    <a:pt x="34" y="51"/>
                  </a:lnTo>
                  <a:lnTo>
                    <a:pt x="33" y="54"/>
                  </a:lnTo>
                  <a:lnTo>
                    <a:pt x="33" y="57"/>
                  </a:lnTo>
                  <a:lnTo>
                    <a:pt x="32" y="59"/>
                  </a:lnTo>
                  <a:lnTo>
                    <a:pt x="32" y="64"/>
                  </a:lnTo>
                  <a:lnTo>
                    <a:pt x="32" y="67"/>
                  </a:lnTo>
                  <a:lnTo>
                    <a:pt x="35" y="61"/>
                  </a:lnTo>
                  <a:lnTo>
                    <a:pt x="35" y="66"/>
                  </a:lnTo>
                  <a:lnTo>
                    <a:pt x="35" y="70"/>
                  </a:lnTo>
                  <a:lnTo>
                    <a:pt x="36" y="73"/>
                  </a:lnTo>
                  <a:lnTo>
                    <a:pt x="39" y="75"/>
                  </a:lnTo>
                  <a:lnTo>
                    <a:pt x="39" y="77"/>
                  </a:lnTo>
                  <a:lnTo>
                    <a:pt x="41" y="80"/>
                  </a:lnTo>
                  <a:lnTo>
                    <a:pt x="42" y="84"/>
                  </a:lnTo>
                  <a:lnTo>
                    <a:pt x="46" y="79"/>
                  </a:lnTo>
                  <a:lnTo>
                    <a:pt x="48" y="75"/>
                  </a:lnTo>
                  <a:lnTo>
                    <a:pt x="44" y="62"/>
                  </a:lnTo>
                  <a:lnTo>
                    <a:pt x="40" y="48"/>
                  </a:lnTo>
                  <a:lnTo>
                    <a:pt x="39" y="40"/>
                  </a:lnTo>
                  <a:lnTo>
                    <a:pt x="38" y="32"/>
                  </a:lnTo>
                  <a:lnTo>
                    <a:pt x="37" y="1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5"/>
                  </a:lnTo>
                  <a:lnTo>
                    <a:pt x="30" y="14"/>
                  </a:lnTo>
                  <a:lnTo>
                    <a:pt x="32" y="10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3" y="10"/>
                  </a:lnTo>
                  <a:lnTo>
                    <a:pt x="34" y="12"/>
                  </a:lnTo>
                  <a:lnTo>
                    <a:pt x="34" y="20"/>
                  </a:lnTo>
                  <a:lnTo>
                    <a:pt x="35" y="27"/>
                  </a:lnTo>
                  <a:lnTo>
                    <a:pt x="36" y="35"/>
                  </a:lnTo>
                  <a:lnTo>
                    <a:pt x="34" y="38"/>
                  </a:lnTo>
                  <a:lnTo>
                    <a:pt x="23" y="33"/>
                  </a:lnTo>
                  <a:lnTo>
                    <a:pt x="18" y="33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3" name="Freeform 797"/>
            <p:cNvSpPr>
              <a:spLocks/>
            </p:cNvSpPr>
            <p:nvPr/>
          </p:nvSpPr>
          <p:spPr bwMode="auto">
            <a:xfrm>
              <a:off x="520" y="2526"/>
              <a:ext cx="39" cy="58"/>
            </a:xfrm>
            <a:custGeom>
              <a:avLst/>
              <a:gdLst/>
              <a:ahLst/>
              <a:cxnLst>
                <a:cxn ang="0">
                  <a:pos x="37" y="58"/>
                </a:cxn>
                <a:cxn ang="0">
                  <a:pos x="28" y="41"/>
                </a:cxn>
                <a:cxn ang="0">
                  <a:pos x="24" y="30"/>
                </a:cxn>
                <a:cxn ang="0">
                  <a:pos x="16" y="30"/>
                </a:cxn>
                <a:cxn ang="0">
                  <a:pos x="14" y="34"/>
                </a:cxn>
                <a:cxn ang="0">
                  <a:pos x="13" y="36"/>
                </a:cxn>
                <a:cxn ang="0">
                  <a:pos x="11" y="35"/>
                </a:cxn>
                <a:cxn ang="0">
                  <a:pos x="11" y="27"/>
                </a:cxn>
                <a:cxn ang="0">
                  <a:pos x="13" y="24"/>
                </a:cxn>
                <a:cxn ang="0">
                  <a:pos x="16" y="21"/>
                </a:cxn>
                <a:cxn ang="0">
                  <a:pos x="13" y="22"/>
                </a:cxn>
                <a:cxn ang="0">
                  <a:pos x="8" y="25"/>
                </a:cxn>
                <a:cxn ang="0">
                  <a:pos x="4" y="28"/>
                </a:cxn>
                <a:cxn ang="0">
                  <a:pos x="2" y="27"/>
                </a:cxn>
                <a:cxn ang="0">
                  <a:pos x="6" y="20"/>
                </a:cxn>
                <a:cxn ang="0">
                  <a:pos x="11" y="15"/>
                </a:cxn>
                <a:cxn ang="0">
                  <a:pos x="16" y="12"/>
                </a:cxn>
                <a:cxn ang="0">
                  <a:pos x="28" y="13"/>
                </a:cxn>
                <a:cxn ang="0">
                  <a:pos x="22" y="11"/>
                </a:cxn>
                <a:cxn ang="0">
                  <a:pos x="17" y="9"/>
                </a:cxn>
                <a:cxn ang="0">
                  <a:pos x="13" y="12"/>
                </a:cxn>
                <a:cxn ang="0">
                  <a:pos x="11" y="13"/>
                </a:cxn>
                <a:cxn ang="0">
                  <a:pos x="6" y="16"/>
                </a:cxn>
                <a:cxn ang="0">
                  <a:pos x="3" y="17"/>
                </a:cxn>
                <a:cxn ang="0">
                  <a:pos x="3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19" y="1"/>
                </a:cxn>
                <a:cxn ang="0">
                  <a:pos x="24" y="2"/>
                </a:cxn>
                <a:cxn ang="0">
                  <a:pos x="32" y="5"/>
                </a:cxn>
                <a:cxn ang="0">
                  <a:pos x="39" y="7"/>
                </a:cxn>
                <a:cxn ang="0">
                  <a:pos x="34" y="3"/>
                </a:cxn>
                <a:cxn ang="0">
                  <a:pos x="23" y="0"/>
                </a:cxn>
                <a:cxn ang="0">
                  <a:pos x="16" y="0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4" y="20"/>
                </a:cxn>
                <a:cxn ang="0">
                  <a:pos x="2" y="24"/>
                </a:cxn>
                <a:cxn ang="0">
                  <a:pos x="1" y="29"/>
                </a:cxn>
                <a:cxn ang="0">
                  <a:pos x="3" y="31"/>
                </a:cxn>
                <a:cxn ang="0">
                  <a:pos x="6" y="30"/>
                </a:cxn>
                <a:cxn ang="0">
                  <a:pos x="10" y="33"/>
                </a:cxn>
                <a:cxn ang="0">
                  <a:pos x="11" y="42"/>
                </a:cxn>
                <a:cxn ang="0">
                  <a:pos x="14" y="42"/>
                </a:cxn>
                <a:cxn ang="0">
                  <a:pos x="16" y="32"/>
                </a:cxn>
                <a:cxn ang="0">
                  <a:pos x="22" y="32"/>
                </a:cxn>
                <a:cxn ang="0">
                  <a:pos x="25" y="36"/>
                </a:cxn>
                <a:cxn ang="0">
                  <a:pos x="28" y="45"/>
                </a:cxn>
                <a:cxn ang="0">
                  <a:pos x="32" y="52"/>
                </a:cxn>
                <a:cxn ang="0">
                  <a:pos x="37" y="58"/>
                </a:cxn>
                <a:cxn ang="0">
                  <a:pos x="37" y="58"/>
                </a:cxn>
              </a:cxnLst>
              <a:rect l="0" t="0" r="r" b="b"/>
              <a:pathLst>
                <a:path w="39" h="58">
                  <a:moveTo>
                    <a:pt x="37" y="58"/>
                  </a:moveTo>
                  <a:lnTo>
                    <a:pt x="28" y="41"/>
                  </a:lnTo>
                  <a:lnTo>
                    <a:pt x="24" y="30"/>
                  </a:lnTo>
                  <a:lnTo>
                    <a:pt x="16" y="30"/>
                  </a:lnTo>
                  <a:lnTo>
                    <a:pt x="14" y="34"/>
                  </a:lnTo>
                  <a:lnTo>
                    <a:pt x="13" y="36"/>
                  </a:lnTo>
                  <a:lnTo>
                    <a:pt x="11" y="35"/>
                  </a:lnTo>
                  <a:lnTo>
                    <a:pt x="11" y="27"/>
                  </a:lnTo>
                  <a:lnTo>
                    <a:pt x="13" y="24"/>
                  </a:lnTo>
                  <a:lnTo>
                    <a:pt x="16" y="21"/>
                  </a:lnTo>
                  <a:lnTo>
                    <a:pt x="13" y="22"/>
                  </a:lnTo>
                  <a:lnTo>
                    <a:pt x="8" y="25"/>
                  </a:lnTo>
                  <a:lnTo>
                    <a:pt x="4" y="28"/>
                  </a:lnTo>
                  <a:lnTo>
                    <a:pt x="2" y="27"/>
                  </a:lnTo>
                  <a:lnTo>
                    <a:pt x="6" y="20"/>
                  </a:lnTo>
                  <a:lnTo>
                    <a:pt x="11" y="15"/>
                  </a:lnTo>
                  <a:lnTo>
                    <a:pt x="16" y="12"/>
                  </a:lnTo>
                  <a:lnTo>
                    <a:pt x="28" y="13"/>
                  </a:lnTo>
                  <a:lnTo>
                    <a:pt x="22" y="11"/>
                  </a:lnTo>
                  <a:lnTo>
                    <a:pt x="17" y="9"/>
                  </a:lnTo>
                  <a:lnTo>
                    <a:pt x="13" y="12"/>
                  </a:lnTo>
                  <a:lnTo>
                    <a:pt x="11" y="13"/>
                  </a:lnTo>
                  <a:lnTo>
                    <a:pt x="6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19" y="1"/>
                  </a:lnTo>
                  <a:lnTo>
                    <a:pt x="24" y="2"/>
                  </a:lnTo>
                  <a:lnTo>
                    <a:pt x="32" y="5"/>
                  </a:lnTo>
                  <a:lnTo>
                    <a:pt x="39" y="7"/>
                  </a:lnTo>
                  <a:lnTo>
                    <a:pt x="34" y="3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6" y="30"/>
                  </a:lnTo>
                  <a:lnTo>
                    <a:pt x="10" y="33"/>
                  </a:lnTo>
                  <a:lnTo>
                    <a:pt x="11" y="42"/>
                  </a:lnTo>
                  <a:lnTo>
                    <a:pt x="14" y="42"/>
                  </a:lnTo>
                  <a:lnTo>
                    <a:pt x="16" y="32"/>
                  </a:lnTo>
                  <a:lnTo>
                    <a:pt x="22" y="32"/>
                  </a:lnTo>
                  <a:lnTo>
                    <a:pt x="25" y="36"/>
                  </a:lnTo>
                  <a:lnTo>
                    <a:pt x="28" y="45"/>
                  </a:lnTo>
                  <a:lnTo>
                    <a:pt x="32" y="52"/>
                  </a:lnTo>
                  <a:lnTo>
                    <a:pt x="37" y="58"/>
                  </a:lnTo>
                  <a:lnTo>
                    <a:pt x="37" y="58"/>
                  </a:lnTo>
                  <a:close/>
                </a:path>
              </a:pathLst>
            </a:custGeom>
            <a:solidFill>
              <a:srgbClr val="C769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4" name="Freeform 798"/>
            <p:cNvSpPr>
              <a:spLocks/>
            </p:cNvSpPr>
            <p:nvPr/>
          </p:nvSpPr>
          <p:spPr bwMode="auto">
            <a:xfrm>
              <a:off x="513" y="2551"/>
              <a:ext cx="25" cy="209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" y="124"/>
                </a:cxn>
                <a:cxn ang="0">
                  <a:pos x="0" y="169"/>
                </a:cxn>
                <a:cxn ang="0">
                  <a:pos x="0" y="193"/>
                </a:cxn>
                <a:cxn ang="0">
                  <a:pos x="13" y="209"/>
                </a:cxn>
                <a:cxn ang="0">
                  <a:pos x="21" y="195"/>
                </a:cxn>
                <a:cxn ang="0">
                  <a:pos x="25" y="93"/>
                </a:cxn>
                <a:cxn ang="0">
                  <a:pos x="23" y="19"/>
                </a:cxn>
                <a:cxn ang="0">
                  <a:pos x="17" y="19"/>
                </a:cxn>
                <a:cxn ang="0">
                  <a:pos x="16" y="7"/>
                </a:cxn>
                <a:cxn ang="0">
                  <a:pos x="20" y="0"/>
                </a:cxn>
                <a:cxn ang="0">
                  <a:pos x="15" y="3"/>
                </a:cxn>
                <a:cxn ang="0">
                  <a:pos x="12" y="13"/>
                </a:cxn>
                <a:cxn ang="0">
                  <a:pos x="12" y="13"/>
                </a:cxn>
              </a:cxnLst>
              <a:rect l="0" t="0" r="r" b="b"/>
              <a:pathLst>
                <a:path w="25" h="209">
                  <a:moveTo>
                    <a:pt x="12" y="13"/>
                  </a:moveTo>
                  <a:lnTo>
                    <a:pt x="1" y="124"/>
                  </a:lnTo>
                  <a:lnTo>
                    <a:pt x="0" y="169"/>
                  </a:lnTo>
                  <a:lnTo>
                    <a:pt x="0" y="193"/>
                  </a:lnTo>
                  <a:lnTo>
                    <a:pt x="13" y="209"/>
                  </a:lnTo>
                  <a:lnTo>
                    <a:pt x="21" y="195"/>
                  </a:lnTo>
                  <a:lnTo>
                    <a:pt x="25" y="93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6" y="7"/>
                  </a:lnTo>
                  <a:lnTo>
                    <a:pt x="20" y="0"/>
                  </a:lnTo>
                  <a:lnTo>
                    <a:pt x="15" y="3"/>
                  </a:lnTo>
                  <a:lnTo>
                    <a:pt x="12" y="13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7F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5" name="Freeform 799"/>
            <p:cNvSpPr>
              <a:spLocks/>
            </p:cNvSpPr>
            <p:nvPr/>
          </p:nvSpPr>
          <p:spPr bwMode="auto">
            <a:xfrm>
              <a:off x="559" y="2493"/>
              <a:ext cx="15" cy="85"/>
            </a:xfrm>
            <a:custGeom>
              <a:avLst/>
              <a:gdLst/>
              <a:ahLst/>
              <a:cxnLst>
                <a:cxn ang="0">
                  <a:pos x="12" y="85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6" y="72"/>
                </a:cxn>
                <a:cxn ang="0">
                  <a:pos x="7" y="66"/>
                </a:cxn>
                <a:cxn ang="0">
                  <a:pos x="7" y="61"/>
                </a:cxn>
                <a:cxn ang="0">
                  <a:pos x="5" y="56"/>
                </a:cxn>
                <a:cxn ang="0">
                  <a:pos x="5" y="50"/>
                </a:cxn>
                <a:cxn ang="0">
                  <a:pos x="5" y="45"/>
                </a:cxn>
                <a:cxn ang="0">
                  <a:pos x="3" y="40"/>
                </a:cxn>
                <a:cxn ang="0">
                  <a:pos x="4" y="36"/>
                </a:cxn>
                <a:cxn ang="0">
                  <a:pos x="4" y="29"/>
                </a:cxn>
                <a:cxn ang="0">
                  <a:pos x="3" y="22"/>
                </a:cxn>
                <a:cxn ang="0">
                  <a:pos x="3" y="14"/>
                </a:cxn>
                <a:cxn ang="0">
                  <a:pos x="3" y="8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4" y="3"/>
                </a:cxn>
                <a:cxn ang="0">
                  <a:pos x="5" y="14"/>
                </a:cxn>
                <a:cxn ang="0">
                  <a:pos x="6" y="40"/>
                </a:cxn>
                <a:cxn ang="0">
                  <a:pos x="8" y="49"/>
                </a:cxn>
                <a:cxn ang="0">
                  <a:pos x="12" y="63"/>
                </a:cxn>
                <a:cxn ang="0">
                  <a:pos x="15" y="77"/>
                </a:cxn>
                <a:cxn ang="0">
                  <a:pos x="13" y="80"/>
                </a:cxn>
                <a:cxn ang="0">
                  <a:pos x="12" y="85"/>
                </a:cxn>
                <a:cxn ang="0">
                  <a:pos x="12" y="85"/>
                </a:cxn>
              </a:cxnLst>
              <a:rect l="0" t="0" r="r" b="b"/>
              <a:pathLst>
                <a:path w="15" h="85">
                  <a:moveTo>
                    <a:pt x="12" y="85"/>
                  </a:moveTo>
                  <a:lnTo>
                    <a:pt x="10" y="79"/>
                  </a:lnTo>
                  <a:lnTo>
                    <a:pt x="11" y="76"/>
                  </a:lnTo>
                  <a:lnTo>
                    <a:pt x="6" y="72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3" y="40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3" y="22"/>
                  </a:lnTo>
                  <a:lnTo>
                    <a:pt x="3" y="14"/>
                  </a:lnTo>
                  <a:lnTo>
                    <a:pt x="3" y="8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3"/>
                  </a:lnTo>
                  <a:lnTo>
                    <a:pt x="5" y="14"/>
                  </a:lnTo>
                  <a:lnTo>
                    <a:pt x="6" y="40"/>
                  </a:lnTo>
                  <a:lnTo>
                    <a:pt x="8" y="49"/>
                  </a:lnTo>
                  <a:lnTo>
                    <a:pt x="12" y="63"/>
                  </a:lnTo>
                  <a:lnTo>
                    <a:pt x="15" y="77"/>
                  </a:lnTo>
                  <a:lnTo>
                    <a:pt x="13" y="80"/>
                  </a:lnTo>
                  <a:lnTo>
                    <a:pt x="12" y="85"/>
                  </a:lnTo>
                  <a:lnTo>
                    <a:pt x="12" y="85"/>
                  </a:lnTo>
                  <a:close/>
                </a:path>
              </a:pathLst>
            </a:custGeom>
            <a:solidFill>
              <a:srgbClr val="C769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6" name="Freeform 800"/>
            <p:cNvSpPr>
              <a:spLocks/>
            </p:cNvSpPr>
            <p:nvPr/>
          </p:nvSpPr>
          <p:spPr bwMode="auto">
            <a:xfrm>
              <a:off x="553" y="2543"/>
              <a:ext cx="6" cy="9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5" y="6"/>
                </a:cxn>
                <a:cxn ang="0">
                  <a:pos x="2" y="8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6" h="9">
                  <a:moveTo>
                    <a:pt x="6" y="2"/>
                  </a:moveTo>
                  <a:lnTo>
                    <a:pt x="5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7" name="Freeform 801"/>
            <p:cNvSpPr>
              <a:spLocks/>
            </p:cNvSpPr>
            <p:nvPr/>
          </p:nvSpPr>
          <p:spPr bwMode="auto">
            <a:xfrm>
              <a:off x="547" y="2551"/>
              <a:ext cx="22" cy="3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9"/>
                </a:cxn>
                <a:cxn ang="0">
                  <a:pos x="2" y="16"/>
                </a:cxn>
                <a:cxn ang="0">
                  <a:pos x="4" y="21"/>
                </a:cxn>
                <a:cxn ang="0">
                  <a:pos x="7" y="23"/>
                </a:cxn>
                <a:cxn ang="0">
                  <a:pos x="9" y="24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3" y="31"/>
                </a:cxn>
                <a:cxn ang="0">
                  <a:pos x="13" y="33"/>
                </a:cxn>
                <a:cxn ang="0">
                  <a:pos x="15" y="33"/>
                </a:cxn>
                <a:cxn ang="0">
                  <a:pos x="20" y="30"/>
                </a:cxn>
                <a:cxn ang="0">
                  <a:pos x="22" y="27"/>
                </a:cxn>
                <a:cxn ang="0">
                  <a:pos x="20" y="24"/>
                </a:cxn>
                <a:cxn ang="0">
                  <a:pos x="17" y="22"/>
                </a:cxn>
                <a:cxn ang="0">
                  <a:pos x="12" y="19"/>
                </a:cxn>
                <a:cxn ang="0">
                  <a:pos x="10" y="16"/>
                </a:cxn>
                <a:cxn ang="0">
                  <a:pos x="7" y="9"/>
                </a:cxn>
                <a:cxn ang="0">
                  <a:pos x="7" y="5"/>
                </a:cxn>
                <a:cxn ang="0">
                  <a:pos x="5" y="3"/>
                </a:cxn>
                <a:cxn ang="0">
                  <a:pos x="8" y="0"/>
                </a:cxn>
                <a:cxn ang="0">
                  <a:pos x="2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22" h="33">
                  <a:moveTo>
                    <a:pt x="0" y="3"/>
                  </a:moveTo>
                  <a:lnTo>
                    <a:pt x="0" y="9"/>
                  </a:lnTo>
                  <a:lnTo>
                    <a:pt x="2" y="16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20" y="30"/>
                  </a:lnTo>
                  <a:lnTo>
                    <a:pt x="22" y="27"/>
                  </a:lnTo>
                  <a:lnTo>
                    <a:pt x="20" y="24"/>
                  </a:lnTo>
                  <a:lnTo>
                    <a:pt x="17" y="22"/>
                  </a:lnTo>
                  <a:lnTo>
                    <a:pt x="12" y="19"/>
                  </a:lnTo>
                  <a:lnTo>
                    <a:pt x="10" y="16"/>
                  </a:lnTo>
                  <a:lnTo>
                    <a:pt x="7" y="9"/>
                  </a:lnTo>
                  <a:lnTo>
                    <a:pt x="7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8" name="Freeform 802"/>
            <p:cNvSpPr>
              <a:spLocks/>
            </p:cNvSpPr>
            <p:nvPr/>
          </p:nvSpPr>
          <p:spPr bwMode="auto">
            <a:xfrm>
              <a:off x="535" y="2551"/>
              <a:ext cx="12" cy="3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7" y="3"/>
                </a:cxn>
                <a:cxn ang="0">
                  <a:pos x="10" y="3"/>
                </a:cxn>
                <a:cxn ang="0">
                  <a:pos x="12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12" h="3">
                  <a:moveTo>
                    <a:pt x="1" y="3"/>
                  </a:moveTo>
                  <a:lnTo>
                    <a:pt x="7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9" name="Freeform 803"/>
            <p:cNvSpPr>
              <a:spLocks/>
            </p:cNvSpPr>
            <p:nvPr/>
          </p:nvSpPr>
          <p:spPr bwMode="auto">
            <a:xfrm>
              <a:off x="531" y="2541"/>
              <a:ext cx="19" cy="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2" y="4"/>
                </a:cxn>
                <a:cxn ang="0">
                  <a:pos x="7" y="5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19" h="5">
                  <a:moveTo>
                    <a:pt x="17" y="4"/>
                  </a:moveTo>
                  <a:lnTo>
                    <a:pt x="12" y="4"/>
                  </a:lnTo>
                  <a:lnTo>
                    <a:pt x="7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0" name="Freeform 804"/>
            <p:cNvSpPr>
              <a:spLocks/>
            </p:cNvSpPr>
            <p:nvPr/>
          </p:nvSpPr>
          <p:spPr bwMode="auto">
            <a:xfrm>
              <a:off x="526" y="2529"/>
              <a:ext cx="33" cy="1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5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7" y="4"/>
                </a:cxn>
                <a:cxn ang="0">
                  <a:pos x="3" y="6"/>
                </a:cxn>
                <a:cxn ang="0">
                  <a:pos x="1" y="9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2" y="12"/>
                </a:cxn>
                <a:cxn ang="0">
                  <a:pos x="3" y="10"/>
                </a:cxn>
                <a:cxn ang="0">
                  <a:pos x="6" y="9"/>
                </a:cxn>
                <a:cxn ang="0">
                  <a:pos x="9" y="6"/>
                </a:cxn>
                <a:cxn ang="0">
                  <a:pos x="13" y="6"/>
                </a:cxn>
                <a:cxn ang="0">
                  <a:pos x="17" y="7"/>
                </a:cxn>
                <a:cxn ang="0">
                  <a:pos x="24" y="9"/>
                </a:cxn>
                <a:cxn ang="0">
                  <a:pos x="29" y="10"/>
                </a:cxn>
                <a:cxn ang="0">
                  <a:pos x="33" y="7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3" h="13">
                  <a:moveTo>
                    <a:pt x="29" y="5"/>
                  </a:moveTo>
                  <a:lnTo>
                    <a:pt x="25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7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6" y="9"/>
                  </a:lnTo>
                  <a:lnTo>
                    <a:pt x="9" y="6"/>
                  </a:lnTo>
                  <a:lnTo>
                    <a:pt x="13" y="6"/>
                  </a:lnTo>
                  <a:lnTo>
                    <a:pt x="17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1" name="Freeform 805"/>
            <p:cNvSpPr>
              <a:spLocks/>
            </p:cNvSpPr>
            <p:nvPr/>
          </p:nvSpPr>
          <p:spPr bwMode="auto">
            <a:xfrm>
              <a:off x="555" y="2509"/>
              <a:ext cx="7" cy="23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6" y="15"/>
                </a:cxn>
                <a:cxn ang="0">
                  <a:pos x="7" y="20"/>
                </a:cxn>
                <a:cxn ang="0">
                  <a:pos x="5" y="23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4"/>
                </a:cxn>
                <a:cxn ang="0">
                  <a:pos x="5" y="0"/>
                </a:cxn>
                <a:cxn ang="0">
                  <a:pos x="4" y="5"/>
                </a:cxn>
                <a:cxn ang="0">
                  <a:pos x="4" y="7"/>
                </a:cxn>
                <a:cxn ang="0">
                  <a:pos x="4" y="7"/>
                </a:cxn>
              </a:cxnLst>
              <a:rect l="0" t="0" r="r" b="b"/>
              <a:pathLst>
                <a:path w="7" h="23">
                  <a:moveTo>
                    <a:pt x="4" y="7"/>
                  </a:moveTo>
                  <a:lnTo>
                    <a:pt x="6" y="15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3" y="4"/>
                  </a:lnTo>
                  <a:lnTo>
                    <a:pt x="5" y="0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2" name="Freeform 806"/>
            <p:cNvSpPr>
              <a:spLocks/>
            </p:cNvSpPr>
            <p:nvPr/>
          </p:nvSpPr>
          <p:spPr bwMode="auto">
            <a:xfrm>
              <a:off x="485" y="2459"/>
              <a:ext cx="59" cy="76"/>
            </a:xfrm>
            <a:custGeom>
              <a:avLst/>
              <a:gdLst/>
              <a:ahLst/>
              <a:cxnLst>
                <a:cxn ang="0">
                  <a:pos x="22" y="73"/>
                </a:cxn>
                <a:cxn ang="0">
                  <a:pos x="28" y="76"/>
                </a:cxn>
                <a:cxn ang="0">
                  <a:pos x="36" y="74"/>
                </a:cxn>
                <a:cxn ang="0">
                  <a:pos x="49" y="57"/>
                </a:cxn>
                <a:cxn ang="0">
                  <a:pos x="59" y="33"/>
                </a:cxn>
                <a:cxn ang="0">
                  <a:pos x="45" y="16"/>
                </a:cxn>
                <a:cxn ang="0">
                  <a:pos x="42" y="1"/>
                </a:cxn>
                <a:cxn ang="0">
                  <a:pos x="28" y="0"/>
                </a:cxn>
                <a:cxn ang="0">
                  <a:pos x="7" y="9"/>
                </a:cxn>
                <a:cxn ang="0">
                  <a:pos x="0" y="22"/>
                </a:cxn>
                <a:cxn ang="0">
                  <a:pos x="6" y="46"/>
                </a:cxn>
                <a:cxn ang="0">
                  <a:pos x="13" y="66"/>
                </a:cxn>
                <a:cxn ang="0">
                  <a:pos x="22" y="73"/>
                </a:cxn>
                <a:cxn ang="0">
                  <a:pos x="22" y="73"/>
                </a:cxn>
              </a:cxnLst>
              <a:rect l="0" t="0" r="r" b="b"/>
              <a:pathLst>
                <a:path w="59" h="76">
                  <a:moveTo>
                    <a:pt x="22" y="73"/>
                  </a:moveTo>
                  <a:lnTo>
                    <a:pt x="28" y="76"/>
                  </a:lnTo>
                  <a:lnTo>
                    <a:pt x="36" y="74"/>
                  </a:lnTo>
                  <a:lnTo>
                    <a:pt x="49" y="57"/>
                  </a:lnTo>
                  <a:lnTo>
                    <a:pt x="59" y="33"/>
                  </a:lnTo>
                  <a:lnTo>
                    <a:pt x="45" y="16"/>
                  </a:lnTo>
                  <a:lnTo>
                    <a:pt x="42" y="1"/>
                  </a:lnTo>
                  <a:lnTo>
                    <a:pt x="28" y="0"/>
                  </a:lnTo>
                  <a:lnTo>
                    <a:pt x="7" y="9"/>
                  </a:lnTo>
                  <a:lnTo>
                    <a:pt x="0" y="22"/>
                  </a:lnTo>
                  <a:lnTo>
                    <a:pt x="6" y="46"/>
                  </a:lnTo>
                  <a:lnTo>
                    <a:pt x="13" y="66"/>
                  </a:lnTo>
                  <a:lnTo>
                    <a:pt x="22" y="73"/>
                  </a:lnTo>
                  <a:lnTo>
                    <a:pt x="22" y="73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3" name="Freeform 807"/>
            <p:cNvSpPr>
              <a:spLocks/>
            </p:cNvSpPr>
            <p:nvPr/>
          </p:nvSpPr>
          <p:spPr bwMode="auto">
            <a:xfrm>
              <a:off x="500" y="2485"/>
              <a:ext cx="31" cy="30"/>
            </a:xfrm>
            <a:custGeom>
              <a:avLst/>
              <a:gdLst/>
              <a:ahLst/>
              <a:cxnLst>
                <a:cxn ang="0">
                  <a:pos x="4" y="30"/>
                </a:cxn>
                <a:cxn ang="0">
                  <a:pos x="6" y="27"/>
                </a:cxn>
                <a:cxn ang="0">
                  <a:pos x="10" y="29"/>
                </a:cxn>
                <a:cxn ang="0">
                  <a:pos x="6" y="16"/>
                </a:cxn>
                <a:cxn ang="0">
                  <a:pos x="11" y="16"/>
                </a:cxn>
                <a:cxn ang="0">
                  <a:pos x="16" y="17"/>
                </a:cxn>
                <a:cxn ang="0">
                  <a:pos x="22" y="14"/>
                </a:cxn>
                <a:cxn ang="0">
                  <a:pos x="24" y="12"/>
                </a:cxn>
                <a:cxn ang="0">
                  <a:pos x="31" y="9"/>
                </a:cxn>
                <a:cxn ang="0">
                  <a:pos x="25" y="5"/>
                </a:cxn>
                <a:cxn ang="0">
                  <a:pos x="17" y="4"/>
                </a:cxn>
                <a:cxn ang="0">
                  <a:pos x="6" y="5"/>
                </a:cxn>
                <a:cxn ang="0">
                  <a:pos x="13" y="0"/>
                </a:cxn>
                <a:cxn ang="0">
                  <a:pos x="3" y="4"/>
                </a:cxn>
                <a:cxn ang="0">
                  <a:pos x="0" y="7"/>
                </a:cxn>
                <a:cxn ang="0">
                  <a:pos x="3" y="13"/>
                </a:cxn>
                <a:cxn ang="0">
                  <a:pos x="4" y="30"/>
                </a:cxn>
                <a:cxn ang="0">
                  <a:pos x="4" y="30"/>
                </a:cxn>
              </a:cxnLst>
              <a:rect l="0" t="0" r="r" b="b"/>
              <a:pathLst>
                <a:path w="31" h="30">
                  <a:moveTo>
                    <a:pt x="4" y="30"/>
                  </a:moveTo>
                  <a:lnTo>
                    <a:pt x="6" y="27"/>
                  </a:lnTo>
                  <a:lnTo>
                    <a:pt x="10" y="29"/>
                  </a:lnTo>
                  <a:lnTo>
                    <a:pt x="6" y="16"/>
                  </a:lnTo>
                  <a:lnTo>
                    <a:pt x="11" y="16"/>
                  </a:lnTo>
                  <a:lnTo>
                    <a:pt x="16" y="17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31" y="9"/>
                  </a:lnTo>
                  <a:lnTo>
                    <a:pt x="25" y="5"/>
                  </a:lnTo>
                  <a:lnTo>
                    <a:pt x="17" y="4"/>
                  </a:lnTo>
                  <a:lnTo>
                    <a:pt x="6" y="5"/>
                  </a:lnTo>
                  <a:lnTo>
                    <a:pt x="13" y="0"/>
                  </a:lnTo>
                  <a:lnTo>
                    <a:pt x="3" y="4"/>
                  </a:lnTo>
                  <a:lnTo>
                    <a:pt x="0" y="7"/>
                  </a:lnTo>
                  <a:lnTo>
                    <a:pt x="3" y="13"/>
                  </a:lnTo>
                  <a:lnTo>
                    <a:pt x="4" y="30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4" name="Freeform 808"/>
            <p:cNvSpPr>
              <a:spLocks/>
            </p:cNvSpPr>
            <p:nvPr/>
          </p:nvSpPr>
          <p:spPr bwMode="auto">
            <a:xfrm>
              <a:off x="506" y="2522"/>
              <a:ext cx="19" cy="9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4" y="6"/>
                </a:cxn>
                <a:cxn ang="0">
                  <a:pos x="16" y="9"/>
                </a:cxn>
                <a:cxn ang="0">
                  <a:pos x="19" y="7"/>
                </a:cxn>
                <a:cxn ang="0">
                  <a:pos x="16" y="4"/>
                </a:cxn>
                <a:cxn ang="0">
                  <a:pos x="13" y="0"/>
                </a:cxn>
                <a:cxn ang="0">
                  <a:pos x="9" y="0"/>
                </a:cxn>
                <a:cxn ang="0">
                  <a:pos x="0" y="1"/>
                </a:cxn>
                <a:cxn ang="0">
                  <a:pos x="3" y="3"/>
                </a:cxn>
                <a:cxn ang="0">
                  <a:pos x="3" y="3"/>
                </a:cxn>
              </a:cxnLst>
              <a:rect l="0" t="0" r="r" b="b"/>
              <a:pathLst>
                <a:path w="19" h="9">
                  <a:moveTo>
                    <a:pt x="3" y="3"/>
                  </a:moveTo>
                  <a:lnTo>
                    <a:pt x="8" y="4"/>
                  </a:lnTo>
                  <a:lnTo>
                    <a:pt x="12" y="4"/>
                  </a:lnTo>
                  <a:lnTo>
                    <a:pt x="14" y="6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3" y="0"/>
                  </a:lnTo>
                  <a:lnTo>
                    <a:pt x="9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5" name="Freeform 809"/>
            <p:cNvSpPr>
              <a:spLocks/>
            </p:cNvSpPr>
            <p:nvPr/>
          </p:nvSpPr>
          <p:spPr bwMode="auto">
            <a:xfrm>
              <a:off x="484" y="2468"/>
              <a:ext cx="21" cy="5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0" y="3"/>
                </a:cxn>
                <a:cxn ang="0">
                  <a:pos x="8" y="7"/>
                </a:cxn>
                <a:cxn ang="0">
                  <a:pos x="7" y="10"/>
                </a:cxn>
                <a:cxn ang="0">
                  <a:pos x="7" y="15"/>
                </a:cxn>
                <a:cxn ang="0">
                  <a:pos x="12" y="22"/>
                </a:cxn>
                <a:cxn ang="0">
                  <a:pos x="8" y="20"/>
                </a:cxn>
                <a:cxn ang="0">
                  <a:pos x="10" y="23"/>
                </a:cxn>
                <a:cxn ang="0">
                  <a:pos x="13" y="25"/>
                </a:cxn>
                <a:cxn ang="0">
                  <a:pos x="15" y="28"/>
                </a:cxn>
                <a:cxn ang="0">
                  <a:pos x="13" y="47"/>
                </a:cxn>
                <a:cxn ang="0">
                  <a:pos x="15" y="49"/>
                </a:cxn>
                <a:cxn ang="0">
                  <a:pos x="17" y="48"/>
                </a:cxn>
                <a:cxn ang="0">
                  <a:pos x="21" y="49"/>
                </a:cxn>
                <a:cxn ang="0">
                  <a:pos x="17" y="54"/>
                </a:cxn>
                <a:cxn ang="0">
                  <a:pos x="8" y="51"/>
                </a:cxn>
                <a:cxn ang="0">
                  <a:pos x="1" y="35"/>
                </a:cxn>
                <a:cxn ang="0">
                  <a:pos x="1" y="24"/>
                </a:cxn>
                <a:cxn ang="0">
                  <a:pos x="0" y="14"/>
                </a:cxn>
                <a:cxn ang="0">
                  <a:pos x="2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1" h="54">
                  <a:moveTo>
                    <a:pt x="14" y="0"/>
                  </a:moveTo>
                  <a:lnTo>
                    <a:pt x="10" y="3"/>
                  </a:lnTo>
                  <a:lnTo>
                    <a:pt x="8" y="7"/>
                  </a:lnTo>
                  <a:lnTo>
                    <a:pt x="7" y="10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8" y="20"/>
                  </a:lnTo>
                  <a:lnTo>
                    <a:pt x="10" y="23"/>
                  </a:lnTo>
                  <a:lnTo>
                    <a:pt x="13" y="25"/>
                  </a:lnTo>
                  <a:lnTo>
                    <a:pt x="15" y="28"/>
                  </a:lnTo>
                  <a:lnTo>
                    <a:pt x="13" y="47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21" y="49"/>
                  </a:lnTo>
                  <a:lnTo>
                    <a:pt x="17" y="54"/>
                  </a:lnTo>
                  <a:lnTo>
                    <a:pt x="8" y="51"/>
                  </a:lnTo>
                  <a:lnTo>
                    <a:pt x="1" y="35"/>
                  </a:lnTo>
                  <a:lnTo>
                    <a:pt x="1" y="24"/>
                  </a:lnTo>
                  <a:lnTo>
                    <a:pt x="0" y="14"/>
                  </a:lnTo>
                  <a:lnTo>
                    <a:pt x="2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6" name="Freeform 810"/>
            <p:cNvSpPr>
              <a:spLocks/>
            </p:cNvSpPr>
            <p:nvPr/>
          </p:nvSpPr>
          <p:spPr bwMode="auto">
            <a:xfrm>
              <a:off x="501" y="2451"/>
              <a:ext cx="44" cy="8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1" y="12"/>
                </a:cxn>
                <a:cxn ang="0">
                  <a:pos x="16" y="11"/>
                </a:cxn>
                <a:cxn ang="0">
                  <a:pos x="20" y="11"/>
                </a:cxn>
                <a:cxn ang="0">
                  <a:pos x="23" y="11"/>
                </a:cxn>
                <a:cxn ang="0">
                  <a:pos x="26" y="15"/>
                </a:cxn>
                <a:cxn ang="0">
                  <a:pos x="26" y="22"/>
                </a:cxn>
                <a:cxn ang="0">
                  <a:pos x="25" y="25"/>
                </a:cxn>
                <a:cxn ang="0">
                  <a:pos x="24" y="29"/>
                </a:cxn>
                <a:cxn ang="0">
                  <a:pos x="27" y="34"/>
                </a:cxn>
                <a:cxn ang="0">
                  <a:pos x="29" y="37"/>
                </a:cxn>
                <a:cxn ang="0">
                  <a:pos x="32" y="37"/>
                </a:cxn>
                <a:cxn ang="0">
                  <a:pos x="36" y="39"/>
                </a:cxn>
                <a:cxn ang="0">
                  <a:pos x="36" y="43"/>
                </a:cxn>
                <a:cxn ang="0">
                  <a:pos x="35" y="51"/>
                </a:cxn>
                <a:cxn ang="0">
                  <a:pos x="33" y="56"/>
                </a:cxn>
                <a:cxn ang="0">
                  <a:pos x="31" y="64"/>
                </a:cxn>
                <a:cxn ang="0">
                  <a:pos x="28" y="69"/>
                </a:cxn>
                <a:cxn ang="0">
                  <a:pos x="26" y="72"/>
                </a:cxn>
                <a:cxn ang="0">
                  <a:pos x="22" y="76"/>
                </a:cxn>
                <a:cxn ang="0">
                  <a:pos x="18" y="77"/>
                </a:cxn>
                <a:cxn ang="0">
                  <a:pos x="16" y="81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6" y="81"/>
                </a:cxn>
                <a:cxn ang="0">
                  <a:pos x="7" y="87"/>
                </a:cxn>
                <a:cxn ang="0">
                  <a:pos x="17" y="87"/>
                </a:cxn>
                <a:cxn ang="0">
                  <a:pos x="26" y="80"/>
                </a:cxn>
                <a:cxn ang="0">
                  <a:pos x="36" y="72"/>
                </a:cxn>
                <a:cxn ang="0">
                  <a:pos x="44" y="51"/>
                </a:cxn>
                <a:cxn ang="0">
                  <a:pos x="44" y="40"/>
                </a:cxn>
                <a:cxn ang="0">
                  <a:pos x="40" y="32"/>
                </a:cxn>
                <a:cxn ang="0">
                  <a:pos x="34" y="26"/>
                </a:cxn>
                <a:cxn ang="0">
                  <a:pos x="29" y="8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8" y="11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44" h="87">
                  <a:moveTo>
                    <a:pt x="0" y="16"/>
                  </a:moveTo>
                  <a:lnTo>
                    <a:pt x="11" y="12"/>
                  </a:lnTo>
                  <a:lnTo>
                    <a:pt x="16" y="11"/>
                  </a:lnTo>
                  <a:lnTo>
                    <a:pt x="20" y="11"/>
                  </a:lnTo>
                  <a:lnTo>
                    <a:pt x="23" y="11"/>
                  </a:lnTo>
                  <a:lnTo>
                    <a:pt x="26" y="15"/>
                  </a:lnTo>
                  <a:lnTo>
                    <a:pt x="26" y="22"/>
                  </a:lnTo>
                  <a:lnTo>
                    <a:pt x="25" y="25"/>
                  </a:lnTo>
                  <a:lnTo>
                    <a:pt x="24" y="29"/>
                  </a:lnTo>
                  <a:lnTo>
                    <a:pt x="27" y="34"/>
                  </a:lnTo>
                  <a:lnTo>
                    <a:pt x="29" y="37"/>
                  </a:lnTo>
                  <a:lnTo>
                    <a:pt x="32" y="37"/>
                  </a:lnTo>
                  <a:lnTo>
                    <a:pt x="36" y="39"/>
                  </a:lnTo>
                  <a:lnTo>
                    <a:pt x="36" y="43"/>
                  </a:lnTo>
                  <a:lnTo>
                    <a:pt x="35" y="51"/>
                  </a:lnTo>
                  <a:lnTo>
                    <a:pt x="33" y="56"/>
                  </a:lnTo>
                  <a:lnTo>
                    <a:pt x="31" y="64"/>
                  </a:lnTo>
                  <a:lnTo>
                    <a:pt x="28" y="69"/>
                  </a:lnTo>
                  <a:lnTo>
                    <a:pt x="26" y="72"/>
                  </a:lnTo>
                  <a:lnTo>
                    <a:pt x="22" y="76"/>
                  </a:lnTo>
                  <a:lnTo>
                    <a:pt x="18" y="77"/>
                  </a:lnTo>
                  <a:lnTo>
                    <a:pt x="16" y="81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6" y="81"/>
                  </a:lnTo>
                  <a:lnTo>
                    <a:pt x="7" y="87"/>
                  </a:lnTo>
                  <a:lnTo>
                    <a:pt x="17" y="87"/>
                  </a:lnTo>
                  <a:lnTo>
                    <a:pt x="26" y="80"/>
                  </a:lnTo>
                  <a:lnTo>
                    <a:pt x="36" y="72"/>
                  </a:lnTo>
                  <a:lnTo>
                    <a:pt x="44" y="51"/>
                  </a:lnTo>
                  <a:lnTo>
                    <a:pt x="44" y="40"/>
                  </a:lnTo>
                  <a:lnTo>
                    <a:pt x="40" y="32"/>
                  </a:lnTo>
                  <a:lnTo>
                    <a:pt x="34" y="26"/>
                  </a:lnTo>
                  <a:lnTo>
                    <a:pt x="29" y="8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8" y="11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7" name="Freeform 811"/>
            <p:cNvSpPr>
              <a:spLocks/>
            </p:cNvSpPr>
            <p:nvPr/>
          </p:nvSpPr>
          <p:spPr bwMode="auto">
            <a:xfrm>
              <a:off x="492" y="2442"/>
              <a:ext cx="55" cy="97"/>
            </a:xfrm>
            <a:custGeom>
              <a:avLst/>
              <a:gdLst/>
              <a:ahLst/>
              <a:cxnLst>
                <a:cxn ang="0">
                  <a:pos x="22" y="18"/>
                </a:cxn>
                <a:cxn ang="0">
                  <a:pos x="30" y="16"/>
                </a:cxn>
                <a:cxn ang="0">
                  <a:pos x="35" y="18"/>
                </a:cxn>
                <a:cxn ang="0">
                  <a:pos x="37" y="28"/>
                </a:cxn>
                <a:cxn ang="0">
                  <a:pos x="36" y="37"/>
                </a:cxn>
                <a:cxn ang="0">
                  <a:pos x="38" y="43"/>
                </a:cxn>
                <a:cxn ang="0">
                  <a:pos x="41" y="44"/>
                </a:cxn>
                <a:cxn ang="0">
                  <a:pos x="46" y="46"/>
                </a:cxn>
                <a:cxn ang="0">
                  <a:pos x="46" y="43"/>
                </a:cxn>
                <a:cxn ang="0">
                  <a:pos x="49" y="48"/>
                </a:cxn>
                <a:cxn ang="0">
                  <a:pos x="50" y="52"/>
                </a:cxn>
                <a:cxn ang="0">
                  <a:pos x="48" y="58"/>
                </a:cxn>
                <a:cxn ang="0">
                  <a:pos x="45" y="65"/>
                </a:cxn>
                <a:cxn ang="0">
                  <a:pos x="43" y="70"/>
                </a:cxn>
                <a:cxn ang="0">
                  <a:pos x="41" y="76"/>
                </a:cxn>
                <a:cxn ang="0">
                  <a:pos x="37" y="81"/>
                </a:cxn>
                <a:cxn ang="0">
                  <a:pos x="33" y="86"/>
                </a:cxn>
                <a:cxn ang="0">
                  <a:pos x="30" y="87"/>
                </a:cxn>
                <a:cxn ang="0">
                  <a:pos x="28" y="86"/>
                </a:cxn>
                <a:cxn ang="0">
                  <a:pos x="28" y="89"/>
                </a:cxn>
                <a:cxn ang="0">
                  <a:pos x="25" y="92"/>
                </a:cxn>
                <a:cxn ang="0">
                  <a:pos x="21" y="92"/>
                </a:cxn>
                <a:cxn ang="0">
                  <a:pos x="17" y="92"/>
                </a:cxn>
                <a:cxn ang="0">
                  <a:pos x="20" y="90"/>
                </a:cxn>
                <a:cxn ang="0">
                  <a:pos x="22" y="88"/>
                </a:cxn>
                <a:cxn ang="0">
                  <a:pos x="14" y="88"/>
                </a:cxn>
                <a:cxn ang="0">
                  <a:pos x="11" y="91"/>
                </a:cxn>
                <a:cxn ang="0">
                  <a:pos x="11" y="96"/>
                </a:cxn>
                <a:cxn ang="0">
                  <a:pos x="20" y="97"/>
                </a:cxn>
                <a:cxn ang="0">
                  <a:pos x="28" y="95"/>
                </a:cxn>
                <a:cxn ang="0">
                  <a:pos x="42" y="85"/>
                </a:cxn>
                <a:cxn ang="0">
                  <a:pos x="47" y="76"/>
                </a:cxn>
                <a:cxn ang="0">
                  <a:pos x="55" y="50"/>
                </a:cxn>
                <a:cxn ang="0">
                  <a:pos x="54" y="44"/>
                </a:cxn>
                <a:cxn ang="0">
                  <a:pos x="45" y="37"/>
                </a:cxn>
                <a:cxn ang="0">
                  <a:pos x="41" y="19"/>
                </a:cxn>
                <a:cxn ang="0">
                  <a:pos x="37" y="0"/>
                </a:cxn>
                <a:cxn ang="0">
                  <a:pos x="27" y="8"/>
                </a:cxn>
                <a:cxn ang="0">
                  <a:pos x="17" y="20"/>
                </a:cxn>
                <a:cxn ang="0">
                  <a:pos x="0" y="27"/>
                </a:cxn>
                <a:cxn ang="0">
                  <a:pos x="12" y="24"/>
                </a:cxn>
                <a:cxn ang="0">
                  <a:pos x="20" y="21"/>
                </a:cxn>
                <a:cxn ang="0">
                  <a:pos x="22" y="18"/>
                </a:cxn>
                <a:cxn ang="0">
                  <a:pos x="22" y="18"/>
                </a:cxn>
              </a:cxnLst>
              <a:rect l="0" t="0" r="r" b="b"/>
              <a:pathLst>
                <a:path w="55" h="97">
                  <a:moveTo>
                    <a:pt x="22" y="18"/>
                  </a:moveTo>
                  <a:lnTo>
                    <a:pt x="30" y="16"/>
                  </a:lnTo>
                  <a:lnTo>
                    <a:pt x="35" y="18"/>
                  </a:lnTo>
                  <a:lnTo>
                    <a:pt x="37" y="28"/>
                  </a:lnTo>
                  <a:lnTo>
                    <a:pt x="36" y="37"/>
                  </a:lnTo>
                  <a:lnTo>
                    <a:pt x="38" y="43"/>
                  </a:lnTo>
                  <a:lnTo>
                    <a:pt x="41" y="44"/>
                  </a:lnTo>
                  <a:lnTo>
                    <a:pt x="46" y="46"/>
                  </a:lnTo>
                  <a:lnTo>
                    <a:pt x="46" y="43"/>
                  </a:lnTo>
                  <a:lnTo>
                    <a:pt x="49" y="48"/>
                  </a:lnTo>
                  <a:lnTo>
                    <a:pt x="50" y="52"/>
                  </a:lnTo>
                  <a:lnTo>
                    <a:pt x="48" y="58"/>
                  </a:lnTo>
                  <a:lnTo>
                    <a:pt x="45" y="65"/>
                  </a:lnTo>
                  <a:lnTo>
                    <a:pt x="43" y="70"/>
                  </a:lnTo>
                  <a:lnTo>
                    <a:pt x="41" y="76"/>
                  </a:lnTo>
                  <a:lnTo>
                    <a:pt x="37" y="81"/>
                  </a:lnTo>
                  <a:lnTo>
                    <a:pt x="33" y="86"/>
                  </a:lnTo>
                  <a:lnTo>
                    <a:pt x="30" y="87"/>
                  </a:lnTo>
                  <a:lnTo>
                    <a:pt x="28" y="86"/>
                  </a:lnTo>
                  <a:lnTo>
                    <a:pt x="28" y="89"/>
                  </a:lnTo>
                  <a:lnTo>
                    <a:pt x="25" y="92"/>
                  </a:lnTo>
                  <a:lnTo>
                    <a:pt x="21" y="92"/>
                  </a:lnTo>
                  <a:lnTo>
                    <a:pt x="17" y="92"/>
                  </a:lnTo>
                  <a:lnTo>
                    <a:pt x="20" y="90"/>
                  </a:lnTo>
                  <a:lnTo>
                    <a:pt x="22" y="88"/>
                  </a:lnTo>
                  <a:lnTo>
                    <a:pt x="14" y="88"/>
                  </a:lnTo>
                  <a:lnTo>
                    <a:pt x="11" y="91"/>
                  </a:lnTo>
                  <a:lnTo>
                    <a:pt x="11" y="96"/>
                  </a:lnTo>
                  <a:lnTo>
                    <a:pt x="20" y="97"/>
                  </a:lnTo>
                  <a:lnTo>
                    <a:pt x="28" y="95"/>
                  </a:lnTo>
                  <a:lnTo>
                    <a:pt x="42" y="85"/>
                  </a:lnTo>
                  <a:lnTo>
                    <a:pt x="47" y="76"/>
                  </a:lnTo>
                  <a:lnTo>
                    <a:pt x="55" y="50"/>
                  </a:lnTo>
                  <a:lnTo>
                    <a:pt x="54" y="44"/>
                  </a:lnTo>
                  <a:lnTo>
                    <a:pt x="45" y="37"/>
                  </a:lnTo>
                  <a:lnTo>
                    <a:pt x="41" y="19"/>
                  </a:lnTo>
                  <a:lnTo>
                    <a:pt x="37" y="0"/>
                  </a:lnTo>
                  <a:lnTo>
                    <a:pt x="27" y="8"/>
                  </a:lnTo>
                  <a:lnTo>
                    <a:pt x="17" y="20"/>
                  </a:lnTo>
                  <a:lnTo>
                    <a:pt x="0" y="27"/>
                  </a:lnTo>
                  <a:lnTo>
                    <a:pt x="12" y="24"/>
                  </a:lnTo>
                  <a:lnTo>
                    <a:pt x="20" y="21"/>
                  </a:lnTo>
                  <a:lnTo>
                    <a:pt x="22" y="18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8" name="Freeform 812"/>
            <p:cNvSpPr>
              <a:spLocks/>
            </p:cNvSpPr>
            <p:nvPr/>
          </p:nvSpPr>
          <p:spPr bwMode="auto">
            <a:xfrm>
              <a:off x="501" y="2483"/>
              <a:ext cx="47" cy="58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11" y="47"/>
                </a:cxn>
                <a:cxn ang="0">
                  <a:pos x="5" y="50"/>
                </a:cxn>
                <a:cxn ang="0">
                  <a:pos x="6" y="53"/>
                </a:cxn>
                <a:cxn ang="0">
                  <a:pos x="10" y="54"/>
                </a:cxn>
                <a:cxn ang="0">
                  <a:pos x="14" y="54"/>
                </a:cxn>
                <a:cxn ang="0">
                  <a:pos x="18" y="51"/>
                </a:cxn>
                <a:cxn ang="0">
                  <a:pos x="22" y="49"/>
                </a:cxn>
                <a:cxn ang="0">
                  <a:pos x="28" y="43"/>
                </a:cxn>
                <a:cxn ang="0">
                  <a:pos x="33" y="37"/>
                </a:cxn>
                <a:cxn ang="0">
                  <a:pos x="37" y="26"/>
                </a:cxn>
                <a:cxn ang="0">
                  <a:pos x="40" y="19"/>
                </a:cxn>
                <a:cxn ang="0">
                  <a:pos x="42" y="12"/>
                </a:cxn>
                <a:cxn ang="0">
                  <a:pos x="42" y="7"/>
                </a:cxn>
                <a:cxn ang="0">
                  <a:pos x="38" y="0"/>
                </a:cxn>
                <a:cxn ang="0">
                  <a:pos x="47" y="4"/>
                </a:cxn>
                <a:cxn ang="0">
                  <a:pos x="47" y="12"/>
                </a:cxn>
                <a:cxn ang="0">
                  <a:pos x="36" y="41"/>
                </a:cxn>
                <a:cxn ang="0">
                  <a:pos x="28" y="49"/>
                </a:cxn>
                <a:cxn ang="0">
                  <a:pos x="19" y="56"/>
                </a:cxn>
                <a:cxn ang="0">
                  <a:pos x="11" y="58"/>
                </a:cxn>
                <a:cxn ang="0">
                  <a:pos x="1" y="54"/>
                </a:cxn>
                <a:cxn ang="0">
                  <a:pos x="0" y="47"/>
                </a:cxn>
                <a:cxn ang="0">
                  <a:pos x="4" y="44"/>
                </a:cxn>
                <a:cxn ang="0">
                  <a:pos x="4" y="44"/>
                </a:cxn>
              </a:cxnLst>
              <a:rect l="0" t="0" r="r" b="b"/>
              <a:pathLst>
                <a:path w="47" h="58">
                  <a:moveTo>
                    <a:pt x="4" y="44"/>
                  </a:moveTo>
                  <a:lnTo>
                    <a:pt x="11" y="47"/>
                  </a:lnTo>
                  <a:lnTo>
                    <a:pt x="5" y="50"/>
                  </a:lnTo>
                  <a:lnTo>
                    <a:pt x="6" y="53"/>
                  </a:lnTo>
                  <a:lnTo>
                    <a:pt x="10" y="54"/>
                  </a:lnTo>
                  <a:lnTo>
                    <a:pt x="14" y="54"/>
                  </a:lnTo>
                  <a:lnTo>
                    <a:pt x="18" y="51"/>
                  </a:lnTo>
                  <a:lnTo>
                    <a:pt x="22" y="49"/>
                  </a:lnTo>
                  <a:lnTo>
                    <a:pt x="28" y="43"/>
                  </a:lnTo>
                  <a:lnTo>
                    <a:pt x="33" y="37"/>
                  </a:lnTo>
                  <a:lnTo>
                    <a:pt x="37" y="26"/>
                  </a:lnTo>
                  <a:lnTo>
                    <a:pt x="40" y="19"/>
                  </a:lnTo>
                  <a:lnTo>
                    <a:pt x="42" y="12"/>
                  </a:lnTo>
                  <a:lnTo>
                    <a:pt x="42" y="7"/>
                  </a:lnTo>
                  <a:lnTo>
                    <a:pt x="38" y="0"/>
                  </a:lnTo>
                  <a:lnTo>
                    <a:pt x="47" y="4"/>
                  </a:lnTo>
                  <a:lnTo>
                    <a:pt x="47" y="12"/>
                  </a:lnTo>
                  <a:lnTo>
                    <a:pt x="36" y="41"/>
                  </a:lnTo>
                  <a:lnTo>
                    <a:pt x="28" y="49"/>
                  </a:lnTo>
                  <a:lnTo>
                    <a:pt x="19" y="56"/>
                  </a:lnTo>
                  <a:lnTo>
                    <a:pt x="11" y="58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9" name="Freeform 813"/>
            <p:cNvSpPr>
              <a:spLocks/>
            </p:cNvSpPr>
            <p:nvPr/>
          </p:nvSpPr>
          <p:spPr bwMode="auto">
            <a:xfrm>
              <a:off x="492" y="2491"/>
              <a:ext cx="25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3"/>
                </a:cxn>
                <a:cxn ang="0">
                  <a:pos x="6" y="8"/>
                </a:cxn>
                <a:cxn ang="0">
                  <a:pos x="4" y="20"/>
                </a:cxn>
                <a:cxn ang="0">
                  <a:pos x="4" y="26"/>
                </a:cxn>
                <a:cxn ang="0">
                  <a:pos x="7" y="27"/>
                </a:cxn>
                <a:cxn ang="0">
                  <a:pos x="9" y="26"/>
                </a:cxn>
                <a:cxn ang="0">
                  <a:pos x="13" y="26"/>
                </a:cxn>
                <a:cxn ang="0">
                  <a:pos x="15" y="25"/>
                </a:cxn>
                <a:cxn ang="0">
                  <a:pos x="16" y="23"/>
                </a:cxn>
                <a:cxn ang="0">
                  <a:pos x="15" y="15"/>
                </a:cxn>
                <a:cxn ang="0">
                  <a:pos x="20" y="22"/>
                </a:cxn>
                <a:cxn ang="0">
                  <a:pos x="21" y="24"/>
                </a:cxn>
                <a:cxn ang="0">
                  <a:pos x="24" y="25"/>
                </a:cxn>
                <a:cxn ang="0">
                  <a:pos x="20" y="24"/>
                </a:cxn>
                <a:cxn ang="0">
                  <a:pos x="18" y="27"/>
                </a:cxn>
                <a:cxn ang="0">
                  <a:pos x="14" y="29"/>
                </a:cxn>
                <a:cxn ang="0">
                  <a:pos x="14" y="31"/>
                </a:cxn>
                <a:cxn ang="0">
                  <a:pos x="21" y="32"/>
                </a:cxn>
                <a:cxn ang="0">
                  <a:pos x="25" y="32"/>
                </a:cxn>
                <a:cxn ang="0">
                  <a:pos x="21" y="34"/>
                </a:cxn>
                <a:cxn ang="0">
                  <a:pos x="13" y="35"/>
                </a:cxn>
                <a:cxn ang="0">
                  <a:pos x="16" y="39"/>
                </a:cxn>
                <a:cxn ang="0">
                  <a:pos x="7" y="38"/>
                </a:cxn>
                <a:cxn ang="0">
                  <a:pos x="2" y="32"/>
                </a:cxn>
                <a:cxn ang="0">
                  <a:pos x="0" y="27"/>
                </a:cxn>
                <a:cxn ang="0">
                  <a:pos x="2" y="18"/>
                </a:cxn>
                <a:cxn ang="0">
                  <a:pos x="2" y="6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25" h="39">
                  <a:moveTo>
                    <a:pt x="1" y="0"/>
                  </a:moveTo>
                  <a:lnTo>
                    <a:pt x="5" y="3"/>
                  </a:lnTo>
                  <a:lnTo>
                    <a:pt x="6" y="8"/>
                  </a:lnTo>
                  <a:lnTo>
                    <a:pt x="4" y="20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9" y="26"/>
                  </a:lnTo>
                  <a:lnTo>
                    <a:pt x="13" y="26"/>
                  </a:lnTo>
                  <a:lnTo>
                    <a:pt x="15" y="25"/>
                  </a:lnTo>
                  <a:lnTo>
                    <a:pt x="16" y="23"/>
                  </a:lnTo>
                  <a:lnTo>
                    <a:pt x="15" y="15"/>
                  </a:lnTo>
                  <a:lnTo>
                    <a:pt x="20" y="22"/>
                  </a:lnTo>
                  <a:lnTo>
                    <a:pt x="21" y="24"/>
                  </a:lnTo>
                  <a:lnTo>
                    <a:pt x="24" y="25"/>
                  </a:lnTo>
                  <a:lnTo>
                    <a:pt x="20" y="24"/>
                  </a:lnTo>
                  <a:lnTo>
                    <a:pt x="18" y="27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21" y="32"/>
                  </a:lnTo>
                  <a:lnTo>
                    <a:pt x="25" y="32"/>
                  </a:lnTo>
                  <a:lnTo>
                    <a:pt x="21" y="34"/>
                  </a:lnTo>
                  <a:lnTo>
                    <a:pt x="13" y="35"/>
                  </a:lnTo>
                  <a:lnTo>
                    <a:pt x="16" y="39"/>
                  </a:lnTo>
                  <a:lnTo>
                    <a:pt x="7" y="38"/>
                  </a:lnTo>
                  <a:lnTo>
                    <a:pt x="2" y="32"/>
                  </a:lnTo>
                  <a:lnTo>
                    <a:pt x="0" y="27"/>
                  </a:lnTo>
                  <a:lnTo>
                    <a:pt x="2" y="18"/>
                  </a:lnTo>
                  <a:lnTo>
                    <a:pt x="2" y="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0" name="Freeform 814"/>
            <p:cNvSpPr>
              <a:spLocks/>
            </p:cNvSpPr>
            <p:nvPr/>
          </p:nvSpPr>
          <p:spPr bwMode="auto">
            <a:xfrm>
              <a:off x="501" y="2490"/>
              <a:ext cx="27" cy="1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6"/>
                </a:cxn>
                <a:cxn ang="0">
                  <a:pos x="3" y="7"/>
                </a:cxn>
                <a:cxn ang="0">
                  <a:pos x="8" y="8"/>
                </a:cxn>
                <a:cxn ang="0">
                  <a:pos x="12" y="11"/>
                </a:cxn>
                <a:cxn ang="0">
                  <a:pos x="16" y="11"/>
                </a:cxn>
                <a:cxn ang="0">
                  <a:pos x="19" y="9"/>
                </a:cxn>
                <a:cxn ang="0">
                  <a:pos x="22" y="6"/>
                </a:cxn>
                <a:cxn ang="0">
                  <a:pos x="27" y="5"/>
                </a:cxn>
                <a:cxn ang="0">
                  <a:pos x="25" y="3"/>
                </a:cxn>
                <a:cxn ang="0">
                  <a:pos x="22" y="1"/>
                </a:cxn>
                <a:cxn ang="0">
                  <a:pos x="18" y="0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7" h="11">
                  <a:moveTo>
                    <a:pt x="0" y="2"/>
                  </a:moveTo>
                  <a:lnTo>
                    <a:pt x="2" y="6"/>
                  </a:lnTo>
                  <a:lnTo>
                    <a:pt x="3" y="7"/>
                  </a:lnTo>
                  <a:lnTo>
                    <a:pt x="8" y="8"/>
                  </a:lnTo>
                  <a:lnTo>
                    <a:pt x="12" y="11"/>
                  </a:lnTo>
                  <a:lnTo>
                    <a:pt x="16" y="11"/>
                  </a:lnTo>
                  <a:lnTo>
                    <a:pt x="19" y="9"/>
                  </a:lnTo>
                  <a:lnTo>
                    <a:pt x="22" y="6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1" name="Freeform 815"/>
            <p:cNvSpPr>
              <a:spLocks/>
            </p:cNvSpPr>
            <p:nvPr/>
          </p:nvSpPr>
          <p:spPr bwMode="auto">
            <a:xfrm>
              <a:off x="493" y="2513"/>
              <a:ext cx="13" cy="1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1" y="10"/>
                </a:cxn>
                <a:cxn ang="0">
                  <a:pos x="9" y="10"/>
                </a:cxn>
                <a:cxn ang="0">
                  <a:pos x="3" y="10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3" y="5"/>
                </a:cxn>
                <a:cxn ang="0">
                  <a:pos x="7" y="7"/>
                </a:cxn>
                <a:cxn ang="0">
                  <a:pos x="10" y="5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13" h="10">
                  <a:moveTo>
                    <a:pt x="13" y="5"/>
                  </a:moveTo>
                  <a:lnTo>
                    <a:pt x="11" y="10"/>
                  </a:lnTo>
                  <a:lnTo>
                    <a:pt x="9" y="10"/>
                  </a:lnTo>
                  <a:lnTo>
                    <a:pt x="3" y="10"/>
                  </a:lnTo>
                  <a:lnTo>
                    <a:pt x="0" y="7"/>
                  </a:lnTo>
                  <a:lnTo>
                    <a:pt x="1" y="0"/>
                  </a:lnTo>
                  <a:lnTo>
                    <a:pt x="3" y="5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2" name="Freeform 816"/>
            <p:cNvSpPr>
              <a:spLocks/>
            </p:cNvSpPr>
            <p:nvPr/>
          </p:nvSpPr>
          <p:spPr bwMode="auto">
            <a:xfrm>
              <a:off x="496" y="2522"/>
              <a:ext cx="17" cy="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4" y="7"/>
                </a:cxn>
                <a:cxn ang="0">
                  <a:pos x="10" y="7"/>
                </a:cxn>
                <a:cxn ang="0">
                  <a:pos x="15" y="5"/>
                </a:cxn>
                <a:cxn ang="0">
                  <a:pos x="17" y="3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0" y="1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17" h="7">
                  <a:moveTo>
                    <a:pt x="2" y="4"/>
                  </a:moveTo>
                  <a:lnTo>
                    <a:pt x="4" y="7"/>
                  </a:lnTo>
                  <a:lnTo>
                    <a:pt x="10" y="7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6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3" name="Freeform 817"/>
            <p:cNvSpPr>
              <a:spLocks/>
            </p:cNvSpPr>
            <p:nvPr/>
          </p:nvSpPr>
          <p:spPr bwMode="auto">
            <a:xfrm>
              <a:off x="481" y="2465"/>
              <a:ext cx="18" cy="52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5" y="12"/>
                </a:cxn>
                <a:cxn ang="0">
                  <a:pos x="8" y="22"/>
                </a:cxn>
                <a:cxn ang="0">
                  <a:pos x="4" y="21"/>
                </a:cxn>
                <a:cxn ang="0">
                  <a:pos x="5" y="24"/>
                </a:cxn>
                <a:cxn ang="0">
                  <a:pos x="8" y="26"/>
                </a:cxn>
                <a:cxn ang="0">
                  <a:pos x="7" y="28"/>
                </a:cxn>
                <a:cxn ang="0">
                  <a:pos x="10" y="28"/>
                </a:cxn>
                <a:cxn ang="0">
                  <a:pos x="10" y="25"/>
                </a:cxn>
                <a:cxn ang="0">
                  <a:pos x="14" y="28"/>
                </a:cxn>
                <a:cxn ang="0">
                  <a:pos x="14" y="35"/>
                </a:cxn>
                <a:cxn ang="0">
                  <a:pos x="13" y="52"/>
                </a:cxn>
                <a:cxn ang="0">
                  <a:pos x="12" y="38"/>
                </a:cxn>
                <a:cxn ang="0">
                  <a:pos x="11" y="33"/>
                </a:cxn>
                <a:cxn ang="0">
                  <a:pos x="8" y="33"/>
                </a:cxn>
                <a:cxn ang="0">
                  <a:pos x="6" y="32"/>
                </a:cxn>
                <a:cxn ang="0">
                  <a:pos x="5" y="34"/>
                </a:cxn>
                <a:cxn ang="0">
                  <a:pos x="7" y="43"/>
                </a:cxn>
                <a:cxn ang="0">
                  <a:pos x="11" y="52"/>
                </a:cxn>
                <a:cxn ang="0">
                  <a:pos x="6" y="46"/>
                </a:cxn>
                <a:cxn ang="0">
                  <a:pos x="2" y="37"/>
                </a:cxn>
                <a:cxn ang="0">
                  <a:pos x="2" y="33"/>
                </a:cxn>
                <a:cxn ang="0">
                  <a:pos x="2" y="28"/>
                </a:cxn>
                <a:cxn ang="0">
                  <a:pos x="0" y="24"/>
                </a:cxn>
                <a:cxn ang="0">
                  <a:pos x="1" y="2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8" y="2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18" h="52">
                  <a:moveTo>
                    <a:pt x="12" y="4"/>
                  </a:moveTo>
                  <a:lnTo>
                    <a:pt x="8" y="5"/>
                  </a:lnTo>
                  <a:lnTo>
                    <a:pt x="5" y="8"/>
                  </a:lnTo>
                  <a:lnTo>
                    <a:pt x="5" y="12"/>
                  </a:lnTo>
                  <a:lnTo>
                    <a:pt x="8" y="22"/>
                  </a:lnTo>
                  <a:lnTo>
                    <a:pt x="4" y="21"/>
                  </a:lnTo>
                  <a:lnTo>
                    <a:pt x="5" y="24"/>
                  </a:lnTo>
                  <a:lnTo>
                    <a:pt x="8" y="26"/>
                  </a:lnTo>
                  <a:lnTo>
                    <a:pt x="7" y="28"/>
                  </a:lnTo>
                  <a:lnTo>
                    <a:pt x="10" y="28"/>
                  </a:lnTo>
                  <a:lnTo>
                    <a:pt x="10" y="25"/>
                  </a:lnTo>
                  <a:lnTo>
                    <a:pt x="14" y="28"/>
                  </a:lnTo>
                  <a:lnTo>
                    <a:pt x="14" y="35"/>
                  </a:lnTo>
                  <a:lnTo>
                    <a:pt x="13" y="52"/>
                  </a:lnTo>
                  <a:lnTo>
                    <a:pt x="12" y="38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7" y="43"/>
                  </a:lnTo>
                  <a:lnTo>
                    <a:pt x="11" y="52"/>
                  </a:lnTo>
                  <a:lnTo>
                    <a:pt x="6" y="46"/>
                  </a:lnTo>
                  <a:lnTo>
                    <a:pt x="2" y="37"/>
                  </a:lnTo>
                  <a:lnTo>
                    <a:pt x="2" y="33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0" y="6"/>
                  </a:lnTo>
                  <a:lnTo>
                    <a:pt x="6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4" name="Freeform 818"/>
            <p:cNvSpPr>
              <a:spLocks/>
            </p:cNvSpPr>
            <p:nvPr/>
          </p:nvSpPr>
          <p:spPr bwMode="auto">
            <a:xfrm>
              <a:off x="503" y="2491"/>
              <a:ext cx="23" cy="6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5" y="1"/>
                </a:cxn>
                <a:cxn ang="0">
                  <a:pos x="23" y="4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6"/>
                </a:cxn>
                <a:cxn ang="0">
                  <a:pos x="8" y="2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23" h="6">
                  <a:moveTo>
                    <a:pt x="10" y="1"/>
                  </a:moveTo>
                  <a:lnTo>
                    <a:pt x="15" y="1"/>
                  </a:lnTo>
                  <a:lnTo>
                    <a:pt x="23" y="4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7" y="6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E084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5" name="Freeform 819"/>
            <p:cNvSpPr>
              <a:spLocks/>
            </p:cNvSpPr>
            <p:nvPr/>
          </p:nvSpPr>
          <p:spPr bwMode="auto">
            <a:xfrm>
              <a:off x="482" y="2419"/>
              <a:ext cx="76" cy="66"/>
            </a:xfrm>
            <a:custGeom>
              <a:avLst/>
              <a:gdLst/>
              <a:ahLst/>
              <a:cxnLst>
                <a:cxn ang="0">
                  <a:pos x="5" y="47"/>
                </a:cxn>
                <a:cxn ang="0">
                  <a:pos x="20" y="45"/>
                </a:cxn>
                <a:cxn ang="0">
                  <a:pos x="49" y="23"/>
                </a:cxn>
                <a:cxn ang="0">
                  <a:pos x="47" y="39"/>
                </a:cxn>
                <a:cxn ang="0">
                  <a:pos x="53" y="51"/>
                </a:cxn>
                <a:cxn ang="0">
                  <a:pos x="57" y="62"/>
                </a:cxn>
                <a:cxn ang="0">
                  <a:pos x="62" y="66"/>
                </a:cxn>
                <a:cxn ang="0">
                  <a:pos x="76" y="42"/>
                </a:cxn>
                <a:cxn ang="0">
                  <a:pos x="73" y="28"/>
                </a:cxn>
                <a:cxn ang="0">
                  <a:pos x="70" y="12"/>
                </a:cxn>
                <a:cxn ang="0">
                  <a:pos x="49" y="0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18" y="4"/>
                </a:cxn>
                <a:cxn ang="0">
                  <a:pos x="12" y="10"/>
                </a:cxn>
                <a:cxn ang="0">
                  <a:pos x="4" y="20"/>
                </a:cxn>
                <a:cxn ang="0">
                  <a:pos x="0" y="31"/>
                </a:cxn>
                <a:cxn ang="0">
                  <a:pos x="1" y="46"/>
                </a:cxn>
                <a:cxn ang="0">
                  <a:pos x="5" y="47"/>
                </a:cxn>
                <a:cxn ang="0">
                  <a:pos x="5" y="47"/>
                </a:cxn>
              </a:cxnLst>
              <a:rect l="0" t="0" r="r" b="b"/>
              <a:pathLst>
                <a:path w="76" h="66">
                  <a:moveTo>
                    <a:pt x="5" y="47"/>
                  </a:moveTo>
                  <a:lnTo>
                    <a:pt x="20" y="45"/>
                  </a:lnTo>
                  <a:lnTo>
                    <a:pt x="49" y="23"/>
                  </a:lnTo>
                  <a:lnTo>
                    <a:pt x="47" y="39"/>
                  </a:lnTo>
                  <a:lnTo>
                    <a:pt x="53" y="51"/>
                  </a:lnTo>
                  <a:lnTo>
                    <a:pt x="57" y="62"/>
                  </a:lnTo>
                  <a:lnTo>
                    <a:pt x="62" y="66"/>
                  </a:lnTo>
                  <a:lnTo>
                    <a:pt x="76" y="42"/>
                  </a:lnTo>
                  <a:lnTo>
                    <a:pt x="73" y="28"/>
                  </a:lnTo>
                  <a:lnTo>
                    <a:pt x="70" y="12"/>
                  </a:lnTo>
                  <a:lnTo>
                    <a:pt x="49" y="0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18" y="4"/>
                  </a:lnTo>
                  <a:lnTo>
                    <a:pt x="12" y="10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1" y="46"/>
                  </a:lnTo>
                  <a:lnTo>
                    <a:pt x="5" y="47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6" name="Freeform 820"/>
            <p:cNvSpPr>
              <a:spLocks/>
            </p:cNvSpPr>
            <p:nvPr/>
          </p:nvSpPr>
          <p:spPr bwMode="auto">
            <a:xfrm>
              <a:off x="492" y="2422"/>
              <a:ext cx="37" cy="32"/>
            </a:xfrm>
            <a:custGeom>
              <a:avLst/>
              <a:gdLst/>
              <a:ahLst/>
              <a:cxnLst>
                <a:cxn ang="0">
                  <a:pos x="37" y="1"/>
                </a:cxn>
                <a:cxn ang="0">
                  <a:pos x="29" y="3"/>
                </a:cxn>
                <a:cxn ang="0">
                  <a:pos x="29" y="7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1" y="17"/>
                </a:cxn>
                <a:cxn ang="0">
                  <a:pos x="22" y="21"/>
                </a:cxn>
                <a:cxn ang="0">
                  <a:pos x="17" y="25"/>
                </a:cxn>
                <a:cxn ang="0">
                  <a:pos x="20" y="26"/>
                </a:cxn>
                <a:cxn ang="0">
                  <a:pos x="11" y="29"/>
                </a:cxn>
                <a:cxn ang="0">
                  <a:pos x="0" y="32"/>
                </a:cxn>
                <a:cxn ang="0">
                  <a:pos x="20" y="23"/>
                </a:cxn>
                <a:cxn ang="0">
                  <a:pos x="15" y="22"/>
                </a:cxn>
                <a:cxn ang="0">
                  <a:pos x="19" y="17"/>
                </a:cxn>
                <a:cxn ang="0">
                  <a:pos x="16" y="17"/>
                </a:cxn>
                <a:cxn ang="0">
                  <a:pos x="23" y="10"/>
                </a:cxn>
                <a:cxn ang="0">
                  <a:pos x="13" y="12"/>
                </a:cxn>
                <a:cxn ang="0">
                  <a:pos x="22" y="8"/>
                </a:cxn>
                <a:cxn ang="0">
                  <a:pos x="14" y="7"/>
                </a:cxn>
                <a:cxn ang="0">
                  <a:pos x="19" y="5"/>
                </a:cxn>
                <a:cxn ang="0">
                  <a:pos x="26" y="4"/>
                </a:cxn>
                <a:cxn ang="0">
                  <a:pos x="24" y="2"/>
                </a:cxn>
                <a:cxn ang="0">
                  <a:pos x="30" y="2"/>
                </a:cxn>
                <a:cxn ang="0">
                  <a:pos x="34" y="0"/>
                </a:cxn>
                <a:cxn ang="0">
                  <a:pos x="37" y="1"/>
                </a:cxn>
                <a:cxn ang="0">
                  <a:pos x="37" y="1"/>
                </a:cxn>
              </a:cxnLst>
              <a:rect l="0" t="0" r="r" b="b"/>
              <a:pathLst>
                <a:path w="37" h="32">
                  <a:moveTo>
                    <a:pt x="37" y="1"/>
                  </a:moveTo>
                  <a:lnTo>
                    <a:pt x="29" y="3"/>
                  </a:lnTo>
                  <a:lnTo>
                    <a:pt x="29" y="7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1" y="17"/>
                  </a:lnTo>
                  <a:lnTo>
                    <a:pt x="22" y="21"/>
                  </a:lnTo>
                  <a:lnTo>
                    <a:pt x="17" y="25"/>
                  </a:lnTo>
                  <a:lnTo>
                    <a:pt x="20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20" y="23"/>
                  </a:lnTo>
                  <a:lnTo>
                    <a:pt x="15" y="22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23" y="10"/>
                  </a:lnTo>
                  <a:lnTo>
                    <a:pt x="13" y="12"/>
                  </a:lnTo>
                  <a:lnTo>
                    <a:pt x="22" y="8"/>
                  </a:lnTo>
                  <a:lnTo>
                    <a:pt x="14" y="7"/>
                  </a:lnTo>
                  <a:lnTo>
                    <a:pt x="19" y="5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57F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7" name="Freeform 821"/>
            <p:cNvSpPr>
              <a:spLocks/>
            </p:cNvSpPr>
            <p:nvPr/>
          </p:nvSpPr>
          <p:spPr bwMode="auto">
            <a:xfrm>
              <a:off x="539" y="2440"/>
              <a:ext cx="14" cy="33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0" y="21"/>
                </a:cxn>
                <a:cxn ang="0">
                  <a:pos x="0" y="15"/>
                </a:cxn>
                <a:cxn ang="0">
                  <a:pos x="2" y="20"/>
                </a:cxn>
                <a:cxn ang="0">
                  <a:pos x="5" y="10"/>
                </a:cxn>
                <a:cxn ang="0">
                  <a:pos x="8" y="18"/>
                </a:cxn>
                <a:cxn ang="0">
                  <a:pos x="9" y="11"/>
                </a:cxn>
                <a:cxn ang="0">
                  <a:pos x="9" y="1"/>
                </a:cxn>
                <a:cxn ang="0">
                  <a:pos x="11" y="5"/>
                </a:cxn>
                <a:cxn ang="0">
                  <a:pos x="12" y="0"/>
                </a:cxn>
                <a:cxn ang="0">
                  <a:pos x="14" y="9"/>
                </a:cxn>
                <a:cxn ang="0">
                  <a:pos x="14" y="15"/>
                </a:cxn>
                <a:cxn ang="0">
                  <a:pos x="11" y="25"/>
                </a:cxn>
                <a:cxn ang="0">
                  <a:pos x="11" y="21"/>
                </a:cxn>
                <a:cxn ang="0">
                  <a:pos x="6" y="25"/>
                </a:cxn>
                <a:cxn ang="0">
                  <a:pos x="5" y="18"/>
                </a:cxn>
                <a:cxn ang="0">
                  <a:pos x="2" y="24"/>
                </a:cxn>
                <a:cxn ang="0">
                  <a:pos x="2" y="33"/>
                </a:cxn>
                <a:cxn ang="0">
                  <a:pos x="0" y="31"/>
                </a:cxn>
                <a:cxn ang="0">
                  <a:pos x="0" y="31"/>
                </a:cxn>
              </a:cxnLst>
              <a:rect l="0" t="0" r="r" b="b"/>
              <a:pathLst>
                <a:path w="14" h="33">
                  <a:moveTo>
                    <a:pt x="0" y="31"/>
                  </a:moveTo>
                  <a:lnTo>
                    <a:pt x="0" y="21"/>
                  </a:lnTo>
                  <a:lnTo>
                    <a:pt x="0" y="15"/>
                  </a:lnTo>
                  <a:lnTo>
                    <a:pt x="2" y="20"/>
                  </a:lnTo>
                  <a:lnTo>
                    <a:pt x="5" y="10"/>
                  </a:lnTo>
                  <a:lnTo>
                    <a:pt x="8" y="18"/>
                  </a:lnTo>
                  <a:lnTo>
                    <a:pt x="9" y="11"/>
                  </a:lnTo>
                  <a:lnTo>
                    <a:pt x="9" y="1"/>
                  </a:lnTo>
                  <a:lnTo>
                    <a:pt x="11" y="5"/>
                  </a:lnTo>
                  <a:lnTo>
                    <a:pt x="12" y="0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1" y="25"/>
                  </a:lnTo>
                  <a:lnTo>
                    <a:pt x="11" y="21"/>
                  </a:lnTo>
                  <a:lnTo>
                    <a:pt x="6" y="25"/>
                  </a:lnTo>
                  <a:lnTo>
                    <a:pt x="5" y="18"/>
                  </a:lnTo>
                  <a:lnTo>
                    <a:pt x="2" y="24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E57F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8" name="Freeform 822"/>
            <p:cNvSpPr>
              <a:spLocks/>
            </p:cNvSpPr>
            <p:nvPr/>
          </p:nvSpPr>
          <p:spPr bwMode="auto">
            <a:xfrm>
              <a:off x="545" y="2444"/>
              <a:ext cx="7" cy="19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11"/>
                </a:cxn>
                <a:cxn ang="0">
                  <a:pos x="6" y="17"/>
                </a:cxn>
                <a:cxn ang="0">
                  <a:pos x="5" y="13"/>
                </a:cxn>
                <a:cxn ang="0">
                  <a:pos x="1" y="19"/>
                </a:cxn>
                <a:cxn ang="0">
                  <a:pos x="1" y="15"/>
                </a:cxn>
                <a:cxn ang="0">
                  <a:pos x="0" y="9"/>
                </a:cxn>
                <a:cxn ang="0">
                  <a:pos x="2" y="14"/>
                </a:cxn>
                <a:cxn ang="0">
                  <a:pos x="4" y="5"/>
                </a:cxn>
                <a:cxn ang="0">
                  <a:pos x="5" y="10"/>
                </a:cxn>
                <a:cxn ang="0">
                  <a:pos x="6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7" h="19">
                  <a:moveTo>
                    <a:pt x="7" y="3"/>
                  </a:moveTo>
                  <a:lnTo>
                    <a:pt x="7" y="11"/>
                  </a:lnTo>
                  <a:lnTo>
                    <a:pt x="6" y="17"/>
                  </a:lnTo>
                  <a:lnTo>
                    <a:pt x="5" y="13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4" y="5"/>
                  </a:lnTo>
                  <a:lnTo>
                    <a:pt x="5" y="10"/>
                  </a:lnTo>
                  <a:lnTo>
                    <a:pt x="6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A6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89" name="Freeform 823"/>
            <p:cNvSpPr>
              <a:spLocks/>
            </p:cNvSpPr>
            <p:nvPr/>
          </p:nvSpPr>
          <p:spPr bwMode="auto">
            <a:xfrm>
              <a:off x="539" y="2455"/>
              <a:ext cx="4" cy="1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"/>
                </a:cxn>
                <a:cxn ang="0">
                  <a:pos x="0" y="15"/>
                </a:cxn>
                <a:cxn ang="0">
                  <a:pos x="2" y="8"/>
                </a:cxn>
                <a:cxn ang="0">
                  <a:pos x="4" y="0"/>
                </a:cxn>
                <a:cxn ang="0">
                  <a:pos x="1" y="8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4" h="15">
                  <a:moveTo>
                    <a:pt x="0" y="5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2" y="8"/>
                  </a:lnTo>
                  <a:lnTo>
                    <a:pt x="4" y="0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A6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0" name="Freeform 824"/>
            <p:cNvSpPr>
              <a:spLocks/>
            </p:cNvSpPr>
            <p:nvPr/>
          </p:nvSpPr>
          <p:spPr bwMode="auto">
            <a:xfrm>
              <a:off x="495" y="2455"/>
              <a:ext cx="15" cy="6"/>
            </a:xfrm>
            <a:custGeom>
              <a:avLst/>
              <a:gdLst/>
              <a:ahLst/>
              <a:cxnLst>
                <a:cxn ang="0">
                  <a:pos x="15" y="1"/>
                </a:cxn>
                <a:cxn ang="0">
                  <a:pos x="7" y="6"/>
                </a:cxn>
                <a:cxn ang="0">
                  <a:pos x="4" y="6"/>
                </a:cxn>
                <a:cxn ang="0">
                  <a:pos x="11" y="2"/>
                </a:cxn>
                <a:cxn ang="0">
                  <a:pos x="0" y="2"/>
                </a:cxn>
                <a:cxn ang="0">
                  <a:pos x="8" y="0"/>
                </a:cxn>
                <a:cxn ang="0">
                  <a:pos x="15" y="1"/>
                </a:cxn>
                <a:cxn ang="0">
                  <a:pos x="15" y="1"/>
                </a:cxn>
              </a:cxnLst>
              <a:rect l="0" t="0" r="r" b="b"/>
              <a:pathLst>
                <a:path w="15" h="6">
                  <a:moveTo>
                    <a:pt x="15" y="1"/>
                  </a:moveTo>
                  <a:lnTo>
                    <a:pt x="7" y="6"/>
                  </a:lnTo>
                  <a:lnTo>
                    <a:pt x="4" y="6"/>
                  </a:lnTo>
                  <a:lnTo>
                    <a:pt x="11" y="2"/>
                  </a:lnTo>
                  <a:lnTo>
                    <a:pt x="0" y="2"/>
                  </a:lnTo>
                  <a:lnTo>
                    <a:pt x="8" y="0"/>
                  </a:lnTo>
                  <a:lnTo>
                    <a:pt x="15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E57F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1" name="Freeform 825"/>
            <p:cNvSpPr>
              <a:spLocks/>
            </p:cNvSpPr>
            <p:nvPr/>
          </p:nvSpPr>
          <p:spPr bwMode="auto">
            <a:xfrm>
              <a:off x="510" y="2423"/>
              <a:ext cx="18" cy="16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7"/>
                </a:cxn>
                <a:cxn ang="0">
                  <a:pos x="4" y="13"/>
                </a:cxn>
                <a:cxn ang="0">
                  <a:pos x="1" y="16"/>
                </a:cxn>
                <a:cxn ang="0">
                  <a:pos x="4" y="10"/>
                </a:cxn>
                <a:cxn ang="0">
                  <a:pos x="4" y="8"/>
                </a:cxn>
                <a:cxn ang="0">
                  <a:pos x="2" y="8"/>
                </a:cxn>
                <a:cxn ang="0">
                  <a:pos x="5" y="6"/>
                </a:cxn>
                <a:cxn ang="0">
                  <a:pos x="0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10" y="1"/>
                </a:cxn>
                <a:cxn ang="0">
                  <a:pos x="18" y="0"/>
                </a:cxn>
                <a:cxn ang="0">
                  <a:pos x="11" y="3"/>
                </a:cxn>
                <a:cxn ang="0">
                  <a:pos x="13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8" h="16">
                  <a:moveTo>
                    <a:pt x="11" y="5"/>
                  </a:moveTo>
                  <a:lnTo>
                    <a:pt x="7" y="7"/>
                  </a:lnTo>
                  <a:lnTo>
                    <a:pt x="4" y="13"/>
                  </a:lnTo>
                  <a:lnTo>
                    <a:pt x="1" y="16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5" y="6"/>
                  </a:lnTo>
                  <a:lnTo>
                    <a:pt x="0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FFA6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2" name="Freeform 826"/>
            <p:cNvSpPr>
              <a:spLocks/>
            </p:cNvSpPr>
            <p:nvPr/>
          </p:nvSpPr>
          <p:spPr bwMode="auto">
            <a:xfrm>
              <a:off x="498" y="2496"/>
              <a:ext cx="4" cy="2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4" y="19"/>
                </a:cxn>
                <a:cxn ang="0">
                  <a:pos x="1" y="20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1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4" h="20">
                  <a:moveTo>
                    <a:pt x="2" y="2"/>
                  </a:moveTo>
                  <a:lnTo>
                    <a:pt x="4" y="19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D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3" name="Freeform 827"/>
            <p:cNvSpPr>
              <a:spLocks/>
            </p:cNvSpPr>
            <p:nvPr/>
          </p:nvSpPr>
          <p:spPr bwMode="auto">
            <a:xfrm>
              <a:off x="508" y="2485"/>
              <a:ext cx="12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lnTo>
                    <a:pt x="6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D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4" name="Freeform 828"/>
            <p:cNvSpPr>
              <a:spLocks/>
            </p:cNvSpPr>
            <p:nvPr/>
          </p:nvSpPr>
          <p:spPr bwMode="auto">
            <a:xfrm>
              <a:off x="501" y="2481"/>
              <a:ext cx="12" cy="6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3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2" y="2"/>
                </a:cxn>
                <a:cxn ang="0">
                  <a:pos x="10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2" h="6">
                  <a:moveTo>
                    <a:pt x="7" y="6"/>
                  </a:moveTo>
                  <a:lnTo>
                    <a:pt x="3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1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FFD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5" name="Freeform 829"/>
            <p:cNvSpPr>
              <a:spLocks/>
            </p:cNvSpPr>
            <p:nvPr/>
          </p:nvSpPr>
          <p:spPr bwMode="auto">
            <a:xfrm>
              <a:off x="499" y="2464"/>
              <a:ext cx="17" cy="12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8" y="11"/>
                </a:cxn>
                <a:cxn ang="0">
                  <a:pos x="13" y="9"/>
                </a:cxn>
                <a:cxn ang="0">
                  <a:pos x="16" y="6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9" y="2"/>
                </a:cxn>
                <a:cxn ang="0">
                  <a:pos x="4" y="4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12"/>
                </a:cxn>
                <a:cxn ang="0">
                  <a:pos x="5" y="12"/>
                </a:cxn>
                <a:cxn ang="0">
                  <a:pos x="5" y="12"/>
                </a:cxn>
              </a:cxnLst>
              <a:rect l="0" t="0" r="r" b="b"/>
              <a:pathLst>
                <a:path w="17" h="12">
                  <a:moveTo>
                    <a:pt x="5" y="12"/>
                  </a:moveTo>
                  <a:lnTo>
                    <a:pt x="8" y="11"/>
                  </a:lnTo>
                  <a:lnTo>
                    <a:pt x="13" y="9"/>
                  </a:lnTo>
                  <a:lnTo>
                    <a:pt x="16" y="6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FFD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6" name="Freeform 830"/>
            <p:cNvSpPr>
              <a:spLocks/>
            </p:cNvSpPr>
            <p:nvPr/>
          </p:nvSpPr>
          <p:spPr bwMode="auto">
            <a:xfrm>
              <a:off x="488" y="2500"/>
              <a:ext cx="5" cy="1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8"/>
                </a:cxn>
                <a:cxn ang="0">
                  <a:pos x="3" y="13"/>
                </a:cxn>
                <a:cxn ang="0">
                  <a:pos x="4" y="8"/>
                </a:cxn>
                <a:cxn ang="0">
                  <a:pos x="5" y="3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5" h="13">
                  <a:moveTo>
                    <a:pt x="0" y="1"/>
                  </a:moveTo>
                  <a:lnTo>
                    <a:pt x="1" y="8"/>
                  </a:lnTo>
                  <a:lnTo>
                    <a:pt x="3" y="13"/>
                  </a:lnTo>
                  <a:lnTo>
                    <a:pt x="4" y="8"/>
                  </a:lnTo>
                  <a:lnTo>
                    <a:pt x="5" y="3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7" name="Freeform 831"/>
            <p:cNvSpPr>
              <a:spLocks/>
            </p:cNvSpPr>
            <p:nvPr/>
          </p:nvSpPr>
          <p:spPr bwMode="auto">
            <a:xfrm>
              <a:off x="508" y="2496"/>
              <a:ext cx="24" cy="14"/>
            </a:xfrm>
            <a:custGeom>
              <a:avLst/>
              <a:gdLst/>
              <a:ahLst/>
              <a:cxnLst>
                <a:cxn ang="0">
                  <a:pos x="2" y="10"/>
                </a:cxn>
                <a:cxn ang="0">
                  <a:pos x="6" y="14"/>
                </a:cxn>
                <a:cxn ang="0">
                  <a:pos x="11" y="14"/>
                </a:cxn>
                <a:cxn ang="0">
                  <a:pos x="14" y="11"/>
                </a:cxn>
                <a:cxn ang="0">
                  <a:pos x="20" y="9"/>
                </a:cxn>
                <a:cxn ang="0">
                  <a:pos x="23" y="6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5"/>
                </a:cxn>
                <a:cxn ang="0">
                  <a:pos x="10" y="7"/>
                </a:cxn>
                <a:cxn ang="0">
                  <a:pos x="7" y="8"/>
                </a:cxn>
                <a:cxn ang="0">
                  <a:pos x="4" y="8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</a:cxnLst>
              <a:rect l="0" t="0" r="r" b="b"/>
              <a:pathLst>
                <a:path w="24" h="14">
                  <a:moveTo>
                    <a:pt x="2" y="10"/>
                  </a:moveTo>
                  <a:lnTo>
                    <a:pt x="6" y="14"/>
                  </a:lnTo>
                  <a:lnTo>
                    <a:pt x="11" y="14"/>
                  </a:lnTo>
                  <a:lnTo>
                    <a:pt x="14" y="11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5"/>
                  </a:lnTo>
                  <a:lnTo>
                    <a:pt x="10" y="7"/>
                  </a:lnTo>
                  <a:lnTo>
                    <a:pt x="7" y="8"/>
                  </a:lnTo>
                  <a:lnTo>
                    <a:pt x="4" y="8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FFD6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8" name="Freeform 832"/>
            <p:cNvSpPr>
              <a:spLocks/>
            </p:cNvSpPr>
            <p:nvPr/>
          </p:nvSpPr>
          <p:spPr bwMode="auto">
            <a:xfrm>
              <a:off x="505" y="2525"/>
              <a:ext cx="6" cy="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0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9" name="Freeform 833"/>
            <p:cNvSpPr>
              <a:spLocks/>
            </p:cNvSpPr>
            <p:nvPr/>
          </p:nvSpPr>
          <p:spPr bwMode="auto">
            <a:xfrm>
              <a:off x="513" y="2493"/>
              <a:ext cx="7" cy="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3"/>
                </a:cxn>
                <a:cxn ang="0">
                  <a:pos x="5" y="3"/>
                </a:cxn>
                <a:cxn ang="0">
                  <a:pos x="7" y="1"/>
                </a:cxn>
                <a:cxn ang="0">
                  <a:pos x="5" y="1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1" y="3"/>
                  </a:lnTo>
                  <a:lnTo>
                    <a:pt x="5" y="3"/>
                  </a:lnTo>
                  <a:lnTo>
                    <a:pt x="7" y="1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0" name="Freeform 834"/>
            <p:cNvSpPr>
              <a:spLocks/>
            </p:cNvSpPr>
            <p:nvPr/>
          </p:nvSpPr>
          <p:spPr bwMode="auto">
            <a:xfrm>
              <a:off x="539" y="2531"/>
              <a:ext cx="16" cy="7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4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9" y="2"/>
                </a:cxn>
                <a:cxn ang="0">
                  <a:pos x="12" y="4"/>
                </a:cxn>
                <a:cxn ang="0">
                  <a:pos x="15" y="4"/>
                </a:cxn>
                <a:cxn ang="0">
                  <a:pos x="16" y="6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6" h="7">
                  <a:moveTo>
                    <a:pt x="13" y="7"/>
                  </a:moveTo>
                  <a:lnTo>
                    <a:pt x="4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lnTo>
                    <a:pt x="12" y="4"/>
                  </a:lnTo>
                  <a:lnTo>
                    <a:pt x="15" y="4"/>
                  </a:lnTo>
                  <a:lnTo>
                    <a:pt x="16" y="6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1" name="Freeform 835"/>
            <p:cNvSpPr>
              <a:spLocks/>
            </p:cNvSpPr>
            <p:nvPr/>
          </p:nvSpPr>
          <p:spPr bwMode="auto">
            <a:xfrm>
              <a:off x="534" y="2541"/>
              <a:ext cx="15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5" y="2"/>
                </a:cxn>
                <a:cxn ang="0">
                  <a:pos x="11" y="3"/>
                </a:cxn>
                <a:cxn ang="0">
                  <a:pos x="7" y="3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3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2" name="Freeform 836"/>
            <p:cNvSpPr>
              <a:spLocks/>
            </p:cNvSpPr>
            <p:nvPr/>
          </p:nvSpPr>
          <p:spPr bwMode="auto">
            <a:xfrm>
              <a:off x="538" y="2552"/>
              <a:ext cx="8" cy="2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7" y="2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0" y="1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8" h="2">
                  <a:moveTo>
                    <a:pt x="5" y="2"/>
                  </a:moveTo>
                  <a:lnTo>
                    <a:pt x="7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3" name="Freeform 837"/>
            <p:cNvSpPr>
              <a:spLocks/>
            </p:cNvSpPr>
            <p:nvPr/>
          </p:nvSpPr>
          <p:spPr bwMode="auto">
            <a:xfrm>
              <a:off x="549" y="2554"/>
              <a:ext cx="8" cy="2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14"/>
                </a:cxn>
                <a:cxn ang="0">
                  <a:pos x="6" y="18"/>
                </a:cxn>
                <a:cxn ang="0">
                  <a:pos x="8" y="20"/>
                </a:cxn>
                <a:cxn ang="0">
                  <a:pos x="5" y="14"/>
                </a:cxn>
                <a:cxn ang="0">
                  <a:pos x="4" y="7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8" h="20">
                  <a:moveTo>
                    <a:pt x="0" y="9"/>
                  </a:moveTo>
                  <a:lnTo>
                    <a:pt x="2" y="14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5" y="14"/>
                  </a:lnTo>
                  <a:lnTo>
                    <a:pt x="4" y="7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4" name="Freeform 838"/>
            <p:cNvSpPr>
              <a:spLocks/>
            </p:cNvSpPr>
            <p:nvPr/>
          </p:nvSpPr>
          <p:spPr bwMode="auto">
            <a:xfrm>
              <a:off x="561" y="2576"/>
              <a:ext cx="6" cy="8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6" y="4"/>
                </a:cxn>
                <a:cxn ang="0">
                  <a:pos x="5" y="1"/>
                </a:cxn>
                <a:cxn ang="0">
                  <a:pos x="5" y="1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8"/>
                  </a:lnTo>
                  <a:lnTo>
                    <a:pt x="6" y="4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5" name="Freeform 839"/>
            <p:cNvSpPr>
              <a:spLocks/>
            </p:cNvSpPr>
            <p:nvPr/>
          </p:nvSpPr>
          <p:spPr bwMode="auto">
            <a:xfrm>
              <a:off x="573" y="2587"/>
              <a:ext cx="7" cy="1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7" y="16"/>
                </a:cxn>
                <a:cxn ang="0">
                  <a:pos x="3" y="9"/>
                </a:cxn>
                <a:cxn ang="0">
                  <a:pos x="4" y="5"/>
                </a:cxn>
                <a:cxn ang="0">
                  <a:pos x="5" y="3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10"/>
                  </a:lnTo>
                  <a:lnTo>
                    <a:pt x="7" y="16"/>
                  </a:lnTo>
                  <a:lnTo>
                    <a:pt x="3" y="9"/>
                  </a:lnTo>
                  <a:lnTo>
                    <a:pt x="4" y="5"/>
                  </a:lnTo>
                  <a:lnTo>
                    <a:pt x="5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6" name="Freeform 840"/>
            <p:cNvSpPr>
              <a:spLocks/>
            </p:cNvSpPr>
            <p:nvPr/>
          </p:nvSpPr>
          <p:spPr bwMode="auto">
            <a:xfrm>
              <a:off x="556" y="2518"/>
              <a:ext cx="5" cy="12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5" y="9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1" y="11"/>
                </a:cxn>
                <a:cxn ang="0">
                  <a:pos x="4" y="12"/>
                </a:cxn>
                <a:cxn ang="0">
                  <a:pos x="5" y="11"/>
                </a:cxn>
                <a:cxn ang="0">
                  <a:pos x="5" y="11"/>
                </a:cxn>
              </a:cxnLst>
              <a:rect l="0" t="0" r="r" b="b"/>
              <a:pathLst>
                <a:path w="5" h="12">
                  <a:moveTo>
                    <a:pt x="5" y="11"/>
                  </a:moveTo>
                  <a:lnTo>
                    <a:pt x="5" y="9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1" y="11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7" name="Freeform 841"/>
            <p:cNvSpPr>
              <a:spLocks/>
            </p:cNvSpPr>
            <p:nvPr/>
          </p:nvSpPr>
          <p:spPr bwMode="auto">
            <a:xfrm>
              <a:off x="526" y="2545"/>
              <a:ext cx="5" cy="6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1" y="5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5" y="3"/>
                </a:cxn>
                <a:cxn ang="0">
                  <a:pos x="5" y="3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1" y="5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3" y="2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8" name="Freeform 842"/>
            <p:cNvSpPr>
              <a:spLocks/>
            </p:cNvSpPr>
            <p:nvPr/>
          </p:nvSpPr>
          <p:spPr bwMode="auto">
            <a:xfrm>
              <a:off x="555" y="2543"/>
              <a:ext cx="4" cy="7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2" y="6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lnTo>
                    <a:pt x="4" y="4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9" name="Freeform 843"/>
            <p:cNvSpPr>
              <a:spLocks/>
            </p:cNvSpPr>
            <p:nvPr/>
          </p:nvSpPr>
          <p:spPr bwMode="auto">
            <a:xfrm>
              <a:off x="639" y="2621"/>
              <a:ext cx="11" cy="12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0" y="0"/>
                </a:cxn>
                <a:cxn ang="0">
                  <a:pos x="5" y="2"/>
                </a:cxn>
                <a:cxn ang="0">
                  <a:pos x="7" y="5"/>
                </a:cxn>
                <a:cxn ang="0">
                  <a:pos x="11" y="12"/>
                </a:cxn>
                <a:cxn ang="0">
                  <a:pos x="5" y="9"/>
                </a:cxn>
                <a:cxn ang="0">
                  <a:pos x="5" y="9"/>
                </a:cxn>
              </a:cxnLst>
              <a:rect l="0" t="0" r="r" b="b"/>
              <a:pathLst>
                <a:path w="11" h="12">
                  <a:moveTo>
                    <a:pt x="5" y="9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7" y="5"/>
                  </a:lnTo>
                  <a:lnTo>
                    <a:pt x="11" y="12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0" name="Freeform 844"/>
            <p:cNvSpPr>
              <a:spLocks/>
            </p:cNvSpPr>
            <p:nvPr/>
          </p:nvSpPr>
          <p:spPr bwMode="auto">
            <a:xfrm>
              <a:off x="638" y="2658"/>
              <a:ext cx="19" cy="9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11" y="9"/>
                </a:cxn>
                <a:cxn ang="0">
                  <a:pos x="14" y="8"/>
                </a:cxn>
                <a:cxn ang="0">
                  <a:pos x="19" y="0"/>
                </a:cxn>
                <a:cxn ang="0">
                  <a:pos x="11" y="4"/>
                </a:cxn>
                <a:cxn ang="0">
                  <a:pos x="0" y="1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9" h="9">
                  <a:moveTo>
                    <a:pt x="6" y="6"/>
                  </a:moveTo>
                  <a:lnTo>
                    <a:pt x="11" y="9"/>
                  </a:lnTo>
                  <a:lnTo>
                    <a:pt x="14" y="8"/>
                  </a:lnTo>
                  <a:lnTo>
                    <a:pt x="19" y="0"/>
                  </a:lnTo>
                  <a:lnTo>
                    <a:pt x="11" y="4"/>
                  </a:lnTo>
                  <a:lnTo>
                    <a:pt x="0" y="1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1" name="Freeform 845"/>
            <p:cNvSpPr>
              <a:spLocks/>
            </p:cNvSpPr>
            <p:nvPr/>
          </p:nvSpPr>
          <p:spPr bwMode="auto">
            <a:xfrm>
              <a:off x="442" y="2709"/>
              <a:ext cx="10" cy="7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0" h="7">
                  <a:moveTo>
                    <a:pt x="9" y="4"/>
                  </a:moveTo>
                  <a:lnTo>
                    <a:pt x="6" y="3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2" name="Freeform 846"/>
            <p:cNvSpPr>
              <a:spLocks/>
            </p:cNvSpPr>
            <p:nvPr/>
          </p:nvSpPr>
          <p:spPr bwMode="auto">
            <a:xfrm>
              <a:off x="447" y="2721"/>
              <a:ext cx="7" cy="11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3" y="9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2" y="6"/>
                </a:cxn>
                <a:cxn ang="0">
                  <a:pos x="7" y="0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7" h="11">
                  <a:moveTo>
                    <a:pt x="6" y="5"/>
                  </a:moveTo>
                  <a:lnTo>
                    <a:pt x="3" y="9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6"/>
                  </a:lnTo>
                  <a:lnTo>
                    <a:pt x="7" y="0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3" name="Freeform 847"/>
            <p:cNvSpPr>
              <a:spLocks/>
            </p:cNvSpPr>
            <p:nvPr/>
          </p:nvSpPr>
          <p:spPr bwMode="auto">
            <a:xfrm>
              <a:off x="430" y="2718"/>
              <a:ext cx="8" cy="6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7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0" y="2"/>
                </a:cxn>
                <a:cxn ang="0">
                  <a:pos x="3" y="6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8" h="6">
                  <a:moveTo>
                    <a:pt x="3" y="4"/>
                  </a:moveTo>
                  <a:lnTo>
                    <a:pt x="7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FC4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4" name="Freeform 848"/>
            <p:cNvSpPr>
              <a:spLocks/>
            </p:cNvSpPr>
            <p:nvPr/>
          </p:nvSpPr>
          <p:spPr bwMode="auto">
            <a:xfrm>
              <a:off x="412" y="2706"/>
              <a:ext cx="4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4"/>
                </a:cxn>
                <a:cxn ang="0">
                  <a:pos x="3" y="5"/>
                </a:cxn>
                <a:cxn ang="0">
                  <a:pos x="4" y="3"/>
                </a:cxn>
                <a:cxn ang="0">
                  <a:pos x="4" y="1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lnTo>
                    <a:pt x="1" y="4"/>
                  </a:lnTo>
                  <a:lnTo>
                    <a:pt x="3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5" name="Freeform 849"/>
            <p:cNvSpPr>
              <a:spLocks/>
            </p:cNvSpPr>
            <p:nvPr/>
          </p:nvSpPr>
          <p:spPr bwMode="auto">
            <a:xfrm>
              <a:off x="416" y="2719"/>
              <a:ext cx="6" cy="4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3" y="4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4" y="1"/>
                </a:cxn>
              </a:cxnLst>
              <a:rect l="0" t="0" r="r" b="b"/>
              <a:pathLst>
                <a:path w="6" h="4">
                  <a:moveTo>
                    <a:pt x="4" y="1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3" y="4"/>
                  </a:lnTo>
                  <a:lnTo>
                    <a:pt x="6" y="0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FB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6" name="Freeform 850"/>
            <p:cNvSpPr>
              <a:spLocks/>
            </p:cNvSpPr>
            <p:nvPr/>
          </p:nvSpPr>
          <p:spPr bwMode="auto">
            <a:xfrm>
              <a:off x="453" y="2549"/>
              <a:ext cx="58" cy="126"/>
            </a:xfrm>
            <a:custGeom>
              <a:avLst/>
              <a:gdLst/>
              <a:ahLst/>
              <a:cxnLst>
                <a:cxn ang="0">
                  <a:pos x="7" y="26"/>
                </a:cxn>
                <a:cxn ang="0">
                  <a:pos x="22" y="50"/>
                </a:cxn>
                <a:cxn ang="0">
                  <a:pos x="22" y="89"/>
                </a:cxn>
                <a:cxn ang="0">
                  <a:pos x="28" y="75"/>
                </a:cxn>
                <a:cxn ang="0">
                  <a:pos x="43" y="98"/>
                </a:cxn>
                <a:cxn ang="0">
                  <a:pos x="45" y="126"/>
                </a:cxn>
                <a:cxn ang="0">
                  <a:pos x="52" y="107"/>
                </a:cxn>
                <a:cxn ang="0">
                  <a:pos x="58" y="39"/>
                </a:cxn>
                <a:cxn ang="0">
                  <a:pos x="48" y="16"/>
                </a:cxn>
                <a:cxn ang="0">
                  <a:pos x="37" y="7"/>
                </a:cxn>
                <a:cxn ang="0">
                  <a:pos x="14" y="0"/>
                </a:cxn>
                <a:cxn ang="0">
                  <a:pos x="7" y="12"/>
                </a:cxn>
                <a:cxn ang="0">
                  <a:pos x="0" y="17"/>
                </a:cxn>
                <a:cxn ang="0">
                  <a:pos x="7" y="26"/>
                </a:cxn>
                <a:cxn ang="0">
                  <a:pos x="7" y="26"/>
                </a:cxn>
              </a:cxnLst>
              <a:rect l="0" t="0" r="r" b="b"/>
              <a:pathLst>
                <a:path w="58" h="126">
                  <a:moveTo>
                    <a:pt x="7" y="26"/>
                  </a:moveTo>
                  <a:lnTo>
                    <a:pt x="22" y="50"/>
                  </a:lnTo>
                  <a:lnTo>
                    <a:pt x="22" y="89"/>
                  </a:lnTo>
                  <a:lnTo>
                    <a:pt x="28" y="75"/>
                  </a:lnTo>
                  <a:lnTo>
                    <a:pt x="43" y="98"/>
                  </a:lnTo>
                  <a:lnTo>
                    <a:pt x="45" y="126"/>
                  </a:lnTo>
                  <a:lnTo>
                    <a:pt x="52" y="107"/>
                  </a:lnTo>
                  <a:lnTo>
                    <a:pt x="58" y="39"/>
                  </a:lnTo>
                  <a:lnTo>
                    <a:pt x="48" y="16"/>
                  </a:lnTo>
                  <a:lnTo>
                    <a:pt x="37" y="7"/>
                  </a:lnTo>
                  <a:lnTo>
                    <a:pt x="14" y="0"/>
                  </a:lnTo>
                  <a:lnTo>
                    <a:pt x="7" y="12"/>
                  </a:lnTo>
                  <a:lnTo>
                    <a:pt x="0" y="17"/>
                  </a:lnTo>
                  <a:lnTo>
                    <a:pt x="7" y="26"/>
                  </a:lnTo>
                  <a:lnTo>
                    <a:pt x="7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7" name="Freeform 851"/>
            <p:cNvSpPr>
              <a:spLocks/>
            </p:cNvSpPr>
            <p:nvPr/>
          </p:nvSpPr>
          <p:spPr bwMode="auto">
            <a:xfrm>
              <a:off x="441" y="2593"/>
              <a:ext cx="12" cy="58"/>
            </a:xfrm>
            <a:custGeom>
              <a:avLst/>
              <a:gdLst/>
              <a:ahLst/>
              <a:cxnLst>
                <a:cxn ang="0">
                  <a:pos x="1" y="25"/>
                </a:cxn>
                <a:cxn ang="0">
                  <a:pos x="0" y="53"/>
                </a:cxn>
                <a:cxn ang="0">
                  <a:pos x="12" y="58"/>
                </a:cxn>
                <a:cxn ang="0">
                  <a:pos x="12" y="27"/>
                </a:cxn>
                <a:cxn ang="0">
                  <a:pos x="7" y="0"/>
                </a:cxn>
                <a:cxn ang="0">
                  <a:pos x="7" y="34"/>
                </a:cxn>
                <a:cxn ang="0">
                  <a:pos x="1" y="25"/>
                </a:cxn>
                <a:cxn ang="0">
                  <a:pos x="1" y="25"/>
                </a:cxn>
              </a:cxnLst>
              <a:rect l="0" t="0" r="r" b="b"/>
              <a:pathLst>
                <a:path w="12" h="58">
                  <a:moveTo>
                    <a:pt x="1" y="25"/>
                  </a:moveTo>
                  <a:lnTo>
                    <a:pt x="0" y="53"/>
                  </a:lnTo>
                  <a:lnTo>
                    <a:pt x="12" y="58"/>
                  </a:lnTo>
                  <a:lnTo>
                    <a:pt x="12" y="27"/>
                  </a:lnTo>
                  <a:lnTo>
                    <a:pt x="7" y="0"/>
                  </a:lnTo>
                  <a:lnTo>
                    <a:pt x="7" y="34"/>
                  </a:lnTo>
                  <a:lnTo>
                    <a:pt x="1" y="25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8" name="Freeform 852"/>
            <p:cNvSpPr>
              <a:spLocks/>
            </p:cNvSpPr>
            <p:nvPr/>
          </p:nvSpPr>
          <p:spPr bwMode="auto">
            <a:xfrm>
              <a:off x="487" y="2675"/>
              <a:ext cx="23" cy="64"/>
            </a:xfrm>
            <a:custGeom>
              <a:avLst/>
              <a:gdLst/>
              <a:ahLst/>
              <a:cxnLst>
                <a:cxn ang="0">
                  <a:pos x="17" y="25"/>
                </a:cxn>
                <a:cxn ang="0">
                  <a:pos x="10" y="46"/>
                </a:cxn>
                <a:cxn ang="0">
                  <a:pos x="0" y="58"/>
                </a:cxn>
                <a:cxn ang="0">
                  <a:pos x="9" y="57"/>
                </a:cxn>
                <a:cxn ang="0">
                  <a:pos x="17" y="64"/>
                </a:cxn>
                <a:cxn ang="0">
                  <a:pos x="17" y="50"/>
                </a:cxn>
                <a:cxn ang="0">
                  <a:pos x="23" y="30"/>
                </a:cxn>
                <a:cxn ang="0">
                  <a:pos x="22" y="0"/>
                </a:cxn>
                <a:cxn ang="0">
                  <a:pos x="17" y="25"/>
                </a:cxn>
                <a:cxn ang="0">
                  <a:pos x="17" y="25"/>
                </a:cxn>
              </a:cxnLst>
              <a:rect l="0" t="0" r="r" b="b"/>
              <a:pathLst>
                <a:path w="23" h="64">
                  <a:moveTo>
                    <a:pt x="17" y="25"/>
                  </a:moveTo>
                  <a:lnTo>
                    <a:pt x="10" y="46"/>
                  </a:lnTo>
                  <a:lnTo>
                    <a:pt x="0" y="58"/>
                  </a:lnTo>
                  <a:lnTo>
                    <a:pt x="9" y="57"/>
                  </a:lnTo>
                  <a:lnTo>
                    <a:pt x="17" y="64"/>
                  </a:lnTo>
                  <a:lnTo>
                    <a:pt x="17" y="50"/>
                  </a:lnTo>
                  <a:lnTo>
                    <a:pt x="23" y="30"/>
                  </a:lnTo>
                  <a:lnTo>
                    <a:pt x="22" y="0"/>
                  </a:lnTo>
                  <a:lnTo>
                    <a:pt x="17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9" name="Freeform 853"/>
            <p:cNvSpPr>
              <a:spLocks/>
            </p:cNvSpPr>
            <p:nvPr/>
          </p:nvSpPr>
          <p:spPr bwMode="auto">
            <a:xfrm>
              <a:off x="589" y="2530"/>
              <a:ext cx="35" cy="47"/>
            </a:xfrm>
            <a:custGeom>
              <a:avLst/>
              <a:gdLst/>
              <a:ahLst/>
              <a:cxnLst>
                <a:cxn ang="0">
                  <a:pos x="27" y="23"/>
                </a:cxn>
                <a:cxn ang="0">
                  <a:pos x="10" y="47"/>
                </a:cxn>
                <a:cxn ang="0">
                  <a:pos x="0" y="27"/>
                </a:cxn>
                <a:cxn ang="0">
                  <a:pos x="1" y="4"/>
                </a:cxn>
                <a:cxn ang="0">
                  <a:pos x="6" y="0"/>
                </a:cxn>
                <a:cxn ang="0">
                  <a:pos x="35" y="1"/>
                </a:cxn>
                <a:cxn ang="0">
                  <a:pos x="30" y="10"/>
                </a:cxn>
                <a:cxn ang="0">
                  <a:pos x="27" y="23"/>
                </a:cxn>
                <a:cxn ang="0">
                  <a:pos x="27" y="23"/>
                </a:cxn>
              </a:cxnLst>
              <a:rect l="0" t="0" r="r" b="b"/>
              <a:pathLst>
                <a:path w="35" h="47">
                  <a:moveTo>
                    <a:pt x="27" y="23"/>
                  </a:moveTo>
                  <a:lnTo>
                    <a:pt x="10" y="47"/>
                  </a:lnTo>
                  <a:lnTo>
                    <a:pt x="0" y="27"/>
                  </a:lnTo>
                  <a:lnTo>
                    <a:pt x="1" y="4"/>
                  </a:lnTo>
                  <a:lnTo>
                    <a:pt x="6" y="0"/>
                  </a:lnTo>
                  <a:lnTo>
                    <a:pt x="35" y="1"/>
                  </a:lnTo>
                  <a:lnTo>
                    <a:pt x="30" y="10"/>
                  </a:lnTo>
                  <a:lnTo>
                    <a:pt x="27" y="23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0" name="Freeform 854"/>
            <p:cNvSpPr>
              <a:spLocks/>
            </p:cNvSpPr>
            <p:nvPr/>
          </p:nvSpPr>
          <p:spPr bwMode="auto">
            <a:xfrm>
              <a:off x="621" y="2558"/>
              <a:ext cx="36" cy="40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0" y="33"/>
                </a:cxn>
                <a:cxn ang="0">
                  <a:pos x="4" y="35"/>
                </a:cxn>
                <a:cxn ang="0">
                  <a:pos x="24" y="31"/>
                </a:cxn>
                <a:cxn ang="0">
                  <a:pos x="36" y="40"/>
                </a:cxn>
                <a:cxn ang="0">
                  <a:pos x="29" y="22"/>
                </a:cxn>
                <a:cxn ang="0">
                  <a:pos x="20" y="7"/>
                </a:cxn>
                <a:cxn ang="0">
                  <a:pos x="13" y="0"/>
                </a:cxn>
                <a:cxn ang="0">
                  <a:pos x="8" y="13"/>
                </a:cxn>
                <a:cxn ang="0">
                  <a:pos x="8" y="13"/>
                </a:cxn>
              </a:cxnLst>
              <a:rect l="0" t="0" r="r" b="b"/>
              <a:pathLst>
                <a:path w="36" h="40">
                  <a:moveTo>
                    <a:pt x="8" y="13"/>
                  </a:moveTo>
                  <a:lnTo>
                    <a:pt x="0" y="33"/>
                  </a:lnTo>
                  <a:lnTo>
                    <a:pt x="4" y="35"/>
                  </a:lnTo>
                  <a:lnTo>
                    <a:pt x="24" y="31"/>
                  </a:lnTo>
                  <a:lnTo>
                    <a:pt x="36" y="40"/>
                  </a:lnTo>
                  <a:lnTo>
                    <a:pt x="29" y="22"/>
                  </a:lnTo>
                  <a:lnTo>
                    <a:pt x="20" y="7"/>
                  </a:lnTo>
                  <a:lnTo>
                    <a:pt x="13" y="0"/>
                  </a:lnTo>
                  <a:lnTo>
                    <a:pt x="8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1" name="Freeform 855"/>
            <p:cNvSpPr>
              <a:spLocks/>
            </p:cNvSpPr>
            <p:nvPr/>
          </p:nvSpPr>
          <p:spPr bwMode="auto">
            <a:xfrm>
              <a:off x="651" y="2608"/>
              <a:ext cx="10" cy="15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10" y="15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r" b="b"/>
              <a:pathLst>
                <a:path w="10" h="15">
                  <a:moveTo>
                    <a:pt x="2" y="3"/>
                  </a:moveTo>
                  <a:lnTo>
                    <a:pt x="10" y="15"/>
                  </a:lnTo>
                  <a:lnTo>
                    <a:pt x="7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2" name="Freeform 856"/>
            <p:cNvSpPr>
              <a:spLocks/>
            </p:cNvSpPr>
            <p:nvPr/>
          </p:nvSpPr>
          <p:spPr bwMode="auto">
            <a:xfrm>
              <a:off x="552" y="2603"/>
              <a:ext cx="45" cy="135"/>
            </a:xfrm>
            <a:custGeom>
              <a:avLst/>
              <a:gdLst/>
              <a:ahLst/>
              <a:cxnLst>
                <a:cxn ang="0">
                  <a:pos x="1" y="23"/>
                </a:cxn>
                <a:cxn ang="0">
                  <a:pos x="5" y="77"/>
                </a:cxn>
                <a:cxn ang="0">
                  <a:pos x="9" y="130"/>
                </a:cxn>
                <a:cxn ang="0">
                  <a:pos x="28" y="135"/>
                </a:cxn>
                <a:cxn ang="0">
                  <a:pos x="45" y="129"/>
                </a:cxn>
                <a:cxn ang="0">
                  <a:pos x="44" y="73"/>
                </a:cxn>
                <a:cxn ang="0">
                  <a:pos x="35" y="49"/>
                </a:cxn>
                <a:cxn ang="0">
                  <a:pos x="23" y="27"/>
                </a:cxn>
                <a:cxn ang="0">
                  <a:pos x="20" y="42"/>
                </a:cxn>
                <a:cxn ang="0">
                  <a:pos x="12" y="24"/>
                </a:cxn>
                <a:cxn ang="0">
                  <a:pos x="0" y="0"/>
                </a:cxn>
                <a:cxn ang="0">
                  <a:pos x="1" y="23"/>
                </a:cxn>
                <a:cxn ang="0">
                  <a:pos x="1" y="23"/>
                </a:cxn>
              </a:cxnLst>
              <a:rect l="0" t="0" r="r" b="b"/>
              <a:pathLst>
                <a:path w="45" h="135">
                  <a:moveTo>
                    <a:pt x="1" y="23"/>
                  </a:moveTo>
                  <a:lnTo>
                    <a:pt x="5" y="77"/>
                  </a:lnTo>
                  <a:lnTo>
                    <a:pt x="9" y="130"/>
                  </a:lnTo>
                  <a:lnTo>
                    <a:pt x="28" y="135"/>
                  </a:lnTo>
                  <a:lnTo>
                    <a:pt x="45" y="129"/>
                  </a:lnTo>
                  <a:lnTo>
                    <a:pt x="44" y="73"/>
                  </a:lnTo>
                  <a:lnTo>
                    <a:pt x="35" y="49"/>
                  </a:lnTo>
                  <a:lnTo>
                    <a:pt x="23" y="27"/>
                  </a:lnTo>
                  <a:lnTo>
                    <a:pt x="20" y="42"/>
                  </a:lnTo>
                  <a:lnTo>
                    <a:pt x="12" y="24"/>
                  </a:lnTo>
                  <a:lnTo>
                    <a:pt x="0" y="0"/>
                  </a:lnTo>
                  <a:lnTo>
                    <a:pt x="1" y="23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3" name="Freeform 857"/>
            <p:cNvSpPr>
              <a:spLocks/>
            </p:cNvSpPr>
            <p:nvPr/>
          </p:nvSpPr>
          <p:spPr bwMode="auto">
            <a:xfrm>
              <a:off x="601" y="2703"/>
              <a:ext cx="21" cy="29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6" y="17"/>
                </a:cxn>
                <a:cxn ang="0">
                  <a:pos x="0" y="29"/>
                </a:cxn>
                <a:cxn ang="0">
                  <a:pos x="15" y="12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1" h="29">
                  <a:moveTo>
                    <a:pt x="21" y="0"/>
                  </a:moveTo>
                  <a:lnTo>
                    <a:pt x="16" y="17"/>
                  </a:lnTo>
                  <a:lnTo>
                    <a:pt x="0" y="29"/>
                  </a:lnTo>
                  <a:lnTo>
                    <a:pt x="15" y="1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4" name="Freeform 858"/>
            <p:cNvSpPr>
              <a:spLocks/>
            </p:cNvSpPr>
            <p:nvPr/>
          </p:nvSpPr>
          <p:spPr bwMode="auto">
            <a:xfrm>
              <a:off x="512" y="2542"/>
              <a:ext cx="8" cy="1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6" y="18"/>
                </a:cxn>
                <a:cxn ang="0">
                  <a:pos x="6" y="9"/>
                </a:cxn>
                <a:cxn ang="0">
                  <a:pos x="8" y="6"/>
                </a:cxn>
                <a:cxn ang="0">
                  <a:pos x="6" y="3"/>
                </a:cxn>
                <a:cxn ang="0">
                  <a:pos x="6" y="0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8" h="18">
                  <a:moveTo>
                    <a:pt x="0" y="1"/>
                  </a:moveTo>
                  <a:lnTo>
                    <a:pt x="6" y="18"/>
                  </a:lnTo>
                  <a:lnTo>
                    <a:pt x="6" y="9"/>
                  </a:lnTo>
                  <a:lnTo>
                    <a:pt x="8" y="6"/>
                  </a:lnTo>
                  <a:lnTo>
                    <a:pt x="6" y="3"/>
                  </a:lnTo>
                  <a:lnTo>
                    <a:pt x="6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5E5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5" name="Freeform 859"/>
            <p:cNvSpPr>
              <a:spLocks/>
            </p:cNvSpPr>
            <p:nvPr/>
          </p:nvSpPr>
          <p:spPr bwMode="auto">
            <a:xfrm>
              <a:off x="540" y="2561"/>
              <a:ext cx="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5" y="14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lnTo>
                    <a:pt x="0" y="6"/>
                  </a:lnTo>
                  <a:lnTo>
                    <a:pt x="5" y="14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6" name="Freeform 860"/>
            <p:cNvSpPr>
              <a:spLocks/>
            </p:cNvSpPr>
            <p:nvPr/>
          </p:nvSpPr>
          <p:spPr bwMode="auto">
            <a:xfrm>
              <a:off x="555" y="2471"/>
              <a:ext cx="14" cy="23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7" y="19"/>
                </a:cxn>
                <a:cxn ang="0">
                  <a:pos x="0" y="23"/>
                </a:cxn>
                <a:cxn ang="0">
                  <a:pos x="9" y="3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14" h="23">
                  <a:moveTo>
                    <a:pt x="13" y="3"/>
                  </a:moveTo>
                  <a:lnTo>
                    <a:pt x="7" y="19"/>
                  </a:lnTo>
                  <a:lnTo>
                    <a:pt x="0" y="23"/>
                  </a:lnTo>
                  <a:lnTo>
                    <a:pt x="9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E5E5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7" name="Freeform 861"/>
            <p:cNvSpPr>
              <a:spLocks/>
            </p:cNvSpPr>
            <p:nvPr/>
          </p:nvSpPr>
          <p:spPr bwMode="auto">
            <a:xfrm>
              <a:off x="546" y="2502"/>
              <a:ext cx="9" cy="2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8" y="14"/>
                </a:cxn>
                <a:cxn ang="0">
                  <a:pos x="4" y="23"/>
                </a:cxn>
                <a:cxn ang="0">
                  <a:pos x="0" y="22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lnTo>
                    <a:pt x="8" y="14"/>
                  </a:lnTo>
                  <a:lnTo>
                    <a:pt x="4" y="23"/>
                  </a:lnTo>
                  <a:lnTo>
                    <a:pt x="0" y="2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5E5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8" name="Freeform 862"/>
            <p:cNvSpPr>
              <a:spLocks/>
            </p:cNvSpPr>
            <p:nvPr/>
          </p:nvSpPr>
          <p:spPr bwMode="auto">
            <a:xfrm>
              <a:off x="560" y="2472"/>
              <a:ext cx="7" cy="1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0" y="18"/>
                </a:cxn>
                <a:cxn ang="0">
                  <a:pos x="4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7" h="18">
                  <a:moveTo>
                    <a:pt x="7" y="1"/>
                  </a:moveTo>
                  <a:lnTo>
                    <a:pt x="0" y="18"/>
                  </a:lnTo>
                  <a:lnTo>
                    <a:pt x="4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9" name="Freeform 863"/>
            <p:cNvSpPr>
              <a:spLocks/>
            </p:cNvSpPr>
            <p:nvPr/>
          </p:nvSpPr>
          <p:spPr bwMode="auto">
            <a:xfrm>
              <a:off x="517" y="2572"/>
              <a:ext cx="16" cy="166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3" y="67"/>
                </a:cxn>
                <a:cxn ang="0">
                  <a:pos x="16" y="86"/>
                </a:cxn>
                <a:cxn ang="0">
                  <a:pos x="12" y="104"/>
                </a:cxn>
                <a:cxn ang="0">
                  <a:pos x="13" y="129"/>
                </a:cxn>
                <a:cxn ang="0">
                  <a:pos x="0" y="166"/>
                </a:cxn>
                <a:cxn ang="0">
                  <a:pos x="0" y="138"/>
                </a:cxn>
                <a:cxn ang="0">
                  <a:pos x="8" y="102"/>
                </a:cxn>
                <a:cxn ang="0">
                  <a:pos x="6" y="41"/>
                </a:cxn>
                <a:cxn ang="0">
                  <a:pos x="10" y="0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16" h="166">
                  <a:moveTo>
                    <a:pt x="14" y="3"/>
                  </a:moveTo>
                  <a:lnTo>
                    <a:pt x="13" y="67"/>
                  </a:lnTo>
                  <a:lnTo>
                    <a:pt x="16" y="86"/>
                  </a:lnTo>
                  <a:lnTo>
                    <a:pt x="12" y="104"/>
                  </a:lnTo>
                  <a:lnTo>
                    <a:pt x="13" y="129"/>
                  </a:lnTo>
                  <a:lnTo>
                    <a:pt x="0" y="166"/>
                  </a:lnTo>
                  <a:lnTo>
                    <a:pt x="0" y="138"/>
                  </a:lnTo>
                  <a:lnTo>
                    <a:pt x="8" y="102"/>
                  </a:lnTo>
                  <a:lnTo>
                    <a:pt x="6" y="41"/>
                  </a:lnTo>
                  <a:lnTo>
                    <a:pt x="10" y="0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BF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0" name="Freeform 864"/>
            <p:cNvSpPr>
              <a:spLocks/>
            </p:cNvSpPr>
            <p:nvPr/>
          </p:nvSpPr>
          <p:spPr bwMode="auto">
            <a:xfrm>
              <a:off x="558" y="2580"/>
              <a:ext cx="13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" y="9"/>
                </a:cxn>
                <a:cxn ang="0">
                  <a:pos x="4" y="9"/>
                </a:cxn>
                <a:cxn ang="0">
                  <a:pos x="13" y="4"/>
                </a:cxn>
                <a:cxn ang="0">
                  <a:pos x="12" y="0"/>
                </a:cxn>
                <a:cxn ang="0">
                  <a:pos x="5" y="6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lnTo>
                    <a:pt x="1" y="9"/>
                  </a:lnTo>
                  <a:lnTo>
                    <a:pt x="4" y="9"/>
                  </a:lnTo>
                  <a:lnTo>
                    <a:pt x="13" y="4"/>
                  </a:lnTo>
                  <a:lnTo>
                    <a:pt x="12" y="0"/>
                  </a:lnTo>
                  <a:lnTo>
                    <a:pt x="5" y="6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C66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1" name="Freeform 865"/>
            <p:cNvSpPr>
              <a:spLocks/>
            </p:cNvSpPr>
            <p:nvPr/>
          </p:nvSpPr>
          <p:spPr bwMode="auto">
            <a:xfrm>
              <a:off x="571" y="2570"/>
              <a:ext cx="13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2" y="13"/>
                </a:cxn>
                <a:cxn ang="0">
                  <a:pos x="5" y="13"/>
                </a:cxn>
                <a:cxn ang="0">
                  <a:pos x="13" y="10"/>
                </a:cxn>
                <a:cxn ang="0">
                  <a:pos x="12" y="5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13" h="13">
                  <a:moveTo>
                    <a:pt x="0" y="11"/>
                  </a:moveTo>
                  <a:lnTo>
                    <a:pt x="2" y="13"/>
                  </a:lnTo>
                  <a:lnTo>
                    <a:pt x="5" y="13"/>
                  </a:lnTo>
                  <a:lnTo>
                    <a:pt x="13" y="10"/>
                  </a:lnTo>
                  <a:lnTo>
                    <a:pt x="12" y="5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5C665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2" name="Freeform 866"/>
            <p:cNvSpPr>
              <a:spLocks/>
            </p:cNvSpPr>
            <p:nvPr/>
          </p:nvSpPr>
          <p:spPr bwMode="auto">
            <a:xfrm>
              <a:off x="476" y="2416"/>
              <a:ext cx="49" cy="52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1" y="43"/>
                </a:cxn>
                <a:cxn ang="0">
                  <a:pos x="3" y="48"/>
                </a:cxn>
                <a:cxn ang="0">
                  <a:pos x="7" y="51"/>
                </a:cxn>
                <a:cxn ang="0">
                  <a:pos x="16" y="52"/>
                </a:cxn>
                <a:cxn ang="0">
                  <a:pos x="27" y="49"/>
                </a:cxn>
                <a:cxn ang="0">
                  <a:pos x="39" y="42"/>
                </a:cxn>
                <a:cxn ang="0">
                  <a:pos x="40" y="40"/>
                </a:cxn>
                <a:cxn ang="0">
                  <a:pos x="27" y="46"/>
                </a:cxn>
                <a:cxn ang="0">
                  <a:pos x="18" y="46"/>
                </a:cxn>
                <a:cxn ang="0">
                  <a:pos x="29" y="41"/>
                </a:cxn>
                <a:cxn ang="0">
                  <a:pos x="12" y="44"/>
                </a:cxn>
                <a:cxn ang="0">
                  <a:pos x="23" y="38"/>
                </a:cxn>
                <a:cxn ang="0">
                  <a:pos x="12" y="39"/>
                </a:cxn>
                <a:cxn ang="0">
                  <a:pos x="34" y="29"/>
                </a:cxn>
                <a:cxn ang="0">
                  <a:pos x="25" y="30"/>
                </a:cxn>
                <a:cxn ang="0">
                  <a:pos x="33" y="25"/>
                </a:cxn>
                <a:cxn ang="0">
                  <a:pos x="28" y="24"/>
                </a:cxn>
                <a:cxn ang="0">
                  <a:pos x="38" y="16"/>
                </a:cxn>
                <a:cxn ang="0">
                  <a:pos x="21" y="22"/>
                </a:cxn>
                <a:cxn ang="0">
                  <a:pos x="32" y="15"/>
                </a:cxn>
                <a:cxn ang="0">
                  <a:pos x="13" y="19"/>
                </a:cxn>
                <a:cxn ang="0">
                  <a:pos x="21" y="15"/>
                </a:cxn>
                <a:cxn ang="0">
                  <a:pos x="22" y="12"/>
                </a:cxn>
                <a:cxn ang="0">
                  <a:pos x="30" y="8"/>
                </a:cxn>
                <a:cxn ang="0">
                  <a:pos x="39" y="4"/>
                </a:cxn>
                <a:cxn ang="0">
                  <a:pos x="43" y="5"/>
                </a:cxn>
                <a:cxn ang="0">
                  <a:pos x="49" y="5"/>
                </a:cxn>
                <a:cxn ang="0">
                  <a:pos x="46" y="2"/>
                </a:cxn>
                <a:cxn ang="0">
                  <a:pos x="44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25" y="4"/>
                </a:cxn>
                <a:cxn ang="0">
                  <a:pos x="23" y="4"/>
                </a:cxn>
                <a:cxn ang="0">
                  <a:pos x="19" y="6"/>
                </a:cxn>
                <a:cxn ang="0">
                  <a:pos x="14" y="9"/>
                </a:cxn>
                <a:cxn ang="0">
                  <a:pos x="9" y="16"/>
                </a:cxn>
                <a:cxn ang="0">
                  <a:pos x="7" y="19"/>
                </a:cxn>
                <a:cxn ang="0">
                  <a:pos x="4" y="24"/>
                </a:cxn>
                <a:cxn ang="0">
                  <a:pos x="2" y="30"/>
                </a:cxn>
                <a:cxn ang="0">
                  <a:pos x="0" y="37"/>
                </a:cxn>
                <a:cxn ang="0">
                  <a:pos x="0" y="37"/>
                </a:cxn>
              </a:cxnLst>
              <a:rect l="0" t="0" r="r" b="b"/>
              <a:pathLst>
                <a:path w="49" h="52">
                  <a:moveTo>
                    <a:pt x="0" y="37"/>
                  </a:moveTo>
                  <a:lnTo>
                    <a:pt x="1" y="43"/>
                  </a:lnTo>
                  <a:lnTo>
                    <a:pt x="3" y="48"/>
                  </a:lnTo>
                  <a:lnTo>
                    <a:pt x="7" y="51"/>
                  </a:lnTo>
                  <a:lnTo>
                    <a:pt x="16" y="52"/>
                  </a:lnTo>
                  <a:lnTo>
                    <a:pt x="27" y="49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27" y="46"/>
                  </a:lnTo>
                  <a:lnTo>
                    <a:pt x="18" y="46"/>
                  </a:lnTo>
                  <a:lnTo>
                    <a:pt x="29" y="41"/>
                  </a:lnTo>
                  <a:lnTo>
                    <a:pt x="12" y="44"/>
                  </a:lnTo>
                  <a:lnTo>
                    <a:pt x="23" y="38"/>
                  </a:lnTo>
                  <a:lnTo>
                    <a:pt x="12" y="39"/>
                  </a:lnTo>
                  <a:lnTo>
                    <a:pt x="34" y="29"/>
                  </a:lnTo>
                  <a:lnTo>
                    <a:pt x="25" y="30"/>
                  </a:lnTo>
                  <a:lnTo>
                    <a:pt x="33" y="25"/>
                  </a:lnTo>
                  <a:lnTo>
                    <a:pt x="28" y="24"/>
                  </a:lnTo>
                  <a:lnTo>
                    <a:pt x="38" y="16"/>
                  </a:lnTo>
                  <a:lnTo>
                    <a:pt x="21" y="22"/>
                  </a:lnTo>
                  <a:lnTo>
                    <a:pt x="32" y="15"/>
                  </a:lnTo>
                  <a:lnTo>
                    <a:pt x="13" y="19"/>
                  </a:lnTo>
                  <a:lnTo>
                    <a:pt x="21" y="15"/>
                  </a:lnTo>
                  <a:lnTo>
                    <a:pt x="22" y="12"/>
                  </a:lnTo>
                  <a:lnTo>
                    <a:pt x="30" y="8"/>
                  </a:lnTo>
                  <a:lnTo>
                    <a:pt x="39" y="4"/>
                  </a:lnTo>
                  <a:lnTo>
                    <a:pt x="43" y="5"/>
                  </a:lnTo>
                  <a:lnTo>
                    <a:pt x="49" y="5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19" y="6"/>
                  </a:lnTo>
                  <a:lnTo>
                    <a:pt x="14" y="9"/>
                  </a:lnTo>
                  <a:lnTo>
                    <a:pt x="9" y="16"/>
                  </a:lnTo>
                  <a:lnTo>
                    <a:pt x="7" y="19"/>
                  </a:lnTo>
                  <a:lnTo>
                    <a:pt x="4" y="24"/>
                  </a:lnTo>
                  <a:lnTo>
                    <a:pt x="2" y="30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3" name="Freeform 867"/>
            <p:cNvSpPr>
              <a:spLocks/>
            </p:cNvSpPr>
            <p:nvPr/>
          </p:nvSpPr>
          <p:spPr bwMode="auto">
            <a:xfrm>
              <a:off x="495" y="2416"/>
              <a:ext cx="67" cy="76"/>
            </a:xfrm>
            <a:custGeom>
              <a:avLst/>
              <a:gdLst/>
              <a:ahLst/>
              <a:cxnLst>
                <a:cxn ang="0">
                  <a:pos x="26" y="40"/>
                </a:cxn>
                <a:cxn ang="0">
                  <a:pos x="25" y="40"/>
                </a:cxn>
                <a:cxn ang="0">
                  <a:pos x="12" y="49"/>
                </a:cxn>
                <a:cxn ang="0">
                  <a:pos x="19" y="38"/>
                </a:cxn>
                <a:cxn ang="0">
                  <a:pos x="4" y="40"/>
                </a:cxn>
                <a:cxn ang="0">
                  <a:pos x="19" y="32"/>
                </a:cxn>
                <a:cxn ang="0">
                  <a:pos x="21" y="27"/>
                </a:cxn>
                <a:cxn ang="0">
                  <a:pos x="22" y="21"/>
                </a:cxn>
                <a:cxn ang="0">
                  <a:pos x="29" y="14"/>
                </a:cxn>
                <a:cxn ang="0">
                  <a:pos x="34" y="10"/>
                </a:cxn>
                <a:cxn ang="0">
                  <a:pos x="37" y="7"/>
                </a:cxn>
                <a:cxn ang="0">
                  <a:pos x="26" y="7"/>
                </a:cxn>
                <a:cxn ang="0">
                  <a:pos x="20" y="9"/>
                </a:cxn>
                <a:cxn ang="0">
                  <a:pos x="10" y="13"/>
                </a:cxn>
                <a:cxn ang="0">
                  <a:pos x="10" y="10"/>
                </a:cxn>
                <a:cxn ang="0">
                  <a:pos x="15" y="5"/>
                </a:cxn>
                <a:cxn ang="0">
                  <a:pos x="22" y="1"/>
                </a:cxn>
                <a:cxn ang="0">
                  <a:pos x="36" y="0"/>
                </a:cxn>
                <a:cxn ang="0">
                  <a:pos x="44" y="2"/>
                </a:cxn>
                <a:cxn ang="0">
                  <a:pos x="50" y="8"/>
                </a:cxn>
                <a:cxn ang="0">
                  <a:pos x="58" y="17"/>
                </a:cxn>
                <a:cxn ang="0">
                  <a:pos x="65" y="30"/>
                </a:cxn>
                <a:cxn ang="0">
                  <a:pos x="67" y="45"/>
                </a:cxn>
                <a:cxn ang="0">
                  <a:pos x="59" y="55"/>
                </a:cxn>
                <a:cxn ang="0">
                  <a:pos x="52" y="72"/>
                </a:cxn>
                <a:cxn ang="0">
                  <a:pos x="51" y="73"/>
                </a:cxn>
                <a:cxn ang="0">
                  <a:pos x="43" y="64"/>
                </a:cxn>
                <a:cxn ang="0">
                  <a:pos x="45" y="61"/>
                </a:cxn>
                <a:cxn ang="0">
                  <a:pos x="47" y="59"/>
                </a:cxn>
                <a:cxn ang="0">
                  <a:pos x="48" y="44"/>
                </a:cxn>
                <a:cxn ang="0">
                  <a:pos x="52" y="50"/>
                </a:cxn>
                <a:cxn ang="0">
                  <a:pos x="57" y="49"/>
                </a:cxn>
                <a:cxn ang="0">
                  <a:pos x="60" y="30"/>
                </a:cxn>
                <a:cxn ang="0">
                  <a:pos x="53" y="18"/>
                </a:cxn>
                <a:cxn ang="0">
                  <a:pos x="51" y="21"/>
                </a:cxn>
                <a:cxn ang="0">
                  <a:pos x="49" y="28"/>
                </a:cxn>
                <a:cxn ang="0">
                  <a:pos x="42" y="32"/>
                </a:cxn>
                <a:cxn ang="0">
                  <a:pos x="40" y="39"/>
                </a:cxn>
                <a:cxn ang="0">
                  <a:pos x="40" y="48"/>
                </a:cxn>
                <a:cxn ang="0">
                  <a:pos x="42" y="51"/>
                </a:cxn>
                <a:cxn ang="0">
                  <a:pos x="39" y="55"/>
                </a:cxn>
                <a:cxn ang="0">
                  <a:pos x="34" y="44"/>
                </a:cxn>
                <a:cxn ang="0">
                  <a:pos x="32" y="36"/>
                </a:cxn>
                <a:cxn ang="0">
                  <a:pos x="31" y="35"/>
                </a:cxn>
                <a:cxn ang="0">
                  <a:pos x="30" y="37"/>
                </a:cxn>
              </a:cxnLst>
              <a:rect l="0" t="0" r="r" b="b"/>
              <a:pathLst>
                <a:path w="67" h="76">
                  <a:moveTo>
                    <a:pt x="30" y="37"/>
                  </a:moveTo>
                  <a:lnTo>
                    <a:pt x="26" y="40"/>
                  </a:lnTo>
                  <a:lnTo>
                    <a:pt x="28" y="34"/>
                  </a:lnTo>
                  <a:lnTo>
                    <a:pt x="25" y="40"/>
                  </a:lnTo>
                  <a:lnTo>
                    <a:pt x="21" y="44"/>
                  </a:lnTo>
                  <a:lnTo>
                    <a:pt x="12" y="49"/>
                  </a:lnTo>
                  <a:lnTo>
                    <a:pt x="0" y="50"/>
                  </a:lnTo>
                  <a:lnTo>
                    <a:pt x="19" y="38"/>
                  </a:lnTo>
                  <a:lnTo>
                    <a:pt x="10" y="38"/>
                  </a:lnTo>
                  <a:lnTo>
                    <a:pt x="4" y="40"/>
                  </a:lnTo>
                  <a:lnTo>
                    <a:pt x="13" y="34"/>
                  </a:lnTo>
                  <a:lnTo>
                    <a:pt x="19" y="32"/>
                  </a:lnTo>
                  <a:lnTo>
                    <a:pt x="18" y="30"/>
                  </a:lnTo>
                  <a:lnTo>
                    <a:pt x="21" y="27"/>
                  </a:lnTo>
                  <a:lnTo>
                    <a:pt x="20" y="23"/>
                  </a:lnTo>
                  <a:lnTo>
                    <a:pt x="22" y="21"/>
                  </a:lnTo>
                  <a:lnTo>
                    <a:pt x="23" y="16"/>
                  </a:lnTo>
                  <a:lnTo>
                    <a:pt x="29" y="14"/>
                  </a:lnTo>
                  <a:lnTo>
                    <a:pt x="28" y="11"/>
                  </a:lnTo>
                  <a:lnTo>
                    <a:pt x="34" y="10"/>
                  </a:lnTo>
                  <a:lnTo>
                    <a:pt x="39" y="10"/>
                  </a:lnTo>
                  <a:lnTo>
                    <a:pt x="37" y="7"/>
                  </a:lnTo>
                  <a:lnTo>
                    <a:pt x="31" y="6"/>
                  </a:lnTo>
                  <a:lnTo>
                    <a:pt x="26" y="7"/>
                  </a:lnTo>
                  <a:lnTo>
                    <a:pt x="19" y="7"/>
                  </a:lnTo>
                  <a:lnTo>
                    <a:pt x="20" y="9"/>
                  </a:lnTo>
                  <a:lnTo>
                    <a:pt x="13" y="10"/>
                  </a:lnTo>
                  <a:lnTo>
                    <a:pt x="10" y="13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32" y="1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8" y="5"/>
                  </a:lnTo>
                  <a:lnTo>
                    <a:pt x="50" y="8"/>
                  </a:lnTo>
                  <a:lnTo>
                    <a:pt x="55" y="10"/>
                  </a:lnTo>
                  <a:lnTo>
                    <a:pt x="58" y="17"/>
                  </a:lnTo>
                  <a:lnTo>
                    <a:pt x="62" y="23"/>
                  </a:lnTo>
                  <a:lnTo>
                    <a:pt x="65" y="30"/>
                  </a:lnTo>
                  <a:lnTo>
                    <a:pt x="65" y="37"/>
                  </a:lnTo>
                  <a:lnTo>
                    <a:pt x="67" y="45"/>
                  </a:lnTo>
                  <a:lnTo>
                    <a:pt x="67" y="54"/>
                  </a:lnTo>
                  <a:lnTo>
                    <a:pt x="59" y="55"/>
                  </a:lnTo>
                  <a:lnTo>
                    <a:pt x="57" y="59"/>
                  </a:lnTo>
                  <a:lnTo>
                    <a:pt x="52" y="72"/>
                  </a:lnTo>
                  <a:lnTo>
                    <a:pt x="54" y="76"/>
                  </a:lnTo>
                  <a:lnTo>
                    <a:pt x="51" y="73"/>
                  </a:lnTo>
                  <a:lnTo>
                    <a:pt x="44" y="67"/>
                  </a:lnTo>
                  <a:lnTo>
                    <a:pt x="43" y="64"/>
                  </a:lnTo>
                  <a:lnTo>
                    <a:pt x="46" y="65"/>
                  </a:lnTo>
                  <a:lnTo>
                    <a:pt x="45" y="61"/>
                  </a:lnTo>
                  <a:lnTo>
                    <a:pt x="45" y="57"/>
                  </a:lnTo>
                  <a:lnTo>
                    <a:pt x="47" y="59"/>
                  </a:lnTo>
                  <a:lnTo>
                    <a:pt x="47" y="55"/>
                  </a:lnTo>
                  <a:lnTo>
                    <a:pt x="48" y="44"/>
                  </a:lnTo>
                  <a:lnTo>
                    <a:pt x="49" y="55"/>
                  </a:lnTo>
                  <a:lnTo>
                    <a:pt x="52" y="50"/>
                  </a:lnTo>
                  <a:lnTo>
                    <a:pt x="53" y="55"/>
                  </a:lnTo>
                  <a:lnTo>
                    <a:pt x="57" y="49"/>
                  </a:lnTo>
                  <a:lnTo>
                    <a:pt x="60" y="39"/>
                  </a:lnTo>
                  <a:lnTo>
                    <a:pt x="60" y="30"/>
                  </a:lnTo>
                  <a:lnTo>
                    <a:pt x="57" y="23"/>
                  </a:lnTo>
                  <a:lnTo>
                    <a:pt x="53" y="18"/>
                  </a:lnTo>
                  <a:lnTo>
                    <a:pt x="53" y="23"/>
                  </a:lnTo>
                  <a:lnTo>
                    <a:pt x="51" y="21"/>
                  </a:lnTo>
                  <a:lnTo>
                    <a:pt x="52" y="39"/>
                  </a:lnTo>
                  <a:lnTo>
                    <a:pt x="49" y="28"/>
                  </a:lnTo>
                  <a:lnTo>
                    <a:pt x="46" y="42"/>
                  </a:lnTo>
                  <a:lnTo>
                    <a:pt x="42" y="32"/>
                  </a:lnTo>
                  <a:lnTo>
                    <a:pt x="43" y="47"/>
                  </a:lnTo>
                  <a:lnTo>
                    <a:pt x="40" y="39"/>
                  </a:lnTo>
                  <a:lnTo>
                    <a:pt x="39" y="44"/>
                  </a:lnTo>
                  <a:lnTo>
                    <a:pt x="40" y="48"/>
                  </a:lnTo>
                  <a:lnTo>
                    <a:pt x="41" y="45"/>
                  </a:lnTo>
                  <a:lnTo>
                    <a:pt x="42" y="51"/>
                  </a:lnTo>
                  <a:lnTo>
                    <a:pt x="41" y="58"/>
                  </a:lnTo>
                  <a:lnTo>
                    <a:pt x="39" y="55"/>
                  </a:lnTo>
                  <a:lnTo>
                    <a:pt x="36" y="47"/>
                  </a:lnTo>
                  <a:lnTo>
                    <a:pt x="34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4" y="27"/>
                  </a:lnTo>
                  <a:lnTo>
                    <a:pt x="31" y="35"/>
                  </a:lnTo>
                  <a:lnTo>
                    <a:pt x="30" y="37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4" name="Freeform 868"/>
            <p:cNvSpPr>
              <a:spLocks/>
            </p:cNvSpPr>
            <p:nvPr/>
          </p:nvSpPr>
          <p:spPr bwMode="auto">
            <a:xfrm>
              <a:off x="479" y="2462"/>
              <a:ext cx="29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"/>
                </a:cxn>
                <a:cxn ang="0">
                  <a:pos x="2" y="13"/>
                </a:cxn>
                <a:cxn ang="0">
                  <a:pos x="2" y="8"/>
                </a:cxn>
                <a:cxn ang="0">
                  <a:pos x="6" y="7"/>
                </a:cxn>
                <a:cxn ang="0">
                  <a:pos x="18" y="7"/>
                </a:cxn>
                <a:cxn ang="0">
                  <a:pos x="29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9" h="13">
                  <a:moveTo>
                    <a:pt x="0" y="0"/>
                  </a:moveTo>
                  <a:lnTo>
                    <a:pt x="0" y="7"/>
                  </a:lnTo>
                  <a:lnTo>
                    <a:pt x="2" y="13"/>
                  </a:lnTo>
                  <a:lnTo>
                    <a:pt x="2" y="8"/>
                  </a:lnTo>
                  <a:lnTo>
                    <a:pt x="6" y="7"/>
                  </a:lnTo>
                  <a:lnTo>
                    <a:pt x="18" y="7"/>
                  </a:lnTo>
                  <a:lnTo>
                    <a:pt x="29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5" name="Freeform 869"/>
            <p:cNvSpPr>
              <a:spLocks/>
            </p:cNvSpPr>
            <p:nvPr/>
          </p:nvSpPr>
          <p:spPr bwMode="auto">
            <a:xfrm>
              <a:off x="480" y="2460"/>
              <a:ext cx="73" cy="84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1" y="27"/>
                </a:cxn>
                <a:cxn ang="0">
                  <a:pos x="3" y="41"/>
                </a:cxn>
                <a:cxn ang="0">
                  <a:pos x="6" y="50"/>
                </a:cxn>
                <a:cxn ang="0">
                  <a:pos x="12" y="61"/>
                </a:cxn>
                <a:cxn ang="0">
                  <a:pos x="18" y="69"/>
                </a:cxn>
                <a:cxn ang="0">
                  <a:pos x="25" y="79"/>
                </a:cxn>
                <a:cxn ang="0">
                  <a:pos x="33" y="81"/>
                </a:cxn>
                <a:cxn ang="0">
                  <a:pos x="40" y="84"/>
                </a:cxn>
                <a:cxn ang="0">
                  <a:pos x="45" y="77"/>
                </a:cxn>
                <a:cxn ang="0">
                  <a:pos x="54" y="69"/>
                </a:cxn>
                <a:cxn ang="0">
                  <a:pos x="73" y="69"/>
                </a:cxn>
                <a:cxn ang="0">
                  <a:pos x="71" y="32"/>
                </a:cxn>
                <a:cxn ang="0">
                  <a:pos x="69" y="22"/>
                </a:cxn>
                <a:cxn ang="0">
                  <a:pos x="66" y="35"/>
                </a:cxn>
                <a:cxn ang="0">
                  <a:pos x="59" y="48"/>
                </a:cxn>
                <a:cxn ang="0">
                  <a:pos x="56" y="62"/>
                </a:cxn>
                <a:cxn ang="0">
                  <a:pos x="51" y="67"/>
                </a:cxn>
                <a:cxn ang="0">
                  <a:pos x="44" y="73"/>
                </a:cxn>
                <a:cxn ang="0">
                  <a:pos x="40" y="77"/>
                </a:cxn>
                <a:cxn ang="0">
                  <a:pos x="30" y="79"/>
                </a:cxn>
                <a:cxn ang="0">
                  <a:pos x="23" y="74"/>
                </a:cxn>
                <a:cxn ang="0">
                  <a:pos x="17" y="65"/>
                </a:cxn>
                <a:cxn ang="0">
                  <a:pos x="12" y="58"/>
                </a:cxn>
                <a:cxn ang="0">
                  <a:pos x="6" y="46"/>
                </a:cxn>
                <a:cxn ang="0">
                  <a:pos x="4" y="38"/>
                </a:cxn>
                <a:cxn ang="0">
                  <a:pos x="3" y="30"/>
                </a:cxn>
                <a:cxn ang="0">
                  <a:pos x="4" y="25"/>
                </a:cxn>
                <a:cxn ang="0">
                  <a:pos x="2" y="18"/>
                </a:cxn>
                <a:cxn ang="0">
                  <a:pos x="3" y="11"/>
                </a:cxn>
                <a:cxn ang="0">
                  <a:pos x="11" y="8"/>
                </a:cxn>
                <a:cxn ang="0">
                  <a:pos x="0" y="9"/>
                </a:cxn>
              </a:cxnLst>
              <a:rect l="0" t="0" r="r" b="b"/>
              <a:pathLst>
                <a:path w="73" h="84">
                  <a:moveTo>
                    <a:pt x="0" y="9"/>
                  </a:moveTo>
                  <a:lnTo>
                    <a:pt x="1" y="18"/>
                  </a:lnTo>
                  <a:lnTo>
                    <a:pt x="2" y="25"/>
                  </a:lnTo>
                  <a:lnTo>
                    <a:pt x="1" y="27"/>
                  </a:lnTo>
                  <a:lnTo>
                    <a:pt x="3" y="34"/>
                  </a:lnTo>
                  <a:lnTo>
                    <a:pt x="3" y="41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9" y="56"/>
                  </a:lnTo>
                  <a:lnTo>
                    <a:pt x="12" y="61"/>
                  </a:lnTo>
                  <a:lnTo>
                    <a:pt x="15" y="65"/>
                  </a:lnTo>
                  <a:lnTo>
                    <a:pt x="18" y="69"/>
                  </a:lnTo>
                  <a:lnTo>
                    <a:pt x="21" y="76"/>
                  </a:lnTo>
                  <a:lnTo>
                    <a:pt x="25" y="79"/>
                  </a:lnTo>
                  <a:lnTo>
                    <a:pt x="30" y="81"/>
                  </a:lnTo>
                  <a:lnTo>
                    <a:pt x="33" y="81"/>
                  </a:lnTo>
                  <a:lnTo>
                    <a:pt x="39" y="81"/>
                  </a:lnTo>
                  <a:lnTo>
                    <a:pt x="40" y="84"/>
                  </a:lnTo>
                  <a:lnTo>
                    <a:pt x="42" y="82"/>
                  </a:lnTo>
                  <a:lnTo>
                    <a:pt x="45" y="77"/>
                  </a:lnTo>
                  <a:lnTo>
                    <a:pt x="49" y="73"/>
                  </a:lnTo>
                  <a:lnTo>
                    <a:pt x="54" y="69"/>
                  </a:lnTo>
                  <a:lnTo>
                    <a:pt x="58" y="67"/>
                  </a:lnTo>
                  <a:lnTo>
                    <a:pt x="73" y="69"/>
                  </a:lnTo>
                  <a:lnTo>
                    <a:pt x="59" y="63"/>
                  </a:lnTo>
                  <a:lnTo>
                    <a:pt x="71" y="32"/>
                  </a:lnTo>
                  <a:lnTo>
                    <a:pt x="68" y="28"/>
                  </a:lnTo>
                  <a:lnTo>
                    <a:pt x="69" y="22"/>
                  </a:lnTo>
                  <a:lnTo>
                    <a:pt x="65" y="28"/>
                  </a:lnTo>
                  <a:lnTo>
                    <a:pt x="66" y="35"/>
                  </a:lnTo>
                  <a:lnTo>
                    <a:pt x="64" y="43"/>
                  </a:lnTo>
                  <a:lnTo>
                    <a:pt x="59" y="48"/>
                  </a:lnTo>
                  <a:lnTo>
                    <a:pt x="58" y="57"/>
                  </a:lnTo>
                  <a:lnTo>
                    <a:pt x="56" y="62"/>
                  </a:lnTo>
                  <a:lnTo>
                    <a:pt x="54" y="65"/>
                  </a:lnTo>
                  <a:lnTo>
                    <a:pt x="51" y="67"/>
                  </a:lnTo>
                  <a:lnTo>
                    <a:pt x="47" y="70"/>
                  </a:lnTo>
                  <a:lnTo>
                    <a:pt x="44" y="73"/>
                  </a:lnTo>
                  <a:lnTo>
                    <a:pt x="42" y="74"/>
                  </a:lnTo>
                  <a:lnTo>
                    <a:pt x="40" y="77"/>
                  </a:lnTo>
                  <a:lnTo>
                    <a:pt x="37" y="78"/>
                  </a:lnTo>
                  <a:lnTo>
                    <a:pt x="30" y="79"/>
                  </a:lnTo>
                  <a:lnTo>
                    <a:pt x="25" y="77"/>
                  </a:lnTo>
                  <a:lnTo>
                    <a:pt x="23" y="74"/>
                  </a:lnTo>
                  <a:lnTo>
                    <a:pt x="24" y="71"/>
                  </a:lnTo>
                  <a:lnTo>
                    <a:pt x="17" y="65"/>
                  </a:lnTo>
                  <a:lnTo>
                    <a:pt x="15" y="61"/>
                  </a:lnTo>
                  <a:lnTo>
                    <a:pt x="12" y="58"/>
                  </a:lnTo>
                  <a:lnTo>
                    <a:pt x="8" y="51"/>
                  </a:lnTo>
                  <a:lnTo>
                    <a:pt x="6" y="46"/>
                  </a:lnTo>
                  <a:lnTo>
                    <a:pt x="4" y="41"/>
                  </a:lnTo>
                  <a:lnTo>
                    <a:pt x="4" y="38"/>
                  </a:lnTo>
                  <a:lnTo>
                    <a:pt x="4" y="32"/>
                  </a:lnTo>
                  <a:lnTo>
                    <a:pt x="3" y="30"/>
                  </a:lnTo>
                  <a:lnTo>
                    <a:pt x="13" y="31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18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1" y="8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6" name="Freeform 870"/>
            <p:cNvSpPr>
              <a:spLocks/>
            </p:cNvSpPr>
            <p:nvPr/>
          </p:nvSpPr>
          <p:spPr bwMode="auto">
            <a:xfrm>
              <a:off x="494" y="2498"/>
              <a:ext cx="19" cy="25"/>
            </a:xfrm>
            <a:custGeom>
              <a:avLst/>
              <a:gdLst/>
              <a:ahLst/>
              <a:cxnLst>
                <a:cxn ang="0">
                  <a:pos x="2" y="21"/>
                </a:cxn>
                <a:cxn ang="0">
                  <a:pos x="4" y="22"/>
                </a:cxn>
                <a:cxn ang="0">
                  <a:pos x="6" y="22"/>
                </a:cxn>
                <a:cxn ang="0">
                  <a:pos x="9" y="25"/>
                </a:cxn>
                <a:cxn ang="0">
                  <a:pos x="10" y="21"/>
                </a:cxn>
                <a:cxn ang="0">
                  <a:pos x="14" y="20"/>
                </a:cxn>
                <a:cxn ang="0">
                  <a:pos x="16" y="19"/>
                </a:cxn>
                <a:cxn ang="0">
                  <a:pos x="16" y="17"/>
                </a:cxn>
                <a:cxn ang="0">
                  <a:pos x="19" y="17"/>
                </a:cxn>
                <a:cxn ang="0">
                  <a:pos x="15" y="14"/>
                </a:cxn>
                <a:cxn ang="0">
                  <a:pos x="15" y="17"/>
                </a:cxn>
                <a:cxn ang="0">
                  <a:pos x="14" y="19"/>
                </a:cxn>
                <a:cxn ang="0">
                  <a:pos x="12" y="19"/>
                </a:cxn>
                <a:cxn ang="0">
                  <a:pos x="8" y="20"/>
                </a:cxn>
                <a:cxn ang="0">
                  <a:pos x="6" y="21"/>
                </a:cxn>
                <a:cxn ang="0">
                  <a:pos x="5" y="21"/>
                </a:cxn>
                <a:cxn ang="0">
                  <a:pos x="2" y="20"/>
                </a:cxn>
                <a:cxn ang="0">
                  <a:pos x="1" y="18"/>
                </a:cxn>
                <a:cxn ang="0">
                  <a:pos x="1" y="15"/>
                </a:cxn>
                <a:cxn ang="0">
                  <a:pos x="2" y="11"/>
                </a:cxn>
                <a:cxn ang="0">
                  <a:pos x="2" y="0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2" y="21"/>
                </a:cxn>
              </a:cxnLst>
              <a:rect l="0" t="0" r="r" b="b"/>
              <a:pathLst>
                <a:path w="19" h="25">
                  <a:moveTo>
                    <a:pt x="2" y="21"/>
                  </a:moveTo>
                  <a:lnTo>
                    <a:pt x="4" y="22"/>
                  </a:lnTo>
                  <a:lnTo>
                    <a:pt x="6" y="22"/>
                  </a:lnTo>
                  <a:lnTo>
                    <a:pt x="9" y="25"/>
                  </a:lnTo>
                  <a:lnTo>
                    <a:pt x="10" y="21"/>
                  </a:lnTo>
                  <a:lnTo>
                    <a:pt x="14" y="20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8" y="20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2" y="11"/>
                  </a:lnTo>
                  <a:lnTo>
                    <a:pt x="2" y="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7" name="Freeform 871"/>
            <p:cNvSpPr>
              <a:spLocks/>
            </p:cNvSpPr>
            <p:nvPr/>
          </p:nvSpPr>
          <p:spPr bwMode="auto">
            <a:xfrm>
              <a:off x="496" y="2522"/>
              <a:ext cx="21" cy="4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4" y="1"/>
                </a:cxn>
                <a:cxn ang="0">
                  <a:pos x="0" y="2"/>
                </a:cxn>
                <a:cxn ang="0">
                  <a:pos x="4" y="3"/>
                </a:cxn>
                <a:cxn ang="0">
                  <a:pos x="8" y="4"/>
                </a:cxn>
                <a:cxn ang="0">
                  <a:pos x="12" y="2"/>
                </a:cxn>
                <a:cxn ang="0">
                  <a:pos x="17" y="3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3" y="1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21" h="4">
                  <a:moveTo>
                    <a:pt x="6" y="2"/>
                  </a:moveTo>
                  <a:lnTo>
                    <a:pt x="4" y="1"/>
                  </a:lnTo>
                  <a:lnTo>
                    <a:pt x="0" y="2"/>
                  </a:lnTo>
                  <a:lnTo>
                    <a:pt x="4" y="3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7" y="3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8" name="Freeform 872"/>
            <p:cNvSpPr>
              <a:spLocks/>
            </p:cNvSpPr>
            <p:nvPr/>
          </p:nvSpPr>
          <p:spPr bwMode="auto">
            <a:xfrm>
              <a:off x="492" y="2520"/>
              <a:ext cx="22" cy="12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7" y="7"/>
                </a:cxn>
                <a:cxn ang="0">
                  <a:pos x="9" y="8"/>
                </a:cxn>
                <a:cxn ang="0">
                  <a:pos x="12" y="8"/>
                </a:cxn>
                <a:cxn ang="0">
                  <a:pos x="16" y="9"/>
                </a:cxn>
                <a:cxn ang="0">
                  <a:pos x="18" y="9"/>
                </a:cxn>
                <a:cxn ang="0">
                  <a:pos x="22" y="9"/>
                </a:cxn>
                <a:cxn ang="0">
                  <a:pos x="18" y="11"/>
                </a:cxn>
                <a:cxn ang="0">
                  <a:pos x="14" y="12"/>
                </a:cxn>
                <a:cxn ang="0">
                  <a:pos x="12" y="11"/>
                </a:cxn>
                <a:cxn ang="0">
                  <a:pos x="8" y="12"/>
                </a:cxn>
                <a:cxn ang="0">
                  <a:pos x="0" y="0"/>
                </a:cxn>
                <a:cxn ang="0">
                  <a:pos x="4" y="2"/>
                </a:cxn>
                <a:cxn ang="0">
                  <a:pos x="7" y="3"/>
                </a:cxn>
                <a:cxn ang="0">
                  <a:pos x="10" y="5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22" h="12">
                  <a:moveTo>
                    <a:pt x="6" y="5"/>
                  </a:moveTo>
                  <a:lnTo>
                    <a:pt x="7" y="7"/>
                  </a:lnTo>
                  <a:lnTo>
                    <a:pt x="9" y="8"/>
                  </a:lnTo>
                  <a:lnTo>
                    <a:pt x="12" y="8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2" y="9"/>
                  </a:lnTo>
                  <a:lnTo>
                    <a:pt x="18" y="11"/>
                  </a:lnTo>
                  <a:lnTo>
                    <a:pt x="14" y="12"/>
                  </a:lnTo>
                  <a:lnTo>
                    <a:pt x="12" y="11"/>
                  </a:lnTo>
                  <a:lnTo>
                    <a:pt x="8" y="12"/>
                  </a:lnTo>
                  <a:lnTo>
                    <a:pt x="0" y="0"/>
                  </a:lnTo>
                  <a:lnTo>
                    <a:pt x="4" y="2"/>
                  </a:lnTo>
                  <a:lnTo>
                    <a:pt x="7" y="3"/>
                  </a:lnTo>
                  <a:lnTo>
                    <a:pt x="10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9" name="Freeform 873"/>
            <p:cNvSpPr>
              <a:spLocks/>
            </p:cNvSpPr>
            <p:nvPr/>
          </p:nvSpPr>
          <p:spPr bwMode="auto">
            <a:xfrm>
              <a:off x="533" y="2465"/>
              <a:ext cx="11" cy="2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7"/>
                </a:cxn>
                <a:cxn ang="0">
                  <a:pos x="1" y="14"/>
                </a:cxn>
                <a:cxn ang="0">
                  <a:pos x="3" y="18"/>
                </a:cxn>
                <a:cxn ang="0">
                  <a:pos x="3" y="15"/>
                </a:cxn>
                <a:cxn ang="0">
                  <a:pos x="6" y="20"/>
                </a:cxn>
                <a:cxn ang="0">
                  <a:pos x="11" y="22"/>
                </a:cxn>
                <a:cxn ang="0">
                  <a:pos x="10" y="18"/>
                </a:cxn>
                <a:cxn ang="0">
                  <a:pos x="6" y="15"/>
                </a:cxn>
                <a:cxn ang="0">
                  <a:pos x="5" y="10"/>
                </a:cxn>
                <a:cxn ang="0">
                  <a:pos x="3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1" h="22">
                  <a:moveTo>
                    <a:pt x="0" y="0"/>
                  </a:moveTo>
                  <a:lnTo>
                    <a:pt x="1" y="7"/>
                  </a:lnTo>
                  <a:lnTo>
                    <a:pt x="1" y="14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6" y="20"/>
                  </a:lnTo>
                  <a:lnTo>
                    <a:pt x="11" y="22"/>
                  </a:lnTo>
                  <a:lnTo>
                    <a:pt x="10" y="18"/>
                  </a:lnTo>
                  <a:lnTo>
                    <a:pt x="6" y="15"/>
                  </a:lnTo>
                  <a:lnTo>
                    <a:pt x="5" y="10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0" name="Freeform 874"/>
            <p:cNvSpPr>
              <a:spLocks/>
            </p:cNvSpPr>
            <p:nvPr/>
          </p:nvSpPr>
          <p:spPr bwMode="auto">
            <a:xfrm>
              <a:off x="540" y="2434"/>
              <a:ext cx="42" cy="92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24" y="37"/>
                </a:cxn>
                <a:cxn ang="0">
                  <a:pos x="30" y="36"/>
                </a:cxn>
                <a:cxn ang="0">
                  <a:pos x="40" y="44"/>
                </a:cxn>
                <a:cxn ang="0">
                  <a:pos x="38" y="49"/>
                </a:cxn>
                <a:cxn ang="0">
                  <a:pos x="25" y="85"/>
                </a:cxn>
                <a:cxn ang="0">
                  <a:pos x="25" y="92"/>
                </a:cxn>
                <a:cxn ang="0">
                  <a:pos x="42" y="45"/>
                </a:cxn>
                <a:cxn ang="0">
                  <a:pos x="41" y="43"/>
                </a:cxn>
                <a:cxn ang="0">
                  <a:pos x="34" y="38"/>
                </a:cxn>
                <a:cxn ang="0">
                  <a:pos x="31" y="35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27" y="34"/>
                </a:cxn>
                <a:cxn ang="0">
                  <a:pos x="39" y="5"/>
                </a:cxn>
                <a:cxn ang="0">
                  <a:pos x="28" y="35"/>
                </a:cxn>
                <a:cxn ang="0">
                  <a:pos x="19" y="36"/>
                </a:cxn>
                <a:cxn ang="0">
                  <a:pos x="14" y="37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42" h="92">
                  <a:moveTo>
                    <a:pt x="22" y="38"/>
                  </a:moveTo>
                  <a:lnTo>
                    <a:pt x="0" y="91"/>
                  </a:lnTo>
                  <a:lnTo>
                    <a:pt x="3" y="92"/>
                  </a:lnTo>
                  <a:lnTo>
                    <a:pt x="24" y="37"/>
                  </a:lnTo>
                  <a:lnTo>
                    <a:pt x="30" y="36"/>
                  </a:lnTo>
                  <a:lnTo>
                    <a:pt x="40" y="44"/>
                  </a:lnTo>
                  <a:lnTo>
                    <a:pt x="38" y="49"/>
                  </a:lnTo>
                  <a:lnTo>
                    <a:pt x="25" y="85"/>
                  </a:lnTo>
                  <a:lnTo>
                    <a:pt x="25" y="92"/>
                  </a:lnTo>
                  <a:lnTo>
                    <a:pt x="42" y="45"/>
                  </a:lnTo>
                  <a:lnTo>
                    <a:pt x="41" y="43"/>
                  </a:lnTo>
                  <a:lnTo>
                    <a:pt x="34" y="38"/>
                  </a:lnTo>
                  <a:lnTo>
                    <a:pt x="31" y="35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27" y="34"/>
                  </a:lnTo>
                  <a:lnTo>
                    <a:pt x="39" y="5"/>
                  </a:lnTo>
                  <a:lnTo>
                    <a:pt x="28" y="35"/>
                  </a:lnTo>
                  <a:lnTo>
                    <a:pt x="19" y="36"/>
                  </a:lnTo>
                  <a:lnTo>
                    <a:pt x="14" y="37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1" name="Freeform 875"/>
            <p:cNvSpPr>
              <a:spLocks/>
            </p:cNvSpPr>
            <p:nvPr/>
          </p:nvSpPr>
          <p:spPr bwMode="auto">
            <a:xfrm>
              <a:off x="562" y="2474"/>
              <a:ext cx="18" cy="2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20"/>
                </a:cxn>
                <a:cxn ang="0">
                  <a:pos x="7" y="7"/>
                </a:cxn>
                <a:cxn ang="0">
                  <a:pos x="11" y="5"/>
                </a:cxn>
                <a:cxn ang="0">
                  <a:pos x="16" y="9"/>
                </a:cxn>
                <a:cxn ang="0">
                  <a:pos x="18" y="5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18" h="20">
                  <a:moveTo>
                    <a:pt x="7" y="0"/>
                  </a:moveTo>
                  <a:lnTo>
                    <a:pt x="0" y="20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6" y="9"/>
                  </a:lnTo>
                  <a:lnTo>
                    <a:pt x="18" y="5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2" name="Freeform 876"/>
            <p:cNvSpPr>
              <a:spLocks/>
            </p:cNvSpPr>
            <p:nvPr/>
          </p:nvSpPr>
          <p:spPr bwMode="auto">
            <a:xfrm>
              <a:off x="540" y="2492"/>
              <a:ext cx="118" cy="14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5" y="25"/>
                </a:cxn>
                <a:cxn ang="0">
                  <a:pos x="26" y="40"/>
                </a:cxn>
                <a:cxn ang="0">
                  <a:pos x="28" y="51"/>
                </a:cxn>
                <a:cxn ang="0">
                  <a:pos x="34" y="73"/>
                </a:cxn>
                <a:cxn ang="0">
                  <a:pos x="39" y="78"/>
                </a:cxn>
                <a:cxn ang="0">
                  <a:pos x="44" y="87"/>
                </a:cxn>
                <a:cxn ang="0">
                  <a:pos x="72" y="111"/>
                </a:cxn>
                <a:cxn ang="0">
                  <a:pos x="89" y="118"/>
                </a:cxn>
                <a:cxn ang="0">
                  <a:pos x="101" y="121"/>
                </a:cxn>
                <a:cxn ang="0">
                  <a:pos x="118" y="144"/>
                </a:cxn>
                <a:cxn ang="0">
                  <a:pos x="98" y="123"/>
                </a:cxn>
                <a:cxn ang="0">
                  <a:pos x="92" y="125"/>
                </a:cxn>
                <a:cxn ang="0">
                  <a:pos x="89" y="127"/>
                </a:cxn>
                <a:cxn ang="0">
                  <a:pos x="64" y="108"/>
                </a:cxn>
                <a:cxn ang="0">
                  <a:pos x="42" y="88"/>
                </a:cxn>
                <a:cxn ang="0">
                  <a:pos x="37" y="79"/>
                </a:cxn>
                <a:cxn ang="0">
                  <a:pos x="32" y="85"/>
                </a:cxn>
                <a:cxn ang="0">
                  <a:pos x="31" y="81"/>
                </a:cxn>
                <a:cxn ang="0">
                  <a:pos x="31" y="65"/>
                </a:cxn>
                <a:cxn ang="0">
                  <a:pos x="25" y="52"/>
                </a:cxn>
                <a:cxn ang="0">
                  <a:pos x="25" y="44"/>
                </a:cxn>
                <a:cxn ang="0">
                  <a:pos x="24" y="39"/>
                </a:cxn>
                <a:cxn ang="0">
                  <a:pos x="22" y="28"/>
                </a:cxn>
                <a:cxn ang="0">
                  <a:pos x="23" y="17"/>
                </a:cxn>
                <a:cxn ang="0">
                  <a:pos x="23" y="9"/>
                </a:cxn>
                <a:cxn ang="0">
                  <a:pos x="21" y="4"/>
                </a:cxn>
                <a:cxn ang="0">
                  <a:pos x="19" y="11"/>
                </a:cxn>
                <a:cxn ang="0">
                  <a:pos x="17" y="18"/>
                </a:cxn>
                <a:cxn ang="0">
                  <a:pos x="15" y="30"/>
                </a:cxn>
                <a:cxn ang="0">
                  <a:pos x="15" y="38"/>
                </a:cxn>
                <a:cxn ang="0">
                  <a:pos x="13" y="38"/>
                </a:cxn>
                <a:cxn ang="0">
                  <a:pos x="12" y="36"/>
                </a:cxn>
                <a:cxn ang="0">
                  <a:pos x="16" y="15"/>
                </a:cxn>
                <a:cxn ang="0">
                  <a:pos x="17" y="10"/>
                </a:cxn>
                <a:cxn ang="0">
                  <a:pos x="19" y="2"/>
                </a:cxn>
                <a:cxn ang="0">
                  <a:pos x="23" y="1"/>
                </a:cxn>
              </a:cxnLst>
              <a:rect l="0" t="0" r="r" b="b"/>
              <a:pathLst>
                <a:path w="118" h="144">
                  <a:moveTo>
                    <a:pt x="23" y="1"/>
                  </a:moveTo>
                  <a:lnTo>
                    <a:pt x="24" y="4"/>
                  </a:lnTo>
                  <a:lnTo>
                    <a:pt x="25" y="14"/>
                  </a:lnTo>
                  <a:lnTo>
                    <a:pt x="25" y="25"/>
                  </a:lnTo>
                  <a:lnTo>
                    <a:pt x="26" y="33"/>
                  </a:lnTo>
                  <a:lnTo>
                    <a:pt x="26" y="40"/>
                  </a:lnTo>
                  <a:lnTo>
                    <a:pt x="28" y="44"/>
                  </a:lnTo>
                  <a:lnTo>
                    <a:pt x="28" y="51"/>
                  </a:lnTo>
                  <a:lnTo>
                    <a:pt x="32" y="61"/>
                  </a:lnTo>
                  <a:lnTo>
                    <a:pt x="34" y="73"/>
                  </a:lnTo>
                  <a:lnTo>
                    <a:pt x="36" y="78"/>
                  </a:lnTo>
                  <a:lnTo>
                    <a:pt x="39" y="78"/>
                  </a:lnTo>
                  <a:lnTo>
                    <a:pt x="44" y="83"/>
                  </a:lnTo>
                  <a:lnTo>
                    <a:pt x="44" y="87"/>
                  </a:lnTo>
                  <a:lnTo>
                    <a:pt x="57" y="98"/>
                  </a:lnTo>
                  <a:lnTo>
                    <a:pt x="72" y="111"/>
                  </a:lnTo>
                  <a:lnTo>
                    <a:pt x="83" y="117"/>
                  </a:lnTo>
                  <a:lnTo>
                    <a:pt x="89" y="118"/>
                  </a:lnTo>
                  <a:lnTo>
                    <a:pt x="95" y="119"/>
                  </a:lnTo>
                  <a:lnTo>
                    <a:pt x="101" y="121"/>
                  </a:lnTo>
                  <a:lnTo>
                    <a:pt x="109" y="128"/>
                  </a:lnTo>
                  <a:lnTo>
                    <a:pt x="118" y="144"/>
                  </a:lnTo>
                  <a:lnTo>
                    <a:pt x="106" y="128"/>
                  </a:lnTo>
                  <a:lnTo>
                    <a:pt x="98" y="123"/>
                  </a:lnTo>
                  <a:lnTo>
                    <a:pt x="92" y="121"/>
                  </a:lnTo>
                  <a:lnTo>
                    <a:pt x="92" y="125"/>
                  </a:lnTo>
                  <a:lnTo>
                    <a:pt x="93" y="129"/>
                  </a:lnTo>
                  <a:lnTo>
                    <a:pt x="89" y="127"/>
                  </a:lnTo>
                  <a:lnTo>
                    <a:pt x="84" y="122"/>
                  </a:lnTo>
                  <a:lnTo>
                    <a:pt x="64" y="108"/>
                  </a:lnTo>
                  <a:lnTo>
                    <a:pt x="41" y="91"/>
                  </a:lnTo>
                  <a:lnTo>
                    <a:pt x="42" y="88"/>
                  </a:lnTo>
                  <a:lnTo>
                    <a:pt x="42" y="83"/>
                  </a:lnTo>
                  <a:lnTo>
                    <a:pt x="37" y="79"/>
                  </a:lnTo>
                  <a:lnTo>
                    <a:pt x="33" y="80"/>
                  </a:lnTo>
                  <a:lnTo>
                    <a:pt x="32" y="85"/>
                  </a:lnTo>
                  <a:lnTo>
                    <a:pt x="30" y="84"/>
                  </a:lnTo>
                  <a:lnTo>
                    <a:pt x="31" y="81"/>
                  </a:lnTo>
                  <a:lnTo>
                    <a:pt x="34" y="78"/>
                  </a:lnTo>
                  <a:lnTo>
                    <a:pt x="31" y="65"/>
                  </a:lnTo>
                  <a:lnTo>
                    <a:pt x="27" y="57"/>
                  </a:lnTo>
                  <a:lnTo>
                    <a:pt x="25" y="52"/>
                  </a:lnTo>
                  <a:lnTo>
                    <a:pt x="26" y="47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4" y="39"/>
                  </a:lnTo>
                  <a:lnTo>
                    <a:pt x="24" y="32"/>
                  </a:lnTo>
                  <a:lnTo>
                    <a:pt x="22" y="28"/>
                  </a:lnTo>
                  <a:lnTo>
                    <a:pt x="23" y="22"/>
                  </a:lnTo>
                  <a:lnTo>
                    <a:pt x="23" y="17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20" y="5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7" y="18"/>
                  </a:lnTo>
                  <a:lnTo>
                    <a:pt x="17" y="24"/>
                  </a:lnTo>
                  <a:lnTo>
                    <a:pt x="15" y="30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9" y="42"/>
                  </a:lnTo>
                  <a:lnTo>
                    <a:pt x="13" y="38"/>
                  </a:lnTo>
                  <a:lnTo>
                    <a:pt x="0" y="34"/>
                  </a:lnTo>
                  <a:lnTo>
                    <a:pt x="12" y="36"/>
                  </a:lnTo>
                  <a:lnTo>
                    <a:pt x="15" y="24"/>
                  </a:lnTo>
                  <a:lnTo>
                    <a:pt x="16" y="15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7" y="6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3" name="Freeform 877"/>
            <p:cNvSpPr>
              <a:spLocks/>
            </p:cNvSpPr>
            <p:nvPr/>
          </p:nvSpPr>
          <p:spPr bwMode="auto">
            <a:xfrm>
              <a:off x="520" y="2536"/>
              <a:ext cx="37" cy="2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14" y="3"/>
                </a:cxn>
                <a:cxn ang="0">
                  <a:pos x="17" y="0"/>
                </a:cxn>
                <a:cxn ang="0">
                  <a:pos x="21" y="1"/>
                </a:cxn>
                <a:cxn ang="0">
                  <a:pos x="25" y="1"/>
                </a:cxn>
                <a:cxn ang="0">
                  <a:pos x="29" y="3"/>
                </a:cxn>
                <a:cxn ang="0">
                  <a:pos x="37" y="4"/>
                </a:cxn>
                <a:cxn ang="0">
                  <a:pos x="30" y="4"/>
                </a:cxn>
                <a:cxn ang="0">
                  <a:pos x="19" y="3"/>
                </a:cxn>
                <a:cxn ang="0">
                  <a:pos x="15" y="4"/>
                </a:cxn>
                <a:cxn ang="0">
                  <a:pos x="12" y="5"/>
                </a:cxn>
                <a:cxn ang="0">
                  <a:pos x="6" y="9"/>
                </a:cxn>
                <a:cxn ang="0">
                  <a:pos x="4" y="13"/>
                </a:cxn>
                <a:cxn ang="0">
                  <a:pos x="2" y="17"/>
                </a:cxn>
                <a:cxn ang="0">
                  <a:pos x="2" y="20"/>
                </a:cxn>
                <a:cxn ang="0">
                  <a:pos x="4" y="20"/>
                </a:cxn>
                <a:cxn ang="0">
                  <a:pos x="8" y="17"/>
                </a:cxn>
                <a:cxn ang="0">
                  <a:pos x="12" y="14"/>
                </a:cxn>
                <a:cxn ang="0">
                  <a:pos x="15" y="12"/>
                </a:cxn>
                <a:cxn ang="0">
                  <a:pos x="21" y="10"/>
                </a:cxn>
                <a:cxn ang="0">
                  <a:pos x="25" y="10"/>
                </a:cxn>
                <a:cxn ang="0">
                  <a:pos x="32" y="10"/>
                </a:cxn>
                <a:cxn ang="0">
                  <a:pos x="28" y="12"/>
                </a:cxn>
                <a:cxn ang="0">
                  <a:pos x="32" y="14"/>
                </a:cxn>
                <a:cxn ang="0">
                  <a:pos x="28" y="14"/>
                </a:cxn>
                <a:cxn ang="0">
                  <a:pos x="21" y="13"/>
                </a:cxn>
                <a:cxn ang="0">
                  <a:pos x="16" y="13"/>
                </a:cxn>
                <a:cxn ang="0">
                  <a:pos x="14" y="14"/>
                </a:cxn>
                <a:cxn ang="0">
                  <a:pos x="12" y="17"/>
                </a:cxn>
                <a:cxn ang="0">
                  <a:pos x="9" y="23"/>
                </a:cxn>
                <a:cxn ang="0">
                  <a:pos x="12" y="16"/>
                </a:cxn>
                <a:cxn ang="0">
                  <a:pos x="7" y="19"/>
                </a:cxn>
                <a:cxn ang="0">
                  <a:pos x="5" y="21"/>
                </a:cxn>
                <a:cxn ang="0">
                  <a:pos x="2" y="22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4" y="11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37" h="23">
                  <a:moveTo>
                    <a:pt x="0" y="7"/>
                  </a:moveTo>
                  <a:lnTo>
                    <a:pt x="2" y="8"/>
                  </a:lnTo>
                  <a:lnTo>
                    <a:pt x="4" y="9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29" y="3"/>
                  </a:lnTo>
                  <a:lnTo>
                    <a:pt x="37" y="4"/>
                  </a:lnTo>
                  <a:lnTo>
                    <a:pt x="30" y="4"/>
                  </a:lnTo>
                  <a:lnTo>
                    <a:pt x="19" y="3"/>
                  </a:lnTo>
                  <a:lnTo>
                    <a:pt x="15" y="4"/>
                  </a:lnTo>
                  <a:lnTo>
                    <a:pt x="12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5" y="12"/>
                  </a:lnTo>
                  <a:lnTo>
                    <a:pt x="21" y="10"/>
                  </a:lnTo>
                  <a:lnTo>
                    <a:pt x="25" y="10"/>
                  </a:lnTo>
                  <a:lnTo>
                    <a:pt x="32" y="10"/>
                  </a:lnTo>
                  <a:lnTo>
                    <a:pt x="28" y="12"/>
                  </a:lnTo>
                  <a:lnTo>
                    <a:pt x="32" y="14"/>
                  </a:lnTo>
                  <a:lnTo>
                    <a:pt x="28" y="14"/>
                  </a:lnTo>
                  <a:lnTo>
                    <a:pt x="21" y="13"/>
                  </a:lnTo>
                  <a:lnTo>
                    <a:pt x="16" y="13"/>
                  </a:lnTo>
                  <a:lnTo>
                    <a:pt x="14" y="14"/>
                  </a:lnTo>
                  <a:lnTo>
                    <a:pt x="12" y="17"/>
                  </a:lnTo>
                  <a:lnTo>
                    <a:pt x="9" y="23"/>
                  </a:lnTo>
                  <a:lnTo>
                    <a:pt x="12" y="1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4" name="Freeform 878"/>
            <p:cNvSpPr>
              <a:spLocks/>
            </p:cNvSpPr>
            <p:nvPr/>
          </p:nvSpPr>
          <p:spPr bwMode="auto">
            <a:xfrm>
              <a:off x="529" y="2550"/>
              <a:ext cx="29" cy="35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2" y="18"/>
                </a:cxn>
                <a:cxn ang="0">
                  <a:pos x="5" y="17"/>
                </a:cxn>
                <a:cxn ang="0">
                  <a:pos x="7" y="13"/>
                </a:cxn>
                <a:cxn ang="0">
                  <a:pos x="9" y="8"/>
                </a:cxn>
                <a:cxn ang="0">
                  <a:pos x="13" y="10"/>
                </a:cxn>
                <a:cxn ang="0">
                  <a:pos x="15" y="11"/>
                </a:cxn>
                <a:cxn ang="0">
                  <a:pos x="18" y="19"/>
                </a:cxn>
                <a:cxn ang="0">
                  <a:pos x="20" y="26"/>
                </a:cxn>
                <a:cxn ang="0">
                  <a:pos x="24" y="31"/>
                </a:cxn>
                <a:cxn ang="0">
                  <a:pos x="29" y="35"/>
                </a:cxn>
                <a:cxn ang="0">
                  <a:pos x="25" y="29"/>
                </a:cxn>
                <a:cxn ang="0">
                  <a:pos x="21" y="22"/>
                </a:cxn>
                <a:cxn ang="0">
                  <a:pos x="17" y="14"/>
                </a:cxn>
                <a:cxn ang="0">
                  <a:pos x="16" y="8"/>
                </a:cxn>
                <a:cxn ang="0">
                  <a:pos x="13" y="6"/>
                </a:cxn>
                <a:cxn ang="0">
                  <a:pos x="7" y="7"/>
                </a:cxn>
                <a:cxn ang="0">
                  <a:pos x="6" y="11"/>
                </a:cxn>
                <a:cxn ang="0">
                  <a:pos x="4" y="16"/>
                </a:cxn>
                <a:cxn ang="0">
                  <a:pos x="2" y="16"/>
                </a:cxn>
                <a:cxn ang="0">
                  <a:pos x="2" y="10"/>
                </a:cxn>
                <a:cxn ang="0">
                  <a:pos x="2" y="7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3" y="2"/>
                </a:cxn>
              </a:cxnLst>
              <a:rect l="0" t="0" r="r" b="b"/>
              <a:pathLst>
                <a:path w="29" h="35">
                  <a:moveTo>
                    <a:pt x="3" y="2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9" y="8"/>
                  </a:lnTo>
                  <a:lnTo>
                    <a:pt x="13" y="10"/>
                  </a:lnTo>
                  <a:lnTo>
                    <a:pt x="15" y="11"/>
                  </a:lnTo>
                  <a:lnTo>
                    <a:pt x="18" y="19"/>
                  </a:lnTo>
                  <a:lnTo>
                    <a:pt x="20" y="26"/>
                  </a:lnTo>
                  <a:lnTo>
                    <a:pt x="24" y="31"/>
                  </a:lnTo>
                  <a:lnTo>
                    <a:pt x="29" y="35"/>
                  </a:lnTo>
                  <a:lnTo>
                    <a:pt x="25" y="29"/>
                  </a:lnTo>
                  <a:lnTo>
                    <a:pt x="21" y="22"/>
                  </a:lnTo>
                  <a:lnTo>
                    <a:pt x="17" y="14"/>
                  </a:lnTo>
                  <a:lnTo>
                    <a:pt x="16" y="8"/>
                  </a:lnTo>
                  <a:lnTo>
                    <a:pt x="13" y="6"/>
                  </a:lnTo>
                  <a:lnTo>
                    <a:pt x="7" y="7"/>
                  </a:lnTo>
                  <a:lnTo>
                    <a:pt x="6" y="11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0"/>
                  </a:lnTo>
                  <a:lnTo>
                    <a:pt x="2" y="7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5" name="Freeform 879"/>
            <p:cNvSpPr>
              <a:spLocks/>
            </p:cNvSpPr>
            <p:nvPr/>
          </p:nvSpPr>
          <p:spPr bwMode="auto">
            <a:xfrm>
              <a:off x="553" y="2573"/>
              <a:ext cx="110" cy="104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16" y="7"/>
                </a:cxn>
                <a:cxn ang="0">
                  <a:pos x="18" y="7"/>
                </a:cxn>
                <a:cxn ang="0">
                  <a:pos x="21" y="8"/>
                </a:cxn>
                <a:cxn ang="0">
                  <a:pos x="25" y="9"/>
                </a:cxn>
                <a:cxn ang="0">
                  <a:pos x="20" y="4"/>
                </a:cxn>
                <a:cxn ang="0">
                  <a:pos x="22" y="4"/>
                </a:cxn>
                <a:cxn ang="0">
                  <a:pos x="26" y="7"/>
                </a:cxn>
                <a:cxn ang="0">
                  <a:pos x="29" y="9"/>
                </a:cxn>
                <a:cxn ang="0">
                  <a:pos x="22" y="11"/>
                </a:cxn>
                <a:cxn ang="0">
                  <a:pos x="12" y="19"/>
                </a:cxn>
                <a:cxn ang="0">
                  <a:pos x="38" y="53"/>
                </a:cxn>
                <a:cxn ang="0">
                  <a:pos x="57" y="78"/>
                </a:cxn>
                <a:cxn ang="0">
                  <a:pos x="70" y="89"/>
                </a:cxn>
                <a:cxn ang="0">
                  <a:pos x="88" y="97"/>
                </a:cxn>
                <a:cxn ang="0">
                  <a:pos x="89" y="99"/>
                </a:cxn>
                <a:cxn ang="0">
                  <a:pos x="98" y="101"/>
                </a:cxn>
                <a:cxn ang="0">
                  <a:pos x="104" y="93"/>
                </a:cxn>
                <a:cxn ang="0">
                  <a:pos x="108" y="83"/>
                </a:cxn>
                <a:cxn ang="0">
                  <a:pos x="103" y="73"/>
                </a:cxn>
                <a:cxn ang="0">
                  <a:pos x="103" y="63"/>
                </a:cxn>
                <a:cxn ang="0">
                  <a:pos x="95" y="49"/>
                </a:cxn>
                <a:cxn ang="0">
                  <a:pos x="107" y="66"/>
                </a:cxn>
                <a:cxn ang="0">
                  <a:pos x="110" y="84"/>
                </a:cxn>
                <a:cxn ang="0">
                  <a:pos x="105" y="98"/>
                </a:cxn>
                <a:cxn ang="0">
                  <a:pos x="95" y="104"/>
                </a:cxn>
                <a:cxn ang="0">
                  <a:pos x="84" y="97"/>
                </a:cxn>
                <a:cxn ang="0">
                  <a:pos x="59" y="83"/>
                </a:cxn>
                <a:cxn ang="0">
                  <a:pos x="35" y="54"/>
                </a:cxn>
                <a:cxn ang="0">
                  <a:pos x="7" y="18"/>
                </a:cxn>
                <a:cxn ang="0">
                  <a:pos x="9" y="16"/>
                </a:cxn>
                <a:cxn ang="0">
                  <a:pos x="16" y="11"/>
                </a:cxn>
                <a:cxn ang="0">
                  <a:pos x="12" y="13"/>
                </a:cxn>
                <a:cxn ang="0">
                  <a:pos x="5" y="14"/>
                </a:cxn>
                <a:cxn ang="0">
                  <a:pos x="0" y="6"/>
                </a:cxn>
                <a:cxn ang="0">
                  <a:pos x="5" y="13"/>
                </a:cxn>
              </a:cxnLst>
              <a:rect l="0" t="0" r="r" b="b"/>
              <a:pathLst>
                <a:path w="110" h="104">
                  <a:moveTo>
                    <a:pt x="5" y="13"/>
                  </a:moveTo>
                  <a:lnTo>
                    <a:pt x="8" y="13"/>
                  </a:lnTo>
                  <a:lnTo>
                    <a:pt x="11" y="11"/>
                  </a:lnTo>
                  <a:lnTo>
                    <a:pt x="16" y="7"/>
                  </a:lnTo>
                  <a:lnTo>
                    <a:pt x="19" y="2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1" y="8"/>
                  </a:lnTo>
                  <a:lnTo>
                    <a:pt x="22" y="10"/>
                  </a:lnTo>
                  <a:lnTo>
                    <a:pt x="25" y="9"/>
                  </a:lnTo>
                  <a:lnTo>
                    <a:pt x="21" y="6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29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15" y="16"/>
                  </a:lnTo>
                  <a:lnTo>
                    <a:pt x="12" y="19"/>
                  </a:lnTo>
                  <a:lnTo>
                    <a:pt x="22" y="34"/>
                  </a:lnTo>
                  <a:lnTo>
                    <a:pt x="38" y="53"/>
                  </a:lnTo>
                  <a:lnTo>
                    <a:pt x="46" y="64"/>
                  </a:lnTo>
                  <a:lnTo>
                    <a:pt x="57" y="78"/>
                  </a:lnTo>
                  <a:lnTo>
                    <a:pt x="63" y="83"/>
                  </a:lnTo>
                  <a:lnTo>
                    <a:pt x="70" y="89"/>
                  </a:lnTo>
                  <a:lnTo>
                    <a:pt x="79" y="92"/>
                  </a:lnTo>
                  <a:lnTo>
                    <a:pt x="88" y="97"/>
                  </a:lnTo>
                  <a:lnTo>
                    <a:pt x="94" y="98"/>
                  </a:lnTo>
                  <a:lnTo>
                    <a:pt x="89" y="99"/>
                  </a:lnTo>
                  <a:lnTo>
                    <a:pt x="95" y="102"/>
                  </a:lnTo>
                  <a:lnTo>
                    <a:pt x="98" y="101"/>
                  </a:lnTo>
                  <a:lnTo>
                    <a:pt x="102" y="97"/>
                  </a:lnTo>
                  <a:lnTo>
                    <a:pt x="104" y="93"/>
                  </a:lnTo>
                  <a:lnTo>
                    <a:pt x="106" y="90"/>
                  </a:lnTo>
                  <a:lnTo>
                    <a:pt x="108" y="83"/>
                  </a:lnTo>
                  <a:lnTo>
                    <a:pt x="107" y="77"/>
                  </a:lnTo>
                  <a:lnTo>
                    <a:pt x="103" y="73"/>
                  </a:lnTo>
                  <a:lnTo>
                    <a:pt x="102" y="68"/>
                  </a:lnTo>
                  <a:lnTo>
                    <a:pt x="103" y="63"/>
                  </a:lnTo>
                  <a:lnTo>
                    <a:pt x="101" y="58"/>
                  </a:lnTo>
                  <a:lnTo>
                    <a:pt x="95" y="49"/>
                  </a:lnTo>
                  <a:lnTo>
                    <a:pt x="104" y="59"/>
                  </a:lnTo>
                  <a:lnTo>
                    <a:pt x="107" y="66"/>
                  </a:lnTo>
                  <a:lnTo>
                    <a:pt x="108" y="74"/>
                  </a:lnTo>
                  <a:lnTo>
                    <a:pt x="110" y="84"/>
                  </a:lnTo>
                  <a:lnTo>
                    <a:pt x="110" y="89"/>
                  </a:lnTo>
                  <a:lnTo>
                    <a:pt x="105" y="98"/>
                  </a:lnTo>
                  <a:lnTo>
                    <a:pt x="99" y="103"/>
                  </a:lnTo>
                  <a:lnTo>
                    <a:pt x="95" y="104"/>
                  </a:lnTo>
                  <a:lnTo>
                    <a:pt x="89" y="101"/>
                  </a:lnTo>
                  <a:lnTo>
                    <a:pt x="84" y="97"/>
                  </a:lnTo>
                  <a:lnTo>
                    <a:pt x="70" y="92"/>
                  </a:lnTo>
                  <a:lnTo>
                    <a:pt x="59" y="83"/>
                  </a:lnTo>
                  <a:lnTo>
                    <a:pt x="48" y="71"/>
                  </a:lnTo>
                  <a:lnTo>
                    <a:pt x="35" y="54"/>
                  </a:lnTo>
                  <a:lnTo>
                    <a:pt x="10" y="20"/>
                  </a:lnTo>
                  <a:lnTo>
                    <a:pt x="7" y="18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3" y="14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2" y="13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0" y="6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6" name="Freeform 880"/>
            <p:cNvSpPr>
              <a:spLocks/>
            </p:cNvSpPr>
            <p:nvPr/>
          </p:nvSpPr>
          <p:spPr bwMode="auto">
            <a:xfrm>
              <a:off x="499" y="2530"/>
              <a:ext cx="22" cy="50"/>
            </a:xfrm>
            <a:custGeom>
              <a:avLst/>
              <a:gdLst/>
              <a:ahLst/>
              <a:cxnLst>
                <a:cxn ang="0">
                  <a:pos x="22" y="42"/>
                </a:cxn>
                <a:cxn ang="0">
                  <a:pos x="14" y="26"/>
                </a:cxn>
                <a:cxn ang="0">
                  <a:pos x="8" y="13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3" y="12"/>
                </a:cxn>
                <a:cxn ang="0">
                  <a:pos x="9" y="19"/>
                </a:cxn>
                <a:cxn ang="0">
                  <a:pos x="22" y="50"/>
                </a:cxn>
                <a:cxn ang="0">
                  <a:pos x="22" y="42"/>
                </a:cxn>
                <a:cxn ang="0">
                  <a:pos x="22" y="42"/>
                </a:cxn>
              </a:cxnLst>
              <a:rect l="0" t="0" r="r" b="b"/>
              <a:pathLst>
                <a:path w="22" h="50">
                  <a:moveTo>
                    <a:pt x="22" y="42"/>
                  </a:moveTo>
                  <a:lnTo>
                    <a:pt x="14" y="26"/>
                  </a:lnTo>
                  <a:lnTo>
                    <a:pt x="8" y="13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4"/>
                  </a:lnTo>
                  <a:lnTo>
                    <a:pt x="3" y="12"/>
                  </a:lnTo>
                  <a:lnTo>
                    <a:pt x="9" y="19"/>
                  </a:lnTo>
                  <a:lnTo>
                    <a:pt x="22" y="50"/>
                  </a:lnTo>
                  <a:lnTo>
                    <a:pt x="22" y="42"/>
                  </a:lnTo>
                  <a:lnTo>
                    <a:pt x="22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7" name="Freeform 881"/>
            <p:cNvSpPr>
              <a:spLocks/>
            </p:cNvSpPr>
            <p:nvPr/>
          </p:nvSpPr>
          <p:spPr bwMode="auto">
            <a:xfrm>
              <a:off x="512" y="2554"/>
              <a:ext cx="17" cy="187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10" y="5"/>
                </a:cxn>
                <a:cxn ang="0">
                  <a:pos x="17" y="0"/>
                </a:cxn>
                <a:cxn ang="0">
                  <a:pos x="17" y="6"/>
                </a:cxn>
                <a:cxn ang="0">
                  <a:pos x="14" y="11"/>
                </a:cxn>
                <a:cxn ang="0">
                  <a:pos x="11" y="37"/>
                </a:cxn>
                <a:cxn ang="0">
                  <a:pos x="9" y="59"/>
                </a:cxn>
                <a:cxn ang="0">
                  <a:pos x="9" y="83"/>
                </a:cxn>
                <a:cxn ang="0">
                  <a:pos x="9" y="122"/>
                </a:cxn>
                <a:cxn ang="0">
                  <a:pos x="3" y="152"/>
                </a:cxn>
                <a:cxn ang="0">
                  <a:pos x="1" y="187"/>
                </a:cxn>
                <a:cxn ang="0">
                  <a:pos x="0" y="113"/>
                </a:cxn>
                <a:cxn ang="0">
                  <a:pos x="5" y="41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7" h="187">
                  <a:moveTo>
                    <a:pt x="8" y="18"/>
                  </a:moveTo>
                  <a:lnTo>
                    <a:pt x="10" y="5"/>
                  </a:lnTo>
                  <a:lnTo>
                    <a:pt x="17" y="0"/>
                  </a:lnTo>
                  <a:lnTo>
                    <a:pt x="17" y="6"/>
                  </a:lnTo>
                  <a:lnTo>
                    <a:pt x="14" y="11"/>
                  </a:lnTo>
                  <a:lnTo>
                    <a:pt x="11" y="37"/>
                  </a:lnTo>
                  <a:lnTo>
                    <a:pt x="9" y="59"/>
                  </a:lnTo>
                  <a:lnTo>
                    <a:pt x="9" y="83"/>
                  </a:lnTo>
                  <a:lnTo>
                    <a:pt x="9" y="122"/>
                  </a:lnTo>
                  <a:lnTo>
                    <a:pt x="3" y="152"/>
                  </a:lnTo>
                  <a:lnTo>
                    <a:pt x="1" y="187"/>
                  </a:lnTo>
                  <a:lnTo>
                    <a:pt x="0" y="113"/>
                  </a:lnTo>
                  <a:lnTo>
                    <a:pt x="5" y="41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8" name="Freeform 882"/>
            <p:cNvSpPr>
              <a:spLocks/>
            </p:cNvSpPr>
            <p:nvPr/>
          </p:nvSpPr>
          <p:spPr bwMode="auto">
            <a:xfrm>
              <a:off x="513" y="2560"/>
              <a:ext cx="34" cy="209"/>
            </a:xfrm>
            <a:custGeom>
              <a:avLst/>
              <a:gdLst/>
              <a:ahLst/>
              <a:cxnLst>
                <a:cxn ang="0">
                  <a:pos x="0" y="183"/>
                </a:cxn>
                <a:cxn ang="0">
                  <a:pos x="16" y="209"/>
                </a:cxn>
                <a:cxn ang="0">
                  <a:pos x="34" y="186"/>
                </a:cxn>
                <a:cxn ang="0">
                  <a:pos x="28" y="78"/>
                </a:cxn>
                <a:cxn ang="0">
                  <a:pos x="25" y="19"/>
                </a:cxn>
                <a:cxn ang="0">
                  <a:pos x="24" y="0"/>
                </a:cxn>
                <a:cxn ang="0">
                  <a:pos x="20" y="7"/>
                </a:cxn>
                <a:cxn ang="0">
                  <a:pos x="12" y="3"/>
                </a:cxn>
                <a:cxn ang="0">
                  <a:pos x="12" y="9"/>
                </a:cxn>
                <a:cxn ang="0">
                  <a:pos x="20" y="13"/>
                </a:cxn>
                <a:cxn ang="0">
                  <a:pos x="20" y="67"/>
                </a:cxn>
                <a:cxn ang="0">
                  <a:pos x="24" y="98"/>
                </a:cxn>
                <a:cxn ang="0">
                  <a:pos x="20" y="113"/>
                </a:cxn>
                <a:cxn ang="0">
                  <a:pos x="21" y="136"/>
                </a:cxn>
                <a:cxn ang="0">
                  <a:pos x="17" y="156"/>
                </a:cxn>
                <a:cxn ang="0">
                  <a:pos x="5" y="182"/>
                </a:cxn>
                <a:cxn ang="0">
                  <a:pos x="14" y="197"/>
                </a:cxn>
                <a:cxn ang="0">
                  <a:pos x="0" y="183"/>
                </a:cxn>
                <a:cxn ang="0">
                  <a:pos x="0" y="183"/>
                </a:cxn>
              </a:cxnLst>
              <a:rect l="0" t="0" r="r" b="b"/>
              <a:pathLst>
                <a:path w="34" h="209">
                  <a:moveTo>
                    <a:pt x="0" y="183"/>
                  </a:moveTo>
                  <a:lnTo>
                    <a:pt x="16" y="209"/>
                  </a:lnTo>
                  <a:lnTo>
                    <a:pt x="34" y="186"/>
                  </a:lnTo>
                  <a:lnTo>
                    <a:pt x="28" y="78"/>
                  </a:lnTo>
                  <a:lnTo>
                    <a:pt x="25" y="19"/>
                  </a:lnTo>
                  <a:lnTo>
                    <a:pt x="24" y="0"/>
                  </a:lnTo>
                  <a:lnTo>
                    <a:pt x="20" y="7"/>
                  </a:lnTo>
                  <a:lnTo>
                    <a:pt x="12" y="3"/>
                  </a:lnTo>
                  <a:lnTo>
                    <a:pt x="12" y="9"/>
                  </a:lnTo>
                  <a:lnTo>
                    <a:pt x="20" y="13"/>
                  </a:lnTo>
                  <a:lnTo>
                    <a:pt x="20" y="67"/>
                  </a:lnTo>
                  <a:lnTo>
                    <a:pt x="24" y="98"/>
                  </a:lnTo>
                  <a:lnTo>
                    <a:pt x="20" y="113"/>
                  </a:lnTo>
                  <a:lnTo>
                    <a:pt x="21" y="136"/>
                  </a:lnTo>
                  <a:lnTo>
                    <a:pt x="17" y="156"/>
                  </a:lnTo>
                  <a:lnTo>
                    <a:pt x="5" y="182"/>
                  </a:lnTo>
                  <a:lnTo>
                    <a:pt x="14" y="197"/>
                  </a:lnTo>
                  <a:lnTo>
                    <a:pt x="0" y="18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9" name="Freeform 883"/>
            <p:cNvSpPr>
              <a:spLocks/>
            </p:cNvSpPr>
            <p:nvPr/>
          </p:nvSpPr>
          <p:spPr bwMode="auto">
            <a:xfrm>
              <a:off x="439" y="2571"/>
              <a:ext cx="32" cy="125"/>
            </a:xfrm>
            <a:custGeom>
              <a:avLst/>
              <a:gdLst/>
              <a:ahLst/>
              <a:cxnLst>
                <a:cxn ang="0">
                  <a:pos x="22" y="58"/>
                </a:cxn>
                <a:cxn ang="0">
                  <a:pos x="25" y="77"/>
                </a:cxn>
                <a:cxn ang="0">
                  <a:pos x="28" y="93"/>
                </a:cxn>
                <a:cxn ang="0">
                  <a:pos x="26" y="104"/>
                </a:cxn>
                <a:cxn ang="0">
                  <a:pos x="15" y="101"/>
                </a:cxn>
                <a:cxn ang="0">
                  <a:pos x="8" y="99"/>
                </a:cxn>
                <a:cxn ang="0">
                  <a:pos x="17" y="105"/>
                </a:cxn>
                <a:cxn ang="0">
                  <a:pos x="25" y="113"/>
                </a:cxn>
                <a:cxn ang="0">
                  <a:pos x="17" y="110"/>
                </a:cxn>
                <a:cxn ang="0">
                  <a:pos x="8" y="106"/>
                </a:cxn>
                <a:cxn ang="0">
                  <a:pos x="0" y="105"/>
                </a:cxn>
                <a:cxn ang="0">
                  <a:pos x="26" y="125"/>
                </a:cxn>
                <a:cxn ang="0">
                  <a:pos x="26" y="122"/>
                </a:cxn>
                <a:cxn ang="0">
                  <a:pos x="28" y="122"/>
                </a:cxn>
                <a:cxn ang="0">
                  <a:pos x="29" y="115"/>
                </a:cxn>
                <a:cxn ang="0">
                  <a:pos x="26" y="110"/>
                </a:cxn>
                <a:cxn ang="0">
                  <a:pos x="32" y="100"/>
                </a:cxn>
                <a:cxn ang="0">
                  <a:pos x="30" y="88"/>
                </a:cxn>
                <a:cxn ang="0">
                  <a:pos x="26" y="60"/>
                </a:cxn>
                <a:cxn ang="0">
                  <a:pos x="28" y="42"/>
                </a:cxn>
                <a:cxn ang="0">
                  <a:pos x="23" y="31"/>
                </a:cxn>
                <a:cxn ang="0">
                  <a:pos x="17" y="19"/>
                </a:cxn>
                <a:cxn ang="0">
                  <a:pos x="10" y="0"/>
                </a:cxn>
                <a:cxn ang="0">
                  <a:pos x="14" y="17"/>
                </a:cxn>
                <a:cxn ang="0">
                  <a:pos x="17" y="28"/>
                </a:cxn>
                <a:cxn ang="0">
                  <a:pos x="18" y="34"/>
                </a:cxn>
                <a:cxn ang="0">
                  <a:pos x="24" y="47"/>
                </a:cxn>
                <a:cxn ang="0">
                  <a:pos x="22" y="58"/>
                </a:cxn>
                <a:cxn ang="0">
                  <a:pos x="22" y="58"/>
                </a:cxn>
              </a:cxnLst>
              <a:rect l="0" t="0" r="r" b="b"/>
              <a:pathLst>
                <a:path w="32" h="125">
                  <a:moveTo>
                    <a:pt x="22" y="58"/>
                  </a:moveTo>
                  <a:lnTo>
                    <a:pt x="25" y="77"/>
                  </a:lnTo>
                  <a:lnTo>
                    <a:pt x="28" y="93"/>
                  </a:lnTo>
                  <a:lnTo>
                    <a:pt x="26" y="104"/>
                  </a:lnTo>
                  <a:lnTo>
                    <a:pt x="15" y="101"/>
                  </a:lnTo>
                  <a:lnTo>
                    <a:pt x="8" y="99"/>
                  </a:lnTo>
                  <a:lnTo>
                    <a:pt x="17" y="105"/>
                  </a:lnTo>
                  <a:lnTo>
                    <a:pt x="25" y="113"/>
                  </a:lnTo>
                  <a:lnTo>
                    <a:pt x="17" y="110"/>
                  </a:lnTo>
                  <a:lnTo>
                    <a:pt x="8" y="106"/>
                  </a:lnTo>
                  <a:lnTo>
                    <a:pt x="0" y="105"/>
                  </a:lnTo>
                  <a:lnTo>
                    <a:pt x="26" y="125"/>
                  </a:lnTo>
                  <a:lnTo>
                    <a:pt x="26" y="122"/>
                  </a:lnTo>
                  <a:lnTo>
                    <a:pt x="28" y="122"/>
                  </a:lnTo>
                  <a:lnTo>
                    <a:pt x="29" y="115"/>
                  </a:lnTo>
                  <a:lnTo>
                    <a:pt x="26" y="110"/>
                  </a:lnTo>
                  <a:lnTo>
                    <a:pt x="32" y="100"/>
                  </a:lnTo>
                  <a:lnTo>
                    <a:pt x="30" y="88"/>
                  </a:lnTo>
                  <a:lnTo>
                    <a:pt x="26" y="60"/>
                  </a:lnTo>
                  <a:lnTo>
                    <a:pt x="28" y="42"/>
                  </a:lnTo>
                  <a:lnTo>
                    <a:pt x="23" y="31"/>
                  </a:lnTo>
                  <a:lnTo>
                    <a:pt x="17" y="19"/>
                  </a:lnTo>
                  <a:lnTo>
                    <a:pt x="10" y="0"/>
                  </a:lnTo>
                  <a:lnTo>
                    <a:pt x="14" y="17"/>
                  </a:lnTo>
                  <a:lnTo>
                    <a:pt x="17" y="28"/>
                  </a:lnTo>
                  <a:lnTo>
                    <a:pt x="18" y="34"/>
                  </a:lnTo>
                  <a:lnTo>
                    <a:pt x="24" y="47"/>
                  </a:lnTo>
                  <a:lnTo>
                    <a:pt x="22" y="58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50" name="Freeform 884"/>
            <p:cNvSpPr>
              <a:spLocks/>
            </p:cNvSpPr>
            <p:nvPr/>
          </p:nvSpPr>
          <p:spPr bwMode="auto">
            <a:xfrm>
              <a:off x="316" y="2654"/>
              <a:ext cx="77" cy="4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8" y="9"/>
                </a:cxn>
                <a:cxn ang="0">
                  <a:pos x="0" y="7"/>
                </a:cxn>
                <a:cxn ang="0">
                  <a:pos x="20" y="13"/>
                </a:cxn>
                <a:cxn ang="0">
                  <a:pos x="50" y="24"/>
                </a:cxn>
                <a:cxn ang="0">
                  <a:pos x="77" y="43"/>
                </a:cxn>
                <a:cxn ang="0">
                  <a:pos x="49" y="18"/>
                </a:cxn>
                <a:cxn ang="0">
                  <a:pos x="70" y="22"/>
                </a:cxn>
                <a:cxn ang="0">
                  <a:pos x="45" y="1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77" h="43">
                  <a:moveTo>
                    <a:pt x="7" y="0"/>
                  </a:moveTo>
                  <a:lnTo>
                    <a:pt x="28" y="9"/>
                  </a:lnTo>
                  <a:lnTo>
                    <a:pt x="0" y="7"/>
                  </a:lnTo>
                  <a:lnTo>
                    <a:pt x="20" y="13"/>
                  </a:lnTo>
                  <a:lnTo>
                    <a:pt x="50" y="24"/>
                  </a:lnTo>
                  <a:lnTo>
                    <a:pt x="77" y="43"/>
                  </a:lnTo>
                  <a:lnTo>
                    <a:pt x="49" y="18"/>
                  </a:lnTo>
                  <a:lnTo>
                    <a:pt x="70" y="22"/>
                  </a:lnTo>
                  <a:lnTo>
                    <a:pt x="45" y="1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51" name="Freeform 885"/>
            <p:cNvSpPr>
              <a:spLocks/>
            </p:cNvSpPr>
            <p:nvPr/>
          </p:nvSpPr>
          <p:spPr bwMode="auto">
            <a:xfrm>
              <a:off x="325" y="2648"/>
              <a:ext cx="70" cy="22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3" y="19"/>
                </a:cxn>
                <a:cxn ang="0">
                  <a:pos x="60" y="22"/>
                </a:cxn>
                <a:cxn ang="0">
                  <a:pos x="70" y="22"/>
                </a:cxn>
                <a:cxn ang="0">
                  <a:pos x="44" y="17"/>
                </a:cxn>
                <a:cxn ang="0">
                  <a:pos x="21" y="8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70" h="22">
                  <a:moveTo>
                    <a:pt x="4" y="5"/>
                  </a:moveTo>
                  <a:lnTo>
                    <a:pt x="43" y="19"/>
                  </a:lnTo>
                  <a:lnTo>
                    <a:pt x="60" y="22"/>
                  </a:lnTo>
                  <a:lnTo>
                    <a:pt x="70" y="22"/>
                  </a:lnTo>
                  <a:lnTo>
                    <a:pt x="44" y="17"/>
                  </a:lnTo>
                  <a:lnTo>
                    <a:pt x="21" y="8"/>
                  </a:lnTo>
                  <a:lnTo>
                    <a:pt x="1" y="0"/>
                  </a:lnTo>
                  <a:lnTo>
                    <a:pt x="0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52" name="Freeform 886"/>
            <p:cNvSpPr>
              <a:spLocks/>
            </p:cNvSpPr>
            <p:nvPr/>
          </p:nvSpPr>
          <p:spPr bwMode="auto">
            <a:xfrm>
              <a:off x="391" y="2647"/>
              <a:ext cx="16" cy="22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3" y="8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6" y="6"/>
                </a:cxn>
                <a:cxn ang="0">
                  <a:pos x="16" y="13"/>
                </a:cxn>
                <a:cxn ang="0">
                  <a:pos x="11" y="18"/>
                </a:cxn>
                <a:cxn ang="0">
                  <a:pos x="7" y="21"/>
                </a:cxn>
                <a:cxn ang="0">
                  <a:pos x="0" y="22"/>
                </a:cxn>
                <a:cxn ang="0">
                  <a:pos x="10" y="18"/>
                </a:cxn>
                <a:cxn ang="0">
                  <a:pos x="12" y="12"/>
                </a:cxn>
                <a:cxn ang="0">
                  <a:pos x="10" y="9"/>
                </a:cxn>
                <a:cxn ang="0">
                  <a:pos x="7" y="11"/>
                </a:cxn>
                <a:cxn ang="0">
                  <a:pos x="7" y="18"/>
                </a:cxn>
                <a:cxn ang="0">
                  <a:pos x="4" y="16"/>
                </a:cxn>
                <a:cxn ang="0">
                  <a:pos x="4" y="16"/>
                </a:cxn>
              </a:cxnLst>
              <a:rect l="0" t="0" r="r" b="b"/>
              <a:pathLst>
                <a:path w="16" h="22">
                  <a:moveTo>
                    <a:pt x="4" y="16"/>
                  </a:moveTo>
                  <a:lnTo>
                    <a:pt x="3" y="8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6"/>
                  </a:lnTo>
                  <a:lnTo>
                    <a:pt x="16" y="13"/>
                  </a:lnTo>
                  <a:lnTo>
                    <a:pt x="11" y="18"/>
                  </a:lnTo>
                  <a:lnTo>
                    <a:pt x="7" y="21"/>
                  </a:lnTo>
                  <a:lnTo>
                    <a:pt x="0" y="22"/>
                  </a:lnTo>
                  <a:lnTo>
                    <a:pt x="10" y="18"/>
                  </a:lnTo>
                  <a:lnTo>
                    <a:pt x="12" y="12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7" y="18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53" name="Freeform 887"/>
            <p:cNvSpPr>
              <a:spLocks/>
            </p:cNvSpPr>
            <p:nvPr/>
          </p:nvSpPr>
          <p:spPr bwMode="auto">
            <a:xfrm>
              <a:off x="388" y="2642"/>
              <a:ext cx="77" cy="53"/>
            </a:xfrm>
            <a:custGeom>
              <a:avLst/>
              <a:gdLst/>
              <a:ahLst/>
              <a:cxnLst>
                <a:cxn ang="0">
                  <a:pos x="8" y="25"/>
                </a:cxn>
                <a:cxn ang="0">
                  <a:pos x="3" y="21"/>
                </a:cxn>
                <a:cxn ang="0">
                  <a:pos x="2" y="13"/>
                </a:cxn>
                <a:cxn ang="0">
                  <a:pos x="4" y="7"/>
                </a:cxn>
                <a:cxn ang="0">
                  <a:pos x="9" y="3"/>
                </a:cxn>
                <a:cxn ang="0">
                  <a:pos x="15" y="2"/>
                </a:cxn>
                <a:cxn ang="0">
                  <a:pos x="21" y="7"/>
                </a:cxn>
                <a:cxn ang="0">
                  <a:pos x="50" y="34"/>
                </a:cxn>
                <a:cxn ang="0">
                  <a:pos x="77" y="53"/>
                </a:cxn>
                <a:cxn ang="0">
                  <a:pos x="49" y="29"/>
                </a:cxn>
                <a:cxn ang="0">
                  <a:pos x="39" y="21"/>
                </a:cxn>
                <a:cxn ang="0">
                  <a:pos x="50" y="23"/>
                </a:cxn>
                <a:cxn ang="0">
                  <a:pos x="42" y="19"/>
                </a:cxn>
                <a:cxn ang="0">
                  <a:pos x="52" y="18"/>
                </a:cxn>
                <a:cxn ang="0">
                  <a:pos x="63" y="17"/>
                </a:cxn>
                <a:cxn ang="0">
                  <a:pos x="44" y="16"/>
                </a:cxn>
                <a:cxn ang="0">
                  <a:pos x="34" y="12"/>
                </a:cxn>
                <a:cxn ang="0">
                  <a:pos x="36" y="19"/>
                </a:cxn>
                <a:cxn ang="0">
                  <a:pos x="16" y="0"/>
                </a:cxn>
                <a:cxn ang="0">
                  <a:pos x="8" y="1"/>
                </a:cxn>
                <a:cxn ang="0">
                  <a:pos x="1" y="7"/>
                </a:cxn>
                <a:cxn ang="0">
                  <a:pos x="0" y="16"/>
                </a:cxn>
                <a:cxn ang="0">
                  <a:pos x="1" y="23"/>
                </a:cxn>
                <a:cxn ang="0">
                  <a:pos x="5" y="27"/>
                </a:cxn>
                <a:cxn ang="0">
                  <a:pos x="8" y="25"/>
                </a:cxn>
                <a:cxn ang="0">
                  <a:pos x="8" y="25"/>
                </a:cxn>
              </a:cxnLst>
              <a:rect l="0" t="0" r="r" b="b"/>
              <a:pathLst>
                <a:path w="77" h="53">
                  <a:moveTo>
                    <a:pt x="8" y="25"/>
                  </a:moveTo>
                  <a:lnTo>
                    <a:pt x="3" y="21"/>
                  </a:lnTo>
                  <a:lnTo>
                    <a:pt x="2" y="13"/>
                  </a:lnTo>
                  <a:lnTo>
                    <a:pt x="4" y="7"/>
                  </a:lnTo>
                  <a:lnTo>
                    <a:pt x="9" y="3"/>
                  </a:lnTo>
                  <a:lnTo>
                    <a:pt x="15" y="2"/>
                  </a:lnTo>
                  <a:lnTo>
                    <a:pt x="21" y="7"/>
                  </a:lnTo>
                  <a:lnTo>
                    <a:pt x="50" y="34"/>
                  </a:lnTo>
                  <a:lnTo>
                    <a:pt x="77" y="53"/>
                  </a:lnTo>
                  <a:lnTo>
                    <a:pt x="49" y="29"/>
                  </a:lnTo>
                  <a:lnTo>
                    <a:pt x="39" y="21"/>
                  </a:lnTo>
                  <a:lnTo>
                    <a:pt x="50" y="23"/>
                  </a:lnTo>
                  <a:lnTo>
                    <a:pt x="42" y="19"/>
                  </a:lnTo>
                  <a:lnTo>
                    <a:pt x="52" y="18"/>
                  </a:lnTo>
                  <a:lnTo>
                    <a:pt x="63" y="17"/>
                  </a:lnTo>
                  <a:lnTo>
                    <a:pt x="44" y="16"/>
                  </a:lnTo>
                  <a:lnTo>
                    <a:pt x="34" y="12"/>
                  </a:lnTo>
                  <a:lnTo>
                    <a:pt x="36" y="19"/>
                  </a:lnTo>
                  <a:lnTo>
                    <a:pt x="16" y="0"/>
                  </a:lnTo>
                  <a:lnTo>
                    <a:pt x="8" y="1"/>
                  </a:lnTo>
                  <a:lnTo>
                    <a:pt x="1" y="7"/>
                  </a:lnTo>
                  <a:lnTo>
                    <a:pt x="0" y="16"/>
                  </a:lnTo>
                  <a:lnTo>
                    <a:pt x="1" y="23"/>
                  </a:lnTo>
                  <a:lnTo>
                    <a:pt x="5" y="27"/>
                  </a:lnTo>
                  <a:lnTo>
                    <a:pt x="8" y="25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54" name="Freeform 888"/>
            <p:cNvSpPr>
              <a:spLocks/>
            </p:cNvSpPr>
            <p:nvPr/>
          </p:nvSpPr>
          <p:spPr bwMode="auto">
            <a:xfrm>
              <a:off x="359" y="2674"/>
              <a:ext cx="94" cy="52"/>
            </a:xfrm>
            <a:custGeom>
              <a:avLst/>
              <a:gdLst/>
              <a:ahLst/>
              <a:cxnLst>
                <a:cxn ang="0">
                  <a:pos x="14" y="9"/>
                </a:cxn>
                <a:cxn ang="0">
                  <a:pos x="49" y="32"/>
                </a:cxn>
                <a:cxn ang="0">
                  <a:pos x="54" y="32"/>
                </a:cxn>
                <a:cxn ang="0">
                  <a:pos x="58" y="33"/>
                </a:cxn>
                <a:cxn ang="0">
                  <a:pos x="60" y="37"/>
                </a:cxn>
                <a:cxn ang="0">
                  <a:pos x="58" y="39"/>
                </a:cxn>
                <a:cxn ang="0">
                  <a:pos x="56" y="40"/>
                </a:cxn>
                <a:cxn ang="0">
                  <a:pos x="51" y="41"/>
                </a:cxn>
                <a:cxn ang="0">
                  <a:pos x="49" y="39"/>
                </a:cxn>
                <a:cxn ang="0">
                  <a:pos x="50" y="42"/>
                </a:cxn>
                <a:cxn ang="0">
                  <a:pos x="53" y="43"/>
                </a:cxn>
                <a:cxn ang="0">
                  <a:pos x="53" y="45"/>
                </a:cxn>
                <a:cxn ang="0">
                  <a:pos x="51" y="48"/>
                </a:cxn>
                <a:cxn ang="0">
                  <a:pos x="55" y="45"/>
                </a:cxn>
                <a:cxn ang="0">
                  <a:pos x="56" y="42"/>
                </a:cxn>
                <a:cxn ang="0">
                  <a:pos x="59" y="41"/>
                </a:cxn>
                <a:cxn ang="0">
                  <a:pos x="61" y="44"/>
                </a:cxn>
                <a:cxn ang="0">
                  <a:pos x="64" y="42"/>
                </a:cxn>
                <a:cxn ang="0">
                  <a:pos x="65" y="45"/>
                </a:cxn>
                <a:cxn ang="0">
                  <a:pos x="61" y="52"/>
                </a:cxn>
                <a:cxn ang="0">
                  <a:pos x="68" y="45"/>
                </a:cxn>
                <a:cxn ang="0">
                  <a:pos x="74" y="43"/>
                </a:cxn>
                <a:cxn ang="0">
                  <a:pos x="80" y="41"/>
                </a:cxn>
                <a:cxn ang="0">
                  <a:pos x="84" y="37"/>
                </a:cxn>
                <a:cxn ang="0">
                  <a:pos x="89" y="35"/>
                </a:cxn>
                <a:cxn ang="0">
                  <a:pos x="93" y="35"/>
                </a:cxn>
                <a:cxn ang="0">
                  <a:pos x="94" y="37"/>
                </a:cxn>
                <a:cxn ang="0">
                  <a:pos x="94" y="35"/>
                </a:cxn>
                <a:cxn ang="0">
                  <a:pos x="93" y="34"/>
                </a:cxn>
                <a:cxn ang="0">
                  <a:pos x="89" y="34"/>
                </a:cxn>
                <a:cxn ang="0">
                  <a:pos x="84" y="35"/>
                </a:cxn>
                <a:cxn ang="0">
                  <a:pos x="79" y="39"/>
                </a:cxn>
                <a:cxn ang="0">
                  <a:pos x="75" y="41"/>
                </a:cxn>
                <a:cxn ang="0">
                  <a:pos x="70" y="42"/>
                </a:cxn>
                <a:cxn ang="0">
                  <a:pos x="65" y="41"/>
                </a:cxn>
                <a:cxn ang="0">
                  <a:pos x="60" y="34"/>
                </a:cxn>
                <a:cxn ang="0">
                  <a:pos x="56" y="31"/>
                </a:cxn>
                <a:cxn ang="0">
                  <a:pos x="48" y="29"/>
                </a:cxn>
                <a:cxn ang="0">
                  <a:pos x="11" y="5"/>
                </a:cxn>
                <a:cxn ang="0">
                  <a:pos x="0" y="0"/>
                </a:cxn>
                <a:cxn ang="0">
                  <a:pos x="14" y="9"/>
                </a:cxn>
                <a:cxn ang="0">
                  <a:pos x="14" y="9"/>
                </a:cxn>
              </a:cxnLst>
              <a:rect l="0" t="0" r="r" b="b"/>
              <a:pathLst>
                <a:path w="94" h="52">
                  <a:moveTo>
                    <a:pt x="14" y="9"/>
                  </a:moveTo>
                  <a:lnTo>
                    <a:pt x="49" y="32"/>
                  </a:lnTo>
                  <a:lnTo>
                    <a:pt x="54" y="32"/>
                  </a:lnTo>
                  <a:lnTo>
                    <a:pt x="58" y="33"/>
                  </a:lnTo>
                  <a:lnTo>
                    <a:pt x="60" y="37"/>
                  </a:lnTo>
                  <a:lnTo>
                    <a:pt x="58" y="39"/>
                  </a:lnTo>
                  <a:lnTo>
                    <a:pt x="56" y="40"/>
                  </a:lnTo>
                  <a:lnTo>
                    <a:pt x="51" y="41"/>
                  </a:lnTo>
                  <a:lnTo>
                    <a:pt x="49" y="39"/>
                  </a:lnTo>
                  <a:lnTo>
                    <a:pt x="50" y="42"/>
                  </a:lnTo>
                  <a:lnTo>
                    <a:pt x="53" y="43"/>
                  </a:lnTo>
                  <a:lnTo>
                    <a:pt x="53" y="45"/>
                  </a:lnTo>
                  <a:lnTo>
                    <a:pt x="51" y="48"/>
                  </a:lnTo>
                  <a:lnTo>
                    <a:pt x="55" y="45"/>
                  </a:lnTo>
                  <a:lnTo>
                    <a:pt x="56" y="42"/>
                  </a:lnTo>
                  <a:lnTo>
                    <a:pt x="59" y="41"/>
                  </a:lnTo>
                  <a:lnTo>
                    <a:pt x="61" y="44"/>
                  </a:lnTo>
                  <a:lnTo>
                    <a:pt x="64" y="42"/>
                  </a:lnTo>
                  <a:lnTo>
                    <a:pt x="65" y="45"/>
                  </a:lnTo>
                  <a:lnTo>
                    <a:pt x="61" y="52"/>
                  </a:lnTo>
                  <a:lnTo>
                    <a:pt x="68" y="45"/>
                  </a:lnTo>
                  <a:lnTo>
                    <a:pt x="74" y="43"/>
                  </a:lnTo>
                  <a:lnTo>
                    <a:pt x="80" y="41"/>
                  </a:lnTo>
                  <a:lnTo>
                    <a:pt x="84" y="37"/>
                  </a:lnTo>
                  <a:lnTo>
                    <a:pt x="89" y="35"/>
                  </a:lnTo>
                  <a:lnTo>
                    <a:pt x="93" y="35"/>
                  </a:lnTo>
                  <a:lnTo>
                    <a:pt x="94" y="37"/>
                  </a:lnTo>
                  <a:lnTo>
                    <a:pt x="94" y="35"/>
                  </a:lnTo>
                  <a:lnTo>
                    <a:pt x="93" y="34"/>
                  </a:lnTo>
                  <a:lnTo>
                    <a:pt x="89" y="34"/>
                  </a:lnTo>
                  <a:lnTo>
                    <a:pt x="84" y="35"/>
                  </a:lnTo>
                  <a:lnTo>
                    <a:pt x="79" y="39"/>
                  </a:lnTo>
                  <a:lnTo>
                    <a:pt x="75" y="41"/>
                  </a:lnTo>
                  <a:lnTo>
                    <a:pt x="70" y="42"/>
                  </a:lnTo>
                  <a:lnTo>
                    <a:pt x="65" y="41"/>
                  </a:lnTo>
                  <a:lnTo>
                    <a:pt x="60" y="34"/>
                  </a:lnTo>
                  <a:lnTo>
                    <a:pt x="56" y="31"/>
                  </a:lnTo>
                  <a:lnTo>
                    <a:pt x="48" y="29"/>
                  </a:lnTo>
                  <a:lnTo>
                    <a:pt x="11" y="5"/>
                  </a:lnTo>
                  <a:lnTo>
                    <a:pt x="0" y="0"/>
                  </a:lnTo>
                  <a:lnTo>
                    <a:pt x="14" y="9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55" name="Freeform 889"/>
            <p:cNvSpPr>
              <a:spLocks/>
            </p:cNvSpPr>
            <p:nvPr/>
          </p:nvSpPr>
          <p:spPr bwMode="auto">
            <a:xfrm>
              <a:off x="403" y="2686"/>
              <a:ext cx="67" cy="62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3" y="22"/>
                </a:cxn>
                <a:cxn ang="0">
                  <a:pos x="3" y="26"/>
                </a:cxn>
                <a:cxn ang="0">
                  <a:pos x="5" y="30"/>
                </a:cxn>
                <a:cxn ang="0">
                  <a:pos x="6" y="34"/>
                </a:cxn>
                <a:cxn ang="0">
                  <a:pos x="10" y="34"/>
                </a:cxn>
                <a:cxn ang="0">
                  <a:pos x="10" y="38"/>
                </a:cxn>
                <a:cxn ang="0">
                  <a:pos x="13" y="41"/>
                </a:cxn>
                <a:cxn ang="0">
                  <a:pos x="12" y="45"/>
                </a:cxn>
                <a:cxn ang="0">
                  <a:pos x="14" y="49"/>
                </a:cxn>
                <a:cxn ang="0">
                  <a:pos x="16" y="50"/>
                </a:cxn>
                <a:cxn ang="0">
                  <a:pos x="19" y="54"/>
                </a:cxn>
                <a:cxn ang="0">
                  <a:pos x="23" y="56"/>
                </a:cxn>
                <a:cxn ang="0">
                  <a:pos x="26" y="56"/>
                </a:cxn>
                <a:cxn ang="0">
                  <a:pos x="30" y="59"/>
                </a:cxn>
                <a:cxn ang="0">
                  <a:pos x="33" y="60"/>
                </a:cxn>
                <a:cxn ang="0">
                  <a:pos x="39" y="59"/>
                </a:cxn>
                <a:cxn ang="0">
                  <a:pos x="42" y="54"/>
                </a:cxn>
                <a:cxn ang="0">
                  <a:pos x="47" y="48"/>
                </a:cxn>
                <a:cxn ang="0">
                  <a:pos x="53" y="39"/>
                </a:cxn>
                <a:cxn ang="0">
                  <a:pos x="56" y="35"/>
                </a:cxn>
                <a:cxn ang="0">
                  <a:pos x="56" y="28"/>
                </a:cxn>
                <a:cxn ang="0">
                  <a:pos x="61" y="25"/>
                </a:cxn>
                <a:cxn ang="0">
                  <a:pos x="64" y="20"/>
                </a:cxn>
                <a:cxn ang="0">
                  <a:pos x="64" y="14"/>
                </a:cxn>
                <a:cxn ang="0">
                  <a:pos x="62" y="10"/>
                </a:cxn>
                <a:cxn ang="0">
                  <a:pos x="50" y="0"/>
                </a:cxn>
                <a:cxn ang="0">
                  <a:pos x="61" y="8"/>
                </a:cxn>
                <a:cxn ang="0">
                  <a:pos x="66" y="13"/>
                </a:cxn>
                <a:cxn ang="0">
                  <a:pos x="67" y="19"/>
                </a:cxn>
                <a:cxn ang="0">
                  <a:pos x="66" y="23"/>
                </a:cxn>
                <a:cxn ang="0">
                  <a:pos x="63" y="27"/>
                </a:cxn>
                <a:cxn ang="0">
                  <a:pos x="58" y="30"/>
                </a:cxn>
                <a:cxn ang="0">
                  <a:pos x="56" y="39"/>
                </a:cxn>
                <a:cxn ang="0">
                  <a:pos x="51" y="45"/>
                </a:cxn>
                <a:cxn ang="0">
                  <a:pos x="44" y="56"/>
                </a:cxn>
                <a:cxn ang="0">
                  <a:pos x="39" y="60"/>
                </a:cxn>
                <a:cxn ang="0">
                  <a:pos x="35" y="62"/>
                </a:cxn>
                <a:cxn ang="0">
                  <a:pos x="30" y="61"/>
                </a:cxn>
                <a:cxn ang="0">
                  <a:pos x="28" y="59"/>
                </a:cxn>
                <a:cxn ang="0">
                  <a:pos x="19" y="56"/>
                </a:cxn>
                <a:cxn ang="0">
                  <a:pos x="17" y="54"/>
                </a:cxn>
                <a:cxn ang="0">
                  <a:pos x="15" y="51"/>
                </a:cxn>
                <a:cxn ang="0">
                  <a:pos x="13" y="49"/>
                </a:cxn>
                <a:cxn ang="0">
                  <a:pos x="11" y="46"/>
                </a:cxn>
                <a:cxn ang="0">
                  <a:pos x="11" y="42"/>
                </a:cxn>
                <a:cxn ang="0">
                  <a:pos x="9" y="38"/>
                </a:cxn>
                <a:cxn ang="0">
                  <a:pos x="8" y="35"/>
                </a:cxn>
                <a:cxn ang="0">
                  <a:pos x="4" y="34"/>
                </a:cxn>
                <a:cxn ang="0">
                  <a:pos x="0" y="29"/>
                </a:cxn>
                <a:cxn ang="0">
                  <a:pos x="1" y="21"/>
                </a:cxn>
                <a:cxn ang="0">
                  <a:pos x="5" y="18"/>
                </a:cxn>
                <a:cxn ang="0">
                  <a:pos x="9" y="19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67" h="62">
                  <a:moveTo>
                    <a:pt x="6" y="19"/>
                  </a:moveTo>
                  <a:lnTo>
                    <a:pt x="3" y="22"/>
                  </a:lnTo>
                  <a:lnTo>
                    <a:pt x="3" y="26"/>
                  </a:lnTo>
                  <a:lnTo>
                    <a:pt x="5" y="30"/>
                  </a:lnTo>
                  <a:lnTo>
                    <a:pt x="6" y="34"/>
                  </a:lnTo>
                  <a:lnTo>
                    <a:pt x="10" y="34"/>
                  </a:lnTo>
                  <a:lnTo>
                    <a:pt x="10" y="38"/>
                  </a:lnTo>
                  <a:lnTo>
                    <a:pt x="13" y="41"/>
                  </a:lnTo>
                  <a:lnTo>
                    <a:pt x="12" y="45"/>
                  </a:lnTo>
                  <a:lnTo>
                    <a:pt x="14" y="49"/>
                  </a:lnTo>
                  <a:lnTo>
                    <a:pt x="16" y="50"/>
                  </a:lnTo>
                  <a:lnTo>
                    <a:pt x="19" y="54"/>
                  </a:lnTo>
                  <a:lnTo>
                    <a:pt x="23" y="56"/>
                  </a:lnTo>
                  <a:lnTo>
                    <a:pt x="26" y="56"/>
                  </a:lnTo>
                  <a:lnTo>
                    <a:pt x="30" y="59"/>
                  </a:lnTo>
                  <a:lnTo>
                    <a:pt x="33" y="60"/>
                  </a:lnTo>
                  <a:lnTo>
                    <a:pt x="39" y="59"/>
                  </a:lnTo>
                  <a:lnTo>
                    <a:pt x="42" y="54"/>
                  </a:lnTo>
                  <a:lnTo>
                    <a:pt x="47" y="48"/>
                  </a:lnTo>
                  <a:lnTo>
                    <a:pt x="53" y="39"/>
                  </a:lnTo>
                  <a:lnTo>
                    <a:pt x="56" y="35"/>
                  </a:lnTo>
                  <a:lnTo>
                    <a:pt x="56" y="28"/>
                  </a:lnTo>
                  <a:lnTo>
                    <a:pt x="61" y="25"/>
                  </a:lnTo>
                  <a:lnTo>
                    <a:pt x="64" y="20"/>
                  </a:lnTo>
                  <a:lnTo>
                    <a:pt x="64" y="14"/>
                  </a:lnTo>
                  <a:lnTo>
                    <a:pt x="62" y="10"/>
                  </a:lnTo>
                  <a:lnTo>
                    <a:pt x="50" y="0"/>
                  </a:lnTo>
                  <a:lnTo>
                    <a:pt x="61" y="8"/>
                  </a:lnTo>
                  <a:lnTo>
                    <a:pt x="66" y="13"/>
                  </a:lnTo>
                  <a:lnTo>
                    <a:pt x="67" y="19"/>
                  </a:lnTo>
                  <a:lnTo>
                    <a:pt x="66" y="23"/>
                  </a:lnTo>
                  <a:lnTo>
                    <a:pt x="63" y="27"/>
                  </a:lnTo>
                  <a:lnTo>
                    <a:pt x="58" y="30"/>
                  </a:lnTo>
                  <a:lnTo>
                    <a:pt x="56" y="39"/>
                  </a:lnTo>
                  <a:lnTo>
                    <a:pt x="51" y="45"/>
                  </a:lnTo>
                  <a:lnTo>
                    <a:pt x="44" y="56"/>
                  </a:lnTo>
                  <a:lnTo>
                    <a:pt x="39" y="60"/>
                  </a:lnTo>
                  <a:lnTo>
                    <a:pt x="35" y="62"/>
                  </a:lnTo>
                  <a:lnTo>
                    <a:pt x="30" y="61"/>
                  </a:lnTo>
                  <a:lnTo>
                    <a:pt x="28" y="59"/>
                  </a:lnTo>
                  <a:lnTo>
                    <a:pt x="19" y="56"/>
                  </a:lnTo>
                  <a:lnTo>
                    <a:pt x="17" y="54"/>
                  </a:lnTo>
                  <a:lnTo>
                    <a:pt x="15" y="51"/>
                  </a:lnTo>
                  <a:lnTo>
                    <a:pt x="13" y="49"/>
                  </a:lnTo>
                  <a:lnTo>
                    <a:pt x="11" y="46"/>
                  </a:lnTo>
                  <a:lnTo>
                    <a:pt x="11" y="42"/>
                  </a:lnTo>
                  <a:lnTo>
                    <a:pt x="9" y="38"/>
                  </a:lnTo>
                  <a:lnTo>
                    <a:pt x="8" y="35"/>
                  </a:lnTo>
                  <a:lnTo>
                    <a:pt x="4" y="34"/>
                  </a:lnTo>
                  <a:lnTo>
                    <a:pt x="0" y="29"/>
                  </a:lnTo>
                  <a:lnTo>
                    <a:pt x="1" y="21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56" name="Freeform 890"/>
            <p:cNvSpPr>
              <a:spLocks/>
            </p:cNvSpPr>
            <p:nvPr/>
          </p:nvSpPr>
          <p:spPr bwMode="auto">
            <a:xfrm>
              <a:off x="422" y="2708"/>
              <a:ext cx="33" cy="24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6" y="20"/>
                </a:cxn>
                <a:cxn ang="0">
                  <a:pos x="11" y="19"/>
                </a:cxn>
                <a:cxn ang="0">
                  <a:pos x="16" y="16"/>
                </a:cxn>
                <a:cxn ang="0">
                  <a:pos x="20" y="12"/>
                </a:cxn>
                <a:cxn ang="0">
                  <a:pos x="24" y="10"/>
                </a:cxn>
                <a:cxn ang="0">
                  <a:pos x="30" y="7"/>
                </a:cxn>
                <a:cxn ang="0">
                  <a:pos x="31" y="4"/>
                </a:cxn>
                <a:cxn ang="0">
                  <a:pos x="30" y="0"/>
                </a:cxn>
                <a:cxn ang="0">
                  <a:pos x="32" y="2"/>
                </a:cxn>
                <a:cxn ang="0">
                  <a:pos x="33" y="5"/>
                </a:cxn>
                <a:cxn ang="0">
                  <a:pos x="31" y="9"/>
                </a:cxn>
                <a:cxn ang="0">
                  <a:pos x="24" y="13"/>
                </a:cxn>
                <a:cxn ang="0">
                  <a:pos x="17" y="18"/>
                </a:cxn>
                <a:cxn ang="0">
                  <a:pos x="12" y="21"/>
                </a:cxn>
                <a:cxn ang="0">
                  <a:pos x="7" y="23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33" h="24">
                  <a:moveTo>
                    <a:pt x="0" y="24"/>
                  </a:moveTo>
                  <a:lnTo>
                    <a:pt x="6" y="20"/>
                  </a:lnTo>
                  <a:lnTo>
                    <a:pt x="11" y="19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10"/>
                  </a:lnTo>
                  <a:lnTo>
                    <a:pt x="30" y="7"/>
                  </a:lnTo>
                  <a:lnTo>
                    <a:pt x="31" y="4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3" y="5"/>
                  </a:lnTo>
                  <a:lnTo>
                    <a:pt x="31" y="9"/>
                  </a:lnTo>
                  <a:lnTo>
                    <a:pt x="24" y="13"/>
                  </a:lnTo>
                  <a:lnTo>
                    <a:pt x="17" y="18"/>
                  </a:lnTo>
                  <a:lnTo>
                    <a:pt x="12" y="21"/>
                  </a:lnTo>
                  <a:lnTo>
                    <a:pt x="7" y="23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57" name="Freeform 891"/>
            <p:cNvSpPr>
              <a:spLocks/>
            </p:cNvSpPr>
            <p:nvPr/>
          </p:nvSpPr>
          <p:spPr bwMode="auto">
            <a:xfrm>
              <a:off x="433" y="2713"/>
              <a:ext cx="28" cy="27"/>
            </a:xfrm>
            <a:custGeom>
              <a:avLst/>
              <a:gdLst/>
              <a:ahLst/>
              <a:cxnLst>
                <a:cxn ang="0">
                  <a:pos x="2" y="23"/>
                </a:cxn>
                <a:cxn ang="0">
                  <a:pos x="9" y="19"/>
                </a:cxn>
                <a:cxn ang="0">
                  <a:pos x="12" y="13"/>
                </a:cxn>
                <a:cxn ang="0">
                  <a:pos x="15" y="9"/>
                </a:cxn>
                <a:cxn ang="0">
                  <a:pos x="19" y="4"/>
                </a:cxn>
                <a:cxn ang="0">
                  <a:pos x="21" y="1"/>
                </a:cxn>
                <a:cxn ang="0">
                  <a:pos x="24" y="0"/>
                </a:cxn>
                <a:cxn ang="0">
                  <a:pos x="28" y="1"/>
                </a:cxn>
                <a:cxn ang="0">
                  <a:pos x="21" y="4"/>
                </a:cxn>
                <a:cxn ang="0">
                  <a:pos x="18" y="10"/>
                </a:cxn>
                <a:cxn ang="0">
                  <a:pos x="14" y="15"/>
                </a:cxn>
                <a:cxn ang="0">
                  <a:pos x="10" y="19"/>
                </a:cxn>
                <a:cxn ang="0">
                  <a:pos x="9" y="21"/>
                </a:cxn>
                <a:cxn ang="0">
                  <a:pos x="3" y="25"/>
                </a:cxn>
                <a:cxn ang="0">
                  <a:pos x="0" y="27"/>
                </a:cxn>
                <a:cxn ang="0">
                  <a:pos x="2" y="23"/>
                </a:cxn>
                <a:cxn ang="0">
                  <a:pos x="2" y="23"/>
                </a:cxn>
              </a:cxnLst>
              <a:rect l="0" t="0" r="r" b="b"/>
              <a:pathLst>
                <a:path w="28" h="27">
                  <a:moveTo>
                    <a:pt x="2" y="23"/>
                  </a:moveTo>
                  <a:lnTo>
                    <a:pt x="9" y="19"/>
                  </a:lnTo>
                  <a:lnTo>
                    <a:pt x="12" y="13"/>
                  </a:lnTo>
                  <a:lnTo>
                    <a:pt x="15" y="9"/>
                  </a:lnTo>
                  <a:lnTo>
                    <a:pt x="19" y="4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8" y="10"/>
                  </a:lnTo>
                  <a:lnTo>
                    <a:pt x="14" y="15"/>
                  </a:lnTo>
                  <a:lnTo>
                    <a:pt x="10" y="19"/>
                  </a:lnTo>
                  <a:lnTo>
                    <a:pt x="9" y="21"/>
                  </a:lnTo>
                  <a:lnTo>
                    <a:pt x="3" y="25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58" name="Freeform 892"/>
            <p:cNvSpPr>
              <a:spLocks/>
            </p:cNvSpPr>
            <p:nvPr/>
          </p:nvSpPr>
          <p:spPr bwMode="auto">
            <a:xfrm>
              <a:off x="451" y="2729"/>
              <a:ext cx="74" cy="3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1" y="14"/>
                </a:cxn>
                <a:cxn ang="0">
                  <a:pos x="28" y="19"/>
                </a:cxn>
                <a:cxn ang="0">
                  <a:pos x="37" y="22"/>
                </a:cxn>
                <a:cxn ang="0">
                  <a:pos x="48" y="25"/>
                </a:cxn>
                <a:cxn ang="0">
                  <a:pos x="67" y="30"/>
                </a:cxn>
                <a:cxn ang="0">
                  <a:pos x="74" y="28"/>
                </a:cxn>
                <a:cxn ang="0">
                  <a:pos x="59" y="24"/>
                </a:cxn>
                <a:cxn ang="0">
                  <a:pos x="42" y="17"/>
                </a:cxn>
                <a:cxn ang="0">
                  <a:pos x="26" y="14"/>
                </a:cxn>
                <a:cxn ang="0">
                  <a:pos x="18" y="11"/>
                </a:cxn>
                <a:cxn ang="0">
                  <a:pos x="6" y="5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74" h="30">
                  <a:moveTo>
                    <a:pt x="0" y="6"/>
                  </a:moveTo>
                  <a:lnTo>
                    <a:pt x="11" y="14"/>
                  </a:lnTo>
                  <a:lnTo>
                    <a:pt x="28" y="19"/>
                  </a:lnTo>
                  <a:lnTo>
                    <a:pt x="37" y="22"/>
                  </a:lnTo>
                  <a:lnTo>
                    <a:pt x="48" y="25"/>
                  </a:lnTo>
                  <a:lnTo>
                    <a:pt x="67" y="30"/>
                  </a:lnTo>
                  <a:lnTo>
                    <a:pt x="74" y="28"/>
                  </a:lnTo>
                  <a:lnTo>
                    <a:pt x="59" y="24"/>
                  </a:lnTo>
                  <a:lnTo>
                    <a:pt x="42" y="17"/>
                  </a:lnTo>
                  <a:lnTo>
                    <a:pt x="26" y="14"/>
                  </a:lnTo>
                  <a:lnTo>
                    <a:pt x="18" y="11"/>
                  </a:lnTo>
                  <a:lnTo>
                    <a:pt x="6" y="5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59" name="Freeform 893"/>
            <p:cNvSpPr>
              <a:spLocks/>
            </p:cNvSpPr>
            <p:nvPr/>
          </p:nvSpPr>
          <p:spPr bwMode="auto">
            <a:xfrm>
              <a:off x="482" y="2665"/>
              <a:ext cx="156" cy="245"/>
            </a:xfrm>
            <a:custGeom>
              <a:avLst/>
              <a:gdLst/>
              <a:ahLst/>
              <a:cxnLst>
                <a:cxn ang="0">
                  <a:pos x="59" y="90"/>
                </a:cxn>
                <a:cxn ang="0">
                  <a:pos x="83" y="87"/>
                </a:cxn>
                <a:cxn ang="0">
                  <a:pos x="76" y="81"/>
                </a:cxn>
                <a:cxn ang="0">
                  <a:pos x="90" y="81"/>
                </a:cxn>
                <a:cxn ang="0">
                  <a:pos x="99" y="86"/>
                </a:cxn>
                <a:cxn ang="0">
                  <a:pos x="122" y="80"/>
                </a:cxn>
                <a:cxn ang="0">
                  <a:pos x="136" y="69"/>
                </a:cxn>
                <a:cxn ang="0">
                  <a:pos x="151" y="56"/>
                </a:cxn>
                <a:cxn ang="0">
                  <a:pos x="151" y="38"/>
                </a:cxn>
                <a:cxn ang="0">
                  <a:pos x="148" y="28"/>
                </a:cxn>
                <a:cxn ang="0">
                  <a:pos x="150" y="15"/>
                </a:cxn>
                <a:cxn ang="0">
                  <a:pos x="148" y="0"/>
                </a:cxn>
                <a:cxn ang="0">
                  <a:pos x="153" y="3"/>
                </a:cxn>
                <a:cxn ang="0">
                  <a:pos x="155" y="12"/>
                </a:cxn>
                <a:cxn ang="0">
                  <a:pos x="155" y="31"/>
                </a:cxn>
                <a:cxn ang="0">
                  <a:pos x="156" y="59"/>
                </a:cxn>
                <a:cxn ang="0">
                  <a:pos x="143" y="71"/>
                </a:cxn>
                <a:cxn ang="0">
                  <a:pos x="132" y="80"/>
                </a:cxn>
                <a:cxn ang="0">
                  <a:pos x="135" y="94"/>
                </a:cxn>
                <a:cxn ang="0">
                  <a:pos x="136" y="108"/>
                </a:cxn>
                <a:cxn ang="0">
                  <a:pos x="143" y="133"/>
                </a:cxn>
                <a:cxn ang="0">
                  <a:pos x="145" y="175"/>
                </a:cxn>
                <a:cxn ang="0">
                  <a:pos x="147" y="245"/>
                </a:cxn>
                <a:cxn ang="0">
                  <a:pos x="105" y="243"/>
                </a:cxn>
                <a:cxn ang="0">
                  <a:pos x="73" y="183"/>
                </a:cxn>
                <a:cxn ang="0">
                  <a:pos x="69" y="132"/>
                </a:cxn>
                <a:cxn ang="0">
                  <a:pos x="71" y="107"/>
                </a:cxn>
                <a:cxn ang="0">
                  <a:pos x="123" y="93"/>
                </a:cxn>
                <a:cxn ang="0">
                  <a:pos x="90" y="97"/>
                </a:cxn>
                <a:cxn ang="0">
                  <a:pos x="79" y="100"/>
                </a:cxn>
                <a:cxn ang="0">
                  <a:pos x="53" y="111"/>
                </a:cxn>
                <a:cxn ang="0">
                  <a:pos x="41" y="114"/>
                </a:cxn>
                <a:cxn ang="0">
                  <a:pos x="0" y="94"/>
                </a:cxn>
                <a:cxn ang="0">
                  <a:pos x="31" y="99"/>
                </a:cxn>
                <a:cxn ang="0">
                  <a:pos x="32" y="90"/>
                </a:cxn>
                <a:cxn ang="0">
                  <a:pos x="38" y="92"/>
                </a:cxn>
                <a:cxn ang="0">
                  <a:pos x="38" y="103"/>
                </a:cxn>
                <a:cxn ang="0">
                  <a:pos x="56" y="102"/>
                </a:cxn>
                <a:cxn ang="0">
                  <a:pos x="59" y="99"/>
                </a:cxn>
                <a:cxn ang="0">
                  <a:pos x="59" y="94"/>
                </a:cxn>
                <a:cxn ang="0">
                  <a:pos x="49" y="93"/>
                </a:cxn>
                <a:cxn ang="0">
                  <a:pos x="59" y="90"/>
                </a:cxn>
                <a:cxn ang="0">
                  <a:pos x="59" y="90"/>
                </a:cxn>
              </a:cxnLst>
              <a:rect l="0" t="0" r="r" b="b"/>
              <a:pathLst>
                <a:path w="156" h="245">
                  <a:moveTo>
                    <a:pt x="59" y="90"/>
                  </a:moveTo>
                  <a:lnTo>
                    <a:pt x="83" y="87"/>
                  </a:lnTo>
                  <a:lnTo>
                    <a:pt x="76" y="81"/>
                  </a:lnTo>
                  <a:lnTo>
                    <a:pt x="90" y="81"/>
                  </a:lnTo>
                  <a:lnTo>
                    <a:pt x="99" y="86"/>
                  </a:lnTo>
                  <a:lnTo>
                    <a:pt x="122" y="80"/>
                  </a:lnTo>
                  <a:lnTo>
                    <a:pt x="136" y="69"/>
                  </a:lnTo>
                  <a:lnTo>
                    <a:pt x="151" y="56"/>
                  </a:lnTo>
                  <a:lnTo>
                    <a:pt x="151" y="38"/>
                  </a:lnTo>
                  <a:lnTo>
                    <a:pt x="148" y="28"/>
                  </a:lnTo>
                  <a:lnTo>
                    <a:pt x="150" y="15"/>
                  </a:lnTo>
                  <a:lnTo>
                    <a:pt x="148" y="0"/>
                  </a:lnTo>
                  <a:lnTo>
                    <a:pt x="153" y="3"/>
                  </a:lnTo>
                  <a:lnTo>
                    <a:pt x="155" y="12"/>
                  </a:lnTo>
                  <a:lnTo>
                    <a:pt x="155" y="31"/>
                  </a:lnTo>
                  <a:lnTo>
                    <a:pt x="156" y="59"/>
                  </a:lnTo>
                  <a:lnTo>
                    <a:pt x="143" y="71"/>
                  </a:lnTo>
                  <a:lnTo>
                    <a:pt x="132" y="80"/>
                  </a:lnTo>
                  <a:lnTo>
                    <a:pt x="135" y="94"/>
                  </a:lnTo>
                  <a:lnTo>
                    <a:pt x="136" y="108"/>
                  </a:lnTo>
                  <a:lnTo>
                    <a:pt x="143" y="133"/>
                  </a:lnTo>
                  <a:lnTo>
                    <a:pt x="145" y="175"/>
                  </a:lnTo>
                  <a:lnTo>
                    <a:pt x="147" y="245"/>
                  </a:lnTo>
                  <a:lnTo>
                    <a:pt x="105" y="243"/>
                  </a:lnTo>
                  <a:lnTo>
                    <a:pt x="73" y="183"/>
                  </a:lnTo>
                  <a:lnTo>
                    <a:pt x="69" y="132"/>
                  </a:lnTo>
                  <a:lnTo>
                    <a:pt x="71" y="107"/>
                  </a:lnTo>
                  <a:lnTo>
                    <a:pt x="123" y="93"/>
                  </a:lnTo>
                  <a:lnTo>
                    <a:pt x="90" y="97"/>
                  </a:lnTo>
                  <a:lnTo>
                    <a:pt x="79" y="100"/>
                  </a:lnTo>
                  <a:lnTo>
                    <a:pt x="53" y="111"/>
                  </a:lnTo>
                  <a:lnTo>
                    <a:pt x="41" y="114"/>
                  </a:lnTo>
                  <a:lnTo>
                    <a:pt x="0" y="94"/>
                  </a:lnTo>
                  <a:lnTo>
                    <a:pt x="31" y="99"/>
                  </a:lnTo>
                  <a:lnTo>
                    <a:pt x="32" y="90"/>
                  </a:lnTo>
                  <a:lnTo>
                    <a:pt x="38" y="92"/>
                  </a:lnTo>
                  <a:lnTo>
                    <a:pt x="38" y="103"/>
                  </a:lnTo>
                  <a:lnTo>
                    <a:pt x="56" y="102"/>
                  </a:lnTo>
                  <a:lnTo>
                    <a:pt x="59" y="99"/>
                  </a:lnTo>
                  <a:lnTo>
                    <a:pt x="59" y="94"/>
                  </a:lnTo>
                  <a:lnTo>
                    <a:pt x="49" y="93"/>
                  </a:lnTo>
                  <a:lnTo>
                    <a:pt x="59" y="90"/>
                  </a:lnTo>
                  <a:lnTo>
                    <a:pt x="59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60" name="Freeform 894"/>
            <p:cNvSpPr>
              <a:spLocks/>
            </p:cNvSpPr>
            <p:nvPr/>
          </p:nvSpPr>
          <p:spPr bwMode="auto">
            <a:xfrm>
              <a:off x="465" y="2765"/>
              <a:ext cx="111" cy="145"/>
            </a:xfrm>
            <a:custGeom>
              <a:avLst/>
              <a:gdLst/>
              <a:ahLst/>
              <a:cxnLst>
                <a:cxn ang="0">
                  <a:pos x="42" y="144"/>
                </a:cxn>
                <a:cxn ang="0">
                  <a:pos x="27" y="143"/>
                </a:cxn>
                <a:cxn ang="0">
                  <a:pos x="0" y="36"/>
                </a:cxn>
                <a:cxn ang="0">
                  <a:pos x="69" y="4"/>
                </a:cxn>
                <a:cxn ang="0">
                  <a:pos x="91" y="0"/>
                </a:cxn>
                <a:cxn ang="0">
                  <a:pos x="95" y="88"/>
                </a:cxn>
                <a:cxn ang="0">
                  <a:pos x="111" y="144"/>
                </a:cxn>
                <a:cxn ang="0">
                  <a:pos x="97" y="145"/>
                </a:cxn>
                <a:cxn ang="0">
                  <a:pos x="73" y="145"/>
                </a:cxn>
                <a:cxn ang="0">
                  <a:pos x="65" y="110"/>
                </a:cxn>
                <a:cxn ang="0">
                  <a:pos x="64" y="102"/>
                </a:cxn>
                <a:cxn ang="0">
                  <a:pos x="54" y="144"/>
                </a:cxn>
                <a:cxn ang="0">
                  <a:pos x="42" y="144"/>
                </a:cxn>
                <a:cxn ang="0">
                  <a:pos x="42" y="144"/>
                </a:cxn>
              </a:cxnLst>
              <a:rect l="0" t="0" r="r" b="b"/>
              <a:pathLst>
                <a:path w="111" h="145">
                  <a:moveTo>
                    <a:pt x="42" y="144"/>
                  </a:moveTo>
                  <a:lnTo>
                    <a:pt x="27" y="143"/>
                  </a:lnTo>
                  <a:lnTo>
                    <a:pt x="0" y="36"/>
                  </a:lnTo>
                  <a:lnTo>
                    <a:pt x="69" y="4"/>
                  </a:lnTo>
                  <a:lnTo>
                    <a:pt x="91" y="0"/>
                  </a:lnTo>
                  <a:lnTo>
                    <a:pt x="95" y="88"/>
                  </a:lnTo>
                  <a:lnTo>
                    <a:pt x="111" y="144"/>
                  </a:lnTo>
                  <a:lnTo>
                    <a:pt x="97" y="145"/>
                  </a:lnTo>
                  <a:lnTo>
                    <a:pt x="73" y="145"/>
                  </a:lnTo>
                  <a:lnTo>
                    <a:pt x="65" y="110"/>
                  </a:lnTo>
                  <a:lnTo>
                    <a:pt x="64" y="102"/>
                  </a:lnTo>
                  <a:lnTo>
                    <a:pt x="54" y="144"/>
                  </a:lnTo>
                  <a:lnTo>
                    <a:pt x="42" y="144"/>
                  </a:lnTo>
                  <a:lnTo>
                    <a:pt x="42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61" name="Freeform 895"/>
            <p:cNvSpPr>
              <a:spLocks/>
            </p:cNvSpPr>
            <p:nvPr/>
          </p:nvSpPr>
          <p:spPr bwMode="auto">
            <a:xfrm>
              <a:off x="446" y="2741"/>
              <a:ext cx="89" cy="167"/>
            </a:xfrm>
            <a:custGeom>
              <a:avLst/>
              <a:gdLst/>
              <a:ahLst/>
              <a:cxnLst>
                <a:cxn ang="0">
                  <a:pos x="38" y="167"/>
                </a:cxn>
                <a:cxn ang="0">
                  <a:pos x="36" y="152"/>
                </a:cxn>
                <a:cxn ang="0">
                  <a:pos x="34" y="141"/>
                </a:cxn>
                <a:cxn ang="0">
                  <a:pos x="20" y="65"/>
                </a:cxn>
                <a:cxn ang="0">
                  <a:pos x="89" y="37"/>
                </a:cxn>
                <a:cxn ang="0">
                  <a:pos x="18" y="15"/>
                </a:cxn>
                <a:cxn ang="0">
                  <a:pos x="41" y="20"/>
                </a:cxn>
                <a:cxn ang="0">
                  <a:pos x="44" y="7"/>
                </a:cxn>
                <a:cxn ang="0">
                  <a:pos x="15" y="0"/>
                </a:cxn>
                <a:cxn ang="0">
                  <a:pos x="10" y="12"/>
                </a:cxn>
                <a:cxn ang="0">
                  <a:pos x="3" y="23"/>
                </a:cxn>
                <a:cxn ang="0">
                  <a:pos x="0" y="58"/>
                </a:cxn>
                <a:cxn ang="0">
                  <a:pos x="1" y="98"/>
                </a:cxn>
                <a:cxn ang="0">
                  <a:pos x="12" y="167"/>
                </a:cxn>
                <a:cxn ang="0">
                  <a:pos x="38" y="167"/>
                </a:cxn>
                <a:cxn ang="0">
                  <a:pos x="38" y="167"/>
                </a:cxn>
              </a:cxnLst>
              <a:rect l="0" t="0" r="r" b="b"/>
              <a:pathLst>
                <a:path w="89" h="167">
                  <a:moveTo>
                    <a:pt x="38" y="167"/>
                  </a:moveTo>
                  <a:lnTo>
                    <a:pt x="36" y="152"/>
                  </a:lnTo>
                  <a:lnTo>
                    <a:pt x="34" y="141"/>
                  </a:lnTo>
                  <a:lnTo>
                    <a:pt x="20" y="65"/>
                  </a:lnTo>
                  <a:lnTo>
                    <a:pt x="89" y="37"/>
                  </a:lnTo>
                  <a:lnTo>
                    <a:pt x="18" y="15"/>
                  </a:lnTo>
                  <a:lnTo>
                    <a:pt x="41" y="20"/>
                  </a:lnTo>
                  <a:lnTo>
                    <a:pt x="44" y="7"/>
                  </a:lnTo>
                  <a:lnTo>
                    <a:pt x="15" y="0"/>
                  </a:lnTo>
                  <a:lnTo>
                    <a:pt x="10" y="12"/>
                  </a:lnTo>
                  <a:lnTo>
                    <a:pt x="3" y="23"/>
                  </a:lnTo>
                  <a:lnTo>
                    <a:pt x="0" y="58"/>
                  </a:lnTo>
                  <a:lnTo>
                    <a:pt x="1" y="98"/>
                  </a:lnTo>
                  <a:lnTo>
                    <a:pt x="12" y="167"/>
                  </a:lnTo>
                  <a:lnTo>
                    <a:pt x="38" y="167"/>
                  </a:lnTo>
                  <a:lnTo>
                    <a:pt x="38" y="1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62" name="Freeform 896"/>
            <p:cNvSpPr>
              <a:spLocks/>
            </p:cNvSpPr>
            <p:nvPr/>
          </p:nvSpPr>
          <p:spPr bwMode="auto">
            <a:xfrm>
              <a:off x="603" y="2643"/>
              <a:ext cx="19" cy="74"/>
            </a:xfrm>
            <a:custGeom>
              <a:avLst/>
              <a:gdLst/>
              <a:ahLst/>
              <a:cxnLst>
                <a:cxn ang="0">
                  <a:pos x="7" y="20"/>
                </a:cxn>
                <a:cxn ang="0">
                  <a:pos x="10" y="39"/>
                </a:cxn>
                <a:cxn ang="0">
                  <a:pos x="5" y="74"/>
                </a:cxn>
                <a:cxn ang="0">
                  <a:pos x="12" y="37"/>
                </a:cxn>
                <a:cxn ang="0">
                  <a:pos x="19" y="21"/>
                </a:cxn>
                <a:cxn ang="0">
                  <a:pos x="0" y="0"/>
                </a:cxn>
                <a:cxn ang="0">
                  <a:pos x="7" y="20"/>
                </a:cxn>
                <a:cxn ang="0">
                  <a:pos x="7" y="20"/>
                </a:cxn>
              </a:cxnLst>
              <a:rect l="0" t="0" r="r" b="b"/>
              <a:pathLst>
                <a:path w="19" h="74">
                  <a:moveTo>
                    <a:pt x="7" y="20"/>
                  </a:moveTo>
                  <a:lnTo>
                    <a:pt x="10" y="39"/>
                  </a:lnTo>
                  <a:lnTo>
                    <a:pt x="5" y="74"/>
                  </a:lnTo>
                  <a:lnTo>
                    <a:pt x="12" y="37"/>
                  </a:lnTo>
                  <a:lnTo>
                    <a:pt x="19" y="21"/>
                  </a:lnTo>
                  <a:lnTo>
                    <a:pt x="0" y="0"/>
                  </a:lnTo>
                  <a:lnTo>
                    <a:pt x="7" y="20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63" name="Freeform 897"/>
            <p:cNvSpPr>
              <a:spLocks/>
            </p:cNvSpPr>
            <p:nvPr/>
          </p:nvSpPr>
          <p:spPr bwMode="auto">
            <a:xfrm>
              <a:off x="603" y="2557"/>
              <a:ext cx="19" cy="46"/>
            </a:xfrm>
            <a:custGeom>
              <a:avLst/>
              <a:gdLst/>
              <a:ahLst/>
              <a:cxnLst>
                <a:cxn ang="0">
                  <a:pos x="6" y="41"/>
                </a:cxn>
                <a:cxn ang="0">
                  <a:pos x="5" y="32"/>
                </a:cxn>
                <a:cxn ang="0">
                  <a:pos x="15" y="17"/>
                </a:cxn>
                <a:cxn ang="0">
                  <a:pos x="19" y="0"/>
                </a:cxn>
                <a:cxn ang="0">
                  <a:pos x="9" y="21"/>
                </a:cxn>
                <a:cxn ang="0">
                  <a:pos x="2" y="29"/>
                </a:cxn>
                <a:cxn ang="0">
                  <a:pos x="0" y="39"/>
                </a:cxn>
                <a:cxn ang="0">
                  <a:pos x="6" y="46"/>
                </a:cxn>
                <a:cxn ang="0">
                  <a:pos x="6" y="41"/>
                </a:cxn>
                <a:cxn ang="0">
                  <a:pos x="6" y="41"/>
                </a:cxn>
              </a:cxnLst>
              <a:rect l="0" t="0" r="r" b="b"/>
              <a:pathLst>
                <a:path w="19" h="46">
                  <a:moveTo>
                    <a:pt x="6" y="41"/>
                  </a:moveTo>
                  <a:lnTo>
                    <a:pt x="5" y="32"/>
                  </a:lnTo>
                  <a:lnTo>
                    <a:pt x="15" y="17"/>
                  </a:lnTo>
                  <a:lnTo>
                    <a:pt x="19" y="0"/>
                  </a:lnTo>
                  <a:lnTo>
                    <a:pt x="9" y="21"/>
                  </a:lnTo>
                  <a:lnTo>
                    <a:pt x="2" y="29"/>
                  </a:lnTo>
                  <a:lnTo>
                    <a:pt x="0" y="39"/>
                  </a:lnTo>
                  <a:lnTo>
                    <a:pt x="6" y="46"/>
                  </a:lnTo>
                  <a:lnTo>
                    <a:pt x="6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64" name="Freeform 898"/>
            <p:cNvSpPr>
              <a:spLocks/>
            </p:cNvSpPr>
            <p:nvPr/>
          </p:nvSpPr>
          <p:spPr bwMode="auto">
            <a:xfrm>
              <a:off x="565" y="2514"/>
              <a:ext cx="116" cy="165"/>
            </a:xfrm>
            <a:custGeom>
              <a:avLst/>
              <a:gdLst/>
              <a:ahLst/>
              <a:cxnLst>
                <a:cxn ang="0">
                  <a:pos x="104" y="135"/>
                </a:cxn>
                <a:cxn ang="0">
                  <a:pos x="104" y="113"/>
                </a:cxn>
                <a:cxn ang="0">
                  <a:pos x="97" y="99"/>
                </a:cxn>
                <a:cxn ang="0">
                  <a:pos x="108" y="115"/>
                </a:cxn>
                <a:cxn ang="0">
                  <a:pos x="111" y="104"/>
                </a:cxn>
                <a:cxn ang="0">
                  <a:pos x="98" y="89"/>
                </a:cxn>
                <a:cxn ang="0">
                  <a:pos x="89" y="61"/>
                </a:cxn>
                <a:cxn ang="0">
                  <a:pos x="81" y="41"/>
                </a:cxn>
                <a:cxn ang="0">
                  <a:pos x="72" y="28"/>
                </a:cxn>
                <a:cxn ang="0">
                  <a:pos x="63" y="38"/>
                </a:cxn>
                <a:cxn ang="0">
                  <a:pos x="70" y="23"/>
                </a:cxn>
                <a:cxn ang="0">
                  <a:pos x="66" y="17"/>
                </a:cxn>
                <a:cxn ang="0">
                  <a:pos x="46" y="7"/>
                </a:cxn>
                <a:cxn ang="0">
                  <a:pos x="22" y="7"/>
                </a:cxn>
                <a:cxn ang="0">
                  <a:pos x="13" y="6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15" y="4"/>
                </a:cxn>
                <a:cxn ang="0">
                  <a:pos x="32" y="4"/>
                </a:cxn>
                <a:cxn ang="0">
                  <a:pos x="48" y="5"/>
                </a:cxn>
                <a:cxn ang="0">
                  <a:pos x="71" y="13"/>
                </a:cxn>
                <a:cxn ang="0">
                  <a:pos x="73" y="22"/>
                </a:cxn>
                <a:cxn ang="0">
                  <a:pos x="83" y="35"/>
                </a:cxn>
                <a:cxn ang="0">
                  <a:pos x="98" y="78"/>
                </a:cxn>
                <a:cxn ang="0">
                  <a:pos x="108" y="94"/>
                </a:cxn>
                <a:cxn ang="0">
                  <a:pos x="116" y="109"/>
                </a:cxn>
                <a:cxn ang="0">
                  <a:pos x="114" y="119"/>
                </a:cxn>
                <a:cxn ang="0">
                  <a:pos x="110" y="127"/>
                </a:cxn>
                <a:cxn ang="0">
                  <a:pos x="109" y="142"/>
                </a:cxn>
                <a:cxn ang="0">
                  <a:pos x="106" y="155"/>
                </a:cxn>
                <a:cxn ang="0">
                  <a:pos x="97" y="161"/>
                </a:cxn>
                <a:cxn ang="0">
                  <a:pos x="90" y="165"/>
                </a:cxn>
                <a:cxn ang="0">
                  <a:pos x="79" y="164"/>
                </a:cxn>
                <a:cxn ang="0">
                  <a:pos x="68" y="158"/>
                </a:cxn>
                <a:cxn ang="0">
                  <a:pos x="68" y="155"/>
                </a:cxn>
                <a:cxn ang="0">
                  <a:pos x="82" y="163"/>
                </a:cxn>
                <a:cxn ang="0">
                  <a:pos x="98" y="156"/>
                </a:cxn>
                <a:cxn ang="0">
                  <a:pos x="104" y="144"/>
                </a:cxn>
                <a:cxn ang="0">
                  <a:pos x="104" y="135"/>
                </a:cxn>
                <a:cxn ang="0">
                  <a:pos x="104" y="135"/>
                </a:cxn>
              </a:cxnLst>
              <a:rect l="0" t="0" r="r" b="b"/>
              <a:pathLst>
                <a:path w="116" h="165">
                  <a:moveTo>
                    <a:pt x="104" y="135"/>
                  </a:moveTo>
                  <a:lnTo>
                    <a:pt x="104" y="113"/>
                  </a:lnTo>
                  <a:lnTo>
                    <a:pt x="97" y="99"/>
                  </a:lnTo>
                  <a:lnTo>
                    <a:pt x="108" y="115"/>
                  </a:lnTo>
                  <a:lnTo>
                    <a:pt x="111" y="104"/>
                  </a:lnTo>
                  <a:lnTo>
                    <a:pt x="98" y="89"/>
                  </a:lnTo>
                  <a:lnTo>
                    <a:pt x="89" y="61"/>
                  </a:lnTo>
                  <a:lnTo>
                    <a:pt x="81" y="41"/>
                  </a:lnTo>
                  <a:lnTo>
                    <a:pt x="72" y="28"/>
                  </a:lnTo>
                  <a:lnTo>
                    <a:pt x="63" y="38"/>
                  </a:lnTo>
                  <a:lnTo>
                    <a:pt x="70" y="23"/>
                  </a:lnTo>
                  <a:lnTo>
                    <a:pt x="66" y="17"/>
                  </a:lnTo>
                  <a:lnTo>
                    <a:pt x="46" y="7"/>
                  </a:lnTo>
                  <a:lnTo>
                    <a:pt x="22" y="7"/>
                  </a:lnTo>
                  <a:lnTo>
                    <a:pt x="13" y="6"/>
                  </a:lnTo>
                  <a:lnTo>
                    <a:pt x="0" y="5"/>
                  </a:lnTo>
                  <a:lnTo>
                    <a:pt x="3" y="0"/>
                  </a:lnTo>
                  <a:lnTo>
                    <a:pt x="15" y="4"/>
                  </a:lnTo>
                  <a:lnTo>
                    <a:pt x="32" y="4"/>
                  </a:lnTo>
                  <a:lnTo>
                    <a:pt x="48" y="5"/>
                  </a:lnTo>
                  <a:lnTo>
                    <a:pt x="71" y="13"/>
                  </a:lnTo>
                  <a:lnTo>
                    <a:pt x="73" y="22"/>
                  </a:lnTo>
                  <a:lnTo>
                    <a:pt x="83" y="35"/>
                  </a:lnTo>
                  <a:lnTo>
                    <a:pt x="98" y="78"/>
                  </a:lnTo>
                  <a:lnTo>
                    <a:pt x="108" y="94"/>
                  </a:lnTo>
                  <a:lnTo>
                    <a:pt x="116" y="109"/>
                  </a:lnTo>
                  <a:lnTo>
                    <a:pt x="114" y="119"/>
                  </a:lnTo>
                  <a:lnTo>
                    <a:pt x="110" y="127"/>
                  </a:lnTo>
                  <a:lnTo>
                    <a:pt x="109" y="142"/>
                  </a:lnTo>
                  <a:lnTo>
                    <a:pt x="106" y="155"/>
                  </a:lnTo>
                  <a:lnTo>
                    <a:pt x="97" y="161"/>
                  </a:lnTo>
                  <a:lnTo>
                    <a:pt x="90" y="165"/>
                  </a:lnTo>
                  <a:lnTo>
                    <a:pt x="79" y="164"/>
                  </a:lnTo>
                  <a:lnTo>
                    <a:pt x="68" y="158"/>
                  </a:lnTo>
                  <a:lnTo>
                    <a:pt x="68" y="155"/>
                  </a:lnTo>
                  <a:lnTo>
                    <a:pt x="82" y="163"/>
                  </a:lnTo>
                  <a:lnTo>
                    <a:pt x="98" y="156"/>
                  </a:lnTo>
                  <a:lnTo>
                    <a:pt x="104" y="144"/>
                  </a:lnTo>
                  <a:lnTo>
                    <a:pt x="104" y="135"/>
                  </a:lnTo>
                  <a:lnTo>
                    <a:pt x="104" y="1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65" name="Freeform 899"/>
            <p:cNvSpPr>
              <a:spLocks/>
            </p:cNvSpPr>
            <p:nvPr/>
          </p:nvSpPr>
          <p:spPr bwMode="auto">
            <a:xfrm>
              <a:off x="625" y="2596"/>
              <a:ext cx="27" cy="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4" y="4"/>
                </a:cxn>
                <a:cxn ang="0">
                  <a:pos x="27" y="8"/>
                </a:cxn>
                <a:cxn ang="0">
                  <a:pos x="18" y="0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27" h="8">
                  <a:moveTo>
                    <a:pt x="0" y="7"/>
                  </a:moveTo>
                  <a:lnTo>
                    <a:pt x="14" y="4"/>
                  </a:lnTo>
                  <a:lnTo>
                    <a:pt x="27" y="8"/>
                  </a:lnTo>
                  <a:lnTo>
                    <a:pt x="18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66" name="Freeform 900"/>
            <p:cNvSpPr>
              <a:spLocks/>
            </p:cNvSpPr>
            <p:nvPr/>
          </p:nvSpPr>
          <p:spPr bwMode="auto">
            <a:xfrm>
              <a:off x="534" y="2565"/>
              <a:ext cx="16" cy="1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1" y="14"/>
                </a:cxn>
                <a:cxn ang="0">
                  <a:pos x="12" y="3"/>
                </a:cxn>
                <a:cxn ang="0">
                  <a:pos x="16" y="10"/>
                </a:cxn>
                <a:cxn ang="0">
                  <a:pos x="11" y="17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6" h="17">
                  <a:moveTo>
                    <a:pt x="3" y="0"/>
                  </a:moveTo>
                  <a:lnTo>
                    <a:pt x="11" y="14"/>
                  </a:lnTo>
                  <a:lnTo>
                    <a:pt x="12" y="3"/>
                  </a:lnTo>
                  <a:lnTo>
                    <a:pt x="16" y="10"/>
                  </a:lnTo>
                  <a:lnTo>
                    <a:pt x="11" y="17"/>
                  </a:lnTo>
                  <a:lnTo>
                    <a:pt x="0" y="5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67" name="Freeform 901"/>
            <p:cNvSpPr>
              <a:spLocks/>
            </p:cNvSpPr>
            <p:nvPr/>
          </p:nvSpPr>
          <p:spPr bwMode="auto">
            <a:xfrm>
              <a:off x="473" y="2672"/>
              <a:ext cx="35" cy="59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18" y="37"/>
                </a:cxn>
                <a:cxn ang="0">
                  <a:pos x="35" y="0"/>
                </a:cxn>
                <a:cxn ang="0">
                  <a:pos x="13" y="35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0" y="59"/>
                </a:cxn>
              </a:cxnLst>
              <a:rect l="0" t="0" r="r" b="b"/>
              <a:pathLst>
                <a:path w="35" h="59">
                  <a:moveTo>
                    <a:pt x="0" y="59"/>
                  </a:moveTo>
                  <a:lnTo>
                    <a:pt x="18" y="37"/>
                  </a:lnTo>
                  <a:lnTo>
                    <a:pt x="35" y="0"/>
                  </a:lnTo>
                  <a:lnTo>
                    <a:pt x="13" y="35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68" name="Freeform 902"/>
            <p:cNvSpPr>
              <a:spLocks/>
            </p:cNvSpPr>
            <p:nvPr/>
          </p:nvSpPr>
          <p:spPr bwMode="auto">
            <a:xfrm>
              <a:off x="483" y="2488"/>
              <a:ext cx="13" cy="27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13" y="5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27"/>
                </a:cxn>
                <a:cxn ang="0">
                  <a:pos x="11" y="11"/>
                </a:cxn>
                <a:cxn ang="0">
                  <a:pos x="9" y="9"/>
                </a:cxn>
                <a:cxn ang="0">
                  <a:pos x="7" y="10"/>
                </a:cxn>
                <a:cxn ang="0">
                  <a:pos x="4" y="8"/>
                </a:cxn>
                <a:cxn ang="0">
                  <a:pos x="2" y="8"/>
                </a:cxn>
                <a:cxn ang="0">
                  <a:pos x="2" y="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11" y="6"/>
                </a:cxn>
                <a:cxn ang="0">
                  <a:pos x="9" y="4"/>
                </a:cxn>
                <a:cxn ang="0">
                  <a:pos x="6" y="1"/>
                </a:cxn>
                <a:cxn ang="0">
                  <a:pos x="11" y="3"/>
                </a:cxn>
                <a:cxn ang="0">
                  <a:pos x="11" y="3"/>
                </a:cxn>
              </a:cxnLst>
              <a:rect l="0" t="0" r="r" b="b"/>
              <a:pathLst>
                <a:path w="13" h="27">
                  <a:moveTo>
                    <a:pt x="11" y="3"/>
                  </a:moveTo>
                  <a:lnTo>
                    <a:pt x="13" y="5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1" y="27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7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8" y="6"/>
                  </a:lnTo>
                  <a:lnTo>
                    <a:pt x="11" y="6"/>
                  </a:lnTo>
                  <a:lnTo>
                    <a:pt x="9" y="4"/>
                  </a:lnTo>
                  <a:lnTo>
                    <a:pt x="6" y="1"/>
                  </a:lnTo>
                  <a:lnTo>
                    <a:pt x="11" y="3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69" name="Freeform 903"/>
            <p:cNvSpPr>
              <a:spLocks/>
            </p:cNvSpPr>
            <p:nvPr/>
          </p:nvSpPr>
          <p:spPr bwMode="auto">
            <a:xfrm>
              <a:off x="502" y="2491"/>
              <a:ext cx="26" cy="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5" y="1"/>
                </a:cxn>
                <a:cxn ang="0">
                  <a:pos x="10" y="3"/>
                </a:cxn>
                <a:cxn ang="0">
                  <a:pos x="10" y="5"/>
                </a:cxn>
                <a:cxn ang="0">
                  <a:pos x="17" y="6"/>
                </a:cxn>
                <a:cxn ang="0">
                  <a:pos x="18" y="5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22" y="2"/>
                </a:cxn>
                <a:cxn ang="0">
                  <a:pos x="26" y="4"/>
                </a:cxn>
                <a:cxn ang="0">
                  <a:pos x="20" y="5"/>
                </a:cxn>
                <a:cxn ang="0">
                  <a:pos x="17" y="8"/>
                </a:cxn>
                <a:cxn ang="0">
                  <a:pos x="14" y="9"/>
                </a:cxn>
                <a:cxn ang="0">
                  <a:pos x="10" y="9"/>
                </a:cxn>
                <a:cxn ang="0">
                  <a:pos x="8" y="7"/>
                </a:cxn>
                <a:cxn ang="0">
                  <a:pos x="6" y="6"/>
                </a:cxn>
                <a:cxn ang="0">
                  <a:pos x="8" y="5"/>
                </a:cxn>
                <a:cxn ang="0">
                  <a:pos x="5" y="4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6" h="9">
                  <a:moveTo>
                    <a:pt x="2" y="0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7" y="6"/>
                  </a:lnTo>
                  <a:lnTo>
                    <a:pt x="18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0" y="5"/>
                  </a:lnTo>
                  <a:lnTo>
                    <a:pt x="17" y="8"/>
                  </a:lnTo>
                  <a:lnTo>
                    <a:pt x="14" y="9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5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70" name="Freeform 904"/>
            <p:cNvSpPr>
              <a:spLocks/>
            </p:cNvSpPr>
            <p:nvPr/>
          </p:nvSpPr>
          <p:spPr bwMode="auto">
            <a:xfrm>
              <a:off x="421" y="2526"/>
              <a:ext cx="90" cy="137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52" y="11"/>
                </a:cxn>
                <a:cxn ang="0">
                  <a:pos x="33" y="18"/>
                </a:cxn>
                <a:cxn ang="0">
                  <a:pos x="17" y="34"/>
                </a:cxn>
                <a:cxn ang="0">
                  <a:pos x="9" y="70"/>
                </a:cxn>
                <a:cxn ang="0">
                  <a:pos x="2" y="105"/>
                </a:cxn>
                <a:cxn ang="0">
                  <a:pos x="2" y="118"/>
                </a:cxn>
                <a:cxn ang="0">
                  <a:pos x="0" y="128"/>
                </a:cxn>
                <a:cxn ang="0">
                  <a:pos x="2" y="135"/>
                </a:cxn>
                <a:cxn ang="0">
                  <a:pos x="5" y="137"/>
                </a:cxn>
                <a:cxn ang="0">
                  <a:pos x="5" y="129"/>
                </a:cxn>
                <a:cxn ang="0">
                  <a:pos x="7" y="119"/>
                </a:cxn>
                <a:cxn ang="0">
                  <a:pos x="8" y="94"/>
                </a:cxn>
                <a:cxn ang="0">
                  <a:pos x="13" y="73"/>
                </a:cxn>
                <a:cxn ang="0">
                  <a:pos x="18" y="46"/>
                </a:cxn>
                <a:cxn ang="0">
                  <a:pos x="23" y="34"/>
                </a:cxn>
                <a:cxn ang="0">
                  <a:pos x="40" y="20"/>
                </a:cxn>
                <a:cxn ang="0">
                  <a:pos x="61" y="12"/>
                </a:cxn>
                <a:cxn ang="0">
                  <a:pos x="73" y="8"/>
                </a:cxn>
                <a:cxn ang="0">
                  <a:pos x="90" y="27"/>
                </a:cxn>
                <a:cxn ang="0">
                  <a:pos x="79" y="5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90" h="137">
                  <a:moveTo>
                    <a:pt x="74" y="0"/>
                  </a:moveTo>
                  <a:lnTo>
                    <a:pt x="52" y="11"/>
                  </a:lnTo>
                  <a:lnTo>
                    <a:pt x="33" y="18"/>
                  </a:lnTo>
                  <a:lnTo>
                    <a:pt x="17" y="34"/>
                  </a:lnTo>
                  <a:lnTo>
                    <a:pt x="9" y="70"/>
                  </a:lnTo>
                  <a:lnTo>
                    <a:pt x="2" y="105"/>
                  </a:lnTo>
                  <a:lnTo>
                    <a:pt x="2" y="118"/>
                  </a:lnTo>
                  <a:lnTo>
                    <a:pt x="0" y="128"/>
                  </a:lnTo>
                  <a:lnTo>
                    <a:pt x="2" y="135"/>
                  </a:lnTo>
                  <a:lnTo>
                    <a:pt x="5" y="137"/>
                  </a:lnTo>
                  <a:lnTo>
                    <a:pt x="5" y="129"/>
                  </a:lnTo>
                  <a:lnTo>
                    <a:pt x="7" y="119"/>
                  </a:lnTo>
                  <a:lnTo>
                    <a:pt x="8" y="94"/>
                  </a:lnTo>
                  <a:lnTo>
                    <a:pt x="13" y="73"/>
                  </a:lnTo>
                  <a:lnTo>
                    <a:pt x="18" y="46"/>
                  </a:lnTo>
                  <a:lnTo>
                    <a:pt x="23" y="34"/>
                  </a:lnTo>
                  <a:lnTo>
                    <a:pt x="40" y="20"/>
                  </a:lnTo>
                  <a:lnTo>
                    <a:pt x="61" y="12"/>
                  </a:lnTo>
                  <a:lnTo>
                    <a:pt x="73" y="8"/>
                  </a:lnTo>
                  <a:lnTo>
                    <a:pt x="90" y="27"/>
                  </a:lnTo>
                  <a:lnTo>
                    <a:pt x="79" y="5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71" name="Freeform 905"/>
            <p:cNvSpPr>
              <a:spLocks/>
            </p:cNvSpPr>
            <p:nvPr/>
          </p:nvSpPr>
          <p:spPr bwMode="auto">
            <a:xfrm>
              <a:off x="575" y="2573"/>
              <a:ext cx="6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5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lnTo>
                    <a:pt x="3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A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72" name="Freeform 906"/>
            <p:cNvSpPr>
              <a:spLocks/>
            </p:cNvSpPr>
            <p:nvPr/>
          </p:nvSpPr>
          <p:spPr bwMode="auto">
            <a:xfrm>
              <a:off x="571" y="2579"/>
              <a:ext cx="3" cy="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3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73" name="Freeform 907"/>
            <p:cNvSpPr>
              <a:spLocks/>
            </p:cNvSpPr>
            <p:nvPr/>
          </p:nvSpPr>
          <p:spPr bwMode="auto">
            <a:xfrm>
              <a:off x="572" y="2578"/>
              <a:ext cx="6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3" y="2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74" name="Freeform 908"/>
            <p:cNvSpPr>
              <a:spLocks/>
            </p:cNvSpPr>
            <p:nvPr/>
          </p:nvSpPr>
          <p:spPr bwMode="auto">
            <a:xfrm>
              <a:off x="572" y="2580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CC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75" name="Freeform 909"/>
            <p:cNvSpPr>
              <a:spLocks/>
            </p:cNvSpPr>
            <p:nvPr/>
          </p:nvSpPr>
          <p:spPr bwMode="auto">
            <a:xfrm>
              <a:off x="557" y="2587"/>
              <a:ext cx="4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3" y="4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77" name="Line 232"/>
          <p:cNvSpPr>
            <a:spLocks noChangeShapeType="1"/>
          </p:cNvSpPr>
          <p:nvPr/>
        </p:nvSpPr>
        <p:spPr bwMode="auto">
          <a:xfrm>
            <a:off x="7436175" y="4108802"/>
            <a:ext cx="622001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000">
              <a:solidFill>
                <a:srgbClr val="000000"/>
              </a:solidFill>
            </a:endParaRPr>
          </a:p>
        </p:txBody>
      </p:sp>
      <p:sp>
        <p:nvSpPr>
          <p:cNvPr id="278" name="正方形/長方形 277"/>
          <p:cNvSpPr/>
          <p:nvPr/>
        </p:nvSpPr>
        <p:spPr>
          <a:xfrm>
            <a:off x="1692322" y="1455971"/>
            <a:ext cx="715142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Single downloading to a 2GB-SD card supports </a:t>
            </a:r>
          </a:p>
          <a:p>
            <a:r>
              <a:rPr lang="en-US" altLang="ja-JP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10 day continuous conversation by OTP. </a:t>
            </a:r>
            <a:endParaRPr lang="ja-JP" altLang="en-US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6" name="四角形吹き出し 275"/>
          <p:cNvSpPr/>
          <p:nvPr/>
        </p:nvSpPr>
        <p:spPr bwMode="auto">
          <a:xfrm>
            <a:off x="2565763" y="2674964"/>
            <a:ext cx="2852397" cy="491319"/>
          </a:xfrm>
          <a:prstGeom prst="wedgeRectCallout">
            <a:avLst>
              <a:gd name="adj1" fmla="val -66082"/>
              <a:gd name="adj2" fmla="val 224601"/>
            </a:avLst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Encoded at 1 </a:t>
            </a:r>
            <a:r>
              <a:rPr lang="en-US" altLang="ja-JP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kB</a:t>
            </a: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/s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Line 5"/>
          <p:cNvSpPr>
            <a:spLocks noChangeShapeType="1"/>
          </p:cNvSpPr>
          <p:nvPr/>
        </p:nvSpPr>
        <p:spPr bwMode="auto">
          <a:xfrm>
            <a:off x="852751" y="4697849"/>
            <a:ext cx="2173924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3" name="Line 6"/>
          <p:cNvSpPr>
            <a:spLocks noChangeShapeType="1"/>
          </p:cNvSpPr>
          <p:nvPr/>
        </p:nvSpPr>
        <p:spPr bwMode="auto">
          <a:xfrm>
            <a:off x="3115239" y="471149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4" name="Line 7"/>
          <p:cNvSpPr>
            <a:spLocks noChangeShapeType="1"/>
          </p:cNvSpPr>
          <p:nvPr/>
        </p:nvSpPr>
        <p:spPr bwMode="auto">
          <a:xfrm rot="5400000">
            <a:off x="2074696" y="3519908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>
            <a:off x="3170691" y="2411006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Line 13"/>
          <p:cNvSpPr>
            <a:spLocks noChangeShapeType="1"/>
          </p:cNvSpPr>
          <p:nvPr/>
        </p:nvSpPr>
        <p:spPr bwMode="auto">
          <a:xfrm rot="5400000">
            <a:off x="4997620" y="3502492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7" name="Line 14"/>
          <p:cNvSpPr>
            <a:spLocks noChangeShapeType="1"/>
          </p:cNvSpPr>
          <p:nvPr/>
        </p:nvSpPr>
        <p:spPr bwMode="auto">
          <a:xfrm>
            <a:off x="6181342" y="4715264"/>
            <a:ext cx="195790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6" name="Text Box 18"/>
          <p:cNvSpPr txBox="1">
            <a:spLocks noChangeArrowheads="1"/>
          </p:cNvSpPr>
          <p:nvPr/>
        </p:nvSpPr>
        <p:spPr bwMode="auto">
          <a:xfrm>
            <a:off x="2553683" y="1909179"/>
            <a:ext cx="11669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Koganei-1</a:t>
            </a:r>
          </a:p>
        </p:txBody>
      </p:sp>
      <p:sp>
        <p:nvSpPr>
          <p:cNvPr id="22547" name="Text Box 19"/>
          <p:cNvSpPr txBox="1">
            <a:spLocks noChangeArrowheads="1"/>
          </p:cNvSpPr>
          <p:nvPr/>
        </p:nvSpPr>
        <p:spPr bwMode="auto">
          <a:xfrm>
            <a:off x="2504577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Koganei-2</a:t>
            </a: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5424593" y="1899177"/>
            <a:ext cx="129412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Otemachi-1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383719" y="4862519"/>
            <a:ext cx="14001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Otemachi-2</a:t>
            </a:r>
          </a:p>
        </p:txBody>
      </p:sp>
      <p:sp>
        <p:nvSpPr>
          <p:cNvPr id="22550" name="Text Box 22"/>
          <p:cNvSpPr txBox="1">
            <a:spLocks noChangeArrowheads="1"/>
          </p:cNvSpPr>
          <p:nvPr/>
        </p:nvSpPr>
        <p:spPr bwMode="auto">
          <a:xfrm>
            <a:off x="244249" y="4862519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Koganei-3</a:t>
            </a:r>
          </a:p>
        </p:txBody>
      </p:sp>
      <p:sp>
        <p:nvSpPr>
          <p:cNvPr id="22557" name="Text Box 29"/>
          <p:cNvSpPr txBox="1">
            <a:spLocks noChangeArrowheads="1"/>
          </p:cNvSpPr>
          <p:nvPr/>
        </p:nvSpPr>
        <p:spPr bwMode="auto">
          <a:xfrm>
            <a:off x="7926036" y="4862519"/>
            <a:ext cx="89443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Hongo</a:t>
            </a:r>
          </a:p>
        </p:txBody>
      </p:sp>
      <p:sp>
        <p:nvSpPr>
          <p:cNvPr id="22532" name="Oval 4"/>
          <p:cNvSpPr>
            <a:spLocks noChangeAspect="1" noChangeArrowheads="1"/>
          </p:cNvSpPr>
          <p:nvPr/>
        </p:nvSpPr>
        <p:spPr bwMode="auto">
          <a:xfrm>
            <a:off x="2967144" y="4535838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6" name="Oval 8"/>
          <p:cNvSpPr>
            <a:spLocks noChangeAspect="1" noChangeArrowheads="1"/>
          </p:cNvSpPr>
          <p:nvPr/>
        </p:nvSpPr>
        <p:spPr bwMode="auto">
          <a:xfrm>
            <a:off x="2961146" y="2261678"/>
            <a:ext cx="317839" cy="31784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7" name="Oval 9"/>
          <p:cNvSpPr>
            <a:spLocks noChangeAspect="1" noChangeArrowheads="1"/>
          </p:cNvSpPr>
          <p:nvPr/>
        </p:nvSpPr>
        <p:spPr bwMode="auto">
          <a:xfrm>
            <a:off x="701041" y="453583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8" name="Oval 10"/>
          <p:cNvSpPr>
            <a:spLocks noChangeAspect="1" noChangeArrowheads="1"/>
          </p:cNvSpPr>
          <p:nvPr/>
        </p:nvSpPr>
        <p:spPr bwMode="auto">
          <a:xfrm>
            <a:off x="5896295" y="4519836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0" name="Oval 12"/>
          <p:cNvSpPr>
            <a:spLocks noChangeAspect="1" noChangeArrowheads="1"/>
          </p:cNvSpPr>
          <p:nvPr/>
        </p:nvSpPr>
        <p:spPr bwMode="auto">
          <a:xfrm>
            <a:off x="5882291" y="2255680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3" name="Oval 15"/>
          <p:cNvSpPr>
            <a:spLocks noChangeAspect="1" noChangeArrowheads="1"/>
          </p:cNvSpPr>
          <p:nvPr/>
        </p:nvSpPr>
        <p:spPr bwMode="auto">
          <a:xfrm>
            <a:off x="8041397" y="4546228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" name="正方形/長方形 44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3200" dirty="0" smtClean="0">
                <a:solidFill>
                  <a:srgbClr val="FFFF00"/>
                </a:solidFill>
              </a:rPr>
              <a:t>NEC-NICT system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7" name="Rectangle 1"/>
          <p:cNvSpPr>
            <a:spLocks noChangeArrowheads="1"/>
          </p:cNvSpPr>
          <p:nvPr/>
        </p:nvSpPr>
        <p:spPr bwMode="auto">
          <a:xfrm>
            <a:off x="682389" y="963279"/>
            <a:ext cx="776557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GHz clocked</a:t>
            </a:r>
            <a:r>
              <a:rPr lang="ja-JP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decoy-state BB84 with SSPD </a:t>
            </a:r>
            <a:r>
              <a:rPr lang="ja-JP" altLang="en-US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　</a:t>
            </a:r>
            <a:r>
              <a:rPr kumimoji="1" lang="en-US" altLang="ja-JP" sz="28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ＭＳ Ｐゴシック" pitchFamily="50" charset="-128"/>
              </a:rPr>
              <a:t> </a:t>
            </a:r>
          </a:p>
        </p:txBody>
      </p:sp>
      <p:sp>
        <p:nvSpPr>
          <p:cNvPr id="48" name="正方形/長方形 47"/>
          <p:cNvSpPr/>
          <p:nvPr/>
        </p:nvSpPr>
        <p:spPr>
          <a:xfrm>
            <a:off x="3829649" y="1801566"/>
            <a:ext cx="1484702" cy="11318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45km </a:t>
            </a:r>
          </a:p>
          <a:p>
            <a:pPr algn="ctr">
              <a:lnSpc>
                <a:spcPct val="150000"/>
              </a:lnSpc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GB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ＭＳ Ｐゴシック" charset="-128"/>
              </a:rPr>
              <a:t>14.5dB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3200" dirty="0" smtClean="0">
                <a:solidFill>
                  <a:srgbClr val="FFFF00"/>
                </a:solidFill>
              </a:rPr>
              <a:t>NEC-NICT system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103" name="図 102" descr="02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64368" y="1467140"/>
            <a:ext cx="7406181" cy="5554636"/>
          </a:xfrm>
          <a:prstGeom prst="rect">
            <a:avLst/>
          </a:prstGeom>
        </p:spPr>
      </p:pic>
      <p:sp>
        <p:nvSpPr>
          <p:cNvPr id="4" name="正方形/長方形 3"/>
          <p:cNvSpPr/>
          <p:nvPr/>
        </p:nvSpPr>
        <p:spPr>
          <a:xfrm>
            <a:off x="1140947" y="864401"/>
            <a:ext cx="685663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WDM and key distillation engine </a:t>
            </a:r>
            <a:endParaRPr lang="en-US" altLang="ja-JP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Line 5"/>
          <p:cNvSpPr>
            <a:spLocks noChangeShapeType="1"/>
          </p:cNvSpPr>
          <p:nvPr/>
        </p:nvSpPr>
        <p:spPr bwMode="auto">
          <a:xfrm>
            <a:off x="852751" y="4192873"/>
            <a:ext cx="2173924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3" name="Line 6"/>
          <p:cNvSpPr>
            <a:spLocks noChangeShapeType="1"/>
          </p:cNvSpPr>
          <p:nvPr/>
        </p:nvSpPr>
        <p:spPr bwMode="auto">
          <a:xfrm>
            <a:off x="3115239" y="4206520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4" name="Line 7"/>
          <p:cNvSpPr>
            <a:spLocks noChangeShapeType="1"/>
          </p:cNvSpPr>
          <p:nvPr/>
        </p:nvSpPr>
        <p:spPr bwMode="auto">
          <a:xfrm rot="5400000">
            <a:off x="2074696" y="3014932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5" name="Line 11"/>
          <p:cNvSpPr>
            <a:spLocks noChangeShapeType="1"/>
          </p:cNvSpPr>
          <p:nvPr/>
        </p:nvSpPr>
        <p:spPr bwMode="auto">
          <a:xfrm>
            <a:off x="3170691" y="1906030"/>
            <a:ext cx="293577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Line 13"/>
          <p:cNvSpPr>
            <a:spLocks noChangeShapeType="1"/>
          </p:cNvSpPr>
          <p:nvPr/>
        </p:nvSpPr>
        <p:spPr bwMode="auto">
          <a:xfrm rot="5400000">
            <a:off x="4997620" y="2997516"/>
            <a:ext cx="2137396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7" name="Line 14"/>
          <p:cNvSpPr>
            <a:spLocks noChangeShapeType="1"/>
          </p:cNvSpPr>
          <p:nvPr/>
        </p:nvSpPr>
        <p:spPr bwMode="auto">
          <a:xfrm>
            <a:off x="6181342" y="4210288"/>
            <a:ext cx="1957901" cy="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0" name="Text Box 2"/>
          <p:cNvSpPr txBox="1">
            <a:spLocks noChangeArrowheads="1"/>
          </p:cNvSpPr>
          <p:nvPr/>
        </p:nvSpPr>
        <p:spPr bwMode="auto">
          <a:xfrm>
            <a:off x="6848614" y="3838919"/>
            <a:ext cx="63991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IDQ</a:t>
            </a:r>
          </a:p>
        </p:txBody>
      </p:sp>
      <p:sp>
        <p:nvSpPr>
          <p:cNvPr id="22531" name="Text Box 3"/>
          <p:cNvSpPr txBox="1">
            <a:spLocks noChangeArrowheads="1"/>
          </p:cNvSpPr>
          <p:nvPr/>
        </p:nvSpPr>
        <p:spPr bwMode="auto">
          <a:xfrm>
            <a:off x="1234318" y="3792584"/>
            <a:ext cx="148970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All Vienna </a:t>
            </a:r>
          </a:p>
        </p:txBody>
      </p:sp>
      <p:sp>
        <p:nvSpPr>
          <p:cNvPr id="22546" name="Text Box 18"/>
          <p:cNvSpPr txBox="1">
            <a:spLocks noChangeArrowheads="1"/>
          </p:cNvSpPr>
          <p:nvPr/>
        </p:nvSpPr>
        <p:spPr bwMode="auto">
          <a:xfrm>
            <a:off x="2553683" y="1404203"/>
            <a:ext cx="11669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Koganei-1</a:t>
            </a:r>
          </a:p>
        </p:txBody>
      </p:sp>
      <p:sp>
        <p:nvSpPr>
          <p:cNvPr id="22547" name="Text Box 19"/>
          <p:cNvSpPr txBox="1">
            <a:spLocks noChangeArrowheads="1"/>
          </p:cNvSpPr>
          <p:nvPr/>
        </p:nvSpPr>
        <p:spPr bwMode="auto">
          <a:xfrm>
            <a:off x="2504577" y="4357543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Koganei-2</a:t>
            </a: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5424593" y="1394201"/>
            <a:ext cx="1294124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Otemachi-1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383719" y="4357543"/>
            <a:ext cx="140013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Otemachi-2</a:t>
            </a:r>
          </a:p>
        </p:txBody>
      </p:sp>
      <p:sp>
        <p:nvSpPr>
          <p:cNvPr id="22550" name="Text Box 22"/>
          <p:cNvSpPr txBox="1">
            <a:spLocks noChangeArrowheads="1"/>
          </p:cNvSpPr>
          <p:nvPr/>
        </p:nvSpPr>
        <p:spPr bwMode="auto">
          <a:xfrm>
            <a:off x="244249" y="4357543"/>
            <a:ext cx="126253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Koganei-3</a:t>
            </a:r>
          </a:p>
        </p:txBody>
      </p:sp>
      <p:sp>
        <p:nvSpPr>
          <p:cNvPr id="22553" name="Text Box 25"/>
          <p:cNvSpPr txBox="1">
            <a:spLocks noChangeArrowheads="1"/>
          </p:cNvSpPr>
          <p:nvPr/>
        </p:nvSpPr>
        <p:spPr bwMode="auto">
          <a:xfrm>
            <a:off x="3186081" y="2591280"/>
            <a:ext cx="135511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NTT-NICT</a:t>
            </a:r>
          </a:p>
        </p:txBody>
      </p:sp>
      <p:sp>
        <p:nvSpPr>
          <p:cNvPr id="22554" name="Text Box 26"/>
          <p:cNvSpPr txBox="1">
            <a:spLocks noChangeArrowheads="1"/>
          </p:cNvSpPr>
          <p:nvPr/>
        </p:nvSpPr>
        <p:spPr bwMode="auto">
          <a:xfrm>
            <a:off x="6072888" y="2647604"/>
            <a:ext cx="177965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MELCO</a:t>
            </a:r>
          </a:p>
          <a:p>
            <a:pPr>
              <a:lnSpc>
                <a:spcPts val="2400"/>
              </a:lnSpc>
            </a:pP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24km (13dB) </a:t>
            </a:r>
          </a:p>
        </p:txBody>
      </p:sp>
      <p:sp>
        <p:nvSpPr>
          <p:cNvPr id="22555" name="Text Box 27"/>
          <p:cNvSpPr txBox="1">
            <a:spLocks noChangeArrowheads="1"/>
          </p:cNvSpPr>
          <p:nvPr/>
        </p:nvSpPr>
        <p:spPr bwMode="auto">
          <a:xfrm>
            <a:off x="3835802" y="1526309"/>
            <a:ext cx="148309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NEC-NICT </a:t>
            </a:r>
          </a:p>
        </p:txBody>
      </p:sp>
      <p:sp>
        <p:nvSpPr>
          <p:cNvPr id="22556" name="Text Box 28"/>
          <p:cNvSpPr txBox="1">
            <a:spLocks noChangeArrowheads="1"/>
          </p:cNvSpPr>
          <p:nvPr/>
        </p:nvSpPr>
        <p:spPr bwMode="auto">
          <a:xfrm>
            <a:off x="4131130" y="3825625"/>
            <a:ext cx="85632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sz="2000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TREL</a:t>
            </a:r>
          </a:p>
        </p:txBody>
      </p:sp>
      <p:sp>
        <p:nvSpPr>
          <p:cNvPr id="22557" name="Text Box 29"/>
          <p:cNvSpPr txBox="1">
            <a:spLocks noChangeArrowheads="1"/>
          </p:cNvSpPr>
          <p:nvPr/>
        </p:nvSpPr>
        <p:spPr bwMode="auto">
          <a:xfrm>
            <a:off x="7926036" y="4357543"/>
            <a:ext cx="89443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ja-JP" sz="160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Hongo</a:t>
            </a:r>
          </a:p>
        </p:txBody>
      </p:sp>
      <p:sp>
        <p:nvSpPr>
          <p:cNvPr id="22532" name="Oval 4"/>
          <p:cNvSpPr>
            <a:spLocks noChangeAspect="1" noChangeArrowheads="1"/>
          </p:cNvSpPr>
          <p:nvPr/>
        </p:nvSpPr>
        <p:spPr bwMode="auto">
          <a:xfrm>
            <a:off x="2967144" y="4030862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6" name="Oval 8"/>
          <p:cNvSpPr>
            <a:spLocks noChangeAspect="1" noChangeArrowheads="1"/>
          </p:cNvSpPr>
          <p:nvPr/>
        </p:nvSpPr>
        <p:spPr bwMode="auto">
          <a:xfrm>
            <a:off x="2961146" y="1756702"/>
            <a:ext cx="317839" cy="31784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7" name="Oval 9"/>
          <p:cNvSpPr>
            <a:spLocks noChangeAspect="1" noChangeArrowheads="1"/>
          </p:cNvSpPr>
          <p:nvPr/>
        </p:nvSpPr>
        <p:spPr bwMode="auto">
          <a:xfrm>
            <a:off x="701041" y="4030862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38" name="Oval 10"/>
          <p:cNvSpPr>
            <a:spLocks noChangeAspect="1" noChangeArrowheads="1"/>
          </p:cNvSpPr>
          <p:nvPr/>
        </p:nvSpPr>
        <p:spPr bwMode="auto">
          <a:xfrm>
            <a:off x="5896295" y="4014860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0" name="Oval 12"/>
          <p:cNvSpPr>
            <a:spLocks noChangeAspect="1" noChangeArrowheads="1"/>
          </p:cNvSpPr>
          <p:nvPr/>
        </p:nvSpPr>
        <p:spPr bwMode="auto">
          <a:xfrm>
            <a:off x="5882291" y="1750704"/>
            <a:ext cx="317840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543" name="Oval 15"/>
          <p:cNvSpPr>
            <a:spLocks noChangeAspect="1" noChangeArrowheads="1"/>
          </p:cNvSpPr>
          <p:nvPr/>
        </p:nvSpPr>
        <p:spPr bwMode="auto">
          <a:xfrm>
            <a:off x="8041397" y="4041252"/>
            <a:ext cx="317839" cy="31783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ja-JP" altLang="en-US" sz="1800" b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" name="正方形/長方形 56"/>
          <p:cNvSpPr/>
          <p:nvPr/>
        </p:nvSpPr>
        <p:spPr>
          <a:xfrm>
            <a:off x="3143395" y="2969038"/>
            <a:ext cx="177965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90km (27dB) </a:t>
            </a:r>
            <a:endParaRPr lang="ja-JP" altLang="en-US" sz="2000" b="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  <p:sp>
        <p:nvSpPr>
          <p:cNvPr id="58" name="正方形/長方形 57"/>
          <p:cNvSpPr/>
          <p:nvPr/>
        </p:nvSpPr>
        <p:spPr>
          <a:xfrm>
            <a:off x="1500732" y="4531114"/>
            <a:ext cx="91082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1km </a:t>
            </a:r>
          </a:p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(1dB) </a:t>
            </a:r>
            <a:endParaRPr lang="ja-JP" altLang="en-US" sz="2000" b="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  <p:sp>
        <p:nvSpPr>
          <p:cNvPr id="59" name="正方形/長方形 58"/>
          <p:cNvSpPr/>
          <p:nvPr/>
        </p:nvSpPr>
        <p:spPr>
          <a:xfrm>
            <a:off x="3982282" y="4531114"/>
            <a:ext cx="126669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45km </a:t>
            </a:r>
          </a:p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GB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ＭＳ Ｐゴシック" charset="-128"/>
              </a:rPr>
              <a:t>14.5dB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  <p:sp>
        <p:nvSpPr>
          <p:cNvPr id="60" name="正方形/長方形 59"/>
          <p:cNvSpPr/>
          <p:nvPr/>
        </p:nvSpPr>
        <p:spPr>
          <a:xfrm>
            <a:off x="3879205" y="1946976"/>
            <a:ext cx="199285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45km (14.5dB) </a:t>
            </a:r>
            <a:endParaRPr lang="ja-JP" altLang="en-US" sz="2000" b="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ＭＳ Ｐゴシック" charset="-128"/>
            </a:endParaRPr>
          </a:p>
        </p:txBody>
      </p:sp>
      <p:sp>
        <p:nvSpPr>
          <p:cNvPr id="61" name="Text Box 26"/>
          <p:cNvSpPr txBox="1">
            <a:spLocks noChangeArrowheads="1"/>
          </p:cNvSpPr>
          <p:nvPr/>
        </p:nvSpPr>
        <p:spPr bwMode="auto">
          <a:xfrm>
            <a:off x="6694664" y="4531114"/>
            <a:ext cx="103932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13km </a:t>
            </a:r>
          </a:p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(11dB) </a:t>
            </a:r>
          </a:p>
        </p:txBody>
      </p:sp>
      <p:sp>
        <p:nvSpPr>
          <p:cNvPr id="69" name="テキスト ボックス 3"/>
          <p:cNvSpPr txBox="1">
            <a:spLocks noChangeArrowheads="1"/>
          </p:cNvSpPr>
          <p:nvPr/>
        </p:nvSpPr>
        <p:spPr bwMode="auto">
          <a:xfrm>
            <a:off x="2701521" y="264376"/>
            <a:ext cx="3759362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erdana" pitchFamily="34" charset="0"/>
              </a:rPr>
              <a:t>Logical Structure </a:t>
            </a:r>
          </a:p>
        </p:txBody>
      </p:sp>
      <p:sp>
        <p:nvSpPr>
          <p:cNvPr id="38" name="正方形/長方形 37"/>
          <p:cNvSpPr/>
          <p:nvPr/>
        </p:nvSpPr>
        <p:spPr>
          <a:xfrm>
            <a:off x="3560866" y="1950961"/>
            <a:ext cx="47410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②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正方形/長方形 38"/>
          <p:cNvSpPr/>
          <p:nvPr/>
        </p:nvSpPr>
        <p:spPr>
          <a:xfrm>
            <a:off x="2690138" y="2969677"/>
            <a:ext cx="47410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③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" name="正方形/長方形 39"/>
          <p:cNvSpPr/>
          <p:nvPr/>
        </p:nvSpPr>
        <p:spPr>
          <a:xfrm>
            <a:off x="1726660" y="4223383"/>
            <a:ext cx="41836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④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" name="正方形/長方形 40"/>
          <p:cNvSpPr/>
          <p:nvPr/>
        </p:nvSpPr>
        <p:spPr>
          <a:xfrm>
            <a:off x="4353089" y="4223383"/>
            <a:ext cx="47410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⑤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" name="正方形/長方形 41"/>
          <p:cNvSpPr/>
          <p:nvPr/>
        </p:nvSpPr>
        <p:spPr>
          <a:xfrm>
            <a:off x="6942125" y="4223383"/>
            <a:ext cx="47410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⑥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" name="正方形/長方形 42"/>
          <p:cNvSpPr/>
          <p:nvPr/>
        </p:nvSpPr>
        <p:spPr>
          <a:xfrm>
            <a:off x="5615535" y="2942926"/>
            <a:ext cx="47410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①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" name="正方形/長方形 43"/>
          <p:cNvSpPr/>
          <p:nvPr/>
        </p:nvSpPr>
        <p:spPr>
          <a:xfrm>
            <a:off x="118580" y="2661928"/>
            <a:ext cx="211532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Trusted node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46" name="直線矢印コネクタ 45"/>
          <p:cNvCxnSpPr/>
          <p:nvPr/>
        </p:nvCxnSpPr>
        <p:spPr bwMode="auto">
          <a:xfrm rot="16200000" flipH="1">
            <a:off x="2034783" y="3110419"/>
            <a:ext cx="1037230" cy="875997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5"/>
          <p:cNvGrpSpPr>
            <a:grpSpLocks noChangeAspect="1"/>
          </p:cNvGrpSpPr>
          <p:nvPr/>
        </p:nvGrpSpPr>
        <p:grpSpPr>
          <a:xfrm>
            <a:off x="783196" y="5090644"/>
            <a:ext cx="2115172" cy="799367"/>
            <a:chOff x="5171316" y="1350618"/>
            <a:chExt cx="3474049" cy="1296537"/>
          </a:xfrm>
        </p:grpSpPr>
        <p:grpSp>
          <p:nvGrpSpPr>
            <p:cNvPr id="3" name="グループ化 343"/>
            <p:cNvGrpSpPr/>
            <p:nvPr/>
          </p:nvGrpSpPr>
          <p:grpSpPr>
            <a:xfrm>
              <a:off x="5322729" y="1528667"/>
              <a:ext cx="3131227" cy="923758"/>
              <a:chOff x="1345848" y="2243429"/>
              <a:chExt cx="3996014" cy="1041338"/>
            </a:xfrm>
          </p:grpSpPr>
          <p:graphicFrame>
            <p:nvGraphicFramePr>
              <p:cNvPr id="14" name="Object 2"/>
              <p:cNvGraphicFramePr>
                <a:graphicFrameLocks noChangeAspect="1"/>
              </p:cNvGraphicFramePr>
              <p:nvPr/>
            </p:nvGraphicFramePr>
            <p:xfrm>
              <a:off x="4166552" y="3032956"/>
              <a:ext cx="6349" cy="6350"/>
            </p:xfrm>
            <a:graphic>
              <a:graphicData uri="http://schemas.openxmlformats.org/presentationml/2006/ole">
                <p:oleObj spid="_x0000_s5478402" name="Drawing" r:id="rId4" imgW="6350000" imgH="6350000" progId="Canvas.Drawing.X">
                  <p:embed/>
                </p:oleObj>
              </a:graphicData>
            </a:graphic>
          </p:graphicFrame>
          <p:sp>
            <p:nvSpPr>
              <p:cNvPr id="15" name="正方形/長方形 14"/>
              <p:cNvSpPr/>
              <p:nvPr/>
            </p:nvSpPr>
            <p:spPr bwMode="auto">
              <a:xfrm>
                <a:off x="3289515" y="2431943"/>
                <a:ext cx="1376022" cy="37166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正方形/長方形 15"/>
              <p:cNvSpPr/>
              <p:nvPr/>
            </p:nvSpPr>
            <p:spPr bwMode="auto">
              <a:xfrm rot="7999950" flipV="1">
                <a:off x="2522570" y="2746720"/>
                <a:ext cx="1041338" cy="34756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正方形/長方形 16"/>
              <p:cNvSpPr/>
              <p:nvPr/>
            </p:nvSpPr>
            <p:spPr bwMode="auto">
              <a:xfrm>
                <a:off x="4082844" y="3159927"/>
                <a:ext cx="1259018" cy="4193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正方形/長方形 17"/>
              <p:cNvSpPr/>
              <p:nvPr/>
            </p:nvSpPr>
            <p:spPr bwMode="auto">
              <a:xfrm>
                <a:off x="2714346" y="3159927"/>
                <a:ext cx="1259018" cy="4193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正方形/長方形 18"/>
              <p:cNvSpPr/>
              <p:nvPr/>
            </p:nvSpPr>
            <p:spPr bwMode="auto">
              <a:xfrm>
                <a:off x="1345848" y="3159927"/>
                <a:ext cx="1204278" cy="4193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正方形/長方形 19"/>
              <p:cNvSpPr/>
              <p:nvPr/>
            </p:nvSpPr>
            <p:spPr bwMode="auto">
              <a:xfrm rot="7999950" flipV="1">
                <a:off x="3935317" y="2764968"/>
                <a:ext cx="938332" cy="48805"/>
              </a:xfrm>
              <a:prstGeom prst="rect">
                <a:avLst/>
              </a:prstGeom>
              <a:gradFill flip="none" rotWithShape="1">
                <a:gsLst>
                  <a:gs pos="0">
                    <a:srgbClr val="FFCC00">
                      <a:tint val="66000"/>
                      <a:satMod val="160000"/>
                    </a:srgbClr>
                  </a:gs>
                  <a:gs pos="50000">
                    <a:srgbClr val="FFCC00">
                      <a:tint val="44500"/>
                      <a:satMod val="160000"/>
                    </a:srgbClr>
                  </a:gs>
                  <a:gs pos="100000">
                    <a:srgbClr val="FFCC00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glow rad="228600">
                  <a:schemeClr val="accent6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400" b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8" name="図 7" descr="pyramid_purple.png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 bwMode="auto">
            <a:xfrm>
              <a:off x="8274016" y="2013106"/>
              <a:ext cx="371349" cy="634049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9" name="図 8" descr="pyramid_blue.png"/>
            <p:cNvPicPr preferRelativeResize="0"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6220465" y="2041200"/>
              <a:ext cx="340621" cy="577862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0" name="図 9" descr="pyramid_blue.png"/>
            <p:cNvPicPr>
              <a:picLocks noChangeAspect="1"/>
            </p:cNvPicPr>
            <p:nvPr/>
          </p:nvPicPr>
          <p:blipFill>
            <a:blip r:embed="rId6" cstate="print">
              <a:duotone>
                <a:prstClr val="black"/>
                <a:schemeClr val="accent6">
                  <a:tint val="45000"/>
                  <a:satMod val="400000"/>
                </a:schemeClr>
              </a:duotone>
              <a:lum bright="8000"/>
            </a:blip>
            <a:stretch>
              <a:fillRect/>
            </a:stretch>
          </p:blipFill>
          <p:spPr bwMode="auto">
            <a:xfrm>
              <a:off x="5171316" y="2021916"/>
              <a:ext cx="351064" cy="616430"/>
            </a:xfrm>
            <a:prstGeom prst="rect">
              <a:avLst/>
            </a:prstGeom>
            <a:noFill/>
            <a:ln>
              <a:noFill/>
            </a:ln>
            <a:scene3d>
              <a:camera prst="orthographicFront">
                <a:rot lat="17399987" lon="0" rev="21599994"/>
              </a:camera>
              <a:lightRig rig="threePt" dir="t"/>
            </a:scene3d>
            <a:sp3d>
              <a:bevelB w="0" h="0"/>
            </a:sp3d>
          </p:spPr>
        </p:pic>
        <p:pic>
          <p:nvPicPr>
            <p:cNvPr id="11" name="図 10" descr="pyramid_green.png"/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 bwMode="auto">
            <a:xfrm>
              <a:off x="6749639" y="1350618"/>
              <a:ext cx="328434" cy="63404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2" name="図 11" descr="pyramid_blue.png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7858819" y="1364265"/>
              <a:ext cx="328440" cy="634049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3" name="図 12" descr="pyramid_gray.png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 bwMode="auto">
            <a:xfrm>
              <a:off x="7213775" y="2020679"/>
              <a:ext cx="371350" cy="618904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</p:grpSp>
      <p:cxnSp>
        <p:nvCxnSpPr>
          <p:cNvPr id="33" name="直線矢印コネクタ 32"/>
          <p:cNvCxnSpPr/>
          <p:nvPr/>
        </p:nvCxnSpPr>
        <p:spPr>
          <a:xfrm>
            <a:off x="571345" y="6203022"/>
            <a:ext cx="8228273" cy="1588"/>
          </a:xfrm>
          <a:prstGeom prst="straightConnector1">
            <a:avLst/>
          </a:prstGeom>
          <a:ln w="3810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テキスト ボックス 35"/>
          <p:cNvSpPr txBox="1"/>
          <p:nvPr/>
        </p:nvSpPr>
        <p:spPr>
          <a:xfrm>
            <a:off x="1486631" y="6232485"/>
            <a:ext cx="6477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2010 </a:t>
            </a:r>
            <a:endParaRPr lang="ja-JP" altLang="en-US" sz="1400" b="0" dirty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cxnSp>
        <p:nvCxnSpPr>
          <p:cNvPr id="41" name="直線矢印コネクタ 40"/>
          <p:cNvCxnSpPr/>
          <p:nvPr/>
        </p:nvCxnSpPr>
        <p:spPr>
          <a:xfrm rot="16200000" flipV="1">
            <a:off x="-1989445" y="3546969"/>
            <a:ext cx="5292437" cy="1"/>
          </a:xfrm>
          <a:prstGeom prst="straightConnector1">
            <a:avLst/>
          </a:prstGeom>
          <a:ln w="3810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テキスト ボックス 47"/>
          <p:cNvSpPr txBox="1"/>
          <p:nvPr/>
        </p:nvSpPr>
        <p:spPr>
          <a:xfrm rot="16200000">
            <a:off x="-970104" y="4586760"/>
            <a:ext cx="2904430" cy="309128"/>
          </a:xfrm>
          <a:prstGeom prst="rect">
            <a:avLst/>
          </a:prstGeom>
          <a:solidFill>
            <a:srgbClr val="FFFF99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100k</a:t>
            </a:r>
            <a:r>
              <a:rPr lang="ja-JP" altLang="en-US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　　　　　　　　　　　　　　　　　</a:t>
            </a:r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1M </a:t>
            </a:r>
            <a:endParaRPr lang="ja-JP" altLang="en-US" sz="1400" b="0" dirty="0" smtClean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51" name="正方形/長方形 50"/>
          <p:cNvSpPr/>
          <p:nvPr/>
        </p:nvSpPr>
        <p:spPr>
          <a:xfrm>
            <a:off x="8744082" y="6067625"/>
            <a:ext cx="41055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年 </a:t>
            </a:r>
            <a:endParaRPr lang="ja-JP" altLang="en-US" sz="1400" dirty="0">
              <a:solidFill>
                <a:srgbClr val="000000"/>
              </a:solidFill>
            </a:endParaRPr>
          </a:p>
        </p:txBody>
      </p:sp>
      <p:sp>
        <p:nvSpPr>
          <p:cNvPr id="63" name="テキスト ボックス 62"/>
          <p:cNvSpPr txBox="1"/>
          <p:nvPr/>
        </p:nvSpPr>
        <p:spPr>
          <a:xfrm rot="16200000">
            <a:off x="-593745" y="2065435"/>
            <a:ext cx="2158612" cy="316029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10M</a:t>
            </a:r>
            <a:endParaRPr lang="ja-JP" altLang="en-US" sz="1400" b="0" dirty="0" smtClean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86" name="テキスト ボックス 85"/>
          <p:cNvSpPr txBox="1"/>
          <p:nvPr/>
        </p:nvSpPr>
        <p:spPr>
          <a:xfrm>
            <a:off x="4874030" y="6230511"/>
            <a:ext cx="6928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2015 </a:t>
            </a:r>
            <a:endParaRPr lang="ja-JP" altLang="en-US" sz="1400" b="0" dirty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91" name="テキスト ボックス 90"/>
          <p:cNvSpPr txBox="1"/>
          <p:nvPr/>
        </p:nvSpPr>
        <p:spPr>
          <a:xfrm>
            <a:off x="8207554" y="6228536"/>
            <a:ext cx="6928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2020 </a:t>
            </a:r>
            <a:endParaRPr lang="ja-JP" altLang="en-US" sz="1400" b="0" dirty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90" name="正方形/長方形 89"/>
          <p:cNvSpPr/>
          <p:nvPr/>
        </p:nvSpPr>
        <p:spPr>
          <a:xfrm>
            <a:off x="887079" y="5868568"/>
            <a:ext cx="193798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solidFill>
                  <a:srgbClr val="000000"/>
                </a:solidFill>
                <a:latin typeface="Arial"/>
                <a:ea typeface="ＭＳ Ｐゴシック"/>
              </a:rPr>
              <a:t>Tokyo QKD Network </a:t>
            </a:r>
            <a:endParaRPr lang="ja-JP" altLang="en-US" sz="1400" dirty="0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66" name="Rectangle 32"/>
          <p:cNvSpPr>
            <a:spLocks noChangeArrowheads="1"/>
          </p:cNvSpPr>
          <p:nvPr/>
        </p:nvSpPr>
        <p:spPr bwMode="auto">
          <a:xfrm>
            <a:off x="0" y="-3546"/>
            <a:ext cx="9144000" cy="617695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</a:rPr>
              <a:t>Roadmap </a:t>
            </a:r>
            <a:endParaRPr lang="ja-JP" altLang="en-US" sz="2800" dirty="0">
              <a:solidFill>
                <a:srgbClr val="FFFF00"/>
              </a:solidFill>
            </a:endParaRPr>
          </a:p>
        </p:txBody>
      </p:sp>
      <p:sp>
        <p:nvSpPr>
          <p:cNvPr id="72" name="正方形/長方形 71"/>
          <p:cNvSpPr/>
          <p:nvPr/>
        </p:nvSpPr>
        <p:spPr>
          <a:xfrm>
            <a:off x="3299718" y="1248471"/>
            <a:ext cx="249504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ja-JP" sz="2000" kern="0" dirty="0" smtClean="0">
                <a:solidFill>
                  <a:srgbClr val="FF0000"/>
                </a:solidFill>
                <a:ea typeface="HGP創英角ｺﾞｼｯｸUB" pitchFamily="50" charset="-128"/>
                <a:cs typeface="Arial" pitchFamily="34" charset="0"/>
              </a:rPr>
              <a:t>Quantum Phase III</a:t>
            </a:r>
            <a:r>
              <a:rPr lang="ja-JP" altLang="en-US" sz="2000" kern="0" dirty="0" smtClean="0">
                <a:solidFill>
                  <a:srgbClr val="FF0000"/>
                </a:solidFill>
                <a:ea typeface="HGP創英角ｺﾞｼｯｸUB" pitchFamily="50" charset="-128"/>
                <a:cs typeface="Arial" pitchFamily="34" charset="0"/>
              </a:rPr>
              <a:t>　</a:t>
            </a:r>
            <a:endParaRPr lang="ja-JP" altLang="en-US" sz="2000" dirty="0">
              <a:solidFill>
                <a:srgbClr val="FF0000"/>
              </a:solidFill>
              <a:ea typeface="HGP創英角ｺﾞｼｯｸUB" pitchFamily="50" charset="-128"/>
              <a:cs typeface="Arial" pitchFamily="34" charset="0"/>
            </a:endParaRPr>
          </a:p>
        </p:txBody>
      </p:sp>
      <p:sp>
        <p:nvSpPr>
          <p:cNvPr id="50" name="右矢印 49"/>
          <p:cNvSpPr/>
          <p:nvPr/>
        </p:nvSpPr>
        <p:spPr bwMode="auto">
          <a:xfrm rot="19273961">
            <a:off x="2634011" y="4352168"/>
            <a:ext cx="443007" cy="350478"/>
          </a:xfrm>
          <a:prstGeom prst="right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52" name="テキスト ボックス 51"/>
          <p:cNvSpPr txBox="1"/>
          <p:nvPr/>
        </p:nvSpPr>
        <p:spPr>
          <a:xfrm>
            <a:off x="3047456" y="4771886"/>
            <a:ext cx="2357056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ja-JP" altLang="en-US" sz="1600" dirty="0" smtClean="0">
                <a:solidFill>
                  <a:srgbClr val="FF0000"/>
                </a:solidFill>
                <a:latin typeface="Arial"/>
                <a:ea typeface="ＭＳ Ｐゴシック"/>
              </a:rPr>
              <a:t>①</a:t>
            </a:r>
            <a:r>
              <a:rPr lang="en-US" altLang="ja-JP" sz="1600" dirty="0" smtClean="0">
                <a:solidFill>
                  <a:srgbClr val="FF0000"/>
                </a:solidFill>
                <a:latin typeface="Arial"/>
                <a:ea typeface="ＭＳ Ｐゴシック"/>
              </a:rPr>
              <a:t>Reliability test </a:t>
            </a:r>
          </a:p>
          <a:p>
            <a:pPr>
              <a:lnSpc>
                <a:spcPts val="2000"/>
              </a:lnSpc>
            </a:pPr>
            <a:r>
              <a:rPr lang="ja-JP" altLang="en-US" sz="1600" dirty="0" smtClean="0">
                <a:solidFill>
                  <a:srgbClr val="0000FF"/>
                </a:solidFill>
                <a:latin typeface="Arial"/>
                <a:ea typeface="ＭＳ Ｐゴシック"/>
              </a:rPr>
              <a:t>　</a:t>
            </a:r>
            <a:r>
              <a:rPr lang="en-US" altLang="ja-JP" sz="1600" dirty="0" smtClean="0">
                <a:solidFill>
                  <a:srgbClr val="0000FF"/>
                </a:solidFill>
                <a:latin typeface="Arial"/>
                <a:ea typeface="ＭＳ Ｐゴシック"/>
              </a:rPr>
              <a:t>Security certification </a:t>
            </a:r>
            <a:endParaRPr lang="ja-JP" altLang="en-US" sz="1600" dirty="0">
              <a:solidFill>
                <a:srgbClr val="0000FF"/>
              </a:solidFill>
              <a:latin typeface="Arial"/>
              <a:ea typeface="ＭＳ Ｐゴシック"/>
            </a:endParaRPr>
          </a:p>
        </p:txBody>
      </p:sp>
      <p:sp>
        <p:nvSpPr>
          <p:cNvPr id="53" name="テキスト ボックス 52"/>
          <p:cNvSpPr txBox="1"/>
          <p:nvPr/>
        </p:nvSpPr>
        <p:spPr>
          <a:xfrm>
            <a:off x="5348662" y="4494400"/>
            <a:ext cx="2335029" cy="338554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ja-JP" sz="1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Dedicated P-to-P lines</a:t>
            </a:r>
            <a:endParaRPr lang="ja-JP" altLang="en-US" sz="1600" dirty="0">
              <a:latin typeface="Arial"/>
              <a:ea typeface="ＭＳ Ｐゴシック"/>
            </a:endParaRPr>
          </a:p>
        </p:txBody>
      </p:sp>
      <p:sp>
        <p:nvSpPr>
          <p:cNvPr id="54" name="テキスト ボックス 53"/>
          <p:cNvSpPr txBox="1"/>
          <p:nvPr/>
        </p:nvSpPr>
        <p:spPr>
          <a:xfrm>
            <a:off x="6974011" y="1187373"/>
            <a:ext cx="2033514" cy="830997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ja-JP" sz="1600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/>
              </a:rPr>
              <a:t>Key exchange infrastructure for photonic network </a:t>
            </a:r>
            <a:endParaRPr lang="ja-JP" altLang="en-US" sz="1600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  <a:ea typeface="ＭＳ Ｐゴシック"/>
            </a:endParaRPr>
          </a:p>
        </p:txBody>
      </p:sp>
      <p:sp>
        <p:nvSpPr>
          <p:cNvPr id="55" name="テキスト ボックス 54"/>
          <p:cNvSpPr txBox="1"/>
          <p:nvPr/>
        </p:nvSpPr>
        <p:spPr>
          <a:xfrm>
            <a:off x="6553291" y="3264007"/>
            <a:ext cx="2331402" cy="584775"/>
          </a:xfrm>
          <a:prstGeom prst="rect">
            <a:avLst/>
          </a:prstGeom>
          <a:solidFill>
            <a:srgbClr val="FFFF99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ja-JP" sz="1600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ＭＳ Ｐゴシック"/>
              </a:rPr>
              <a:t>Critical infrastructure protection    </a:t>
            </a:r>
          </a:p>
        </p:txBody>
      </p:sp>
      <p:sp>
        <p:nvSpPr>
          <p:cNvPr id="57" name="正方形/長方形 56"/>
          <p:cNvSpPr/>
          <p:nvPr/>
        </p:nvSpPr>
        <p:spPr>
          <a:xfrm>
            <a:off x="2983119" y="3649516"/>
            <a:ext cx="264207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1600" dirty="0" smtClean="0">
                <a:solidFill>
                  <a:srgbClr val="FF0000"/>
                </a:solidFill>
              </a:rPr>
              <a:t>② </a:t>
            </a:r>
            <a:r>
              <a:rPr lang="en-US" altLang="ja-JP" sz="1600" dirty="0" smtClean="0">
                <a:solidFill>
                  <a:srgbClr val="FF0000"/>
                </a:solidFill>
              </a:rPr>
              <a:t>Multi-user networking </a:t>
            </a:r>
          </a:p>
        </p:txBody>
      </p:sp>
      <p:sp>
        <p:nvSpPr>
          <p:cNvPr id="58" name="右矢印 57"/>
          <p:cNvSpPr/>
          <p:nvPr/>
        </p:nvSpPr>
        <p:spPr bwMode="auto">
          <a:xfrm rot="20757898">
            <a:off x="4920440" y="4627518"/>
            <a:ext cx="379075" cy="350478"/>
          </a:xfrm>
          <a:prstGeom prst="right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59" name="右矢印 58"/>
          <p:cNvSpPr/>
          <p:nvPr/>
        </p:nvSpPr>
        <p:spPr bwMode="auto">
          <a:xfrm rot="20757898">
            <a:off x="2755717" y="5053879"/>
            <a:ext cx="379075" cy="350478"/>
          </a:xfrm>
          <a:prstGeom prst="right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62" name="テキスト ボックス 61"/>
          <p:cNvSpPr txBox="1"/>
          <p:nvPr/>
        </p:nvSpPr>
        <p:spPr>
          <a:xfrm>
            <a:off x="3285862" y="3991591"/>
            <a:ext cx="21050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600" dirty="0" smtClean="0">
                <a:solidFill>
                  <a:srgbClr val="0000FF"/>
                </a:solidFill>
                <a:latin typeface="Arial"/>
                <a:ea typeface="ＭＳ Ｐゴシック"/>
              </a:rPr>
              <a:t>Widen applications</a:t>
            </a:r>
            <a:endParaRPr lang="ja-JP" altLang="en-US" sz="1600" dirty="0" smtClean="0">
              <a:solidFill>
                <a:srgbClr val="0000FF"/>
              </a:solidFill>
              <a:latin typeface="Arial"/>
              <a:ea typeface="ＭＳ Ｐゴシック"/>
            </a:endParaRPr>
          </a:p>
        </p:txBody>
      </p:sp>
      <p:sp>
        <p:nvSpPr>
          <p:cNvPr id="70" name="右矢印 69"/>
          <p:cNvSpPr/>
          <p:nvPr/>
        </p:nvSpPr>
        <p:spPr bwMode="auto">
          <a:xfrm rot="19627252">
            <a:off x="6326772" y="1908147"/>
            <a:ext cx="559532" cy="350478"/>
          </a:xfrm>
          <a:prstGeom prst="right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71" name="右矢印 70"/>
          <p:cNvSpPr/>
          <p:nvPr/>
        </p:nvSpPr>
        <p:spPr bwMode="auto">
          <a:xfrm rot="20673594">
            <a:off x="6069634" y="3438173"/>
            <a:ext cx="443007" cy="350478"/>
          </a:xfrm>
          <a:prstGeom prst="right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73" name="角丸四角形 72"/>
          <p:cNvSpPr/>
          <p:nvPr/>
        </p:nvSpPr>
        <p:spPr bwMode="auto">
          <a:xfrm>
            <a:off x="2976047" y="1733264"/>
            <a:ext cx="2926409" cy="4094343"/>
          </a:xfrm>
          <a:prstGeom prst="roundRect">
            <a:avLst>
              <a:gd name="adj" fmla="val 10702"/>
            </a:avLst>
          </a:prstGeom>
          <a:noFill/>
          <a:ln w="28575">
            <a:solidFill>
              <a:srgbClr val="FF0000"/>
            </a:solidFill>
            <a:prstDash val="sysDot"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kumimoji="1" lang="ja-JP" altLang="en-US" sz="1100"/>
          </a:p>
        </p:txBody>
      </p:sp>
      <p:grpSp>
        <p:nvGrpSpPr>
          <p:cNvPr id="4" name="グループ化 1156"/>
          <p:cNvGrpSpPr>
            <a:grpSpLocks/>
          </p:cNvGrpSpPr>
          <p:nvPr/>
        </p:nvGrpSpPr>
        <p:grpSpPr bwMode="auto">
          <a:xfrm>
            <a:off x="5342632" y="4883523"/>
            <a:ext cx="1586715" cy="572829"/>
            <a:chOff x="4788024" y="4147673"/>
            <a:chExt cx="1656185" cy="739090"/>
          </a:xfrm>
        </p:grpSpPr>
        <p:sp>
          <p:nvSpPr>
            <p:cNvPr id="75" name="Freeform 53"/>
            <p:cNvSpPr>
              <a:spLocks/>
            </p:cNvSpPr>
            <p:nvPr/>
          </p:nvSpPr>
          <p:spPr bwMode="auto">
            <a:xfrm rot="21079554" flipV="1">
              <a:off x="5166035" y="4643887"/>
              <a:ext cx="1122534" cy="239279"/>
            </a:xfrm>
            <a:custGeom>
              <a:avLst/>
              <a:gdLst>
                <a:gd name="T0" fmla="*/ 0 w 750"/>
                <a:gd name="T1" fmla="*/ 127232087 h 450"/>
                <a:gd name="T2" fmla="*/ 833334920 w 750"/>
                <a:gd name="T3" fmla="*/ 22053550 h 450"/>
                <a:gd name="T4" fmla="*/ 1209680037 w 750"/>
                <a:gd name="T5" fmla="*/ 71249856 h 450"/>
                <a:gd name="T6" fmla="*/ 1680110310 w 750"/>
                <a:gd name="T7" fmla="*/ 0 h 4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0"/>
                <a:gd name="T13" fmla="*/ 0 h 450"/>
                <a:gd name="T14" fmla="*/ 750 w 750"/>
                <a:gd name="T15" fmla="*/ 450 h 4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0" h="450">
                  <a:moveTo>
                    <a:pt x="0" y="450"/>
                  </a:moveTo>
                  <a:cubicBezTo>
                    <a:pt x="62" y="388"/>
                    <a:pt x="282" y="111"/>
                    <a:pt x="372" y="78"/>
                  </a:cubicBezTo>
                  <a:cubicBezTo>
                    <a:pt x="462" y="45"/>
                    <a:pt x="477" y="265"/>
                    <a:pt x="540" y="252"/>
                  </a:cubicBezTo>
                  <a:cubicBezTo>
                    <a:pt x="603" y="239"/>
                    <a:pt x="706" y="52"/>
                    <a:pt x="75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grpSp>
          <p:nvGrpSpPr>
            <p:cNvPr id="5" name="Group 40"/>
            <p:cNvGrpSpPr>
              <a:grpSpLocks/>
            </p:cNvGrpSpPr>
            <p:nvPr/>
          </p:nvGrpSpPr>
          <p:grpSpPr bwMode="auto">
            <a:xfrm>
              <a:off x="4788019" y="4365537"/>
              <a:ext cx="648070" cy="429286"/>
              <a:chOff x="4315" y="1739"/>
              <a:chExt cx="984" cy="418"/>
            </a:xfrm>
          </p:grpSpPr>
          <p:sp>
            <p:nvSpPr>
              <p:cNvPr id="79" name="Freeform 41"/>
              <p:cNvSpPr>
                <a:spLocks/>
              </p:cNvSpPr>
              <p:nvPr/>
            </p:nvSpPr>
            <p:spPr bwMode="auto">
              <a:xfrm>
                <a:off x="4669" y="1858"/>
                <a:ext cx="276" cy="1"/>
              </a:xfrm>
              <a:custGeom>
                <a:avLst/>
                <a:gdLst>
                  <a:gd name="T0" fmla="*/ 0 w 276"/>
                  <a:gd name="T1" fmla="*/ 0 h 1"/>
                  <a:gd name="T2" fmla="*/ 276 w 276"/>
                  <a:gd name="T3" fmla="*/ 0 h 1"/>
                  <a:gd name="T4" fmla="*/ 0 w 276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76"/>
                  <a:gd name="T10" fmla="*/ 0 h 1"/>
                  <a:gd name="T11" fmla="*/ 276 w 276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6" h="1">
                    <a:moveTo>
                      <a:pt x="0" y="0"/>
                    </a:moveTo>
                    <a:lnTo>
                      <a:pt x="2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6859"/>
              </a:solidFill>
              <a:ln w="0">
                <a:solidFill>
                  <a:srgbClr val="56685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" name="Rectangle 42"/>
              <p:cNvSpPr>
                <a:spLocks noChangeArrowheads="1"/>
              </p:cNvSpPr>
              <p:nvPr/>
            </p:nvSpPr>
            <p:spPr bwMode="auto">
              <a:xfrm>
                <a:off x="4669" y="1854"/>
                <a:ext cx="276" cy="9"/>
              </a:xfrm>
              <a:prstGeom prst="rect">
                <a:avLst/>
              </a:prstGeom>
              <a:solidFill>
                <a:srgbClr val="C1CAC5"/>
              </a:solidFill>
              <a:ln w="0">
                <a:solidFill>
                  <a:srgbClr val="C1CA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Rectangle 43"/>
              <p:cNvSpPr>
                <a:spLocks noChangeArrowheads="1"/>
              </p:cNvSpPr>
              <p:nvPr/>
            </p:nvSpPr>
            <p:spPr bwMode="auto">
              <a:xfrm>
                <a:off x="4669" y="1858"/>
                <a:ext cx="276" cy="43"/>
              </a:xfrm>
              <a:prstGeom prst="rect">
                <a:avLst/>
              </a:prstGeom>
              <a:solidFill>
                <a:srgbClr val="EFF2F1"/>
              </a:solidFill>
              <a:ln w="0">
                <a:solidFill>
                  <a:srgbClr val="EFF2F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Rectangle 44"/>
              <p:cNvSpPr>
                <a:spLocks noChangeArrowheads="1"/>
              </p:cNvSpPr>
              <p:nvPr/>
            </p:nvSpPr>
            <p:spPr bwMode="auto">
              <a:xfrm>
                <a:off x="4669" y="1892"/>
                <a:ext cx="276" cy="35"/>
              </a:xfrm>
              <a:prstGeom prst="rect">
                <a:avLst/>
              </a:prstGeom>
              <a:solidFill>
                <a:srgbClr val="DFE5E3"/>
              </a:solidFill>
              <a:ln w="0">
                <a:solidFill>
                  <a:srgbClr val="DFE5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Rectangle 45"/>
              <p:cNvSpPr>
                <a:spLocks noChangeArrowheads="1"/>
              </p:cNvSpPr>
              <p:nvPr/>
            </p:nvSpPr>
            <p:spPr bwMode="auto">
              <a:xfrm>
                <a:off x="4664" y="1922"/>
                <a:ext cx="286" cy="43"/>
              </a:xfrm>
              <a:prstGeom prst="rect">
                <a:avLst/>
              </a:prstGeom>
              <a:solidFill>
                <a:srgbClr val="DFE5E3"/>
              </a:solidFill>
              <a:ln w="0">
                <a:solidFill>
                  <a:srgbClr val="DFE5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Rectangle 46"/>
              <p:cNvSpPr>
                <a:spLocks noChangeArrowheads="1"/>
              </p:cNvSpPr>
              <p:nvPr/>
            </p:nvSpPr>
            <p:spPr bwMode="auto">
              <a:xfrm>
                <a:off x="4669" y="1901"/>
                <a:ext cx="276" cy="4"/>
              </a:xfrm>
              <a:prstGeom prst="rect">
                <a:avLst/>
              </a:prstGeom>
              <a:solidFill>
                <a:srgbClr val="BFC8C3"/>
              </a:solidFill>
              <a:ln w="0">
                <a:solidFill>
                  <a:srgbClr val="BFC8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47"/>
              <p:cNvSpPr>
                <a:spLocks/>
              </p:cNvSpPr>
              <p:nvPr/>
            </p:nvSpPr>
            <p:spPr bwMode="auto">
              <a:xfrm>
                <a:off x="4677" y="1935"/>
                <a:ext cx="39" cy="34"/>
              </a:xfrm>
              <a:custGeom>
                <a:avLst/>
                <a:gdLst>
                  <a:gd name="T0" fmla="*/ 34 w 39"/>
                  <a:gd name="T1" fmla="*/ 30 h 34"/>
                  <a:gd name="T2" fmla="*/ 34 w 39"/>
                  <a:gd name="T3" fmla="*/ 26 h 34"/>
                  <a:gd name="T4" fmla="*/ 4 w 39"/>
                  <a:gd name="T5" fmla="*/ 26 h 34"/>
                  <a:gd name="T6" fmla="*/ 4 w 39"/>
                  <a:gd name="T7" fmla="*/ 4 h 34"/>
                  <a:gd name="T8" fmla="*/ 34 w 39"/>
                  <a:gd name="T9" fmla="*/ 4 h 34"/>
                  <a:gd name="T10" fmla="*/ 34 w 39"/>
                  <a:gd name="T11" fmla="*/ 30 h 34"/>
                  <a:gd name="T12" fmla="*/ 34 w 39"/>
                  <a:gd name="T13" fmla="*/ 30 h 34"/>
                  <a:gd name="T14" fmla="*/ 34 w 39"/>
                  <a:gd name="T15" fmla="*/ 26 h 34"/>
                  <a:gd name="T16" fmla="*/ 34 w 39"/>
                  <a:gd name="T17" fmla="*/ 30 h 34"/>
                  <a:gd name="T18" fmla="*/ 39 w 39"/>
                  <a:gd name="T19" fmla="*/ 30 h 34"/>
                  <a:gd name="T20" fmla="*/ 39 w 39"/>
                  <a:gd name="T21" fmla="*/ 0 h 34"/>
                  <a:gd name="T22" fmla="*/ 0 w 39"/>
                  <a:gd name="T23" fmla="*/ 0 h 34"/>
                  <a:gd name="T24" fmla="*/ 0 w 39"/>
                  <a:gd name="T25" fmla="*/ 34 h 34"/>
                  <a:gd name="T26" fmla="*/ 39 w 39"/>
                  <a:gd name="T27" fmla="*/ 34 h 34"/>
                  <a:gd name="T28" fmla="*/ 39 w 39"/>
                  <a:gd name="T29" fmla="*/ 30 h 34"/>
                  <a:gd name="T30" fmla="*/ 34 w 39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9"/>
                  <a:gd name="T49" fmla="*/ 0 h 34"/>
                  <a:gd name="T50" fmla="*/ 39 w 39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9" h="34">
                    <a:moveTo>
                      <a:pt x="34" y="30"/>
                    </a:moveTo>
                    <a:lnTo>
                      <a:pt x="34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4" y="30"/>
                    </a:lnTo>
                    <a:lnTo>
                      <a:pt x="39" y="30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9" y="34"/>
                    </a:lnTo>
                    <a:lnTo>
                      <a:pt x="39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" name="Freeform 48"/>
              <p:cNvSpPr>
                <a:spLocks/>
              </p:cNvSpPr>
              <p:nvPr/>
            </p:nvSpPr>
            <p:spPr bwMode="auto">
              <a:xfrm>
                <a:off x="4720" y="1935"/>
                <a:ext cx="42" cy="34"/>
              </a:xfrm>
              <a:custGeom>
                <a:avLst/>
                <a:gdLst>
                  <a:gd name="T0" fmla="*/ 38 w 42"/>
                  <a:gd name="T1" fmla="*/ 30 h 34"/>
                  <a:gd name="T2" fmla="*/ 38 w 42"/>
                  <a:gd name="T3" fmla="*/ 26 h 34"/>
                  <a:gd name="T4" fmla="*/ 8 w 42"/>
                  <a:gd name="T5" fmla="*/ 26 h 34"/>
                  <a:gd name="T6" fmla="*/ 8 w 42"/>
                  <a:gd name="T7" fmla="*/ 4 h 34"/>
                  <a:gd name="T8" fmla="*/ 34 w 42"/>
                  <a:gd name="T9" fmla="*/ 4 h 34"/>
                  <a:gd name="T10" fmla="*/ 34 w 42"/>
                  <a:gd name="T11" fmla="*/ 30 h 34"/>
                  <a:gd name="T12" fmla="*/ 38 w 42"/>
                  <a:gd name="T13" fmla="*/ 30 h 34"/>
                  <a:gd name="T14" fmla="*/ 38 w 42"/>
                  <a:gd name="T15" fmla="*/ 26 h 34"/>
                  <a:gd name="T16" fmla="*/ 38 w 42"/>
                  <a:gd name="T17" fmla="*/ 30 h 34"/>
                  <a:gd name="T18" fmla="*/ 42 w 42"/>
                  <a:gd name="T19" fmla="*/ 30 h 34"/>
                  <a:gd name="T20" fmla="*/ 42 w 42"/>
                  <a:gd name="T21" fmla="*/ 0 h 34"/>
                  <a:gd name="T22" fmla="*/ 0 w 42"/>
                  <a:gd name="T23" fmla="*/ 0 h 34"/>
                  <a:gd name="T24" fmla="*/ 0 w 42"/>
                  <a:gd name="T25" fmla="*/ 34 h 34"/>
                  <a:gd name="T26" fmla="*/ 42 w 42"/>
                  <a:gd name="T27" fmla="*/ 34 h 34"/>
                  <a:gd name="T28" fmla="*/ 42 w 42"/>
                  <a:gd name="T29" fmla="*/ 30 h 34"/>
                  <a:gd name="T30" fmla="*/ 38 w 42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"/>
                  <a:gd name="T49" fmla="*/ 0 h 34"/>
                  <a:gd name="T50" fmla="*/ 42 w 42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8" y="26"/>
                    </a:lnTo>
                    <a:lnTo>
                      <a:pt x="8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42" y="3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2" y="34"/>
                    </a:lnTo>
                    <a:lnTo>
                      <a:pt x="42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" name="Freeform 49"/>
              <p:cNvSpPr>
                <a:spLocks/>
              </p:cNvSpPr>
              <p:nvPr/>
            </p:nvSpPr>
            <p:spPr bwMode="auto">
              <a:xfrm>
                <a:off x="4767" y="1935"/>
                <a:ext cx="38" cy="34"/>
              </a:xfrm>
              <a:custGeom>
                <a:avLst/>
                <a:gdLst>
                  <a:gd name="T0" fmla="*/ 38 w 38"/>
                  <a:gd name="T1" fmla="*/ 30 h 34"/>
                  <a:gd name="T2" fmla="*/ 38 w 38"/>
                  <a:gd name="T3" fmla="*/ 26 h 34"/>
                  <a:gd name="T4" fmla="*/ 4 w 38"/>
                  <a:gd name="T5" fmla="*/ 26 h 34"/>
                  <a:gd name="T6" fmla="*/ 4 w 38"/>
                  <a:gd name="T7" fmla="*/ 4 h 34"/>
                  <a:gd name="T8" fmla="*/ 34 w 38"/>
                  <a:gd name="T9" fmla="*/ 4 h 34"/>
                  <a:gd name="T10" fmla="*/ 34 w 38"/>
                  <a:gd name="T11" fmla="*/ 30 h 34"/>
                  <a:gd name="T12" fmla="*/ 38 w 38"/>
                  <a:gd name="T13" fmla="*/ 30 h 34"/>
                  <a:gd name="T14" fmla="*/ 38 w 38"/>
                  <a:gd name="T15" fmla="*/ 26 h 34"/>
                  <a:gd name="T16" fmla="*/ 38 w 38"/>
                  <a:gd name="T17" fmla="*/ 30 h 34"/>
                  <a:gd name="T18" fmla="*/ 38 w 38"/>
                  <a:gd name="T19" fmla="*/ 30 h 34"/>
                  <a:gd name="T20" fmla="*/ 38 w 38"/>
                  <a:gd name="T21" fmla="*/ 0 h 34"/>
                  <a:gd name="T22" fmla="*/ 0 w 38"/>
                  <a:gd name="T23" fmla="*/ 0 h 34"/>
                  <a:gd name="T24" fmla="*/ 0 w 38"/>
                  <a:gd name="T25" fmla="*/ 34 h 34"/>
                  <a:gd name="T26" fmla="*/ 38 w 38"/>
                  <a:gd name="T27" fmla="*/ 34 h 34"/>
                  <a:gd name="T28" fmla="*/ 38 w 38"/>
                  <a:gd name="T29" fmla="*/ 30 h 34"/>
                  <a:gd name="T30" fmla="*/ 38 w 38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"/>
                  <a:gd name="T49" fmla="*/ 0 h 34"/>
                  <a:gd name="T50" fmla="*/ 38 w 38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8" y="34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9" name="Freeform 50"/>
              <p:cNvSpPr>
                <a:spLocks/>
              </p:cNvSpPr>
              <p:nvPr/>
            </p:nvSpPr>
            <p:spPr bwMode="auto">
              <a:xfrm>
                <a:off x="4809" y="1935"/>
                <a:ext cx="43" cy="34"/>
              </a:xfrm>
              <a:custGeom>
                <a:avLst/>
                <a:gdLst>
                  <a:gd name="T0" fmla="*/ 39 w 43"/>
                  <a:gd name="T1" fmla="*/ 30 h 34"/>
                  <a:gd name="T2" fmla="*/ 39 w 43"/>
                  <a:gd name="T3" fmla="*/ 26 h 34"/>
                  <a:gd name="T4" fmla="*/ 9 w 43"/>
                  <a:gd name="T5" fmla="*/ 26 h 34"/>
                  <a:gd name="T6" fmla="*/ 9 w 43"/>
                  <a:gd name="T7" fmla="*/ 4 h 34"/>
                  <a:gd name="T8" fmla="*/ 39 w 43"/>
                  <a:gd name="T9" fmla="*/ 4 h 34"/>
                  <a:gd name="T10" fmla="*/ 39 w 43"/>
                  <a:gd name="T11" fmla="*/ 30 h 34"/>
                  <a:gd name="T12" fmla="*/ 39 w 43"/>
                  <a:gd name="T13" fmla="*/ 30 h 34"/>
                  <a:gd name="T14" fmla="*/ 39 w 43"/>
                  <a:gd name="T15" fmla="*/ 26 h 34"/>
                  <a:gd name="T16" fmla="*/ 39 w 43"/>
                  <a:gd name="T17" fmla="*/ 30 h 34"/>
                  <a:gd name="T18" fmla="*/ 43 w 43"/>
                  <a:gd name="T19" fmla="*/ 30 h 34"/>
                  <a:gd name="T20" fmla="*/ 43 w 43"/>
                  <a:gd name="T21" fmla="*/ 0 h 34"/>
                  <a:gd name="T22" fmla="*/ 0 w 43"/>
                  <a:gd name="T23" fmla="*/ 0 h 34"/>
                  <a:gd name="T24" fmla="*/ 0 w 43"/>
                  <a:gd name="T25" fmla="*/ 34 h 34"/>
                  <a:gd name="T26" fmla="*/ 43 w 43"/>
                  <a:gd name="T27" fmla="*/ 34 h 34"/>
                  <a:gd name="T28" fmla="*/ 43 w 43"/>
                  <a:gd name="T29" fmla="*/ 30 h 34"/>
                  <a:gd name="T30" fmla="*/ 39 w 43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34"/>
                  <a:gd name="T50" fmla="*/ 43 w 43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34">
                    <a:moveTo>
                      <a:pt x="39" y="30"/>
                    </a:moveTo>
                    <a:lnTo>
                      <a:pt x="39" y="26"/>
                    </a:lnTo>
                    <a:lnTo>
                      <a:pt x="9" y="26"/>
                    </a:lnTo>
                    <a:lnTo>
                      <a:pt x="9" y="4"/>
                    </a:lnTo>
                    <a:lnTo>
                      <a:pt x="39" y="4"/>
                    </a:lnTo>
                    <a:lnTo>
                      <a:pt x="39" y="30"/>
                    </a:lnTo>
                    <a:lnTo>
                      <a:pt x="39" y="26"/>
                    </a:lnTo>
                    <a:lnTo>
                      <a:pt x="39" y="30"/>
                    </a:lnTo>
                    <a:lnTo>
                      <a:pt x="43" y="30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3" y="34"/>
                    </a:lnTo>
                    <a:lnTo>
                      <a:pt x="43" y="30"/>
                    </a:ln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3" name="Freeform 51"/>
              <p:cNvSpPr>
                <a:spLocks/>
              </p:cNvSpPr>
              <p:nvPr/>
            </p:nvSpPr>
            <p:spPr bwMode="auto">
              <a:xfrm>
                <a:off x="4856" y="1935"/>
                <a:ext cx="43" cy="34"/>
              </a:xfrm>
              <a:custGeom>
                <a:avLst/>
                <a:gdLst>
                  <a:gd name="T0" fmla="*/ 38 w 43"/>
                  <a:gd name="T1" fmla="*/ 30 h 34"/>
                  <a:gd name="T2" fmla="*/ 38 w 43"/>
                  <a:gd name="T3" fmla="*/ 26 h 34"/>
                  <a:gd name="T4" fmla="*/ 4 w 43"/>
                  <a:gd name="T5" fmla="*/ 26 h 34"/>
                  <a:gd name="T6" fmla="*/ 4 w 43"/>
                  <a:gd name="T7" fmla="*/ 4 h 34"/>
                  <a:gd name="T8" fmla="*/ 34 w 43"/>
                  <a:gd name="T9" fmla="*/ 4 h 34"/>
                  <a:gd name="T10" fmla="*/ 34 w 43"/>
                  <a:gd name="T11" fmla="*/ 30 h 34"/>
                  <a:gd name="T12" fmla="*/ 38 w 43"/>
                  <a:gd name="T13" fmla="*/ 30 h 34"/>
                  <a:gd name="T14" fmla="*/ 38 w 43"/>
                  <a:gd name="T15" fmla="*/ 26 h 34"/>
                  <a:gd name="T16" fmla="*/ 38 w 43"/>
                  <a:gd name="T17" fmla="*/ 30 h 34"/>
                  <a:gd name="T18" fmla="*/ 43 w 43"/>
                  <a:gd name="T19" fmla="*/ 30 h 34"/>
                  <a:gd name="T20" fmla="*/ 43 w 43"/>
                  <a:gd name="T21" fmla="*/ 0 h 34"/>
                  <a:gd name="T22" fmla="*/ 0 w 43"/>
                  <a:gd name="T23" fmla="*/ 0 h 34"/>
                  <a:gd name="T24" fmla="*/ 0 w 43"/>
                  <a:gd name="T25" fmla="*/ 34 h 34"/>
                  <a:gd name="T26" fmla="*/ 43 w 43"/>
                  <a:gd name="T27" fmla="*/ 34 h 34"/>
                  <a:gd name="T28" fmla="*/ 43 w 43"/>
                  <a:gd name="T29" fmla="*/ 30 h 34"/>
                  <a:gd name="T30" fmla="*/ 38 w 43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34"/>
                  <a:gd name="T50" fmla="*/ 43 w 43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43" y="30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3" y="34"/>
                    </a:lnTo>
                    <a:lnTo>
                      <a:pt x="43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" name="Freeform 52"/>
              <p:cNvSpPr>
                <a:spLocks/>
              </p:cNvSpPr>
              <p:nvPr/>
            </p:nvSpPr>
            <p:spPr bwMode="auto">
              <a:xfrm>
                <a:off x="4903" y="1935"/>
                <a:ext cx="38" cy="34"/>
              </a:xfrm>
              <a:custGeom>
                <a:avLst/>
                <a:gdLst>
                  <a:gd name="T0" fmla="*/ 34 w 38"/>
                  <a:gd name="T1" fmla="*/ 30 h 34"/>
                  <a:gd name="T2" fmla="*/ 34 w 38"/>
                  <a:gd name="T3" fmla="*/ 26 h 34"/>
                  <a:gd name="T4" fmla="*/ 4 w 38"/>
                  <a:gd name="T5" fmla="*/ 26 h 34"/>
                  <a:gd name="T6" fmla="*/ 4 w 38"/>
                  <a:gd name="T7" fmla="*/ 4 h 34"/>
                  <a:gd name="T8" fmla="*/ 34 w 38"/>
                  <a:gd name="T9" fmla="*/ 4 h 34"/>
                  <a:gd name="T10" fmla="*/ 34 w 38"/>
                  <a:gd name="T11" fmla="*/ 30 h 34"/>
                  <a:gd name="T12" fmla="*/ 34 w 38"/>
                  <a:gd name="T13" fmla="*/ 30 h 34"/>
                  <a:gd name="T14" fmla="*/ 34 w 38"/>
                  <a:gd name="T15" fmla="*/ 26 h 34"/>
                  <a:gd name="T16" fmla="*/ 34 w 38"/>
                  <a:gd name="T17" fmla="*/ 30 h 34"/>
                  <a:gd name="T18" fmla="*/ 38 w 38"/>
                  <a:gd name="T19" fmla="*/ 30 h 34"/>
                  <a:gd name="T20" fmla="*/ 38 w 38"/>
                  <a:gd name="T21" fmla="*/ 0 h 34"/>
                  <a:gd name="T22" fmla="*/ 0 w 38"/>
                  <a:gd name="T23" fmla="*/ 0 h 34"/>
                  <a:gd name="T24" fmla="*/ 0 w 38"/>
                  <a:gd name="T25" fmla="*/ 34 h 34"/>
                  <a:gd name="T26" fmla="*/ 38 w 38"/>
                  <a:gd name="T27" fmla="*/ 34 h 34"/>
                  <a:gd name="T28" fmla="*/ 38 w 38"/>
                  <a:gd name="T29" fmla="*/ 30 h 34"/>
                  <a:gd name="T30" fmla="*/ 34 w 38"/>
                  <a:gd name="T31" fmla="*/ 30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"/>
                  <a:gd name="T49" fmla="*/ 0 h 34"/>
                  <a:gd name="T50" fmla="*/ 38 w 38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" h="34">
                    <a:moveTo>
                      <a:pt x="34" y="30"/>
                    </a:moveTo>
                    <a:lnTo>
                      <a:pt x="34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8" y="34"/>
                    </a:lnTo>
                    <a:lnTo>
                      <a:pt x="38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" name="Freeform 53"/>
              <p:cNvSpPr>
                <a:spLocks noEditPoints="1"/>
              </p:cNvSpPr>
              <p:nvPr/>
            </p:nvSpPr>
            <p:spPr bwMode="auto">
              <a:xfrm>
                <a:off x="4392" y="1956"/>
                <a:ext cx="835" cy="9"/>
              </a:xfrm>
              <a:custGeom>
                <a:avLst/>
                <a:gdLst>
                  <a:gd name="T0" fmla="*/ 826 w 835"/>
                  <a:gd name="T1" fmla="*/ 0 h 9"/>
                  <a:gd name="T2" fmla="*/ 813 w 835"/>
                  <a:gd name="T3" fmla="*/ 0 h 9"/>
                  <a:gd name="T4" fmla="*/ 792 w 835"/>
                  <a:gd name="T5" fmla="*/ 9 h 9"/>
                  <a:gd name="T6" fmla="*/ 762 w 835"/>
                  <a:gd name="T7" fmla="*/ 9 h 9"/>
                  <a:gd name="T8" fmla="*/ 762 w 835"/>
                  <a:gd name="T9" fmla="*/ 9 h 9"/>
                  <a:gd name="T10" fmla="*/ 741 w 835"/>
                  <a:gd name="T11" fmla="*/ 0 h 9"/>
                  <a:gd name="T12" fmla="*/ 728 w 835"/>
                  <a:gd name="T13" fmla="*/ 0 h 9"/>
                  <a:gd name="T14" fmla="*/ 707 w 835"/>
                  <a:gd name="T15" fmla="*/ 9 h 9"/>
                  <a:gd name="T16" fmla="*/ 673 w 835"/>
                  <a:gd name="T17" fmla="*/ 9 h 9"/>
                  <a:gd name="T18" fmla="*/ 673 w 835"/>
                  <a:gd name="T19" fmla="*/ 9 h 9"/>
                  <a:gd name="T20" fmla="*/ 651 w 835"/>
                  <a:gd name="T21" fmla="*/ 0 h 9"/>
                  <a:gd name="T22" fmla="*/ 639 w 835"/>
                  <a:gd name="T23" fmla="*/ 0 h 9"/>
                  <a:gd name="T24" fmla="*/ 617 w 835"/>
                  <a:gd name="T25" fmla="*/ 9 h 9"/>
                  <a:gd name="T26" fmla="*/ 588 w 835"/>
                  <a:gd name="T27" fmla="*/ 9 h 9"/>
                  <a:gd name="T28" fmla="*/ 588 w 835"/>
                  <a:gd name="T29" fmla="*/ 9 h 9"/>
                  <a:gd name="T30" fmla="*/ 566 w 835"/>
                  <a:gd name="T31" fmla="*/ 0 h 9"/>
                  <a:gd name="T32" fmla="*/ 553 w 835"/>
                  <a:gd name="T33" fmla="*/ 0 h 9"/>
                  <a:gd name="T34" fmla="*/ 532 w 835"/>
                  <a:gd name="T35" fmla="*/ 9 h 9"/>
                  <a:gd name="T36" fmla="*/ 498 w 835"/>
                  <a:gd name="T37" fmla="*/ 9 h 9"/>
                  <a:gd name="T38" fmla="*/ 498 w 835"/>
                  <a:gd name="T39" fmla="*/ 9 h 9"/>
                  <a:gd name="T40" fmla="*/ 477 w 835"/>
                  <a:gd name="T41" fmla="*/ 0 h 9"/>
                  <a:gd name="T42" fmla="*/ 464 w 835"/>
                  <a:gd name="T43" fmla="*/ 0 h 9"/>
                  <a:gd name="T44" fmla="*/ 443 w 835"/>
                  <a:gd name="T45" fmla="*/ 9 h 9"/>
                  <a:gd name="T46" fmla="*/ 413 w 835"/>
                  <a:gd name="T47" fmla="*/ 9 h 9"/>
                  <a:gd name="T48" fmla="*/ 413 w 835"/>
                  <a:gd name="T49" fmla="*/ 9 h 9"/>
                  <a:gd name="T50" fmla="*/ 392 w 835"/>
                  <a:gd name="T51" fmla="*/ 0 h 9"/>
                  <a:gd name="T52" fmla="*/ 379 w 835"/>
                  <a:gd name="T53" fmla="*/ 0 h 9"/>
                  <a:gd name="T54" fmla="*/ 358 w 835"/>
                  <a:gd name="T55" fmla="*/ 9 h 9"/>
                  <a:gd name="T56" fmla="*/ 324 w 835"/>
                  <a:gd name="T57" fmla="*/ 9 h 9"/>
                  <a:gd name="T58" fmla="*/ 324 w 835"/>
                  <a:gd name="T59" fmla="*/ 9 h 9"/>
                  <a:gd name="T60" fmla="*/ 302 w 835"/>
                  <a:gd name="T61" fmla="*/ 0 h 9"/>
                  <a:gd name="T62" fmla="*/ 289 w 835"/>
                  <a:gd name="T63" fmla="*/ 0 h 9"/>
                  <a:gd name="T64" fmla="*/ 268 w 835"/>
                  <a:gd name="T65" fmla="*/ 9 h 9"/>
                  <a:gd name="T66" fmla="*/ 238 w 835"/>
                  <a:gd name="T67" fmla="*/ 9 h 9"/>
                  <a:gd name="T68" fmla="*/ 238 w 835"/>
                  <a:gd name="T69" fmla="*/ 9 h 9"/>
                  <a:gd name="T70" fmla="*/ 217 w 835"/>
                  <a:gd name="T71" fmla="*/ 0 h 9"/>
                  <a:gd name="T72" fmla="*/ 204 w 835"/>
                  <a:gd name="T73" fmla="*/ 0 h 9"/>
                  <a:gd name="T74" fmla="*/ 183 w 835"/>
                  <a:gd name="T75" fmla="*/ 9 h 9"/>
                  <a:gd name="T76" fmla="*/ 149 w 835"/>
                  <a:gd name="T77" fmla="*/ 9 h 9"/>
                  <a:gd name="T78" fmla="*/ 149 w 835"/>
                  <a:gd name="T79" fmla="*/ 9 h 9"/>
                  <a:gd name="T80" fmla="*/ 128 w 835"/>
                  <a:gd name="T81" fmla="*/ 0 h 9"/>
                  <a:gd name="T82" fmla="*/ 115 w 835"/>
                  <a:gd name="T83" fmla="*/ 0 h 9"/>
                  <a:gd name="T84" fmla="*/ 94 w 835"/>
                  <a:gd name="T85" fmla="*/ 9 h 9"/>
                  <a:gd name="T86" fmla="*/ 64 w 835"/>
                  <a:gd name="T87" fmla="*/ 9 h 9"/>
                  <a:gd name="T88" fmla="*/ 64 w 835"/>
                  <a:gd name="T89" fmla="*/ 9 h 9"/>
                  <a:gd name="T90" fmla="*/ 42 w 835"/>
                  <a:gd name="T91" fmla="*/ 0 h 9"/>
                  <a:gd name="T92" fmla="*/ 30 w 835"/>
                  <a:gd name="T93" fmla="*/ 0 h 9"/>
                  <a:gd name="T94" fmla="*/ 8 w 835"/>
                  <a:gd name="T95" fmla="*/ 9 h 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35"/>
                  <a:gd name="T145" fmla="*/ 0 h 9"/>
                  <a:gd name="T146" fmla="*/ 835 w 835"/>
                  <a:gd name="T147" fmla="*/ 9 h 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35" h="9">
                    <a:moveTo>
                      <a:pt x="826" y="9"/>
                    </a:moveTo>
                    <a:lnTo>
                      <a:pt x="835" y="9"/>
                    </a:lnTo>
                    <a:lnTo>
                      <a:pt x="835" y="0"/>
                    </a:lnTo>
                    <a:lnTo>
                      <a:pt x="826" y="0"/>
                    </a:lnTo>
                    <a:lnTo>
                      <a:pt x="826" y="9"/>
                    </a:lnTo>
                    <a:close/>
                    <a:moveTo>
                      <a:pt x="805" y="9"/>
                    </a:moveTo>
                    <a:lnTo>
                      <a:pt x="813" y="9"/>
                    </a:lnTo>
                    <a:lnTo>
                      <a:pt x="813" y="0"/>
                    </a:lnTo>
                    <a:lnTo>
                      <a:pt x="805" y="0"/>
                    </a:lnTo>
                    <a:lnTo>
                      <a:pt x="805" y="9"/>
                    </a:lnTo>
                    <a:close/>
                    <a:moveTo>
                      <a:pt x="783" y="9"/>
                    </a:moveTo>
                    <a:lnTo>
                      <a:pt x="792" y="9"/>
                    </a:lnTo>
                    <a:lnTo>
                      <a:pt x="792" y="0"/>
                    </a:lnTo>
                    <a:lnTo>
                      <a:pt x="783" y="0"/>
                    </a:lnTo>
                    <a:lnTo>
                      <a:pt x="783" y="9"/>
                    </a:lnTo>
                    <a:close/>
                    <a:moveTo>
                      <a:pt x="762" y="9"/>
                    </a:moveTo>
                    <a:lnTo>
                      <a:pt x="771" y="9"/>
                    </a:lnTo>
                    <a:lnTo>
                      <a:pt x="771" y="0"/>
                    </a:lnTo>
                    <a:lnTo>
                      <a:pt x="762" y="0"/>
                    </a:lnTo>
                    <a:lnTo>
                      <a:pt x="762" y="9"/>
                    </a:lnTo>
                    <a:close/>
                    <a:moveTo>
                      <a:pt x="741" y="9"/>
                    </a:moveTo>
                    <a:lnTo>
                      <a:pt x="749" y="9"/>
                    </a:lnTo>
                    <a:lnTo>
                      <a:pt x="749" y="0"/>
                    </a:lnTo>
                    <a:lnTo>
                      <a:pt x="741" y="0"/>
                    </a:lnTo>
                    <a:lnTo>
                      <a:pt x="741" y="9"/>
                    </a:lnTo>
                    <a:close/>
                    <a:moveTo>
                      <a:pt x="720" y="9"/>
                    </a:moveTo>
                    <a:lnTo>
                      <a:pt x="728" y="9"/>
                    </a:lnTo>
                    <a:lnTo>
                      <a:pt x="728" y="0"/>
                    </a:lnTo>
                    <a:lnTo>
                      <a:pt x="720" y="0"/>
                    </a:lnTo>
                    <a:lnTo>
                      <a:pt x="720" y="9"/>
                    </a:lnTo>
                    <a:close/>
                    <a:moveTo>
                      <a:pt x="698" y="9"/>
                    </a:moveTo>
                    <a:lnTo>
                      <a:pt x="707" y="9"/>
                    </a:lnTo>
                    <a:lnTo>
                      <a:pt x="707" y="0"/>
                    </a:lnTo>
                    <a:lnTo>
                      <a:pt x="698" y="0"/>
                    </a:lnTo>
                    <a:lnTo>
                      <a:pt x="698" y="9"/>
                    </a:lnTo>
                    <a:close/>
                    <a:moveTo>
                      <a:pt x="673" y="9"/>
                    </a:moveTo>
                    <a:lnTo>
                      <a:pt x="681" y="9"/>
                    </a:lnTo>
                    <a:lnTo>
                      <a:pt x="681" y="0"/>
                    </a:lnTo>
                    <a:lnTo>
                      <a:pt x="673" y="0"/>
                    </a:lnTo>
                    <a:lnTo>
                      <a:pt x="673" y="9"/>
                    </a:lnTo>
                    <a:close/>
                    <a:moveTo>
                      <a:pt x="651" y="9"/>
                    </a:moveTo>
                    <a:lnTo>
                      <a:pt x="660" y="9"/>
                    </a:lnTo>
                    <a:lnTo>
                      <a:pt x="660" y="0"/>
                    </a:lnTo>
                    <a:lnTo>
                      <a:pt x="651" y="0"/>
                    </a:lnTo>
                    <a:lnTo>
                      <a:pt x="651" y="9"/>
                    </a:lnTo>
                    <a:close/>
                    <a:moveTo>
                      <a:pt x="630" y="9"/>
                    </a:moveTo>
                    <a:lnTo>
                      <a:pt x="639" y="9"/>
                    </a:lnTo>
                    <a:lnTo>
                      <a:pt x="639" y="0"/>
                    </a:lnTo>
                    <a:lnTo>
                      <a:pt x="630" y="0"/>
                    </a:lnTo>
                    <a:lnTo>
                      <a:pt x="630" y="9"/>
                    </a:lnTo>
                    <a:close/>
                    <a:moveTo>
                      <a:pt x="609" y="9"/>
                    </a:moveTo>
                    <a:lnTo>
                      <a:pt x="617" y="9"/>
                    </a:lnTo>
                    <a:lnTo>
                      <a:pt x="617" y="0"/>
                    </a:lnTo>
                    <a:lnTo>
                      <a:pt x="609" y="0"/>
                    </a:lnTo>
                    <a:lnTo>
                      <a:pt x="609" y="9"/>
                    </a:lnTo>
                    <a:close/>
                    <a:moveTo>
                      <a:pt x="588" y="9"/>
                    </a:moveTo>
                    <a:lnTo>
                      <a:pt x="596" y="9"/>
                    </a:lnTo>
                    <a:lnTo>
                      <a:pt x="596" y="0"/>
                    </a:lnTo>
                    <a:lnTo>
                      <a:pt x="588" y="0"/>
                    </a:lnTo>
                    <a:lnTo>
                      <a:pt x="588" y="9"/>
                    </a:lnTo>
                    <a:close/>
                    <a:moveTo>
                      <a:pt x="566" y="9"/>
                    </a:moveTo>
                    <a:lnTo>
                      <a:pt x="575" y="9"/>
                    </a:lnTo>
                    <a:lnTo>
                      <a:pt x="575" y="0"/>
                    </a:lnTo>
                    <a:lnTo>
                      <a:pt x="566" y="0"/>
                    </a:lnTo>
                    <a:lnTo>
                      <a:pt x="566" y="9"/>
                    </a:lnTo>
                    <a:close/>
                    <a:moveTo>
                      <a:pt x="545" y="9"/>
                    </a:moveTo>
                    <a:lnTo>
                      <a:pt x="553" y="9"/>
                    </a:lnTo>
                    <a:lnTo>
                      <a:pt x="553" y="0"/>
                    </a:lnTo>
                    <a:lnTo>
                      <a:pt x="545" y="0"/>
                    </a:lnTo>
                    <a:lnTo>
                      <a:pt x="545" y="9"/>
                    </a:lnTo>
                    <a:close/>
                    <a:moveTo>
                      <a:pt x="524" y="9"/>
                    </a:moveTo>
                    <a:lnTo>
                      <a:pt x="532" y="9"/>
                    </a:lnTo>
                    <a:lnTo>
                      <a:pt x="532" y="0"/>
                    </a:lnTo>
                    <a:lnTo>
                      <a:pt x="524" y="0"/>
                    </a:lnTo>
                    <a:lnTo>
                      <a:pt x="524" y="9"/>
                    </a:lnTo>
                    <a:close/>
                    <a:moveTo>
                      <a:pt x="498" y="9"/>
                    </a:moveTo>
                    <a:lnTo>
                      <a:pt x="507" y="9"/>
                    </a:lnTo>
                    <a:lnTo>
                      <a:pt x="507" y="0"/>
                    </a:lnTo>
                    <a:lnTo>
                      <a:pt x="498" y="0"/>
                    </a:lnTo>
                    <a:lnTo>
                      <a:pt x="498" y="9"/>
                    </a:lnTo>
                    <a:close/>
                    <a:moveTo>
                      <a:pt x="477" y="9"/>
                    </a:moveTo>
                    <a:lnTo>
                      <a:pt x="485" y="9"/>
                    </a:lnTo>
                    <a:lnTo>
                      <a:pt x="485" y="0"/>
                    </a:lnTo>
                    <a:lnTo>
                      <a:pt x="477" y="0"/>
                    </a:lnTo>
                    <a:lnTo>
                      <a:pt x="477" y="9"/>
                    </a:lnTo>
                    <a:close/>
                    <a:moveTo>
                      <a:pt x="456" y="9"/>
                    </a:moveTo>
                    <a:lnTo>
                      <a:pt x="464" y="9"/>
                    </a:lnTo>
                    <a:lnTo>
                      <a:pt x="464" y="0"/>
                    </a:lnTo>
                    <a:lnTo>
                      <a:pt x="456" y="0"/>
                    </a:lnTo>
                    <a:lnTo>
                      <a:pt x="456" y="9"/>
                    </a:lnTo>
                    <a:close/>
                    <a:moveTo>
                      <a:pt x="434" y="9"/>
                    </a:moveTo>
                    <a:lnTo>
                      <a:pt x="443" y="9"/>
                    </a:lnTo>
                    <a:lnTo>
                      <a:pt x="443" y="0"/>
                    </a:lnTo>
                    <a:lnTo>
                      <a:pt x="434" y="0"/>
                    </a:lnTo>
                    <a:lnTo>
                      <a:pt x="434" y="9"/>
                    </a:lnTo>
                    <a:close/>
                    <a:moveTo>
                      <a:pt x="413" y="9"/>
                    </a:moveTo>
                    <a:lnTo>
                      <a:pt x="421" y="9"/>
                    </a:lnTo>
                    <a:lnTo>
                      <a:pt x="421" y="0"/>
                    </a:lnTo>
                    <a:lnTo>
                      <a:pt x="413" y="0"/>
                    </a:lnTo>
                    <a:lnTo>
                      <a:pt x="413" y="9"/>
                    </a:lnTo>
                    <a:close/>
                    <a:moveTo>
                      <a:pt x="392" y="9"/>
                    </a:moveTo>
                    <a:lnTo>
                      <a:pt x="400" y="9"/>
                    </a:lnTo>
                    <a:lnTo>
                      <a:pt x="400" y="0"/>
                    </a:lnTo>
                    <a:lnTo>
                      <a:pt x="392" y="0"/>
                    </a:lnTo>
                    <a:lnTo>
                      <a:pt x="392" y="9"/>
                    </a:lnTo>
                    <a:close/>
                    <a:moveTo>
                      <a:pt x="370" y="9"/>
                    </a:moveTo>
                    <a:lnTo>
                      <a:pt x="379" y="9"/>
                    </a:lnTo>
                    <a:lnTo>
                      <a:pt x="379" y="0"/>
                    </a:lnTo>
                    <a:lnTo>
                      <a:pt x="370" y="0"/>
                    </a:lnTo>
                    <a:lnTo>
                      <a:pt x="370" y="9"/>
                    </a:lnTo>
                    <a:close/>
                    <a:moveTo>
                      <a:pt x="349" y="9"/>
                    </a:moveTo>
                    <a:lnTo>
                      <a:pt x="358" y="9"/>
                    </a:lnTo>
                    <a:lnTo>
                      <a:pt x="358" y="0"/>
                    </a:lnTo>
                    <a:lnTo>
                      <a:pt x="349" y="0"/>
                    </a:lnTo>
                    <a:lnTo>
                      <a:pt x="349" y="9"/>
                    </a:lnTo>
                    <a:close/>
                    <a:moveTo>
                      <a:pt x="324" y="9"/>
                    </a:moveTo>
                    <a:lnTo>
                      <a:pt x="332" y="9"/>
                    </a:lnTo>
                    <a:lnTo>
                      <a:pt x="332" y="0"/>
                    </a:lnTo>
                    <a:lnTo>
                      <a:pt x="324" y="0"/>
                    </a:lnTo>
                    <a:lnTo>
                      <a:pt x="324" y="9"/>
                    </a:lnTo>
                    <a:close/>
                    <a:moveTo>
                      <a:pt x="302" y="9"/>
                    </a:moveTo>
                    <a:lnTo>
                      <a:pt x="311" y="9"/>
                    </a:lnTo>
                    <a:lnTo>
                      <a:pt x="311" y="0"/>
                    </a:lnTo>
                    <a:lnTo>
                      <a:pt x="302" y="0"/>
                    </a:lnTo>
                    <a:lnTo>
                      <a:pt x="302" y="9"/>
                    </a:lnTo>
                    <a:close/>
                    <a:moveTo>
                      <a:pt x="281" y="9"/>
                    </a:moveTo>
                    <a:lnTo>
                      <a:pt x="289" y="9"/>
                    </a:lnTo>
                    <a:lnTo>
                      <a:pt x="289" y="0"/>
                    </a:lnTo>
                    <a:lnTo>
                      <a:pt x="281" y="0"/>
                    </a:lnTo>
                    <a:lnTo>
                      <a:pt x="281" y="9"/>
                    </a:lnTo>
                    <a:close/>
                    <a:moveTo>
                      <a:pt x="260" y="9"/>
                    </a:moveTo>
                    <a:lnTo>
                      <a:pt x="268" y="9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60" y="9"/>
                    </a:lnTo>
                    <a:close/>
                    <a:moveTo>
                      <a:pt x="238" y="9"/>
                    </a:moveTo>
                    <a:lnTo>
                      <a:pt x="247" y="9"/>
                    </a:lnTo>
                    <a:lnTo>
                      <a:pt x="247" y="0"/>
                    </a:lnTo>
                    <a:lnTo>
                      <a:pt x="238" y="0"/>
                    </a:lnTo>
                    <a:lnTo>
                      <a:pt x="238" y="9"/>
                    </a:lnTo>
                    <a:close/>
                    <a:moveTo>
                      <a:pt x="217" y="9"/>
                    </a:moveTo>
                    <a:lnTo>
                      <a:pt x="226" y="9"/>
                    </a:lnTo>
                    <a:lnTo>
                      <a:pt x="226" y="0"/>
                    </a:lnTo>
                    <a:lnTo>
                      <a:pt x="217" y="0"/>
                    </a:lnTo>
                    <a:lnTo>
                      <a:pt x="217" y="9"/>
                    </a:lnTo>
                    <a:close/>
                    <a:moveTo>
                      <a:pt x="196" y="9"/>
                    </a:moveTo>
                    <a:lnTo>
                      <a:pt x="204" y="9"/>
                    </a:lnTo>
                    <a:lnTo>
                      <a:pt x="204" y="0"/>
                    </a:lnTo>
                    <a:lnTo>
                      <a:pt x="196" y="0"/>
                    </a:lnTo>
                    <a:lnTo>
                      <a:pt x="196" y="9"/>
                    </a:lnTo>
                    <a:close/>
                    <a:moveTo>
                      <a:pt x="174" y="9"/>
                    </a:moveTo>
                    <a:lnTo>
                      <a:pt x="183" y="9"/>
                    </a:lnTo>
                    <a:lnTo>
                      <a:pt x="183" y="0"/>
                    </a:lnTo>
                    <a:lnTo>
                      <a:pt x="174" y="0"/>
                    </a:lnTo>
                    <a:lnTo>
                      <a:pt x="174" y="9"/>
                    </a:lnTo>
                    <a:close/>
                    <a:moveTo>
                      <a:pt x="149" y="9"/>
                    </a:moveTo>
                    <a:lnTo>
                      <a:pt x="157" y="9"/>
                    </a:lnTo>
                    <a:lnTo>
                      <a:pt x="157" y="0"/>
                    </a:lnTo>
                    <a:lnTo>
                      <a:pt x="149" y="0"/>
                    </a:lnTo>
                    <a:lnTo>
                      <a:pt x="149" y="9"/>
                    </a:lnTo>
                    <a:close/>
                    <a:moveTo>
                      <a:pt x="128" y="9"/>
                    </a:moveTo>
                    <a:lnTo>
                      <a:pt x="136" y="9"/>
                    </a:lnTo>
                    <a:lnTo>
                      <a:pt x="136" y="0"/>
                    </a:lnTo>
                    <a:lnTo>
                      <a:pt x="128" y="0"/>
                    </a:lnTo>
                    <a:lnTo>
                      <a:pt x="128" y="9"/>
                    </a:lnTo>
                    <a:close/>
                    <a:moveTo>
                      <a:pt x="106" y="9"/>
                    </a:moveTo>
                    <a:lnTo>
                      <a:pt x="115" y="9"/>
                    </a:lnTo>
                    <a:lnTo>
                      <a:pt x="115" y="0"/>
                    </a:lnTo>
                    <a:lnTo>
                      <a:pt x="106" y="0"/>
                    </a:lnTo>
                    <a:lnTo>
                      <a:pt x="106" y="9"/>
                    </a:lnTo>
                    <a:close/>
                    <a:moveTo>
                      <a:pt x="85" y="9"/>
                    </a:moveTo>
                    <a:lnTo>
                      <a:pt x="94" y="9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85" y="9"/>
                    </a:lnTo>
                    <a:close/>
                    <a:moveTo>
                      <a:pt x="64" y="9"/>
                    </a:moveTo>
                    <a:lnTo>
                      <a:pt x="72" y="9"/>
                    </a:lnTo>
                    <a:lnTo>
                      <a:pt x="72" y="0"/>
                    </a:lnTo>
                    <a:lnTo>
                      <a:pt x="64" y="0"/>
                    </a:lnTo>
                    <a:lnTo>
                      <a:pt x="64" y="9"/>
                    </a:lnTo>
                    <a:close/>
                    <a:moveTo>
                      <a:pt x="42" y="9"/>
                    </a:moveTo>
                    <a:lnTo>
                      <a:pt x="51" y="9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42" y="9"/>
                    </a:lnTo>
                    <a:close/>
                    <a:moveTo>
                      <a:pt x="21" y="9"/>
                    </a:moveTo>
                    <a:lnTo>
                      <a:pt x="30" y="9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21" y="9"/>
                    </a:lnTo>
                    <a:close/>
                    <a:moveTo>
                      <a:pt x="0" y="9"/>
                    </a:moveTo>
                    <a:lnTo>
                      <a:pt x="8" y="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FD8D4"/>
              </a:solidFill>
              <a:ln w="0">
                <a:solidFill>
                  <a:srgbClr val="CFD8D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8" name="Rectangle 54"/>
              <p:cNvSpPr>
                <a:spLocks noChangeArrowheads="1"/>
              </p:cNvSpPr>
              <p:nvPr/>
            </p:nvSpPr>
            <p:spPr bwMode="auto">
              <a:xfrm>
                <a:off x="4383" y="1961"/>
                <a:ext cx="852" cy="174"/>
              </a:xfrm>
              <a:prstGeom prst="rect">
                <a:avLst/>
              </a:prstGeom>
              <a:solidFill>
                <a:srgbClr val="DBE2DF"/>
              </a:solidFill>
              <a:ln w="0">
                <a:solidFill>
                  <a:srgbClr val="DBE2D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55"/>
              <p:cNvSpPr>
                <a:spLocks/>
              </p:cNvSpPr>
              <p:nvPr/>
            </p:nvSpPr>
            <p:spPr bwMode="auto">
              <a:xfrm>
                <a:off x="4671" y="1978"/>
                <a:ext cx="13" cy="153"/>
              </a:xfrm>
              <a:custGeom>
                <a:avLst/>
                <a:gdLst>
                  <a:gd name="T0" fmla="*/ 13 w 13"/>
                  <a:gd name="T1" fmla="*/ 76 h 153"/>
                  <a:gd name="T2" fmla="*/ 13 w 13"/>
                  <a:gd name="T3" fmla="*/ 153 h 153"/>
                  <a:gd name="T4" fmla="*/ 4 w 13"/>
                  <a:gd name="T5" fmla="*/ 153 h 153"/>
                  <a:gd name="T6" fmla="*/ 0 w 13"/>
                  <a:gd name="T7" fmla="*/ 76 h 153"/>
                  <a:gd name="T8" fmla="*/ 4 w 13"/>
                  <a:gd name="T9" fmla="*/ 0 h 153"/>
                  <a:gd name="T10" fmla="*/ 13 w 13"/>
                  <a:gd name="T11" fmla="*/ 0 h 153"/>
                  <a:gd name="T12" fmla="*/ 13 w 13"/>
                  <a:gd name="T13" fmla="*/ 76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53"/>
                  <a:gd name="T23" fmla="*/ 13 w 13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4" y="153"/>
                    </a:lnTo>
                    <a:lnTo>
                      <a:pt x="0" y="76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3" name="Freeform 56"/>
              <p:cNvSpPr>
                <a:spLocks/>
              </p:cNvSpPr>
              <p:nvPr/>
            </p:nvSpPr>
            <p:spPr bwMode="auto">
              <a:xfrm>
                <a:off x="4669" y="1961"/>
                <a:ext cx="25" cy="17"/>
              </a:xfrm>
              <a:custGeom>
                <a:avLst/>
                <a:gdLst>
                  <a:gd name="T0" fmla="*/ 25 w 25"/>
                  <a:gd name="T1" fmla="*/ 0 h 17"/>
                  <a:gd name="T2" fmla="*/ 0 w 25"/>
                  <a:gd name="T3" fmla="*/ 0 h 17"/>
                  <a:gd name="T4" fmla="*/ 0 w 25"/>
                  <a:gd name="T5" fmla="*/ 8 h 17"/>
                  <a:gd name="T6" fmla="*/ 4 w 25"/>
                  <a:gd name="T7" fmla="*/ 8 h 17"/>
                  <a:gd name="T8" fmla="*/ 4 w 25"/>
                  <a:gd name="T9" fmla="*/ 8 h 17"/>
                  <a:gd name="T10" fmla="*/ 4 w 25"/>
                  <a:gd name="T11" fmla="*/ 12 h 17"/>
                  <a:gd name="T12" fmla="*/ 8 w 25"/>
                  <a:gd name="T13" fmla="*/ 17 h 17"/>
                  <a:gd name="T14" fmla="*/ 12 w 25"/>
                  <a:gd name="T15" fmla="*/ 17 h 17"/>
                  <a:gd name="T16" fmla="*/ 17 w 25"/>
                  <a:gd name="T17" fmla="*/ 12 h 17"/>
                  <a:gd name="T18" fmla="*/ 21 w 25"/>
                  <a:gd name="T19" fmla="*/ 8 h 17"/>
                  <a:gd name="T20" fmla="*/ 21 w 25"/>
                  <a:gd name="T21" fmla="*/ 8 h 17"/>
                  <a:gd name="T22" fmla="*/ 25 w 25"/>
                  <a:gd name="T23" fmla="*/ 8 h 17"/>
                  <a:gd name="T24" fmla="*/ 25 w 25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17"/>
                  <a:gd name="T41" fmla="*/ 25 w 25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17">
                    <a:moveTo>
                      <a:pt x="25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12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17" y="12"/>
                    </a:lnTo>
                    <a:lnTo>
                      <a:pt x="21" y="8"/>
                    </a:lnTo>
                    <a:lnTo>
                      <a:pt x="25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6" name="Freeform 57"/>
              <p:cNvSpPr>
                <a:spLocks/>
              </p:cNvSpPr>
              <p:nvPr/>
            </p:nvSpPr>
            <p:spPr bwMode="auto">
              <a:xfrm>
                <a:off x="4669" y="2118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25 w 25"/>
                  <a:gd name="T3" fmla="*/ 17 h 17"/>
                  <a:gd name="T4" fmla="*/ 25 w 25"/>
                  <a:gd name="T5" fmla="*/ 9 h 17"/>
                  <a:gd name="T6" fmla="*/ 21 w 25"/>
                  <a:gd name="T7" fmla="*/ 9 h 17"/>
                  <a:gd name="T8" fmla="*/ 21 w 25"/>
                  <a:gd name="T9" fmla="*/ 4 h 17"/>
                  <a:gd name="T10" fmla="*/ 17 w 25"/>
                  <a:gd name="T11" fmla="*/ 0 h 17"/>
                  <a:gd name="T12" fmla="*/ 12 w 25"/>
                  <a:gd name="T13" fmla="*/ 0 h 17"/>
                  <a:gd name="T14" fmla="*/ 8 w 25"/>
                  <a:gd name="T15" fmla="*/ 0 h 17"/>
                  <a:gd name="T16" fmla="*/ 4 w 25"/>
                  <a:gd name="T17" fmla="*/ 0 h 17"/>
                  <a:gd name="T18" fmla="*/ 4 w 25"/>
                  <a:gd name="T19" fmla="*/ 4 h 17"/>
                  <a:gd name="T20" fmla="*/ 4 w 25"/>
                  <a:gd name="T21" fmla="*/ 9 h 17"/>
                  <a:gd name="T22" fmla="*/ 0 w 25"/>
                  <a:gd name="T23" fmla="*/ 9 h 17"/>
                  <a:gd name="T24" fmla="*/ 0 w 25"/>
                  <a:gd name="T25" fmla="*/ 1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17"/>
                  <a:gd name="T41" fmla="*/ 25 w 25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17">
                    <a:moveTo>
                      <a:pt x="0" y="17"/>
                    </a:moveTo>
                    <a:lnTo>
                      <a:pt x="25" y="17"/>
                    </a:lnTo>
                    <a:lnTo>
                      <a:pt x="25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7" name="Freeform 58"/>
              <p:cNvSpPr>
                <a:spLocks/>
              </p:cNvSpPr>
              <p:nvPr/>
            </p:nvSpPr>
            <p:spPr bwMode="auto">
              <a:xfrm>
                <a:off x="4756" y="1978"/>
                <a:ext cx="13" cy="153"/>
              </a:xfrm>
              <a:custGeom>
                <a:avLst/>
                <a:gdLst>
                  <a:gd name="T0" fmla="*/ 13 w 13"/>
                  <a:gd name="T1" fmla="*/ 76 h 153"/>
                  <a:gd name="T2" fmla="*/ 13 w 13"/>
                  <a:gd name="T3" fmla="*/ 153 h 153"/>
                  <a:gd name="T4" fmla="*/ 4 w 13"/>
                  <a:gd name="T5" fmla="*/ 153 h 153"/>
                  <a:gd name="T6" fmla="*/ 0 w 13"/>
                  <a:gd name="T7" fmla="*/ 76 h 153"/>
                  <a:gd name="T8" fmla="*/ 4 w 13"/>
                  <a:gd name="T9" fmla="*/ 0 h 153"/>
                  <a:gd name="T10" fmla="*/ 13 w 13"/>
                  <a:gd name="T11" fmla="*/ 0 h 153"/>
                  <a:gd name="T12" fmla="*/ 13 w 13"/>
                  <a:gd name="T13" fmla="*/ 76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53"/>
                  <a:gd name="T23" fmla="*/ 13 w 13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4" y="153"/>
                    </a:lnTo>
                    <a:lnTo>
                      <a:pt x="0" y="76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09" name="Freeform 59"/>
              <p:cNvSpPr>
                <a:spLocks/>
              </p:cNvSpPr>
              <p:nvPr/>
            </p:nvSpPr>
            <p:spPr bwMode="auto">
              <a:xfrm>
                <a:off x="4750" y="1961"/>
                <a:ext cx="29" cy="17"/>
              </a:xfrm>
              <a:custGeom>
                <a:avLst/>
                <a:gdLst>
                  <a:gd name="T0" fmla="*/ 29 w 29"/>
                  <a:gd name="T1" fmla="*/ 0 h 17"/>
                  <a:gd name="T2" fmla="*/ 0 w 29"/>
                  <a:gd name="T3" fmla="*/ 0 h 17"/>
                  <a:gd name="T4" fmla="*/ 0 w 29"/>
                  <a:gd name="T5" fmla="*/ 8 h 17"/>
                  <a:gd name="T6" fmla="*/ 8 w 29"/>
                  <a:gd name="T7" fmla="*/ 8 h 17"/>
                  <a:gd name="T8" fmla="*/ 8 w 29"/>
                  <a:gd name="T9" fmla="*/ 8 h 17"/>
                  <a:gd name="T10" fmla="*/ 8 w 29"/>
                  <a:gd name="T11" fmla="*/ 12 h 17"/>
                  <a:gd name="T12" fmla="*/ 12 w 29"/>
                  <a:gd name="T13" fmla="*/ 17 h 17"/>
                  <a:gd name="T14" fmla="*/ 17 w 29"/>
                  <a:gd name="T15" fmla="*/ 17 h 17"/>
                  <a:gd name="T16" fmla="*/ 21 w 29"/>
                  <a:gd name="T17" fmla="*/ 12 h 17"/>
                  <a:gd name="T18" fmla="*/ 25 w 29"/>
                  <a:gd name="T19" fmla="*/ 8 h 17"/>
                  <a:gd name="T20" fmla="*/ 25 w 29"/>
                  <a:gd name="T21" fmla="*/ 8 h 17"/>
                  <a:gd name="T22" fmla="*/ 29 w 29"/>
                  <a:gd name="T23" fmla="*/ 8 h 17"/>
                  <a:gd name="T24" fmla="*/ 29 w 29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29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5" y="8"/>
                    </a:lnTo>
                    <a:lnTo>
                      <a:pt x="29" y="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0" name="Freeform 60"/>
              <p:cNvSpPr>
                <a:spLocks/>
              </p:cNvSpPr>
              <p:nvPr/>
            </p:nvSpPr>
            <p:spPr bwMode="auto">
              <a:xfrm>
                <a:off x="4750" y="2118"/>
                <a:ext cx="29" cy="17"/>
              </a:xfrm>
              <a:custGeom>
                <a:avLst/>
                <a:gdLst>
                  <a:gd name="T0" fmla="*/ 0 w 29"/>
                  <a:gd name="T1" fmla="*/ 17 h 17"/>
                  <a:gd name="T2" fmla="*/ 29 w 29"/>
                  <a:gd name="T3" fmla="*/ 17 h 17"/>
                  <a:gd name="T4" fmla="*/ 29 w 29"/>
                  <a:gd name="T5" fmla="*/ 9 h 17"/>
                  <a:gd name="T6" fmla="*/ 25 w 29"/>
                  <a:gd name="T7" fmla="*/ 9 h 17"/>
                  <a:gd name="T8" fmla="*/ 25 w 29"/>
                  <a:gd name="T9" fmla="*/ 4 h 17"/>
                  <a:gd name="T10" fmla="*/ 21 w 29"/>
                  <a:gd name="T11" fmla="*/ 0 h 17"/>
                  <a:gd name="T12" fmla="*/ 17 w 29"/>
                  <a:gd name="T13" fmla="*/ 0 h 17"/>
                  <a:gd name="T14" fmla="*/ 12 w 29"/>
                  <a:gd name="T15" fmla="*/ 0 h 17"/>
                  <a:gd name="T16" fmla="*/ 8 w 29"/>
                  <a:gd name="T17" fmla="*/ 0 h 17"/>
                  <a:gd name="T18" fmla="*/ 8 w 29"/>
                  <a:gd name="T19" fmla="*/ 4 h 17"/>
                  <a:gd name="T20" fmla="*/ 8 w 29"/>
                  <a:gd name="T21" fmla="*/ 9 h 17"/>
                  <a:gd name="T22" fmla="*/ 0 w 29"/>
                  <a:gd name="T23" fmla="*/ 9 h 17"/>
                  <a:gd name="T24" fmla="*/ 0 w 29"/>
                  <a:gd name="T25" fmla="*/ 1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0" y="17"/>
                    </a:moveTo>
                    <a:lnTo>
                      <a:pt x="29" y="17"/>
                    </a:lnTo>
                    <a:lnTo>
                      <a:pt x="29" y="9"/>
                    </a:lnTo>
                    <a:lnTo>
                      <a:pt x="25" y="9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2" name="Freeform 61"/>
              <p:cNvSpPr>
                <a:spLocks/>
              </p:cNvSpPr>
              <p:nvPr/>
            </p:nvSpPr>
            <p:spPr bwMode="auto">
              <a:xfrm>
                <a:off x="4841" y="1978"/>
                <a:ext cx="13" cy="153"/>
              </a:xfrm>
              <a:custGeom>
                <a:avLst/>
                <a:gdLst>
                  <a:gd name="T0" fmla="*/ 13 w 13"/>
                  <a:gd name="T1" fmla="*/ 76 h 153"/>
                  <a:gd name="T2" fmla="*/ 13 w 13"/>
                  <a:gd name="T3" fmla="*/ 153 h 153"/>
                  <a:gd name="T4" fmla="*/ 5 w 13"/>
                  <a:gd name="T5" fmla="*/ 153 h 153"/>
                  <a:gd name="T6" fmla="*/ 0 w 13"/>
                  <a:gd name="T7" fmla="*/ 76 h 153"/>
                  <a:gd name="T8" fmla="*/ 5 w 13"/>
                  <a:gd name="T9" fmla="*/ 0 h 153"/>
                  <a:gd name="T10" fmla="*/ 13 w 13"/>
                  <a:gd name="T11" fmla="*/ 0 h 153"/>
                  <a:gd name="T12" fmla="*/ 13 w 13"/>
                  <a:gd name="T13" fmla="*/ 76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53"/>
                  <a:gd name="T23" fmla="*/ 13 w 13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5" y="153"/>
                    </a:lnTo>
                    <a:lnTo>
                      <a:pt x="0" y="76"/>
                    </a:lnTo>
                    <a:lnTo>
                      <a:pt x="5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4" name="Freeform 62"/>
              <p:cNvSpPr>
                <a:spLocks/>
              </p:cNvSpPr>
              <p:nvPr/>
            </p:nvSpPr>
            <p:spPr bwMode="auto">
              <a:xfrm>
                <a:off x="4835" y="1961"/>
                <a:ext cx="30" cy="17"/>
              </a:xfrm>
              <a:custGeom>
                <a:avLst/>
                <a:gdLst>
                  <a:gd name="T0" fmla="*/ 30 w 30"/>
                  <a:gd name="T1" fmla="*/ 0 h 17"/>
                  <a:gd name="T2" fmla="*/ 0 w 30"/>
                  <a:gd name="T3" fmla="*/ 0 h 17"/>
                  <a:gd name="T4" fmla="*/ 0 w 30"/>
                  <a:gd name="T5" fmla="*/ 8 h 17"/>
                  <a:gd name="T6" fmla="*/ 8 w 30"/>
                  <a:gd name="T7" fmla="*/ 8 h 17"/>
                  <a:gd name="T8" fmla="*/ 8 w 30"/>
                  <a:gd name="T9" fmla="*/ 8 h 17"/>
                  <a:gd name="T10" fmla="*/ 8 w 30"/>
                  <a:gd name="T11" fmla="*/ 12 h 17"/>
                  <a:gd name="T12" fmla="*/ 13 w 30"/>
                  <a:gd name="T13" fmla="*/ 17 h 17"/>
                  <a:gd name="T14" fmla="*/ 17 w 30"/>
                  <a:gd name="T15" fmla="*/ 17 h 17"/>
                  <a:gd name="T16" fmla="*/ 21 w 30"/>
                  <a:gd name="T17" fmla="*/ 12 h 17"/>
                  <a:gd name="T18" fmla="*/ 21 w 30"/>
                  <a:gd name="T19" fmla="*/ 8 h 17"/>
                  <a:gd name="T20" fmla="*/ 21 w 30"/>
                  <a:gd name="T21" fmla="*/ 8 h 17"/>
                  <a:gd name="T22" fmla="*/ 30 w 30"/>
                  <a:gd name="T23" fmla="*/ 8 h 17"/>
                  <a:gd name="T24" fmla="*/ 30 w 30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7"/>
                  <a:gd name="T41" fmla="*/ 30 w 30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7">
                    <a:moveTo>
                      <a:pt x="3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5" name="Freeform 63"/>
              <p:cNvSpPr>
                <a:spLocks/>
              </p:cNvSpPr>
              <p:nvPr/>
            </p:nvSpPr>
            <p:spPr bwMode="auto">
              <a:xfrm>
                <a:off x="4835" y="2118"/>
                <a:ext cx="30" cy="17"/>
              </a:xfrm>
              <a:custGeom>
                <a:avLst/>
                <a:gdLst>
                  <a:gd name="T0" fmla="*/ 0 w 30"/>
                  <a:gd name="T1" fmla="*/ 17 h 17"/>
                  <a:gd name="T2" fmla="*/ 30 w 30"/>
                  <a:gd name="T3" fmla="*/ 17 h 17"/>
                  <a:gd name="T4" fmla="*/ 30 w 30"/>
                  <a:gd name="T5" fmla="*/ 9 h 17"/>
                  <a:gd name="T6" fmla="*/ 21 w 30"/>
                  <a:gd name="T7" fmla="*/ 9 h 17"/>
                  <a:gd name="T8" fmla="*/ 21 w 30"/>
                  <a:gd name="T9" fmla="*/ 4 h 17"/>
                  <a:gd name="T10" fmla="*/ 21 w 30"/>
                  <a:gd name="T11" fmla="*/ 0 h 17"/>
                  <a:gd name="T12" fmla="*/ 17 w 30"/>
                  <a:gd name="T13" fmla="*/ 0 h 17"/>
                  <a:gd name="T14" fmla="*/ 13 w 30"/>
                  <a:gd name="T15" fmla="*/ 0 h 17"/>
                  <a:gd name="T16" fmla="*/ 8 w 30"/>
                  <a:gd name="T17" fmla="*/ 0 h 17"/>
                  <a:gd name="T18" fmla="*/ 8 w 30"/>
                  <a:gd name="T19" fmla="*/ 4 h 17"/>
                  <a:gd name="T20" fmla="*/ 8 w 30"/>
                  <a:gd name="T21" fmla="*/ 9 h 17"/>
                  <a:gd name="T22" fmla="*/ 0 w 30"/>
                  <a:gd name="T23" fmla="*/ 9 h 17"/>
                  <a:gd name="T24" fmla="*/ 0 w 30"/>
                  <a:gd name="T25" fmla="*/ 1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7"/>
                  <a:gd name="T41" fmla="*/ 30 w 30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7">
                    <a:moveTo>
                      <a:pt x="0" y="17"/>
                    </a:moveTo>
                    <a:lnTo>
                      <a:pt x="30" y="17"/>
                    </a:lnTo>
                    <a:lnTo>
                      <a:pt x="30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6" name="Freeform 64"/>
              <p:cNvSpPr>
                <a:spLocks/>
              </p:cNvSpPr>
              <p:nvPr/>
            </p:nvSpPr>
            <p:spPr bwMode="auto">
              <a:xfrm>
                <a:off x="4930" y="1978"/>
                <a:ext cx="13" cy="153"/>
              </a:xfrm>
              <a:custGeom>
                <a:avLst/>
                <a:gdLst>
                  <a:gd name="T0" fmla="*/ 13 w 13"/>
                  <a:gd name="T1" fmla="*/ 76 h 153"/>
                  <a:gd name="T2" fmla="*/ 9 w 13"/>
                  <a:gd name="T3" fmla="*/ 153 h 153"/>
                  <a:gd name="T4" fmla="*/ 0 w 13"/>
                  <a:gd name="T5" fmla="*/ 153 h 153"/>
                  <a:gd name="T6" fmla="*/ 0 w 13"/>
                  <a:gd name="T7" fmla="*/ 76 h 153"/>
                  <a:gd name="T8" fmla="*/ 0 w 13"/>
                  <a:gd name="T9" fmla="*/ 0 h 153"/>
                  <a:gd name="T10" fmla="*/ 9 w 13"/>
                  <a:gd name="T11" fmla="*/ 0 h 153"/>
                  <a:gd name="T12" fmla="*/ 13 w 13"/>
                  <a:gd name="T13" fmla="*/ 76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53"/>
                  <a:gd name="T23" fmla="*/ 13 w 13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53">
                    <a:moveTo>
                      <a:pt x="13" y="76"/>
                    </a:moveTo>
                    <a:lnTo>
                      <a:pt x="9" y="153"/>
                    </a:lnTo>
                    <a:lnTo>
                      <a:pt x="0" y="153"/>
                    </a:lnTo>
                    <a:lnTo>
                      <a:pt x="0" y="76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7" name="Freeform 65"/>
              <p:cNvSpPr>
                <a:spLocks/>
              </p:cNvSpPr>
              <p:nvPr/>
            </p:nvSpPr>
            <p:spPr bwMode="auto">
              <a:xfrm>
                <a:off x="4920" y="1961"/>
                <a:ext cx="30" cy="17"/>
              </a:xfrm>
              <a:custGeom>
                <a:avLst/>
                <a:gdLst>
                  <a:gd name="T0" fmla="*/ 30 w 30"/>
                  <a:gd name="T1" fmla="*/ 0 h 17"/>
                  <a:gd name="T2" fmla="*/ 0 w 30"/>
                  <a:gd name="T3" fmla="*/ 0 h 17"/>
                  <a:gd name="T4" fmla="*/ 0 w 30"/>
                  <a:gd name="T5" fmla="*/ 8 h 17"/>
                  <a:gd name="T6" fmla="*/ 8 w 30"/>
                  <a:gd name="T7" fmla="*/ 8 h 17"/>
                  <a:gd name="T8" fmla="*/ 8 w 30"/>
                  <a:gd name="T9" fmla="*/ 8 h 17"/>
                  <a:gd name="T10" fmla="*/ 8 w 30"/>
                  <a:gd name="T11" fmla="*/ 12 h 17"/>
                  <a:gd name="T12" fmla="*/ 13 w 30"/>
                  <a:gd name="T13" fmla="*/ 17 h 17"/>
                  <a:gd name="T14" fmla="*/ 17 w 30"/>
                  <a:gd name="T15" fmla="*/ 17 h 17"/>
                  <a:gd name="T16" fmla="*/ 21 w 30"/>
                  <a:gd name="T17" fmla="*/ 12 h 17"/>
                  <a:gd name="T18" fmla="*/ 21 w 30"/>
                  <a:gd name="T19" fmla="*/ 8 h 17"/>
                  <a:gd name="T20" fmla="*/ 21 w 30"/>
                  <a:gd name="T21" fmla="*/ 8 h 17"/>
                  <a:gd name="T22" fmla="*/ 30 w 30"/>
                  <a:gd name="T23" fmla="*/ 8 h 17"/>
                  <a:gd name="T24" fmla="*/ 30 w 30"/>
                  <a:gd name="T25" fmla="*/ 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7"/>
                  <a:gd name="T41" fmla="*/ 30 w 30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7">
                    <a:moveTo>
                      <a:pt x="3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8" name="Freeform 66"/>
              <p:cNvSpPr>
                <a:spLocks/>
              </p:cNvSpPr>
              <p:nvPr/>
            </p:nvSpPr>
            <p:spPr bwMode="auto">
              <a:xfrm>
                <a:off x="4920" y="2118"/>
                <a:ext cx="30" cy="17"/>
              </a:xfrm>
              <a:custGeom>
                <a:avLst/>
                <a:gdLst>
                  <a:gd name="T0" fmla="*/ 0 w 30"/>
                  <a:gd name="T1" fmla="*/ 17 h 17"/>
                  <a:gd name="T2" fmla="*/ 30 w 30"/>
                  <a:gd name="T3" fmla="*/ 17 h 17"/>
                  <a:gd name="T4" fmla="*/ 30 w 30"/>
                  <a:gd name="T5" fmla="*/ 9 h 17"/>
                  <a:gd name="T6" fmla="*/ 21 w 30"/>
                  <a:gd name="T7" fmla="*/ 9 h 17"/>
                  <a:gd name="T8" fmla="*/ 21 w 30"/>
                  <a:gd name="T9" fmla="*/ 4 h 17"/>
                  <a:gd name="T10" fmla="*/ 21 w 30"/>
                  <a:gd name="T11" fmla="*/ 0 h 17"/>
                  <a:gd name="T12" fmla="*/ 17 w 30"/>
                  <a:gd name="T13" fmla="*/ 0 h 17"/>
                  <a:gd name="T14" fmla="*/ 13 w 30"/>
                  <a:gd name="T15" fmla="*/ 0 h 17"/>
                  <a:gd name="T16" fmla="*/ 8 w 30"/>
                  <a:gd name="T17" fmla="*/ 0 h 17"/>
                  <a:gd name="T18" fmla="*/ 8 w 30"/>
                  <a:gd name="T19" fmla="*/ 4 h 17"/>
                  <a:gd name="T20" fmla="*/ 8 w 30"/>
                  <a:gd name="T21" fmla="*/ 9 h 17"/>
                  <a:gd name="T22" fmla="*/ 0 w 30"/>
                  <a:gd name="T23" fmla="*/ 9 h 17"/>
                  <a:gd name="T24" fmla="*/ 0 w 30"/>
                  <a:gd name="T25" fmla="*/ 17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7"/>
                  <a:gd name="T41" fmla="*/ 30 w 30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7">
                    <a:moveTo>
                      <a:pt x="0" y="17"/>
                    </a:moveTo>
                    <a:lnTo>
                      <a:pt x="30" y="17"/>
                    </a:lnTo>
                    <a:lnTo>
                      <a:pt x="30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19" name="Rectangle 67"/>
              <p:cNvSpPr>
                <a:spLocks noChangeArrowheads="1"/>
              </p:cNvSpPr>
              <p:nvPr/>
            </p:nvSpPr>
            <p:spPr bwMode="auto">
              <a:xfrm>
                <a:off x="442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Rectangle 68"/>
              <p:cNvSpPr>
                <a:spLocks noChangeArrowheads="1"/>
              </p:cNvSpPr>
              <p:nvPr/>
            </p:nvSpPr>
            <p:spPr bwMode="auto">
              <a:xfrm>
                <a:off x="4430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Rectangle 69"/>
              <p:cNvSpPr>
                <a:spLocks noChangeArrowheads="1"/>
              </p:cNvSpPr>
              <p:nvPr/>
            </p:nvSpPr>
            <p:spPr bwMode="auto">
              <a:xfrm>
                <a:off x="4434" y="1978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Rectangle 70"/>
              <p:cNvSpPr>
                <a:spLocks noChangeArrowheads="1"/>
              </p:cNvSpPr>
              <p:nvPr/>
            </p:nvSpPr>
            <p:spPr bwMode="auto">
              <a:xfrm>
                <a:off x="442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Rectangle 71"/>
              <p:cNvSpPr>
                <a:spLocks noChangeArrowheads="1"/>
              </p:cNvSpPr>
              <p:nvPr/>
            </p:nvSpPr>
            <p:spPr bwMode="auto">
              <a:xfrm>
                <a:off x="4430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Rectangle 72"/>
              <p:cNvSpPr>
                <a:spLocks noChangeArrowheads="1"/>
              </p:cNvSpPr>
              <p:nvPr/>
            </p:nvSpPr>
            <p:spPr bwMode="auto">
              <a:xfrm>
                <a:off x="4434" y="1990"/>
                <a:ext cx="9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Rectangle 73"/>
              <p:cNvSpPr>
                <a:spLocks noChangeArrowheads="1"/>
              </p:cNvSpPr>
              <p:nvPr/>
            </p:nvSpPr>
            <p:spPr bwMode="auto">
              <a:xfrm>
                <a:off x="442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Rectangle 74"/>
              <p:cNvSpPr>
                <a:spLocks noChangeArrowheads="1"/>
              </p:cNvSpPr>
              <p:nvPr/>
            </p:nvSpPr>
            <p:spPr bwMode="auto">
              <a:xfrm>
                <a:off x="4430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Rectangle 75"/>
              <p:cNvSpPr>
                <a:spLocks noChangeArrowheads="1"/>
              </p:cNvSpPr>
              <p:nvPr/>
            </p:nvSpPr>
            <p:spPr bwMode="auto">
              <a:xfrm>
                <a:off x="4434" y="1999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Rectangle 76"/>
              <p:cNvSpPr>
                <a:spLocks noChangeArrowheads="1"/>
              </p:cNvSpPr>
              <p:nvPr/>
            </p:nvSpPr>
            <p:spPr bwMode="auto">
              <a:xfrm>
                <a:off x="442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Rectangle 77"/>
              <p:cNvSpPr>
                <a:spLocks noChangeArrowheads="1"/>
              </p:cNvSpPr>
              <p:nvPr/>
            </p:nvSpPr>
            <p:spPr bwMode="auto">
              <a:xfrm>
                <a:off x="4430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Rectangle 78"/>
              <p:cNvSpPr>
                <a:spLocks noChangeArrowheads="1"/>
              </p:cNvSpPr>
              <p:nvPr/>
            </p:nvSpPr>
            <p:spPr bwMode="auto">
              <a:xfrm>
                <a:off x="4434" y="2012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Rectangle 79"/>
              <p:cNvSpPr>
                <a:spLocks noChangeArrowheads="1"/>
              </p:cNvSpPr>
              <p:nvPr/>
            </p:nvSpPr>
            <p:spPr bwMode="auto">
              <a:xfrm>
                <a:off x="442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Rectangle 80"/>
              <p:cNvSpPr>
                <a:spLocks noChangeArrowheads="1"/>
              </p:cNvSpPr>
              <p:nvPr/>
            </p:nvSpPr>
            <p:spPr bwMode="auto">
              <a:xfrm>
                <a:off x="4430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Rectangle 81"/>
              <p:cNvSpPr>
                <a:spLocks noChangeArrowheads="1"/>
              </p:cNvSpPr>
              <p:nvPr/>
            </p:nvSpPr>
            <p:spPr bwMode="auto">
              <a:xfrm>
                <a:off x="4434" y="2067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Rectangle 82"/>
              <p:cNvSpPr>
                <a:spLocks noChangeArrowheads="1"/>
              </p:cNvSpPr>
              <p:nvPr/>
            </p:nvSpPr>
            <p:spPr bwMode="auto">
              <a:xfrm>
                <a:off x="442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Rectangle 83"/>
              <p:cNvSpPr>
                <a:spLocks noChangeArrowheads="1"/>
              </p:cNvSpPr>
              <p:nvPr/>
            </p:nvSpPr>
            <p:spPr bwMode="auto">
              <a:xfrm>
                <a:off x="4430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Rectangle 84"/>
              <p:cNvSpPr>
                <a:spLocks noChangeArrowheads="1"/>
              </p:cNvSpPr>
              <p:nvPr/>
            </p:nvSpPr>
            <p:spPr bwMode="auto">
              <a:xfrm>
                <a:off x="4434" y="2080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Rectangle 85"/>
              <p:cNvSpPr>
                <a:spLocks noChangeArrowheads="1"/>
              </p:cNvSpPr>
              <p:nvPr/>
            </p:nvSpPr>
            <p:spPr bwMode="auto">
              <a:xfrm>
                <a:off x="442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Rectangle 86"/>
              <p:cNvSpPr>
                <a:spLocks noChangeArrowheads="1"/>
              </p:cNvSpPr>
              <p:nvPr/>
            </p:nvSpPr>
            <p:spPr bwMode="auto">
              <a:xfrm>
                <a:off x="4430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Rectangle 87"/>
              <p:cNvSpPr>
                <a:spLocks noChangeArrowheads="1"/>
              </p:cNvSpPr>
              <p:nvPr/>
            </p:nvSpPr>
            <p:spPr bwMode="auto">
              <a:xfrm>
                <a:off x="4434" y="2093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Rectangle 88"/>
              <p:cNvSpPr>
                <a:spLocks noChangeArrowheads="1"/>
              </p:cNvSpPr>
              <p:nvPr/>
            </p:nvSpPr>
            <p:spPr bwMode="auto">
              <a:xfrm>
                <a:off x="442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Rectangle 89"/>
              <p:cNvSpPr>
                <a:spLocks noChangeArrowheads="1"/>
              </p:cNvSpPr>
              <p:nvPr/>
            </p:nvSpPr>
            <p:spPr bwMode="auto">
              <a:xfrm>
                <a:off x="4430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Rectangle 90"/>
              <p:cNvSpPr>
                <a:spLocks noChangeArrowheads="1"/>
              </p:cNvSpPr>
              <p:nvPr/>
            </p:nvSpPr>
            <p:spPr bwMode="auto">
              <a:xfrm>
                <a:off x="4434" y="2105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Rectangle 91"/>
              <p:cNvSpPr>
                <a:spLocks noChangeArrowheads="1"/>
              </p:cNvSpPr>
              <p:nvPr/>
            </p:nvSpPr>
            <p:spPr bwMode="auto">
              <a:xfrm>
                <a:off x="462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Rectangle 92"/>
              <p:cNvSpPr>
                <a:spLocks noChangeArrowheads="1"/>
              </p:cNvSpPr>
              <p:nvPr/>
            </p:nvSpPr>
            <p:spPr bwMode="auto">
              <a:xfrm>
                <a:off x="4630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Rectangle 93"/>
              <p:cNvSpPr>
                <a:spLocks noChangeArrowheads="1"/>
              </p:cNvSpPr>
              <p:nvPr/>
            </p:nvSpPr>
            <p:spPr bwMode="auto">
              <a:xfrm>
                <a:off x="4635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Rectangle 94"/>
              <p:cNvSpPr>
                <a:spLocks noChangeArrowheads="1"/>
              </p:cNvSpPr>
              <p:nvPr/>
            </p:nvSpPr>
            <p:spPr bwMode="auto">
              <a:xfrm>
                <a:off x="462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Rectangle 95"/>
              <p:cNvSpPr>
                <a:spLocks noChangeArrowheads="1"/>
              </p:cNvSpPr>
              <p:nvPr/>
            </p:nvSpPr>
            <p:spPr bwMode="auto">
              <a:xfrm>
                <a:off x="4630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Rectangle 96"/>
              <p:cNvSpPr>
                <a:spLocks noChangeArrowheads="1"/>
              </p:cNvSpPr>
              <p:nvPr/>
            </p:nvSpPr>
            <p:spPr bwMode="auto">
              <a:xfrm>
                <a:off x="4635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Rectangle 97"/>
              <p:cNvSpPr>
                <a:spLocks noChangeArrowheads="1"/>
              </p:cNvSpPr>
              <p:nvPr/>
            </p:nvSpPr>
            <p:spPr bwMode="auto">
              <a:xfrm>
                <a:off x="462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Rectangle 98"/>
              <p:cNvSpPr>
                <a:spLocks noChangeArrowheads="1"/>
              </p:cNvSpPr>
              <p:nvPr/>
            </p:nvSpPr>
            <p:spPr bwMode="auto">
              <a:xfrm>
                <a:off x="4630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Rectangle 99"/>
              <p:cNvSpPr>
                <a:spLocks noChangeArrowheads="1"/>
              </p:cNvSpPr>
              <p:nvPr/>
            </p:nvSpPr>
            <p:spPr bwMode="auto">
              <a:xfrm>
                <a:off x="4635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Rectangle 100"/>
              <p:cNvSpPr>
                <a:spLocks noChangeArrowheads="1"/>
              </p:cNvSpPr>
              <p:nvPr/>
            </p:nvSpPr>
            <p:spPr bwMode="auto">
              <a:xfrm>
                <a:off x="462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Rectangle 101"/>
              <p:cNvSpPr>
                <a:spLocks noChangeArrowheads="1"/>
              </p:cNvSpPr>
              <p:nvPr/>
            </p:nvSpPr>
            <p:spPr bwMode="auto">
              <a:xfrm>
                <a:off x="4630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Rectangle 102"/>
              <p:cNvSpPr>
                <a:spLocks noChangeArrowheads="1"/>
              </p:cNvSpPr>
              <p:nvPr/>
            </p:nvSpPr>
            <p:spPr bwMode="auto">
              <a:xfrm>
                <a:off x="4635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Rectangle 103"/>
              <p:cNvSpPr>
                <a:spLocks noChangeArrowheads="1"/>
              </p:cNvSpPr>
              <p:nvPr/>
            </p:nvSpPr>
            <p:spPr bwMode="auto">
              <a:xfrm>
                <a:off x="462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Rectangle 104"/>
              <p:cNvSpPr>
                <a:spLocks noChangeArrowheads="1"/>
              </p:cNvSpPr>
              <p:nvPr/>
            </p:nvSpPr>
            <p:spPr bwMode="auto">
              <a:xfrm>
                <a:off x="4630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Rectangle 105"/>
              <p:cNvSpPr>
                <a:spLocks noChangeArrowheads="1"/>
              </p:cNvSpPr>
              <p:nvPr/>
            </p:nvSpPr>
            <p:spPr bwMode="auto">
              <a:xfrm>
                <a:off x="4635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Rectangle 106"/>
              <p:cNvSpPr>
                <a:spLocks noChangeArrowheads="1"/>
              </p:cNvSpPr>
              <p:nvPr/>
            </p:nvSpPr>
            <p:spPr bwMode="auto">
              <a:xfrm>
                <a:off x="462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Rectangle 107"/>
              <p:cNvSpPr>
                <a:spLocks noChangeArrowheads="1"/>
              </p:cNvSpPr>
              <p:nvPr/>
            </p:nvSpPr>
            <p:spPr bwMode="auto">
              <a:xfrm>
                <a:off x="4630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Rectangle 108"/>
              <p:cNvSpPr>
                <a:spLocks noChangeArrowheads="1"/>
              </p:cNvSpPr>
              <p:nvPr/>
            </p:nvSpPr>
            <p:spPr bwMode="auto">
              <a:xfrm>
                <a:off x="4635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Rectangle 109"/>
              <p:cNvSpPr>
                <a:spLocks noChangeArrowheads="1"/>
              </p:cNvSpPr>
              <p:nvPr/>
            </p:nvSpPr>
            <p:spPr bwMode="auto">
              <a:xfrm>
                <a:off x="462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Rectangle 110"/>
              <p:cNvSpPr>
                <a:spLocks noChangeArrowheads="1"/>
              </p:cNvSpPr>
              <p:nvPr/>
            </p:nvSpPr>
            <p:spPr bwMode="auto">
              <a:xfrm>
                <a:off x="4630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Rectangle 111"/>
              <p:cNvSpPr>
                <a:spLocks noChangeArrowheads="1"/>
              </p:cNvSpPr>
              <p:nvPr/>
            </p:nvSpPr>
            <p:spPr bwMode="auto">
              <a:xfrm>
                <a:off x="4635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Rectangle 112"/>
              <p:cNvSpPr>
                <a:spLocks noChangeArrowheads="1"/>
              </p:cNvSpPr>
              <p:nvPr/>
            </p:nvSpPr>
            <p:spPr bwMode="auto">
              <a:xfrm>
                <a:off x="462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Rectangle 113"/>
              <p:cNvSpPr>
                <a:spLocks noChangeArrowheads="1"/>
              </p:cNvSpPr>
              <p:nvPr/>
            </p:nvSpPr>
            <p:spPr bwMode="auto">
              <a:xfrm>
                <a:off x="4630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Rectangle 114"/>
              <p:cNvSpPr>
                <a:spLocks noChangeArrowheads="1"/>
              </p:cNvSpPr>
              <p:nvPr/>
            </p:nvSpPr>
            <p:spPr bwMode="auto">
              <a:xfrm>
                <a:off x="4635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Rectangle 115"/>
              <p:cNvSpPr>
                <a:spLocks noChangeArrowheads="1"/>
              </p:cNvSpPr>
              <p:nvPr/>
            </p:nvSpPr>
            <p:spPr bwMode="auto">
              <a:xfrm>
                <a:off x="4716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Rectangle 116"/>
              <p:cNvSpPr>
                <a:spLocks noChangeArrowheads="1"/>
              </p:cNvSpPr>
              <p:nvPr/>
            </p:nvSpPr>
            <p:spPr bwMode="auto">
              <a:xfrm>
                <a:off x="4724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Rectangle 117"/>
              <p:cNvSpPr>
                <a:spLocks noChangeArrowheads="1"/>
              </p:cNvSpPr>
              <p:nvPr/>
            </p:nvSpPr>
            <p:spPr bwMode="auto">
              <a:xfrm>
                <a:off x="4733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Rectangle 118"/>
              <p:cNvSpPr>
                <a:spLocks noChangeArrowheads="1"/>
              </p:cNvSpPr>
              <p:nvPr/>
            </p:nvSpPr>
            <p:spPr bwMode="auto">
              <a:xfrm>
                <a:off x="4716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Rectangle 119"/>
              <p:cNvSpPr>
                <a:spLocks noChangeArrowheads="1"/>
              </p:cNvSpPr>
              <p:nvPr/>
            </p:nvSpPr>
            <p:spPr bwMode="auto">
              <a:xfrm>
                <a:off x="4724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Rectangle 120"/>
              <p:cNvSpPr>
                <a:spLocks noChangeArrowheads="1"/>
              </p:cNvSpPr>
              <p:nvPr/>
            </p:nvSpPr>
            <p:spPr bwMode="auto">
              <a:xfrm>
                <a:off x="4733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Rectangle 121"/>
              <p:cNvSpPr>
                <a:spLocks noChangeArrowheads="1"/>
              </p:cNvSpPr>
              <p:nvPr/>
            </p:nvSpPr>
            <p:spPr bwMode="auto">
              <a:xfrm>
                <a:off x="4716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Rectangle 122"/>
              <p:cNvSpPr>
                <a:spLocks noChangeArrowheads="1"/>
              </p:cNvSpPr>
              <p:nvPr/>
            </p:nvSpPr>
            <p:spPr bwMode="auto">
              <a:xfrm>
                <a:off x="4724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Rectangle 123"/>
              <p:cNvSpPr>
                <a:spLocks noChangeArrowheads="1"/>
              </p:cNvSpPr>
              <p:nvPr/>
            </p:nvSpPr>
            <p:spPr bwMode="auto">
              <a:xfrm>
                <a:off x="4733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Rectangle 124"/>
              <p:cNvSpPr>
                <a:spLocks noChangeArrowheads="1"/>
              </p:cNvSpPr>
              <p:nvPr/>
            </p:nvSpPr>
            <p:spPr bwMode="auto">
              <a:xfrm>
                <a:off x="4716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Rectangle 125"/>
              <p:cNvSpPr>
                <a:spLocks noChangeArrowheads="1"/>
              </p:cNvSpPr>
              <p:nvPr/>
            </p:nvSpPr>
            <p:spPr bwMode="auto">
              <a:xfrm>
                <a:off x="4724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Rectangle 126"/>
              <p:cNvSpPr>
                <a:spLocks noChangeArrowheads="1"/>
              </p:cNvSpPr>
              <p:nvPr/>
            </p:nvSpPr>
            <p:spPr bwMode="auto">
              <a:xfrm>
                <a:off x="4733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Rectangle 127"/>
              <p:cNvSpPr>
                <a:spLocks noChangeArrowheads="1"/>
              </p:cNvSpPr>
              <p:nvPr/>
            </p:nvSpPr>
            <p:spPr bwMode="auto">
              <a:xfrm>
                <a:off x="4716" y="1973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Rectangle 128"/>
              <p:cNvSpPr>
                <a:spLocks noChangeArrowheads="1"/>
              </p:cNvSpPr>
              <p:nvPr/>
            </p:nvSpPr>
            <p:spPr bwMode="auto">
              <a:xfrm>
                <a:off x="4724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Rectangle 129"/>
              <p:cNvSpPr>
                <a:spLocks noChangeArrowheads="1"/>
              </p:cNvSpPr>
              <p:nvPr/>
            </p:nvSpPr>
            <p:spPr bwMode="auto">
              <a:xfrm>
                <a:off x="4733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Rectangle 130"/>
              <p:cNvSpPr>
                <a:spLocks noChangeArrowheads="1"/>
              </p:cNvSpPr>
              <p:nvPr/>
            </p:nvSpPr>
            <p:spPr bwMode="auto">
              <a:xfrm>
                <a:off x="4716" y="1986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Rectangle 131"/>
              <p:cNvSpPr>
                <a:spLocks noChangeArrowheads="1"/>
              </p:cNvSpPr>
              <p:nvPr/>
            </p:nvSpPr>
            <p:spPr bwMode="auto">
              <a:xfrm>
                <a:off x="4724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Rectangle 132"/>
              <p:cNvSpPr>
                <a:spLocks noChangeArrowheads="1"/>
              </p:cNvSpPr>
              <p:nvPr/>
            </p:nvSpPr>
            <p:spPr bwMode="auto">
              <a:xfrm>
                <a:off x="4733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Rectangle 133"/>
              <p:cNvSpPr>
                <a:spLocks noChangeArrowheads="1"/>
              </p:cNvSpPr>
              <p:nvPr/>
            </p:nvSpPr>
            <p:spPr bwMode="auto">
              <a:xfrm>
                <a:off x="4716" y="1999"/>
                <a:ext cx="8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Rectangle 134"/>
              <p:cNvSpPr>
                <a:spLocks noChangeArrowheads="1"/>
              </p:cNvSpPr>
              <p:nvPr/>
            </p:nvSpPr>
            <p:spPr bwMode="auto">
              <a:xfrm>
                <a:off x="4724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Rectangle 135"/>
              <p:cNvSpPr>
                <a:spLocks noChangeArrowheads="1"/>
              </p:cNvSpPr>
              <p:nvPr/>
            </p:nvSpPr>
            <p:spPr bwMode="auto">
              <a:xfrm>
                <a:off x="4733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Rectangle 136"/>
              <p:cNvSpPr>
                <a:spLocks noChangeArrowheads="1"/>
              </p:cNvSpPr>
              <p:nvPr/>
            </p:nvSpPr>
            <p:spPr bwMode="auto">
              <a:xfrm>
                <a:off x="4716" y="200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Rectangle 137"/>
              <p:cNvSpPr>
                <a:spLocks noChangeArrowheads="1"/>
              </p:cNvSpPr>
              <p:nvPr/>
            </p:nvSpPr>
            <p:spPr bwMode="auto">
              <a:xfrm>
                <a:off x="4724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Rectangle 138"/>
              <p:cNvSpPr>
                <a:spLocks noChangeArrowheads="1"/>
              </p:cNvSpPr>
              <p:nvPr/>
            </p:nvSpPr>
            <p:spPr bwMode="auto">
              <a:xfrm>
                <a:off x="4733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Rectangle 139"/>
              <p:cNvSpPr>
                <a:spLocks noChangeArrowheads="1"/>
              </p:cNvSpPr>
              <p:nvPr/>
            </p:nvSpPr>
            <p:spPr bwMode="auto">
              <a:xfrm>
                <a:off x="4796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Rectangle 140"/>
              <p:cNvSpPr>
                <a:spLocks noChangeArrowheads="1"/>
              </p:cNvSpPr>
              <p:nvPr/>
            </p:nvSpPr>
            <p:spPr bwMode="auto">
              <a:xfrm>
                <a:off x="4805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Rectangle 141"/>
              <p:cNvSpPr>
                <a:spLocks noChangeArrowheads="1"/>
              </p:cNvSpPr>
              <p:nvPr/>
            </p:nvSpPr>
            <p:spPr bwMode="auto">
              <a:xfrm>
                <a:off x="4813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Rectangle 142"/>
              <p:cNvSpPr>
                <a:spLocks noChangeArrowheads="1"/>
              </p:cNvSpPr>
              <p:nvPr/>
            </p:nvSpPr>
            <p:spPr bwMode="auto">
              <a:xfrm>
                <a:off x="4796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Rectangle 143"/>
              <p:cNvSpPr>
                <a:spLocks noChangeArrowheads="1"/>
              </p:cNvSpPr>
              <p:nvPr/>
            </p:nvSpPr>
            <p:spPr bwMode="auto">
              <a:xfrm>
                <a:off x="4805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Rectangle 144"/>
              <p:cNvSpPr>
                <a:spLocks noChangeArrowheads="1"/>
              </p:cNvSpPr>
              <p:nvPr/>
            </p:nvSpPr>
            <p:spPr bwMode="auto">
              <a:xfrm>
                <a:off x="4813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Rectangle 145"/>
              <p:cNvSpPr>
                <a:spLocks noChangeArrowheads="1"/>
              </p:cNvSpPr>
              <p:nvPr/>
            </p:nvSpPr>
            <p:spPr bwMode="auto">
              <a:xfrm>
                <a:off x="4796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Rectangle 146"/>
              <p:cNvSpPr>
                <a:spLocks noChangeArrowheads="1"/>
              </p:cNvSpPr>
              <p:nvPr/>
            </p:nvSpPr>
            <p:spPr bwMode="auto">
              <a:xfrm>
                <a:off x="4805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Rectangle 147"/>
              <p:cNvSpPr>
                <a:spLocks noChangeArrowheads="1"/>
              </p:cNvSpPr>
              <p:nvPr/>
            </p:nvSpPr>
            <p:spPr bwMode="auto">
              <a:xfrm>
                <a:off x="4813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Rectangle 148"/>
              <p:cNvSpPr>
                <a:spLocks noChangeArrowheads="1"/>
              </p:cNvSpPr>
              <p:nvPr/>
            </p:nvSpPr>
            <p:spPr bwMode="auto">
              <a:xfrm>
                <a:off x="4796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Rectangle 149"/>
              <p:cNvSpPr>
                <a:spLocks noChangeArrowheads="1"/>
              </p:cNvSpPr>
              <p:nvPr/>
            </p:nvSpPr>
            <p:spPr bwMode="auto">
              <a:xfrm>
                <a:off x="4805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Rectangle 150"/>
              <p:cNvSpPr>
                <a:spLocks noChangeArrowheads="1"/>
              </p:cNvSpPr>
              <p:nvPr/>
            </p:nvSpPr>
            <p:spPr bwMode="auto">
              <a:xfrm>
                <a:off x="4813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Rectangle 151"/>
              <p:cNvSpPr>
                <a:spLocks noChangeArrowheads="1"/>
              </p:cNvSpPr>
              <p:nvPr/>
            </p:nvSpPr>
            <p:spPr bwMode="auto">
              <a:xfrm>
                <a:off x="4796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Rectangle 152"/>
              <p:cNvSpPr>
                <a:spLocks noChangeArrowheads="1"/>
              </p:cNvSpPr>
              <p:nvPr/>
            </p:nvSpPr>
            <p:spPr bwMode="auto">
              <a:xfrm>
                <a:off x="4805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Rectangle 153"/>
              <p:cNvSpPr>
                <a:spLocks noChangeArrowheads="1"/>
              </p:cNvSpPr>
              <p:nvPr/>
            </p:nvSpPr>
            <p:spPr bwMode="auto">
              <a:xfrm>
                <a:off x="4813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Rectangle 154"/>
              <p:cNvSpPr>
                <a:spLocks noChangeArrowheads="1"/>
              </p:cNvSpPr>
              <p:nvPr/>
            </p:nvSpPr>
            <p:spPr bwMode="auto">
              <a:xfrm>
                <a:off x="4796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Rectangle 155"/>
              <p:cNvSpPr>
                <a:spLocks noChangeArrowheads="1"/>
              </p:cNvSpPr>
              <p:nvPr/>
            </p:nvSpPr>
            <p:spPr bwMode="auto">
              <a:xfrm>
                <a:off x="4805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Rectangle 156"/>
              <p:cNvSpPr>
                <a:spLocks noChangeArrowheads="1"/>
              </p:cNvSpPr>
              <p:nvPr/>
            </p:nvSpPr>
            <p:spPr bwMode="auto">
              <a:xfrm>
                <a:off x="4813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Rectangle 157"/>
              <p:cNvSpPr>
                <a:spLocks noChangeArrowheads="1"/>
              </p:cNvSpPr>
              <p:nvPr/>
            </p:nvSpPr>
            <p:spPr bwMode="auto">
              <a:xfrm>
                <a:off x="4796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Rectangle 158"/>
              <p:cNvSpPr>
                <a:spLocks noChangeArrowheads="1"/>
              </p:cNvSpPr>
              <p:nvPr/>
            </p:nvSpPr>
            <p:spPr bwMode="auto">
              <a:xfrm>
                <a:off x="4805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Rectangle 159"/>
              <p:cNvSpPr>
                <a:spLocks noChangeArrowheads="1"/>
              </p:cNvSpPr>
              <p:nvPr/>
            </p:nvSpPr>
            <p:spPr bwMode="auto">
              <a:xfrm>
                <a:off x="4813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Rectangle 160"/>
              <p:cNvSpPr>
                <a:spLocks noChangeArrowheads="1"/>
              </p:cNvSpPr>
              <p:nvPr/>
            </p:nvSpPr>
            <p:spPr bwMode="auto">
              <a:xfrm>
                <a:off x="4796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Rectangle 161"/>
              <p:cNvSpPr>
                <a:spLocks noChangeArrowheads="1"/>
              </p:cNvSpPr>
              <p:nvPr/>
            </p:nvSpPr>
            <p:spPr bwMode="auto">
              <a:xfrm>
                <a:off x="4805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Rectangle 162"/>
              <p:cNvSpPr>
                <a:spLocks noChangeArrowheads="1"/>
              </p:cNvSpPr>
              <p:nvPr/>
            </p:nvSpPr>
            <p:spPr bwMode="auto">
              <a:xfrm>
                <a:off x="4813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Rectangle 163"/>
              <p:cNvSpPr>
                <a:spLocks noChangeArrowheads="1"/>
              </p:cNvSpPr>
              <p:nvPr/>
            </p:nvSpPr>
            <p:spPr bwMode="auto">
              <a:xfrm>
                <a:off x="4869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Rectangle 164"/>
              <p:cNvSpPr>
                <a:spLocks noChangeArrowheads="1"/>
              </p:cNvSpPr>
              <p:nvPr/>
            </p:nvSpPr>
            <p:spPr bwMode="auto">
              <a:xfrm>
                <a:off x="4877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Rectangle 165"/>
              <p:cNvSpPr>
                <a:spLocks noChangeArrowheads="1"/>
              </p:cNvSpPr>
              <p:nvPr/>
            </p:nvSpPr>
            <p:spPr bwMode="auto">
              <a:xfrm>
                <a:off x="4886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Rectangle 166"/>
              <p:cNvSpPr>
                <a:spLocks noChangeArrowheads="1"/>
              </p:cNvSpPr>
              <p:nvPr/>
            </p:nvSpPr>
            <p:spPr bwMode="auto">
              <a:xfrm>
                <a:off x="4869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Rectangle 167"/>
              <p:cNvSpPr>
                <a:spLocks noChangeArrowheads="1"/>
              </p:cNvSpPr>
              <p:nvPr/>
            </p:nvSpPr>
            <p:spPr bwMode="auto">
              <a:xfrm>
                <a:off x="4877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Rectangle 168"/>
              <p:cNvSpPr>
                <a:spLocks noChangeArrowheads="1"/>
              </p:cNvSpPr>
              <p:nvPr/>
            </p:nvSpPr>
            <p:spPr bwMode="auto">
              <a:xfrm>
                <a:off x="4886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Rectangle 169"/>
              <p:cNvSpPr>
                <a:spLocks noChangeArrowheads="1"/>
              </p:cNvSpPr>
              <p:nvPr/>
            </p:nvSpPr>
            <p:spPr bwMode="auto">
              <a:xfrm>
                <a:off x="4869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Rectangle 170"/>
              <p:cNvSpPr>
                <a:spLocks noChangeArrowheads="1"/>
              </p:cNvSpPr>
              <p:nvPr/>
            </p:nvSpPr>
            <p:spPr bwMode="auto">
              <a:xfrm>
                <a:off x="4877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Rectangle 171"/>
              <p:cNvSpPr>
                <a:spLocks noChangeArrowheads="1"/>
              </p:cNvSpPr>
              <p:nvPr/>
            </p:nvSpPr>
            <p:spPr bwMode="auto">
              <a:xfrm>
                <a:off x="4886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Rectangle 172"/>
              <p:cNvSpPr>
                <a:spLocks noChangeArrowheads="1"/>
              </p:cNvSpPr>
              <p:nvPr/>
            </p:nvSpPr>
            <p:spPr bwMode="auto">
              <a:xfrm>
                <a:off x="4869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Rectangle 173"/>
              <p:cNvSpPr>
                <a:spLocks noChangeArrowheads="1"/>
              </p:cNvSpPr>
              <p:nvPr/>
            </p:nvSpPr>
            <p:spPr bwMode="auto">
              <a:xfrm>
                <a:off x="4877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Rectangle 174"/>
              <p:cNvSpPr>
                <a:spLocks noChangeArrowheads="1"/>
              </p:cNvSpPr>
              <p:nvPr/>
            </p:nvSpPr>
            <p:spPr bwMode="auto">
              <a:xfrm>
                <a:off x="4886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Rectangle 175"/>
              <p:cNvSpPr>
                <a:spLocks noChangeArrowheads="1"/>
              </p:cNvSpPr>
              <p:nvPr/>
            </p:nvSpPr>
            <p:spPr bwMode="auto">
              <a:xfrm>
                <a:off x="4869" y="1973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Rectangle 176"/>
              <p:cNvSpPr>
                <a:spLocks noChangeArrowheads="1"/>
              </p:cNvSpPr>
              <p:nvPr/>
            </p:nvSpPr>
            <p:spPr bwMode="auto">
              <a:xfrm>
                <a:off x="4877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Rectangle 177"/>
              <p:cNvSpPr>
                <a:spLocks noChangeArrowheads="1"/>
              </p:cNvSpPr>
              <p:nvPr/>
            </p:nvSpPr>
            <p:spPr bwMode="auto">
              <a:xfrm>
                <a:off x="4886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Rectangle 178"/>
              <p:cNvSpPr>
                <a:spLocks noChangeArrowheads="1"/>
              </p:cNvSpPr>
              <p:nvPr/>
            </p:nvSpPr>
            <p:spPr bwMode="auto">
              <a:xfrm>
                <a:off x="4869" y="1986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1" name="Rectangle 179"/>
              <p:cNvSpPr>
                <a:spLocks noChangeArrowheads="1"/>
              </p:cNvSpPr>
              <p:nvPr/>
            </p:nvSpPr>
            <p:spPr bwMode="auto">
              <a:xfrm>
                <a:off x="4877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Rectangle 180"/>
              <p:cNvSpPr>
                <a:spLocks noChangeArrowheads="1"/>
              </p:cNvSpPr>
              <p:nvPr/>
            </p:nvSpPr>
            <p:spPr bwMode="auto">
              <a:xfrm>
                <a:off x="4886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3" name="Rectangle 181"/>
              <p:cNvSpPr>
                <a:spLocks noChangeArrowheads="1"/>
              </p:cNvSpPr>
              <p:nvPr/>
            </p:nvSpPr>
            <p:spPr bwMode="auto">
              <a:xfrm>
                <a:off x="4869" y="1999"/>
                <a:ext cx="8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4" name="Rectangle 182"/>
              <p:cNvSpPr>
                <a:spLocks noChangeArrowheads="1"/>
              </p:cNvSpPr>
              <p:nvPr/>
            </p:nvSpPr>
            <p:spPr bwMode="auto">
              <a:xfrm>
                <a:off x="4877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5" name="Rectangle 183"/>
              <p:cNvSpPr>
                <a:spLocks noChangeArrowheads="1"/>
              </p:cNvSpPr>
              <p:nvPr/>
            </p:nvSpPr>
            <p:spPr bwMode="auto">
              <a:xfrm>
                <a:off x="4886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6" name="Rectangle 184"/>
              <p:cNvSpPr>
                <a:spLocks noChangeArrowheads="1"/>
              </p:cNvSpPr>
              <p:nvPr/>
            </p:nvSpPr>
            <p:spPr bwMode="auto">
              <a:xfrm>
                <a:off x="4869" y="200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7" name="Rectangle 185"/>
              <p:cNvSpPr>
                <a:spLocks noChangeArrowheads="1"/>
              </p:cNvSpPr>
              <p:nvPr/>
            </p:nvSpPr>
            <p:spPr bwMode="auto">
              <a:xfrm>
                <a:off x="4877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8" name="Rectangle 186"/>
              <p:cNvSpPr>
                <a:spLocks noChangeArrowheads="1"/>
              </p:cNvSpPr>
              <p:nvPr/>
            </p:nvSpPr>
            <p:spPr bwMode="auto">
              <a:xfrm>
                <a:off x="4886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9" name="Rectangle 187"/>
              <p:cNvSpPr>
                <a:spLocks noChangeArrowheads="1"/>
              </p:cNvSpPr>
              <p:nvPr/>
            </p:nvSpPr>
            <p:spPr bwMode="auto">
              <a:xfrm>
                <a:off x="4984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0" name="Rectangle 188"/>
              <p:cNvSpPr>
                <a:spLocks noChangeArrowheads="1"/>
              </p:cNvSpPr>
              <p:nvPr/>
            </p:nvSpPr>
            <p:spPr bwMode="auto">
              <a:xfrm>
                <a:off x="4992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1" name="Rectangle 189"/>
              <p:cNvSpPr>
                <a:spLocks noChangeArrowheads="1"/>
              </p:cNvSpPr>
              <p:nvPr/>
            </p:nvSpPr>
            <p:spPr bwMode="auto">
              <a:xfrm>
                <a:off x="4997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2" name="Rectangle 190"/>
              <p:cNvSpPr>
                <a:spLocks noChangeArrowheads="1"/>
              </p:cNvSpPr>
              <p:nvPr/>
            </p:nvSpPr>
            <p:spPr bwMode="auto">
              <a:xfrm>
                <a:off x="4984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3" name="Rectangle 191"/>
              <p:cNvSpPr>
                <a:spLocks noChangeArrowheads="1"/>
              </p:cNvSpPr>
              <p:nvPr/>
            </p:nvSpPr>
            <p:spPr bwMode="auto">
              <a:xfrm>
                <a:off x="4992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4" name="Rectangle 192"/>
              <p:cNvSpPr>
                <a:spLocks noChangeArrowheads="1"/>
              </p:cNvSpPr>
              <p:nvPr/>
            </p:nvSpPr>
            <p:spPr bwMode="auto">
              <a:xfrm>
                <a:off x="4997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5" name="Rectangle 193"/>
              <p:cNvSpPr>
                <a:spLocks noChangeArrowheads="1"/>
              </p:cNvSpPr>
              <p:nvPr/>
            </p:nvSpPr>
            <p:spPr bwMode="auto">
              <a:xfrm>
                <a:off x="4984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6" name="Rectangle 194"/>
              <p:cNvSpPr>
                <a:spLocks noChangeArrowheads="1"/>
              </p:cNvSpPr>
              <p:nvPr/>
            </p:nvSpPr>
            <p:spPr bwMode="auto">
              <a:xfrm>
                <a:off x="4992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7" name="Rectangle 195"/>
              <p:cNvSpPr>
                <a:spLocks noChangeArrowheads="1"/>
              </p:cNvSpPr>
              <p:nvPr/>
            </p:nvSpPr>
            <p:spPr bwMode="auto">
              <a:xfrm>
                <a:off x="4997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8" name="Rectangle 196"/>
              <p:cNvSpPr>
                <a:spLocks noChangeArrowheads="1"/>
              </p:cNvSpPr>
              <p:nvPr/>
            </p:nvSpPr>
            <p:spPr bwMode="auto">
              <a:xfrm>
                <a:off x="4984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9" name="Rectangle 197"/>
              <p:cNvSpPr>
                <a:spLocks noChangeArrowheads="1"/>
              </p:cNvSpPr>
              <p:nvPr/>
            </p:nvSpPr>
            <p:spPr bwMode="auto">
              <a:xfrm>
                <a:off x="4992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0" name="Rectangle 198"/>
              <p:cNvSpPr>
                <a:spLocks noChangeArrowheads="1"/>
              </p:cNvSpPr>
              <p:nvPr/>
            </p:nvSpPr>
            <p:spPr bwMode="auto">
              <a:xfrm>
                <a:off x="4997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1" name="Rectangle 199"/>
              <p:cNvSpPr>
                <a:spLocks noChangeArrowheads="1"/>
              </p:cNvSpPr>
              <p:nvPr/>
            </p:nvSpPr>
            <p:spPr bwMode="auto">
              <a:xfrm>
                <a:off x="4984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2" name="Rectangle 200"/>
              <p:cNvSpPr>
                <a:spLocks noChangeArrowheads="1"/>
              </p:cNvSpPr>
              <p:nvPr/>
            </p:nvSpPr>
            <p:spPr bwMode="auto">
              <a:xfrm>
                <a:off x="4992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3" name="Rectangle 201"/>
              <p:cNvSpPr>
                <a:spLocks noChangeArrowheads="1"/>
              </p:cNvSpPr>
              <p:nvPr/>
            </p:nvSpPr>
            <p:spPr bwMode="auto">
              <a:xfrm>
                <a:off x="4997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4" name="Rectangle 202"/>
              <p:cNvSpPr>
                <a:spLocks noChangeArrowheads="1"/>
              </p:cNvSpPr>
              <p:nvPr/>
            </p:nvSpPr>
            <p:spPr bwMode="auto">
              <a:xfrm>
                <a:off x="4984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5" name="Rectangle 203"/>
              <p:cNvSpPr>
                <a:spLocks noChangeArrowheads="1"/>
              </p:cNvSpPr>
              <p:nvPr/>
            </p:nvSpPr>
            <p:spPr bwMode="auto">
              <a:xfrm>
                <a:off x="4992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6" name="Rectangle 204"/>
              <p:cNvSpPr>
                <a:spLocks noChangeArrowheads="1"/>
              </p:cNvSpPr>
              <p:nvPr/>
            </p:nvSpPr>
            <p:spPr bwMode="auto">
              <a:xfrm>
                <a:off x="4997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7" name="Rectangle 205"/>
              <p:cNvSpPr>
                <a:spLocks noChangeArrowheads="1"/>
              </p:cNvSpPr>
              <p:nvPr/>
            </p:nvSpPr>
            <p:spPr bwMode="auto">
              <a:xfrm>
                <a:off x="4984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8" name="Rectangle 206"/>
              <p:cNvSpPr>
                <a:spLocks noChangeArrowheads="1"/>
              </p:cNvSpPr>
              <p:nvPr/>
            </p:nvSpPr>
            <p:spPr bwMode="auto">
              <a:xfrm>
                <a:off x="4992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9" name="Rectangle 207"/>
              <p:cNvSpPr>
                <a:spLocks noChangeArrowheads="1"/>
              </p:cNvSpPr>
              <p:nvPr/>
            </p:nvSpPr>
            <p:spPr bwMode="auto">
              <a:xfrm>
                <a:off x="4997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0" name="Rectangle 208"/>
              <p:cNvSpPr>
                <a:spLocks noChangeArrowheads="1"/>
              </p:cNvSpPr>
              <p:nvPr/>
            </p:nvSpPr>
            <p:spPr bwMode="auto">
              <a:xfrm>
                <a:off x="4984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1" name="Rectangle 209"/>
              <p:cNvSpPr>
                <a:spLocks noChangeArrowheads="1"/>
              </p:cNvSpPr>
              <p:nvPr/>
            </p:nvSpPr>
            <p:spPr bwMode="auto">
              <a:xfrm>
                <a:off x="4992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2" name="Rectangle 210"/>
              <p:cNvSpPr>
                <a:spLocks noChangeArrowheads="1"/>
              </p:cNvSpPr>
              <p:nvPr/>
            </p:nvSpPr>
            <p:spPr bwMode="auto">
              <a:xfrm>
                <a:off x="4997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3" name="Rectangle 211"/>
              <p:cNvSpPr>
                <a:spLocks noChangeArrowheads="1"/>
              </p:cNvSpPr>
              <p:nvPr/>
            </p:nvSpPr>
            <p:spPr bwMode="auto">
              <a:xfrm>
                <a:off x="5048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4" name="Rectangle 212"/>
              <p:cNvSpPr>
                <a:spLocks noChangeArrowheads="1"/>
              </p:cNvSpPr>
              <p:nvPr/>
            </p:nvSpPr>
            <p:spPr bwMode="auto">
              <a:xfrm>
                <a:off x="5056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5" name="Rectangle 213"/>
              <p:cNvSpPr>
                <a:spLocks noChangeArrowheads="1"/>
              </p:cNvSpPr>
              <p:nvPr/>
            </p:nvSpPr>
            <p:spPr bwMode="auto">
              <a:xfrm>
                <a:off x="5060" y="1978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6" name="Rectangle 214"/>
              <p:cNvSpPr>
                <a:spLocks noChangeArrowheads="1"/>
              </p:cNvSpPr>
              <p:nvPr/>
            </p:nvSpPr>
            <p:spPr bwMode="auto">
              <a:xfrm>
                <a:off x="5048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7" name="Rectangle 215"/>
              <p:cNvSpPr>
                <a:spLocks noChangeArrowheads="1"/>
              </p:cNvSpPr>
              <p:nvPr/>
            </p:nvSpPr>
            <p:spPr bwMode="auto">
              <a:xfrm>
                <a:off x="5056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8" name="Rectangle 216"/>
              <p:cNvSpPr>
                <a:spLocks noChangeArrowheads="1"/>
              </p:cNvSpPr>
              <p:nvPr/>
            </p:nvSpPr>
            <p:spPr bwMode="auto">
              <a:xfrm>
                <a:off x="5060" y="1990"/>
                <a:ext cx="9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9" name="Rectangle 217"/>
              <p:cNvSpPr>
                <a:spLocks noChangeArrowheads="1"/>
              </p:cNvSpPr>
              <p:nvPr/>
            </p:nvSpPr>
            <p:spPr bwMode="auto">
              <a:xfrm>
                <a:off x="5048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0" name="Rectangle 218"/>
              <p:cNvSpPr>
                <a:spLocks noChangeArrowheads="1"/>
              </p:cNvSpPr>
              <p:nvPr/>
            </p:nvSpPr>
            <p:spPr bwMode="auto">
              <a:xfrm>
                <a:off x="5056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1" name="Rectangle 219"/>
              <p:cNvSpPr>
                <a:spLocks noChangeArrowheads="1"/>
              </p:cNvSpPr>
              <p:nvPr/>
            </p:nvSpPr>
            <p:spPr bwMode="auto">
              <a:xfrm>
                <a:off x="5060" y="1999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2" name="Rectangle 220"/>
              <p:cNvSpPr>
                <a:spLocks noChangeArrowheads="1"/>
              </p:cNvSpPr>
              <p:nvPr/>
            </p:nvSpPr>
            <p:spPr bwMode="auto">
              <a:xfrm>
                <a:off x="5048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3" name="Rectangle 221"/>
              <p:cNvSpPr>
                <a:spLocks noChangeArrowheads="1"/>
              </p:cNvSpPr>
              <p:nvPr/>
            </p:nvSpPr>
            <p:spPr bwMode="auto">
              <a:xfrm>
                <a:off x="5056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4" name="Rectangle 222"/>
              <p:cNvSpPr>
                <a:spLocks noChangeArrowheads="1"/>
              </p:cNvSpPr>
              <p:nvPr/>
            </p:nvSpPr>
            <p:spPr bwMode="auto">
              <a:xfrm>
                <a:off x="5060" y="2012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5" name="Rectangle 223"/>
              <p:cNvSpPr>
                <a:spLocks noChangeArrowheads="1"/>
              </p:cNvSpPr>
              <p:nvPr/>
            </p:nvSpPr>
            <p:spPr bwMode="auto">
              <a:xfrm>
                <a:off x="5048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6" name="Rectangle 224"/>
              <p:cNvSpPr>
                <a:spLocks noChangeArrowheads="1"/>
              </p:cNvSpPr>
              <p:nvPr/>
            </p:nvSpPr>
            <p:spPr bwMode="auto">
              <a:xfrm>
                <a:off x="5056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7" name="Rectangle 225"/>
              <p:cNvSpPr>
                <a:spLocks noChangeArrowheads="1"/>
              </p:cNvSpPr>
              <p:nvPr/>
            </p:nvSpPr>
            <p:spPr bwMode="auto">
              <a:xfrm>
                <a:off x="5060" y="2067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Rectangle 226"/>
              <p:cNvSpPr>
                <a:spLocks noChangeArrowheads="1"/>
              </p:cNvSpPr>
              <p:nvPr/>
            </p:nvSpPr>
            <p:spPr bwMode="auto">
              <a:xfrm>
                <a:off x="5048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9" name="Rectangle 227"/>
              <p:cNvSpPr>
                <a:spLocks noChangeArrowheads="1"/>
              </p:cNvSpPr>
              <p:nvPr/>
            </p:nvSpPr>
            <p:spPr bwMode="auto">
              <a:xfrm>
                <a:off x="5056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0" name="Rectangle 228"/>
              <p:cNvSpPr>
                <a:spLocks noChangeArrowheads="1"/>
              </p:cNvSpPr>
              <p:nvPr/>
            </p:nvSpPr>
            <p:spPr bwMode="auto">
              <a:xfrm>
                <a:off x="5060" y="2080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Rectangle 229"/>
              <p:cNvSpPr>
                <a:spLocks noChangeArrowheads="1"/>
              </p:cNvSpPr>
              <p:nvPr/>
            </p:nvSpPr>
            <p:spPr bwMode="auto">
              <a:xfrm>
                <a:off x="5048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2" name="Rectangle 230"/>
              <p:cNvSpPr>
                <a:spLocks noChangeArrowheads="1"/>
              </p:cNvSpPr>
              <p:nvPr/>
            </p:nvSpPr>
            <p:spPr bwMode="auto">
              <a:xfrm>
                <a:off x="5056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3" name="Rectangle 231"/>
              <p:cNvSpPr>
                <a:spLocks noChangeArrowheads="1"/>
              </p:cNvSpPr>
              <p:nvPr/>
            </p:nvSpPr>
            <p:spPr bwMode="auto">
              <a:xfrm>
                <a:off x="5060" y="2093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4" name="Rectangle 232"/>
              <p:cNvSpPr>
                <a:spLocks noChangeArrowheads="1"/>
              </p:cNvSpPr>
              <p:nvPr/>
            </p:nvSpPr>
            <p:spPr bwMode="auto">
              <a:xfrm>
                <a:off x="5048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5" name="Rectangle 233"/>
              <p:cNvSpPr>
                <a:spLocks noChangeArrowheads="1"/>
              </p:cNvSpPr>
              <p:nvPr/>
            </p:nvSpPr>
            <p:spPr bwMode="auto">
              <a:xfrm>
                <a:off x="5056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" name="Rectangle 234"/>
              <p:cNvSpPr>
                <a:spLocks noChangeArrowheads="1"/>
              </p:cNvSpPr>
              <p:nvPr/>
            </p:nvSpPr>
            <p:spPr bwMode="auto">
              <a:xfrm>
                <a:off x="5060" y="2105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" name="Rectangle 235"/>
              <p:cNvSpPr>
                <a:spLocks noChangeArrowheads="1"/>
              </p:cNvSpPr>
              <p:nvPr/>
            </p:nvSpPr>
            <p:spPr bwMode="auto">
              <a:xfrm>
                <a:off x="5112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" name="Rectangle 236"/>
              <p:cNvSpPr>
                <a:spLocks noChangeArrowheads="1"/>
              </p:cNvSpPr>
              <p:nvPr/>
            </p:nvSpPr>
            <p:spPr bwMode="auto">
              <a:xfrm>
                <a:off x="5120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" name="Rectangle 237"/>
              <p:cNvSpPr>
                <a:spLocks noChangeArrowheads="1"/>
              </p:cNvSpPr>
              <p:nvPr/>
            </p:nvSpPr>
            <p:spPr bwMode="auto">
              <a:xfrm>
                <a:off x="5129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0" name="Rectangle 238"/>
              <p:cNvSpPr>
                <a:spLocks noChangeArrowheads="1"/>
              </p:cNvSpPr>
              <p:nvPr/>
            </p:nvSpPr>
            <p:spPr bwMode="auto">
              <a:xfrm>
                <a:off x="5112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1" name="Rectangle 239"/>
              <p:cNvSpPr>
                <a:spLocks noChangeArrowheads="1"/>
              </p:cNvSpPr>
              <p:nvPr/>
            </p:nvSpPr>
            <p:spPr bwMode="auto">
              <a:xfrm>
                <a:off x="5120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2" name="Rectangle 240"/>
              <p:cNvSpPr>
                <a:spLocks noChangeArrowheads="1"/>
              </p:cNvSpPr>
              <p:nvPr/>
            </p:nvSpPr>
            <p:spPr bwMode="auto">
              <a:xfrm>
                <a:off x="5129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3" name="Rectangle 241"/>
              <p:cNvSpPr>
                <a:spLocks noChangeArrowheads="1"/>
              </p:cNvSpPr>
              <p:nvPr/>
            </p:nvSpPr>
            <p:spPr bwMode="auto">
              <a:xfrm>
                <a:off x="5112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4" name="Rectangle 242"/>
              <p:cNvSpPr>
                <a:spLocks noChangeArrowheads="1"/>
              </p:cNvSpPr>
              <p:nvPr/>
            </p:nvSpPr>
            <p:spPr bwMode="auto">
              <a:xfrm>
                <a:off x="5120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5" name="Rectangle 243"/>
              <p:cNvSpPr>
                <a:spLocks noChangeArrowheads="1"/>
              </p:cNvSpPr>
              <p:nvPr/>
            </p:nvSpPr>
            <p:spPr bwMode="auto">
              <a:xfrm>
                <a:off x="5129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6" name="Rectangle 244"/>
              <p:cNvSpPr>
                <a:spLocks noChangeArrowheads="1"/>
              </p:cNvSpPr>
              <p:nvPr/>
            </p:nvSpPr>
            <p:spPr bwMode="auto">
              <a:xfrm>
                <a:off x="5112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7" name="Rectangle 245"/>
              <p:cNvSpPr>
                <a:spLocks noChangeArrowheads="1"/>
              </p:cNvSpPr>
              <p:nvPr/>
            </p:nvSpPr>
            <p:spPr bwMode="auto">
              <a:xfrm>
                <a:off x="5120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" name="Rectangle 246"/>
              <p:cNvSpPr>
                <a:spLocks noChangeArrowheads="1"/>
              </p:cNvSpPr>
              <p:nvPr/>
            </p:nvSpPr>
            <p:spPr bwMode="auto">
              <a:xfrm>
                <a:off x="5129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9" name="Rectangle 247"/>
              <p:cNvSpPr>
                <a:spLocks noChangeArrowheads="1"/>
              </p:cNvSpPr>
              <p:nvPr/>
            </p:nvSpPr>
            <p:spPr bwMode="auto">
              <a:xfrm>
                <a:off x="5112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0" name="Rectangle 248"/>
              <p:cNvSpPr>
                <a:spLocks noChangeArrowheads="1"/>
              </p:cNvSpPr>
              <p:nvPr/>
            </p:nvSpPr>
            <p:spPr bwMode="auto">
              <a:xfrm>
                <a:off x="5120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Rectangle 249"/>
              <p:cNvSpPr>
                <a:spLocks noChangeArrowheads="1"/>
              </p:cNvSpPr>
              <p:nvPr/>
            </p:nvSpPr>
            <p:spPr bwMode="auto">
              <a:xfrm>
                <a:off x="5129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2" name="Rectangle 250"/>
              <p:cNvSpPr>
                <a:spLocks noChangeArrowheads="1"/>
              </p:cNvSpPr>
              <p:nvPr/>
            </p:nvSpPr>
            <p:spPr bwMode="auto">
              <a:xfrm>
                <a:off x="5112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3" name="Rectangle 251"/>
              <p:cNvSpPr>
                <a:spLocks noChangeArrowheads="1"/>
              </p:cNvSpPr>
              <p:nvPr/>
            </p:nvSpPr>
            <p:spPr bwMode="auto">
              <a:xfrm>
                <a:off x="5120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4" name="Rectangle 252"/>
              <p:cNvSpPr>
                <a:spLocks noChangeArrowheads="1"/>
              </p:cNvSpPr>
              <p:nvPr/>
            </p:nvSpPr>
            <p:spPr bwMode="auto">
              <a:xfrm>
                <a:off x="5129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5" name="Rectangle 253"/>
              <p:cNvSpPr>
                <a:spLocks noChangeArrowheads="1"/>
              </p:cNvSpPr>
              <p:nvPr/>
            </p:nvSpPr>
            <p:spPr bwMode="auto">
              <a:xfrm>
                <a:off x="5112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6" name="Rectangle 254"/>
              <p:cNvSpPr>
                <a:spLocks noChangeArrowheads="1"/>
              </p:cNvSpPr>
              <p:nvPr/>
            </p:nvSpPr>
            <p:spPr bwMode="auto">
              <a:xfrm>
                <a:off x="5120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" name="Rectangle 255"/>
              <p:cNvSpPr>
                <a:spLocks noChangeArrowheads="1"/>
              </p:cNvSpPr>
              <p:nvPr/>
            </p:nvSpPr>
            <p:spPr bwMode="auto">
              <a:xfrm>
                <a:off x="5129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" name="Rectangle 256"/>
              <p:cNvSpPr>
                <a:spLocks noChangeArrowheads="1"/>
              </p:cNvSpPr>
              <p:nvPr/>
            </p:nvSpPr>
            <p:spPr bwMode="auto">
              <a:xfrm>
                <a:off x="5112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9" name="Rectangle 257"/>
              <p:cNvSpPr>
                <a:spLocks noChangeArrowheads="1"/>
              </p:cNvSpPr>
              <p:nvPr/>
            </p:nvSpPr>
            <p:spPr bwMode="auto">
              <a:xfrm>
                <a:off x="5120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" name="Rectangle 258"/>
              <p:cNvSpPr>
                <a:spLocks noChangeArrowheads="1"/>
              </p:cNvSpPr>
              <p:nvPr/>
            </p:nvSpPr>
            <p:spPr bwMode="auto">
              <a:xfrm>
                <a:off x="5129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1" name="Rectangle 259"/>
              <p:cNvSpPr>
                <a:spLocks noChangeArrowheads="1"/>
              </p:cNvSpPr>
              <p:nvPr/>
            </p:nvSpPr>
            <p:spPr bwMode="auto">
              <a:xfrm>
                <a:off x="5184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" name="Rectangle 260"/>
              <p:cNvSpPr>
                <a:spLocks noChangeArrowheads="1"/>
              </p:cNvSpPr>
              <p:nvPr/>
            </p:nvSpPr>
            <p:spPr bwMode="auto">
              <a:xfrm>
                <a:off x="5192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3" name="Rectangle 261"/>
              <p:cNvSpPr>
                <a:spLocks noChangeArrowheads="1"/>
              </p:cNvSpPr>
              <p:nvPr/>
            </p:nvSpPr>
            <p:spPr bwMode="auto">
              <a:xfrm>
                <a:off x="5201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" name="Rectangle 262"/>
              <p:cNvSpPr>
                <a:spLocks noChangeArrowheads="1"/>
              </p:cNvSpPr>
              <p:nvPr/>
            </p:nvSpPr>
            <p:spPr bwMode="auto">
              <a:xfrm>
                <a:off x="5184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" name="Rectangle 263"/>
              <p:cNvSpPr>
                <a:spLocks noChangeArrowheads="1"/>
              </p:cNvSpPr>
              <p:nvPr/>
            </p:nvSpPr>
            <p:spPr bwMode="auto">
              <a:xfrm>
                <a:off x="5192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" name="Rectangle 264"/>
              <p:cNvSpPr>
                <a:spLocks noChangeArrowheads="1"/>
              </p:cNvSpPr>
              <p:nvPr/>
            </p:nvSpPr>
            <p:spPr bwMode="auto">
              <a:xfrm>
                <a:off x="5201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" name="Rectangle 265"/>
              <p:cNvSpPr>
                <a:spLocks noChangeArrowheads="1"/>
              </p:cNvSpPr>
              <p:nvPr/>
            </p:nvSpPr>
            <p:spPr bwMode="auto">
              <a:xfrm>
                <a:off x="5184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" name="Rectangle 266"/>
              <p:cNvSpPr>
                <a:spLocks noChangeArrowheads="1"/>
              </p:cNvSpPr>
              <p:nvPr/>
            </p:nvSpPr>
            <p:spPr bwMode="auto">
              <a:xfrm>
                <a:off x="5192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" name="Rectangle 267"/>
              <p:cNvSpPr>
                <a:spLocks noChangeArrowheads="1"/>
              </p:cNvSpPr>
              <p:nvPr/>
            </p:nvSpPr>
            <p:spPr bwMode="auto">
              <a:xfrm>
                <a:off x="5201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" name="Rectangle 268"/>
              <p:cNvSpPr>
                <a:spLocks noChangeArrowheads="1"/>
              </p:cNvSpPr>
              <p:nvPr/>
            </p:nvSpPr>
            <p:spPr bwMode="auto">
              <a:xfrm>
                <a:off x="5184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1" name="Rectangle 269"/>
              <p:cNvSpPr>
                <a:spLocks noChangeArrowheads="1"/>
              </p:cNvSpPr>
              <p:nvPr/>
            </p:nvSpPr>
            <p:spPr bwMode="auto">
              <a:xfrm>
                <a:off x="5192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2" name="Rectangle 270"/>
              <p:cNvSpPr>
                <a:spLocks noChangeArrowheads="1"/>
              </p:cNvSpPr>
              <p:nvPr/>
            </p:nvSpPr>
            <p:spPr bwMode="auto">
              <a:xfrm>
                <a:off x="5201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3" name="Rectangle 271"/>
              <p:cNvSpPr>
                <a:spLocks noChangeArrowheads="1"/>
              </p:cNvSpPr>
              <p:nvPr/>
            </p:nvSpPr>
            <p:spPr bwMode="auto">
              <a:xfrm>
                <a:off x="5184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4" name="Rectangle 272"/>
              <p:cNvSpPr>
                <a:spLocks noChangeArrowheads="1"/>
              </p:cNvSpPr>
              <p:nvPr/>
            </p:nvSpPr>
            <p:spPr bwMode="auto">
              <a:xfrm>
                <a:off x="5192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5" name="Rectangle 273"/>
              <p:cNvSpPr>
                <a:spLocks noChangeArrowheads="1"/>
              </p:cNvSpPr>
              <p:nvPr/>
            </p:nvSpPr>
            <p:spPr bwMode="auto">
              <a:xfrm>
                <a:off x="5201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6" name="Rectangle 274"/>
              <p:cNvSpPr>
                <a:spLocks noChangeArrowheads="1"/>
              </p:cNvSpPr>
              <p:nvPr/>
            </p:nvSpPr>
            <p:spPr bwMode="auto">
              <a:xfrm>
                <a:off x="5184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7" name="Rectangle 275"/>
              <p:cNvSpPr>
                <a:spLocks noChangeArrowheads="1"/>
              </p:cNvSpPr>
              <p:nvPr/>
            </p:nvSpPr>
            <p:spPr bwMode="auto">
              <a:xfrm>
                <a:off x="5192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8" name="Rectangle 276"/>
              <p:cNvSpPr>
                <a:spLocks noChangeArrowheads="1"/>
              </p:cNvSpPr>
              <p:nvPr/>
            </p:nvSpPr>
            <p:spPr bwMode="auto">
              <a:xfrm>
                <a:off x="5201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9" name="Rectangle 277"/>
              <p:cNvSpPr>
                <a:spLocks noChangeArrowheads="1"/>
              </p:cNvSpPr>
              <p:nvPr/>
            </p:nvSpPr>
            <p:spPr bwMode="auto">
              <a:xfrm>
                <a:off x="5184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0" name="Rectangle 278"/>
              <p:cNvSpPr>
                <a:spLocks noChangeArrowheads="1"/>
              </p:cNvSpPr>
              <p:nvPr/>
            </p:nvSpPr>
            <p:spPr bwMode="auto">
              <a:xfrm>
                <a:off x="5192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1" name="Rectangle 279"/>
              <p:cNvSpPr>
                <a:spLocks noChangeArrowheads="1"/>
              </p:cNvSpPr>
              <p:nvPr/>
            </p:nvSpPr>
            <p:spPr bwMode="auto">
              <a:xfrm>
                <a:off x="5201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2" name="Rectangle 280"/>
              <p:cNvSpPr>
                <a:spLocks noChangeArrowheads="1"/>
              </p:cNvSpPr>
              <p:nvPr/>
            </p:nvSpPr>
            <p:spPr bwMode="auto">
              <a:xfrm>
                <a:off x="5184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3" name="Rectangle 281"/>
              <p:cNvSpPr>
                <a:spLocks noChangeArrowheads="1"/>
              </p:cNvSpPr>
              <p:nvPr/>
            </p:nvSpPr>
            <p:spPr bwMode="auto">
              <a:xfrm>
                <a:off x="5192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" name="Rectangle 282"/>
              <p:cNvSpPr>
                <a:spLocks noChangeArrowheads="1"/>
              </p:cNvSpPr>
              <p:nvPr/>
            </p:nvSpPr>
            <p:spPr bwMode="auto">
              <a:xfrm>
                <a:off x="5201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" name="Rectangle 283"/>
              <p:cNvSpPr>
                <a:spLocks noChangeArrowheads="1"/>
              </p:cNvSpPr>
              <p:nvPr/>
            </p:nvSpPr>
            <p:spPr bwMode="auto">
              <a:xfrm>
                <a:off x="4558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" name="Rectangle 284"/>
              <p:cNvSpPr>
                <a:spLocks noChangeArrowheads="1"/>
              </p:cNvSpPr>
              <p:nvPr/>
            </p:nvSpPr>
            <p:spPr bwMode="auto">
              <a:xfrm>
                <a:off x="456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7" name="Rectangle 285"/>
              <p:cNvSpPr>
                <a:spLocks noChangeArrowheads="1"/>
              </p:cNvSpPr>
              <p:nvPr/>
            </p:nvSpPr>
            <p:spPr bwMode="auto">
              <a:xfrm>
                <a:off x="4571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8" name="Rectangle 286"/>
              <p:cNvSpPr>
                <a:spLocks noChangeArrowheads="1"/>
              </p:cNvSpPr>
              <p:nvPr/>
            </p:nvSpPr>
            <p:spPr bwMode="auto">
              <a:xfrm>
                <a:off x="4558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9" name="Rectangle 287"/>
              <p:cNvSpPr>
                <a:spLocks noChangeArrowheads="1"/>
              </p:cNvSpPr>
              <p:nvPr/>
            </p:nvSpPr>
            <p:spPr bwMode="auto">
              <a:xfrm>
                <a:off x="456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0" name="Rectangle 288"/>
              <p:cNvSpPr>
                <a:spLocks noChangeArrowheads="1"/>
              </p:cNvSpPr>
              <p:nvPr/>
            </p:nvSpPr>
            <p:spPr bwMode="auto">
              <a:xfrm>
                <a:off x="4571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1" name="Rectangle 289"/>
              <p:cNvSpPr>
                <a:spLocks noChangeArrowheads="1"/>
              </p:cNvSpPr>
              <p:nvPr/>
            </p:nvSpPr>
            <p:spPr bwMode="auto">
              <a:xfrm>
                <a:off x="4558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2" name="Rectangle 290"/>
              <p:cNvSpPr>
                <a:spLocks noChangeArrowheads="1"/>
              </p:cNvSpPr>
              <p:nvPr/>
            </p:nvSpPr>
            <p:spPr bwMode="auto">
              <a:xfrm>
                <a:off x="456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3" name="Rectangle 291"/>
              <p:cNvSpPr>
                <a:spLocks noChangeArrowheads="1"/>
              </p:cNvSpPr>
              <p:nvPr/>
            </p:nvSpPr>
            <p:spPr bwMode="auto">
              <a:xfrm>
                <a:off x="4571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4" name="Rectangle 292"/>
              <p:cNvSpPr>
                <a:spLocks noChangeArrowheads="1"/>
              </p:cNvSpPr>
              <p:nvPr/>
            </p:nvSpPr>
            <p:spPr bwMode="auto">
              <a:xfrm>
                <a:off x="4558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5" name="Rectangle 293"/>
              <p:cNvSpPr>
                <a:spLocks noChangeArrowheads="1"/>
              </p:cNvSpPr>
              <p:nvPr/>
            </p:nvSpPr>
            <p:spPr bwMode="auto">
              <a:xfrm>
                <a:off x="456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6" name="Rectangle 294"/>
              <p:cNvSpPr>
                <a:spLocks noChangeArrowheads="1"/>
              </p:cNvSpPr>
              <p:nvPr/>
            </p:nvSpPr>
            <p:spPr bwMode="auto">
              <a:xfrm>
                <a:off x="4571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7" name="Rectangle 295"/>
              <p:cNvSpPr>
                <a:spLocks noChangeArrowheads="1"/>
              </p:cNvSpPr>
              <p:nvPr/>
            </p:nvSpPr>
            <p:spPr bwMode="auto">
              <a:xfrm>
                <a:off x="4558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8" name="Rectangle 296"/>
              <p:cNvSpPr>
                <a:spLocks noChangeArrowheads="1"/>
              </p:cNvSpPr>
              <p:nvPr/>
            </p:nvSpPr>
            <p:spPr bwMode="auto">
              <a:xfrm>
                <a:off x="456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49" name="Rectangle 297"/>
              <p:cNvSpPr>
                <a:spLocks noChangeArrowheads="1"/>
              </p:cNvSpPr>
              <p:nvPr/>
            </p:nvSpPr>
            <p:spPr bwMode="auto">
              <a:xfrm>
                <a:off x="4571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0" name="Rectangle 298"/>
              <p:cNvSpPr>
                <a:spLocks noChangeArrowheads="1"/>
              </p:cNvSpPr>
              <p:nvPr/>
            </p:nvSpPr>
            <p:spPr bwMode="auto">
              <a:xfrm>
                <a:off x="4558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1" name="Rectangle 299"/>
              <p:cNvSpPr>
                <a:spLocks noChangeArrowheads="1"/>
              </p:cNvSpPr>
              <p:nvPr/>
            </p:nvSpPr>
            <p:spPr bwMode="auto">
              <a:xfrm>
                <a:off x="456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2" name="Rectangle 300"/>
              <p:cNvSpPr>
                <a:spLocks noChangeArrowheads="1"/>
              </p:cNvSpPr>
              <p:nvPr/>
            </p:nvSpPr>
            <p:spPr bwMode="auto">
              <a:xfrm>
                <a:off x="4571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3" name="Rectangle 301"/>
              <p:cNvSpPr>
                <a:spLocks noChangeArrowheads="1"/>
              </p:cNvSpPr>
              <p:nvPr/>
            </p:nvSpPr>
            <p:spPr bwMode="auto">
              <a:xfrm>
                <a:off x="4558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4" name="Rectangle 302"/>
              <p:cNvSpPr>
                <a:spLocks noChangeArrowheads="1"/>
              </p:cNvSpPr>
              <p:nvPr/>
            </p:nvSpPr>
            <p:spPr bwMode="auto">
              <a:xfrm>
                <a:off x="456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5" name="Rectangle 303"/>
              <p:cNvSpPr>
                <a:spLocks noChangeArrowheads="1"/>
              </p:cNvSpPr>
              <p:nvPr/>
            </p:nvSpPr>
            <p:spPr bwMode="auto">
              <a:xfrm>
                <a:off x="4571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6" name="Rectangle 304"/>
              <p:cNvSpPr>
                <a:spLocks noChangeArrowheads="1"/>
              </p:cNvSpPr>
              <p:nvPr/>
            </p:nvSpPr>
            <p:spPr bwMode="auto">
              <a:xfrm>
                <a:off x="4558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7" name="Rectangle 305"/>
              <p:cNvSpPr>
                <a:spLocks noChangeArrowheads="1"/>
              </p:cNvSpPr>
              <p:nvPr/>
            </p:nvSpPr>
            <p:spPr bwMode="auto">
              <a:xfrm>
                <a:off x="456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8" name="Rectangle 306"/>
              <p:cNvSpPr>
                <a:spLocks noChangeArrowheads="1"/>
              </p:cNvSpPr>
              <p:nvPr/>
            </p:nvSpPr>
            <p:spPr bwMode="auto">
              <a:xfrm>
                <a:off x="4571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9" name="Rectangle 307"/>
              <p:cNvSpPr>
                <a:spLocks noChangeArrowheads="1"/>
              </p:cNvSpPr>
              <p:nvPr/>
            </p:nvSpPr>
            <p:spPr bwMode="auto">
              <a:xfrm>
                <a:off x="4490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0" name="Rectangle 308"/>
              <p:cNvSpPr>
                <a:spLocks noChangeArrowheads="1"/>
              </p:cNvSpPr>
              <p:nvPr/>
            </p:nvSpPr>
            <p:spPr bwMode="auto">
              <a:xfrm>
                <a:off x="4498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1" name="Rectangle 309"/>
              <p:cNvSpPr>
                <a:spLocks noChangeArrowheads="1"/>
              </p:cNvSpPr>
              <p:nvPr/>
            </p:nvSpPr>
            <p:spPr bwMode="auto">
              <a:xfrm>
                <a:off x="4507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2" name="Rectangle 310"/>
              <p:cNvSpPr>
                <a:spLocks noChangeArrowheads="1"/>
              </p:cNvSpPr>
              <p:nvPr/>
            </p:nvSpPr>
            <p:spPr bwMode="auto">
              <a:xfrm>
                <a:off x="4490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3" name="Rectangle 311"/>
              <p:cNvSpPr>
                <a:spLocks noChangeArrowheads="1"/>
              </p:cNvSpPr>
              <p:nvPr/>
            </p:nvSpPr>
            <p:spPr bwMode="auto">
              <a:xfrm>
                <a:off x="4498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4" name="Rectangle 312"/>
              <p:cNvSpPr>
                <a:spLocks noChangeArrowheads="1"/>
              </p:cNvSpPr>
              <p:nvPr/>
            </p:nvSpPr>
            <p:spPr bwMode="auto">
              <a:xfrm>
                <a:off x="4507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5" name="Rectangle 313"/>
              <p:cNvSpPr>
                <a:spLocks noChangeArrowheads="1"/>
              </p:cNvSpPr>
              <p:nvPr/>
            </p:nvSpPr>
            <p:spPr bwMode="auto">
              <a:xfrm>
                <a:off x="4490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6" name="Rectangle 314"/>
              <p:cNvSpPr>
                <a:spLocks noChangeArrowheads="1"/>
              </p:cNvSpPr>
              <p:nvPr/>
            </p:nvSpPr>
            <p:spPr bwMode="auto">
              <a:xfrm>
                <a:off x="4498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7" name="Rectangle 315"/>
              <p:cNvSpPr>
                <a:spLocks noChangeArrowheads="1"/>
              </p:cNvSpPr>
              <p:nvPr/>
            </p:nvSpPr>
            <p:spPr bwMode="auto">
              <a:xfrm>
                <a:off x="4507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8" name="Rectangle 316"/>
              <p:cNvSpPr>
                <a:spLocks noChangeArrowheads="1"/>
              </p:cNvSpPr>
              <p:nvPr/>
            </p:nvSpPr>
            <p:spPr bwMode="auto">
              <a:xfrm>
                <a:off x="4490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9" name="Rectangle 317"/>
              <p:cNvSpPr>
                <a:spLocks noChangeArrowheads="1"/>
              </p:cNvSpPr>
              <p:nvPr/>
            </p:nvSpPr>
            <p:spPr bwMode="auto">
              <a:xfrm>
                <a:off x="4498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0" name="Rectangle 318"/>
              <p:cNvSpPr>
                <a:spLocks noChangeArrowheads="1"/>
              </p:cNvSpPr>
              <p:nvPr/>
            </p:nvSpPr>
            <p:spPr bwMode="auto">
              <a:xfrm>
                <a:off x="4507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1" name="Rectangle 319"/>
              <p:cNvSpPr>
                <a:spLocks noChangeArrowheads="1"/>
              </p:cNvSpPr>
              <p:nvPr/>
            </p:nvSpPr>
            <p:spPr bwMode="auto">
              <a:xfrm>
                <a:off x="4490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2" name="Rectangle 320"/>
              <p:cNvSpPr>
                <a:spLocks noChangeArrowheads="1"/>
              </p:cNvSpPr>
              <p:nvPr/>
            </p:nvSpPr>
            <p:spPr bwMode="auto">
              <a:xfrm>
                <a:off x="4498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3" name="Rectangle 321"/>
              <p:cNvSpPr>
                <a:spLocks noChangeArrowheads="1"/>
              </p:cNvSpPr>
              <p:nvPr/>
            </p:nvSpPr>
            <p:spPr bwMode="auto">
              <a:xfrm>
                <a:off x="4507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4" name="Rectangle 322"/>
              <p:cNvSpPr>
                <a:spLocks noChangeArrowheads="1"/>
              </p:cNvSpPr>
              <p:nvPr/>
            </p:nvSpPr>
            <p:spPr bwMode="auto">
              <a:xfrm>
                <a:off x="4490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5" name="Rectangle 323"/>
              <p:cNvSpPr>
                <a:spLocks noChangeArrowheads="1"/>
              </p:cNvSpPr>
              <p:nvPr/>
            </p:nvSpPr>
            <p:spPr bwMode="auto">
              <a:xfrm>
                <a:off x="4498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6" name="Rectangle 324"/>
              <p:cNvSpPr>
                <a:spLocks noChangeArrowheads="1"/>
              </p:cNvSpPr>
              <p:nvPr/>
            </p:nvSpPr>
            <p:spPr bwMode="auto">
              <a:xfrm>
                <a:off x="4507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7" name="Rectangle 325"/>
              <p:cNvSpPr>
                <a:spLocks noChangeArrowheads="1"/>
              </p:cNvSpPr>
              <p:nvPr/>
            </p:nvSpPr>
            <p:spPr bwMode="auto">
              <a:xfrm>
                <a:off x="4490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8" name="Rectangle 326"/>
              <p:cNvSpPr>
                <a:spLocks noChangeArrowheads="1"/>
              </p:cNvSpPr>
              <p:nvPr/>
            </p:nvSpPr>
            <p:spPr bwMode="auto">
              <a:xfrm>
                <a:off x="4498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9" name="Rectangle 327"/>
              <p:cNvSpPr>
                <a:spLocks noChangeArrowheads="1"/>
              </p:cNvSpPr>
              <p:nvPr/>
            </p:nvSpPr>
            <p:spPr bwMode="auto">
              <a:xfrm>
                <a:off x="4507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0" name="Rectangle 328"/>
              <p:cNvSpPr>
                <a:spLocks noChangeArrowheads="1"/>
              </p:cNvSpPr>
              <p:nvPr/>
            </p:nvSpPr>
            <p:spPr bwMode="auto">
              <a:xfrm>
                <a:off x="4490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1" name="Rectangle 329"/>
              <p:cNvSpPr>
                <a:spLocks noChangeArrowheads="1"/>
              </p:cNvSpPr>
              <p:nvPr/>
            </p:nvSpPr>
            <p:spPr bwMode="auto">
              <a:xfrm>
                <a:off x="4498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2" name="Rectangle 330"/>
              <p:cNvSpPr>
                <a:spLocks noChangeArrowheads="1"/>
              </p:cNvSpPr>
              <p:nvPr/>
            </p:nvSpPr>
            <p:spPr bwMode="auto">
              <a:xfrm>
                <a:off x="4507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3" name="Rectangle 331"/>
              <p:cNvSpPr>
                <a:spLocks noChangeArrowheads="1"/>
              </p:cNvSpPr>
              <p:nvPr/>
            </p:nvSpPr>
            <p:spPr bwMode="auto">
              <a:xfrm>
                <a:off x="4669" y="1914"/>
                <a:ext cx="276" cy="4"/>
              </a:xfrm>
              <a:prstGeom prst="rect">
                <a:avLst/>
              </a:prstGeom>
              <a:solidFill>
                <a:srgbClr val="F5F7F7"/>
              </a:solidFill>
              <a:ln w="0">
                <a:solidFill>
                  <a:srgbClr val="F5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4" name="Freeform 332"/>
              <p:cNvSpPr>
                <a:spLocks/>
              </p:cNvSpPr>
              <p:nvPr/>
            </p:nvSpPr>
            <p:spPr bwMode="auto">
              <a:xfrm>
                <a:off x="4801" y="1739"/>
                <a:ext cx="12" cy="13"/>
              </a:xfrm>
              <a:custGeom>
                <a:avLst/>
                <a:gdLst>
                  <a:gd name="T0" fmla="*/ 12 w 12"/>
                  <a:gd name="T1" fmla="*/ 9 h 13"/>
                  <a:gd name="T2" fmla="*/ 12 w 12"/>
                  <a:gd name="T3" fmla="*/ 13 h 13"/>
                  <a:gd name="T4" fmla="*/ 8 w 12"/>
                  <a:gd name="T5" fmla="*/ 13 h 13"/>
                  <a:gd name="T6" fmla="*/ 4 w 12"/>
                  <a:gd name="T7" fmla="*/ 13 h 13"/>
                  <a:gd name="T8" fmla="*/ 0 w 12"/>
                  <a:gd name="T9" fmla="*/ 9 h 13"/>
                  <a:gd name="T10" fmla="*/ 4 w 12"/>
                  <a:gd name="T11" fmla="*/ 4 h 13"/>
                  <a:gd name="T12" fmla="*/ 8 w 12"/>
                  <a:gd name="T13" fmla="*/ 0 h 13"/>
                  <a:gd name="T14" fmla="*/ 12 w 12"/>
                  <a:gd name="T15" fmla="*/ 4 h 13"/>
                  <a:gd name="T16" fmla="*/ 12 w 12"/>
                  <a:gd name="T17" fmla="*/ 9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3"/>
                  <a:gd name="T29" fmla="*/ 12 w 12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3">
                    <a:moveTo>
                      <a:pt x="12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4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DAE1DE"/>
              </a:solidFill>
              <a:ln w="0">
                <a:solidFill>
                  <a:srgbClr val="DAE1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" name="Freeform 333"/>
              <p:cNvSpPr>
                <a:spLocks/>
              </p:cNvSpPr>
              <p:nvPr/>
            </p:nvSpPr>
            <p:spPr bwMode="auto">
              <a:xfrm>
                <a:off x="4703" y="1760"/>
                <a:ext cx="106" cy="35"/>
              </a:xfrm>
              <a:custGeom>
                <a:avLst/>
                <a:gdLst>
                  <a:gd name="T0" fmla="*/ 106 w 106"/>
                  <a:gd name="T1" fmla="*/ 0 h 35"/>
                  <a:gd name="T2" fmla="*/ 68 w 106"/>
                  <a:gd name="T3" fmla="*/ 5 h 35"/>
                  <a:gd name="T4" fmla="*/ 34 w 106"/>
                  <a:gd name="T5" fmla="*/ 17 h 35"/>
                  <a:gd name="T6" fmla="*/ 0 w 106"/>
                  <a:gd name="T7" fmla="*/ 17 h 35"/>
                  <a:gd name="T8" fmla="*/ 34 w 106"/>
                  <a:gd name="T9" fmla="*/ 26 h 35"/>
                  <a:gd name="T10" fmla="*/ 68 w 106"/>
                  <a:gd name="T11" fmla="*/ 26 h 35"/>
                  <a:gd name="T12" fmla="*/ 106 w 106"/>
                  <a:gd name="T13" fmla="*/ 35 h 35"/>
                  <a:gd name="T14" fmla="*/ 106 w 106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6"/>
                  <a:gd name="T25" fmla="*/ 0 h 35"/>
                  <a:gd name="T26" fmla="*/ 106 w 106"/>
                  <a:gd name="T27" fmla="*/ 35 h 3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6" h="35">
                    <a:moveTo>
                      <a:pt x="106" y="0"/>
                    </a:moveTo>
                    <a:lnTo>
                      <a:pt x="68" y="5"/>
                    </a:lnTo>
                    <a:lnTo>
                      <a:pt x="34" y="17"/>
                    </a:lnTo>
                    <a:lnTo>
                      <a:pt x="0" y="17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106" y="3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99CC"/>
              </a:solidFill>
              <a:ln w="0">
                <a:solidFill>
                  <a:srgbClr val="EDF1F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" name="Rectangle 334"/>
              <p:cNvSpPr>
                <a:spLocks noChangeArrowheads="1"/>
              </p:cNvSpPr>
              <p:nvPr/>
            </p:nvSpPr>
            <p:spPr bwMode="auto">
              <a:xfrm>
                <a:off x="4805" y="1748"/>
                <a:ext cx="8" cy="93"/>
              </a:xfrm>
              <a:prstGeom prst="rect">
                <a:avLst/>
              </a:prstGeom>
              <a:solidFill>
                <a:srgbClr val="DAE1DE"/>
              </a:solidFill>
              <a:ln w="0">
                <a:solidFill>
                  <a:srgbClr val="DAE1D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7" name="Freeform 335"/>
              <p:cNvSpPr>
                <a:spLocks/>
              </p:cNvSpPr>
              <p:nvPr/>
            </p:nvSpPr>
            <p:spPr bwMode="auto">
              <a:xfrm>
                <a:off x="4664" y="1833"/>
                <a:ext cx="290" cy="64"/>
              </a:xfrm>
              <a:custGeom>
                <a:avLst/>
                <a:gdLst>
                  <a:gd name="T0" fmla="*/ 290 w 290"/>
                  <a:gd name="T1" fmla="*/ 64 h 64"/>
                  <a:gd name="T2" fmla="*/ 0 w 290"/>
                  <a:gd name="T3" fmla="*/ 64 h 64"/>
                  <a:gd name="T4" fmla="*/ 145 w 290"/>
                  <a:gd name="T5" fmla="*/ 0 h 64"/>
                  <a:gd name="T6" fmla="*/ 290 w 290"/>
                  <a:gd name="T7" fmla="*/ 64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0"/>
                  <a:gd name="T13" fmla="*/ 0 h 64"/>
                  <a:gd name="T14" fmla="*/ 290 w 290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0" h="64">
                    <a:moveTo>
                      <a:pt x="290" y="64"/>
                    </a:moveTo>
                    <a:lnTo>
                      <a:pt x="0" y="64"/>
                    </a:lnTo>
                    <a:lnTo>
                      <a:pt x="145" y="0"/>
                    </a:lnTo>
                    <a:lnTo>
                      <a:pt x="290" y="64"/>
                    </a:lnTo>
                    <a:close/>
                  </a:path>
                </a:pathLst>
              </a:custGeom>
              <a:solidFill>
                <a:srgbClr val="DAE1DE"/>
              </a:solidFill>
              <a:ln w="0">
                <a:solidFill>
                  <a:srgbClr val="DAE1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8" name="Freeform 336"/>
              <p:cNvSpPr>
                <a:spLocks noEditPoints="1"/>
              </p:cNvSpPr>
              <p:nvPr/>
            </p:nvSpPr>
            <p:spPr bwMode="auto">
              <a:xfrm>
                <a:off x="4660" y="1841"/>
                <a:ext cx="294" cy="73"/>
              </a:xfrm>
              <a:custGeom>
                <a:avLst/>
                <a:gdLst>
                  <a:gd name="T0" fmla="*/ 290 w 294"/>
                  <a:gd name="T1" fmla="*/ 73 h 73"/>
                  <a:gd name="T2" fmla="*/ 290 w 294"/>
                  <a:gd name="T3" fmla="*/ 60 h 73"/>
                  <a:gd name="T4" fmla="*/ 260 w 294"/>
                  <a:gd name="T5" fmla="*/ 60 h 73"/>
                  <a:gd name="T6" fmla="*/ 277 w 294"/>
                  <a:gd name="T7" fmla="*/ 56 h 73"/>
                  <a:gd name="T8" fmla="*/ 260 w 294"/>
                  <a:gd name="T9" fmla="*/ 60 h 73"/>
                  <a:gd name="T10" fmla="*/ 251 w 294"/>
                  <a:gd name="T11" fmla="*/ 56 h 73"/>
                  <a:gd name="T12" fmla="*/ 243 w 294"/>
                  <a:gd name="T13" fmla="*/ 39 h 73"/>
                  <a:gd name="T14" fmla="*/ 217 w 294"/>
                  <a:gd name="T15" fmla="*/ 43 h 73"/>
                  <a:gd name="T16" fmla="*/ 234 w 294"/>
                  <a:gd name="T17" fmla="*/ 34 h 73"/>
                  <a:gd name="T18" fmla="*/ 217 w 294"/>
                  <a:gd name="T19" fmla="*/ 43 h 73"/>
                  <a:gd name="T20" fmla="*/ 205 w 294"/>
                  <a:gd name="T21" fmla="*/ 39 h 73"/>
                  <a:gd name="T22" fmla="*/ 200 w 294"/>
                  <a:gd name="T23" fmla="*/ 22 h 73"/>
                  <a:gd name="T24" fmla="*/ 175 w 294"/>
                  <a:gd name="T25" fmla="*/ 26 h 73"/>
                  <a:gd name="T26" fmla="*/ 192 w 294"/>
                  <a:gd name="T27" fmla="*/ 17 h 73"/>
                  <a:gd name="T28" fmla="*/ 175 w 294"/>
                  <a:gd name="T29" fmla="*/ 26 h 73"/>
                  <a:gd name="T30" fmla="*/ 162 w 294"/>
                  <a:gd name="T31" fmla="*/ 17 h 73"/>
                  <a:gd name="T32" fmla="*/ 158 w 294"/>
                  <a:gd name="T33" fmla="*/ 5 h 73"/>
                  <a:gd name="T34" fmla="*/ 136 w 294"/>
                  <a:gd name="T35" fmla="*/ 17 h 73"/>
                  <a:gd name="T36" fmla="*/ 141 w 294"/>
                  <a:gd name="T37" fmla="*/ 0 h 73"/>
                  <a:gd name="T38" fmla="*/ 136 w 294"/>
                  <a:gd name="T39" fmla="*/ 17 h 73"/>
                  <a:gd name="T40" fmla="*/ 124 w 294"/>
                  <a:gd name="T41" fmla="*/ 22 h 73"/>
                  <a:gd name="T42" fmla="*/ 107 w 294"/>
                  <a:gd name="T43" fmla="*/ 17 h 73"/>
                  <a:gd name="T44" fmla="*/ 90 w 294"/>
                  <a:gd name="T45" fmla="*/ 39 h 73"/>
                  <a:gd name="T46" fmla="*/ 98 w 294"/>
                  <a:gd name="T47" fmla="*/ 22 h 73"/>
                  <a:gd name="T48" fmla="*/ 90 w 294"/>
                  <a:gd name="T49" fmla="*/ 39 h 73"/>
                  <a:gd name="T50" fmla="*/ 81 w 294"/>
                  <a:gd name="T51" fmla="*/ 43 h 73"/>
                  <a:gd name="T52" fmla="*/ 64 w 294"/>
                  <a:gd name="T53" fmla="*/ 34 h 73"/>
                  <a:gd name="T54" fmla="*/ 47 w 294"/>
                  <a:gd name="T55" fmla="*/ 56 h 73"/>
                  <a:gd name="T56" fmla="*/ 56 w 294"/>
                  <a:gd name="T57" fmla="*/ 39 h 73"/>
                  <a:gd name="T58" fmla="*/ 47 w 294"/>
                  <a:gd name="T59" fmla="*/ 56 h 73"/>
                  <a:gd name="T60" fmla="*/ 38 w 294"/>
                  <a:gd name="T61" fmla="*/ 60 h 73"/>
                  <a:gd name="T62" fmla="*/ 21 w 294"/>
                  <a:gd name="T63" fmla="*/ 51 h 73"/>
                  <a:gd name="T64" fmla="*/ 4 w 294"/>
                  <a:gd name="T65" fmla="*/ 73 h 73"/>
                  <a:gd name="T66" fmla="*/ 9 w 294"/>
                  <a:gd name="T67" fmla="*/ 60 h 73"/>
                  <a:gd name="T68" fmla="*/ 4 w 294"/>
                  <a:gd name="T69" fmla="*/ 73 h 7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73"/>
                  <a:gd name="T107" fmla="*/ 294 w 294"/>
                  <a:gd name="T108" fmla="*/ 73 h 7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73">
                    <a:moveTo>
                      <a:pt x="281" y="73"/>
                    </a:moveTo>
                    <a:lnTo>
                      <a:pt x="290" y="73"/>
                    </a:lnTo>
                    <a:lnTo>
                      <a:pt x="294" y="64"/>
                    </a:lnTo>
                    <a:lnTo>
                      <a:pt x="290" y="60"/>
                    </a:lnTo>
                    <a:lnTo>
                      <a:pt x="281" y="73"/>
                    </a:lnTo>
                    <a:close/>
                    <a:moveTo>
                      <a:pt x="260" y="60"/>
                    </a:moveTo>
                    <a:lnTo>
                      <a:pt x="273" y="68"/>
                    </a:lnTo>
                    <a:lnTo>
                      <a:pt x="277" y="56"/>
                    </a:lnTo>
                    <a:lnTo>
                      <a:pt x="268" y="51"/>
                    </a:lnTo>
                    <a:lnTo>
                      <a:pt x="260" y="60"/>
                    </a:lnTo>
                    <a:close/>
                    <a:moveTo>
                      <a:pt x="239" y="51"/>
                    </a:moveTo>
                    <a:lnTo>
                      <a:pt x="251" y="56"/>
                    </a:lnTo>
                    <a:lnTo>
                      <a:pt x="256" y="47"/>
                    </a:lnTo>
                    <a:lnTo>
                      <a:pt x="243" y="39"/>
                    </a:lnTo>
                    <a:lnTo>
                      <a:pt x="239" y="51"/>
                    </a:lnTo>
                    <a:close/>
                    <a:moveTo>
                      <a:pt x="217" y="43"/>
                    </a:moveTo>
                    <a:lnTo>
                      <a:pt x="230" y="47"/>
                    </a:lnTo>
                    <a:lnTo>
                      <a:pt x="234" y="34"/>
                    </a:lnTo>
                    <a:lnTo>
                      <a:pt x="222" y="30"/>
                    </a:lnTo>
                    <a:lnTo>
                      <a:pt x="217" y="43"/>
                    </a:lnTo>
                    <a:close/>
                    <a:moveTo>
                      <a:pt x="196" y="34"/>
                    </a:moveTo>
                    <a:lnTo>
                      <a:pt x="205" y="39"/>
                    </a:lnTo>
                    <a:lnTo>
                      <a:pt x="213" y="26"/>
                    </a:lnTo>
                    <a:lnTo>
                      <a:pt x="200" y="22"/>
                    </a:lnTo>
                    <a:lnTo>
                      <a:pt x="196" y="34"/>
                    </a:lnTo>
                    <a:close/>
                    <a:moveTo>
                      <a:pt x="175" y="26"/>
                    </a:moveTo>
                    <a:lnTo>
                      <a:pt x="183" y="30"/>
                    </a:lnTo>
                    <a:lnTo>
                      <a:pt x="192" y="17"/>
                    </a:lnTo>
                    <a:lnTo>
                      <a:pt x="179" y="13"/>
                    </a:lnTo>
                    <a:lnTo>
                      <a:pt x="175" y="26"/>
                    </a:lnTo>
                    <a:close/>
                    <a:moveTo>
                      <a:pt x="153" y="13"/>
                    </a:moveTo>
                    <a:lnTo>
                      <a:pt x="162" y="17"/>
                    </a:lnTo>
                    <a:lnTo>
                      <a:pt x="166" y="9"/>
                    </a:lnTo>
                    <a:lnTo>
                      <a:pt x="158" y="5"/>
                    </a:lnTo>
                    <a:lnTo>
                      <a:pt x="153" y="13"/>
                    </a:lnTo>
                    <a:close/>
                    <a:moveTo>
                      <a:pt x="136" y="17"/>
                    </a:moveTo>
                    <a:lnTo>
                      <a:pt x="145" y="13"/>
                    </a:lnTo>
                    <a:lnTo>
                      <a:pt x="141" y="0"/>
                    </a:lnTo>
                    <a:lnTo>
                      <a:pt x="128" y="5"/>
                    </a:lnTo>
                    <a:lnTo>
                      <a:pt x="136" y="17"/>
                    </a:lnTo>
                    <a:close/>
                    <a:moveTo>
                      <a:pt x="115" y="26"/>
                    </a:moveTo>
                    <a:lnTo>
                      <a:pt x="124" y="22"/>
                    </a:lnTo>
                    <a:lnTo>
                      <a:pt x="119" y="9"/>
                    </a:lnTo>
                    <a:lnTo>
                      <a:pt x="107" y="17"/>
                    </a:lnTo>
                    <a:lnTo>
                      <a:pt x="115" y="26"/>
                    </a:lnTo>
                    <a:close/>
                    <a:moveTo>
                      <a:pt x="90" y="39"/>
                    </a:moveTo>
                    <a:lnTo>
                      <a:pt x="102" y="30"/>
                    </a:lnTo>
                    <a:lnTo>
                      <a:pt x="98" y="22"/>
                    </a:lnTo>
                    <a:lnTo>
                      <a:pt x="85" y="26"/>
                    </a:lnTo>
                    <a:lnTo>
                      <a:pt x="90" y="39"/>
                    </a:lnTo>
                    <a:close/>
                    <a:moveTo>
                      <a:pt x="68" y="47"/>
                    </a:moveTo>
                    <a:lnTo>
                      <a:pt x="81" y="43"/>
                    </a:lnTo>
                    <a:lnTo>
                      <a:pt x="77" y="30"/>
                    </a:lnTo>
                    <a:lnTo>
                      <a:pt x="64" y="34"/>
                    </a:lnTo>
                    <a:lnTo>
                      <a:pt x="68" y="47"/>
                    </a:lnTo>
                    <a:close/>
                    <a:moveTo>
                      <a:pt x="47" y="56"/>
                    </a:moveTo>
                    <a:lnTo>
                      <a:pt x="60" y="51"/>
                    </a:lnTo>
                    <a:lnTo>
                      <a:pt x="56" y="39"/>
                    </a:lnTo>
                    <a:lnTo>
                      <a:pt x="43" y="43"/>
                    </a:lnTo>
                    <a:lnTo>
                      <a:pt x="47" y="56"/>
                    </a:lnTo>
                    <a:close/>
                    <a:moveTo>
                      <a:pt x="26" y="64"/>
                    </a:moveTo>
                    <a:lnTo>
                      <a:pt x="38" y="60"/>
                    </a:lnTo>
                    <a:lnTo>
                      <a:pt x="30" y="47"/>
                    </a:lnTo>
                    <a:lnTo>
                      <a:pt x="21" y="51"/>
                    </a:lnTo>
                    <a:lnTo>
                      <a:pt x="26" y="64"/>
                    </a:lnTo>
                    <a:close/>
                    <a:moveTo>
                      <a:pt x="4" y="73"/>
                    </a:moveTo>
                    <a:lnTo>
                      <a:pt x="13" y="68"/>
                    </a:lnTo>
                    <a:lnTo>
                      <a:pt x="9" y="60"/>
                    </a:lnTo>
                    <a:lnTo>
                      <a:pt x="0" y="64"/>
                    </a:lnTo>
                    <a:lnTo>
                      <a:pt x="4" y="73"/>
                    </a:lnTo>
                    <a:close/>
                  </a:path>
                </a:pathLst>
              </a:custGeom>
              <a:solidFill>
                <a:srgbClr val="9EAAA2"/>
              </a:solidFill>
              <a:ln w="0">
                <a:solidFill>
                  <a:srgbClr val="9EAA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9" name="Freeform 337"/>
              <p:cNvSpPr>
                <a:spLocks/>
              </p:cNvSpPr>
              <p:nvPr/>
            </p:nvSpPr>
            <p:spPr bwMode="auto">
              <a:xfrm>
                <a:off x="4656" y="1829"/>
                <a:ext cx="307" cy="80"/>
              </a:xfrm>
              <a:custGeom>
                <a:avLst/>
                <a:gdLst>
                  <a:gd name="T0" fmla="*/ 4 w 307"/>
                  <a:gd name="T1" fmla="*/ 80 h 80"/>
                  <a:gd name="T2" fmla="*/ 153 w 307"/>
                  <a:gd name="T3" fmla="*/ 12 h 80"/>
                  <a:gd name="T4" fmla="*/ 302 w 307"/>
                  <a:gd name="T5" fmla="*/ 76 h 80"/>
                  <a:gd name="T6" fmla="*/ 307 w 307"/>
                  <a:gd name="T7" fmla="*/ 63 h 80"/>
                  <a:gd name="T8" fmla="*/ 153 w 307"/>
                  <a:gd name="T9" fmla="*/ 0 h 80"/>
                  <a:gd name="T10" fmla="*/ 0 w 307"/>
                  <a:gd name="T11" fmla="*/ 68 h 80"/>
                  <a:gd name="T12" fmla="*/ 4 w 307"/>
                  <a:gd name="T13" fmla="*/ 8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7"/>
                  <a:gd name="T22" fmla="*/ 0 h 80"/>
                  <a:gd name="T23" fmla="*/ 307 w 307"/>
                  <a:gd name="T24" fmla="*/ 80 h 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7" h="80">
                    <a:moveTo>
                      <a:pt x="4" y="80"/>
                    </a:moveTo>
                    <a:lnTo>
                      <a:pt x="153" y="12"/>
                    </a:lnTo>
                    <a:lnTo>
                      <a:pt x="302" y="76"/>
                    </a:lnTo>
                    <a:lnTo>
                      <a:pt x="307" y="63"/>
                    </a:lnTo>
                    <a:lnTo>
                      <a:pt x="153" y="0"/>
                    </a:lnTo>
                    <a:lnTo>
                      <a:pt x="0" y="68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9EAAA2"/>
              </a:solidFill>
              <a:ln w="0">
                <a:solidFill>
                  <a:srgbClr val="9EAA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90" name="Rectangle 338"/>
              <p:cNvSpPr>
                <a:spLocks noChangeArrowheads="1"/>
              </p:cNvSpPr>
              <p:nvPr/>
            </p:nvSpPr>
            <p:spPr bwMode="auto">
              <a:xfrm>
                <a:off x="4315" y="2135"/>
                <a:ext cx="984" cy="22"/>
              </a:xfrm>
              <a:prstGeom prst="rect">
                <a:avLst/>
              </a:prstGeom>
              <a:solidFill>
                <a:srgbClr val="604432"/>
              </a:solidFill>
              <a:ln w="0">
                <a:solidFill>
                  <a:srgbClr val="1326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78" name="Picture 37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 flipH="1">
              <a:off x="6012160" y="4147673"/>
              <a:ext cx="432049" cy="739090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</p:spPr>
        </p:pic>
      </p:grpSp>
      <p:sp>
        <p:nvSpPr>
          <p:cNvPr id="391" name="正方形/長方形 390"/>
          <p:cNvSpPr/>
          <p:nvPr/>
        </p:nvSpPr>
        <p:spPr>
          <a:xfrm rot="16200000">
            <a:off x="-1639698" y="3295517"/>
            <a:ext cx="365760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1800" dirty="0" smtClean="0">
                <a:solidFill>
                  <a:prstClr val="black"/>
                </a:solidFill>
                <a:latin typeface="+mn-lt"/>
                <a:ea typeface="HGP創英角ｺﾞｼｯｸUB" pitchFamily="50" charset="-128"/>
              </a:rPr>
              <a:t>Secure key  rate [bps]</a:t>
            </a:r>
            <a:endParaRPr lang="ja-JP" altLang="en-US" sz="1800" dirty="0">
              <a:solidFill>
                <a:srgbClr val="000000"/>
              </a:solidFill>
              <a:latin typeface="+mn-lt"/>
            </a:endParaRPr>
          </a:p>
        </p:txBody>
      </p:sp>
      <p:grpSp>
        <p:nvGrpSpPr>
          <p:cNvPr id="698" name="グループ化 697"/>
          <p:cNvGrpSpPr/>
          <p:nvPr/>
        </p:nvGrpSpPr>
        <p:grpSpPr>
          <a:xfrm>
            <a:off x="2832569" y="2046788"/>
            <a:ext cx="3456638" cy="1530123"/>
            <a:chOff x="2738986" y="572829"/>
            <a:chExt cx="3456638" cy="1530123"/>
          </a:xfrm>
        </p:grpSpPr>
        <p:grpSp>
          <p:nvGrpSpPr>
            <p:cNvPr id="596" name="グループ化 595"/>
            <p:cNvGrpSpPr/>
            <p:nvPr/>
          </p:nvGrpSpPr>
          <p:grpSpPr>
            <a:xfrm>
              <a:off x="3774354" y="1119156"/>
              <a:ext cx="1474209" cy="890838"/>
              <a:chOff x="3774354" y="1119156"/>
              <a:chExt cx="1474209" cy="801749"/>
            </a:xfrm>
          </p:grpSpPr>
          <p:sp>
            <p:nvSpPr>
              <p:cNvPr id="597" name="Line 120"/>
              <p:cNvSpPr>
                <a:spLocks noChangeShapeType="1"/>
              </p:cNvSpPr>
              <p:nvPr/>
            </p:nvSpPr>
            <p:spPr bwMode="auto">
              <a:xfrm>
                <a:off x="4124914" y="1128991"/>
                <a:ext cx="0" cy="46910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598" name="Line 121"/>
              <p:cNvSpPr>
                <a:spLocks noChangeShapeType="1"/>
              </p:cNvSpPr>
              <p:nvPr/>
            </p:nvSpPr>
            <p:spPr bwMode="auto">
              <a:xfrm>
                <a:off x="4655704" y="1119156"/>
                <a:ext cx="0" cy="46910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599" name="Line 119"/>
              <p:cNvSpPr>
                <a:spLocks noChangeShapeType="1"/>
              </p:cNvSpPr>
              <p:nvPr/>
            </p:nvSpPr>
            <p:spPr bwMode="auto">
              <a:xfrm>
                <a:off x="3774354" y="1273699"/>
                <a:ext cx="0" cy="50488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600" name="Line 124"/>
              <p:cNvSpPr>
                <a:spLocks noChangeShapeType="1"/>
              </p:cNvSpPr>
              <p:nvPr/>
            </p:nvSpPr>
            <p:spPr bwMode="auto">
              <a:xfrm>
                <a:off x="5248563" y="1237126"/>
                <a:ext cx="0" cy="503294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601" name="Line 121"/>
              <p:cNvSpPr>
                <a:spLocks noChangeShapeType="1"/>
              </p:cNvSpPr>
              <p:nvPr/>
            </p:nvSpPr>
            <p:spPr bwMode="auto">
              <a:xfrm>
                <a:off x="4336179" y="1417611"/>
                <a:ext cx="0" cy="46910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602" name="Line 123"/>
              <p:cNvSpPr>
                <a:spLocks noChangeShapeType="1"/>
              </p:cNvSpPr>
              <p:nvPr/>
            </p:nvSpPr>
            <p:spPr bwMode="auto">
              <a:xfrm>
                <a:off x="4932827" y="1454186"/>
                <a:ext cx="0" cy="46671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03" name="Line 18"/>
            <p:cNvSpPr>
              <a:spLocks noChangeShapeType="1"/>
            </p:cNvSpPr>
            <p:nvPr/>
          </p:nvSpPr>
          <p:spPr bwMode="auto">
            <a:xfrm flipV="1">
              <a:off x="3802933" y="1709396"/>
              <a:ext cx="283015" cy="142183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4" name="Line 19"/>
            <p:cNvSpPr>
              <a:spLocks noChangeShapeType="1"/>
            </p:cNvSpPr>
            <p:nvPr/>
          </p:nvSpPr>
          <p:spPr bwMode="auto">
            <a:xfrm flipV="1">
              <a:off x="4970076" y="1851579"/>
              <a:ext cx="283014" cy="142183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5" name="Line 20"/>
            <p:cNvSpPr>
              <a:spLocks noChangeShapeType="1"/>
            </p:cNvSpPr>
            <p:nvPr/>
          </p:nvSpPr>
          <p:spPr bwMode="auto">
            <a:xfrm flipV="1">
              <a:off x="4368962" y="1673262"/>
              <a:ext cx="283015" cy="28515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6" name="Line 22"/>
            <p:cNvSpPr>
              <a:spLocks noChangeShapeType="1"/>
            </p:cNvSpPr>
            <p:nvPr/>
          </p:nvSpPr>
          <p:spPr bwMode="auto">
            <a:xfrm>
              <a:off x="4722925" y="1673262"/>
              <a:ext cx="495081" cy="14296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7" name="Line 23"/>
            <p:cNvSpPr>
              <a:spLocks noChangeShapeType="1"/>
            </p:cNvSpPr>
            <p:nvPr/>
          </p:nvSpPr>
          <p:spPr bwMode="auto">
            <a:xfrm>
              <a:off x="3802933" y="1887714"/>
              <a:ext cx="495081" cy="14296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8" name="Line 24"/>
            <p:cNvSpPr>
              <a:spLocks noChangeShapeType="1"/>
            </p:cNvSpPr>
            <p:nvPr/>
          </p:nvSpPr>
          <p:spPr bwMode="auto">
            <a:xfrm>
              <a:off x="4404048" y="2029897"/>
              <a:ext cx="49508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09" name="Line 25"/>
            <p:cNvSpPr>
              <a:spLocks noChangeShapeType="1"/>
            </p:cNvSpPr>
            <p:nvPr/>
          </p:nvSpPr>
          <p:spPr bwMode="auto">
            <a:xfrm>
              <a:off x="4191981" y="1673262"/>
              <a:ext cx="49508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pic>
          <p:nvPicPr>
            <p:cNvPr id="610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 rot="9074494">
              <a:off x="3712494" y="1786379"/>
              <a:ext cx="401522" cy="628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1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 rot="8153205">
              <a:off x="4287878" y="1814659"/>
              <a:ext cx="401522" cy="628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2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 rot="9048354">
              <a:off x="4896009" y="1913638"/>
              <a:ext cx="401522" cy="628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3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4414182" y="2000831"/>
              <a:ext cx="453758" cy="604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4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 rot="11669093">
              <a:off x="3838798" y="1948987"/>
              <a:ext cx="453758" cy="604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 rot="12111283">
              <a:off x="4132727" y="1815444"/>
              <a:ext cx="813959" cy="612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6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4184964" y="1647338"/>
              <a:ext cx="453758" cy="604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7" name="Picture 227" descr="C:\Users\yoshid\Desktop\７月雑務\rainbow_simple.png"/>
            <p:cNvPicPr preferRelativeResize="0">
              <a:picLocks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 rot="11822745">
              <a:off x="4715128" y="1722335"/>
              <a:ext cx="495081" cy="612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618" name="Group 26"/>
            <p:cNvGrpSpPr>
              <a:grpSpLocks noChangeAspect="1"/>
            </p:cNvGrpSpPr>
            <p:nvPr/>
          </p:nvGrpSpPr>
          <p:grpSpPr bwMode="auto">
            <a:xfrm>
              <a:off x="4581029" y="1566428"/>
              <a:ext cx="167626" cy="179888"/>
              <a:chOff x="3440" y="1592"/>
              <a:chExt cx="601" cy="640"/>
            </a:xfrm>
          </p:grpSpPr>
          <p:grpSp>
            <p:nvGrpSpPr>
              <p:cNvPr id="619" name="Group 27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621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23" name="Picture 29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24" name="Picture 30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22" name="Freeform 31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20" name="Freeform 32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25" name="Group 33"/>
            <p:cNvGrpSpPr>
              <a:grpSpLocks noChangeAspect="1"/>
            </p:cNvGrpSpPr>
            <p:nvPr/>
          </p:nvGrpSpPr>
          <p:grpSpPr bwMode="auto">
            <a:xfrm>
              <a:off x="4050863" y="1602563"/>
              <a:ext cx="167626" cy="179888"/>
              <a:chOff x="3440" y="1592"/>
              <a:chExt cx="601" cy="640"/>
            </a:xfrm>
          </p:grpSpPr>
          <p:grpSp>
            <p:nvGrpSpPr>
              <p:cNvPr id="626" name="Group 34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628" name="Group 35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30" name="Picture 36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31" name="Picture 37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29" name="Freeform 38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27" name="Freeform 39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2" name="Group 54"/>
            <p:cNvGrpSpPr>
              <a:grpSpLocks noChangeAspect="1"/>
            </p:cNvGrpSpPr>
            <p:nvPr/>
          </p:nvGrpSpPr>
          <p:grpSpPr bwMode="auto">
            <a:xfrm>
              <a:off x="5182142" y="1744746"/>
              <a:ext cx="173482" cy="179889"/>
              <a:chOff x="3440" y="1592"/>
              <a:chExt cx="622" cy="640"/>
            </a:xfrm>
          </p:grpSpPr>
          <p:grpSp>
            <p:nvGrpSpPr>
              <p:cNvPr id="633" name="Group 55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635" name="Group 56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37" name="Picture 57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38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36" name="Freeform 59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34" name="Freeform 60"/>
              <p:cNvSpPr>
                <a:spLocks noChangeAspect="1"/>
              </p:cNvSpPr>
              <p:nvPr/>
            </p:nvSpPr>
            <p:spPr bwMode="auto">
              <a:xfrm>
                <a:off x="3462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9" name="Group 47"/>
            <p:cNvGrpSpPr>
              <a:grpSpLocks noChangeAspect="1"/>
            </p:cNvGrpSpPr>
            <p:nvPr/>
          </p:nvGrpSpPr>
          <p:grpSpPr bwMode="auto">
            <a:xfrm>
              <a:off x="4262930" y="1923064"/>
              <a:ext cx="167626" cy="179888"/>
              <a:chOff x="3440" y="1592"/>
              <a:chExt cx="601" cy="640"/>
            </a:xfrm>
          </p:grpSpPr>
          <p:grpSp>
            <p:nvGrpSpPr>
              <p:cNvPr id="640" name="Group 48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642" name="Group 49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44" name="Picture 50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45" name="Picture 51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43" name="Freeform 52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41" name="Freeform 53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46" name="Group 61"/>
            <p:cNvGrpSpPr>
              <a:grpSpLocks noChangeAspect="1"/>
            </p:cNvGrpSpPr>
            <p:nvPr/>
          </p:nvGrpSpPr>
          <p:grpSpPr bwMode="auto">
            <a:xfrm>
              <a:off x="4864043" y="1923064"/>
              <a:ext cx="166066" cy="178317"/>
              <a:chOff x="3440" y="1592"/>
              <a:chExt cx="601" cy="640"/>
            </a:xfrm>
          </p:grpSpPr>
          <p:grpSp>
            <p:nvGrpSpPr>
              <p:cNvPr id="647" name="Group 62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649" name="Group 63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51" name="Picture 64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52" name="Picture 65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7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50" name="Freeform 66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48" name="Freeform 67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53" name="Group 40"/>
            <p:cNvGrpSpPr>
              <a:grpSpLocks noChangeAspect="1"/>
            </p:cNvGrpSpPr>
            <p:nvPr/>
          </p:nvGrpSpPr>
          <p:grpSpPr bwMode="auto">
            <a:xfrm>
              <a:off x="3679643" y="1816230"/>
              <a:ext cx="167626" cy="179888"/>
              <a:chOff x="3440" y="1592"/>
              <a:chExt cx="601" cy="640"/>
            </a:xfrm>
          </p:grpSpPr>
          <p:grpSp>
            <p:nvGrpSpPr>
              <p:cNvPr id="654" name="Group 41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656" name="Group 42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658" name="Picture 43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659" name="Picture 44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657" name="Freeform 45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 h 934"/>
                    <a:gd name="T2" fmla="*/ 0 w 879"/>
                    <a:gd name="T3" fmla="*/ 1 h 934"/>
                    <a:gd name="T4" fmla="*/ 1 w 879"/>
                    <a:gd name="T5" fmla="*/ 0 h 934"/>
                    <a:gd name="T6" fmla="*/ 6 w 879"/>
                    <a:gd name="T7" fmla="*/ 1 h 934"/>
                    <a:gd name="T8" fmla="*/ 6 w 879"/>
                    <a:gd name="T9" fmla="*/ 5 h 934"/>
                    <a:gd name="T10" fmla="*/ 5 w 879"/>
                    <a:gd name="T11" fmla="*/ 7 h 934"/>
                    <a:gd name="T12" fmla="*/ 0 w 879"/>
                    <a:gd name="T13" fmla="*/ 5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655" name="Freeform 46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 w 880"/>
                  <a:gd name="T1" fmla="*/ 1 h 934"/>
                  <a:gd name="T2" fmla="*/ 5 w 880"/>
                  <a:gd name="T3" fmla="*/ 3 h 934"/>
                  <a:gd name="T4" fmla="*/ 5 w 880"/>
                  <a:gd name="T5" fmla="*/ 7 h 934"/>
                  <a:gd name="T6" fmla="*/ 2 w 880"/>
                  <a:gd name="T7" fmla="*/ 6 h 934"/>
                  <a:gd name="T8" fmla="*/ 1 w 880"/>
                  <a:gd name="T9" fmla="*/ 5 h 934"/>
                  <a:gd name="T10" fmla="*/ 0 w 880"/>
                  <a:gd name="T11" fmla="*/ 3 h 934"/>
                  <a:gd name="T12" fmla="*/ 1 w 880"/>
                  <a:gd name="T13" fmla="*/ 1 h 934"/>
                  <a:gd name="T14" fmla="*/ 1 w 880"/>
                  <a:gd name="T15" fmla="*/ 1 h 934"/>
                  <a:gd name="T16" fmla="*/ 1 w 880"/>
                  <a:gd name="T17" fmla="*/ 0 h 934"/>
                  <a:gd name="T18" fmla="*/ 3 w 880"/>
                  <a:gd name="T19" fmla="*/ 1 h 934"/>
                  <a:gd name="T20" fmla="*/ 7 w 880"/>
                  <a:gd name="T21" fmla="*/ 1 h 934"/>
                  <a:gd name="T22" fmla="*/ 7 w 880"/>
                  <a:gd name="T23" fmla="*/ 3 h 934"/>
                  <a:gd name="T24" fmla="*/ 7 w 880"/>
                  <a:gd name="T25" fmla="*/ 5 h 934"/>
                  <a:gd name="T26" fmla="*/ 5 w 880"/>
                  <a:gd name="T27" fmla="*/ 5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60" name="Line 163"/>
            <p:cNvSpPr>
              <a:spLocks noChangeShapeType="1"/>
            </p:cNvSpPr>
            <p:nvPr/>
          </p:nvSpPr>
          <p:spPr bwMode="auto">
            <a:xfrm flipV="1">
              <a:off x="3773580" y="1112250"/>
              <a:ext cx="280912" cy="12374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1" name="Line 164"/>
            <p:cNvSpPr>
              <a:spLocks noChangeShapeType="1"/>
            </p:cNvSpPr>
            <p:nvPr/>
          </p:nvSpPr>
          <p:spPr bwMode="auto">
            <a:xfrm flipV="1">
              <a:off x="4932053" y="1235996"/>
              <a:ext cx="280912" cy="12374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2" name="Line 165"/>
            <p:cNvSpPr>
              <a:spLocks noChangeShapeType="1"/>
            </p:cNvSpPr>
            <p:nvPr/>
          </p:nvSpPr>
          <p:spPr bwMode="auto">
            <a:xfrm flipV="1">
              <a:off x="4361199" y="1109480"/>
              <a:ext cx="280912" cy="24817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3" name="Line 166"/>
            <p:cNvSpPr>
              <a:spLocks noChangeShapeType="1"/>
            </p:cNvSpPr>
            <p:nvPr/>
          </p:nvSpPr>
          <p:spPr bwMode="auto">
            <a:xfrm>
              <a:off x="4124914" y="1112250"/>
              <a:ext cx="736718" cy="24817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4" name="Line 167"/>
            <p:cNvSpPr>
              <a:spLocks noChangeShapeType="1"/>
            </p:cNvSpPr>
            <p:nvPr/>
          </p:nvSpPr>
          <p:spPr bwMode="auto">
            <a:xfrm>
              <a:off x="4686739" y="1080801"/>
              <a:ext cx="491403" cy="12443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5" name="Line 168"/>
            <p:cNvSpPr>
              <a:spLocks noChangeShapeType="1"/>
            </p:cNvSpPr>
            <p:nvPr/>
          </p:nvSpPr>
          <p:spPr bwMode="auto">
            <a:xfrm>
              <a:off x="3773580" y="1267446"/>
              <a:ext cx="491403" cy="12443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6" name="Line 169"/>
            <p:cNvSpPr>
              <a:spLocks noChangeShapeType="1"/>
            </p:cNvSpPr>
            <p:nvPr/>
          </p:nvSpPr>
          <p:spPr bwMode="auto">
            <a:xfrm>
              <a:off x="4370229" y="1391191"/>
              <a:ext cx="49140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67" name="Line 170"/>
            <p:cNvSpPr>
              <a:spLocks noChangeShapeType="1"/>
            </p:cNvSpPr>
            <p:nvPr/>
          </p:nvSpPr>
          <p:spPr bwMode="auto">
            <a:xfrm>
              <a:off x="4159738" y="1080801"/>
              <a:ext cx="49140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600">
                <a:solidFill>
                  <a:srgbClr val="000000"/>
                </a:solidFill>
              </a:endParaRPr>
            </a:p>
          </p:txBody>
        </p:sp>
        <p:grpSp>
          <p:nvGrpSpPr>
            <p:cNvPr id="668" name="グループ化 255"/>
            <p:cNvGrpSpPr/>
            <p:nvPr/>
          </p:nvGrpSpPr>
          <p:grpSpPr>
            <a:xfrm>
              <a:off x="5164696" y="1132283"/>
              <a:ext cx="170479" cy="177892"/>
              <a:chOff x="7058165" y="5696404"/>
              <a:chExt cx="387139" cy="348434"/>
            </a:xfrm>
          </p:grpSpPr>
          <p:sp>
            <p:nvSpPr>
              <p:cNvPr id="669" name="円柱 668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70" name="円/楕円 669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71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672" name="グループ化 260"/>
            <p:cNvGrpSpPr/>
            <p:nvPr/>
          </p:nvGrpSpPr>
          <p:grpSpPr>
            <a:xfrm>
              <a:off x="4586578" y="1007603"/>
              <a:ext cx="170479" cy="177892"/>
              <a:chOff x="7058165" y="5696404"/>
              <a:chExt cx="387139" cy="348434"/>
            </a:xfrm>
          </p:grpSpPr>
          <p:sp>
            <p:nvSpPr>
              <p:cNvPr id="673" name="円柱 672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74" name="円/楕円 673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75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676" name="グループ化 264"/>
            <p:cNvGrpSpPr/>
            <p:nvPr/>
          </p:nvGrpSpPr>
          <p:grpSpPr>
            <a:xfrm>
              <a:off x="4843698" y="1283211"/>
              <a:ext cx="170479" cy="177892"/>
              <a:chOff x="7058165" y="5696404"/>
              <a:chExt cx="387139" cy="348434"/>
            </a:xfrm>
          </p:grpSpPr>
          <p:sp>
            <p:nvSpPr>
              <p:cNvPr id="677" name="円柱 676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78" name="円/楕円 677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79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680" name="グループ化 268"/>
            <p:cNvGrpSpPr/>
            <p:nvPr/>
          </p:nvGrpSpPr>
          <p:grpSpPr>
            <a:xfrm>
              <a:off x="4241324" y="1287898"/>
              <a:ext cx="170479" cy="177892"/>
              <a:chOff x="7058165" y="5696404"/>
              <a:chExt cx="387139" cy="348434"/>
            </a:xfrm>
          </p:grpSpPr>
          <p:sp>
            <p:nvSpPr>
              <p:cNvPr id="681" name="円柱 680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2" name="円/楕円 681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83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684" name="グループ化 272"/>
            <p:cNvGrpSpPr/>
            <p:nvPr/>
          </p:nvGrpSpPr>
          <p:grpSpPr>
            <a:xfrm>
              <a:off x="4042419" y="1006665"/>
              <a:ext cx="170479" cy="177892"/>
              <a:chOff x="7058165" y="5696404"/>
              <a:chExt cx="387139" cy="348434"/>
            </a:xfrm>
          </p:grpSpPr>
          <p:sp>
            <p:nvSpPr>
              <p:cNvPr id="685" name="円柱 684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6" name="円/楕円 685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87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688" name="グループ化 276"/>
            <p:cNvGrpSpPr/>
            <p:nvPr/>
          </p:nvGrpSpPr>
          <p:grpSpPr>
            <a:xfrm>
              <a:off x="3693122" y="1164156"/>
              <a:ext cx="170479" cy="177892"/>
              <a:chOff x="7058165" y="5696404"/>
              <a:chExt cx="387139" cy="348434"/>
            </a:xfrm>
          </p:grpSpPr>
          <p:sp>
            <p:nvSpPr>
              <p:cNvPr id="689" name="円柱 688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90" name="円/楕円 689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691" name="Picture 58" descr="立方体用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cxnSp>
          <p:nvCxnSpPr>
            <p:cNvPr id="692" name="カギ線コネクタ 220"/>
            <p:cNvCxnSpPr>
              <a:endCxn id="693" idx="1"/>
            </p:cNvCxnSpPr>
            <p:nvPr/>
          </p:nvCxnSpPr>
          <p:spPr bwMode="auto">
            <a:xfrm rot="10800000">
              <a:off x="3396642" y="1019377"/>
              <a:ext cx="296484" cy="233745"/>
            </a:xfrm>
            <a:prstGeom prst="bentConnector2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693" name="雲 692"/>
            <p:cNvSpPr/>
            <p:nvPr/>
          </p:nvSpPr>
          <p:spPr bwMode="auto">
            <a:xfrm>
              <a:off x="2738986" y="572829"/>
              <a:ext cx="1315312" cy="447023"/>
            </a:xfrm>
            <a:prstGeom prst="cloud">
              <a:avLst/>
            </a:prstGeom>
            <a:solidFill>
              <a:srgbClr val="FFFF99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rPr>
                <a:t> </a:t>
              </a:r>
              <a:endParaRPr kumimoji="1" lang="ja-JP" altLang="en-US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694" name="カギ線コネクタ 223"/>
            <p:cNvCxnSpPr/>
            <p:nvPr/>
          </p:nvCxnSpPr>
          <p:spPr bwMode="auto">
            <a:xfrm flipV="1">
              <a:off x="5335174" y="1006113"/>
              <a:ext cx="211974" cy="215116"/>
            </a:xfrm>
            <a:prstGeom prst="bentConnector2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695" name="正方形/長方形 694"/>
            <p:cNvSpPr/>
            <p:nvPr/>
          </p:nvSpPr>
          <p:spPr>
            <a:xfrm>
              <a:off x="2843819" y="636161"/>
              <a:ext cx="111601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ja-JP" sz="1200" dirty="0" smtClean="0"/>
                <a:t>User domain</a:t>
              </a:r>
              <a:endParaRPr lang="ja-JP" altLang="en-US" sz="1200" dirty="0"/>
            </a:p>
          </p:txBody>
        </p:sp>
        <p:sp>
          <p:nvSpPr>
            <p:cNvPr id="696" name="雲 695"/>
            <p:cNvSpPr/>
            <p:nvPr/>
          </p:nvSpPr>
          <p:spPr bwMode="auto">
            <a:xfrm>
              <a:off x="4880312" y="573531"/>
              <a:ext cx="1315312" cy="447023"/>
            </a:xfrm>
            <a:prstGeom prst="cloud">
              <a:avLst/>
            </a:prstGeom>
            <a:solidFill>
              <a:srgbClr val="FFFF99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rPr>
                <a:t> </a:t>
              </a:r>
              <a:endParaRPr kumimoji="1" lang="ja-JP" altLang="en-US" sz="1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7" name="正方形/長方形 696"/>
            <p:cNvSpPr/>
            <p:nvPr/>
          </p:nvSpPr>
          <p:spPr>
            <a:xfrm>
              <a:off x="4985145" y="636863"/>
              <a:ext cx="111601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ja-JP" sz="1200" dirty="0" smtClean="0"/>
                <a:t>User domain</a:t>
              </a:r>
              <a:endParaRPr lang="ja-JP" altLang="en-US" sz="1200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55" grpId="0" animBg="1"/>
      <p:bldP spid="58" grpId="0" animBg="1"/>
      <p:bldP spid="70" grpId="0" animBg="1"/>
      <p:bldP spid="71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AutoShape 2"/>
          <p:cNvSpPr>
            <a:spLocks noChangeAspect="1" noChangeArrowheads="1"/>
          </p:cNvSpPr>
          <p:nvPr/>
        </p:nvSpPr>
        <p:spPr bwMode="auto">
          <a:xfrm>
            <a:off x="1463457" y="4997735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57" name="図 1946" descr="光円錐緑６.png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23812" y="3766782"/>
            <a:ext cx="571449" cy="26927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8" name="図 1945" descr="光円錐緑５.png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39830" y="3780430"/>
            <a:ext cx="619070" cy="2599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9" name="図 1944" descr="光円錐緑４.png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42987" y="3152632"/>
            <a:ext cx="676215" cy="224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" name="図 1941" descr="光円錐緑２.png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785787" y="3070746"/>
            <a:ext cx="961939" cy="21124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" name="テキスト ボックス 1949"/>
          <p:cNvSpPr txBox="1">
            <a:spLocks noChangeArrowheads="1"/>
          </p:cNvSpPr>
          <p:nvPr/>
        </p:nvSpPr>
        <p:spPr bwMode="auto">
          <a:xfrm rot="18817187">
            <a:off x="6146130" y="5636053"/>
            <a:ext cx="225862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Quantum Layer</a:t>
            </a:r>
            <a:endParaRPr lang="ja-JP" altLang="en-US" sz="2000" b="1" i="1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62" name="円/楕円 1994"/>
          <p:cNvSpPr>
            <a:spLocks noChangeArrowheads="1"/>
          </p:cNvSpPr>
          <p:nvPr/>
        </p:nvSpPr>
        <p:spPr bwMode="auto">
          <a:xfrm>
            <a:off x="5349336" y="5156200"/>
            <a:ext cx="660341" cy="447675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3" name="円/楕円 1995"/>
          <p:cNvSpPr>
            <a:spLocks noChangeArrowheads="1"/>
          </p:cNvSpPr>
          <p:nvPr/>
        </p:nvSpPr>
        <p:spPr bwMode="auto">
          <a:xfrm>
            <a:off x="5847767" y="6261100"/>
            <a:ext cx="601608" cy="268288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5522047" y="6447477"/>
            <a:ext cx="377791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IDQ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cxnSp>
        <p:nvCxnSpPr>
          <p:cNvPr id="65" name="直線コネクタ 64"/>
          <p:cNvCxnSpPr/>
          <p:nvPr/>
        </p:nvCxnSpPr>
        <p:spPr bwMode="auto">
          <a:xfrm rot="5400000" flipH="1" flipV="1">
            <a:off x="5044857" y="5386388"/>
            <a:ext cx="752475" cy="7143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122"/>
          <p:cNvGrpSpPr>
            <a:grpSpLocks noChangeAspect="1"/>
          </p:cNvGrpSpPr>
          <p:nvPr/>
        </p:nvGrpSpPr>
        <p:grpSpPr bwMode="auto">
          <a:xfrm>
            <a:off x="5566804" y="5276850"/>
            <a:ext cx="407952" cy="190500"/>
            <a:chOff x="2256" y="514"/>
            <a:chExt cx="2405" cy="1118"/>
          </a:xfrm>
        </p:grpSpPr>
        <p:sp>
          <p:nvSpPr>
            <p:cNvPr id="1599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0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01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2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3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4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5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6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7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8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9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0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1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2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3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4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5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6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7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8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9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0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1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2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3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4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5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6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7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8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9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0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1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2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3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4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5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6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7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8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9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40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1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2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3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488279" y="5036460"/>
            <a:ext cx="157723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Secure key </a:t>
            </a:r>
            <a:endParaRPr lang="ja-JP" altLang="en-US" sz="2000" b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3880702" y="6389379"/>
            <a:ext cx="731773" cy="325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 algn="ctr">
              <a:lnSpc>
                <a:spcPts val="1200"/>
              </a:lnSpc>
            </a:pPr>
            <a:r>
              <a:rPr lang="en-US" altLang="ja-JP" sz="12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TREL 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77" name="テキスト ボックス 1874"/>
          <p:cNvSpPr txBox="1">
            <a:spLocks noChangeArrowheads="1"/>
          </p:cNvSpPr>
          <p:nvPr/>
        </p:nvSpPr>
        <p:spPr bwMode="auto">
          <a:xfrm rot="18803137">
            <a:off x="5925695" y="1143114"/>
            <a:ext cx="286575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Communication Layer</a:t>
            </a:r>
          </a:p>
        </p:txBody>
      </p:sp>
      <p:sp>
        <p:nvSpPr>
          <p:cNvPr id="78" name="テキスト ボックス 1948"/>
          <p:cNvSpPr txBox="1">
            <a:spLocks noChangeArrowheads="1"/>
          </p:cNvSpPr>
          <p:nvPr/>
        </p:nvSpPr>
        <p:spPr bwMode="auto">
          <a:xfrm rot="18814792">
            <a:off x="5836277" y="2996866"/>
            <a:ext cx="333366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Key Management Layer </a:t>
            </a:r>
          </a:p>
        </p:txBody>
      </p:sp>
      <p:cxnSp>
        <p:nvCxnSpPr>
          <p:cNvPr id="79" name="直線コネクタ 78"/>
          <p:cNvCxnSpPr/>
          <p:nvPr/>
        </p:nvCxnSpPr>
        <p:spPr bwMode="auto">
          <a:xfrm>
            <a:off x="4467007" y="5157788"/>
            <a:ext cx="1317625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897"/>
          <p:cNvGrpSpPr>
            <a:grpSpLocks noChangeAspect="1"/>
          </p:cNvGrpSpPr>
          <p:nvPr/>
        </p:nvGrpSpPr>
        <p:grpSpPr bwMode="auto">
          <a:xfrm>
            <a:off x="5479500" y="5051425"/>
            <a:ext cx="390490" cy="201613"/>
            <a:chOff x="1986" y="2637"/>
            <a:chExt cx="702" cy="327"/>
          </a:xfrm>
        </p:grpSpPr>
        <p:sp>
          <p:nvSpPr>
            <p:cNvPr id="141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41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8" name="Rectangle 1052"/>
            <p:cNvSpPr>
              <a:spLocks noChangeAspect="1" noChangeArrowheads="1"/>
            </p:cNvSpPr>
            <p:nvPr/>
          </p:nvSpPr>
          <p:spPr bwMode="auto">
            <a:xfrm>
              <a:off x="2144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56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pic>
        <p:nvPicPr>
          <p:cNvPr id="81" name="図 1943" descr="光円錐緑３.png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530259" y="3794078"/>
            <a:ext cx="980988" cy="26051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円/楕円 1993"/>
          <p:cNvSpPr>
            <a:spLocks noChangeArrowheads="1"/>
          </p:cNvSpPr>
          <p:nvPr/>
        </p:nvSpPr>
        <p:spPr bwMode="auto">
          <a:xfrm>
            <a:off x="4541370" y="6134100"/>
            <a:ext cx="969877" cy="5318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 rot="18840623">
            <a:off x="5094528" y="5677705"/>
            <a:ext cx="831850" cy="2555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>
              <a:lnSpc>
                <a:spcPct val="150000"/>
              </a:lnSpc>
            </a:pPr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Mitsubishi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89" name="円/楕円 1992"/>
          <p:cNvSpPr>
            <a:spLocks noChangeArrowheads="1"/>
          </p:cNvSpPr>
          <p:nvPr/>
        </p:nvSpPr>
        <p:spPr bwMode="auto">
          <a:xfrm>
            <a:off x="3787375" y="4989513"/>
            <a:ext cx="947653" cy="395287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cxnSp>
        <p:nvCxnSpPr>
          <p:cNvPr id="92" name="直線コネクタ 91"/>
          <p:cNvCxnSpPr/>
          <p:nvPr/>
        </p:nvCxnSpPr>
        <p:spPr bwMode="auto">
          <a:xfrm rot="5400000" flipH="1" flipV="1">
            <a:off x="3274794" y="5216525"/>
            <a:ext cx="904875" cy="83502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3" name="図 1940" descr="光円錐緑１.png"/>
          <p:cNvPicPr>
            <a:picLocks noChangeAspect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785751" y="3766781"/>
            <a:ext cx="1136549" cy="2543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" name="円/楕円 1996"/>
          <p:cNvSpPr>
            <a:spLocks noChangeArrowheads="1"/>
          </p:cNvSpPr>
          <p:nvPr/>
        </p:nvSpPr>
        <p:spPr bwMode="auto">
          <a:xfrm>
            <a:off x="2798450" y="6097588"/>
            <a:ext cx="1117501" cy="500062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96" name="円/楕円 1486"/>
          <p:cNvSpPr>
            <a:spLocks noChangeArrowheads="1"/>
          </p:cNvSpPr>
          <p:nvPr/>
        </p:nvSpPr>
        <p:spPr bwMode="auto">
          <a:xfrm>
            <a:off x="1841273" y="6350000"/>
            <a:ext cx="557162" cy="2016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grpSp>
        <p:nvGrpSpPr>
          <p:cNvPr id="4" name="グループ化 3010"/>
          <p:cNvGrpSpPr>
            <a:grpSpLocks noChangeAspect="1"/>
          </p:cNvGrpSpPr>
          <p:nvPr/>
        </p:nvGrpSpPr>
        <p:grpSpPr bwMode="auto">
          <a:xfrm>
            <a:off x="3147669" y="6021388"/>
            <a:ext cx="403189" cy="188912"/>
            <a:chOff x="2320792" y="2019300"/>
            <a:chExt cx="5807061" cy="2933700"/>
          </a:xfrm>
        </p:grpSpPr>
        <p:sp>
          <p:nvSpPr>
            <p:cNvPr id="1379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0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81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2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3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4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5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6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7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8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9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0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1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2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3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4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5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96" name="フレーム 1395"/>
            <p:cNvSpPr/>
            <p:nvPr/>
          </p:nvSpPr>
          <p:spPr bwMode="auto">
            <a:xfrm>
              <a:off x="2619838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5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411" name="二等辺三角形 2598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2" name="二等辺三角形 2599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3" name="二等辺三角形 2600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6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408" name="二等辺三角形 2595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9" name="二等辺三角形 2596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0" name="二等辺三角形 2597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7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406" name="円/楕円 2593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7" name="星 32 2594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400" name="角丸四角形 2587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1" name="角丸四角形 2588"/>
            <p:cNvSpPr>
              <a:spLocks noChangeArrowheads="1"/>
            </p:cNvSpPr>
            <p:nvPr/>
          </p:nvSpPr>
          <p:spPr bwMode="auto">
            <a:xfrm>
              <a:off x="479869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2" name="角丸四角形 2589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3" name="角丸四角形 2590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4" name="角丸四角形 2591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5" name="角丸四角形 2592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01" name="直線コネクタ 100"/>
          <p:cNvCxnSpPr/>
          <p:nvPr/>
        </p:nvCxnSpPr>
        <p:spPr bwMode="auto">
          <a:xfrm>
            <a:off x="3590707" y="6391275"/>
            <a:ext cx="1141412" cy="7938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640"/>
          <p:cNvGrpSpPr>
            <a:grpSpLocks noChangeAspect="1"/>
          </p:cNvGrpSpPr>
          <p:nvPr/>
        </p:nvGrpSpPr>
        <p:grpSpPr bwMode="auto">
          <a:xfrm>
            <a:off x="4592166" y="6292850"/>
            <a:ext cx="419063" cy="211138"/>
            <a:chOff x="3134" y="3413"/>
            <a:chExt cx="414" cy="193"/>
          </a:xfrm>
        </p:grpSpPr>
        <p:sp>
          <p:nvSpPr>
            <p:cNvPr id="1181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2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83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4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5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6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7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8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9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0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1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2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3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4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5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6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7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8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9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0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1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2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3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4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5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6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7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8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9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0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1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2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3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4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5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6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7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8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9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0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1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2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3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4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5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6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7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8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9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0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1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2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3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4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5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6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7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8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9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0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1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2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3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4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5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6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7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8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9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0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1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2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3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4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5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6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7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8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9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0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1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2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3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4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5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6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7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8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9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0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1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2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3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4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5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6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7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8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9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0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1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2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3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4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5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6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7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8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9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0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1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2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3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4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5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6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7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8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9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0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1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2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3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4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5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6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7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8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9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0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1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2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3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4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5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6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7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8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9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0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1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2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3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4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5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6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7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8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9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0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1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2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3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4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5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6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7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8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9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0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1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2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3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4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5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6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7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8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9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0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1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2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3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4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5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6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7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8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9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0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1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2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3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4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65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6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7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8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9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0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1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2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3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4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5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6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7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8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9" name="グループ化 3010"/>
          <p:cNvGrpSpPr>
            <a:grpSpLocks noChangeAspect="1"/>
          </p:cNvGrpSpPr>
          <p:nvPr/>
        </p:nvGrpSpPr>
        <p:grpSpPr bwMode="auto">
          <a:xfrm>
            <a:off x="3868330" y="5049838"/>
            <a:ext cx="403189" cy="188912"/>
            <a:chOff x="2320792" y="2019300"/>
            <a:chExt cx="5807061" cy="2933700"/>
          </a:xfrm>
        </p:grpSpPr>
        <p:sp>
          <p:nvSpPr>
            <p:cNvPr id="114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7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8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9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0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1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2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3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4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5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6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7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8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9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0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1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2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63" name="フレーム 1162"/>
            <p:cNvSpPr/>
            <p:nvPr/>
          </p:nvSpPr>
          <p:spPr bwMode="auto">
            <a:xfrm>
              <a:off x="2620760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10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178" name="二等辺三角形 3034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9" name="二等辺三角形 3035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0" name="二等辺三角形 3036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1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175" name="二等辺三角形 3031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6" name="二等辺三角形 3032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7" name="二等辺三角形 3033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2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173" name="円/楕円 3029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4" name="星 32 3030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167" name="角丸四角形 3023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8" name="角丸四角形 3024"/>
            <p:cNvSpPr>
              <a:spLocks noChangeArrowheads="1"/>
            </p:cNvSpPr>
            <p:nvPr/>
          </p:nvSpPr>
          <p:spPr bwMode="auto">
            <a:xfrm>
              <a:off x="4798684" y="4295770"/>
              <a:ext cx="219065" cy="466716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9" name="角丸四角形 3025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0" name="角丸四角形 3026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1" name="角丸四角形 3027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2" name="角丸四角形 3028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04" name="Rectangle 34"/>
          <p:cNvSpPr>
            <a:spLocks noChangeArrowheads="1"/>
          </p:cNvSpPr>
          <p:nvPr/>
        </p:nvSpPr>
        <p:spPr bwMode="auto">
          <a:xfrm rot="18831967">
            <a:off x="3453353" y="5546097"/>
            <a:ext cx="865187" cy="249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NTT- NICT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5" name="Rectangle 34"/>
          <p:cNvSpPr>
            <a:spLocks noChangeArrowheads="1"/>
          </p:cNvSpPr>
          <p:nvPr/>
        </p:nvSpPr>
        <p:spPr bwMode="auto">
          <a:xfrm>
            <a:off x="4711218" y="5180961"/>
            <a:ext cx="744471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NEC-NICT 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6" name="AutoShape 2"/>
          <p:cNvSpPr>
            <a:spLocks noChangeAspect="1" noChangeArrowheads="1"/>
          </p:cNvSpPr>
          <p:nvPr/>
        </p:nvSpPr>
        <p:spPr bwMode="auto">
          <a:xfrm>
            <a:off x="1488302" y="2571782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graphicFrame>
        <p:nvGraphicFramePr>
          <p:cNvPr id="107" name="Object 2"/>
          <p:cNvGraphicFramePr>
            <a:graphicFrameLocks noChangeAspect="1"/>
          </p:cNvGraphicFramePr>
          <p:nvPr/>
        </p:nvGraphicFramePr>
        <p:xfrm>
          <a:off x="5069961" y="3665139"/>
          <a:ext cx="6349" cy="6350"/>
        </p:xfrm>
        <a:graphic>
          <a:graphicData uri="http://schemas.openxmlformats.org/presentationml/2006/ole">
            <p:oleObj spid="_x0000_s3250178" name="Drawing" r:id="rId10" imgW="6350000" imgH="6350000" progId="Canvas.Drawing.X">
              <p:embed/>
            </p:oleObj>
          </a:graphicData>
        </a:graphic>
      </p:graphicFrame>
      <p:sp>
        <p:nvSpPr>
          <p:cNvPr id="111" name="正方形/長方形 110"/>
          <p:cNvSpPr/>
          <p:nvPr/>
        </p:nvSpPr>
        <p:spPr bwMode="auto">
          <a:xfrm>
            <a:off x="4192924" y="3064126"/>
            <a:ext cx="1376022" cy="3716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2" name="正方形/長方形 111"/>
          <p:cNvSpPr/>
          <p:nvPr/>
        </p:nvSpPr>
        <p:spPr bwMode="auto">
          <a:xfrm rot="7999950" flipV="1">
            <a:off x="3425979" y="3378903"/>
            <a:ext cx="1041338" cy="3475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3" name="正方形/長方形 112"/>
          <p:cNvSpPr/>
          <p:nvPr/>
        </p:nvSpPr>
        <p:spPr bwMode="auto">
          <a:xfrm>
            <a:off x="4986253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4" name="正方形/長方形 113"/>
          <p:cNvSpPr/>
          <p:nvPr/>
        </p:nvSpPr>
        <p:spPr bwMode="auto">
          <a:xfrm>
            <a:off x="3617755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7" name="正方形/長方形 116"/>
          <p:cNvSpPr/>
          <p:nvPr/>
        </p:nvSpPr>
        <p:spPr bwMode="auto">
          <a:xfrm>
            <a:off x="2249257" y="3792110"/>
            <a:ext cx="120427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8" name="正方形/長方形 117"/>
          <p:cNvSpPr/>
          <p:nvPr/>
        </p:nvSpPr>
        <p:spPr bwMode="auto">
          <a:xfrm rot="7999950" flipV="1">
            <a:off x="4838726" y="3397151"/>
            <a:ext cx="938332" cy="4880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9" name="テキスト ボックス 1975"/>
          <p:cNvSpPr txBox="1">
            <a:spLocks noChangeArrowheads="1"/>
          </p:cNvSpPr>
          <p:nvPr/>
        </p:nvSpPr>
        <p:spPr bwMode="auto">
          <a:xfrm>
            <a:off x="491319" y="3586905"/>
            <a:ext cx="153762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Agent </a:t>
            </a:r>
          </a:p>
        </p:txBody>
      </p:sp>
      <p:sp>
        <p:nvSpPr>
          <p:cNvPr id="121" name="Line 219"/>
          <p:cNvSpPr>
            <a:spLocks noChangeShapeType="1"/>
          </p:cNvSpPr>
          <p:nvPr/>
        </p:nvSpPr>
        <p:spPr bwMode="auto">
          <a:xfrm flipH="1" flipV="1">
            <a:off x="2157194" y="1987527"/>
            <a:ext cx="0" cy="167071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3" name="Line 219"/>
          <p:cNvSpPr>
            <a:spLocks noChangeShapeType="1"/>
          </p:cNvSpPr>
          <p:nvPr/>
        </p:nvSpPr>
        <p:spPr bwMode="auto">
          <a:xfrm>
            <a:off x="2206366" y="1973240"/>
            <a:ext cx="0" cy="16921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6" name="Line 219"/>
          <p:cNvSpPr>
            <a:spLocks noChangeShapeType="1"/>
          </p:cNvSpPr>
          <p:nvPr/>
        </p:nvSpPr>
        <p:spPr bwMode="auto">
          <a:xfrm flipV="1">
            <a:off x="3504982" y="1982764"/>
            <a:ext cx="0" cy="166835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8" name="Line 219"/>
          <p:cNvSpPr>
            <a:spLocks noChangeShapeType="1"/>
          </p:cNvSpPr>
          <p:nvPr/>
        </p:nvSpPr>
        <p:spPr bwMode="auto">
          <a:xfrm>
            <a:off x="3551824" y="1962128"/>
            <a:ext cx="0" cy="170678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9" name="Line 219"/>
          <p:cNvSpPr>
            <a:spLocks noChangeShapeType="1"/>
          </p:cNvSpPr>
          <p:nvPr/>
        </p:nvSpPr>
        <p:spPr bwMode="auto">
          <a:xfrm flipV="1">
            <a:off x="4948019" y="1982764"/>
            <a:ext cx="0" cy="168614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0" name="Line 219"/>
          <p:cNvSpPr>
            <a:spLocks noChangeShapeType="1"/>
          </p:cNvSpPr>
          <p:nvPr/>
        </p:nvSpPr>
        <p:spPr bwMode="auto">
          <a:xfrm>
            <a:off x="4997908" y="1936728"/>
            <a:ext cx="0" cy="1725068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1" name="Line 219"/>
          <p:cNvSpPr>
            <a:spLocks noChangeShapeType="1"/>
          </p:cNvSpPr>
          <p:nvPr/>
        </p:nvSpPr>
        <p:spPr bwMode="auto">
          <a:xfrm flipH="1" flipV="1">
            <a:off x="6267232" y="1987528"/>
            <a:ext cx="0" cy="167979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2" name="Line 219"/>
          <p:cNvSpPr>
            <a:spLocks noChangeShapeType="1"/>
          </p:cNvSpPr>
          <p:nvPr/>
        </p:nvSpPr>
        <p:spPr bwMode="auto">
          <a:xfrm>
            <a:off x="6322731" y="1933553"/>
            <a:ext cx="0" cy="1711820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3" name="Line 219"/>
          <p:cNvSpPr>
            <a:spLocks noChangeShapeType="1"/>
          </p:cNvSpPr>
          <p:nvPr/>
        </p:nvSpPr>
        <p:spPr bwMode="auto">
          <a:xfrm flipV="1">
            <a:off x="4220944" y="1090589"/>
            <a:ext cx="0" cy="1874469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4" name="Line 219"/>
          <p:cNvSpPr>
            <a:spLocks noChangeShapeType="1"/>
          </p:cNvSpPr>
          <p:nvPr/>
        </p:nvSpPr>
        <p:spPr bwMode="auto">
          <a:xfrm>
            <a:off x="4268345" y="984228"/>
            <a:ext cx="0" cy="1988146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cxnSp>
        <p:nvCxnSpPr>
          <p:cNvPr id="135" name="直線コネクタ 134"/>
          <p:cNvCxnSpPr/>
          <p:nvPr/>
        </p:nvCxnSpPr>
        <p:spPr bwMode="auto">
          <a:xfrm rot="5400000" flipH="1" flipV="1">
            <a:off x="3335119" y="5534026"/>
            <a:ext cx="509587" cy="481012"/>
          </a:xfrm>
          <a:prstGeom prst="line">
            <a:avLst/>
          </a:prstGeom>
          <a:ln w="38100">
            <a:solidFill>
              <a:srgbClr val="00CC0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線コネクタ 135"/>
          <p:cNvCxnSpPr/>
          <p:nvPr/>
        </p:nvCxnSpPr>
        <p:spPr bwMode="auto">
          <a:xfrm rot="5400000" flipH="1" flipV="1">
            <a:off x="5059144" y="5745163"/>
            <a:ext cx="358775" cy="355600"/>
          </a:xfrm>
          <a:prstGeom prst="line">
            <a:avLst/>
          </a:prstGeom>
          <a:ln w="38100">
            <a:solidFill>
              <a:srgbClr val="00B0F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122"/>
          <p:cNvGrpSpPr>
            <a:grpSpLocks noChangeAspect="1"/>
          </p:cNvGrpSpPr>
          <p:nvPr/>
        </p:nvGrpSpPr>
        <p:grpSpPr bwMode="auto">
          <a:xfrm>
            <a:off x="4800110" y="6056313"/>
            <a:ext cx="406364" cy="190500"/>
            <a:chOff x="2256" y="514"/>
            <a:chExt cx="2405" cy="1118"/>
          </a:xfrm>
        </p:grpSpPr>
        <p:sp>
          <p:nvSpPr>
            <p:cNvPr id="1101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2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03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4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5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6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7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8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9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0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1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2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3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4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5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6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7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8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9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0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1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2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3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4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5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6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7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8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9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0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1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2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3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4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5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6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7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8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9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0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1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2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3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4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5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38" name="直線コネクタ 137"/>
          <p:cNvCxnSpPr/>
          <p:nvPr/>
        </p:nvCxnSpPr>
        <p:spPr bwMode="auto">
          <a:xfrm>
            <a:off x="4649569" y="5156200"/>
            <a:ext cx="98425" cy="158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640"/>
          <p:cNvGrpSpPr>
            <a:grpSpLocks noChangeAspect="1"/>
          </p:cNvGrpSpPr>
          <p:nvPr/>
        </p:nvGrpSpPr>
        <p:grpSpPr bwMode="auto">
          <a:xfrm>
            <a:off x="3412759" y="6284913"/>
            <a:ext cx="417475" cy="209550"/>
            <a:chOff x="3134" y="3413"/>
            <a:chExt cx="414" cy="193"/>
          </a:xfrm>
        </p:grpSpPr>
        <p:sp>
          <p:nvSpPr>
            <p:cNvPr id="903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4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905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6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7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8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9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0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1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2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3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4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5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6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7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8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9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0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1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2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3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4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5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6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7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8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9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0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1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2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3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4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5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6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7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8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9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0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1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2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3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4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5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6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7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8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9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0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1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2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3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4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5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6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7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8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9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0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1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2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3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4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5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6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7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8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9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0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1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2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3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4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5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6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7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8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9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0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1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2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3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4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5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6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7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8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9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0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1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2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3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4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5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6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7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8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9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0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1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2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3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4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5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6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7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8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9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0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1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2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3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4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5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6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7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8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9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0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1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2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3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4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5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6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7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8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9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0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1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2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3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4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5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6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7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8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9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0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1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2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3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4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5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6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7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8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9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0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1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2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3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4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5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6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7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8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9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0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1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2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3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4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5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6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7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8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9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0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1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2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3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4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5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6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7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8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9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0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1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2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3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4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5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6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087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8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9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0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1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2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3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4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5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6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7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8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9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0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40" name="Line 219"/>
          <p:cNvSpPr>
            <a:spLocks noChangeShapeType="1"/>
          </p:cNvSpPr>
          <p:nvPr/>
        </p:nvSpPr>
        <p:spPr bwMode="auto">
          <a:xfrm>
            <a:off x="5632230" y="947715"/>
            <a:ext cx="0" cy="20027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41" name="Line 219"/>
          <p:cNvSpPr>
            <a:spLocks noChangeShapeType="1"/>
          </p:cNvSpPr>
          <p:nvPr/>
        </p:nvSpPr>
        <p:spPr bwMode="auto">
          <a:xfrm flipH="1" flipV="1">
            <a:off x="5571907" y="1092177"/>
            <a:ext cx="0" cy="184362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142" name="図 141" descr="pyramid_purple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 bwMode="auto">
          <a:xfrm>
            <a:off x="6147622" y="3464183"/>
            <a:ext cx="371349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3" name="図 142" descr="pyramid_blue.png"/>
          <p:cNvPicPr preferRelativeResize="0"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3384375" y="3492277"/>
            <a:ext cx="340621" cy="577862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4" name="図 143" descr="pyramid_blue.png"/>
          <p:cNvPicPr>
            <a:picLocks noChangeAspect="1"/>
          </p:cNvPicPr>
          <p:nvPr/>
        </p:nvPicPr>
        <p:blipFill>
          <a:blip r:embed="rId12" cstate="print">
            <a:duotone>
              <a:prstClr val="black"/>
              <a:schemeClr val="accent6">
                <a:tint val="45000"/>
                <a:satMod val="400000"/>
              </a:schemeClr>
            </a:duotone>
            <a:lum bright="8000"/>
          </a:blip>
          <a:stretch>
            <a:fillRect/>
          </a:stretch>
        </p:blipFill>
        <p:spPr bwMode="auto">
          <a:xfrm>
            <a:off x="2007674" y="3472993"/>
            <a:ext cx="351064" cy="616430"/>
          </a:xfrm>
          <a:prstGeom prst="rect">
            <a:avLst/>
          </a:prstGeom>
          <a:noFill/>
          <a:ln>
            <a:noFill/>
          </a:ln>
          <a:scene3d>
            <a:camera prst="orthographicFront">
              <a:rot lat="17399987" lon="0" rev="21599994"/>
            </a:camera>
            <a:lightRig rig="threePt" dir="t"/>
          </a:scene3d>
          <a:sp3d>
            <a:bevelB w="0" h="0"/>
          </a:sp3d>
        </p:spPr>
      </p:pic>
      <p:pic>
        <p:nvPicPr>
          <p:cNvPr id="145" name="図 144" descr="pyramid_green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 bwMode="auto">
          <a:xfrm>
            <a:off x="4090973" y="2747103"/>
            <a:ext cx="328434" cy="634047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6" name="図 145" descr="pyramid_blue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5459465" y="2747102"/>
            <a:ext cx="328440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7" name="図 146" descr="pyramid_gray.png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 bwMode="auto">
          <a:xfrm>
            <a:off x="4814421" y="3471756"/>
            <a:ext cx="371350" cy="618904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sp>
        <p:nvSpPr>
          <p:cNvPr id="148" name="AutoShape 2"/>
          <p:cNvSpPr>
            <a:spLocks noChangeAspect="1" noChangeArrowheads="1"/>
          </p:cNvSpPr>
          <p:nvPr/>
        </p:nvSpPr>
        <p:spPr bwMode="auto">
          <a:xfrm>
            <a:off x="1508077" y="544490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cxnSp>
        <p:nvCxnSpPr>
          <p:cNvPr id="149" name="直線コネクタ 148"/>
          <p:cNvCxnSpPr/>
          <p:nvPr/>
        </p:nvCxnSpPr>
        <p:spPr bwMode="auto">
          <a:xfrm rot="5400000" flipH="1" flipV="1">
            <a:off x="3466088" y="980259"/>
            <a:ext cx="874712" cy="825500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直線コネクタ 149"/>
          <p:cNvCxnSpPr/>
          <p:nvPr/>
        </p:nvCxnSpPr>
        <p:spPr bwMode="auto">
          <a:xfrm flipV="1">
            <a:off x="4355882" y="942953"/>
            <a:ext cx="1293812" cy="317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直線コネクタ 151"/>
          <p:cNvCxnSpPr/>
          <p:nvPr/>
        </p:nvCxnSpPr>
        <p:spPr bwMode="auto">
          <a:xfrm rot="5400000" flipH="1" flipV="1">
            <a:off x="4832926" y="970733"/>
            <a:ext cx="876300" cy="823913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863"/>
          <p:cNvGrpSpPr>
            <a:grpSpLocks noChangeAspect="1"/>
          </p:cNvGrpSpPr>
          <p:nvPr/>
        </p:nvGrpSpPr>
        <p:grpSpPr bwMode="auto">
          <a:xfrm>
            <a:off x="5481086" y="760390"/>
            <a:ext cx="303186" cy="338138"/>
            <a:chOff x="2364" y="1782"/>
            <a:chExt cx="180" cy="162"/>
          </a:xfrm>
        </p:grpSpPr>
        <p:sp>
          <p:nvSpPr>
            <p:cNvPr id="89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90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17" name="Group 863"/>
          <p:cNvGrpSpPr>
            <a:grpSpLocks noChangeAspect="1"/>
          </p:cNvGrpSpPr>
          <p:nvPr/>
        </p:nvGrpSpPr>
        <p:grpSpPr bwMode="auto">
          <a:xfrm>
            <a:off x="4114371" y="760390"/>
            <a:ext cx="301598" cy="338138"/>
            <a:chOff x="2364" y="1782"/>
            <a:chExt cx="180" cy="162"/>
          </a:xfrm>
        </p:grpSpPr>
        <p:sp>
          <p:nvSpPr>
            <p:cNvPr id="895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8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7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8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55" name="直線コネクタ 154"/>
          <p:cNvCxnSpPr/>
          <p:nvPr/>
        </p:nvCxnSpPr>
        <p:spPr bwMode="auto">
          <a:xfrm>
            <a:off x="2327057" y="1828778"/>
            <a:ext cx="3948112" cy="1587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863"/>
          <p:cNvGrpSpPr>
            <a:grpSpLocks noChangeAspect="1"/>
          </p:cNvGrpSpPr>
          <p:nvPr/>
        </p:nvGrpSpPr>
        <p:grpSpPr bwMode="auto">
          <a:xfrm>
            <a:off x="6187462" y="1647803"/>
            <a:ext cx="303185" cy="336550"/>
            <a:chOff x="2364" y="1782"/>
            <a:chExt cx="180" cy="162"/>
          </a:xfrm>
        </p:grpSpPr>
        <p:sp>
          <p:nvSpPr>
            <p:cNvPr id="891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0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3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4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1" name="Group 863"/>
          <p:cNvGrpSpPr>
            <a:grpSpLocks noChangeAspect="1"/>
          </p:cNvGrpSpPr>
          <p:nvPr/>
        </p:nvGrpSpPr>
        <p:grpSpPr bwMode="auto">
          <a:xfrm>
            <a:off x="2063504" y="1650978"/>
            <a:ext cx="301598" cy="336550"/>
            <a:chOff x="2364" y="1782"/>
            <a:chExt cx="180" cy="162"/>
          </a:xfrm>
        </p:grpSpPr>
        <p:sp>
          <p:nvSpPr>
            <p:cNvPr id="887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2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9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0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3" name="Group 863"/>
          <p:cNvGrpSpPr>
            <a:grpSpLocks noChangeAspect="1"/>
          </p:cNvGrpSpPr>
          <p:nvPr/>
        </p:nvGrpSpPr>
        <p:grpSpPr bwMode="auto">
          <a:xfrm>
            <a:off x="3407996" y="1647803"/>
            <a:ext cx="301598" cy="336550"/>
            <a:chOff x="2364" y="1782"/>
            <a:chExt cx="180" cy="162"/>
          </a:xfrm>
        </p:grpSpPr>
        <p:sp>
          <p:nvSpPr>
            <p:cNvPr id="883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4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5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6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5" name="Group 863"/>
          <p:cNvGrpSpPr>
            <a:grpSpLocks noChangeAspect="1"/>
          </p:cNvGrpSpPr>
          <p:nvPr/>
        </p:nvGrpSpPr>
        <p:grpSpPr bwMode="auto">
          <a:xfrm>
            <a:off x="4820745" y="1647803"/>
            <a:ext cx="301598" cy="336550"/>
            <a:chOff x="2364" y="1782"/>
            <a:chExt cx="180" cy="162"/>
          </a:xfrm>
        </p:grpSpPr>
        <p:sp>
          <p:nvSpPr>
            <p:cNvPr id="87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71" name="直線コネクタ 170"/>
          <p:cNvCxnSpPr/>
          <p:nvPr/>
        </p:nvCxnSpPr>
        <p:spPr bwMode="auto">
          <a:xfrm>
            <a:off x="4724182" y="5157788"/>
            <a:ext cx="576262" cy="0"/>
          </a:xfrm>
          <a:prstGeom prst="line">
            <a:avLst/>
          </a:prstGeom>
          <a:ln w="38100">
            <a:solidFill>
              <a:srgbClr val="0070C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897"/>
          <p:cNvGrpSpPr>
            <a:grpSpLocks noChangeAspect="1"/>
          </p:cNvGrpSpPr>
          <p:nvPr/>
        </p:nvGrpSpPr>
        <p:grpSpPr bwMode="auto">
          <a:xfrm>
            <a:off x="4292155" y="5027613"/>
            <a:ext cx="392077" cy="201612"/>
            <a:chOff x="1986" y="2637"/>
            <a:chExt cx="702" cy="327"/>
          </a:xfrm>
        </p:grpSpPr>
        <p:sp>
          <p:nvSpPr>
            <p:cNvPr id="69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9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8" name="Rectangle 1052"/>
            <p:cNvSpPr>
              <a:spLocks noChangeAspect="1" noChangeArrowheads="1"/>
            </p:cNvSpPr>
            <p:nvPr/>
          </p:nvSpPr>
          <p:spPr bwMode="auto">
            <a:xfrm>
              <a:off x="2143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84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3" name="直線コネクタ 172"/>
          <p:cNvCxnSpPr/>
          <p:nvPr/>
        </p:nvCxnSpPr>
        <p:spPr bwMode="auto">
          <a:xfrm>
            <a:off x="2320707" y="6348413"/>
            <a:ext cx="739775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35"/>
          <p:cNvGrpSpPr>
            <a:grpSpLocks noChangeAspect="1"/>
          </p:cNvGrpSpPr>
          <p:nvPr/>
        </p:nvGrpSpPr>
        <p:grpSpPr bwMode="auto">
          <a:xfrm>
            <a:off x="2968298" y="6240463"/>
            <a:ext cx="396840" cy="185737"/>
            <a:chOff x="2394" y="3422"/>
            <a:chExt cx="450" cy="210"/>
          </a:xfrm>
        </p:grpSpPr>
        <p:sp>
          <p:nvSpPr>
            <p:cNvPr id="49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7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98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9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0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1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2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3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4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5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6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7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8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9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0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1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2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3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4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5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6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7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8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9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0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1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2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3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4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5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6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7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8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9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0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1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2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3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4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5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6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7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8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9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0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1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2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3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4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5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6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7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8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9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0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1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2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3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4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5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6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7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8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9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0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1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2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3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4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5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6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7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8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9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0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1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2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3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4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5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6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7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8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9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0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1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2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3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4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5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6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7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8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9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0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1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2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3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4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5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6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7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8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9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0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1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2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3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4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5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6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7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8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9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0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1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2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3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4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5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6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7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8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9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0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1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2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3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4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5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6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7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8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9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0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1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2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3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4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5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6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7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8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9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0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1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2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3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4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5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6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7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8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9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0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1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2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3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4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5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6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7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8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9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0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1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2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3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4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5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6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7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8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9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0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1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2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3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4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5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6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7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8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9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80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1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2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3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4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5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6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7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8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9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0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1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2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3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29" name="Group 35"/>
          <p:cNvGrpSpPr>
            <a:grpSpLocks noChangeAspect="1"/>
          </p:cNvGrpSpPr>
          <p:nvPr/>
        </p:nvGrpSpPr>
        <p:grpSpPr bwMode="auto">
          <a:xfrm>
            <a:off x="1941276" y="6265863"/>
            <a:ext cx="398428" cy="185737"/>
            <a:chOff x="2394" y="3422"/>
            <a:chExt cx="450" cy="210"/>
          </a:xfrm>
        </p:grpSpPr>
        <p:sp>
          <p:nvSpPr>
            <p:cNvPr id="281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2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89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1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2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3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7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8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6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7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8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9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0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1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2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3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4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5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6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7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8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9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0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1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2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3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4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5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6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7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8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9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0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1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2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3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4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5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6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7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8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9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0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1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2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3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4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5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6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7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8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9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0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1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2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3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4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5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6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7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8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9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0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1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2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3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4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5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6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7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8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9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0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1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2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3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4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5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6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7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8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9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0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1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2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3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4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5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6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7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8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9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0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1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2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3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4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5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6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7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8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9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0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1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2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3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4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5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6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7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8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9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0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1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2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3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4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5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6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7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8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9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0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1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2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3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4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5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6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7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8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9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0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1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2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3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4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5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6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7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8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9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0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1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2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3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4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5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6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7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8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9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0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1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2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3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4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5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6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7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8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9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0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1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2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3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4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5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6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7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8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9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0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1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2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3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4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5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6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7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8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9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0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1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82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3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4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5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6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7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8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9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0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1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2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3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4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5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6" name="直線コネクタ 175"/>
          <p:cNvCxnSpPr/>
          <p:nvPr/>
        </p:nvCxnSpPr>
        <p:spPr bwMode="auto">
          <a:xfrm>
            <a:off x="5348069" y="6361113"/>
            <a:ext cx="676275" cy="0"/>
          </a:xfrm>
          <a:prstGeom prst="line">
            <a:avLst/>
          </a:prstGeom>
          <a:ln w="38100">
            <a:solidFill>
              <a:srgbClr val="99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1084"/>
          <p:cNvGrpSpPr>
            <a:grpSpLocks noChangeAspect="1"/>
          </p:cNvGrpSpPr>
          <p:nvPr/>
        </p:nvGrpSpPr>
        <p:grpSpPr bwMode="auto">
          <a:xfrm>
            <a:off x="5947770" y="6257925"/>
            <a:ext cx="411126" cy="192088"/>
            <a:chOff x="2346" y="544"/>
            <a:chExt cx="2405" cy="1118"/>
          </a:xfrm>
        </p:grpSpPr>
        <p:sp>
          <p:nvSpPr>
            <p:cNvPr id="226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7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8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9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0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1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2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3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4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5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Line 1097"/>
            <p:cNvSpPr>
              <a:spLocks noChangeAspect="1" noChangeShapeType="1"/>
            </p:cNvSpPr>
            <p:nvPr/>
          </p:nvSpPr>
          <p:spPr bwMode="auto">
            <a:xfrm flipH="1">
              <a:off x="2748" y="579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1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2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60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1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6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7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9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31" name="Group 1084"/>
          <p:cNvGrpSpPr>
            <a:grpSpLocks noChangeAspect="1"/>
          </p:cNvGrpSpPr>
          <p:nvPr/>
        </p:nvGrpSpPr>
        <p:grpSpPr bwMode="auto">
          <a:xfrm>
            <a:off x="5042975" y="6275388"/>
            <a:ext cx="411126" cy="192087"/>
            <a:chOff x="2346" y="544"/>
            <a:chExt cx="2405" cy="1118"/>
          </a:xfrm>
        </p:grpSpPr>
        <p:sp>
          <p:nvSpPr>
            <p:cNvPr id="187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88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89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0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1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2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3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4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5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6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7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8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9" name="Line 1097"/>
            <p:cNvSpPr>
              <a:spLocks noChangeAspect="1" noChangeShapeType="1"/>
            </p:cNvSpPr>
            <p:nvPr/>
          </p:nvSpPr>
          <p:spPr bwMode="auto">
            <a:xfrm flipH="1">
              <a:off x="2767" y="56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0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1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2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3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4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6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7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8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9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0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1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2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3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4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5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6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7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8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4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5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79" name="Line 845"/>
          <p:cNvSpPr>
            <a:spLocks noChangeShapeType="1"/>
          </p:cNvSpPr>
          <p:nvPr/>
        </p:nvSpPr>
        <p:spPr bwMode="auto">
          <a:xfrm flipH="1">
            <a:off x="4300090" y="450377"/>
            <a:ext cx="258256" cy="34652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2" name="Line 845"/>
          <p:cNvSpPr>
            <a:spLocks noChangeShapeType="1"/>
          </p:cNvSpPr>
          <p:nvPr/>
        </p:nvSpPr>
        <p:spPr bwMode="auto">
          <a:xfrm>
            <a:off x="4844950" y="464025"/>
            <a:ext cx="121832" cy="1237753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3" name="Line 845"/>
          <p:cNvSpPr>
            <a:spLocks noChangeShapeType="1"/>
          </p:cNvSpPr>
          <p:nvPr/>
        </p:nvSpPr>
        <p:spPr bwMode="auto">
          <a:xfrm>
            <a:off x="5158849" y="450377"/>
            <a:ext cx="395786" cy="341194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4" name="Line 845"/>
          <p:cNvSpPr>
            <a:spLocks noChangeShapeType="1"/>
          </p:cNvSpPr>
          <p:nvPr/>
        </p:nvSpPr>
        <p:spPr bwMode="auto">
          <a:xfrm>
            <a:off x="5431804" y="382139"/>
            <a:ext cx="914393" cy="131487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5" name="Oval 887"/>
          <p:cNvSpPr>
            <a:spLocks noChangeArrowheads="1"/>
          </p:cNvSpPr>
          <p:nvPr/>
        </p:nvSpPr>
        <p:spPr bwMode="auto">
          <a:xfrm>
            <a:off x="3805000" y="112690"/>
            <a:ext cx="2015946" cy="357188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EF846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4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Server</a:t>
            </a:r>
            <a:endParaRPr lang="ja-JP" altLang="en-US" sz="14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86" name="Rectangle 34"/>
          <p:cNvSpPr>
            <a:spLocks noChangeArrowheads="1"/>
          </p:cNvSpPr>
          <p:nvPr/>
        </p:nvSpPr>
        <p:spPr bwMode="auto">
          <a:xfrm>
            <a:off x="2197160" y="6461125"/>
            <a:ext cx="863523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All Vienna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grpSp>
        <p:nvGrpSpPr>
          <p:cNvPr id="32" name="グループ化 1643"/>
          <p:cNvGrpSpPr/>
          <p:nvPr/>
        </p:nvGrpSpPr>
        <p:grpSpPr>
          <a:xfrm>
            <a:off x="2006216" y="4722126"/>
            <a:ext cx="4353629" cy="1608987"/>
            <a:chOff x="868689" y="3841309"/>
            <a:chExt cx="5692247" cy="2113733"/>
          </a:xfrm>
        </p:grpSpPr>
        <p:pic>
          <p:nvPicPr>
            <p:cNvPr id="1645" name="図 3706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5528351" y="3917785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6" name="図 3704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5302623" y="4671926"/>
              <a:ext cx="244268" cy="288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7" name="図 3707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4049228" y="3897681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8" name="図 3703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4664184" y="5274756"/>
              <a:ext cx="242048" cy="288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9" name="図 1648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844647" y="5514913"/>
              <a:ext cx="387884" cy="339800"/>
            </a:xfrm>
            <a:prstGeom prst="rect">
              <a:avLst/>
            </a:prstGeom>
          </p:spPr>
        </p:pic>
        <p:pic>
          <p:nvPicPr>
            <p:cNvPr id="1650" name="図 1649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3264227" y="3869024"/>
              <a:ext cx="447135" cy="391705"/>
            </a:xfrm>
            <a:prstGeom prst="rect">
              <a:avLst/>
            </a:prstGeom>
          </p:spPr>
        </p:pic>
        <p:pic>
          <p:nvPicPr>
            <p:cNvPr id="1651" name="図 1650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2297550" y="5157125"/>
              <a:ext cx="447135" cy="391705"/>
            </a:xfrm>
            <a:prstGeom prst="rect">
              <a:avLst/>
            </a:prstGeom>
          </p:spPr>
        </p:pic>
        <p:pic>
          <p:nvPicPr>
            <p:cNvPr id="1652" name="図 1651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6117409" y="5468472"/>
              <a:ext cx="443527" cy="443528"/>
            </a:xfrm>
            <a:prstGeom prst="rect">
              <a:avLst/>
            </a:prstGeom>
          </p:spPr>
        </p:pic>
        <p:pic>
          <p:nvPicPr>
            <p:cNvPr id="1653" name="図 1652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1974465" y="5512105"/>
              <a:ext cx="387884" cy="339800"/>
            </a:xfrm>
            <a:prstGeom prst="rect">
              <a:avLst/>
            </a:prstGeom>
          </p:spPr>
        </p:pic>
        <p:pic>
          <p:nvPicPr>
            <p:cNvPr id="1654" name="図 1653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5308117" y="5471550"/>
              <a:ext cx="443527" cy="443528"/>
            </a:xfrm>
            <a:prstGeom prst="rect">
              <a:avLst/>
            </a:prstGeom>
          </p:spPr>
        </p:pic>
        <p:pic>
          <p:nvPicPr>
            <p:cNvPr id="1655" name="図 1654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578213">
              <a:off x="4046134" y="5483965"/>
              <a:ext cx="460784" cy="403662"/>
            </a:xfrm>
            <a:prstGeom prst="rect">
              <a:avLst/>
            </a:prstGeom>
          </p:spPr>
        </p:pic>
        <p:pic>
          <p:nvPicPr>
            <p:cNvPr id="1656" name="図 1655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426977">
              <a:off x="3055279" y="5536812"/>
              <a:ext cx="445866" cy="390593"/>
            </a:xfrm>
            <a:prstGeom prst="rect">
              <a:avLst/>
            </a:prstGeom>
          </p:spPr>
        </p:pic>
      </p:grpSp>
      <p:sp>
        <p:nvSpPr>
          <p:cNvPr id="1664" name="四角形吹き出し 1663"/>
          <p:cNvSpPr/>
          <p:nvPr/>
        </p:nvSpPr>
        <p:spPr>
          <a:xfrm>
            <a:off x="1756822" y="204720"/>
            <a:ext cx="1219200" cy="914400"/>
          </a:xfrm>
          <a:prstGeom prst="wedgeRectCallout">
            <a:avLst>
              <a:gd name="adj1" fmla="val 143438"/>
              <a:gd name="adj2" fmla="val 30897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FFFFFF"/>
              </a:solidFill>
            </a:endParaRPr>
          </a:p>
        </p:txBody>
      </p:sp>
      <p:pic>
        <p:nvPicPr>
          <p:cNvPr id="1665" name="図 7" descr="NEC.jpg"/>
          <p:cNvPicPr>
            <a:picLocks noChangeAspect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1756822" y="204720"/>
            <a:ext cx="12192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6" name="四角形吹き出し 1665"/>
          <p:cNvSpPr/>
          <p:nvPr/>
        </p:nvSpPr>
        <p:spPr>
          <a:xfrm>
            <a:off x="6057001" y="164742"/>
            <a:ext cx="1280299" cy="914400"/>
          </a:xfrm>
          <a:prstGeom prst="wedgeRectCallout">
            <a:avLst>
              <a:gd name="adj1" fmla="val -117558"/>
              <a:gd name="adj2" fmla="val 121188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FFFFFF"/>
              </a:solidFill>
            </a:endParaRPr>
          </a:p>
        </p:txBody>
      </p:sp>
      <p:pic>
        <p:nvPicPr>
          <p:cNvPr id="1667" name="図 8" descr="三菱電機.jpg"/>
          <p:cNvPicPr>
            <a:picLocks noChangeAspect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6085326" y="163010"/>
            <a:ext cx="12192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9" name="テキスト ボックス 1668"/>
          <p:cNvSpPr txBox="1"/>
          <p:nvPr/>
        </p:nvSpPr>
        <p:spPr bwMode="auto">
          <a:xfrm>
            <a:off x="900755" y="1201857"/>
            <a:ext cx="2757283" cy="2975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800" b="1" dirty="0">
                <a:solidFill>
                  <a:srgbClr val="FFFF00"/>
                </a:solidFill>
                <a:latin typeface="Arial"/>
                <a:ea typeface="ＭＳ Ｐゴシック"/>
                <a:cs typeface="Arial" pitchFamily="34" charset="0"/>
              </a:rPr>
              <a:t>Secure </a:t>
            </a:r>
            <a:r>
              <a:rPr lang="en-US" altLang="ja-JP" sz="1800" b="1" dirty="0" smtClean="0">
                <a:solidFill>
                  <a:srgbClr val="FFFF00"/>
                </a:solidFill>
                <a:latin typeface="Arial"/>
                <a:ea typeface="ＭＳ Ｐゴシック"/>
                <a:cs typeface="Arial" pitchFamily="34" charset="0"/>
              </a:rPr>
              <a:t>TV conference</a:t>
            </a:r>
            <a:endParaRPr lang="en-US" altLang="ja-JP" sz="1800" b="1" dirty="0">
              <a:solidFill>
                <a:srgbClr val="FFFF00"/>
              </a:solidFill>
              <a:latin typeface="Arial"/>
              <a:ea typeface="ＭＳ Ｐゴシック"/>
              <a:cs typeface="Arial" pitchFamily="34" charset="0"/>
            </a:endParaRPr>
          </a:p>
        </p:txBody>
      </p:sp>
      <p:sp>
        <p:nvSpPr>
          <p:cNvPr id="180" name="Line 845"/>
          <p:cNvSpPr>
            <a:spLocks noChangeShapeType="1"/>
          </p:cNvSpPr>
          <p:nvPr/>
        </p:nvSpPr>
        <p:spPr bwMode="auto">
          <a:xfrm flipH="1">
            <a:off x="2242873" y="341195"/>
            <a:ext cx="2028870" cy="1351058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1" name="Line 845"/>
          <p:cNvSpPr>
            <a:spLocks noChangeShapeType="1"/>
          </p:cNvSpPr>
          <p:nvPr/>
        </p:nvSpPr>
        <p:spPr bwMode="auto">
          <a:xfrm flipH="1">
            <a:off x="3534765" y="368492"/>
            <a:ext cx="832512" cy="1323832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74" name="Line 845"/>
          <p:cNvSpPr>
            <a:spLocks noChangeShapeType="1"/>
          </p:cNvSpPr>
          <p:nvPr/>
        </p:nvSpPr>
        <p:spPr bwMode="auto">
          <a:xfrm flipH="1" flipV="1">
            <a:off x="2109115" y="3947885"/>
            <a:ext cx="9945" cy="1907001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AutoShape 2"/>
          <p:cNvSpPr>
            <a:spLocks noChangeAspect="1" noChangeArrowheads="1"/>
          </p:cNvSpPr>
          <p:nvPr/>
        </p:nvSpPr>
        <p:spPr bwMode="auto">
          <a:xfrm>
            <a:off x="1463457" y="4997735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57" name="図 1946" descr="光円錐緑６.png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23812" y="3766782"/>
            <a:ext cx="571449" cy="26927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8" name="図 1945" descr="光円錐緑５.png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39830" y="3780430"/>
            <a:ext cx="619070" cy="2599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9" name="図 1944" descr="光円錐緑４.png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42987" y="3152632"/>
            <a:ext cx="676215" cy="224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" name="図 1941" descr="光円錐緑２.png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785787" y="3070746"/>
            <a:ext cx="961939" cy="21124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" name="テキスト ボックス 1949"/>
          <p:cNvSpPr txBox="1">
            <a:spLocks noChangeArrowheads="1"/>
          </p:cNvSpPr>
          <p:nvPr/>
        </p:nvSpPr>
        <p:spPr bwMode="auto">
          <a:xfrm rot="18817187">
            <a:off x="6172276" y="5697086"/>
            <a:ext cx="209000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Quantum Layer</a:t>
            </a:r>
            <a:endParaRPr lang="ja-JP" altLang="en-US" sz="2000" b="1" i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62" name="円/楕円 1994"/>
          <p:cNvSpPr>
            <a:spLocks noChangeArrowheads="1"/>
          </p:cNvSpPr>
          <p:nvPr/>
        </p:nvSpPr>
        <p:spPr bwMode="auto">
          <a:xfrm>
            <a:off x="5349336" y="5156200"/>
            <a:ext cx="660341" cy="447675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3" name="円/楕円 1995"/>
          <p:cNvSpPr>
            <a:spLocks noChangeArrowheads="1"/>
          </p:cNvSpPr>
          <p:nvPr/>
        </p:nvSpPr>
        <p:spPr bwMode="auto">
          <a:xfrm>
            <a:off x="5847767" y="6261100"/>
            <a:ext cx="601608" cy="268288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5522047" y="6447477"/>
            <a:ext cx="377791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IDQ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cxnSp>
        <p:nvCxnSpPr>
          <p:cNvPr id="65" name="直線コネクタ 64"/>
          <p:cNvCxnSpPr/>
          <p:nvPr/>
        </p:nvCxnSpPr>
        <p:spPr bwMode="auto">
          <a:xfrm rot="5400000" flipH="1" flipV="1">
            <a:off x="5044857" y="5386388"/>
            <a:ext cx="752475" cy="7143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122"/>
          <p:cNvGrpSpPr>
            <a:grpSpLocks noChangeAspect="1"/>
          </p:cNvGrpSpPr>
          <p:nvPr/>
        </p:nvGrpSpPr>
        <p:grpSpPr bwMode="auto">
          <a:xfrm>
            <a:off x="5566804" y="5276850"/>
            <a:ext cx="407952" cy="190500"/>
            <a:chOff x="2256" y="514"/>
            <a:chExt cx="2405" cy="1118"/>
          </a:xfrm>
        </p:grpSpPr>
        <p:sp>
          <p:nvSpPr>
            <p:cNvPr id="1599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0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01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2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3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4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5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6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7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8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9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0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1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2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3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4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5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6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7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8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9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0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1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2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3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4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5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6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7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8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9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0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1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2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3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4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5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6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7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8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9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40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1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2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3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3880702" y="6389379"/>
            <a:ext cx="731773" cy="325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 algn="ctr">
              <a:lnSpc>
                <a:spcPts val="1200"/>
              </a:lnSpc>
            </a:pPr>
            <a:r>
              <a:rPr lang="en-US" altLang="ja-JP" sz="12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TREL 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cxnSp>
        <p:nvCxnSpPr>
          <p:cNvPr id="79" name="直線コネクタ 78"/>
          <p:cNvCxnSpPr/>
          <p:nvPr/>
        </p:nvCxnSpPr>
        <p:spPr bwMode="auto">
          <a:xfrm>
            <a:off x="4467007" y="5157788"/>
            <a:ext cx="1317625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897"/>
          <p:cNvGrpSpPr>
            <a:grpSpLocks noChangeAspect="1"/>
          </p:cNvGrpSpPr>
          <p:nvPr/>
        </p:nvGrpSpPr>
        <p:grpSpPr bwMode="auto">
          <a:xfrm>
            <a:off x="5479500" y="5051425"/>
            <a:ext cx="390490" cy="201613"/>
            <a:chOff x="1986" y="2637"/>
            <a:chExt cx="702" cy="327"/>
          </a:xfrm>
        </p:grpSpPr>
        <p:sp>
          <p:nvSpPr>
            <p:cNvPr id="141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41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8" name="Rectangle 1052"/>
            <p:cNvSpPr>
              <a:spLocks noChangeAspect="1" noChangeArrowheads="1"/>
            </p:cNvSpPr>
            <p:nvPr/>
          </p:nvSpPr>
          <p:spPr bwMode="auto">
            <a:xfrm>
              <a:off x="2144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56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pic>
        <p:nvPicPr>
          <p:cNvPr id="81" name="図 1943" descr="光円錐緑３.png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530259" y="3794078"/>
            <a:ext cx="980988" cy="26051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円/楕円 1993"/>
          <p:cNvSpPr>
            <a:spLocks noChangeArrowheads="1"/>
          </p:cNvSpPr>
          <p:nvPr/>
        </p:nvSpPr>
        <p:spPr bwMode="auto">
          <a:xfrm>
            <a:off x="4541370" y="6134100"/>
            <a:ext cx="969877" cy="5318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 rot="18840623">
            <a:off x="5094528" y="5677705"/>
            <a:ext cx="831850" cy="2555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>
              <a:lnSpc>
                <a:spcPct val="150000"/>
              </a:lnSpc>
            </a:pPr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Mitsubishi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89" name="円/楕円 1992"/>
          <p:cNvSpPr>
            <a:spLocks noChangeArrowheads="1"/>
          </p:cNvSpPr>
          <p:nvPr/>
        </p:nvSpPr>
        <p:spPr bwMode="auto">
          <a:xfrm>
            <a:off x="3787375" y="4989513"/>
            <a:ext cx="947653" cy="395287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cxnSp>
        <p:nvCxnSpPr>
          <p:cNvPr id="92" name="直線コネクタ 91"/>
          <p:cNvCxnSpPr/>
          <p:nvPr/>
        </p:nvCxnSpPr>
        <p:spPr bwMode="auto">
          <a:xfrm rot="5400000" flipH="1" flipV="1">
            <a:off x="3274794" y="5216525"/>
            <a:ext cx="904875" cy="83502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3" name="図 1940" descr="光円錐緑１.png"/>
          <p:cNvPicPr>
            <a:picLocks noChangeAspect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785751" y="3766781"/>
            <a:ext cx="1136549" cy="2543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" name="円/楕円 1996"/>
          <p:cNvSpPr>
            <a:spLocks noChangeArrowheads="1"/>
          </p:cNvSpPr>
          <p:nvPr/>
        </p:nvSpPr>
        <p:spPr bwMode="auto">
          <a:xfrm>
            <a:off x="2798450" y="6097588"/>
            <a:ext cx="1117501" cy="500062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96" name="円/楕円 1486"/>
          <p:cNvSpPr>
            <a:spLocks noChangeArrowheads="1"/>
          </p:cNvSpPr>
          <p:nvPr/>
        </p:nvSpPr>
        <p:spPr bwMode="auto">
          <a:xfrm>
            <a:off x="1841273" y="6350000"/>
            <a:ext cx="557162" cy="2016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grpSp>
        <p:nvGrpSpPr>
          <p:cNvPr id="4" name="グループ化 3010"/>
          <p:cNvGrpSpPr>
            <a:grpSpLocks noChangeAspect="1"/>
          </p:cNvGrpSpPr>
          <p:nvPr/>
        </p:nvGrpSpPr>
        <p:grpSpPr bwMode="auto">
          <a:xfrm>
            <a:off x="3147669" y="6021388"/>
            <a:ext cx="403189" cy="188912"/>
            <a:chOff x="2320792" y="2019300"/>
            <a:chExt cx="5807061" cy="2933700"/>
          </a:xfrm>
        </p:grpSpPr>
        <p:sp>
          <p:nvSpPr>
            <p:cNvPr id="1379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0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81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2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3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4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5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6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7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8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9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0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1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2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3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4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5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96" name="フレーム 1395"/>
            <p:cNvSpPr/>
            <p:nvPr/>
          </p:nvSpPr>
          <p:spPr bwMode="auto">
            <a:xfrm>
              <a:off x="2619838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5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411" name="二等辺三角形 2598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2" name="二等辺三角形 2599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3" name="二等辺三角形 2600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6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408" name="二等辺三角形 2595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9" name="二等辺三角形 2596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0" name="二等辺三角形 2597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7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406" name="円/楕円 2593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7" name="星 32 2594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400" name="角丸四角形 2587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1" name="角丸四角形 2588"/>
            <p:cNvSpPr>
              <a:spLocks noChangeArrowheads="1"/>
            </p:cNvSpPr>
            <p:nvPr/>
          </p:nvSpPr>
          <p:spPr bwMode="auto">
            <a:xfrm>
              <a:off x="479869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2" name="角丸四角形 2589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3" name="角丸四角形 2590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4" name="角丸四角形 2591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5" name="角丸四角形 2592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01" name="直線コネクタ 100"/>
          <p:cNvCxnSpPr/>
          <p:nvPr/>
        </p:nvCxnSpPr>
        <p:spPr bwMode="auto">
          <a:xfrm>
            <a:off x="3590707" y="6391275"/>
            <a:ext cx="1141412" cy="7938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640"/>
          <p:cNvGrpSpPr>
            <a:grpSpLocks noChangeAspect="1"/>
          </p:cNvGrpSpPr>
          <p:nvPr/>
        </p:nvGrpSpPr>
        <p:grpSpPr bwMode="auto">
          <a:xfrm>
            <a:off x="4592166" y="6292850"/>
            <a:ext cx="419063" cy="211138"/>
            <a:chOff x="3134" y="3413"/>
            <a:chExt cx="414" cy="193"/>
          </a:xfrm>
        </p:grpSpPr>
        <p:sp>
          <p:nvSpPr>
            <p:cNvPr id="1181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2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83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4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5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6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7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8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9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0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1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2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3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4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5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6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7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8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9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0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1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2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3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4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5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6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7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8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9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0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1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2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3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4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5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6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7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8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9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0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1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2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3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4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5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6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7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8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9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0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1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2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3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4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5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6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7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8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9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0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1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2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3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4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5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6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7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8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9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0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1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2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3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4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5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6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7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8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9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0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1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2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3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4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5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6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7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8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9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0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1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2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3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4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5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6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7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8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9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0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1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2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3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4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5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6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7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8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9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0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1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2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3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4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5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6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7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8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9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0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1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2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3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4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5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6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7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8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9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0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1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2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3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4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5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6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7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8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9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0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1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2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3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4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5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6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7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8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9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0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1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2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3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4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5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6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7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8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9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0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1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2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3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4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5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6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7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8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9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0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1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2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3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4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5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6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7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8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9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0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1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2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3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4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65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6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7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8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9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0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1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2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3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4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5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6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7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8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9" name="グループ化 3010"/>
          <p:cNvGrpSpPr>
            <a:grpSpLocks noChangeAspect="1"/>
          </p:cNvGrpSpPr>
          <p:nvPr/>
        </p:nvGrpSpPr>
        <p:grpSpPr bwMode="auto">
          <a:xfrm>
            <a:off x="3868330" y="5049838"/>
            <a:ext cx="403189" cy="188912"/>
            <a:chOff x="2320792" y="2019300"/>
            <a:chExt cx="5807061" cy="2933700"/>
          </a:xfrm>
        </p:grpSpPr>
        <p:sp>
          <p:nvSpPr>
            <p:cNvPr id="114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7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8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9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0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1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2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3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4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5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6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7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8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9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0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1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2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63" name="フレーム 1162"/>
            <p:cNvSpPr/>
            <p:nvPr/>
          </p:nvSpPr>
          <p:spPr bwMode="auto">
            <a:xfrm>
              <a:off x="2620760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10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178" name="二等辺三角形 3034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9" name="二等辺三角形 3035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0" name="二等辺三角形 3036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1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175" name="二等辺三角形 3031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6" name="二等辺三角形 3032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7" name="二等辺三角形 3033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2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173" name="円/楕円 3029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4" name="星 32 3030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167" name="角丸四角形 3023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8" name="角丸四角形 3024"/>
            <p:cNvSpPr>
              <a:spLocks noChangeArrowheads="1"/>
            </p:cNvSpPr>
            <p:nvPr/>
          </p:nvSpPr>
          <p:spPr bwMode="auto">
            <a:xfrm>
              <a:off x="4798684" y="4295770"/>
              <a:ext cx="219065" cy="466716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9" name="角丸四角形 3025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0" name="角丸四角形 3026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1" name="角丸四角形 3027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2" name="角丸四角形 3028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04" name="Rectangle 34"/>
          <p:cNvSpPr>
            <a:spLocks noChangeArrowheads="1"/>
          </p:cNvSpPr>
          <p:nvPr/>
        </p:nvSpPr>
        <p:spPr bwMode="auto">
          <a:xfrm rot="18831967">
            <a:off x="3453353" y="5546097"/>
            <a:ext cx="865187" cy="249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NTT- NICT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5" name="Rectangle 34"/>
          <p:cNvSpPr>
            <a:spLocks noChangeArrowheads="1"/>
          </p:cNvSpPr>
          <p:nvPr/>
        </p:nvSpPr>
        <p:spPr bwMode="auto">
          <a:xfrm>
            <a:off x="4711218" y="5180961"/>
            <a:ext cx="744471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NEC-NICT 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6" name="AutoShape 2"/>
          <p:cNvSpPr>
            <a:spLocks noChangeAspect="1" noChangeArrowheads="1"/>
          </p:cNvSpPr>
          <p:nvPr/>
        </p:nvSpPr>
        <p:spPr bwMode="auto">
          <a:xfrm>
            <a:off x="1488302" y="2571782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graphicFrame>
        <p:nvGraphicFramePr>
          <p:cNvPr id="107" name="Object 2"/>
          <p:cNvGraphicFramePr>
            <a:graphicFrameLocks noChangeAspect="1"/>
          </p:cNvGraphicFramePr>
          <p:nvPr/>
        </p:nvGraphicFramePr>
        <p:xfrm>
          <a:off x="5069961" y="3665139"/>
          <a:ext cx="6349" cy="6350"/>
        </p:xfrm>
        <a:graphic>
          <a:graphicData uri="http://schemas.openxmlformats.org/presentationml/2006/ole">
            <p:oleObj spid="_x0000_s4923394" name="Drawing" r:id="rId10" imgW="6350000" imgH="6350000" progId="Canvas.Drawing.X">
              <p:embed/>
            </p:oleObj>
          </a:graphicData>
        </a:graphic>
      </p:graphicFrame>
      <p:sp>
        <p:nvSpPr>
          <p:cNvPr id="111" name="正方形/長方形 110"/>
          <p:cNvSpPr/>
          <p:nvPr/>
        </p:nvSpPr>
        <p:spPr bwMode="auto">
          <a:xfrm>
            <a:off x="4192924" y="3064126"/>
            <a:ext cx="1376022" cy="3716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2" name="正方形/長方形 111"/>
          <p:cNvSpPr/>
          <p:nvPr/>
        </p:nvSpPr>
        <p:spPr bwMode="auto">
          <a:xfrm rot="7999950" flipV="1">
            <a:off x="3425979" y="3378903"/>
            <a:ext cx="1041338" cy="3475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3" name="正方形/長方形 112"/>
          <p:cNvSpPr/>
          <p:nvPr/>
        </p:nvSpPr>
        <p:spPr bwMode="auto">
          <a:xfrm>
            <a:off x="4986253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4" name="正方形/長方形 113"/>
          <p:cNvSpPr/>
          <p:nvPr/>
        </p:nvSpPr>
        <p:spPr bwMode="auto">
          <a:xfrm>
            <a:off x="3617755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7" name="正方形/長方形 116"/>
          <p:cNvSpPr/>
          <p:nvPr/>
        </p:nvSpPr>
        <p:spPr bwMode="auto">
          <a:xfrm>
            <a:off x="2249257" y="3792110"/>
            <a:ext cx="120427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8" name="正方形/長方形 117"/>
          <p:cNvSpPr/>
          <p:nvPr/>
        </p:nvSpPr>
        <p:spPr bwMode="auto">
          <a:xfrm rot="7999950" flipV="1">
            <a:off x="4838726" y="3397151"/>
            <a:ext cx="938332" cy="4880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21" name="Line 219"/>
          <p:cNvSpPr>
            <a:spLocks noChangeShapeType="1"/>
          </p:cNvSpPr>
          <p:nvPr/>
        </p:nvSpPr>
        <p:spPr bwMode="auto">
          <a:xfrm flipH="1" flipV="1">
            <a:off x="2157194" y="1987527"/>
            <a:ext cx="0" cy="167071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3" name="Line 219"/>
          <p:cNvSpPr>
            <a:spLocks noChangeShapeType="1"/>
          </p:cNvSpPr>
          <p:nvPr/>
        </p:nvSpPr>
        <p:spPr bwMode="auto">
          <a:xfrm>
            <a:off x="2206366" y="1973240"/>
            <a:ext cx="0" cy="16921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6" name="Line 219"/>
          <p:cNvSpPr>
            <a:spLocks noChangeShapeType="1"/>
          </p:cNvSpPr>
          <p:nvPr/>
        </p:nvSpPr>
        <p:spPr bwMode="auto">
          <a:xfrm flipV="1">
            <a:off x="3504982" y="1982764"/>
            <a:ext cx="0" cy="166835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8" name="Line 219"/>
          <p:cNvSpPr>
            <a:spLocks noChangeShapeType="1"/>
          </p:cNvSpPr>
          <p:nvPr/>
        </p:nvSpPr>
        <p:spPr bwMode="auto">
          <a:xfrm>
            <a:off x="3551824" y="1962128"/>
            <a:ext cx="0" cy="170678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9" name="Line 219"/>
          <p:cNvSpPr>
            <a:spLocks noChangeShapeType="1"/>
          </p:cNvSpPr>
          <p:nvPr/>
        </p:nvSpPr>
        <p:spPr bwMode="auto">
          <a:xfrm flipV="1">
            <a:off x="4948019" y="1982764"/>
            <a:ext cx="0" cy="168614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0" name="Line 219"/>
          <p:cNvSpPr>
            <a:spLocks noChangeShapeType="1"/>
          </p:cNvSpPr>
          <p:nvPr/>
        </p:nvSpPr>
        <p:spPr bwMode="auto">
          <a:xfrm>
            <a:off x="4997908" y="1936728"/>
            <a:ext cx="0" cy="1725068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1" name="Line 219"/>
          <p:cNvSpPr>
            <a:spLocks noChangeShapeType="1"/>
          </p:cNvSpPr>
          <p:nvPr/>
        </p:nvSpPr>
        <p:spPr bwMode="auto">
          <a:xfrm flipH="1" flipV="1">
            <a:off x="6267232" y="1987528"/>
            <a:ext cx="0" cy="167979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2" name="Line 219"/>
          <p:cNvSpPr>
            <a:spLocks noChangeShapeType="1"/>
          </p:cNvSpPr>
          <p:nvPr/>
        </p:nvSpPr>
        <p:spPr bwMode="auto">
          <a:xfrm>
            <a:off x="6322731" y="1933553"/>
            <a:ext cx="0" cy="1711820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3" name="Line 219"/>
          <p:cNvSpPr>
            <a:spLocks noChangeShapeType="1"/>
          </p:cNvSpPr>
          <p:nvPr/>
        </p:nvSpPr>
        <p:spPr bwMode="auto">
          <a:xfrm flipV="1">
            <a:off x="4220944" y="1090589"/>
            <a:ext cx="0" cy="1874469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4" name="Line 219"/>
          <p:cNvSpPr>
            <a:spLocks noChangeShapeType="1"/>
          </p:cNvSpPr>
          <p:nvPr/>
        </p:nvSpPr>
        <p:spPr bwMode="auto">
          <a:xfrm>
            <a:off x="4268345" y="984228"/>
            <a:ext cx="0" cy="1988146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cxnSp>
        <p:nvCxnSpPr>
          <p:cNvPr id="135" name="直線コネクタ 134"/>
          <p:cNvCxnSpPr/>
          <p:nvPr/>
        </p:nvCxnSpPr>
        <p:spPr bwMode="auto">
          <a:xfrm rot="5400000" flipH="1" flipV="1">
            <a:off x="3335119" y="5534026"/>
            <a:ext cx="509587" cy="481012"/>
          </a:xfrm>
          <a:prstGeom prst="line">
            <a:avLst/>
          </a:prstGeom>
          <a:ln w="38100">
            <a:solidFill>
              <a:srgbClr val="00CC0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線コネクタ 135"/>
          <p:cNvCxnSpPr/>
          <p:nvPr/>
        </p:nvCxnSpPr>
        <p:spPr bwMode="auto">
          <a:xfrm rot="5400000" flipH="1" flipV="1">
            <a:off x="5059144" y="5745163"/>
            <a:ext cx="358775" cy="355600"/>
          </a:xfrm>
          <a:prstGeom prst="line">
            <a:avLst/>
          </a:prstGeom>
          <a:ln w="38100">
            <a:solidFill>
              <a:srgbClr val="00B0F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122"/>
          <p:cNvGrpSpPr>
            <a:grpSpLocks noChangeAspect="1"/>
          </p:cNvGrpSpPr>
          <p:nvPr/>
        </p:nvGrpSpPr>
        <p:grpSpPr bwMode="auto">
          <a:xfrm>
            <a:off x="4800110" y="6056313"/>
            <a:ext cx="406364" cy="190500"/>
            <a:chOff x="2256" y="514"/>
            <a:chExt cx="2405" cy="1118"/>
          </a:xfrm>
        </p:grpSpPr>
        <p:sp>
          <p:nvSpPr>
            <p:cNvPr id="1101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2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03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4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5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6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7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8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9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0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1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2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3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4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5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6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7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8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9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0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1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2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3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4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5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6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7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8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9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0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1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2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3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4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5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6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7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8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9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0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1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2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3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4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5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38" name="直線コネクタ 137"/>
          <p:cNvCxnSpPr/>
          <p:nvPr/>
        </p:nvCxnSpPr>
        <p:spPr bwMode="auto">
          <a:xfrm>
            <a:off x="4649569" y="5156200"/>
            <a:ext cx="98425" cy="158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640"/>
          <p:cNvGrpSpPr>
            <a:grpSpLocks noChangeAspect="1"/>
          </p:cNvGrpSpPr>
          <p:nvPr/>
        </p:nvGrpSpPr>
        <p:grpSpPr bwMode="auto">
          <a:xfrm>
            <a:off x="3412759" y="6284913"/>
            <a:ext cx="417475" cy="209550"/>
            <a:chOff x="3134" y="3413"/>
            <a:chExt cx="414" cy="193"/>
          </a:xfrm>
        </p:grpSpPr>
        <p:sp>
          <p:nvSpPr>
            <p:cNvPr id="903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4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905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6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7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8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9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0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1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2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3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4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5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6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7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8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9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0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1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2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3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4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5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6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7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8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9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0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1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2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3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4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5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6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7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8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9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0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1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2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3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4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5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6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7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8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9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0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1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2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3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4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5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6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7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8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9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0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1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2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3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4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5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6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7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8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9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0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1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2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3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4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5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6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7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8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9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0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1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2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3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4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5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6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7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8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9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0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1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2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3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4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5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6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7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8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9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0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1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2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3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4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5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6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7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8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9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0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1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2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3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4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5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6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7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8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9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0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1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2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3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4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5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6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7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8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9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0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1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2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3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4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5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6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7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8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9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0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1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2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3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4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5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6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7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8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9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0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1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2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3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4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5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6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7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8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9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0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1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2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3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4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5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6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7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8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9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0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1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2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3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4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5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6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7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8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9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0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1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2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3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4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5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6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087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8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9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0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1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2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3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4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5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6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7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8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9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0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40" name="Line 219"/>
          <p:cNvSpPr>
            <a:spLocks noChangeShapeType="1"/>
          </p:cNvSpPr>
          <p:nvPr/>
        </p:nvSpPr>
        <p:spPr bwMode="auto">
          <a:xfrm>
            <a:off x="5632230" y="947715"/>
            <a:ext cx="0" cy="20027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41" name="Line 219"/>
          <p:cNvSpPr>
            <a:spLocks noChangeShapeType="1"/>
          </p:cNvSpPr>
          <p:nvPr/>
        </p:nvSpPr>
        <p:spPr bwMode="auto">
          <a:xfrm flipH="1" flipV="1">
            <a:off x="5571907" y="1092177"/>
            <a:ext cx="0" cy="184362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142" name="図 141" descr="pyramid_purple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 bwMode="auto">
          <a:xfrm>
            <a:off x="6147622" y="3464183"/>
            <a:ext cx="371349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3" name="図 142" descr="pyramid_blue.png"/>
          <p:cNvPicPr preferRelativeResize="0"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3384375" y="3492277"/>
            <a:ext cx="340621" cy="577862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4" name="図 143" descr="pyramid_blue.png"/>
          <p:cNvPicPr>
            <a:picLocks noChangeAspect="1"/>
          </p:cNvPicPr>
          <p:nvPr/>
        </p:nvPicPr>
        <p:blipFill>
          <a:blip r:embed="rId12" cstate="print">
            <a:duotone>
              <a:prstClr val="black"/>
              <a:schemeClr val="accent6">
                <a:tint val="45000"/>
                <a:satMod val="400000"/>
              </a:schemeClr>
            </a:duotone>
            <a:lum bright="8000"/>
          </a:blip>
          <a:stretch>
            <a:fillRect/>
          </a:stretch>
        </p:blipFill>
        <p:spPr bwMode="auto">
          <a:xfrm>
            <a:off x="2007674" y="3472993"/>
            <a:ext cx="351064" cy="616430"/>
          </a:xfrm>
          <a:prstGeom prst="rect">
            <a:avLst/>
          </a:prstGeom>
          <a:noFill/>
          <a:ln>
            <a:noFill/>
          </a:ln>
          <a:scene3d>
            <a:camera prst="orthographicFront">
              <a:rot lat="17399987" lon="0" rev="21599994"/>
            </a:camera>
            <a:lightRig rig="threePt" dir="t"/>
          </a:scene3d>
          <a:sp3d>
            <a:bevelB w="0" h="0"/>
          </a:sp3d>
        </p:spPr>
      </p:pic>
      <p:pic>
        <p:nvPicPr>
          <p:cNvPr id="145" name="図 144" descr="pyramid_green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 bwMode="auto">
          <a:xfrm>
            <a:off x="4090973" y="2747103"/>
            <a:ext cx="328434" cy="634047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6" name="図 145" descr="pyramid_blue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5459465" y="2747102"/>
            <a:ext cx="328440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7" name="図 146" descr="pyramid_gray.png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 bwMode="auto">
          <a:xfrm>
            <a:off x="4814421" y="3471756"/>
            <a:ext cx="371350" cy="618904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sp>
        <p:nvSpPr>
          <p:cNvPr id="148" name="AutoShape 2"/>
          <p:cNvSpPr>
            <a:spLocks noChangeAspect="1" noChangeArrowheads="1"/>
          </p:cNvSpPr>
          <p:nvPr/>
        </p:nvSpPr>
        <p:spPr bwMode="auto">
          <a:xfrm>
            <a:off x="1508077" y="544490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cxnSp>
        <p:nvCxnSpPr>
          <p:cNvPr id="149" name="直線コネクタ 148"/>
          <p:cNvCxnSpPr/>
          <p:nvPr/>
        </p:nvCxnSpPr>
        <p:spPr bwMode="auto">
          <a:xfrm rot="5400000" flipH="1" flipV="1">
            <a:off x="3466088" y="980259"/>
            <a:ext cx="874712" cy="825500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直線コネクタ 149"/>
          <p:cNvCxnSpPr/>
          <p:nvPr/>
        </p:nvCxnSpPr>
        <p:spPr bwMode="auto">
          <a:xfrm flipV="1">
            <a:off x="4355882" y="942953"/>
            <a:ext cx="1293812" cy="317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直線コネクタ 151"/>
          <p:cNvCxnSpPr/>
          <p:nvPr/>
        </p:nvCxnSpPr>
        <p:spPr bwMode="auto">
          <a:xfrm rot="5400000" flipH="1" flipV="1">
            <a:off x="4832926" y="970733"/>
            <a:ext cx="876300" cy="823913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863"/>
          <p:cNvGrpSpPr>
            <a:grpSpLocks noChangeAspect="1"/>
          </p:cNvGrpSpPr>
          <p:nvPr/>
        </p:nvGrpSpPr>
        <p:grpSpPr bwMode="auto">
          <a:xfrm>
            <a:off x="5481086" y="760390"/>
            <a:ext cx="303186" cy="338138"/>
            <a:chOff x="2364" y="1782"/>
            <a:chExt cx="180" cy="162"/>
          </a:xfrm>
        </p:grpSpPr>
        <p:sp>
          <p:nvSpPr>
            <p:cNvPr id="89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90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17" name="Group 863"/>
          <p:cNvGrpSpPr>
            <a:grpSpLocks noChangeAspect="1"/>
          </p:cNvGrpSpPr>
          <p:nvPr/>
        </p:nvGrpSpPr>
        <p:grpSpPr bwMode="auto">
          <a:xfrm>
            <a:off x="4114371" y="760390"/>
            <a:ext cx="301598" cy="338138"/>
            <a:chOff x="2364" y="1782"/>
            <a:chExt cx="180" cy="162"/>
          </a:xfrm>
        </p:grpSpPr>
        <p:sp>
          <p:nvSpPr>
            <p:cNvPr id="895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8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7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8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55" name="直線コネクタ 154"/>
          <p:cNvCxnSpPr/>
          <p:nvPr/>
        </p:nvCxnSpPr>
        <p:spPr bwMode="auto">
          <a:xfrm>
            <a:off x="2327057" y="1828778"/>
            <a:ext cx="3948112" cy="1587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863"/>
          <p:cNvGrpSpPr>
            <a:grpSpLocks noChangeAspect="1"/>
          </p:cNvGrpSpPr>
          <p:nvPr/>
        </p:nvGrpSpPr>
        <p:grpSpPr bwMode="auto">
          <a:xfrm>
            <a:off x="6187462" y="1647803"/>
            <a:ext cx="303185" cy="336550"/>
            <a:chOff x="2364" y="1782"/>
            <a:chExt cx="180" cy="162"/>
          </a:xfrm>
        </p:grpSpPr>
        <p:sp>
          <p:nvSpPr>
            <p:cNvPr id="891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0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3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4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1" name="Group 863"/>
          <p:cNvGrpSpPr>
            <a:grpSpLocks noChangeAspect="1"/>
          </p:cNvGrpSpPr>
          <p:nvPr/>
        </p:nvGrpSpPr>
        <p:grpSpPr bwMode="auto">
          <a:xfrm>
            <a:off x="2063504" y="1650978"/>
            <a:ext cx="301598" cy="336550"/>
            <a:chOff x="2364" y="1782"/>
            <a:chExt cx="180" cy="162"/>
          </a:xfrm>
        </p:grpSpPr>
        <p:sp>
          <p:nvSpPr>
            <p:cNvPr id="887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2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9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0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3" name="Group 863"/>
          <p:cNvGrpSpPr>
            <a:grpSpLocks noChangeAspect="1"/>
          </p:cNvGrpSpPr>
          <p:nvPr/>
        </p:nvGrpSpPr>
        <p:grpSpPr bwMode="auto">
          <a:xfrm>
            <a:off x="3407996" y="1647803"/>
            <a:ext cx="301598" cy="336550"/>
            <a:chOff x="2364" y="1782"/>
            <a:chExt cx="180" cy="162"/>
          </a:xfrm>
        </p:grpSpPr>
        <p:sp>
          <p:nvSpPr>
            <p:cNvPr id="883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4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5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6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5" name="Group 863"/>
          <p:cNvGrpSpPr>
            <a:grpSpLocks noChangeAspect="1"/>
          </p:cNvGrpSpPr>
          <p:nvPr/>
        </p:nvGrpSpPr>
        <p:grpSpPr bwMode="auto">
          <a:xfrm>
            <a:off x="4820745" y="1647803"/>
            <a:ext cx="301598" cy="336550"/>
            <a:chOff x="2364" y="1782"/>
            <a:chExt cx="180" cy="162"/>
          </a:xfrm>
        </p:grpSpPr>
        <p:sp>
          <p:nvSpPr>
            <p:cNvPr id="87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71" name="直線コネクタ 170"/>
          <p:cNvCxnSpPr/>
          <p:nvPr/>
        </p:nvCxnSpPr>
        <p:spPr bwMode="auto">
          <a:xfrm>
            <a:off x="4724182" y="5157788"/>
            <a:ext cx="576262" cy="0"/>
          </a:xfrm>
          <a:prstGeom prst="line">
            <a:avLst/>
          </a:prstGeom>
          <a:ln w="38100">
            <a:solidFill>
              <a:srgbClr val="0070C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897"/>
          <p:cNvGrpSpPr>
            <a:grpSpLocks noChangeAspect="1"/>
          </p:cNvGrpSpPr>
          <p:nvPr/>
        </p:nvGrpSpPr>
        <p:grpSpPr bwMode="auto">
          <a:xfrm>
            <a:off x="4292155" y="5027613"/>
            <a:ext cx="392077" cy="201612"/>
            <a:chOff x="1986" y="2637"/>
            <a:chExt cx="702" cy="327"/>
          </a:xfrm>
        </p:grpSpPr>
        <p:sp>
          <p:nvSpPr>
            <p:cNvPr id="69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9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8" name="Rectangle 1052"/>
            <p:cNvSpPr>
              <a:spLocks noChangeAspect="1" noChangeArrowheads="1"/>
            </p:cNvSpPr>
            <p:nvPr/>
          </p:nvSpPr>
          <p:spPr bwMode="auto">
            <a:xfrm>
              <a:off x="2143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84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3" name="直線コネクタ 172"/>
          <p:cNvCxnSpPr/>
          <p:nvPr/>
        </p:nvCxnSpPr>
        <p:spPr bwMode="auto">
          <a:xfrm>
            <a:off x="2320707" y="6348413"/>
            <a:ext cx="739775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35"/>
          <p:cNvGrpSpPr>
            <a:grpSpLocks noChangeAspect="1"/>
          </p:cNvGrpSpPr>
          <p:nvPr/>
        </p:nvGrpSpPr>
        <p:grpSpPr bwMode="auto">
          <a:xfrm>
            <a:off x="2968298" y="6240463"/>
            <a:ext cx="396840" cy="185737"/>
            <a:chOff x="2394" y="3422"/>
            <a:chExt cx="450" cy="210"/>
          </a:xfrm>
        </p:grpSpPr>
        <p:sp>
          <p:nvSpPr>
            <p:cNvPr id="49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7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98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9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0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1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2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3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4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5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6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7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8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9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0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1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2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3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4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5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6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7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8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9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0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1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2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3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4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5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6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7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8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9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0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1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2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3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4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5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6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7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8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9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0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1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2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3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4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5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6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7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8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9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0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1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2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3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4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5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6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7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8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9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0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1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2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3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4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5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6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7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8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9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0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1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2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3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4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5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6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7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8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9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0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1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2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3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4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5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6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7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8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9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0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1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2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3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4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5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6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7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8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9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0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1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2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3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4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5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6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7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8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9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0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1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2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3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4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5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6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7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8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9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0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1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2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3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4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5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6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7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8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9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0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1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2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3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4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5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6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7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8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9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0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1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2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3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4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5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6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7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8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9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0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1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2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3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4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5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6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7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8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9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0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1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2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3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4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5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6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7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8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9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0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1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2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3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4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5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6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7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8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9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80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1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2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3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4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5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6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7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8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9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0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1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2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3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29" name="Group 35"/>
          <p:cNvGrpSpPr>
            <a:grpSpLocks noChangeAspect="1"/>
          </p:cNvGrpSpPr>
          <p:nvPr/>
        </p:nvGrpSpPr>
        <p:grpSpPr bwMode="auto">
          <a:xfrm>
            <a:off x="1941276" y="6265863"/>
            <a:ext cx="398428" cy="185737"/>
            <a:chOff x="2394" y="3422"/>
            <a:chExt cx="450" cy="210"/>
          </a:xfrm>
        </p:grpSpPr>
        <p:sp>
          <p:nvSpPr>
            <p:cNvPr id="281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2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89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1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2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3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7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8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6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7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8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9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0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1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2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3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4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5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6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7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8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9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0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1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2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3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4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5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6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7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8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9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0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1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2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3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4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5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6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7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8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9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0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1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2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3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4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5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6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7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8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9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0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1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2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3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4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5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6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7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8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9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0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1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2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3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4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5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6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7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8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9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0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1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2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3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4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5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6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7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8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9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0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1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2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3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4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5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6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7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8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9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0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1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2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3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4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5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6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7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8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9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0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1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2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3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4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5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6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7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8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9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0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1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2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3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4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5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6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7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8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9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0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1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2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3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4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5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6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7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8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9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0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1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2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3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4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5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6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7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8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9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0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1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2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3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4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5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6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7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8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9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0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1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2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3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4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5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6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7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8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9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0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1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2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3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4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5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6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7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8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9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0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1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2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3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4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5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6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7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8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9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0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1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82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3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4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5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6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7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8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9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0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1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2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3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4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5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6" name="直線コネクタ 175"/>
          <p:cNvCxnSpPr/>
          <p:nvPr/>
        </p:nvCxnSpPr>
        <p:spPr bwMode="auto">
          <a:xfrm>
            <a:off x="5348069" y="6361113"/>
            <a:ext cx="676275" cy="0"/>
          </a:xfrm>
          <a:prstGeom prst="line">
            <a:avLst/>
          </a:prstGeom>
          <a:ln w="38100">
            <a:solidFill>
              <a:srgbClr val="99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1084"/>
          <p:cNvGrpSpPr>
            <a:grpSpLocks noChangeAspect="1"/>
          </p:cNvGrpSpPr>
          <p:nvPr/>
        </p:nvGrpSpPr>
        <p:grpSpPr bwMode="auto">
          <a:xfrm>
            <a:off x="5947770" y="6257925"/>
            <a:ext cx="411126" cy="192088"/>
            <a:chOff x="2346" y="544"/>
            <a:chExt cx="2405" cy="1118"/>
          </a:xfrm>
        </p:grpSpPr>
        <p:sp>
          <p:nvSpPr>
            <p:cNvPr id="226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7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8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9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0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1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2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3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4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5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Line 1097"/>
            <p:cNvSpPr>
              <a:spLocks noChangeAspect="1" noChangeShapeType="1"/>
            </p:cNvSpPr>
            <p:nvPr/>
          </p:nvSpPr>
          <p:spPr bwMode="auto">
            <a:xfrm flipH="1">
              <a:off x="2748" y="579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1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2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60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1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6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7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9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31" name="Group 1084"/>
          <p:cNvGrpSpPr>
            <a:grpSpLocks noChangeAspect="1"/>
          </p:cNvGrpSpPr>
          <p:nvPr/>
        </p:nvGrpSpPr>
        <p:grpSpPr bwMode="auto">
          <a:xfrm>
            <a:off x="5042975" y="6275388"/>
            <a:ext cx="411126" cy="192087"/>
            <a:chOff x="2346" y="544"/>
            <a:chExt cx="2405" cy="1118"/>
          </a:xfrm>
        </p:grpSpPr>
        <p:sp>
          <p:nvSpPr>
            <p:cNvPr id="187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88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89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0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1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2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3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4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5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6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7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8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9" name="Line 1097"/>
            <p:cNvSpPr>
              <a:spLocks noChangeAspect="1" noChangeShapeType="1"/>
            </p:cNvSpPr>
            <p:nvPr/>
          </p:nvSpPr>
          <p:spPr bwMode="auto">
            <a:xfrm flipH="1">
              <a:off x="2767" y="56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0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1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2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3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4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6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7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8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9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0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1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2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3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4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5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6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7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8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4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5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79" name="Line 845"/>
          <p:cNvSpPr>
            <a:spLocks noChangeShapeType="1"/>
          </p:cNvSpPr>
          <p:nvPr/>
        </p:nvSpPr>
        <p:spPr bwMode="auto">
          <a:xfrm flipH="1">
            <a:off x="4300090" y="450377"/>
            <a:ext cx="258256" cy="34652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2" name="Line 845"/>
          <p:cNvSpPr>
            <a:spLocks noChangeShapeType="1"/>
          </p:cNvSpPr>
          <p:nvPr/>
        </p:nvSpPr>
        <p:spPr bwMode="auto">
          <a:xfrm>
            <a:off x="4844950" y="464025"/>
            <a:ext cx="121832" cy="1237753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3" name="Line 845"/>
          <p:cNvSpPr>
            <a:spLocks noChangeShapeType="1"/>
          </p:cNvSpPr>
          <p:nvPr/>
        </p:nvSpPr>
        <p:spPr bwMode="auto">
          <a:xfrm>
            <a:off x="5158849" y="450377"/>
            <a:ext cx="395786" cy="341194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4" name="Line 845"/>
          <p:cNvSpPr>
            <a:spLocks noChangeShapeType="1"/>
          </p:cNvSpPr>
          <p:nvPr/>
        </p:nvSpPr>
        <p:spPr bwMode="auto">
          <a:xfrm>
            <a:off x="5431804" y="382139"/>
            <a:ext cx="914393" cy="131487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5" name="Oval 887"/>
          <p:cNvSpPr>
            <a:spLocks noChangeArrowheads="1"/>
          </p:cNvSpPr>
          <p:nvPr/>
        </p:nvSpPr>
        <p:spPr bwMode="auto">
          <a:xfrm>
            <a:off x="3805000" y="112690"/>
            <a:ext cx="2015946" cy="357188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EF846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4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Server</a:t>
            </a:r>
            <a:endParaRPr lang="ja-JP" altLang="en-US" sz="14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86" name="Rectangle 34"/>
          <p:cNvSpPr>
            <a:spLocks noChangeArrowheads="1"/>
          </p:cNvSpPr>
          <p:nvPr/>
        </p:nvSpPr>
        <p:spPr bwMode="auto">
          <a:xfrm>
            <a:off x="2197160" y="6461125"/>
            <a:ext cx="863523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All Vienna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grpSp>
        <p:nvGrpSpPr>
          <p:cNvPr id="32" name="グループ化 1643"/>
          <p:cNvGrpSpPr/>
          <p:nvPr/>
        </p:nvGrpSpPr>
        <p:grpSpPr>
          <a:xfrm>
            <a:off x="2006216" y="4722126"/>
            <a:ext cx="4353629" cy="1608987"/>
            <a:chOff x="868689" y="3841309"/>
            <a:chExt cx="5692247" cy="2113733"/>
          </a:xfrm>
        </p:grpSpPr>
        <p:pic>
          <p:nvPicPr>
            <p:cNvPr id="1645" name="図 3706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5528351" y="3917785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6" name="図 3704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5302623" y="4671926"/>
              <a:ext cx="244268" cy="288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7" name="図 3707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4049228" y="3897681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8" name="図 3703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4664184" y="5274756"/>
              <a:ext cx="242048" cy="288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9" name="図 1648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844647" y="5514913"/>
              <a:ext cx="387884" cy="339800"/>
            </a:xfrm>
            <a:prstGeom prst="rect">
              <a:avLst/>
            </a:prstGeom>
          </p:spPr>
        </p:pic>
        <p:pic>
          <p:nvPicPr>
            <p:cNvPr id="1650" name="図 1649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3264227" y="3869024"/>
              <a:ext cx="447135" cy="391705"/>
            </a:xfrm>
            <a:prstGeom prst="rect">
              <a:avLst/>
            </a:prstGeom>
          </p:spPr>
        </p:pic>
        <p:pic>
          <p:nvPicPr>
            <p:cNvPr id="1651" name="図 1650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2297550" y="5157125"/>
              <a:ext cx="447135" cy="391705"/>
            </a:xfrm>
            <a:prstGeom prst="rect">
              <a:avLst/>
            </a:prstGeom>
          </p:spPr>
        </p:pic>
        <p:pic>
          <p:nvPicPr>
            <p:cNvPr id="1652" name="図 1651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6117409" y="5468472"/>
              <a:ext cx="443527" cy="443528"/>
            </a:xfrm>
            <a:prstGeom prst="rect">
              <a:avLst/>
            </a:prstGeom>
          </p:spPr>
        </p:pic>
        <p:pic>
          <p:nvPicPr>
            <p:cNvPr id="1653" name="図 1652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1974465" y="5512105"/>
              <a:ext cx="387884" cy="339800"/>
            </a:xfrm>
            <a:prstGeom prst="rect">
              <a:avLst/>
            </a:prstGeom>
          </p:spPr>
        </p:pic>
        <p:pic>
          <p:nvPicPr>
            <p:cNvPr id="1654" name="図 1653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5308117" y="5471550"/>
              <a:ext cx="443527" cy="443528"/>
            </a:xfrm>
            <a:prstGeom prst="rect">
              <a:avLst/>
            </a:prstGeom>
          </p:spPr>
        </p:pic>
        <p:pic>
          <p:nvPicPr>
            <p:cNvPr id="1655" name="図 1654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578213">
              <a:off x="4046134" y="5483965"/>
              <a:ext cx="460784" cy="403662"/>
            </a:xfrm>
            <a:prstGeom prst="rect">
              <a:avLst/>
            </a:prstGeom>
          </p:spPr>
        </p:pic>
        <p:pic>
          <p:nvPicPr>
            <p:cNvPr id="1656" name="図 1655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426977">
              <a:off x="3055279" y="5536812"/>
              <a:ext cx="445866" cy="390593"/>
            </a:xfrm>
            <a:prstGeom prst="rect">
              <a:avLst/>
            </a:prstGeom>
          </p:spPr>
        </p:pic>
      </p:grpSp>
      <p:sp>
        <p:nvSpPr>
          <p:cNvPr id="1664" name="四角形吹き出し 1663"/>
          <p:cNvSpPr/>
          <p:nvPr/>
        </p:nvSpPr>
        <p:spPr>
          <a:xfrm>
            <a:off x="1756822" y="204720"/>
            <a:ext cx="1219200" cy="914400"/>
          </a:xfrm>
          <a:prstGeom prst="wedgeRectCallout">
            <a:avLst>
              <a:gd name="adj1" fmla="val 143438"/>
              <a:gd name="adj2" fmla="val 30897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FFFFFF"/>
              </a:solidFill>
            </a:endParaRPr>
          </a:p>
        </p:txBody>
      </p:sp>
      <p:pic>
        <p:nvPicPr>
          <p:cNvPr id="1665" name="図 7" descr="NEC.jpg"/>
          <p:cNvPicPr>
            <a:picLocks noChangeAspect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1756822" y="204720"/>
            <a:ext cx="12192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6" name="四角形吹き出し 1665"/>
          <p:cNvSpPr/>
          <p:nvPr/>
        </p:nvSpPr>
        <p:spPr>
          <a:xfrm>
            <a:off x="6057001" y="164742"/>
            <a:ext cx="1280299" cy="914400"/>
          </a:xfrm>
          <a:prstGeom prst="wedgeRectCallout">
            <a:avLst>
              <a:gd name="adj1" fmla="val -117558"/>
              <a:gd name="adj2" fmla="val 121188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FFFFFF"/>
              </a:solidFill>
            </a:endParaRPr>
          </a:p>
        </p:txBody>
      </p:sp>
      <p:pic>
        <p:nvPicPr>
          <p:cNvPr id="1667" name="図 8" descr="三菱電機.jpg"/>
          <p:cNvPicPr>
            <a:picLocks noChangeAspect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6085326" y="163010"/>
            <a:ext cx="12192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9" name="テキスト ボックス 1668"/>
          <p:cNvSpPr txBox="1"/>
          <p:nvPr/>
        </p:nvSpPr>
        <p:spPr bwMode="auto">
          <a:xfrm>
            <a:off x="900755" y="1201857"/>
            <a:ext cx="2757283" cy="2975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800" b="1" dirty="0">
                <a:solidFill>
                  <a:srgbClr val="FFFF00"/>
                </a:solidFill>
                <a:latin typeface="Arial"/>
                <a:ea typeface="ＭＳ Ｐゴシック"/>
                <a:cs typeface="Arial" pitchFamily="34" charset="0"/>
              </a:rPr>
              <a:t>Secure </a:t>
            </a:r>
            <a:r>
              <a:rPr lang="en-US" altLang="ja-JP" sz="1800" b="1" dirty="0" smtClean="0">
                <a:solidFill>
                  <a:srgbClr val="FFFF00"/>
                </a:solidFill>
                <a:latin typeface="Arial"/>
                <a:ea typeface="ＭＳ Ｐゴシック"/>
                <a:cs typeface="Arial" pitchFamily="34" charset="0"/>
              </a:rPr>
              <a:t>TV conference</a:t>
            </a:r>
            <a:endParaRPr lang="en-US" altLang="ja-JP" sz="1800" b="1" dirty="0">
              <a:solidFill>
                <a:srgbClr val="FFFF00"/>
              </a:solidFill>
              <a:latin typeface="Arial"/>
              <a:ea typeface="ＭＳ Ｐゴシック"/>
              <a:cs typeface="Arial" pitchFamily="34" charset="0"/>
            </a:endParaRPr>
          </a:p>
        </p:txBody>
      </p:sp>
      <p:sp>
        <p:nvSpPr>
          <p:cNvPr id="180" name="Line 845"/>
          <p:cNvSpPr>
            <a:spLocks noChangeShapeType="1"/>
          </p:cNvSpPr>
          <p:nvPr/>
        </p:nvSpPr>
        <p:spPr bwMode="auto">
          <a:xfrm flipH="1">
            <a:off x="2242873" y="341195"/>
            <a:ext cx="2028870" cy="1351058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1" name="Line 845"/>
          <p:cNvSpPr>
            <a:spLocks noChangeShapeType="1"/>
          </p:cNvSpPr>
          <p:nvPr/>
        </p:nvSpPr>
        <p:spPr bwMode="auto">
          <a:xfrm flipH="1">
            <a:off x="3534765" y="368492"/>
            <a:ext cx="832512" cy="1323832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74" name="Line 845"/>
          <p:cNvSpPr>
            <a:spLocks noChangeShapeType="1"/>
          </p:cNvSpPr>
          <p:nvPr/>
        </p:nvSpPr>
        <p:spPr bwMode="auto">
          <a:xfrm flipH="1" flipV="1">
            <a:off x="2109115" y="3947885"/>
            <a:ext cx="9945" cy="1907001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657" name="テキスト ボックス 1874"/>
          <p:cNvSpPr txBox="1">
            <a:spLocks noChangeArrowheads="1"/>
          </p:cNvSpPr>
          <p:nvPr/>
        </p:nvSpPr>
        <p:spPr bwMode="auto">
          <a:xfrm rot="18803137">
            <a:off x="5925695" y="1143114"/>
            <a:ext cx="286575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Communication Layer</a:t>
            </a:r>
          </a:p>
        </p:txBody>
      </p:sp>
      <p:sp>
        <p:nvSpPr>
          <p:cNvPr id="1658" name="テキスト ボックス 1948"/>
          <p:cNvSpPr txBox="1">
            <a:spLocks noChangeArrowheads="1"/>
          </p:cNvSpPr>
          <p:nvPr/>
        </p:nvSpPr>
        <p:spPr bwMode="auto">
          <a:xfrm rot="18814792">
            <a:off x="5836277" y="2996866"/>
            <a:ext cx="333366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Key Management Layer </a:t>
            </a:r>
          </a:p>
        </p:txBody>
      </p:sp>
      <p:sp>
        <p:nvSpPr>
          <p:cNvPr id="1644" name="四角形吹き出し 1643"/>
          <p:cNvSpPr/>
          <p:nvPr/>
        </p:nvSpPr>
        <p:spPr bwMode="auto">
          <a:xfrm>
            <a:off x="4763066" y="3507495"/>
            <a:ext cx="4230805" cy="1187342"/>
          </a:xfrm>
          <a:prstGeom prst="wedgeRectCallout">
            <a:avLst>
              <a:gd name="adj1" fmla="val 655"/>
              <a:gd name="adj2" fmla="val 116671"/>
            </a:avLst>
          </a:prstGeom>
          <a:solidFill>
            <a:schemeClr val="bg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lnSpc>
                <a:spcPts val="2800"/>
              </a:lnSpc>
            </a:pPr>
            <a:r>
              <a:rPr lang="en-US" altLang="ja-JP" sz="2000" dirty="0" smtClean="0"/>
              <a:t>P-to-P quantum back bone links. </a:t>
            </a:r>
          </a:p>
          <a:p>
            <a:pPr>
              <a:lnSpc>
                <a:spcPts val="2800"/>
              </a:lnSpc>
            </a:pPr>
            <a:r>
              <a:rPr lang="en-US" altLang="ja-JP" sz="2000" dirty="0" smtClean="0"/>
              <a:t>Secure key in its own way. </a:t>
            </a:r>
            <a:endParaRPr lang="ja-JP" altLang="ja-JP" sz="2000" dirty="0" smtClean="0"/>
          </a:p>
          <a:p>
            <a:pPr>
              <a:lnSpc>
                <a:spcPts val="2800"/>
              </a:lnSpc>
            </a:pPr>
            <a:r>
              <a:rPr lang="en-US" altLang="ja-JP" sz="2000" dirty="0" smtClean="0"/>
              <a:t>Key format can be arbitrary. </a:t>
            </a:r>
            <a:endParaRPr lang="ja-JP" altLang="ja-JP" sz="2000" dirty="0" smtClean="0"/>
          </a:p>
          <a:p>
            <a:pPr>
              <a:lnSpc>
                <a:spcPts val="2800"/>
              </a:lnSpc>
            </a:pPr>
            <a:r>
              <a:rPr lang="en-US" altLang="ja-JP" sz="2000" dirty="0" smtClean="0"/>
              <a:t> </a:t>
            </a:r>
            <a:endParaRPr lang="ja-JP" altLang="ja-JP" sz="2000" dirty="0" smtClean="0"/>
          </a:p>
        </p:txBody>
      </p:sp>
      <p:sp>
        <p:nvSpPr>
          <p:cNvPr id="1659" name="Rectangle 34"/>
          <p:cNvSpPr>
            <a:spLocks noChangeArrowheads="1"/>
          </p:cNvSpPr>
          <p:nvPr/>
        </p:nvSpPr>
        <p:spPr bwMode="auto">
          <a:xfrm>
            <a:off x="488279" y="5036460"/>
            <a:ext cx="157723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Secure key </a:t>
            </a:r>
            <a:endParaRPr lang="ja-JP" altLang="en-US" sz="2000" b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660" name="テキスト ボックス 1975"/>
          <p:cNvSpPr txBox="1">
            <a:spLocks noChangeArrowheads="1"/>
          </p:cNvSpPr>
          <p:nvPr/>
        </p:nvSpPr>
        <p:spPr bwMode="auto">
          <a:xfrm>
            <a:off x="491319" y="3586905"/>
            <a:ext cx="153762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Agent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AutoShape 2"/>
          <p:cNvSpPr>
            <a:spLocks noChangeAspect="1" noChangeArrowheads="1"/>
          </p:cNvSpPr>
          <p:nvPr/>
        </p:nvSpPr>
        <p:spPr bwMode="auto">
          <a:xfrm>
            <a:off x="1463457" y="4997735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57" name="図 1946" descr="光円錐緑６.png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23812" y="3766782"/>
            <a:ext cx="571449" cy="26927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8" name="図 1945" descr="光円錐緑５.png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39830" y="3780430"/>
            <a:ext cx="619070" cy="2599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9" name="図 1944" descr="光円錐緑４.png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42987" y="3152632"/>
            <a:ext cx="676215" cy="224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" name="図 1941" descr="光円錐緑２.png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785787" y="3070746"/>
            <a:ext cx="961939" cy="21124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" name="テキスト ボックス 1949"/>
          <p:cNvSpPr txBox="1">
            <a:spLocks noChangeArrowheads="1"/>
          </p:cNvSpPr>
          <p:nvPr/>
        </p:nvSpPr>
        <p:spPr bwMode="auto">
          <a:xfrm rot="18817187">
            <a:off x="6172276" y="5697086"/>
            <a:ext cx="209000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Quantum Layer</a:t>
            </a:r>
            <a:endParaRPr lang="ja-JP" altLang="en-US" sz="2000" b="1" i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62" name="円/楕円 1994"/>
          <p:cNvSpPr>
            <a:spLocks noChangeArrowheads="1"/>
          </p:cNvSpPr>
          <p:nvPr/>
        </p:nvSpPr>
        <p:spPr bwMode="auto">
          <a:xfrm>
            <a:off x="5349336" y="5156200"/>
            <a:ext cx="660341" cy="447675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3" name="円/楕円 1995"/>
          <p:cNvSpPr>
            <a:spLocks noChangeArrowheads="1"/>
          </p:cNvSpPr>
          <p:nvPr/>
        </p:nvSpPr>
        <p:spPr bwMode="auto">
          <a:xfrm>
            <a:off x="5847767" y="6261100"/>
            <a:ext cx="601608" cy="268288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5522047" y="6447477"/>
            <a:ext cx="377791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IDQ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cxnSp>
        <p:nvCxnSpPr>
          <p:cNvPr id="65" name="直線コネクタ 64"/>
          <p:cNvCxnSpPr/>
          <p:nvPr/>
        </p:nvCxnSpPr>
        <p:spPr bwMode="auto">
          <a:xfrm rot="5400000" flipH="1" flipV="1">
            <a:off x="5044857" y="5386388"/>
            <a:ext cx="752475" cy="7143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122"/>
          <p:cNvGrpSpPr>
            <a:grpSpLocks noChangeAspect="1"/>
          </p:cNvGrpSpPr>
          <p:nvPr/>
        </p:nvGrpSpPr>
        <p:grpSpPr bwMode="auto">
          <a:xfrm>
            <a:off x="5566804" y="5276850"/>
            <a:ext cx="407952" cy="190500"/>
            <a:chOff x="2256" y="514"/>
            <a:chExt cx="2405" cy="1118"/>
          </a:xfrm>
        </p:grpSpPr>
        <p:sp>
          <p:nvSpPr>
            <p:cNvPr id="1599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0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01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2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3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4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5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6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7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8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9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0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1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2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3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4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5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6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7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8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9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0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1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2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3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4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5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6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7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8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9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0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1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2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3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4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5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6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7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8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9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40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1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2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3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655093" y="5036460"/>
            <a:ext cx="1410419" cy="340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Secure key </a:t>
            </a:r>
            <a:endParaRPr lang="ja-JP" altLang="en-US" sz="2000" b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3880702" y="6389379"/>
            <a:ext cx="731773" cy="325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 algn="ctr">
              <a:lnSpc>
                <a:spcPts val="1200"/>
              </a:lnSpc>
            </a:pPr>
            <a:r>
              <a:rPr lang="en-US" altLang="ja-JP" sz="12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TREL 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cxnSp>
        <p:nvCxnSpPr>
          <p:cNvPr id="79" name="直線コネクタ 78"/>
          <p:cNvCxnSpPr/>
          <p:nvPr/>
        </p:nvCxnSpPr>
        <p:spPr bwMode="auto">
          <a:xfrm>
            <a:off x="4467007" y="5157788"/>
            <a:ext cx="1317625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897"/>
          <p:cNvGrpSpPr>
            <a:grpSpLocks noChangeAspect="1"/>
          </p:cNvGrpSpPr>
          <p:nvPr/>
        </p:nvGrpSpPr>
        <p:grpSpPr bwMode="auto">
          <a:xfrm>
            <a:off x="5479500" y="5051425"/>
            <a:ext cx="390490" cy="201613"/>
            <a:chOff x="1986" y="2637"/>
            <a:chExt cx="702" cy="327"/>
          </a:xfrm>
        </p:grpSpPr>
        <p:sp>
          <p:nvSpPr>
            <p:cNvPr id="141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41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8" name="Rectangle 1052"/>
            <p:cNvSpPr>
              <a:spLocks noChangeAspect="1" noChangeArrowheads="1"/>
            </p:cNvSpPr>
            <p:nvPr/>
          </p:nvSpPr>
          <p:spPr bwMode="auto">
            <a:xfrm>
              <a:off x="2144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56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pic>
        <p:nvPicPr>
          <p:cNvPr id="81" name="図 1943" descr="光円錐緑３.png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530259" y="3794078"/>
            <a:ext cx="980988" cy="26051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円/楕円 1993"/>
          <p:cNvSpPr>
            <a:spLocks noChangeArrowheads="1"/>
          </p:cNvSpPr>
          <p:nvPr/>
        </p:nvSpPr>
        <p:spPr bwMode="auto">
          <a:xfrm>
            <a:off x="4541370" y="6134100"/>
            <a:ext cx="969877" cy="5318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 rot="18840623">
            <a:off x="5094528" y="5677705"/>
            <a:ext cx="831850" cy="2555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>
              <a:lnSpc>
                <a:spcPct val="150000"/>
              </a:lnSpc>
            </a:pPr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Mitsubishi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89" name="円/楕円 1992"/>
          <p:cNvSpPr>
            <a:spLocks noChangeArrowheads="1"/>
          </p:cNvSpPr>
          <p:nvPr/>
        </p:nvSpPr>
        <p:spPr bwMode="auto">
          <a:xfrm>
            <a:off x="3787375" y="4989513"/>
            <a:ext cx="947653" cy="395287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cxnSp>
        <p:nvCxnSpPr>
          <p:cNvPr id="92" name="直線コネクタ 91"/>
          <p:cNvCxnSpPr/>
          <p:nvPr/>
        </p:nvCxnSpPr>
        <p:spPr bwMode="auto">
          <a:xfrm rot="5400000" flipH="1" flipV="1">
            <a:off x="3274794" y="5216525"/>
            <a:ext cx="904875" cy="83502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3" name="図 1940" descr="光円錐緑１.png"/>
          <p:cNvPicPr>
            <a:picLocks noChangeAspect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785751" y="3766781"/>
            <a:ext cx="1136549" cy="2543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" name="円/楕円 1996"/>
          <p:cNvSpPr>
            <a:spLocks noChangeArrowheads="1"/>
          </p:cNvSpPr>
          <p:nvPr/>
        </p:nvSpPr>
        <p:spPr bwMode="auto">
          <a:xfrm>
            <a:off x="2798450" y="6097588"/>
            <a:ext cx="1117501" cy="500062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96" name="円/楕円 1486"/>
          <p:cNvSpPr>
            <a:spLocks noChangeArrowheads="1"/>
          </p:cNvSpPr>
          <p:nvPr/>
        </p:nvSpPr>
        <p:spPr bwMode="auto">
          <a:xfrm>
            <a:off x="1841273" y="6350000"/>
            <a:ext cx="557162" cy="2016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grpSp>
        <p:nvGrpSpPr>
          <p:cNvPr id="4" name="グループ化 3010"/>
          <p:cNvGrpSpPr>
            <a:grpSpLocks noChangeAspect="1"/>
          </p:cNvGrpSpPr>
          <p:nvPr/>
        </p:nvGrpSpPr>
        <p:grpSpPr bwMode="auto">
          <a:xfrm>
            <a:off x="3147669" y="6021388"/>
            <a:ext cx="403189" cy="188912"/>
            <a:chOff x="2320792" y="2019300"/>
            <a:chExt cx="5807061" cy="2933700"/>
          </a:xfrm>
        </p:grpSpPr>
        <p:sp>
          <p:nvSpPr>
            <p:cNvPr id="1379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0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81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2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3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4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5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6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7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8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9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0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1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2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3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4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5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96" name="フレーム 1395"/>
            <p:cNvSpPr/>
            <p:nvPr/>
          </p:nvSpPr>
          <p:spPr bwMode="auto">
            <a:xfrm>
              <a:off x="2619838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5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411" name="二等辺三角形 2598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2" name="二等辺三角形 2599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3" name="二等辺三角形 2600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6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408" name="二等辺三角形 2595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9" name="二等辺三角形 2596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0" name="二等辺三角形 2597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7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406" name="円/楕円 2593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7" name="星 32 2594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400" name="角丸四角形 2587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1" name="角丸四角形 2588"/>
            <p:cNvSpPr>
              <a:spLocks noChangeArrowheads="1"/>
            </p:cNvSpPr>
            <p:nvPr/>
          </p:nvSpPr>
          <p:spPr bwMode="auto">
            <a:xfrm>
              <a:off x="479869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2" name="角丸四角形 2589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3" name="角丸四角形 2590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4" name="角丸四角形 2591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5" name="角丸四角形 2592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01" name="直線コネクタ 100"/>
          <p:cNvCxnSpPr/>
          <p:nvPr/>
        </p:nvCxnSpPr>
        <p:spPr bwMode="auto">
          <a:xfrm>
            <a:off x="3590707" y="6391275"/>
            <a:ext cx="1141412" cy="7938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640"/>
          <p:cNvGrpSpPr>
            <a:grpSpLocks noChangeAspect="1"/>
          </p:cNvGrpSpPr>
          <p:nvPr/>
        </p:nvGrpSpPr>
        <p:grpSpPr bwMode="auto">
          <a:xfrm>
            <a:off x="4592166" y="6292850"/>
            <a:ext cx="419063" cy="211138"/>
            <a:chOff x="3134" y="3413"/>
            <a:chExt cx="414" cy="193"/>
          </a:xfrm>
        </p:grpSpPr>
        <p:sp>
          <p:nvSpPr>
            <p:cNvPr id="1181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2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83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4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5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6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7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8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9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0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1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2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3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4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5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6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7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8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9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0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1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2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3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4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5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6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7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8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9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0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1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2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3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4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5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6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7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8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9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0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1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2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3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4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5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6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7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8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9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0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1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2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3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4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5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6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7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8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9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0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1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2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3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4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5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6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7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8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9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0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1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2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3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4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5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6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7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8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9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0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1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2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3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4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5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6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7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8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9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0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1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2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3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4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5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6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7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8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9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0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1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2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3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4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5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6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7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8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9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0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1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2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3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4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5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6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7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8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9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0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1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2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3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4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5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6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7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8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9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0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1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2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3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4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5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6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7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8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9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0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1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2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3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4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5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6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7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8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9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0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1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2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3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4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5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6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7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8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9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0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1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2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3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4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5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6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7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8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9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0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1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2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3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4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5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6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7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8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9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0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1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2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3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4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65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6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7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8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9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0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1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2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3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4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5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6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7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8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9" name="グループ化 3010"/>
          <p:cNvGrpSpPr>
            <a:grpSpLocks noChangeAspect="1"/>
          </p:cNvGrpSpPr>
          <p:nvPr/>
        </p:nvGrpSpPr>
        <p:grpSpPr bwMode="auto">
          <a:xfrm>
            <a:off x="3868330" y="5049838"/>
            <a:ext cx="403189" cy="188912"/>
            <a:chOff x="2320792" y="2019300"/>
            <a:chExt cx="5807061" cy="2933700"/>
          </a:xfrm>
        </p:grpSpPr>
        <p:sp>
          <p:nvSpPr>
            <p:cNvPr id="114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7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8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9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0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1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2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3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4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5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6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7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8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9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0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1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2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63" name="フレーム 1162"/>
            <p:cNvSpPr/>
            <p:nvPr/>
          </p:nvSpPr>
          <p:spPr bwMode="auto">
            <a:xfrm>
              <a:off x="2620760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10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178" name="二等辺三角形 3034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9" name="二等辺三角形 3035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0" name="二等辺三角形 3036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1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175" name="二等辺三角形 3031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6" name="二等辺三角形 3032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7" name="二等辺三角形 3033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2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173" name="円/楕円 3029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4" name="星 32 3030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167" name="角丸四角形 3023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8" name="角丸四角形 3024"/>
            <p:cNvSpPr>
              <a:spLocks noChangeArrowheads="1"/>
            </p:cNvSpPr>
            <p:nvPr/>
          </p:nvSpPr>
          <p:spPr bwMode="auto">
            <a:xfrm>
              <a:off x="4798684" y="4295770"/>
              <a:ext cx="219065" cy="466716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9" name="角丸四角形 3025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0" name="角丸四角形 3026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1" name="角丸四角形 3027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2" name="角丸四角形 3028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04" name="Rectangle 34"/>
          <p:cNvSpPr>
            <a:spLocks noChangeArrowheads="1"/>
          </p:cNvSpPr>
          <p:nvPr/>
        </p:nvSpPr>
        <p:spPr bwMode="auto">
          <a:xfrm rot="18831967">
            <a:off x="3453353" y="5546097"/>
            <a:ext cx="865187" cy="249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NTT- NICT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5" name="Rectangle 34"/>
          <p:cNvSpPr>
            <a:spLocks noChangeArrowheads="1"/>
          </p:cNvSpPr>
          <p:nvPr/>
        </p:nvSpPr>
        <p:spPr bwMode="auto">
          <a:xfrm>
            <a:off x="4711218" y="5180961"/>
            <a:ext cx="744471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NEC-NICT 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6" name="AutoShape 2"/>
          <p:cNvSpPr>
            <a:spLocks noChangeAspect="1" noChangeArrowheads="1"/>
          </p:cNvSpPr>
          <p:nvPr/>
        </p:nvSpPr>
        <p:spPr bwMode="auto">
          <a:xfrm>
            <a:off x="1488302" y="2571782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graphicFrame>
        <p:nvGraphicFramePr>
          <p:cNvPr id="107" name="Object 2"/>
          <p:cNvGraphicFramePr>
            <a:graphicFrameLocks noChangeAspect="1"/>
          </p:cNvGraphicFramePr>
          <p:nvPr/>
        </p:nvGraphicFramePr>
        <p:xfrm>
          <a:off x="5069961" y="3665139"/>
          <a:ext cx="6349" cy="6350"/>
        </p:xfrm>
        <a:graphic>
          <a:graphicData uri="http://schemas.openxmlformats.org/presentationml/2006/ole">
            <p:oleObj spid="_x0000_s4924418" name="Drawing" r:id="rId10" imgW="6350000" imgH="6350000" progId="Canvas.Drawing.X">
              <p:embed/>
            </p:oleObj>
          </a:graphicData>
        </a:graphic>
      </p:graphicFrame>
      <p:sp>
        <p:nvSpPr>
          <p:cNvPr id="111" name="正方形/長方形 110"/>
          <p:cNvSpPr/>
          <p:nvPr/>
        </p:nvSpPr>
        <p:spPr bwMode="auto">
          <a:xfrm>
            <a:off x="4192924" y="3064126"/>
            <a:ext cx="1376022" cy="3716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2" name="正方形/長方形 111"/>
          <p:cNvSpPr/>
          <p:nvPr/>
        </p:nvSpPr>
        <p:spPr bwMode="auto">
          <a:xfrm rot="7999950" flipV="1">
            <a:off x="3425979" y="3378903"/>
            <a:ext cx="1041338" cy="3475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3" name="正方形/長方形 112"/>
          <p:cNvSpPr/>
          <p:nvPr/>
        </p:nvSpPr>
        <p:spPr bwMode="auto">
          <a:xfrm>
            <a:off x="4986253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4" name="正方形/長方形 113"/>
          <p:cNvSpPr/>
          <p:nvPr/>
        </p:nvSpPr>
        <p:spPr bwMode="auto">
          <a:xfrm>
            <a:off x="3617755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7" name="正方形/長方形 116"/>
          <p:cNvSpPr/>
          <p:nvPr/>
        </p:nvSpPr>
        <p:spPr bwMode="auto">
          <a:xfrm>
            <a:off x="2249257" y="3792110"/>
            <a:ext cx="120427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8" name="正方形/長方形 117"/>
          <p:cNvSpPr/>
          <p:nvPr/>
        </p:nvSpPr>
        <p:spPr bwMode="auto">
          <a:xfrm rot="7999950" flipV="1">
            <a:off x="4838726" y="3397151"/>
            <a:ext cx="938332" cy="4880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9" name="テキスト ボックス 1975"/>
          <p:cNvSpPr txBox="1">
            <a:spLocks noChangeArrowheads="1"/>
          </p:cNvSpPr>
          <p:nvPr/>
        </p:nvSpPr>
        <p:spPr bwMode="auto">
          <a:xfrm>
            <a:off x="769681" y="3586905"/>
            <a:ext cx="12592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8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Agent </a:t>
            </a:r>
          </a:p>
        </p:txBody>
      </p:sp>
      <p:sp>
        <p:nvSpPr>
          <p:cNvPr id="121" name="Line 219"/>
          <p:cNvSpPr>
            <a:spLocks noChangeShapeType="1"/>
          </p:cNvSpPr>
          <p:nvPr/>
        </p:nvSpPr>
        <p:spPr bwMode="auto">
          <a:xfrm flipH="1" flipV="1">
            <a:off x="2157194" y="1987527"/>
            <a:ext cx="0" cy="167071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3" name="Line 219"/>
          <p:cNvSpPr>
            <a:spLocks noChangeShapeType="1"/>
          </p:cNvSpPr>
          <p:nvPr/>
        </p:nvSpPr>
        <p:spPr bwMode="auto">
          <a:xfrm>
            <a:off x="2206366" y="1973240"/>
            <a:ext cx="0" cy="16921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6" name="Line 219"/>
          <p:cNvSpPr>
            <a:spLocks noChangeShapeType="1"/>
          </p:cNvSpPr>
          <p:nvPr/>
        </p:nvSpPr>
        <p:spPr bwMode="auto">
          <a:xfrm flipV="1">
            <a:off x="3504982" y="1982764"/>
            <a:ext cx="0" cy="166835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8" name="Line 219"/>
          <p:cNvSpPr>
            <a:spLocks noChangeShapeType="1"/>
          </p:cNvSpPr>
          <p:nvPr/>
        </p:nvSpPr>
        <p:spPr bwMode="auto">
          <a:xfrm>
            <a:off x="3551824" y="1962128"/>
            <a:ext cx="0" cy="170678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9" name="Line 219"/>
          <p:cNvSpPr>
            <a:spLocks noChangeShapeType="1"/>
          </p:cNvSpPr>
          <p:nvPr/>
        </p:nvSpPr>
        <p:spPr bwMode="auto">
          <a:xfrm flipV="1">
            <a:off x="4948019" y="1982764"/>
            <a:ext cx="0" cy="168614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0" name="Line 219"/>
          <p:cNvSpPr>
            <a:spLocks noChangeShapeType="1"/>
          </p:cNvSpPr>
          <p:nvPr/>
        </p:nvSpPr>
        <p:spPr bwMode="auto">
          <a:xfrm>
            <a:off x="4997908" y="1936728"/>
            <a:ext cx="0" cy="1725068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1" name="Line 219"/>
          <p:cNvSpPr>
            <a:spLocks noChangeShapeType="1"/>
          </p:cNvSpPr>
          <p:nvPr/>
        </p:nvSpPr>
        <p:spPr bwMode="auto">
          <a:xfrm flipH="1" flipV="1">
            <a:off x="6267232" y="1987528"/>
            <a:ext cx="0" cy="167979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2" name="Line 219"/>
          <p:cNvSpPr>
            <a:spLocks noChangeShapeType="1"/>
          </p:cNvSpPr>
          <p:nvPr/>
        </p:nvSpPr>
        <p:spPr bwMode="auto">
          <a:xfrm>
            <a:off x="6322731" y="1933553"/>
            <a:ext cx="0" cy="1711820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3" name="Line 219"/>
          <p:cNvSpPr>
            <a:spLocks noChangeShapeType="1"/>
          </p:cNvSpPr>
          <p:nvPr/>
        </p:nvSpPr>
        <p:spPr bwMode="auto">
          <a:xfrm flipV="1">
            <a:off x="4220944" y="1090589"/>
            <a:ext cx="0" cy="1874469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4" name="Line 219"/>
          <p:cNvSpPr>
            <a:spLocks noChangeShapeType="1"/>
          </p:cNvSpPr>
          <p:nvPr/>
        </p:nvSpPr>
        <p:spPr bwMode="auto">
          <a:xfrm>
            <a:off x="4268345" y="984228"/>
            <a:ext cx="0" cy="1988146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cxnSp>
        <p:nvCxnSpPr>
          <p:cNvPr id="135" name="直線コネクタ 134"/>
          <p:cNvCxnSpPr/>
          <p:nvPr/>
        </p:nvCxnSpPr>
        <p:spPr bwMode="auto">
          <a:xfrm rot="5400000" flipH="1" flipV="1">
            <a:off x="3335119" y="5534026"/>
            <a:ext cx="509587" cy="481012"/>
          </a:xfrm>
          <a:prstGeom prst="line">
            <a:avLst/>
          </a:prstGeom>
          <a:ln w="38100">
            <a:solidFill>
              <a:srgbClr val="00CC0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線コネクタ 135"/>
          <p:cNvCxnSpPr/>
          <p:nvPr/>
        </p:nvCxnSpPr>
        <p:spPr bwMode="auto">
          <a:xfrm rot="5400000" flipH="1" flipV="1">
            <a:off x="5059144" y="5745163"/>
            <a:ext cx="358775" cy="355600"/>
          </a:xfrm>
          <a:prstGeom prst="line">
            <a:avLst/>
          </a:prstGeom>
          <a:ln w="38100">
            <a:solidFill>
              <a:srgbClr val="00B0F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122"/>
          <p:cNvGrpSpPr>
            <a:grpSpLocks noChangeAspect="1"/>
          </p:cNvGrpSpPr>
          <p:nvPr/>
        </p:nvGrpSpPr>
        <p:grpSpPr bwMode="auto">
          <a:xfrm>
            <a:off x="4800110" y="6056313"/>
            <a:ext cx="406364" cy="190500"/>
            <a:chOff x="2256" y="514"/>
            <a:chExt cx="2405" cy="1118"/>
          </a:xfrm>
        </p:grpSpPr>
        <p:sp>
          <p:nvSpPr>
            <p:cNvPr id="1101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2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03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4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5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6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7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8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9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0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1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2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3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4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5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6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7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8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9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0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1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2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3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4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5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6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7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8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9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0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1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2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3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4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5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6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7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8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9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0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1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2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3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4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5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38" name="直線コネクタ 137"/>
          <p:cNvCxnSpPr/>
          <p:nvPr/>
        </p:nvCxnSpPr>
        <p:spPr bwMode="auto">
          <a:xfrm>
            <a:off x="4649569" y="5156200"/>
            <a:ext cx="98425" cy="158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640"/>
          <p:cNvGrpSpPr>
            <a:grpSpLocks noChangeAspect="1"/>
          </p:cNvGrpSpPr>
          <p:nvPr/>
        </p:nvGrpSpPr>
        <p:grpSpPr bwMode="auto">
          <a:xfrm>
            <a:off x="3412759" y="6284913"/>
            <a:ext cx="417475" cy="209550"/>
            <a:chOff x="3134" y="3413"/>
            <a:chExt cx="414" cy="193"/>
          </a:xfrm>
        </p:grpSpPr>
        <p:sp>
          <p:nvSpPr>
            <p:cNvPr id="903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4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905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6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7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8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9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0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1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2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3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4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5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6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7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8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9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0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1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2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3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4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5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6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7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8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9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0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1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2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3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4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5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6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7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8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9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0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1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2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3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4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5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6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7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8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9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0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1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2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3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4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5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6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7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8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9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0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1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2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3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4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5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6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7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8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9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0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1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2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3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4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5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6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7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8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9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0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1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2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3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4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5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6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7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8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9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0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1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2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3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4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5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6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7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8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9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0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1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2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3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4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5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6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7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8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9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0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1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2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3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4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5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6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7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8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9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0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1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2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3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4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5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6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7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8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9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0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1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2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3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4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5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6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7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8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9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0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1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2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3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4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5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6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7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8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9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0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1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2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3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4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5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6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7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8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9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0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1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2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3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4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5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6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7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8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9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0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1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2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3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4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5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6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7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8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9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0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1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2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3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4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5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6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087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8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9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0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1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2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3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4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5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6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7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8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9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0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40" name="Line 219"/>
          <p:cNvSpPr>
            <a:spLocks noChangeShapeType="1"/>
          </p:cNvSpPr>
          <p:nvPr/>
        </p:nvSpPr>
        <p:spPr bwMode="auto">
          <a:xfrm>
            <a:off x="5632230" y="947715"/>
            <a:ext cx="0" cy="20027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41" name="Line 219"/>
          <p:cNvSpPr>
            <a:spLocks noChangeShapeType="1"/>
          </p:cNvSpPr>
          <p:nvPr/>
        </p:nvSpPr>
        <p:spPr bwMode="auto">
          <a:xfrm flipH="1" flipV="1">
            <a:off x="5571907" y="1092177"/>
            <a:ext cx="0" cy="184362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142" name="図 141" descr="pyramid_purple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 bwMode="auto">
          <a:xfrm>
            <a:off x="6147622" y="3464183"/>
            <a:ext cx="371349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3" name="図 142" descr="pyramid_blue.png"/>
          <p:cNvPicPr preferRelativeResize="0"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3384375" y="3492277"/>
            <a:ext cx="340621" cy="577862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4" name="図 143" descr="pyramid_blue.png"/>
          <p:cNvPicPr>
            <a:picLocks noChangeAspect="1"/>
          </p:cNvPicPr>
          <p:nvPr/>
        </p:nvPicPr>
        <p:blipFill>
          <a:blip r:embed="rId12" cstate="print">
            <a:duotone>
              <a:prstClr val="black"/>
              <a:schemeClr val="accent6">
                <a:tint val="45000"/>
                <a:satMod val="400000"/>
              </a:schemeClr>
            </a:duotone>
            <a:lum bright="8000"/>
          </a:blip>
          <a:stretch>
            <a:fillRect/>
          </a:stretch>
        </p:blipFill>
        <p:spPr bwMode="auto">
          <a:xfrm>
            <a:off x="2007674" y="3472993"/>
            <a:ext cx="351064" cy="616430"/>
          </a:xfrm>
          <a:prstGeom prst="rect">
            <a:avLst/>
          </a:prstGeom>
          <a:noFill/>
          <a:ln>
            <a:noFill/>
          </a:ln>
          <a:scene3d>
            <a:camera prst="orthographicFront">
              <a:rot lat="17399987" lon="0" rev="21599994"/>
            </a:camera>
            <a:lightRig rig="threePt" dir="t"/>
          </a:scene3d>
          <a:sp3d>
            <a:bevelB w="0" h="0"/>
          </a:sp3d>
        </p:spPr>
      </p:pic>
      <p:pic>
        <p:nvPicPr>
          <p:cNvPr id="145" name="図 144" descr="pyramid_green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 bwMode="auto">
          <a:xfrm>
            <a:off x="4090973" y="2747103"/>
            <a:ext cx="328434" cy="634047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6" name="図 145" descr="pyramid_blue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5459465" y="2747102"/>
            <a:ext cx="328440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7" name="図 146" descr="pyramid_gray.png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 bwMode="auto">
          <a:xfrm>
            <a:off x="4814421" y="3471756"/>
            <a:ext cx="371350" cy="618904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sp>
        <p:nvSpPr>
          <p:cNvPr id="148" name="AutoShape 2"/>
          <p:cNvSpPr>
            <a:spLocks noChangeAspect="1" noChangeArrowheads="1"/>
          </p:cNvSpPr>
          <p:nvPr/>
        </p:nvSpPr>
        <p:spPr bwMode="auto">
          <a:xfrm>
            <a:off x="1508077" y="544490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cxnSp>
        <p:nvCxnSpPr>
          <p:cNvPr id="149" name="直線コネクタ 148"/>
          <p:cNvCxnSpPr/>
          <p:nvPr/>
        </p:nvCxnSpPr>
        <p:spPr bwMode="auto">
          <a:xfrm rot="5400000" flipH="1" flipV="1">
            <a:off x="3466088" y="980259"/>
            <a:ext cx="874712" cy="825500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直線コネクタ 149"/>
          <p:cNvCxnSpPr/>
          <p:nvPr/>
        </p:nvCxnSpPr>
        <p:spPr bwMode="auto">
          <a:xfrm flipV="1">
            <a:off x="4355882" y="942953"/>
            <a:ext cx="1293812" cy="317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直線コネクタ 151"/>
          <p:cNvCxnSpPr/>
          <p:nvPr/>
        </p:nvCxnSpPr>
        <p:spPr bwMode="auto">
          <a:xfrm rot="5400000" flipH="1" flipV="1">
            <a:off x="4832926" y="970733"/>
            <a:ext cx="876300" cy="823913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863"/>
          <p:cNvGrpSpPr>
            <a:grpSpLocks noChangeAspect="1"/>
          </p:cNvGrpSpPr>
          <p:nvPr/>
        </p:nvGrpSpPr>
        <p:grpSpPr bwMode="auto">
          <a:xfrm>
            <a:off x="5481086" y="760390"/>
            <a:ext cx="303186" cy="338138"/>
            <a:chOff x="2364" y="1782"/>
            <a:chExt cx="180" cy="162"/>
          </a:xfrm>
        </p:grpSpPr>
        <p:sp>
          <p:nvSpPr>
            <p:cNvPr id="89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90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17" name="Group 863"/>
          <p:cNvGrpSpPr>
            <a:grpSpLocks noChangeAspect="1"/>
          </p:cNvGrpSpPr>
          <p:nvPr/>
        </p:nvGrpSpPr>
        <p:grpSpPr bwMode="auto">
          <a:xfrm>
            <a:off x="4114371" y="760390"/>
            <a:ext cx="301598" cy="338138"/>
            <a:chOff x="2364" y="1782"/>
            <a:chExt cx="180" cy="162"/>
          </a:xfrm>
        </p:grpSpPr>
        <p:sp>
          <p:nvSpPr>
            <p:cNvPr id="895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8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7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8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55" name="直線コネクタ 154"/>
          <p:cNvCxnSpPr/>
          <p:nvPr/>
        </p:nvCxnSpPr>
        <p:spPr bwMode="auto">
          <a:xfrm>
            <a:off x="2327057" y="1828778"/>
            <a:ext cx="3948112" cy="1587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863"/>
          <p:cNvGrpSpPr>
            <a:grpSpLocks noChangeAspect="1"/>
          </p:cNvGrpSpPr>
          <p:nvPr/>
        </p:nvGrpSpPr>
        <p:grpSpPr bwMode="auto">
          <a:xfrm>
            <a:off x="6187462" y="1647803"/>
            <a:ext cx="303185" cy="336550"/>
            <a:chOff x="2364" y="1782"/>
            <a:chExt cx="180" cy="162"/>
          </a:xfrm>
        </p:grpSpPr>
        <p:sp>
          <p:nvSpPr>
            <p:cNvPr id="891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0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3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4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1" name="Group 863"/>
          <p:cNvGrpSpPr>
            <a:grpSpLocks noChangeAspect="1"/>
          </p:cNvGrpSpPr>
          <p:nvPr/>
        </p:nvGrpSpPr>
        <p:grpSpPr bwMode="auto">
          <a:xfrm>
            <a:off x="2063504" y="1650978"/>
            <a:ext cx="301598" cy="336550"/>
            <a:chOff x="2364" y="1782"/>
            <a:chExt cx="180" cy="162"/>
          </a:xfrm>
        </p:grpSpPr>
        <p:sp>
          <p:nvSpPr>
            <p:cNvPr id="887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2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9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0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3" name="Group 863"/>
          <p:cNvGrpSpPr>
            <a:grpSpLocks noChangeAspect="1"/>
          </p:cNvGrpSpPr>
          <p:nvPr/>
        </p:nvGrpSpPr>
        <p:grpSpPr bwMode="auto">
          <a:xfrm>
            <a:off x="3407996" y="1647803"/>
            <a:ext cx="301598" cy="336550"/>
            <a:chOff x="2364" y="1782"/>
            <a:chExt cx="180" cy="162"/>
          </a:xfrm>
        </p:grpSpPr>
        <p:sp>
          <p:nvSpPr>
            <p:cNvPr id="883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4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5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6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5" name="Group 863"/>
          <p:cNvGrpSpPr>
            <a:grpSpLocks noChangeAspect="1"/>
          </p:cNvGrpSpPr>
          <p:nvPr/>
        </p:nvGrpSpPr>
        <p:grpSpPr bwMode="auto">
          <a:xfrm>
            <a:off x="4820745" y="1647803"/>
            <a:ext cx="301598" cy="336550"/>
            <a:chOff x="2364" y="1782"/>
            <a:chExt cx="180" cy="162"/>
          </a:xfrm>
        </p:grpSpPr>
        <p:sp>
          <p:nvSpPr>
            <p:cNvPr id="87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71" name="直線コネクタ 170"/>
          <p:cNvCxnSpPr/>
          <p:nvPr/>
        </p:nvCxnSpPr>
        <p:spPr bwMode="auto">
          <a:xfrm>
            <a:off x="4724182" y="5157788"/>
            <a:ext cx="576262" cy="0"/>
          </a:xfrm>
          <a:prstGeom prst="line">
            <a:avLst/>
          </a:prstGeom>
          <a:ln w="38100">
            <a:solidFill>
              <a:srgbClr val="0070C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897"/>
          <p:cNvGrpSpPr>
            <a:grpSpLocks noChangeAspect="1"/>
          </p:cNvGrpSpPr>
          <p:nvPr/>
        </p:nvGrpSpPr>
        <p:grpSpPr bwMode="auto">
          <a:xfrm>
            <a:off x="4292155" y="5027613"/>
            <a:ext cx="392077" cy="201612"/>
            <a:chOff x="1986" y="2637"/>
            <a:chExt cx="702" cy="327"/>
          </a:xfrm>
        </p:grpSpPr>
        <p:sp>
          <p:nvSpPr>
            <p:cNvPr id="69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9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8" name="Rectangle 1052"/>
            <p:cNvSpPr>
              <a:spLocks noChangeAspect="1" noChangeArrowheads="1"/>
            </p:cNvSpPr>
            <p:nvPr/>
          </p:nvSpPr>
          <p:spPr bwMode="auto">
            <a:xfrm>
              <a:off x="2143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84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3" name="直線コネクタ 172"/>
          <p:cNvCxnSpPr/>
          <p:nvPr/>
        </p:nvCxnSpPr>
        <p:spPr bwMode="auto">
          <a:xfrm>
            <a:off x="2320707" y="6348413"/>
            <a:ext cx="739775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35"/>
          <p:cNvGrpSpPr>
            <a:grpSpLocks noChangeAspect="1"/>
          </p:cNvGrpSpPr>
          <p:nvPr/>
        </p:nvGrpSpPr>
        <p:grpSpPr bwMode="auto">
          <a:xfrm>
            <a:off x="2968298" y="6240463"/>
            <a:ext cx="396840" cy="185737"/>
            <a:chOff x="2394" y="3422"/>
            <a:chExt cx="450" cy="210"/>
          </a:xfrm>
        </p:grpSpPr>
        <p:sp>
          <p:nvSpPr>
            <p:cNvPr id="49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7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98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9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0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1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2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3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4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5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6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7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8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9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0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1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2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3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4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5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6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7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8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9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0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1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2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3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4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5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6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7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8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9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0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1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2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3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4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5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6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7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8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9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0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1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2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3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4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5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6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7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8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9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0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1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2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3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4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5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6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7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8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9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0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1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2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3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4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5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6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7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8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9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0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1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2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3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4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5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6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7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8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9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0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1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2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3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4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5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6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7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8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9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0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1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2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3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4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5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6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7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8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9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0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1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2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3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4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5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6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7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8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9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0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1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2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3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4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5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6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7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8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9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0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1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2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3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4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5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6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7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8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9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0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1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2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3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4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5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6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7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8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9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0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1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2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3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4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5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6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7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8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9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0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1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2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3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4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5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6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7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8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9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0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1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2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3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4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5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6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7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8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9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0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1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2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3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4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5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6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7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8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9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80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1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2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3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4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5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6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7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8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9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0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1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2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3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29" name="Group 35"/>
          <p:cNvGrpSpPr>
            <a:grpSpLocks noChangeAspect="1"/>
          </p:cNvGrpSpPr>
          <p:nvPr/>
        </p:nvGrpSpPr>
        <p:grpSpPr bwMode="auto">
          <a:xfrm>
            <a:off x="1941276" y="6265863"/>
            <a:ext cx="398428" cy="185737"/>
            <a:chOff x="2394" y="3422"/>
            <a:chExt cx="450" cy="210"/>
          </a:xfrm>
        </p:grpSpPr>
        <p:sp>
          <p:nvSpPr>
            <p:cNvPr id="281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2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89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1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2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3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7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8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6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7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8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9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0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1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2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3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4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5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6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7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8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9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0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1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2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3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4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5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6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7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8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9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0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1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2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3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4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5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6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7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8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9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0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1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2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3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4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5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6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7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8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9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0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1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2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3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4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5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6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7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8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9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0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1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2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3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4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5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6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7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8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9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0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1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2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3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4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5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6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7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8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9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0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1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2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3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4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5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6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7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8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9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0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1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2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3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4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5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6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7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8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9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0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1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2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3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4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5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6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7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8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9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0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1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2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3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4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5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6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7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8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9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0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1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2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3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4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5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6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7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8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9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0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1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2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3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4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5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6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7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8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9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0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1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2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3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4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5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6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7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8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9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0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1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2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3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4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5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6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7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8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9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0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1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2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3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4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5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6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7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8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9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0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1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2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3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4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5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6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7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8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9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0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1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82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3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4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5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6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7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8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9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0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1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2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3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4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5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6" name="直線コネクタ 175"/>
          <p:cNvCxnSpPr/>
          <p:nvPr/>
        </p:nvCxnSpPr>
        <p:spPr bwMode="auto">
          <a:xfrm>
            <a:off x="5348069" y="6361113"/>
            <a:ext cx="676275" cy="0"/>
          </a:xfrm>
          <a:prstGeom prst="line">
            <a:avLst/>
          </a:prstGeom>
          <a:ln w="38100">
            <a:solidFill>
              <a:srgbClr val="99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1084"/>
          <p:cNvGrpSpPr>
            <a:grpSpLocks noChangeAspect="1"/>
          </p:cNvGrpSpPr>
          <p:nvPr/>
        </p:nvGrpSpPr>
        <p:grpSpPr bwMode="auto">
          <a:xfrm>
            <a:off x="5947770" y="6257925"/>
            <a:ext cx="411126" cy="192088"/>
            <a:chOff x="2346" y="544"/>
            <a:chExt cx="2405" cy="1118"/>
          </a:xfrm>
        </p:grpSpPr>
        <p:sp>
          <p:nvSpPr>
            <p:cNvPr id="226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7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8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9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0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1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2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3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4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5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Line 1097"/>
            <p:cNvSpPr>
              <a:spLocks noChangeAspect="1" noChangeShapeType="1"/>
            </p:cNvSpPr>
            <p:nvPr/>
          </p:nvSpPr>
          <p:spPr bwMode="auto">
            <a:xfrm flipH="1">
              <a:off x="2748" y="579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1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2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60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1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6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7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9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31" name="Group 1084"/>
          <p:cNvGrpSpPr>
            <a:grpSpLocks noChangeAspect="1"/>
          </p:cNvGrpSpPr>
          <p:nvPr/>
        </p:nvGrpSpPr>
        <p:grpSpPr bwMode="auto">
          <a:xfrm>
            <a:off x="5042975" y="6275388"/>
            <a:ext cx="411126" cy="192087"/>
            <a:chOff x="2346" y="544"/>
            <a:chExt cx="2405" cy="1118"/>
          </a:xfrm>
        </p:grpSpPr>
        <p:sp>
          <p:nvSpPr>
            <p:cNvPr id="187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88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89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0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1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2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3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4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5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6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7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8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9" name="Line 1097"/>
            <p:cNvSpPr>
              <a:spLocks noChangeAspect="1" noChangeShapeType="1"/>
            </p:cNvSpPr>
            <p:nvPr/>
          </p:nvSpPr>
          <p:spPr bwMode="auto">
            <a:xfrm flipH="1">
              <a:off x="2767" y="56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0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1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2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3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4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6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7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8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9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0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1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2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3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4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5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6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7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8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4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5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79" name="Line 845"/>
          <p:cNvSpPr>
            <a:spLocks noChangeShapeType="1"/>
          </p:cNvSpPr>
          <p:nvPr/>
        </p:nvSpPr>
        <p:spPr bwMode="auto">
          <a:xfrm flipH="1">
            <a:off x="4300090" y="450377"/>
            <a:ext cx="258256" cy="34652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2" name="Line 845"/>
          <p:cNvSpPr>
            <a:spLocks noChangeShapeType="1"/>
          </p:cNvSpPr>
          <p:nvPr/>
        </p:nvSpPr>
        <p:spPr bwMode="auto">
          <a:xfrm>
            <a:off x="4844950" y="464025"/>
            <a:ext cx="121832" cy="1237753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3" name="Line 845"/>
          <p:cNvSpPr>
            <a:spLocks noChangeShapeType="1"/>
          </p:cNvSpPr>
          <p:nvPr/>
        </p:nvSpPr>
        <p:spPr bwMode="auto">
          <a:xfrm>
            <a:off x="5158849" y="450377"/>
            <a:ext cx="395786" cy="341194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4" name="Line 845"/>
          <p:cNvSpPr>
            <a:spLocks noChangeShapeType="1"/>
          </p:cNvSpPr>
          <p:nvPr/>
        </p:nvSpPr>
        <p:spPr bwMode="auto">
          <a:xfrm>
            <a:off x="5431804" y="382139"/>
            <a:ext cx="914393" cy="131487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5" name="Oval 887"/>
          <p:cNvSpPr>
            <a:spLocks noChangeArrowheads="1"/>
          </p:cNvSpPr>
          <p:nvPr/>
        </p:nvSpPr>
        <p:spPr bwMode="auto">
          <a:xfrm>
            <a:off x="3805000" y="112690"/>
            <a:ext cx="2015946" cy="357188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EF846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4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Server</a:t>
            </a:r>
            <a:endParaRPr lang="ja-JP" altLang="en-US" sz="14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86" name="Rectangle 34"/>
          <p:cNvSpPr>
            <a:spLocks noChangeArrowheads="1"/>
          </p:cNvSpPr>
          <p:nvPr/>
        </p:nvSpPr>
        <p:spPr bwMode="auto">
          <a:xfrm>
            <a:off x="2197160" y="6461125"/>
            <a:ext cx="863523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All Vienna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grpSp>
        <p:nvGrpSpPr>
          <p:cNvPr id="32" name="グループ化 1643"/>
          <p:cNvGrpSpPr/>
          <p:nvPr/>
        </p:nvGrpSpPr>
        <p:grpSpPr>
          <a:xfrm>
            <a:off x="2006216" y="4722126"/>
            <a:ext cx="4353629" cy="1608987"/>
            <a:chOff x="868689" y="3841309"/>
            <a:chExt cx="5692247" cy="2113733"/>
          </a:xfrm>
        </p:grpSpPr>
        <p:pic>
          <p:nvPicPr>
            <p:cNvPr id="1645" name="図 3706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5528351" y="3917785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6" name="図 3704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5302623" y="4671926"/>
              <a:ext cx="244268" cy="288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7" name="図 3707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4049228" y="3897681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8" name="図 3703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4664184" y="5274756"/>
              <a:ext cx="242048" cy="288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9" name="図 1648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844647" y="5514913"/>
              <a:ext cx="387884" cy="339800"/>
            </a:xfrm>
            <a:prstGeom prst="rect">
              <a:avLst/>
            </a:prstGeom>
          </p:spPr>
        </p:pic>
        <p:pic>
          <p:nvPicPr>
            <p:cNvPr id="1650" name="図 1649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3264227" y="3869024"/>
              <a:ext cx="447135" cy="391705"/>
            </a:xfrm>
            <a:prstGeom prst="rect">
              <a:avLst/>
            </a:prstGeom>
          </p:spPr>
        </p:pic>
        <p:pic>
          <p:nvPicPr>
            <p:cNvPr id="1651" name="図 1650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2297550" y="5157125"/>
              <a:ext cx="447135" cy="391705"/>
            </a:xfrm>
            <a:prstGeom prst="rect">
              <a:avLst/>
            </a:prstGeom>
          </p:spPr>
        </p:pic>
        <p:pic>
          <p:nvPicPr>
            <p:cNvPr id="1652" name="図 1651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6117409" y="5468472"/>
              <a:ext cx="443527" cy="443528"/>
            </a:xfrm>
            <a:prstGeom prst="rect">
              <a:avLst/>
            </a:prstGeom>
          </p:spPr>
        </p:pic>
        <p:pic>
          <p:nvPicPr>
            <p:cNvPr id="1653" name="図 1652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1974465" y="5512105"/>
              <a:ext cx="387884" cy="339800"/>
            </a:xfrm>
            <a:prstGeom prst="rect">
              <a:avLst/>
            </a:prstGeom>
          </p:spPr>
        </p:pic>
        <p:pic>
          <p:nvPicPr>
            <p:cNvPr id="1654" name="図 1653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5308117" y="5471550"/>
              <a:ext cx="443527" cy="443528"/>
            </a:xfrm>
            <a:prstGeom prst="rect">
              <a:avLst/>
            </a:prstGeom>
          </p:spPr>
        </p:pic>
        <p:pic>
          <p:nvPicPr>
            <p:cNvPr id="1655" name="図 1654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578213">
              <a:off x="4046134" y="5483965"/>
              <a:ext cx="460784" cy="403662"/>
            </a:xfrm>
            <a:prstGeom prst="rect">
              <a:avLst/>
            </a:prstGeom>
          </p:spPr>
        </p:pic>
        <p:pic>
          <p:nvPicPr>
            <p:cNvPr id="1656" name="図 1655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426977">
              <a:off x="3055279" y="5536812"/>
              <a:ext cx="445866" cy="390593"/>
            </a:xfrm>
            <a:prstGeom prst="rect">
              <a:avLst/>
            </a:prstGeom>
          </p:spPr>
        </p:pic>
      </p:grpSp>
      <p:sp>
        <p:nvSpPr>
          <p:cNvPr id="1664" name="四角形吹き出し 1663"/>
          <p:cNvSpPr/>
          <p:nvPr/>
        </p:nvSpPr>
        <p:spPr>
          <a:xfrm>
            <a:off x="1756822" y="204720"/>
            <a:ext cx="1219200" cy="914400"/>
          </a:xfrm>
          <a:prstGeom prst="wedgeRectCallout">
            <a:avLst>
              <a:gd name="adj1" fmla="val 143438"/>
              <a:gd name="adj2" fmla="val 30897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FFFFFF"/>
              </a:solidFill>
            </a:endParaRPr>
          </a:p>
        </p:txBody>
      </p:sp>
      <p:pic>
        <p:nvPicPr>
          <p:cNvPr id="1665" name="図 7" descr="NEC.jpg"/>
          <p:cNvPicPr>
            <a:picLocks noChangeAspect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1756822" y="204720"/>
            <a:ext cx="12192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6" name="四角形吹き出し 1665"/>
          <p:cNvSpPr/>
          <p:nvPr/>
        </p:nvSpPr>
        <p:spPr>
          <a:xfrm>
            <a:off x="6057001" y="164742"/>
            <a:ext cx="1280299" cy="914400"/>
          </a:xfrm>
          <a:prstGeom prst="wedgeRectCallout">
            <a:avLst>
              <a:gd name="adj1" fmla="val -117558"/>
              <a:gd name="adj2" fmla="val 121188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FFFFFF"/>
              </a:solidFill>
            </a:endParaRPr>
          </a:p>
        </p:txBody>
      </p:sp>
      <p:pic>
        <p:nvPicPr>
          <p:cNvPr id="1667" name="図 8" descr="三菱電機.jpg"/>
          <p:cNvPicPr>
            <a:picLocks noChangeAspect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6085326" y="163010"/>
            <a:ext cx="12192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9" name="テキスト ボックス 1668"/>
          <p:cNvSpPr txBox="1"/>
          <p:nvPr/>
        </p:nvSpPr>
        <p:spPr bwMode="auto">
          <a:xfrm>
            <a:off x="900755" y="1201857"/>
            <a:ext cx="2757283" cy="2975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800" b="1" dirty="0">
                <a:solidFill>
                  <a:srgbClr val="FFFF00"/>
                </a:solidFill>
                <a:latin typeface="Arial"/>
                <a:ea typeface="ＭＳ Ｐゴシック"/>
                <a:cs typeface="Arial" pitchFamily="34" charset="0"/>
              </a:rPr>
              <a:t>Secure </a:t>
            </a:r>
            <a:r>
              <a:rPr lang="en-US" altLang="ja-JP" sz="1800" b="1" dirty="0" smtClean="0">
                <a:solidFill>
                  <a:srgbClr val="FFFF00"/>
                </a:solidFill>
                <a:latin typeface="Arial"/>
                <a:ea typeface="ＭＳ Ｐゴシック"/>
                <a:cs typeface="Arial" pitchFamily="34" charset="0"/>
              </a:rPr>
              <a:t>TV conference</a:t>
            </a:r>
            <a:endParaRPr lang="en-US" altLang="ja-JP" sz="1800" b="1" dirty="0">
              <a:solidFill>
                <a:srgbClr val="FFFF00"/>
              </a:solidFill>
              <a:latin typeface="Arial"/>
              <a:ea typeface="ＭＳ Ｐゴシック"/>
              <a:cs typeface="Arial" pitchFamily="34" charset="0"/>
            </a:endParaRPr>
          </a:p>
        </p:txBody>
      </p:sp>
      <p:sp>
        <p:nvSpPr>
          <p:cNvPr id="180" name="Line 845"/>
          <p:cNvSpPr>
            <a:spLocks noChangeShapeType="1"/>
          </p:cNvSpPr>
          <p:nvPr/>
        </p:nvSpPr>
        <p:spPr bwMode="auto">
          <a:xfrm flipH="1">
            <a:off x="2242873" y="341195"/>
            <a:ext cx="2028870" cy="1351058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1" name="Line 845"/>
          <p:cNvSpPr>
            <a:spLocks noChangeShapeType="1"/>
          </p:cNvSpPr>
          <p:nvPr/>
        </p:nvSpPr>
        <p:spPr bwMode="auto">
          <a:xfrm flipH="1">
            <a:off x="3534765" y="368492"/>
            <a:ext cx="832512" cy="1323832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74" name="Line 845"/>
          <p:cNvSpPr>
            <a:spLocks noChangeShapeType="1"/>
          </p:cNvSpPr>
          <p:nvPr/>
        </p:nvSpPr>
        <p:spPr bwMode="auto">
          <a:xfrm flipH="1" flipV="1">
            <a:off x="2109115" y="3947885"/>
            <a:ext cx="9945" cy="1907001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657" name="テキスト ボックス 1874"/>
          <p:cNvSpPr txBox="1">
            <a:spLocks noChangeArrowheads="1"/>
          </p:cNvSpPr>
          <p:nvPr/>
        </p:nvSpPr>
        <p:spPr bwMode="auto">
          <a:xfrm rot="18803137">
            <a:off x="5925695" y="1143114"/>
            <a:ext cx="286575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Communication Layer</a:t>
            </a:r>
          </a:p>
        </p:txBody>
      </p:sp>
      <p:sp>
        <p:nvSpPr>
          <p:cNvPr id="1658" name="テキスト ボックス 1948"/>
          <p:cNvSpPr txBox="1">
            <a:spLocks noChangeArrowheads="1"/>
          </p:cNvSpPr>
          <p:nvPr/>
        </p:nvSpPr>
        <p:spPr bwMode="auto">
          <a:xfrm rot="18814792">
            <a:off x="5836277" y="2996866"/>
            <a:ext cx="333366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Key Management Layer </a:t>
            </a:r>
          </a:p>
        </p:txBody>
      </p:sp>
      <p:sp>
        <p:nvSpPr>
          <p:cNvPr id="1644" name="四角形吹き出し 1643"/>
          <p:cNvSpPr/>
          <p:nvPr/>
        </p:nvSpPr>
        <p:spPr bwMode="auto">
          <a:xfrm>
            <a:off x="320723" y="4517413"/>
            <a:ext cx="8502553" cy="1228294"/>
          </a:xfrm>
          <a:prstGeom prst="wedgeRectCallout">
            <a:avLst>
              <a:gd name="adj1" fmla="val 6018"/>
              <a:gd name="adj2" fmla="val -106515"/>
            </a:avLst>
          </a:prstGeom>
          <a:solidFill>
            <a:schemeClr val="bg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lnSpc>
                <a:spcPts val="2800"/>
              </a:lnSpc>
            </a:pPr>
            <a:r>
              <a:rPr lang="en-US" altLang="ja-JP" sz="2000" dirty="0" smtClean="0"/>
              <a:t>KMA  at each site works as a trusted node. </a:t>
            </a:r>
          </a:p>
          <a:p>
            <a:pPr>
              <a:lnSpc>
                <a:spcPts val="2800"/>
              </a:lnSpc>
            </a:pPr>
            <a:r>
              <a:rPr lang="en-US" altLang="ja-JP" sz="2000" dirty="0" smtClean="0"/>
              <a:t>Resizes and saves the key material, and stores QBER and key rates. </a:t>
            </a:r>
            <a:endParaRPr lang="ja-JP" altLang="ja-JP" sz="2000" dirty="0" smtClean="0"/>
          </a:p>
          <a:p>
            <a:pPr>
              <a:lnSpc>
                <a:spcPts val="2800"/>
              </a:lnSpc>
            </a:pPr>
            <a:r>
              <a:rPr lang="en-US" altLang="ja-JP" sz="2000" dirty="0" smtClean="0"/>
              <a:t>Key relay is performed by OTP-capsulation in a hop-by-hop fashion. </a:t>
            </a:r>
            <a:endParaRPr lang="ja-JP" altLang="ja-JP" sz="20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テキスト ボックス 18"/>
          <p:cNvSpPr txBox="1">
            <a:spLocks noChangeArrowheads="1"/>
          </p:cNvSpPr>
          <p:nvPr/>
        </p:nvSpPr>
        <p:spPr bwMode="auto">
          <a:xfrm>
            <a:off x="6208519" y="4758035"/>
            <a:ext cx="2252526" cy="936625"/>
          </a:xfrm>
          <a:prstGeom prst="rect">
            <a:avLst/>
          </a:prstGeom>
          <a:solidFill>
            <a:srgbClr val="99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>
              <a:spcBef>
                <a:spcPct val="0"/>
              </a:spcBef>
              <a:buFontTx/>
              <a:buNone/>
            </a:pPr>
            <a:endParaRPr lang="en-US" altLang="ja-JP" dirty="0">
              <a:latin typeface="Arial" pitchFamily="34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endParaRPr lang="en-US" altLang="ja-JP" dirty="0">
              <a:latin typeface="Arial" pitchFamily="34" charset="0"/>
            </a:endParaRPr>
          </a:p>
        </p:txBody>
      </p:sp>
      <p:sp>
        <p:nvSpPr>
          <p:cNvPr id="4" name="テキスト ボックス 8"/>
          <p:cNvSpPr txBox="1">
            <a:spLocks noChangeArrowheads="1"/>
          </p:cNvSpPr>
          <p:nvPr/>
        </p:nvSpPr>
        <p:spPr bwMode="auto">
          <a:xfrm>
            <a:off x="818866" y="5877816"/>
            <a:ext cx="167867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buFontTx/>
              <a:buNone/>
            </a:pPr>
            <a:r>
              <a:rPr lang="en-US" altLang="ja-JP" b="1" dirty="0">
                <a:solidFill>
                  <a:srgbClr val="FFFF00"/>
                </a:solidFill>
                <a:latin typeface="Arial" pitchFamily="34" charset="0"/>
              </a:rPr>
              <a:t>QKD Alice</a:t>
            </a:r>
            <a:endParaRPr lang="ja-JP" altLang="en-US" b="1" dirty="0">
              <a:solidFill>
                <a:srgbClr val="FFFF00"/>
              </a:solidFill>
              <a:latin typeface="Arial" pitchFamily="34" charset="0"/>
            </a:endParaRPr>
          </a:p>
        </p:txBody>
      </p:sp>
      <p:sp>
        <p:nvSpPr>
          <p:cNvPr id="5" name="正方形/長方形 4"/>
          <p:cNvSpPr/>
          <p:nvPr/>
        </p:nvSpPr>
        <p:spPr>
          <a:xfrm>
            <a:off x="247477" y="4728466"/>
            <a:ext cx="2857500" cy="174466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spcBef>
                <a:spcPct val="0"/>
              </a:spcBef>
              <a:buFontTx/>
              <a:buNone/>
              <a:defRPr/>
            </a:pPr>
            <a:endParaRPr lang="ja-JP" altLang="en-US"/>
          </a:p>
        </p:txBody>
      </p:sp>
      <p:sp>
        <p:nvSpPr>
          <p:cNvPr id="6" name="テキスト ボックス 10"/>
          <p:cNvSpPr txBox="1">
            <a:spLocks noChangeArrowheads="1"/>
          </p:cNvSpPr>
          <p:nvPr/>
        </p:nvSpPr>
        <p:spPr bwMode="auto">
          <a:xfrm>
            <a:off x="6618505" y="5877816"/>
            <a:ext cx="15476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buFontTx/>
              <a:buNone/>
            </a:pPr>
            <a:r>
              <a:rPr lang="en-US" altLang="ja-JP" b="1">
                <a:solidFill>
                  <a:srgbClr val="FFFF00"/>
                </a:solidFill>
                <a:latin typeface="Arial" pitchFamily="34" charset="0"/>
              </a:rPr>
              <a:t>QKD Bob</a:t>
            </a:r>
            <a:endParaRPr lang="ja-JP" altLang="en-US" b="1">
              <a:solidFill>
                <a:srgbClr val="FFFF00"/>
              </a:solidFill>
              <a:latin typeface="Arial" pitchFamily="34" charset="0"/>
            </a:endParaRPr>
          </a:p>
        </p:txBody>
      </p:sp>
      <p:sp>
        <p:nvSpPr>
          <p:cNvPr id="7" name="正方形/長方形 6"/>
          <p:cNvSpPr/>
          <p:nvPr/>
        </p:nvSpPr>
        <p:spPr>
          <a:xfrm>
            <a:off x="5962559" y="4728466"/>
            <a:ext cx="2857500" cy="174466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spcBef>
                <a:spcPct val="0"/>
              </a:spcBef>
              <a:buFontTx/>
              <a:buNone/>
              <a:defRPr/>
            </a:pPr>
            <a:endParaRPr lang="ja-JP" altLang="en-US"/>
          </a:p>
        </p:txBody>
      </p:sp>
      <p:sp>
        <p:nvSpPr>
          <p:cNvPr id="9" name="テキスト ボックス 18"/>
          <p:cNvSpPr txBox="1">
            <a:spLocks noChangeArrowheads="1"/>
          </p:cNvSpPr>
          <p:nvPr/>
        </p:nvSpPr>
        <p:spPr bwMode="auto">
          <a:xfrm>
            <a:off x="517970" y="4742114"/>
            <a:ext cx="2252526" cy="936625"/>
          </a:xfrm>
          <a:prstGeom prst="rect">
            <a:avLst/>
          </a:prstGeom>
          <a:solidFill>
            <a:srgbClr val="99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 anchorCtr="1"/>
          <a:lstStyle/>
          <a:p>
            <a:pPr algn="ctr">
              <a:spcBef>
                <a:spcPct val="0"/>
              </a:spcBef>
              <a:buFontTx/>
              <a:buNone/>
            </a:pPr>
            <a:endParaRPr lang="en-US" altLang="ja-JP" dirty="0">
              <a:latin typeface="Arial" pitchFamily="34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endParaRPr lang="en-US" altLang="ja-JP" dirty="0">
              <a:latin typeface="Arial" pitchFamily="34" charset="0"/>
            </a:endParaRPr>
          </a:p>
        </p:txBody>
      </p:sp>
      <p:sp>
        <p:nvSpPr>
          <p:cNvPr id="27" name="フリーフォーム 26"/>
          <p:cNvSpPr/>
          <p:nvPr/>
        </p:nvSpPr>
        <p:spPr>
          <a:xfrm>
            <a:off x="103014" y="4655441"/>
            <a:ext cx="3148013" cy="1946275"/>
          </a:xfrm>
          <a:custGeom>
            <a:avLst/>
            <a:gdLst>
              <a:gd name="connsiteX0" fmla="*/ 4762 w 3148012"/>
              <a:gd name="connsiteY0" fmla="*/ 4763 h 2790825"/>
              <a:gd name="connsiteX1" fmla="*/ 652462 w 3148012"/>
              <a:gd name="connsiteY1" fmla="*/ 4763 h 2790825"/>
              <a:gd name="connsiteX2" fmla="*/ 647700 w 3148012"/>
              <a:gd name="connsiteY2" fmla="*/ 933450 h 2790825"/>
              <a:gd name="connsiteX3" fmla="*/ 2357437 w 3148012"/>
              <a:gd name="connsiteY3" fmla="*/ 928688 h 2790825"/>
              <a:gd name="connsiteX4" fmla="*/ 2366962 w 3148012"/>
              <a:gd name="connsiteY4" fmla="*/ 0 h 2790825"/>
              <a:gd name="connsiteX5" fmla="*/ 3148012 w 3148012"/>
              <a:gd name="connsiteY5" fmla="*/ 0 h 2790825"/>
              <a:gd name="connsiteX6" fmla="*/ 3148012 w 3148012"/>
              <a:gd name="connsiteY6" fmla="*/ 2790825 h 2790825"/>
              <a:gd name="connsiteX7" fmla="*/ 0 w 3148012"/>
              <a:gd name="connsiteY7" fmla="*/ 2790825 h 2790825"/>
              <a:gd name="connsiteX8" fmla="*/ 4762 w 3148012"/>
              <a:gd name="connsiteY8" fmla="*/ 4763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8012" h="2790825">
                <a:moveTo>
                  <a:pt x="4762" y="4763"/>
                </a:moveTo>
                <a:lnTo>
                  <a:pt x="652462" y="4763"/>
                </a:lnTo>
                <a:cubicBezTo>
                  <a:pt x="650875" y="314325"/>
                  <a:pt x="649287" y="623888"/>
                  <a:pt x="647700" y="933450"/>
                </a:cubicBezTo>
                <a:lnTo>
                  <a:pt x="2357437" y="928688"/>
                </a:lnTo>
                <a:lnTo>
                  <a:pt x="2366962" y="0"/>
                </a:lnTo>
                <a:lnTo>
                  <a:pt x="3148012" y="0"/>
                </a:lnTo>
                <a:lnTo>
                  <a:pt x="3148012" y="2790825"/>
                </a:lnTo>
                <a:lnTo>
                  <a:pt x="0" y="2790825"/>
                </a:lnTo>
                <a:cubicBezTo>
                  <a:pt x="1587" y="1862138"/>
                  <a:pt x="3175" y="933450"/>
                  <a:pt x="4762" y="4763"/>
                </a:cubicBezTo>
                <a:close/>
              </a:path>
            </a:pathLst>
          </a:custGeom>
          <a:noFill/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spcBef>
                <a:spcPct val="0"/>
              </a:spcBef>
              <a:buFontTx/>
              <a:buNone/>
              <a:defRPr/>
            </a:pPr>
            <a:endParaRPr lang="ja-JP" altLang="en-US"/>
          </a:p>
        </p:txBody>
      </p:sp>
      <p:sp>
        <p:nvSpPr>
          <p:cNvPr id="28" name="フリーフォーム 27"/>
          <p:cNvSpPr/>
          <p:nvPr/>
        </p:nvSpPr>
        <p:spPr>
          <a:xfrm>
            <a:off x="5821272" y="4653853"/>
            <a:ext cx="3148012" cy="1946275"/>
          </a:xfrm>
          <a:custGeom>
            <a:avLst/>
            <a:gdLst>
              <a:gd name="connsiteX0" fmla="*/ 4762 w 3148012"/>
              <a:gd name="connsiteY0" fmla="*/ 4763 h 2790825"/>
              <a:gd name="connsiteX1" fmla="*/ 652462 w 3148012"/>
              <a:gd name="connsiteY1" fmla="*/ 4763 h 2790825"/>
              <a:gd name="connsiteX2" fmla="*/ 647700 w 3148012"/>
              <a:gd name="connsiteY2" fmla="*/ 933450 h 2790825"/>
              <a:gd name="connsiteX3" fmla="*/ 2357437 w 3148012"/>
              <a:gd name="connsiteY3" fmla="*/ 928688 h 2790825"/>
              <a:gd name="connsiteX4" fmla="*/ 2366962 w 3148012"/>
              <a:gd name="connsiteY4" fmla="*/ 0 h 2790825"/>
              <a:gd name="connsiteX5" fmla="*/ 3148012 w 3148012"/>
              <a:gd name="connsiteY5" fmla="*/ 0 h 2790825"/>
              <a:gd name="connsiteX6" fmla="*/ 3148012 w 3148012"/>
              <a:gd name="connsiteY6" fmla="*/ 2790825 h 2790825"/>
              <a:gd name="connsiteX7" fmla="*/ 0 w 3148012"/>
              <a:gd name="connsiteY7" fmla="*/ 2790825 h 2790825"/>
              <a:gd name="connsiteX8" fmla="*/ 4762 w 3148012"/>
              <a:gd name="connsiteY8" fmla="*/ 4763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8012" h="2790825">
                <a:moveTo>
                  <a:pt x="4762" y="4763"/>
                </a:moveTo>
                <a:lnTo>
                  <a:pt x="652462" y="4763"/>
                </a:lnTo>
                <a:cubicBezTo>
                  <a:pt x="650875" y="314325"/>
                  <a:pt x="649287" y="623888"/>
                  <a:pt x="647700" y="933450"/>
                </a:cubicBezTo>
                <a:lnTo>
                  <a:pt x="2357437" y="928688"/>
                </a:lnTo>
                <a:lnTo>
                  <a:pt x="2366962" y="0"/>
                </a:lnTo>
                <a:lnTo>
                  <a:pt x="3148012" y="0"/>
                </a:lnTo>
                <a:lnTo>
                  <a:pt x="3148012" y="2790825"/>
                </a:lnTo>
                <a:lnTo>
                  <a:pt x="0" y="2790825"/>
                </a:lnTo>
                <a:cubicBezTo>
                  <a:pt x="1587" y="1862138"/>
                  <a:pt x="3175" y="933450"/>
                  <a:pt x="4762" y="4763"/>
                </a:cubicBezTo>
                <a:close/>
              </a:path>
            </a:pathLst>
          </a:custGeom>
          <a:noFill/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spcBef>
                <a:spcPct val="0"/>
              </a:spcBef>
              <a:buFontTx/>
              <a:buNone/>
              <a:defRPr/>
            </a:pPr>
            <a:endParaRPr lang="ja-JP" altLang="en-US"/>
          </a:p>
        </p:txBody>
      </p:sp>
      <p:grpSp>
        <p:nvGrpSpPr>
          <p:cNvPr id="2" name="グループ化 41"/>
          <p:cNvGrpSpPr/>
          <p:nvPr/>
        </p:nvGrpSpPr>
        <p:grpSpPr>
          <a:xfrm>
            <a:off x="2329905" y="1477337"/>
            <a:ext cx="1559710" cy="718729"/>
            <a:chOff x="2329905" y="1624084"/>
            <a:chExt cx="1559710" cy="718729"/>
          </a:xfrm>
        </p:grpSpPr>
        <p:cxnSp>
          <p:nvCxnSpPr>
            <p:cNvPr id="38" name="直線コネクタ 37"/>
            <p:cNvCxnSpPr/>
            <p:nvPr/>
          </p:nvCxnSpPr>
          <p:spPr bwMode="auto">
            <a:xfrm flipV="1">
              <a:off x="2706174" y="1651379"/>
              <a:ext cx="1183441" cy="691434"/>
            </a:xfrm>
            <a:prstGeom prst="line">
              <a:avLst/>
            </a:prstGeom>
            <a:noFill/>
            <a:ln w="38100" cap="flat" cmpd="sng" algn="ctr">
              <a:solidFill>
                <a:schemeClr val="bg1"/>
              </a:solidFill>
              <a:prstDash val="solid"/>
              <a:round/>
              <a:headEnd type="none" w="lg" len="lg"/>
              <a:tailEnd type="stealth" w="lg" len="lg"/>
            </a:ln>
            <a:effectLst/>
          </p:spPr>
        </p:cxnSp>
        <p:cxnSp>
          <p:nvCxnSpPr>
            <p:cNvPr id="39" name="直線矢印コネクタ 38"/>
            <p:cNvCxnSpPr/>
            <p:nvPr/>
          </p:nvCxnSpPr>
          <p:spPr bwMode="auto">
            <a:xfrm rot="10800000" flipV="1">
              <a:off x="2329905" y="1624084"/>
              <a:ext cx="1273104" cy="702592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</p:grpSp>
      <p:grpSp>
        <p:nvGrpSpPr>
          <p:cNvPr id="8" name="グループ化 42"/>
          <p:cNvGrpSpPr/>
          <p:nvPr/>
        </p:nvGrpSpPr>
        <p:grpSpPr>
          <a:xfrm flipH="1">
            <a:off x="5340880" y="1493259"/>
            <a:ext cx="1559710" cy="718729"/>
            <a:chOff x="2329905" y="1624084"/>
            <a:chExt cx="1559710" cy="718729"/>
          </a:xfrm>
        </p:grpSpPr>
        <p:cxnSp>
          <p:nvCxnSpPr>
            <p:cNvPr id="44" name="直線コネクタ 43"/>
            <p:cNvCxnSpPr/>
            <p:nvPr/>
          </p:nvCxnSpPr>
          <p:spPr bwMode="auto">
            <a:xfrm flipV="1">
              <a:off x="2706174" y="1651379"/>
              <a:ext cx="1183441" cy="691434"/>
            </a:xfrm>
            <a:prstGeom prst="line">
              <a:avLst/>
            </a:prstGeom>
            <a:noFill/>
            <a:ln w="38100" cap="flat" cmpd="sng" algn="ctr">
              <a:solidFill>
                <a:schemeClr val="bg1"/>
              </a:solidFill>
              <a:prstDash val="solid"/>
              <a:round/>
              <a:headEnd type="none" w="lg" len="lg"/>
              <a:tailEnd type="stealth" w="lg" len="lg"/>
            </a:ln>
            <a:effectLst/>
          </p:spPr>
        </p:cxnSp>
        <p:cxnSp>
          <p:nvCxnSpPr>
            <p:cNvPr id="45" name="直線矢印コネクタ 44"/>
            <p:cNvCxnSpPr/>
            <p:nvPr/>
          </p:nvCxnSpPr>
          <p:spPr bwMode="auto">
            <a:xfrm rot="10800000" flipV="1">
              <a:off x="2329905" y="1624084"/>
              <a:ext cx="1273104" cy="702592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</p:grpSp>
      <p:sp>
        <p:nvSpPr>
          <p:cNvPr id="40" name="正方形/長方形 39"/>
          <p:cNvSpPr/>
          <p:nvPr/>
        </p:nvSpPr>
        <p:spPr>
          <a:xfrm>
            <a:off x="1353016" y="5298685"/>
            <a:ext cx="54213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sz="2000" dirty="0" smtClean="0"/>
              <a:t>PC</a:t>
            </a:r>
            <a:endParaRPr lang="ja-JP" altLang="en-US" sz="2000" dirty="0"/>
          </a:p>
        </p:txBody>
      </p:sp>
      <p:sp>
        <p:nvSpPr>
          <p:cNvPr id="42" name="正方形/長方形 41"/>
          <p:cNvSpPr/>
          <p:nvPr/>
        </p:nvSpPr>
        <p:spPr>
          <a:xfrm>
            <a:off x="7068587" y="5298684"/>
            <a:ext cx="54213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ja-JP" sz="2000" dirty="0" smtClean="0"/>
              <a:t>PC</a:t>
            </a:r>
            <a:endParaRPr lang="ja-JP" altLang="en-US" sz="2000" dirty="0"/>
          </a:p>
        </p:txBody>
      </p:sp>
      <p:sp>
        <p:nvSpPr>
          <p:cNvPr id="43" name="正方形/長方形 42"/>
          <p:cNvSpPr/>
          <p:nvPr/>
        </p:nvSpPr>
        <p:spPr>
          <a:xfrm>
            <a:off x="661911" y="133820"/>
            <a:ext cx="77996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Interface compatible with SECOQC QBB-LI</a:t>
            </a:r>
            <a:endParaRPr lang="ja-JP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" name="角丸四角形 45"/>
          <p:cNvSpPr/>
          <p:nvPr/>
        </p:nvSpPr>
        <p:spPr bwMode="auto">
          <a:xfrm>
            <a:off x="3432415" y="776683"/>
            <a:ext cx="2251881" cy="614149"/>
          </a:xfrm>
          <a:prstGeom prst="roundRect">
            <a:avLst>
              <a:gd name="adj" fmla="val 35586"/>
            </a:avLst>
          </a:prstGeom>
          <a:solidFill>
            <a:srgbClr val="CCFF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extrusionH="76200">
            <a:bevelT/>
            <a:extrusionClr>
              <a:srgbClr val="CCFF33"/>
            </a:extrusionClr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ja-JP" dirty="0" smtClean="0"/>
              <a:t>KM Server </a:t>
            </a:r>
            <a:endParaRPr lang="en-US" altLang="ja-JP" dirty="0"/>
          </a:p>
        </p:txBody>
      </p:sp>
      <p:sp>
        <p:nvSpPr>
          <p:cNvPr id="13" name="フリーフォーム 12"/>
          <p:cNvSpPr/>
          <p:nvPr/>
        </p:nvSpPr>
        <p:spPr>
          <a:xfrm>
            <a:off x="7072714" y="3465293"/>
            <a:ext cx="454025" cy="1276822"/>
          </a:xfrm>
          <a:custGeom>
            <a:avLst/>
            <a:gdLst>
              <a:gd name="connsiteX0" fmla="*/ 264775 w 454121"/>
              <a:gd name="connsiteY0" fmla="*/ 0 h 1117600"/>
              <a:gd name="connsiteX1" fmla="*/ 24630 w 454121"/>
              <a:gd name="connsiteY1" fmla="*/ 471054 h 1117600"/>
              <a:gd name="connsiteX2" fmla="*/ 412557 w 454121"/>
              <a:gd name="connsiteY2" fmla="*/ 683491 h 1117600"/>
              <a:gd name="connsiteX3" fmla="*/ 274012 w 454121"/>
              <a:gd name="connsiteY3" fmla="*/ 1117600 h 11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121" h="1117600">
                <a:moveTo>
                  <a:pt x="264775" y="0"/>
                </a:moveTo>
                <a:cubicBezTo>
                  <a:pt x="132387" y="178569"/>
                  <a:pt x="0" y="357139"/>
                  <a:pt x="24630" y="471054"/>
                </a:cubicBezTo>
                <a:cubicBezTo>
                  <a:pt x="49260" y="584969"/>
                  <a:pt x="370993" y="575733"/>
                  <a:pt x="412557" y="683491"/>
                </a:cubicBezTo>
                <a:cubicBezTo>
                  <a:pt x="454121" y="791249"/>
                  <a:pt x="364066" y="954424"/>
                  <a:pt x="274012" y="1117600"/>
                </a:cubicBezTo>
              </a:path>
            </a:pathLst>
          </a:custGeom>
          <a:ln w="38100" cmpd="sng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spcBef>
                <a:spcPct val="0"/>
              </a:spcBef>
              <a:buFontTx/>
              <a:buNone/>
              <a:defRPr/>
            </a:pPr>
            <a:endParaRPr lang="ja-JP" altLang="en-US"/>
          </a:p>
        </p:txBody>
      </p:sp>
      <p:sp>
        <p:nvSpPr>
          <p:cNvPr id="11" name="フリーフォーム 10"/>
          <p:cNvSpPr/>
          <p:nvPr/>
        </p:nvSpPr>
        <p:spPr>
          <a:xfrm>
            <a:off x="1291352" y="3465293"/>
            <a:ext cx="454025" cy="1276822"/>
          </a:xfrm>
          <a:custGeom>
            <a:avLst/>
            <a:gdLst>
              <a:gd name="connsiteX0" fmla="*/ 264775 w 454121"/>
              <a:gd name="connsiteY0" fmla="*/ 0 h 1117600"/>
              <a:gd name="connsiteX1" fmla="*/ 24630 w 454121"/>
              <a:gd name="connsiteY1" fmla="*/ 471054 h 1117600"/>
              <a:gd name="connsiteX2" fmla="*/ 412557 w 454121"/>
              <a:gd name="connsiteY2" fmla="*/ 683491 h 1117600"/>
              <a:gd name="connsiteX3" fmla="*/ 274012 w 454121"/>
              <a:gd name="connsiteY3" fmla="*/ 1117600 h 11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121" h="1117600">
                <a:moveTo>
                  <a:pt x="264775" y="0"/>
                </a:moveTo>
                <a:cubicBezTo>
                  <a:pt x="132387" y="178569"/>
                  <a:pt x="0" y="357139"/>
                  <a:pt x="24630" y="471054"/>
                </a:cubicBezTo>
                <a:cubicBezTo>
                  <a:pt x="49260" y="584969"/>
                  <a:pt x="370993" y="575733"/>
                  <a:pt x="412557" y="683491"/>
                </a:cubicBezTo>
                <a:cubicBezTo>
                  <a:pt x="454121" y="791249"/>
                  <a:pt x="364066" y="954424"/>
                  <a:pt x="274012" y="1117600"/>
                </a:cubicBezTo>
              </a:path>
            </a:pathLst>
          </a:custGeom>
          <a:noFill/>
          <a:ln w="38100" cmpd="sng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spcBef>
                <a:spcPct val="0"/>
              </a:spcBef>
              <a:buFontTx/>
              <a:buNone/>
              <a:defRPr/>
            </a:pPr>
            <a:endParaRPr lang="ja-JP" altLang="en-US"/>
          </a:p>
        </p:txBody>
      </p:sp>
      <p:grpSp>
        <p:nvGrpSpPr>
          <p:cNvPr id="10" name="グループ化 34"/>
          <p:cNvGrpSpPr/>
          <p:nvPr/>
        </p:nvGrpSpPr>
        <p:grpSpPr>
          <a:xfrm>
            <a:off x="610703" y="2282128"/>
            <a:ext cx="1894987" cy="1225550"/>
            <a:chOff x="491953" y="2365253"/>
            <a:chExt cx="1894987" cy="1225550"/>
          </a:xfrm>
        </p:grpSpPr>
        <p:sp>
          <p:nvSpPr>
            <p:cNvPr id="3" name="正方形/長方形 2"/>
            <p:cNvSpPr>
              <a:spLocks noChangeArrowheads="1"/>
            </p:cNvSpPr>
            <p:nvPr/>
          </p:nvSpPr>
          <p:spPr bwMode="auto">
            <a:xfrm>
              <a:off x="491953" y="2365253"/>
              <a:ext cx="1894987" cy="1225550"/>
            </a:xfrm>
            <a:prstGeom prst="rect">
              <a:avLst/>
            </a:prstGeom>
            <a:solidFill>
              <a:srgbClr val="CCFFFF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spcBef>
                  <a:spcPct val="0"/>
                </a:spcBef>
                <a:buFontTx/>
                <a:buNone/>
                <a:defRPr/>
              </a:pPr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" name="テキスト ボックス 3"/>
            <p:cNvSpPr txBox="1">
              <a:spLocks noChangeArrowheads="1"/>
            </p:cNvSpPr>
            <p:nvPr/>
          </p:nvSpPr>
          <p:spPr bwMode="auto">
            <a:xfrm>
              <a:off x="636111" y="2405663"/>
              <a:ext cx="1679582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ja-JP" b="1" dirty="0">
                  <a:latin typeface="Arial" pitchFamily="34" charset="0"/>
                </a:rPr>
                <a:t>KM Agent</a:t>
              </a:r>
            </a:p>
          </p:txBody>
        </p:sp>
        <p:sp>
          <p:nvSpPr>
            <p:cNvPr id="36" name="テキスト ボックス 12"/>
            <p:cNvSpPr txBox="1">
              <a:spLocks noChangeArrowheads="1"/>
            </p:cNvSpPr>
            <p:nvPr/>
          </p:nvSpPr>
          <p:spPr bwMode="auto">
            <a:xfrm>
              <a:off x="963593" y="3164768"/>
              <a:ext cx="960058" cy="400110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altLang="ja-JP" sz="2000" dirty="0" smtClean="0"/>
                <a:t>API </a:t>
              </a:r>
              <a:endParaRPr lang="ja-JP" altLang="en-US" sz="2000" dirty="0"/>
            </a:p>
          </p:txBody>
        </p:sp>
      </p:grpSp>
      <p:sp>
        <p:nvSpPr>
          <p:cNvPr id="49" name="テキスト ボックス 12"/>
          <p:cNvSpPr txBox="1">
            <a:spLocks noChangeArrowheads="1"/>
          </p:cNvSpPr>
          <p:nvPr/>
        </p:nvSpPr>
        <p:spPr bwMode="auto">
          <a:xfrm>
            <a:off x="1094091" y="4756832"/>
            <a:ext cx="1014485" cy="400110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dirty="0" smtClean="0"/>
              <a:t>API </a:t>
            </a:r>
            <a:endParaRPr lang="ja-JP" altLang="en-US" sz="2000" dirty="0"/>
          </a:p>
        </p:txBody>
      </p:sp>
      <p:sp>
        <p:nvSpPr>
          <p:cNvPr id="50" name="テキスト ボックス 12"/>
          <p:cNvSpPr txBox="1">
            <a:spLocks noChangeArrowheads="1"/>
          </p:cNvSpPr>
          <p:nvPr/>
        </p:nvSpPr>
        <p:spPr bwMode="auto">
          <a:xfrm>
            <a:off x="6784641" y="4770480"/>
            <a:ext cx="1014485" cy="400110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dirty="0" smtClean="0"/>
              <a:t>API </a:t>
            </a:r>
            <a:endParaRPr lang="ja-JP" altLang="en-US" sz="2000" dirty="0"/>
          </a:p>
        </p:txBody>
      </p:sp>
      <p:grpSp>
        <p:nvGrpSpPr>
          <p:cNvPr id="12" name="グループ化 40"/>
          <p:cNvGrpSpPr/>
          <p:nvPr/>
        </p:nvGrpSpPr>
        <p:grpSpPr>
          <a:xfrm>
            <a:off x="6486853" y="2280153"/>
            <a:ext cx="1894987" cy="1225550"/>
            <a:chOff x="491953" y="2365253"/>
            <a:chExt cx="1894987" cy="1225550"/>
          </a:xfrm>
        </p:grpSpPr>
        <p:sp>
          <p:nvSpPr>
            <p:cNvPr id="47" name="正方形/長方形 46"/>
            <p:cNvSpPr>
              <a:spLocks noChangeArrowheads="1"/>
            </p:cNvSpPr>
            <p:nvPr/>
          </p:nvSpPr>
          <p:spPr bwMode="auto">
            <a:xfrm>
              <a:off x="491953" y="2365253"/>
              <a:ext cx="1894987" cy="1225550"/>
            </a:xfrm>
            <a:prstGeom prst="rect">
              <a:avLst/>
            </a:prstGeom>
            <a:solidFill>
              <a:srgbClr val="CCFFFF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spcBef>
                  <a:spcPct val="0"/>
                </a:spcBef>
                <a:buFontTx/>
                <a:buNone/>
                <a:defRPr/>
              </a:pPr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" name="テキスト ボックス 3"/>
            <p:cNvSpPr txBox="1">
              <a:spLocks noChangeArrowheads="1"/>
            </p:cNvSpPr>
            <p:nvPr/>
          </p:nvSpPr>
          <p:spPr bwMode="auto">
            <a:xfrm>
              <a:off x="636111" y="2405663"/>
              <a:ext cx="1679582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ja-JP" b="1" dirty="0">
                  <a:latin typeface="Arial" pitchFamily="34" charset="0"/>
                </a:rPr>
                <a:t>KM Agent</a:t>
              </a:r>
            </a:p>
          </p:txBody>
        </p:sp>
        <p:sp>
          <p:nvSpPr>
            <p:cNvPr id="53" name="テキスト ボックス 12"/>
            <p:cNvSpPr txBox="1">
              <a:spLocks noChangeArrowheads="1"/>
            </p:cNvSpPr>
            <p:nvPr/>
          </p:nvSpPr>
          <p:spPr bwMode="auto">
            <a:xfrm>
              <a:off x="963593" y="3164768"/>
              <a:ext cx="960058" cy="400110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altLang="ja-JP" sz="2000" dirty="0" smtClean="0"/>
                <a:t>API </a:t>
              </a:r>
              <a:endParaRPr lang="ja-JP" altLang="en-US" sz="2000" dirty="0"/>
            </a:p>
          </p:txBody>
        </p:sp>
      </p:grpSp>
      <p:sp>
        <p:nvSpPr>
          <p:cNvPr id="34" name="四角形吹き出し 33"/>
          <p:cNvSpPr/>
          <p:nvPr/>
        </p:nvSpPr>
        <p:spPr bwMode="auto">
          <a:xfrm>
            <a:off x="3444986" y="3772887"/>
            <a:ext cx="2231417" cy="1000994"/>
          </a:xfrm>
          <a:prstGeom prst="wedgeRectCallout">
            <a:avLst>
              <a:gd name="adj1" fmla="val -120998"/>
              <a:gd name="adj2" fmla="val -97332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ja-JP" sz="2000" dirty="0" smtClean="0"/>
              <a:t>Function calls used in </a:t>
            </a:r>
          </a:p>
          <a:p>
            <a:pPr algn="ctr"/>
            <a:r>
              <a:rPr lang="en-US" altLang="ja-JP" sz="2000" dirty="0" smtClean="0"/>
              <a:t>SECOQC QBB-LI</a:t>
            </a:r>
            <a:endParaRPr lang="ja-JP" altLang="en-US" sz="2000" dirty="0" smtClean="0"/>
          </a:p>
        </p:txBody>
      </p:sp>
      <p:sp>
        <p:nvSpPr>
          <p:cNvPr id="35" name="四角形吹き出し 34"/>
          <p:cNvSpPr/>
          <p:nvPr/>
        </p:nvSpPr>
        <p:spPr bwMode="auto">
          <a:xfrm>
            <a:off x="2743357" y="2449278"/>
            <a:ext cx="3563811" cy="1038597"/>
          </a:xfrm>
          <a:prstGeom prst="wedgeRectCallout">
            <a:avLst>
              <a:gd name="adj1" fmla="val -36512"/>
              <a:gd name="adj2" fmla="val -96110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ja-JP" sz="2000" dirty="0" smtClean="0"/>
              <a:t>Japanese original functions </a:t>
            </a:r>
          </a:p>
          <a:p>
            <a:pPr algn="ctr"/>
            <a:r>
              <a:rPr lang="en-US" altLang="ja-JP" sz="2000" dirty="0" smtClean="0"/>
              <a:t>for the </a:t>
            </a:r>
            <a:r>
              <a:rPr lang="en-US" altLang="ja-JP" sz="20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centralized </a:t>
            </a:r>
          </a:p>
          <a:p>
            <a:pPr algn="ctr"/>
            <a:r>
              <a:rPr lang="en-US" altLang="ja-JP" sz="20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key management </a:t>
            </a:r>
            <a:r>
              <a:rPr lang="en-US" altLang="ja-JP" sz="2000" dirty="0" smtClean="0"/>
              <a:t> </a:t>
            </a:r>
            <a:br>
              <a:rPr lang="en-US" altLang="ja-JP" sz="2000" dirty="0" smtClean="0"/>
            </a:br>
            <a:endParaRPr lang="ja-JP" altLang="en-US" sz="20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AutoShape 2"/>
          <p:cNvSpPr>
            <a:spLocks noChangeAspect="1" noChangeArrowheads="1"/>
          </p:cNvSpPr>
          <p:nvPr/>
        </p:nvSpPr>
        <p:spPr bwMode="auto">
          <a:xfrm>
            <a:off x="1463457" y="4997735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57" name="図 1946" descr="光円錐緑６.png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23812" y="3766782"/>
            <a:ext cx="571449" cy="26927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8" name="図 1945" descr="光円錐緑５.png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39830" y="3780430"/>
            <a:ext cx="619070" cy="2599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9" name="図 1944" descr="光円錐緑４.png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42987" y="3152632"/>
            <a:ext cx="676215" cy="224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" name="図 1941" descr="光円錐緑２.png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785787" y="3070746"/>
            <a:ext cx="961939" cy="21124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" name="テキスト ボックス 1949"/>
          <p:cNvSpPr txBox="1">
            <a:spLocks noChangeArrowheads="1"/>
          </p:cNvSpPr>
          <p:nvPr/>
        </p:nvSpPr>
        <p:spPr bwMode="auto">
          <a:xfrm rot="18817187">
            <a:off x="6172276" y="5697086"/>
            <a:ext cx="209000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Quantum Layer</a:t>
            </a:r>
            <a:endParaRPr lang="ja-JP" altLang="en-US" sz="2000" b="1" i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62" name="円/楕円 1994"/>
          <p:cNvSpPr>
            <a:spLocks noChangeArrowheads="1"/>
          </p:cNvSpPr>
          <p:nvPr/>
        </p:nvSpPr>
        <p:spPr bwMode="auto">
          <a:xfrm>
            <a:off x="5349336" y="5156200"/>
            <a:ext cx="660341" cy="447675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3" name="円/楕円 1995"/>
          <p:cNvSpPr>
            <a:spLocks noChangeArrowheads="1"/>
          </p:cNvSpPr>
          <p:nvPr/>
        </p:nvSpPr>
        <p:spPr bwMode="auto">
          <a:xfrm>
            <a:off x="5847767" y="6261100"/>
            <a:ext cx="601608" cy="268288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5522047" y="6447477"/>
            <a:ext cx="377791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IDQ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cxnSp>
        <p:nvCxnSpPr>
          <p:cNvPr id="65" name="直線コネクタ 64"/>
          <p:cNvCxnSpPr/>
          <p:nvPr/>
        </p:nvCxnSpPr>
        <p:spPr bwMode="auto">
          <a:xfrm rot="5400000" flipH="1" flipV="1">
            <a:off x="5044857" y="5386388"/>
            <a:ext cx="752475" cy="7143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122"/>
          <p:cNvGrpSpPr>
            <a:grpSpLocks noChangeAspect="1"/>
          </p:cNvGrpSpPr>
          <p:nvPr/>
        </p:nvGrpSpPr>
        <p:grpSpPr bwMode="auto">
          <a:xfrm>
            <a:off x="5566804" y="5276850"/>
            <a:ext cx="407952" cy="190500"/>
            <a:chOff x="2256" y="514"/>
            <a:chExt cx="2405" cy="1118"/>
          </a:xfrm>
        </p:grpSpPr>
        <p:sp>
          <p:nvSpPr>
            <p:cNvPr id="1599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0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01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2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3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4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5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6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7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8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9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0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1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2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3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4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5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6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7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8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9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0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1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2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3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4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5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6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7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8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9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0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1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2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3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4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5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6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7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8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9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40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1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2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3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655093" y="5036460"/>
            <a:ext cx="1410419" cy="340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Secure key </a:t>
            </a:r>
            <a:endParaRPr lang="ja-JP" altLang="en-US" sz="2000" b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3880702" y="6389379"/>
            <a:ext cx="731773" cy="325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 algn="ctr">
              <a:lnSpc>
                <a:spcPts val="1200"/>
              </a:lnSpc>
            </a:pPr>
            <a:r>
              <a:rPr lang="en-US" altLang="ja-JP" sz="12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TREL 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cxnSp>
        <p:nvCxnSpPr>
          <p:cNvPr id="79" name="直線コネクタ 78"/>
          <p:cNvCxnSpPr/>
          <p:nvPr/>
        </p:nvCxnSpPr>
        <p:spPr bwMode="auto">
          <a:xfrm>
            <a:off x="4467007" y="5157788"/>
            <a:ext cx="1317625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897"/>
          <p:cNvGrpSpPr>
            <a:grpSpLocks noChangeAspect="1"/>
          </p:cNvGrpSpPr>
          <p:nvPr/>
        </p:nvGrpSpPr>
        <p:grpSpPr bwMode="auto">
          <a:xfrm>
            <a:off x="5479500" y="5051425"/>
            <a:ext cx="390490" cy="201613"/>
            <a:chOff x="1986" y="2637"/>
            <a:chExt cx="702" cy="327"/>
          </a:xfrm>
        </p:grpSpPr>
        <p:sp>
          <p:nvSpPr>
            <p:cNvPr id="141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41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8" name="Rectangle 1052"/>
            <p:cNvSpPr>
              <a:spLocks noChangeAspect="1" noChangeArrowheads="1"/>
            </p:cNvSpPr>
            <p:nvPr/>
          </p:nvSpPr>
          <p:spPr bwMode="auto">
            <a:xfrm>
              <a:off x="2144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56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pic>
        <p:nvPicPr>
          <p:cNvPr id="81" name="図 1943" descr="光円錐緑３.png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530259" y="3794078"/>
            <a:ext cx="980988" cy="26051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円/楕円 1993"/>
          <p:cNvSpPr>
            <a:spLocks noChangeArrowheads="1"/>
          </p:cNvSpPr>
          <p:nvPr/>
        </p:nvSpPr>
        <p:spPr bwMode="auto">
          <a:xfrm>
            <a:off x="4541370" y="6134100"/>
            <a:ext cx="969877" cy="5318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 rot="18840623">
            <a:off x="5094528" y="5677705"/>
            <a:ext cx="831850" cy="2555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>
              <a:lnSpc>
                <a:spcPct val="150000"/>
              </a:lnSpc>
            </a:pPr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Mitsubishi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89" name="円/楕円 1992"/>
          <p:cNvSpPr>
            <a:spLocks noChangeArrowheads="1"/>
          </p:cNvSpPr>
          <p:nvPr/>
        </p:nvSpPr>
        <p:spPr bwMode="auto">
          <a:xfrm>
            <a:off x="3787375" y="4989513"/>
            <a:ext cx="947653" cy="395287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cxnSp>
        <p:nvCxnSpPr>
          <p:cNvPr id="92" name="直線コネクタ 91"/>
          <p:cNvCxnSpPr/>
          <p:nvPr/>
        </p:nvCxnSpPr>
        <p:spPr bwMode="auto">
          <a:xfrm rot="5400000" flipH="1" flipV="1">
            <a:off x="3274794" y="5216525"/>
            <a:ext cx="904875" cy="83502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3" name="図 1940" descr="光円錐緑１.png"/>
          <p:cNvPicPr>
            <a:picLocks noChangeAspect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785751" y="3766781"/>
            <a:ext cx="1136549" cy="2543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" name="円/楕円 1996"/>
          <p:cNvSpPr>
            <a:spLocks noChangeArrowheads="1"/>
          </p:cNvSpPr>
          <p:nvPr/>
        </p:nvSpPr>
        <p:spPr bwMode="auto">
          <a:xfrm>
            <a:off x="2798450" y="6097588"/>
            <a:ext cx="1117501" cy="500062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96" name="円/楕円 1486"/>
          <p:cNvSpPr>
            <a:spLocks noChangeArrowheads="1"/>
          </p:cNvSpPr>
          <p:nvPr/>
        </p:nvSpPr>
        <p:spPr bwMode="auto">
          <a:xfrm>
            <a:off x="1841273" y="6350000"/>
            <a:ext cx="557162" cy="2016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grpSp>
        <p:nvGrpSpPr>
          <p:cNvPr id="4" name="グループ化 3010"/>
          <p:cNvGrpSpPr>
            <a:grpSpLocks noChangeAspect="1"/>
          </p:cNvGrpSpPr>
          <p:nvPr/>
        </p:nvGrpSpPr>
        <p:grpSpPr bwMode="auto">
          <a:xfrm>
            <a:off x="3147669" y="6021388"/>
            <a:ext cx="403189" cy="188912"/>
            <a:chOff x="2320792" y="2019300"/>
            <a:chExt cx="5807061" cy="2933700"/>
          </a:xfrm>
        </p:grpSpPr>
        <p:sp>
          <p:nvSpPr>
            <p:cNvPr id="1379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0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81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2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3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4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5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6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7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8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9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0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1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2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3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4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5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96" name="フレーム 1395"/>
            <p:cNvSpPr/>
            <p:nvPr/>
          </p:nvSpPr>
          <p:spPr bwMode="auto">
            <a:xfrm>
              <a:off x="2619838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5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411" name="二等辺三角形 2598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2" name="二等辺三角形 2599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3" name="二等辺三角形 2600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6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408" name="二等辺三角形 2595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9" name="二等辺三角形 2596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0" name="二等辺三角形 2597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7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406" name="円/楕円 2593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7" name="星 32 2594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400" name="角丸四角形 2587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1" name="角丸四角形 2588"/>
            <p:cNvSpPr>
              <a:spLocks noChangeArrowheads="1"/>
            </p:cNvSpPr>
            <p:nvPr/>
          </p:nvSpPr>
          <p:spPr bwMode="auto">
            <a:xfrm>
              <a:off x="479869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2" name="角丸四角形 2589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3" name="角丸四角形 2590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4" name="角丸四角形 2591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5" name="角丸四角形 2592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01" name="直線コネクタ 100"/>
          <p:cNvCxnSpPr/>
          <p:nvPr/>
        </p:nvCxnSpPr>
        <p:spPr bwMode="auto">
          <a:xfrm>
            <a:off x="3590707" y="6391275"/>
            <a:ext cx="1141412" cy="7938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640"/>
          <p:cNvGrpSpPr>
            <a:grpSpLocks noChangeAspect="1"/>
          </p:cNvGrpSpPr>
          <p:nvPr/>
        </p:nvGrpSpPr>
        <p:grpSpPr bwMode="auto">
          <a:xfrm>
            <a:off x="4592166" y="6292850"/>
            <a:ext cx="419063" cy="211138"/>
            <a:chOff x="3134" y="3413"/>
            <a:chExt cx="414" cy="193"/>
          </a:xfrm>
        </p:grpSpPr>
        <p:sp>
          <p:nvSpPr>
            <p:cNvPr id="1181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2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83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4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5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6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7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8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9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0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1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2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3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4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5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6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7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8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9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0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1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2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3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4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5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6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7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8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9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0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1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2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3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4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5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6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7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8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9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0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1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2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3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4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5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6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7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8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9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0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1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2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3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4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5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6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7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8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9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0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1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2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3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4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5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6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7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8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9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0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1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2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3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4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5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6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7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8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9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0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1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2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3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4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5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6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7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8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9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0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1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2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3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4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5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6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7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8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9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0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1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2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3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4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5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6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7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8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9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0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1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2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3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4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5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6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7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8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9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0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1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2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3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4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5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6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7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8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9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0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1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2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3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4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5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6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7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8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9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0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1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2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3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4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5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6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7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8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9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0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1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2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3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4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5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6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7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8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9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0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1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2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3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4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5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6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7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8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9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0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1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2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3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4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5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6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7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8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9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0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1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2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3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4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65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6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7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8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9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0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1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2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3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4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5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6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7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8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9" name="グループ化 3010"/>
          <p:cNvGrpSpPr>
            <a:grpSpLocks noChangeAspect="1"/>
          </p:cNvGrpSpPr>
          <p:nvPr/>
        </p:nvGrpSpPr>
        <p:grpSpPr bwMode="auto">
          <a:xfrm>
            <a:off x="3868330" y="5049838"/>
            <a:ext cx="403189" cy="188912"/>
            <a:chOff x="2320792" y="2019300"/>
            <a:chExt cx="5807061" cy="2933700"/>
          </a:xfrm>
        </p:grpSpPr>
        <p:sp>
          <p:nvSpPr>
            <p:cNvPr id="114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7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8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9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0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1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2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3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4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5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6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7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8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9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0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1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2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63" name="フレーム 1162"/>
            <p:cNvSpPr/>
            <p:nvPr/>
          </p:nvSpPr>
          <p:spPr bwMode="auto">
            <a:xfrm>
              <a:off x="2620760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10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178" name="二等辺三角形 3034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9" name="二等辺三角形 3035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0" name="二等辺三角形 3036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1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175" name="二等辺三角形 3031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6" name="二等辺三角形 3032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7" name="二等辺三角形 3033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2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173" name="円/楕円 3029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4" name="星 32 3030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167" name="角丸四角形 3023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8" name="角丸四角形 3024"/>
            <p:cNvSpPr>
              <a:spLocks noChangeArrowheads="1"/>
            </p:cNvSpPr>
            <p:nvPr/>
          </p:nvSpPr>
          <p:spPr bwMode="auto">
            <a:xfrm>
              <a:off x="4798684" y="4295770"/>
              <a:ext cx="219065" cy="466716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9" name="角丸四角形 3025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0" name="角丸四角形 3026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1" name="角丸四角形 3027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2" name="角丸四角形 3028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04" name="Rectangle 34"/>
          <p:cNvSpPr>
            <a:spLocks noChangeArrowheads="1"/>
          </p:cNvSpPr>
          <p:nvPr/>
        </p:nvSpPr>
        <p:spPr bwMode="auto">
          <a:xfrm rot="18831967">
            <a:off x="3453353" y="5546097"/>
            <a:ext cx="865187" cy="249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NTT- NICT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5" name="Rectangle 34"/>
          <p:cNvSpPr>
            <a:spLocks noChangeArrowheads="1"/>
          </p:cNvSpPr>
          <p:nvPr/>
        </p:nvSpPr>
        <p:spPr bwMode="auto">
          <a:xfrm>
            <a:off x="4711218" y="5180961"/>
            <a:ext cx="744471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NEC-NICT 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6" name="AutoShape 2"/>
          <p:cNvSpPr>
            <a:spLocks noChangeAspect="1" noChangeArrowheads="1"/>
          </p:cNvSpPr>
          <p:nvPr/>
        </p:nvSpPr>
        <p:spPr bwMode="auto">
          <a:xfrm>
            <a:off x="1488302" y="2571782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graphicFrame>
        <p:nvGraphicFramePr>
          <p:cNvPr id="107" name="Object 2"/>
          <p:cNvGraphicFramePr>
            <a:graphicFrameLocks noChangeAspect="1"/>
          </p:cNvGraphicFramePr>
          <p:nvPr/>
        </p:nvGraphicFramePr>
        <p:xfrm>
          <a:off x="5069961" y="3665139"/>
          <a:ext cx="6349" cy="6350"/>
        </p:xfrm>
        <a:graphic>
          <a:graphicData uri="http://schemas.openxmlformats.org/presentationml/2006/ole">
            <p:oleObj spid="_x0000_s4927490" name="Drawing" r:id="rId10" imgW="6350000" imgH="6350000" progId="Canvas.Drawing.X">
              <p:embed/>
            </p:oleObj>
          </a:graphicData>
        </a:graphic>
      </p:graphicFrame>
      <p:sp>
        <p:nvSpPr>
          <p:cNvPr id="111" name="正方形/長方形 110"/>
          <p:cNvSpPr/>
          <p:nvPr/>
        </p:nvSpPr>
        <p:spPr bwMode="auto">
          <a:xfrm>
            <a:off x="4192924" y="3064126"/>
            <a:ext cx="1376022" cy="3716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2" name="正方形/長方形 111"/>
          <p:cNvSpPr/>
          <p:nvPr/>
        </p:nvSpPr>
        <p:spPr bwMode="auto">
          <a:xfrm rot="7999950" flipV="1">
            <a:off x="3425979" y="3378903"/>
            <a:ext cx="1041338" cy="3475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3" name="正方形/長方形 112"/>
          <p:cNvSpPr/>
          <p:nvPr/>
        </p:nvSpPr>
        <p:spPr bwMode="auto">
          <a:xfrm>
            <a:off x="4986253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4" name="正方形/長方形 113"/>
          <p:cNvSpPr/>
          <p:nvPr/>
        </p:nvSpPr>
        <p:spPr bwMode="auto">
          <a:xfrm>
            <a:off x="3617755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7" name="正方形/長方形 116"/>
          <p:cNvSpPr/>
          <p:nvPr/>
        </p:nvSpPr>
        <p:spPr bwMode="auto">
          <a:xfrm>
            <a:off x="2249257" y="3792110"/>
            <a:ext cx="120427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8" name="正方形/長方形 117"/>
          <p:cNvSpPr/>
          <p:nvPr/>
        </p:nvSpPr>
        <p:spPr bwMode="auto">
          <a:xfrm rot="7999950" flipV="1">
            <a:off x="4838726" y="3397151"/>
            <a:ext cx="938332" cy="4880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9" name="テキスト ボックス 1975"/>
          <p:cNvSpPr txBox="1">
            <a:spLocks noChangeArrowheads="1"/>
          </p:cNvSpPr>
          <p:nvPr/>
        </p:nvSpPr>
        <p:spPr bwMode="auto">
          <a:xfrm>
            <a:off x="586854" y="3586905"/>
            <a:ext cx="144209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Agent </a:t>
            </a:r>
          </a:p>
        </p:txBody>
      </p:sp>
      <p:sp>
        <p:nvSpPr>
          <p:cNvPr id="121" name="Line 219"/>
          <p:cNvSpPr>
            <a:spLocks noChangeShapeType="1"/>
          </p:cNvSpPr>
          <p:nvPr/>
        </p:nvSpPr>
        <p:spPr bwMode="auto">
          <a:xfrm flipH="1" flipV="1">
            <a:off x="2157194" y="1987527"/>
            <a:ext cx="0" cy="167071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3" name="Line 219"/>
          <p:cNvSpPr>
            <a:spLocks noChangeShapeType="1"/>
          </p:cNvSpPr>
          <p:nvPr/>
        </p:nvSpPr>
        <p:spPr bwMode="auto">
          <a:xfrm>
            <a:off x="2206366" y="1973240"/>
            <a:ext cx="0" cy="16921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6" name="Line 219"/>
          <p:cNvSpPr>
            <a:spLocks noChangeShapeType="1"/>
          </p:cNvSpPr>
          <p:nvPr/>
        </p:nvSpPr>
        <p:spPr bwMode="auto">
          <a:xfrm flipV="1">
            <a:off x="3504982" y="1982764"/>
            <a:ext cx="0" cy="166835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8" name="Line 219"/>
          <p:cNvSpPr>
            <a:spLocks noChangeShapeType="1"/>
          </p:cNvSpPr>
          <p:nvPr/>
        </p:nvSpPr>
        <p:spPr bwMode="auto">
          <a:xfrm>
            <a:off x="3551824" y="1962128"/>
            <a:ext cx="0" cy="170678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9" name="Line 219"/>
          <p:cNvSpPr>
            <a:spLocks noChangeShapeType="1"/>
          </p:cNvSpPr>
          <p:nvPr/>
        </p:nvSpPr>
        <p:spPr bwMode="auto">
          <a:xfrm flipV="1">
            <a:off x="4948019" y="1982764"/>
            <a:ext cx="0" cy="168614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0" name="Line 219"/>
          <p:cNvSpPr>
            <a:spLocks noChangeShapeType="1"/>
          </p:cNvSpPr>
          <p:nvPr/>
        </p:nvSpPr>
        <p:spPr bwMode="auto">
          <a:xfrm>
            <a:off x="4997908" y="1936728"/>
            <a:ext cx="0" cy="1725068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1" name="Line 219"/>
          <p:cNvSpPr>
            <a:spLocks noChangeShapeType="1"/>
          </p:cNvSpPr>
          <p:nvPr/>
        </p:nvSpPr>
        <p:spPr bwMode="auto">
          <a:xfrm flipH="1" flipV="1">
            <a:off x="6267232" y="1987528"/>
            <a:ext cx="0" cy="167979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2" name="Line 219"/>
          <p:cNvSpPr>
            <a:spLocks noChangeShapeType="1"/>
          </p:cNvSpPr>
          <p:nvPr/>
        </p:nvSpPr>
        <p:spPr bwMode="auto">
          <a:xfrm>
            <a:off x="6322731" y="1933553"/>
            <a:ext cx="0" cy="1711820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3" name="Line 219"/>
          <p:cNvSpPr>
            <a:spLocks noChangeShapeType="1"/>
          </p:cNvSpPr>
          <p:nvPr/>
        </p:nvSpPr>
        <p:spPr bwMode="auto">
          <a:xfrm flipV="1">
            <a:off x="4220944" y="1090589"/>
            <a:ext cx="0" cy="1874469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4" name="Line 219"/>
          <p:cNvSpPr>
            <a:spLocks noChangeShapeType="1"/>
          </p:cNvSpPr>
          <p:nvPr/>
        </p:nvSpPr>
        <p:spPr bwMode="auto">
          <a:xfrm>
            <a:off x="4268345" y="984228"/>
            <a:ext cx="0" cy="1988146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cxnSp>
        <p:nvCxnSpPr>
          <p:cNvPr id="135" name="直線コネクタ 134"/>
          <p:cNvCxnSpPr/>
          <p:nvPr/>
        </p:nvCxnSpPr>
        <p:spPr bwMode="auto">
          <a:xfrm rot="5400000" flipH="1" flipV="1">
            <a:off x="3335119" y="5534026"/>
            <a:ext cx="509587" cy="481012"/>
          </a:xfrm>
          <a:prstGeom prst="line">
            <a:avLst/>
          </a:prstGeom>
          <a:ln w="38100">
            <a:solidFill>
              <a:srgbClr val="00CC0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線コネクタ 135"/>
          <p:cNvCxnSpPr/>
          <p:nvPr/>
        </p:nvCxnSpPr>
        <p:spPr bwMode="auto">
          <a:xfrm rot="5400000" flipH="1" flipV="1">
            <a:off x="5059144" y="5745163"/>
            <a:ext cx="358775" cy="355600"/>
          </a:xfrm>
          <a:prstGeom prst="line">
            <a:avLst/>
          </a:prstGeom>
          <a:ln w="38100">
            <a:solidFill>
              <a:srgbClr val="00B0F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122"/>
          <p:cNvGrpSpPr>
            <a:grpSpLocks noChangeAspect="1"/>
          </p:cNvGrpSpPr>
          <p:nvPr/>
        </p:nvGrpSpPr>
        <p:grpSpPr bwMode="auto">
          <a:xfrm>
            <a:off x="4800110" y="6056313"/>
            <a:ext cx="406364" cy="190500"/>
            <a:chOff x="2256" y="514"/>
            <a:chExt cx="2405" cy="1118"/>
          </a:xfrm>
        </p:grpSpPr>
        <p:sp>
          <p:nvSpPr>
            <p:cNvPr id="1101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2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03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4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5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6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7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8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9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0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1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2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3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4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5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6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7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8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9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0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1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2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3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4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5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6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7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8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9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0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1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2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3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4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5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6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7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8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9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0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1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2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3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4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5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38" name="直線コネクタ 137"/>
          <p:cNvCxnSpPr/>
          <p:nvPr/>
        </p:nvCxnSpPr>
        <p:spPr bwMode="auto">
          <a:xfrm>
            <a:off x="4649569" y="5156200"/>
            <a:ext cx="98425" cy="158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640"/>
          <p:cNvGrpSpPr>
            <a:grpSpLocks noChangeAspect="1"/>
          </p:cNvGrpSpPr>
          <p:nvPr/>
        </p:nvGrpSpPr>
        <p:grpSpPr bwMode="auto">
          <a:xfrm>
            <a:off x="3412759" y="6284913"/>
            <a:ext cx="417475" cy="209550"/>
            <a:chOff x="3134" y="3413"/>
            <a:chExt cx="414" cy="193"/>
          </a:xfrm>
        </p:grpSpPr>
        <p:sp>
          <p:nvSpPr>
            <p:cNvPr id="903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4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905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6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7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8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9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0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1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2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3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4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5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6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7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8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9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0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1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2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3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4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5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6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7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8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9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0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1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2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3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4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5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6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7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8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9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0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1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2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3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4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5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6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7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8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9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0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1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2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3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4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5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6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7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8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9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0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1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2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3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4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5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6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7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8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9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0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1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2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3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4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5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6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7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8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9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0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1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2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3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4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5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6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7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8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9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0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1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2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3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4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5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6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7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8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9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0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1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2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3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4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5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6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7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8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9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0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1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2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3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4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5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6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7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8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9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0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1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2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3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4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5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6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7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8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9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0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1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2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3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4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5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6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7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8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9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0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1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2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3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4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5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6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7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8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9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0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1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2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3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4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5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6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7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8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9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0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1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2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3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4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5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6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7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8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9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0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1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2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3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4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5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6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7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8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9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0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1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2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3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4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5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6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087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8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9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0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1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2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3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4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5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6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7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8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9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0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40" name="Line 219"/>
          <p:cNvSpPr>
            <a:spLocks noChangeShapeType="1"/>
          </p:cNvSpPr>
          <p:nvPr/>
        </p:nvSpPr>
        <p:spPr bwMode="auto">
          <a:xfrm>
            <a:off x="5632230" y="947715"/>
            <a:ext cx="0" cy="20027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41" name="Line 219"/>
          <p:cNvSpPr>
            <a:spLocks noChangeShapeType="1"/>
          </p:cNvSpPr>
          <p:nvPr/>
        </p:nvSpPr>
        <p:spPr bwMode="auto">
          <a:xfrm flipH="1" flipV="1">
            <a:off x="5571907" y="1092177"/>
            <a:ext cx="0" cy="184362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142" name="図 141" descr="pyramid_purple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 bwMode="auto">
          <a:xfrm>
            <a:off x="6147622" y="3464183"/>
            <a:ext cx="371349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3" name="図 142" descr="pyramid_blue.png"/>
          <p:cNvPicPr preferRelativeResize="0"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3384375" y="3492277"/>
            <a:ext cx="340621" cy="577862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4" name="図 143" descr="pyramid_blue.png"/>
          <p:cNvPicPr>
            <a:picLocks noChangeAspect="1"/>
          </p:cNvPicPr>
          <p:nvPr/>
        </p:nvPicPr>
        <p:blipFill>
          <a:blip r:embed="rId12" cstate="print">
            <a:duotone>
              <a:prstClr val="black"/>
              <a:schemeClr val="accent6">
                <a:tint val="45000"/>
                <a:satMod val="400000"/>
              </a:schemeClr>
            </a:duotone>
            <a:lum bright="8000"/>
          </a:blip>
          <a:stretch>
            <a:fillRect/>
          </a:stretch>
        </p:blipFill>
        <p:spPr bwMode="auto">
          <a:xfrm>
            <a:off x="2007674" y="3472993"/>
            <a:ext cx="351064" cy="616430"/>
          </a:xfrm>
          <a:prstGeom prst="rect">
            <a:avLst/>
          </a:prstGeom>
          <a:noFill/>
          <a:ln>
            <a:noFill/>
          </a:ln>
          <a:scene3d>
            <a:camera prst="orthographicFront">
              <a:rot lat="17399987" lon="0" rev="21599994"/>
            </a:camera>
            <a:lightRig rig="threePt" dir="t"/>
          </a:scene3d>
          <a:sp3d>
            <a:bevelB w="0" h="0"/>
          </a:sp3d>
        </p:spPr>
      </p:pic>
      <p:pic>
        <p:nvPicPr>
          <p:cNvPr id="145" name="図 144" descr="pyramid_green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 bwMode="auto">
          <a:xfrm>
            <a:off x="4090973" y="2747103"/>
            <a:ext cx="328434" cy="634047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6" name="図 145" descr="pyramid_blue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5459465" y="2747102"/>
            <a:ext cx="328440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7" name="図 146" descr="pyramid_gray.png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 bwMode="auto">
          <a:xfrm>
            <a:off x="4814421" y="3471756"/>
            <a:ext cx="371350" cy="618904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sp>
        <p:nvSpPr>
          <p:cNvPr id="148" name="AutoShape 2"/>
          <p:cNvSpPr>
            <a:spLocks noChangeAspect="1" noChangeArrowheads="1"/>
          </p:cNvSpPr>
          <p:nvPr/>
        </p:nvSpPr>
        <p:spPr bwMode="auto">
          <a:xfrm>
            <a:off x="1508077" y="544490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cxnSp>
        <p:nvCxnSpPr>
          <p:cNvPr id="149" name="直線コネクタ 148"/>
          <p:cNvCxnSpPr/>
          <p:nvPr/>
        </p:nvCxnSpPr>
        <p:spPr bwMode="auto">
          <a:xfrm rot="5400000" flipH="1" flipV="1">
            <a:off x="3466088" y="980259"/>
            <a:ext cx="874712" cy="825500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直線コネクタ 149"/>
          <p:cNvCxnSpPr/>
          <p:nvPr/>
        </p:nvCxnSpPr>
        <p:spPr bwMode="auto">
          <a:xfrm flipV="1">
            <a:off x="4355882" y="942953"/>
            <a:ext cx="1293812" cy="317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直線コネクタ 151"/>
          <p:cNvCxnSpPr/>
          <p:nvPr/>
        </p:nvCxnSpPr>
        <p:spPr bwMode="auto">
          <a:xfrm rot="5400000" flipH="1" flipV="1">
            <a:off x="4832926" y="970733"/>
            <a:ext cx="876300" cy="823913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863"/>
          <p:cNvGrpSpPr>
            <a:grpSpLocks noChangeAspect="1"/>
          </p:cNvGrpSpPr>
          <p:nvPr/>
        </p:nvGrpSpPr>
        <p:grpSpPr bwMode="auto">
          <a:xfrm>
            <a:off x="5481086" y="760390"/>
            <a:ext cx="303186" cy="338138"/>
            <a:chOff x="2364" y="1782"/>
            <a:chExt cx="180" cy="162"/>
          </a:xfrm>
        </p:grpSpPr>
        <p:sp>
          <p:nvSpPr>
            <p:cNvPr id="89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90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17" name="Group 863"/>
          <p:cNvGrpSpPr>
            <a:grpSpLocks noChangeAspect="1"/>
          </p:cNvGrpSpPr>
          <p:nvPr/>
        </p:nvGrpSpPr>
        <p:grpSpPr bwMode="auto">
          <a:xfrm>
            <a:off x="4114371" y="760390"/>
            <a:ext cx="301598" cy="338138"/>
            <a:chOff x="2364" y="1782"/>
            <a:chExt cx="180" cy="162"/>
          </a:xfrm>
        </p:grpSpPr>
        <p:sp>
          <p:nvSpPr>
            <p:cNvPr id="895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8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7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8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55" name="直線コネクタ 154"/>
          <p:cNvCxnSpPr/>
          <p:nvPr/>
        </p:nvCxnSpPr>
        <p:spPr bwMode="auto">
          <a:xfrm>
            <a:off x="2327057" y="1828778"/>
            <a:ext cx="3948112" cy="1587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863"/>
          <p:cNvGrpSpPr>
            <a:grpSpLocks noChangeAspect="1"/>
          </p:cNvGrpSpPr>
          <p:nvPr/>
        </p:nvGrpSpPr>
        <p:grpSpPr bwMode="auto">
          <a:xfrm>
            <a:off x="6187462" y="1647803"/>
            <a:ext cx="303185" cy="336550"/>
            <a:chOff x="2364" y="1782"/>
            <a:chExt cx="180" cy="162"/>
          </a:xfrm>
        </p:grpSpPr>
        <p:sp>
          <p:nvSpPr>
            <p:cNvPr id="891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0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3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4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1" name="Group 863"/>
          <p:cNvGrpSpPr>
            <a:grpSpLocks noChangeAspect="1"/>
          </p:cNvGrpSpPr>
          <p:nvPr/>
        </p:nvGrpSpPr>
        <p:grpSpPr bwMode="auto">
          <a:xfrm>
            <a:off x="2063504" y="1650978"/>
            <a:ext cx="301598" cy="336550"/>
            <a:chOff x="2364" y="1782"/>
            <a:chExt cx="180" cy="162"/>
          </a:xfrm>
        </p:grpSpPr>
        <p:sp>
          <p:nvSpPr>
            <p:cNvPr id="887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2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9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0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3" name="Group 863"/>
          <p:cNvGrpSpPr>
            <a:grpSpLocks noChangeAspect="1"/>
          </p:cNvGrpSpPr>
          <p:nvPr/>
        </p:nvGrpSpPr>
        <p:grpSpPr bwMode="auto">
          <a:xfrm>
            <a:off x="3407996" y="1647803"/>
            <a:ext cx="301598" cy="336550"/>
            <a:chOff x="2364" y="1782"/>
            <a:chExt cx="180" cy="162"/>
          </a:xfrm>
        </p:grpSpPr>
        <p:sp>
          <p:nvSpPr>
            <p:cNvPr id="883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4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5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6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5" name="Group 863"/>
          <p:cNvGrpSpPr>
            <a:grpSpLocks noChangeAspect="1"/>
          </p:cNvGrpSpPr>
          <p:nvPr/>
        </p:nvGrpSpPr>
        <p:grpSpPr bwMode="auto">
          <a:xfrm>
            <a:off x="4820745" y="1647803"/>
            <a:ext cx="301598" cy="336550"/>
            <a:chOff x="2364" y="1782"/>
            <a:chExt cx="180" cy="162"/>
          </a:xfrm>
        </p:grpSpPr>
        <p:sp>
          <p:nvSpPr>
            <p:cNvPr id="87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71" name="直線コネクタ 170"/>
          <p:cNvCxnSpPr/>
          <p:nvPr/>
        </p:nvCxnSpPr>
        <p:spPr bwMode="auto">
          <a:xfrm>
            <a:off x="4724182" y="5157788"/>
            <a:ext cx="576262" cy="0"/>
          </a:xfrm>
          <a:prstGeom prst="line">
            <a:avLst/>
          </a:prstGeom>
          <a:ln w="38100">
            <a:solidFill>
              <a:srgbClr val="0070C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897"/>
          <p:cNvGrpSpPr>
            <a:grpSpLocks noChangeAspect="1"/>
          </p:cNvGrpSpPr>
          <p:nvPr/>
        </p:nvGrpSpPr>
        <p:grpSpPr bwMode="auto">
          <a:xfrm>
            <a:off x="4292155" y="5027613"/>
            <a:ext cx="392077" cy="201612"/>
            <a:chOff x="1986" y="2637"/>
            <a:chExt cx="702" cy="327"/>
          </a:xfrm>
        </p:grpSpPr>
        <p:sp>
          <p:nvSpPr>
            <p:cNvPr id="69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9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8" name="Rectangle 1052"/>
            <p:cNvSpPr>
              <a:spLocks noChangeAspect="1" noChangeArrowheads="1"/>
            </p:cNvSpPr>
            <p:nvPr/>
          </p:nvSpPr>
          <p:spPr bwMode="auto">
            <a:xfrm>
              <a:off x="2143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84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3" name="直線コネクタ 172"/>
          <p:cNvCxnSpPr/>
          <p:nvPr/>
        </p:nvCxnSpPr>
        <p:spPr bwMode="auto">
          <a:xfrm>
            <a:off x="2320707" y="6348413"/>
            <a:ext cx="739775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35"/>
          <p:cNvGrpSpPr>
            <a:grpSpLocks noChangeAspect="1"/>
          </p:cNvGrpSpPr>
          <p:nvPr/>
        </p:nvGrpSpPr>
        <p:grpSpPr bwMode="auto">
          <a:xfrm>
            <a:off x="2968298" y="6240463"/>
            <a:ext cx="396840" cy="185737"/>
            <a:chOff x="2394" y="3422"/>
            <a:chExt cx="450" cy="210"/>
          </a:xfrm>
        </p:grpSpPr>
        <p:sp>
          <p:nvSpPr>
            <p:cNvPr id="49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7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98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9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0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1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2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3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4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5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6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7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8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9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0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1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2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3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4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5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6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7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8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9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0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1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2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3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4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5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6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7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8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9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0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1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2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3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4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5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6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7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8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9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0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1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2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3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4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5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6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7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8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9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0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1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2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3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4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5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6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7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8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9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0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1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2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3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4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5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6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7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8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9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0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1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2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3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4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5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6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7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8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9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0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1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2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3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4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5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6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7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8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9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0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1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2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3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4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5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6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7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8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9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0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1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2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3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4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5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6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7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8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9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0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1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2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3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4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5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6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7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8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9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0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1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2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3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4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5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6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7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8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9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0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1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2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3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4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5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6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7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8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9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0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1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2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3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4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5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6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7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8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9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0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1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2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3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4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5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6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7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8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9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0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1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2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3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4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5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6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7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8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9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0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1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2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3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4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5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6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7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8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9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80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1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2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3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4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5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6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7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8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9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0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1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2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3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29" name="Group 35"/>
          <p:cNvGrpSpPr>
            <a:grpSpLocks noChangeAspect="1"/>
          </p:cNvGrpSpPr>
          <p:nvPr/>
        </p:nvGrpSpPr>
        <p:grpSpPr bwMode="auto">
          <a:xfrm>
            <a:off x="1941276" y="6265863"/>
            <a:ext cx="398428" cy="185737"/>
            <a:chOff x="2394" y="3422"/>
            <a:chExt cx="450" cy="210"/>
          </a:xfrm>
        </p:grpSpPr>
        <p:sp>
          <p:nvSpPr>
            <p:cNvPr id="281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2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89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1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2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3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7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8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6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7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8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9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0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1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2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3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4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5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6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7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8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9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0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1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2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3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4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5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6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7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8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9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0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1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2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3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4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5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6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7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8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9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0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1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2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3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4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5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6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7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8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9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0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1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2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3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4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5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6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7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8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9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0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1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2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3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4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5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6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7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8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9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0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1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2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3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4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5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6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7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8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9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0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1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2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3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4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5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6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7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8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9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0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1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2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3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4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5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6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7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8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9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0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1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2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3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4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5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6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7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8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9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0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1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2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3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4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5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6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7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8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9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0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1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2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3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4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5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6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7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8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9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0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1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2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3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4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5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6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7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8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9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0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1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2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3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4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5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6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7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8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9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0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1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2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3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4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5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6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7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8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9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0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1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2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3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4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5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6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7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8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9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0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1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2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3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4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5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6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7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8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9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0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1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82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3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4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5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6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7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8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9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0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1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2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3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4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5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6" name="直線コネクタ 175"/>
          <p:cNvCxnSpPr/>
          <p:nvPr/>
        </p:nvCxnSpPr>
        <p:spPr bwMode="auto">
          <a:xfrm>
            <a:off x="5348069" y="6361113"/>
            <a:ext cx="676275" cy="0"/>
          </a:xfrm>
          <a:prstGeom prst="line">
            <a:avLst/>
          </a:prstGeom>
          <a:ln w="38100">
            <a:solidFill>
              <a:srgbClr val="99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1084"/>
          <p:cNvGrpSpPr>
            <a:grpSpLocks noChangeAspect="1"/>
          </p:cNvGrpSpPr>
          <p:nvPr/>
        </p:nvGrpSpPr>
        <p:grpSpPr bwMode="auto">
          <a:xfrm>
            <a:off x="5947770" y="6257925"/>
            <a:ext cx="411126" cy="192088"/>
            <a:chOff x="2346" y="544"/>
            <a:chExt cx="2405" cy="1118"/>
          </a:xfrm>
        </p:grpSpPr>
        <p:sp>
          <p:nvSpPr>
            <p:cNvPr id="226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7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8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9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0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1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2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3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4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5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Line 1097"/>
            <p:cNvSpPr>
              <a:spLocks noChangeAspect="1" noChangeShapeType="1"/>
            </p:cNvSpPr>
            <p:nvPr/>
          </p:nvSpPr>
          <p:spPr bwMode="auto">
            <a:xfrm flipH="1">
              <a:off x="2748" y="579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1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2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60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1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6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7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9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31" name="Group 1084"/>
          <p:cNvGrpSpPr>
            <a:grpSpLocks noChangeAspect="1"/>
          </p:cNvGrpSpPr>
          <p:nvPr/>
        </p:nvGrpSpPr>
        <p:grpSpPr bwMode="auto">
          <a:xfrm>
            <a:off x="5042975" y="6275388"/>
            <a:ext cx="411126" cy="192087"/>
            <a:chOff x="2346" y="544"/>
            <a:chExt cx="2405" cy="1118"/>
          </a:xfrm>
        </p:grpSpPr>
        <p:sp>
          <p:nvSpPr>
            <p:cNvPr id="187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88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89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0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1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2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3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4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5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6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7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8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9" name="Line 1097"/>
            <p:cNvSpPr>
              <a:spLocks noChangeAspect="1" noChangeShapeType="1"/>
            </p:cNvSpPr>
            <p:nvPr/>
          </p:nvSpPr>
          <p:spPr bwMode="auto">
            <a:xfrm flipH="1">
              <a:off x="2767" y="56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0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1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2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3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4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6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7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8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9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0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1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2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3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4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5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6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7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8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4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5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79" name="Line 845"/>
          <p:cNvSpPr>
            <a:spLocks noChangeShapeType="1"/>
          </p:cNvSpPr>
          <p:nvPr/>
        </p:nvSpPr>
        <p:spPr bwMode="auto">
          <a:xfrm flipH="1">
            <a:off x="4300090" y="450377"/>
            <a:ext cx="258256" cy="34652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2" name="Line 845"/>
          <p:cNvSpPr>
            <a:spLocks noChangeShapeType="1"/>
          </p:cNvSpPr>
          <p:nvPr/>
        </p:nvSpPr>
        <p:spPr bwMode="auto">
          <a:xfrm>
            <a:off x="4844950" y="464025"/>
            <a:ext cx="121832" cy="1237753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3" name="Line 845"/>
          <p:cNvSpPr>
            <a:spLocks noChangeShapeType="1"/>
          </p:cNvSpPr>
          <p:nvPr/>
        </p:nvSpPr>
        <p:spPr bwMode="auto">
          <a:xfrm>
            <a:off x="5158849" y="450377"/>
            <a:ext cx="395786" cy="341194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4" name="Line 845"/>
          <p:cNvSpPr>
            <a:spLocks noChangeShapeType="1"/>
          </p:cNvSpPr>
          <p:nvPr/>
        </p:nvSpPr>
        <p:spPr bwMode="auto">
          <a:xfrm>
            <a:off x="5431804" y="382139"/>
            <a:ext cx="914393" cy="131487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6" name="Rectangle 34"/>
          <p:cNvSpPr>
            <a:spLocks noChangeArrowheads="1"/>
          </p:cNvSpPr>
          <p:nvPr/>
        </p:nvSpPr>
        <p:spPr bwMode="auto">
          <a:xfrm>
            <a:off x="2197160" y="6461125"/>
            <a:ext cx="863523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All Vienna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grpSp>
        <p:nvGrpSpPr>
          <p:cNvPr id="32" name="グループ化 1643"/>
          <p:cNvGrpSpPr/>
          <p:nvPr/>
        </p:nvGrpSpPr>
        <p:grpSpPr>
          <a:xfrm>
            <a:off x="2006216" y="4722126"/>
            <a:ext cx="4353629" cy="1608987"/>
            <a:chOff x="868689" y="3841309"/>
            <a:chExt cx="5692247" cy="2113733"/>
          </a:xfrm>
        </p:grpSpPr>
        <p:pic>
          <p:nvPicPr>
            <p:cNvPr id="1645" name="図 3706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5528351" y="3917785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6" name="図 3704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5302623" y="4671926"/>
              <a:ext cx="244268" cy="288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7" name="図 3707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4049228" y="3897681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8" name="図 3703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4664184" y="5274756"/>
              <a:ext cx="242048" cy="288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9" name="図 1648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844647" y="5514913"/>
              <a:ext cx="387884" cy="339800"/>
            </a:xfrm>
            <a:prstGeom prst="rect">
              <a:avLst/>
            </a:prstGeom>
          </p:spPr>
        </p:pic>
        <p:pic>
          <p:nvPicPr>
            <p:cNvPr id="1650" name="図 1649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3264227" y="3869024"/>
              <a:ext cx="447135" cy="391705"/>
            </a:xfrm>
            <a:prstGeom prst="rect">
              <a:avLst/>
            </a:prstGeom>
          </p:spPr>
        </p:pic>
        <p:pic>
          <p:nvPicPr>
            <p:cNvPr id="1651" name="図 1650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2297550" y="5157125"/>
              <a:ext cx="447135" cy="391705"/>
            </a:xfrm>
            <a:prstGeom prst="rect">
              <a:avLst/>
            </a:prstGeom>
          </p:spPr>
        </p:pic>
        <p:pic>
          <p:nvPicPr>
            <p:cNvPr id="1652" name="図 1651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6117409" y="5468472"/>
              <a:ext cx="443527" cy="443528"/>
            </a:xfrm>
            <a:prstGeom prst="rect">
              <a:avLst/>
            </a:prstGeom>
          </p:spPr>
        </p:pic>
        <p:pic>
          <p:nvPicPr>
            <p:cNvPr id="1653" name="図 1652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1974465" y="5512105"/>
              <a:ext cx="387884" cy="339800"/>
            </a:xfrm>
            <a:prstGeom prst="rect">
              <a:avLst/>
            </a:prstGeom>
          </p:spPr>
        </p:pic>
        <p:pic>
          <p:nvPicPr>
            <p:cNvPr id="1654" name="図 1653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5308117" y="5471550"/>
              <a:ext cx="443527" cy="443528"/>
            </a:xfrm>
            <a:prstGeom prst="rect">
              <a:avLst/>
            </a:prstGeom>
          </p:spPr>
        </p:pic>
        <p:pic>
          <p:nvPicPr>
            <p:cNvPr id="1655" name="図 1654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578213">
              <a:off x="4046134" y="5483965"/>
              <a:ext cx="460784" cy="403662"/>
            </a:xfrm>
            <a:prstGeom prst="rect">
              <a:avLst/>
            </a:prstGeom>
          </p:spPr>
        </p:pic>
        <p:pic>
          <p:nvPicPr>
            <p:cNvPr id="1656" name="図 1655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426977">
              <a:off x="3055279" y="5536812"/>
              <a:ext cx="445866" cy="390593"/>
            </a:xfrm>
            <a:prstGeom prst="rect">
              <a:avLst/>
            </a:prstGeom>
          </p:spPr>
        </p:pic>
      </p:grpSp>
      <p:sp>
        <p:nvSpPr>
          <p:cNvPr id="1664" name="四角形吹き出し 1663"/>
          <p:cNvSpPr/>
          <p:nvPr/>
        </p:nvSpPr>
        <p:spPr>
          <a:xfrm>
            <a:off x="1756822" y="204720"/>
            <a:ext cx="1219200" cy="914400"/>
          </a:xfrm>
          <a:prstGeom prst="wedgeRectCallout">
            <a:avLst>
              <a:gd name="adj1" fmla="val 143438"/>
              <a:gd name="adj2" fmla="val 30897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FFFFFF"/>
              </a:solidFill>
            </a:endParaRPr>
          </a:p>
        </p:txBody>
      </p:sp>
      <p:pic>
        <p:nvPicPr>
          <p:cNvPr id="1665" name="図 7" descr="NEC.jpg"/>
          <p:cNvPicPr>
            <a:picLocks noChangeAspect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1756822" y="204720"/>
            <a:ext cx="12192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6" name="四角形吹き出し 1665"/>
          <p:cNvSpPr/>
          <p:nvPr/>
        </p:nvSpPr>
        <p:spPr>
          <a:xfrm>
            <a:off x="6057001" y="164742"/>
            <a:ext cx="1280299" cy="914400"/>
          </a:xfrm>
          <a:prstGeom prst="wedgeRectCallout">
            <a:avLst>
              <a:gd name="adj1" fmla="val -117558"/>
              <a:gd name="adj2" fmla="val 121188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FFFFFF"/>
              </a:solidFill>
            </a:endParaRPr>
          </a:p>
        </p:txBody>
      </p:sp>
      <p:pic>
        <p:nvPicPr>
          <p:cNvPr id="1667" name="図 8" descr="三菱電機.jpg"/>
          <p:cNvPicPr>
            <a:picLocks noChangeAspect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6085326" y="163010"/>
            <a:ext cx="12192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9" name="テキスト ボックス 1668"/>
          <p:cNvSpPr txBox="1"/>
          <p:nvPr/>
        </p:nvSpPr>
        <p:spPr bwMode="auto">
          <a:xfrm>
            <a:off x="900755" y="1201857"/>
            <a:ext cx="2757283" cy="2975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800" b="1" dirty="0">
                <a:solidFill>
                  <a:srgbClr val="FFFF00"/>
                </a:solidFill>
                <a:latin typeface="Arial"/>
                <a:ea typeface="ＭＳ Ｐゴシック"/>
                <a:cs typeface="Arial" pitchFamily="34" charset="0"/>
              </a:rPr>
              <a:t>Secure </a:t>
            </a:r>
            <a:r>
              <a:rPr lang="en-US" altLang="ja-JP" sz="1800" b="1" dirty="0" smtClean="0">
                <a:solidFill>
                  <a:srgbClr val="FFFF00"/>
                </a:solidFill>
                <a:latin typeface="Arial"/>
                <a:ea typeface="ＭＳ Ｐゴシック"/>
                <a:cs typeface="Arial" pitchFamily="34" charset="0"/>
              </a:rPr>
              <a:t>TV conference</a:t>
            </a:r>
            <a:endParaRPr lang="en-US" altLang="ja-JP" sz="1800" b="1" dirty="0">
              <a:solidFill>
                <a:srgbClr val="FFFF00"/>
              </a:solidFill>
              <a:latin typeface="Arial"/>
              <a:ea typeface="ＭＳ Ｐゴシック"/>
              <a:cs typeface="Arial" pitchFamily="34" charset="0"/>
            </a:endParaRPr>
          </a:p>
        </p:txBody>
      </p:sp>
      <p:sp>
        <p:nvSpPr>
          <p:cNvPr id="180" name="Line 845"/>
          <p:cNvSpPr>
            <a:spLocks noChangeShapeType="1"/>
          </p:cNvSpPr>
          <p:nvPr/>
        </p:nvSpPr>
        <p:spPr bwMode="auto">
          <a:xfrm flipH="1">
            <a:off x="2242873" y="341195"/>
            <a:ext cx="2028870" cy="1351058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1" name="Line 845"/>
          <p:cNvSpPr>
            <a:spLocks noChangeShapeType="1"/>
          </p:cNvSpPr>
          <p:nvPr/>
        </p:nvSpPr>
        <p:spPr bwMode="auto">
          <a:xfrm flipH="1">
            <a:off x="3534765" y="368492"/>
            <a:ext cx="832512" cy="1323832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74" name="Line 845"/>
          <p:cNvSpPr>
            <a:spLocks noChangeShapeType="1"/>
          </p:cNvSpPr>
          <p:nvPr/>
        </p:nvSpPr>
        <p:spPr bwMode="auto">
          <a:xfrm flipH="1" flipV="1">
            <a:off x="2109115" y="3947885"/>
            <a:ext cx="9945" cy="1907001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657" name="テキスト ボックス 1874"/>
          <p:cNvSpPr txBox="1">
            <a:spLocks noChangeArrowheads="1"/>
          </p:cNvSpPr>
          <p:nvPr/>
        </p:nvSpPr>
        <p:spPr bwMode="auto">
          <a:xfrm rot="18803137">
            <a:off x="5925695" y="1143114"/>
            <a:ext cx="286575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Communication Layer</a:t>
            </a:r>
          </a:p>
        </p:txBody>
      </p:sp>
      <p:sp>
        <p:nvSpPr>
          <p:cNvPr id="1658" name="テキスト ボックス 1948"/>
          <p:cNvSpPr txBox="1">
            <a:spLocks noChangeArrowheads="1"/>
          </p:cNvSpPr>
          <p:nvPr/>
        </p:nvSpPr>
        <p:spPr bwMode="auto">
          <a:xfrm rot="18814792">
            <a:off x="5836277" y="2996866"/>
            <a:ext cx="333366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Key Management Layer </a:t>
            </a:r>
          </a:p>
        </p:txBody>
      </p:sp>
      <p:sp>
        <p:nvSpPr>
          <p:cNvPr id="185" name="Oval 887"/>
          <p:cNvSpPr>
            <a:spLocks noChangeArrowheads="1"/>
          </p:cNvSpPr>
          <p:nvPr/>
        </p:nvSpPr>
        <p:spPr bwMode="auto">
          <a:xfrm>
            <a:off x="3261815" y="112690"/>
            <a:ext cx="2559131" cy="357188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EF846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20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Server</a:t>
            </a:r>
            <a:endParaRPr lang="ja-JP" altLang="en-US" sz="20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644" name="四角形吹き出し 1643"/>
          <p:cNvSpPr/>
          <p:nvPr/>
        </p:nvSpPr>
        <p:spPr bwMode="auto">
          <a:xfrm>
            <a:off x="3794079" y="1296520"/>
            <a:ext cx="5308977" cy="1173725"/>
          </a:xfrm>
          <a:prstGeom prst="wedgeRectCallout">
            <a:avLst>
              <a:gd name="adj1" fmla="val -27859"/>
              <a:gd name="adj2" fmla="val -124955"/>
            </a:avLst>
          </a:prstGeom>
          <a:solidFill>
            <a:schemeClr val="bg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lnSpc>
                <a:spcPts val="2800"/>
              </a:lnSpc>
            </a:pPr>
            <a:r>
              <a:rPr lang="en-US" altLang="ja-JP" sz="2000" dirty="0" smtClean="0"/>
              <a:t>KMS gathers link information from KMAs, </a:t>
            </a:r>
          </a:p>
          <a:p>
            <a:pPr>
              <a:lnSpc>
                <a:spcPts val="2800"/>
              </a:lnSpc>
            </a:pPr>
            <a:r>
              <a:rPr lang="en-US" altLang="ja-JP" sz="2000" dirty="0" smtClean="0"/>
              <a:t>organizes a routing table, and </a:t>
            </a:r>
          </a:p>
          <a:p>
            <a:pPr>
              <a:lnSpc>
                <a:spcPts val="2800"/>
              </a:lnSpc>
            </a:pPr>
            <a:r>
              <a:rPr lang="en-US" altLang="ja-JP" sz="2000" dirty="0" smtClean="0"/>
              <a:t>provisions secure paths to KMAs.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AutoShape 2"/>
          <p:cNvSpPr>
            <a:spLocks noChangeAspect="1" noChangeArrowheads="1"/>
          </p:cNvSpPr>
          <p:nvPr/>
        </p:nvSpPr>
        <p:spPr bwMode="auto">
          <a:xfrm>
            <a:off x="1463457" y="4997735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57" name="図 1946" descr="光円錐緑６.png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23812" y="3766782"/>
            <a:ext cx="571449" cy="26927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8" name="図 1945" descr="光円錐緑５.png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39830" y="3780430"/>
            <a:ext cx="619070" cy="2599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9" name="図 1944" descr="光円錐緑４.png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42987" y="3152632"/>
            <a:ext cx="676215" cy="224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" name="図 1941" descr="光円錐緑２.png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785787" y="3070746"/>
            <a:ext cx="961939" cy="21124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" name="テキスト ボックス 1949"/>
          <p:cNvSpPr txBox="1">
            <a:spLocks noChangeArrowheads="1"/>
          </p:cNvSpPr>
          <p:nvPr/>
        </p:nvSpPr>
        <p:spPr bwMode="auto">
          <a:xfrm rot="18817187">
            <a:off x="6172276" y="5697086"/>
            <a:ext cx="209000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Quantum Layer</a:t>
            </a:r>
            <a:endParaRPr lang="ja-JP" altLang="en-US" sz="2000" b="1" i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62" name="円/楕円 1994"/>
          <p:cNvSpPr>
            <a:spLocks noChangeArrowheads="1"/>
          </p:cNvSpPr>
          <p:nvPr/>
        </p:nvSpPr>
        <p:spPr bwMode="auto">
          <a:xfrm>
            <a:off x="5349336" y="5156200"/>
            <a:ext cx="660341" cy="447675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3" name="円/楕円 1995"/>
          <p:cNvSpPr>
            <a:spLocks noChangeArrowheads="1"/>
          </p:cNvSpPr>
          <p:nvPr/>
        </p:nvSpPr>
        <p:spPr bwMode="auto">
          <a:xfrm>
            <a:off x="5847767" y="6261100"/>
            <a:ext cx="601608" cy="268288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5522047" y="6447477"/>
            <a:ext cx="377791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IDQ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cxnSp>
        <p:nvCxnSpPr>
          <p:cNvPr id="65" name="直線コネクタ 64"/>
          <p:cNvCxnSpPr/>
          <p:nvPr/>
        </p:nvCxnSpPr>
        <p:spPr bwMode="auto">
          <a:xfrm rot="5400000" flipH="1" flipV="1">
            <a:off x="5044857" y="5386388"/>
            <a:ext cx="752475" cy="7143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122"/>
          <p:cNvGrpSpPr>
            <a:grpSpLocks noChangeAspect="1"/>
          </p:cNvGrpSpPr>
          <p:nvPr/>
        </p:nvGrpSpPr>
        <p:grpSpPr bwMode="auto">
          <a:xfrm>
            <a:off x="5566804" y="5276850"/>
            <a:ext cx="407952" cy="190500"/>
            <a:chOff x="2256" y="514"/>
            <a:chExt cx="2405" cy="1118"/>
          </a:xfrm>
        </p:grpSpPr>
        <p:sp>
          <p:nvSpPr>
            <p:cNvPr id="1599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0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01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2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3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4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5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6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7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8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9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0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1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2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3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4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5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6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7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8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9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0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1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2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3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4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5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6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7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8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9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0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1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2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3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4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5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6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7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8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9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40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1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2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3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655093" y="5036460"/>
            <a:ext cx="1410419" cy="340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Secure key </a:t>
            </a:r>
            <a:endParaRPr lang="ja-JP" altLang="en-US" sz="2000" b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3880702" y="6389379"/>
            <a:ext cx="731773" cy="325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 algn="ctr">
              <a:lnSpc>
                <a:spcPts val="1200"/>
              </a:lnSpc>
            </a:pPr>
            <a:r>
              <a:rPr lang="en-US" altLang="ja-JP" sz="12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TREL 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cxnSp>
        <p:nvCxnSpPr>
          <p:cNvPr id="79" name="直線コネクタ 78"/>
          <p:cNvCxnSpPr/>
          <p:nvPr/>
        </p:nvCxnSpPr>
        <p:spPr bwMode="auto">
          <a:xfrm>
            <a:off x="4467007" y="5157788"/>
            <a:ext cx="1317625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897"/>
          <p:cNvGrpSpPr>
            <a:grpSpLocks noChangeAspect="1"/>
          </p:cNvGrpSpPr>
          <p:nvPr/>
        </p:nvGrpSpPr>
        <p:grpSpPr bwMode="auto">
          <a:xfrm>
            <a:off x="5479500" y="5051425"/>
            <a:ext cx="390490" cy="201613"/>
            <a:chOff x="1986" y="2637"/>
            <a:chExt cx="702" cy="327"/>
          </a:xfrm>
        </p:grpSpPr>
        <p:sp>
          <p:nvSpPr>
            <p:cNvPr id="141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41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8" name="Rectangle 1052"/>
            <p:cNvSpPr>
              <a:spLocks noChangeAspect="1" noChangeArrowheads="1"/>
            </p:cNvSpPr>
            <p:nvPr/>
          </p:nvSpPr>
          <p:spPr bwMode="auto">
            <a:xfrm>
              <a:off x="2144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56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pic>
        <p:nvPicPr>
          <p:cNvPr id="81" name="図 1943" descr="光円錐緑３.png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530259" y="3794078"/>
            <a:ext cx="980988" cy="26051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円/楕円 1993"/>
          <p:cNvSpPr>
            <a:spLocks noChangeArrowheads="1"/>
          </p:cNvSpPr>
          <p:nvPr/>
        </p:nvSpPr>
        <p:spPr bwMode="auto">
          <a:xfrm>
            <a:off x="4541370" y="6134100"/>
            <a:ext cx="969877" cy="5318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 rot="18840623">
            <a:off x="5094528" y="5677705"/>
            <a:ext cx="831850" cy="2555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>
              <a:lnSpc>
                <a:spcPct val="150000"/>
              </a:lnSpc>
            </a:pPr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Mitsubishi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89" name="円/楕円 1992"/>
          <p:cNvSpPr>
            <a:spLocks noChangeArrowheads="1"/>
          </p:cNvSpPr>
          <p:nvPr/>
        </p:nvSpPr>
        <p:spPr bwMode="auto">
          <a:xfrm>
            <a:off x="3787375" y="4989513"/>
            <a:ext cx="947653" cy="395287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cxnSp>
        <p:nvCxnSpPr>
          <p:cNvPr id="92" name="直線コネクタ 91"/>
          <p:cNvCxnSpPr/>
          <p:nvPr/>
        </p:nvCxnSpPr>
        <p:spPr bwMode="auto">
          <a:xfrm rot="5400000" flipH="1" flipV="1">
            <a:off x="3274794" y="5216525"/>
            <a:ext cx="904875" cy="83502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3" name="図 1940" descr="光円錐緑１.png"/>
          <p:cNvPicPr>
            <a:picLocks noChangeAspect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785751" y="3766781"/>
            <a:ext cx="1136549" cy="2543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" name="円/楕円 1996"/>
          <p:cNvSpPr>
            <a:spLocks noChangeArrowheads="1"/>
          </p:cNvSpPr>
          <p:nvPr/>
        </p:nvSpPr>
        <p:spPr bwMode="auto">
          <a:xfrm>
            <a:off x="2798450" y="6097588"/>
            <a:ext cx="1117501" cy="500062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96" name="円/楕円 1486"/>
          <p:cNvSpPr>
            <a:spLocks noChangeArrowheads="1"/>
          </p:cNvSpPr>
          <p:nvPr/>
        </p:nvSpPr>
        <p:spPr bwMode="auto">
          <a:xfrm>
            <a:off x="1841273" y="6350000"/>
            <a:ext cx="557162" cy="2016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grpSp>
        <p:nvGrpSpPr>
          <p:cNvPr id="4" name="グループ化 3010"/>
          <p:cNvGrpSpPr>
            <a:grpSpLocks noChangeAspect="1"/>
          </p:cNvGrpSpPr>
          <p:nvPr/>
        </p:nvGrpSpPr>
        <p:grpSpPr bwMode="auto">
          <a:xfrm>
            <a:off x="3147669" y="6021388"/>
            <a:ext cx="403189" cy="188912"/>
            <a:chOff x="2320792" y="2019300"/>
            <a:chExt cx="5807061" cy="2933700"/>
          </a:xfrm>
        </p:grpSpPr>
        <p:sp>
          <p:nvSpPr>
            <p:cNvPr id="1379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0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81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2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3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4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5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6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7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8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9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0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1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2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3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4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5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96" name="フレーム 1395"/>
            <p:cNvSpPr/>
            <p:nvPr/>
          </p:nvSpPr>
          <p:spPr bwMode="auto">
            <a:xfrm>
              <a:off x="2619838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5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411" name="二等辺三角形 2598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2" name="二等辺三角形 2599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3" name="二等辺三角形 2600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6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408" name="二等辺三角形 2595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9" name="二等辺三角形 2596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0" name="二等辺三角形 2597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7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406" name="円/楕円 2593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7" name="星 32 2594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400" name="角丸四角形 2587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1" name="角丸四角形 2588"/>
            <p:cNvSpPr>
              <a:spLocks noChangeArrowheads="1"/>
            </p:cNvSpPr>
            <p:nvPr/>
          </p:nvSpPr>
          <p:spPr bwMode="auto">
            <a:xfrm>
              <a:off x="479869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2" name="角丸四角形 2589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3" name="角丸四角形 2590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4" name="角丸四角形 2591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5" name="角丸四角形 2592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01" name="直線コネクタ 100"/>
          <p:cNvCxnSpPr/>
          <p:nvPr/>
        </p:nvCxnSpPr>
        <p:spPr bwMode="auto">
          <a:xfrm>
            <a:off x="3590707" y="6391275"/>
            <a:ext cx="1141412" cy="7938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640"/>
          <p:cNvGrpSpPr>
            <a:grpSpLocks noChangeAspect="1"/>
          </p:cNvGrpSpPr>
          <p:nvPr/>
        </p:nvGrpSpPr>
        <p:grpSpPr bwMode="auto">
          <a:xfrm>
            <a:off x="4592166" y="6292850"/>
            <a:ext cx="419063" cy="211138"/>
            <a:chOff x="3134" y="3413"/>
            <a:chExt cx="414" cy="193"/>
          </a:xfrm>
        </p:grpSpPr>
        <p:sp>
          <p:nvSpPr>
            <p:cNvPr id="1181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2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83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4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5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6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7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8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9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0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1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2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3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4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5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6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7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8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9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0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1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2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3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4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5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6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7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8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9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0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1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2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3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4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5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6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7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8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9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0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1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2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3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4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5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6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7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8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9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0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1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2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3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4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5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6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7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8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9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0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1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2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3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4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5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6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7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8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9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0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1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2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3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4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5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6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7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8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9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0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1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2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3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4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5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6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7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8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9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0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1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2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3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4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5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6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7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8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9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0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1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2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3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4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5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6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7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8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9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0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1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2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3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4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5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6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7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8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9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0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1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2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3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4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5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6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7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8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9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0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1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2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3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4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5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6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7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8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9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0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1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2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3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4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5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6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7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8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9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0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1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2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3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4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5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6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7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8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9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0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1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2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3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4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5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6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7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8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9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0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1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2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3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4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5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6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7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8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9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0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1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2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3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4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65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6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7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8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9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0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1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2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3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4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5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6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7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8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9" name="グループ化 3010"/>
          <p:cNvGrpSpPr>
            <a:grpSpLocks noChangeAspect="1"/>
          </p:cNvGrpSpPr>
          <p:nvPr/>
        </p:nvGrpSpPr>
        <p:grpSpPr bwMode="auto">
          <a:xfrm>
            <a:off x="3868330" y="5049838"/>
            <a:ext cx="403189" cy="188912"/>
            <a:chOff x="2320792" y="2019300"/>
            <a:chExt cx="5807061" cy="2933700"/>
          </a:xfrm>
        </p:grpSpPr>
        <p:sp>
          <p:nvSpPr>
            <p:cNvPr id="114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7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8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9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0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1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2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3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4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5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6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7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8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9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0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1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2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63" name="フレーム 1162"/>
            <p:cNvSpPr/>
            <p:nvPr/>
          </p:nvSpPr>
          <p:spPr bwMode="auto">
            <a:xfrm>
              <a:off x="2620760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10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178" name="二等辺三角形 3034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9" name="二等辺三角形 3035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0" name="二等辺三角形 3036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1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175" name="二等辺三角形 3031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6" name="二等辺三角形 3032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7" name="二等辺三角形 3033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2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173" name="円/楕円 3029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4" name="星 32 3030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167" name="角丸四角形 3023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8" name="角丸四角形 3024"/>
            <p:cNvSpPr>
              <a:spLocks noChangeArrowheads="1"/>
            </p:cNvSpPr>
            <p:nvPr/>
          </p:nvSpPr>
          <p:spPr bwMode="auto">
            <a:xfrm>
              <a:off x="4798684" y="4295770"/>
              <a:ext cx="219065" cy="466716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9" name="角丸四角形 3025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0" name="角丸四角形 3026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1" name="角丸四角形 3027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2" name="角丸四角形 3028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04" name="Rectangle 34"/>
          <p:cNvSpPr>
            <a:spLocks noChangeArrowheads="1"/>
          </p:cNvSpPr>
          <p:nvPr/>
        </p:nvSpPr>
        <p:spPr bwMode="auto">
          <a:xfrm rot="18831967">
            <a:off x="3453353" y="5546097"/>
            <a:ext cx="865187" cy="249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NTT- NICT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5" name="Rectangle 34"/>
          <p:cNvSpPr>
            <a:spLocks noChangeArrowheads="1"/>
          </p:cNvSpPr>
          <p:nvPr/>
        </p:nvSpPr>
        <p:spPr bwMode="auto">
          <a:xfrm>
            <a:off x="4711218" y="5180961"/>
            <a:ext cx="744471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NEC-NICT 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6" name="AutoShape 2"/>
          <p:cNvSpPr>
            <a:spLocks noChangeAspect="1" noChangeArrowheads="1"/>
          </p:cNvSpPr>
          <p:nvPr/>
        </p:nvSpPr>
        <p:spPr bwMode="auto">
          <a:xfrm>
            <a:off x="1488302" y="2571782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graphicFrame>
        <p:nvGraphicFramePr>
          <p:cNvPr id="107" name="Object 2"/>
          <p:cNvGraphicFramePr>
            <a:graphicFrameLocks noChangeAspect="1"/>
          </p:cNvGraphicFramePr>
          <p:nvPr/>
        </p:nvGraphicFramePr>
        <p:xfrm>
          <a:off x="5069961" y="3665139"/>
          <a:ext cx="6349" cy="6350"/>
        </p:xfrm>
        <a:graphic>
          <a:graphicData uri="http://schemas.openxmlformats.org/presentationml/2006/ole">
            <p:oleObj spid="_x0000_s4926466" name="Drawing" r:id="rId10" imgW="6350000" imgH="6350000" progId="Canvas.Drawing.X">
              <p:embed/>
            </p:oleObj>
          </a:graphicData>
        </a:graphic>
      </p:graphicFrame>
      <p:sp>
        <p:nvSpPr>
          <p:cNvPr id="111" name="正方形/長方形 110"/>
          <p:cNvSpPr/>
          <p:nvPr/>
        </p:nvSpPr>
        <p:spPr bwMode="auto">
          <a:xfrm>
            <a:off x="4192924" y="3064126"/>
            <a:ext cx="1376022" cy="3716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2" name="正方形/長方形 111"/>
          <p:cNvSpPr/>
          <p:nvPr/>
        </p:nvSpPr>
        <p:spPr bwMode="auto">
          <a:xfrm rot="7999950" flipV="1">
            <a:off x="3425979" y="3378903"/>
            <a:ext cx="1041338" cy="3475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3" name="正方形/長方形 112"/>
          <p:cNvSpPr/>
          <p:nvPr/>
        </p:nvSpPr>
        <p:spPr bwMode="auto">
          <a:xfrm>
            <a:off x="4986253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4" name="正方形/長方形 113"/>
          <p:cNvSpPr/>
          <p:nvPr/>
        </p:nvSpPr>
        <p:spPr bwMode="auto">
          <a:xfrm>
            <a:off x="3617755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7" name="正方形/長方形 116"/>
          <p:cNvSpPr/>
          <p:nvPr/>
        </p:nvSpPr>
        <p:spPr bwMode="auto">
          <a:xfrm>
            <a:off x="2249257" y="3792110"/>
            <a:ext cx="120427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8" name="正方形/長方形 117"/>
          <p:cNvSpPr/>
          <p:nvPr/>
        </p:nvSpPr>
        <p:spPr bwMode="auto">
          <a:xfrm rot="7999950" flipV="1">
            <a:off x="4838726" y="3397151"/>
            <a:ext cx="938332" cy="4880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9" name="テキスト ボックス 1975"/>
          <p:cNvSpPr txBox="1">
            <a:spLocks noChangeArrowheads="1"/>
          </p:cNvSpPr>
          <p:nvPr/>
        </p:nvSpPr>
        <p:spPr bwMode="auto">
          <a:xfrm>
            <a:off x="769681" y="3586905"/>
            <a:ext cx="125926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8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Agent </a:t>
            </a:r>
          </a:p>
        </p:txBody>
      </p:sp>
      <p:sp>
        <p:nvSpPr>
          <p:cNvPr id="121" name="Line 219"/>
          <p:cNvSpPr>
            <a:spLocks noChangeShapeType="1"/>
          </p:cNvSpPr>
          <p:nvPr/>
        </p:nvSpPr>
        <p:spPr bwMode="auto">
          <a:xfrm flipH="1" flipV="1">
            <a:off x="2157194" y="1987527"/>
            <a:ext cx="0" cy="167071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3" name="Line 219"/>
          <p:cNvSpPr>
            <a:spLocks noChangeShapeType="1"/>
          </p:cNvSpPr>
          <p:nvPr/>
        </p:nvSpPr>
        <p:spPr bwMode="auto">
          <a:xfrm>
            <a:off x="2206366" y="1973240"/>
            <a:ext cx="0" cy="16921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6" name="Line 219"/>
          <p:cNvSpPr>
            <a:spLocks noChangeShapeType="1"/>
          </p:cNvSpPr>
          <p:nvPr/>
        </p:nvSpPr>
        <p:spPr bwMode="auto">
          <a:xfrm flipV="1">
            <a:off x="3504982" y="1982764"/>
            <a:ext cx="0" cy="166835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8" name="Line 219"/>
          <p:cNvSpPr>
            <a:spLocks noChangeShapeType="1"/>
          </p:cNvSpPr>
          <p:nvPr/>
        </p:nvSpPr>
        <p:spPr bwMode="auto">
          <a:xfrm>
            <a:off x="3551824" y="1962128"/>
            <a:ext cx="0" cy="170678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9" name="Line 219"/>
          <p:cNvSpPr>
            <a:spLocks noChangeShapeType="1"/>
          </p:cNvSpPr>
          <p:nvPr/>
        </p:nvSpPr>
        <p:spPr bwMode="auto">
          <a:xfrm flipV="1">
            <a:off x="4948019" y="1982764"/>
            <a:ext cx="0" cy="168614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0" name="Line 219"/>
          <p:cNvSpPr>
            <a:spLocks noChangeShapeType="1"/>
          </p:cNvSpPr>
          <p:nvPr/>
        </p:nvSpPr>
        <p:spPr bwMode="auto">
          <a:xfrm>
            <a:off x="4997908" y="1936728"/>
            <a:ext cx="0" cy="1725068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1" name="Line 219"/>
          <p:cNvSpPr>
            <a:spLocks noChangeShapeType="1"/>
          </p:cNvSpPr>
          <p:nvPr/>
        </p:nvSpPr>
        <p:spPr bwMode="auto">
          <a:xfrm flipH="1" flipV="1">
            <a:off x="6267232" y="1987528"/>
            <a:ext cx="0" cy="167979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2" name="Line 219"/>
          <p:cNvSpPr>
            <a:spLocks noChangeShapeType="1"/>
          </p:cNvSpPr>
          <p:nvPr/>
        </p:nvSpPr>
        <p:spPr bwMode="auto">
          <a:xfrm>
            <a:off x="6322731" y="1933553"/>
            <a:ext cx="0" cy="1711820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3" name="Line 219"/>
          <p:cNvSpPr>
            <a:spLocks noChangeShapeType="1"/>
          </p:cNvSpPr>
          <p:nvPr/>
        </p:nvSpPr>
        <p:spPr bwMode="auto">
          <a:xfrm flipV="1">
            <a:off x="4220944" y="1090589"/>
            <a:ext cx="0" cy="1874469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4" name="Line 219"/>
          <p:cNvSpPr>
            <a:spLocks noChangeShapeType="1"/>
          </p:cNvSpPr>
          <p:nvPr/>
        </p:nvSpPr>
        <p:spPr bwMode="auto">
          <a:xfrm>
            <a:off x="4268345" y="984228"/>
            <a:ext cx="0" cy="1988146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cxnSp>
        <p:nvCxnSpPr>
          <p:cNvPr id="135" name="直線コネクタ 134"/>
          <p:cNvCxnSpPr/>
          <p:nvPr/>
        </p:nvCxnSpPr>
        <p:spPr bwMode="auto">
          <a:xfrm rot="5400000" flipH="1" flipV="1">
            <a:off x="3335119" y="5534026"/>
            <a:ext cx="509587" cy="481012"/>
          </a:xfrm>
          <a:prstGeom prst="line">
            <a:avLst/>
          </a:prstGeom>
          <a:ln w="38100">
            <a:solidFill>
              <a:srgbClr val="00CC0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線コネクタ 135"/>
          <p:cNvCxnSpPr/>
          <p:nvPr/>
        </p:nvCxnSpPr>
        <p:spPr bwMode="auto">
          <a:xfrm rot="5400000" flipH="1" flipV="1">
            <a:off x="5059144" y="5745163"/>
            <a:ext cx="358775" cy="355600"/>
          </a:xfrm>
          <a:prstGeom prst="line">
            <a:avLst/>
          </a:prstGeom>
          <a:ln w="38100">
            <a:solidFill>
              <a:srgbClr val="00B0F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122"/>
          <p:cNvGrpSpPr>
            <a:grpSpLocks noChangeAspect="1"/>
          </p:cNvGrpSpPr>
          <p:nvPr/>
        </p:nvGrpSpPr>
        <p:grpSpPr bwMode="auto">
          <a:xfrm>
            <a:off x="4800110" y="6056313"/>
            <a:ext cx="406364" cy="190500"/>
            <a:chOff x="2256" y="514"/>
            <a:chExt cx="2405" cy="1118"/>
          </a:xfrm>
        </p:grpSpPr>
        <p:sp>
          <p:nvSpPr>
            <p:cNvPr id="1101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2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03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4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5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6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7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8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9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0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1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2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3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4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5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6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7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8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9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0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1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2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3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4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5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6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7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8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9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0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1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2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3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4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5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6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7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8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9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0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1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2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3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4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5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38" name="直線コネクタ 137"/>
          <p:cNvCxnSpPr/>
          <p:nvPr/>
        </p:nvCxnSpPr>
        <p:spPr bwMode="auto">
          <a:xfrm>
            <a:off x="4649569" y="5156200"/>
            <a:ext cx="98425" cy="158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640"/>
          <p:cNvGrpSpPr>
            <a:grpSpLocks noChangeAspect="1"/>
          </p:cNvGrpSpPr>
          <p:nvPr/>
        </p:nvGrpSpPr>
        <p:grpSpPr bwMode="auto">
          <a:xfrm>
            <a:off x="3412759" y="6284913"/>
            <a:ext cx="417475" cy="209550"/>
            <a:chOff x="3134" y="3413"/>
            <a:chExt cx="414" cy="193"/>
          </a:xfrm>
        </p:grpSpPr>
        <p:sp>
          <p:nvSpPr>
            <p:cNvPr id="903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4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905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6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7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8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9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0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1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2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3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4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5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6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7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8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9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0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1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2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3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4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5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6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7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8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9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0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1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2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3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4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5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6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7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8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9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0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1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2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3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4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5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6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7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8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9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0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1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2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3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4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5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6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7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8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9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0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1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2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3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4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5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6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7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8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9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0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1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2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3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4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5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6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7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8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9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0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1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2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3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4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5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6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7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8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9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0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1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2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3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4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5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6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7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8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9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0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1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2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3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4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5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6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7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8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9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0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1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2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3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4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5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6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7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8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9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0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1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2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3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4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5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6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7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8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9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0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1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2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3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4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5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6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7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8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9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0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1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2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3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4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5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6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7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8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9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0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1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2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3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4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5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6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7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8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9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0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1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2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3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4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5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6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7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8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9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0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1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2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3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4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5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6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7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8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9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0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1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2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3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4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5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6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087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8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9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0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1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2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3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4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5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6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7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8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9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0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40" name="Line 219"/>
          <p:cNvSpPr>
            <a:spLocks noChangeShapeType="1"/>
          </p:cNvSpPr>
          <p:nvPr/>
        </p:nvSpPr>
        <p:spPr bwMode="auto">
          <a:xfrm>
            <a:off x="5632230" y="947715"/>
            <a:ext cx="0" cy="20027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41" name="Line 219"/>
          <p:cNvSpPr>
            <a:spLocks noChangeShapeType="1"/>
          </p:cNvSpPr>
          <p:nvPr/>
        </p:nvSpPr>
        <p:spPr bwMode="auto">
          <a:xfrm flipH="1" flipV="1">
            <a:off x="5571907" y="1092177"/>
            <a:ext cx="0" cy="184362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142" name="図 141" descr="pyramid_purple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 bwMode="auto">
          <a:xfrm>
            <a:off x="6147622" y="3464183"/>
            <a:ext cx="371349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3" name="図 142" descr="pyramid_blue.png"/>
          <p:cNvPicPr preferRelativeResize="0"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3384375" y="3492277"/>
            <a:ext cx="340621" cy="577862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4" name="図 143" descr="pyramid_blue.png"/>
          <p:cNvPicPr>
            <a:picLocks noChangeAspect="1"/>
          </p:cNvPicPr>
          <p:nvPr/>
        </p:nvPicPr>
        <p:blipFill>
          <a:blip r:embed="rId12" cstate="print">
            <a:duotone>
              <a:prstClr val="black"/>
              <a:schemeClr val="accent6">
                <a:tint val="45000"/>
                <a:satMod val="400000"/>
              </a:schemeClr>
            </a:duotone>
            <a:lum bright="8000"/>
          </a:blip>
          <a:stretch>
            <a:fillRect/>
          </a:stretch>
        </p:blipFill>
        <p:spPr bwMode="auto">
          <a:xfrm>
            <a:off x="2007674" y="3472993"/>
            <a:ext cx="351064" cy="616430"/>
          </a:xfrm>
          <a:prstGeom prst="rect">
            <a:avLst/>
          </a:prstGeom>
          <a:noFill/>
          <a:ln>
            <a:noFill/>
          </a:ln>
          <a:scene3d>
            <a:camera prst="orthographicFront">
              <a:rot lat="17399987" lon="0" rev="21599994"/>
            </a:camera>
            <a:lightRig rig="threePt" dir="t"/>
          </a:scene3d>
          <a:sp3d>
            <a:bevelB w="0" h="0"/>
          </a:sp3d>
        </p:spPr>
      </p:pic>
      <p:pic>
        <p:nvPicPr>
          <p:cNvPr id="145" name="図 144" descr="pyramid_green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 bwMode="auto">
          <a:xfrm>
            <a:off x="4090973" y="2747103"/>
            <a:ext cx="328434" cy="634047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6" name="図 145" descr="pyramid_blue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5459465" y="2747102"/>
            <a:ext cx="328440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7" name="図 146" descr="pyramid_gray.png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 bwMode="auto">
          <a:xfrm>
            <a:off x="4814421" y="3471756"/>
            <a:ext cx="371350" cy="618904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sp>
        <p:nvSpPr>
          <p:cNvPr id="148" name="AutoShape 2"/>
          <p:cNvSpPr>
            <a:spLocks noChangeAspect="1" noChangeArrowheads="1"/>
          </p:cNvSpPr>
          <p:nvPr/>
        </p:nvSpPr>
        <p:spPr bwMode="auto">
          <a:xfrm>
            <a:off x="1508077" y="544490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cxnSp>
        <p:nvCxnSpPr>
          <p:cNvPr id="149" name="直線コネクタ 148"/>
          <p:cNvCxnSpPr/>
          <p:nvPr/>
        </p:nvCxnSpPr>
        <p:spPr bwMode="auto">
          <a:xfrm rot="5400000" flipH="1" flipV="1">
            <a:off x="3466088" y="980259"/>
            <a:ext cx="874712" cy="825500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直線コネクタ 149"/>
          <p:cNvCxnSpPr/>
          <p:nvPr/>
        </p:nvCxnSpPr>
        <p:spPr bwMode="auto">
          <a:xfrm flipV="1">
            <a:off x="4355882" y="942953"/>
            <a:ext cx="1293812" cy="317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直線コネクタ 151"/>
          <p:cNvCxnSpPr/>
          <p:nvPr/>
        </p:nvCxnSpPr>
        <p:spPr bwMode="auto">
          <a:xfrm rot="5400000" flipH="1" flipV="1">
            <a:off x="4832926" y="970733"/>
            <a:ext cx="876300" cy="823913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863"/>
          <p:cNvGrpSpPr>
            <a:grpSpLocks noChangeAspect="1"/>
          </p:cNvGrpSpPr>
          <p:nvPr/>
        </p:nvGrpSpPr>
        <p:grpSpPr bwMode="auto">
          <a:xfrm>
            <a:off x="5481086" y="760390"/>
            <a:ext cx="303186" cy="338138"/>
            <a:chOff x="2364" y="1782"/>
            <a:chExt cx="180" cy="162"/>
          </a:xfrm>
        </p:grpSpPr>
        <p:sp>
          <p:nvSpPr>
            <p:cNvPr id="89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90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17" name="Group 863"/>
          <p:cNvGrpSpPr>
            <a:grpSpLocks noChangeAspect="1"/>
          </p:cNvGrpSpPr>
          <p:nvPr/>
        </p:nvGrpSpPr>
        <p:grpSpPr bwMode="auto">
          <a:xfrm>
            <a:off x="4114371" y="760390"/>
            <a:ext cx="301598" cy="338138"/>
            <a:chOff x="2364" y="1782"/>
            <a:chExt cx="180" cy="162"/>
          </a:xfrm>
        </p:grpSpPr>
        <p:sp>
          <p:nvSpPr>
            <p:cNvPr id="895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8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7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8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55" name="直線コネクタ 154"/>
          <p:cNvCxnSpPr/>
          <p:nvPr/>
        </p:nvCxnSpPr>
        <p:spPr bwMode="auto">
          <a:xfrm>
            <a:off x="2327057" y="1828778"/>
            <a:ext cx="3948112" cy="1587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863"/>
          <p:cNvGrpSpPr>
            <a:grpSpLocks noChangeAspect="1"/>
          </p:cNvGrpSpPr>
          <p:nvPr/>
        </p:nvGrpSpPr>
        <p:grpSpPr bwMode="auto">
          <a:xfrm>
            <a:off x="6187462" y="1647803"/>
            <a:ext cx="303185" cy="336550"/>
            <a:chOff x="2364" y="1782"/>
            <a:chExt cx="180" cy="162"/>
          </a:xfrm>
        </p:grpSpPr>
        <p:sp>
          <p:nvSpPr>
            <p:cNvPr id="891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0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3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4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1" name="Group 863"/>
          <p:cNvGrpSpPr>
            <a:grpSpLocks noChangeAspect="1"/>
          </p:cNvGrpSpPr>
          <p:nvPr/>
        </p:nvGrpSpPr>
        <p:grpSpPr bwMode="auto">
          <a:xfrm>
            <a:off x="2063504" y="1650978"/>
            <a:ext cx="301598" cy="336550"/>
            <a:chOff x="2364" y="1782"/>
            <a:chExt cx="180" cy="162"/>
          </a:xfrm>
        </p:grpSpPr>
        <p:sp>
          <p:nvSpPr>
            <p:cNvPr id="887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2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9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0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3" name="Group 863"/>
          <p:cNvGrpSpPr>
            <a:grpSpLocks noChangeAspect="1"/>
          </p:cNvGrpSpPr>
          <p:nvPr/>
        </p:nvGrpSpPr>
        <p:grpSpPr bwMode="auto">
          <a:xfrm>
            <a:off x="3407996" y="1647803"/>
            <a:ext cx="301598" cy="336550"/>
            <a:chOff x="2364" y="1782"/>
            <a:chExt cx="180" cy="162"/>
          </a:xfrm>
        </p:grpSpPr>
        <p:sp>
          <p:nvSpPr>
            <p:cNvPr id="883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4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5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6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5" name="Group 863"/>
          <p:cNvGrpSpPr>
            <a:grpSpLocks noChangeAspect="1"/>
          </p:cNvGrpSpPr>
          <p:nvPr/>
        </p:nvGrpSpPr>
        <p:grpSpPr bwMode="auto">
          <a:xfrm>
            <a:off x="4820745" y="1647803"/>
            <a:ext cx="301598" cy="336550"/>
            <a:chOff x="2364" y="1782"/>
            <a:chExt cx="180" cy="162"/>
          </a:xfrm>
        </p:grpSpPr>
        <p:sp>
          <p:nvSpPr>
            <p:cNvPr id="87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71" name="直線コネクタ 170"/>
          <p:cNvCxnSpPr/>
          <p:nvPr/>
        </p:nvCxnSpPr>
        <p:spPr bwMode="auto">
          <a:xfrm>
            <a:off x="4724182" y="5157788"/>
            <a:ext cx="576262" cy="0"/>
          </a:xfrm>
          <a:prstGeom prst="line">
            <a:avLst/>
          </a:prstGeom>
          <a:ln w="38100">
            <a:solidFill>
              <a:srgbClr val="0070C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897"/>
          <p:cNvGrpSpPr>
            <a:grpSpLocks noChangeAspect="1"/>
          </p:cNvGrpSpPr>
          <p:nvPr/>
        </p:nvGrpSpPr>
        <p:grpSpPr bwMode="auto">
          <a:xfrm>
            <a:off x="4292155" y="5027613"/>
            <a:ext cx="392077" cy="201612"/>
            <a:chOff x="1986" y="2637"/>
            <a:chExt cx="702" cy="327"/>
          </a:xfrm>
        </p:grpSpPr>
        <p:sp>
          <p:nvSpPr>
            <p:cNvPr id="69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9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8" name="Rectangle 1052"/>
            <p:cNvSpPr>
              <a:spLocks noChangeAspect="1" noChangeArrowheads="1"/>
            </p:cNvSpPr>
            <p:nvPr/>
          </p:nvSpPr>
          <p:spPr bwMode="auto">
            <a:xfrm>
              <a:off x="2143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84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3" name="直線コネクタ 172"/>
          <p:cNvCxnSpPr/>
          <p:nvPr/>
        </p:nvCxnSpPr>
        <p:spPr bwMode="auto">
          <a:xfrm>
            <a:off x="2320707" y="6348413"/>
            <a:ext cx="739775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35"/>
          <p:cNvGrpSpPr>
            <a:grpSpLocks noChangeAspect="1"/>
          </p:cNvGrpSpPr>
          <p:nvPr/>
        </p:nvGrpSpPr>
        <p:grpSpPr bwMode="auto">
          <a:xfrm>
            <a:off x="2968298" y="6240463"/>
            <a:ext cx="396840" cy="185737"/>
            <a:chOff x="2394" y="3422"/>
            <a:chExt cx="450" cy="210"/>
          </a:xfrm>
        </p:grpSpPr>
        <p:sp>
          <p:nvSpPr>
            <p:cNvPr id="49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7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98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9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0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1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2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3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4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5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6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7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8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9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0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1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2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3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4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5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6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7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8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9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0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1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2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3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4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5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6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7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8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9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0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1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2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3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4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5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6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7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8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9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0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1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2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3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4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5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6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7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8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9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0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1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2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3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4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5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6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7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8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9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0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1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2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3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4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5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6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7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8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9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0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1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2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3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4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5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6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7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8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9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0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1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2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3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4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5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6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7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8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9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0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1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2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3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4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5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6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7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8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9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0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1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2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3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4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5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6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7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8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9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0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1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2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3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4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5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6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7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8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9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0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1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2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3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4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5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6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7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8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9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0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1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2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3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4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5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6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7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8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9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0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1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2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3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4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5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6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7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8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9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0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1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2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3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4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5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6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7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8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9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0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1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2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3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4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5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6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7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8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9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0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1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2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3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4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5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6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7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8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9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80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1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2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3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4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5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6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7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8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9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0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1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2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3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29" name="Group 35"/>
          <p:cNvGrpSpPr>
            <a:grpSpLocks noChangeAspect="1"/>
          </p:cNvGrpSpPr>
          <p:nvPr/>
        </p:nvGrpSpPr>
        <p:grpSpPr bwMode="auto">
          <a:xfrm>
            <a:off x="1941276" y="6265863"/>
            <a:ext cx="398428" cy="185737"/>
            <a:chOff x="2394" y="3422"/>
            <a:chExt cx="450" cy="210"/>
          </a:xfrm>
        </p:grpSpPr>
        <p:sp>
          <p:nvSpPr>
            <p:cNvPr id="281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2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89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1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2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3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7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8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6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7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8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9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0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1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2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3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4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5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6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7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8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9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0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1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2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3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4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5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6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7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8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9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0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1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2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3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4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5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6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7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8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9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0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1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2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3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4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5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6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7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8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9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0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1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2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3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4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5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6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7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8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9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0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1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2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3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4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5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6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7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8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9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0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1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2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3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4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5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6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7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8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9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0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1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2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3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4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5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6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7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8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9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0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1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2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3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4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5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6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7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8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9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0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1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2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3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4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5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6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7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8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9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0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1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2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3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4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5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6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7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8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9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0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1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2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3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4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5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6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7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8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9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0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1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2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3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4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5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6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7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8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9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0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1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2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3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4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5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6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7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8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9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0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1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2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3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4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5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6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7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8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9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0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1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2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3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4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5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6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7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8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9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0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1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2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3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4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5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6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7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8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9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0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1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82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3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4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5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6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7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8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9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0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1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2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3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4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5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6" name="直線コネクタ 175"/>
          <p:cNvCxnSpPr/>
          <p:nvPr/>
        </p:nvCxnSpPr>
        <p:spPr bwMode="auto">
          <a:xfrm>
            <a:off x="5348069" y="6361113"/>
            <a:ext cx="676275" cy="0"/>
          </a:xfrm>
          <a:prstGeom prst="line">
            <a:avLst/>
          </a:prstGeom>
          <a:ln w="38100">
            <a:solidFill>
              <a:srgbClr val="99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1084"/>
          <p:cNvGrpSpPr>
            <a:grpSpLocks noChangeAspect="1"/>
          </p:cNvGrpSpPr>
          <p:nvPr/>
        </p:nvGrpSpPr>
        <p:grpSpPr bwMode="auto">
          <a:xfrm>
            <a:off x="5947770" y="6257925"/>
            <a:ext cx="411126" cy="192088"/>
            <a:chOff x="2346" y="544"/>
            <a:chExt cx="2405" cy="1118"/>
          </a:xfrm>
        </p:grpSpPr>
        <p:sp>
          <p:nvSpPr>
            <p:cNvPr id="226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7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8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9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0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1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2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3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4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5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Line 1097"/>
            <p:cNvSpPr>
              <a:spLocks noChangeAspect="1" noChangeShapeType="1"/>
            </p:cNvSpPr>
            <p:nvPr/>
          </p:nvSpPr>
          <p:spPr bwMode="auto">
            <a:xfrm flipH="1">
              <a:off x="2748" y="579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1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2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60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1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6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7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9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31" name="Group 1084"/>
          <p:cNvGrpSpPr>
            <a:grpSpLocks noChangeAspect="1"/>
          </p:cNvGrpSpPr>
          <p:nvPr/>
        </p:nvGrpSpPr>
        <p:grpSpPr bwMode="auto">
          <a:xfrm>
            <a:off x="5042975" y="6275388"/>
            <a:ext cx="411126" cy="192087"/>
            <a:chOff x="2346" y="544"/>
            <a:chExt cx="2405" cy="1118"/>
          </a:xfrm>
        </p:grpSpPr>
        <p:sp>
          <p:nvSpPr>
            <p:cNvPr id="187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88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89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0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1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2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3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4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5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6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7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8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9" name="Line 1097"/>
            <p:cNvSpPr>
              <a:spLocks noChangeAspect="1" noChangeShapeType="1"/>
            </p:cNvSpPr>
            <p:nvPr/>
          </p:nvSpPr>
          <p:spPr bwMode="auto">
            <a:xfrm flipH="1">
              <a:off x="2767" y="56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0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1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2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3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4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6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7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8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9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0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1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2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3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4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5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6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7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8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4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5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79" name="Line 845"/>
          <p:cNvSpPr>
            <a:spLocks noChangeShapeType="1"/>
          </p:cNvSpPr>
          <p:nvPr/>
        </p:nvSpPr>
        <p:spPr bwMode="auto">
          <a:xfrm flipH="1">
            <a:off x="4300090" y="450377"/>
            <a:ext cx="258256" cy="34652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2" name="Line 845"/>
          <p:cNvSpPr>
            <a:spLocks noChangeShapeType="1"/>
          </p:cNvSpPr>
          <p:nvPr/>
        </p:nvSpPr>
        <p:spPr bwMode="auto">
          <a:xfrm>
            <a:off x="4844950" y="464025"/>
            <a:ext cx="121832" cy="1237753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3" name="Line 845"/>
          <p:cNvSpPr>
            <a:spLocks noChangeShapeType="1"/>
          </p:cNvSpPr>
          <p:nvPr/>
        </p:nvSpPr>
        <p:spPr bwMode="auto">
          <a:xfrm>
            <a:off x="5158849" y="450377"/>
            <a:ext cx="395786" cy="341194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4" name="Line 845"/>
          <p:cNvSpPr>
            <a:spLocks noChangeShapeType="1"/>
          </p:cNvSpPr>
          <p:nvPr/>
        </p:nvSpPr>
        <p:spPr bwMode="auto">
          <a:xfrm>
            <a:off x="5431804" y="382139"/>
            <a:ext cx="914393" cy="131487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5" name="Oval 887"/>
          <p:cNvSpPr>
            <a:spLocks noChangeArrowheads="1"/>
          </p:cNvSpPr>
          <p:nvPr/>
        </p:nvSpPr>
        <p:spPr bwMode="auto">
          <a:xfrm>
            <a:off x="3805000" y="112690"/>
            <a:ext cx="2015946" cy="357188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EF846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4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Server</a:t>
            </a:r>
            <a:endParaRPr lang="ja-JP" altLang="en-US" sz="14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86" name="Rectangle 34"/>
          <p:cNvSpPr>
            <a:spLocks noChangeArrowheads="1"/>
          </p:cNvSpPr>
          <p:nvPr/>
        </p:nvSpPr>
        <p:spPr bwMode="auto">
          <a:xfrm>
            <a:off x="2197160" y="6461125"/>
            <a:ext cx="863523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All Vienna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grpSp>
        <p:nvGrpSpPr>
          <p:cNvPr id="32" name="グループ化 1643"/>
          <p:cNvGrpSpPr/>
          <p:nvPr/>
        </p:nvGrpSpPr>
        <p:grpSpPr>
          <a:xfrm>
            <a:off x="2006216" y="4722126"/>
            <a:ext cx="4353629" cy="1608987"/>
            <a:chOff x="868689" y="3841309"/>
            <a:chExt cx="5692247" cy="2113733"/>
          </a:xfrm>
        </p:grpSpPr>
        <p:pic>
          <p:nvPicPr>
            <p:cNvPr id="1645" name="図 3706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5528351" y="3917785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6" name="図 3704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5302623" y="4671926"/>
              <a:ext cx="244268" cy="288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7" name="図 3707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4049228" y="3897681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8" name="図 3703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4664184" y="5274756"/>
              <a:ext cx="242048" cy="288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9" name="図 1648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844647" y="5514913"/>
              <a:ext cx="387884" cy="339800"/>
            </a:xfrm>
            <a:prstGeom prst="rect">
              <a:avLst/>
            </a:prstGeom>
          </p:spPr>
        </p:pic>
        <p:pic>
          <p:nvPicPr>
            <p:cNvPr id="1650" name="図 1649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3264227" y="3869024"/>
              <a:ext cx="447135" cy="391705"/>
            </a:xfrm>
            <a:prstGeom prst="rect">
              <a:avLst/>
            </a:prstGeom>
          </p:spPr>
        </p:pic>
        <p:pic>
          <p:nvPicPr>
            <p:cNvPr id="1651" name="図 1650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2297550" y="5157125"/>
              <a:ext cx="447135" cy="391705"/>
            </a:xfrm>
            <a:prstGeom prst="rect">
              <a:avLst/>
            </a:prstGeom>
          </p:spPr>
        </p:pic>
        <p:pic>
          <p:nvPicPr>
            <p:cNvPr id="1652" name="図 1651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6117409" y="5468472"/>
              <a:ext cx="443527" cy="443528"/>
            </a:xfrm>
            <a:prstGeom prst="rect">
              <a:avLst/>
            </a:prstGeom>
          </p:spPr>
        </p:pic>
        <p:pic>
          <p:nvPicPr>
            <p:cNvPr id="1653" name="図 1652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1974465" y="5512105"/>
              <a:ext cx="387884" cy="339800"/>
            </a:xfrm>
            <a:prstGeom prst="rect">
              <a:avLst/>
            </a:prstGeom>
          </p:spPr>
        </p:pic>
        <p:pic>
          <p:nvPicPr>
            <p:cNvPr id="1654" name="図 1653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5308117" y="5471550"/>
              <a:ext cx="443527" cy="443528"/>
            </a:xfrm>
            <a:prstGeom prst="rect">
              <a:avLst/>
            </a:prstGeom>
          </p:spPr>
        </p:pic>
        <p:pic>
          <p:nvPicPr>
            <p:cNvPr id="1655" name="図 1654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578213">
              <a:off x="4046134" y="5483965"/>
              <a:ext cx="460784" cy="403662"/>
            </a:xfrm>
            <a:prstGeom prst="rect">
              <a:avLst/>
            </a:prstGeom>
          </p:spPr>
        </p:pic>
        <p:pic>
          <p:nvPicPr>
            <p:cNvPr id="1656" name="図 1655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426977">
              <a:off x="3055279" y="5536812"/>
              <a:ext cx="445866" cy="390593"/>
            </a:xfrm>
            <a:prstGeom prst="rect">
              <a:avLst/>
            </a:prstGeom>
          </p:spPr>
        </p:pic>
      </p:grpSp>
      <p:sp>
        <p:nvSpPr>
          <p:cNvPr id="1664" name="四角形吹き出し 1663"/>
          <p:cNvSpPr/>
          <p:nvPr/>
        </p:nvSpPr>
        <p:spPr>
          <a:xfrm>
            <a:off x="1756822" y="204720"/>
            <a:ext cx="1219200" cy="914400"/>
          </a:xfrm>
          <a:prstGeom prst="wedgeRectCallout">
            <a:avLst>
              <a:gd name="adj1" fmla="val 143438"/>
              <a:gd name="adj2" fmla="val 30897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FFFFFF"/>
              </a:solidFill>
            </a:endParaRPr>
          </a:p>
        </p:txBody>
      </p:sp>
      <p:pic>
        <p:nvPicPr>
          <p:cNvPr id="1665" name="図 7" descr="NEC.jpg"/>
          <p:cNvPicPr>
            <a:picLocks noChangeAspect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1756822" y="204720"/>
            <a:ext cx="12192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6" name="四角形吹き出し 1665"/>
          <p:cNvSpPr/>
          <p:nvPr/>
        </p:nvSpPr>
        <p:spPr>
          <a:xfrm>
            <a:off x="6057001" y="164742"/>
            <a:ext cx="1280299" cy="914400"/>
          </a:xfrm>
          <a:prstGeom prst="wedgeRectCallout">
            <a:avLst>
              <a:gd name="adj1" fmla="val -117558"/>
              <a:gd name="adj2" fmla="val 121188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FFFFFF"/>
              </a:solidFill>
            </a:endParaRPr>
          </a:p>
        </p:txBody>
      </p:sp>
      <p:pic>
        <p:nvPicPr>
          <p:cNvPr id="1667" name="図 8" descr="三菱電機.jpg"/>
          <p:cNvPicPr>
            <a:picLocks noChangeAspect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6085326" y="163010"/>
            <a:ext cx="12192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9" name="テキスト ボックス 1668"/>
          <p:cNvSpPr txBox="1"/>
          <p:nvPr/>
        </p:nvSpPr>
        <p:spPr bwMode="auto">
          <a:xfrm>
            <a:off x="900755" y="1201857"/>
            <a:ext cx="2757283" cy="2975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800" b="1" dirty="0">
                <a:solidFill>
                  <a:srgbClr val="FFFF00"/>
                </a:solidFill>
                <a:latin typeface="Arial"/>
                <a:ea typeface="ＭＳ Ｐゴシック"/>
                <a:cs typeface="Arial" pitchFamily="34" charset="0"/>
              </a:rPr>
              <a:t>Secure </a:t>
            </a:r>
            <a:r>
              <a:rPr lang="en-US" altLang="ja-JP" sz="1800" b="1" dirty="0" smtClean="0">
                <a:solidFill>
                  <a:srgbClr val="FFFF00"/>
                </a:solidFill>
                <a:latin typeface="Arial"/>
                <a:ea typeface="ＭＳ Ｐゴシック"/>
                <a:cs typeface="Arial" pitchFamily="34" charset="0"/>
              </a:rPr>
              <a:t>TV conference</a:t>
            </a:r>
            <a:endParaRPr lang="en-US" altLang="ja-JP" sz="1800" b="1" dirty="0">
              <a:solidFill>
                <a:srgbClr val="FFFF00"/>
              </a:solidFill>
              <a:latin typeface="Arial"/>
              <a:ea typeface="ＭＳ Ｐゴシック"/>
              <a:cs typeface="Arial" pitchFamily="34" charset="0"/>
            </a:endParaRPr>
          </a:p>
        </p:txBody>
      </p:sp>
      <p:sp>
        <p:nvSpPr>
          <p:cNvPr id="180" name="Line 845"/>
          <p:cNvSpPr>
            <a:spLocks noChangeShapeType="1"/>
          </p:cNvSpPr>
          <p:nvPr/>
        </p:nvSpPr>
        <p:spPr bwMode="auto">
          <a:xfrm flipH="1">
            <a:off x="2242873" y="341195"/>
            <a:ext cx="2028870" cy="1351058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1" name="Line 845"/>
          <p:cNvSpPr>
            <a:spLocks noChangeShapeType="1"/>
          </p:cNvSpPr>
          <p:nvPr/>
        </p:nvSpPr>
        <p:spPr bwMode="auto">
          <a:xfrm flipH="1">
            <a:off x="3534765" y="368492"/>
            <a:ext cx="832512" cy="1323832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74" name="Line 845"/>
          <p:cNvSpPr>
            <a:spLocks noChangeShapeType="1"/>
          </p:cNvSpPr>
          <p:nvPr/>
        </p:nvSpPr>
        <p:spPr bwMode="auto">
          <a:xfrm flipH="1" flipV="1">
            <a:off x="2109115" y="3947885"/>
            <a:ext cx="9945" cy="1907001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657" name="テキスト ボックス 1874"/>
          <p:cNvSpPr txBox="1">
            <a:spLocks noChangeArrowheads="1"/>
          </p:cNvSpPr>
          <p:nvPr/>
        </p:nvSpPr>
        <p:spPr bwMode="auto">
          <a:xfrm rot="18803137">
            <a:off x="5925695" y="1143114"/>
            <a:ext cx="286575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Communication Layer</a:t>
            </a:r>
          </a:p>
        </p:txBody>
      </p:sp>
      <p:sp>
        <p:nvSpPr>
          <p:cNvPr id="1658" name="テキスト ボックス 1948"/>
          <p:cNvSpPr txBox="1">
            <a:spLocks noChangeArrowheads="1"/>
          </p:cNvSpPr>
          <p:nvPr/>
        </p:nvSpPr>
        <p:spPr bwMode="auto">
          <a:xfrm rot="18814792">
            <a:off x="5836277" y="2996866"/>
            <a:ext cx="333366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Key Management Layer </a:t>
            </a:r>
          </a:p>
        </p:txBody>
      </p:sp>
      <p:sp>
        <p:nvSpPr>
          <p:cNvPr id="1644" name="四角形吹き出し 1643"/>
          <p:cNvSpPr/>
          <p:nvPr/>
        </p:nvSpPr>
        <p:spPr bwMode="auto">
          <a:xfrm>
            <a:off x="191074" y="2197293"/>
            <a:ext cx="4763063" cy="1310182"/>
          </a:xfrm>
          <a:prstGeom prst="wedgeRectCallout">
            <a:avLst>
              <a:gd name="adj1" fmla="val 43440"/>
              <a:gd name="adj2" fmla="val -94074"/>
            </a:avLst>
          </a:prstGeom>
          <a:solidFill>
            <a:schemeClr val="bg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lnSpc>
                <a:spcPts val="3200"/>
              </a:lnSpc>
            </a:pPr>
            <a:r>
              <a:rPr lang="en-US" altLang="ja-JP" sz="2000" dirty="0" smtClean="0"/>
              <a:t>Various applications  </a:t>
            </a:r>
          </a:p>
          <a:p>
            <a:pPr>
              <a:lnSpc>
                <a:spcPts val="3200"/>
              </a:lnSpc>
            </a:pPr>
            <a:r>
              <a:rPr lang="en-US" altLang="ja-JP" sz="2000" dirty="0" smtClean="0"/>
              <a:t>- Secure TV conferencing  </a:t>
            </a:r>
          </a:p>
          <a:p>
            <a:pPr>
              <a:lnSpc>
                <a:spcPts val="3200"/>
              </a:lnSpc>
            </a:pPr>
            <a:r>
              <a:rPr lang="en-US" altLang="ja-JP" sz="2000" dirty="0" smtClean="0"/>
              <a:t>- Key downloading to mobile phones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AutoShape 2"/>
          <p:cNvSpPr>
            <a:spLocks noChangeAspect="1" noChangeArrowheads="1"/>
          </p:cNvSpPr>
          <p:nvPr/>
        </p:nvSpPr>
        <p:spPr bwMode="auto">
          <a:xfrm>
            <a:off x="1463457" y="4997735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57" name="図 1946" descr="光円錐緑６.png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23812" y="3766782"/>
            <a:ext cx="571449" cy="26927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8" name="図 1945" descr="光円錐緑５.png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39830" y="3780430"/>
            <a:ext cx="619070" cy="2599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9" name="図 1944" descr="光円錐緑４.png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42987" y="3152632"/>
            <a:ext cx="676215" cy="224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" name="図 1941" descr="光円錐緑２.png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785787" y="3070746"/>
            <a:ext cx="961939" cy="21124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2" name="円/楕円 1994"/>
          <p:cNvSpPr>
            <a:spLocks noChangeArrowheads="1"/>
          </p:cNvSpPr>
          <p:nvPr/>
        </p:nvSpPr>
        <p:spPr bwMode="auto">
          <a:xfrm>
            <a:off x="5349336" y="5156200"/>
            <a:ext cx="660341" cy="447675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3" name="円/楕円 1995"/>
          <p:cNvSpPr>
            <a:spLocks noChangeArrowheads="1"/>
          </p:cNvSpPr>
          <p:nvPr/>
        </p:nvSpPr>
        <p:spPr bwMode="auto">
          <a:xfrm>
            <a:off x="5847767" y="6261100"/>
            <a:ext cx="601608" cy="268288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5522047" y="6447477"/>
            <a:ext cx="377791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IDQ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cxnSp>
        <p:nvCxnSpPr>
          <p:cNvPr id="65" name="直線コネクタ 64"/>
          <p:cNvCxnSpPr/>
          <p:nvPr/>
        </p:nvCxnSpPr>
        <p:spPr bwMode="auto">
          <a:xfrm rot="5400000" flipH="1" flipV="1">
            <a:off x="5044857" y="5386388"/>
            <a:ext cx="752475" cy="7143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122"/>
          <p:cNvGrpSpPr>
            <a:grpSpLocks noChangeAspect="1"/>
          </p:cNvGrpSpPr>
          <p:nvPr/>
        </p:nvGrpSpPr>
        <p:grpSpPr bwMode="auto">
          <a:xfrm>
            <a:off x="5566804" y="5276850"/>
            <a:ext cx="407952" cy="190500"/>
            <a:chOff x="2256" y="514"/>
            <a:chExt cx="2405" cy="1118"/>
          </a:xfrm>
        </p:grpSpPr>
        <p:sp>
          <p:nvSpPr>
            <p:cNvPr id="1599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0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01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2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3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4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5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6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7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8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9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0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1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2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3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4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5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6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7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8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9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0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1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2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3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4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5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6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7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8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9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0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1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2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3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4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5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6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7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8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9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40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1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2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3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3880702" y="6389379"/>
            <a:ext cx="731773" cy="325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 algn="ctr">
              <a:lnSpc>
                <a:spcPts val="1200"/>
              </a:lnSpc>
            </a:pPr>
            <a:r>
              <a:rPr lang="en-US" altLang="ja-JP" sz="12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TREL 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cxnSp>
        <p:nvCxnSpPr>
          <p:cNvPr id="79" name="直線コネクタ 78"/>
          <p:cNvCxnSpPr/>
          <p:nvPr/>
        </p:nvCxnSpPr>
        <p:spPr bwMode="auto">
          <a:xfrm>
            <a:off x="4467007" y="5157788"/>
            <a:ext cx="1317625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897"/>
          <p:cNvGrpSpPr>
            <a:grpSpLocks noChangeAspect="1"/>
          </p:cNvGrpSpPr>
          <p:nvPr/>
        </p:nvGrpSpPr>
        <p:grpSpPr bwMode="auto">
          <a:xfrm>
            <a:off x="5479500" y="5051425"/>
            <a:ext cx="390490" cy="201613"/>
            <a:chOff x="1986" y="2637"/>
            <a:chExt cx="702" cy="327"/>
          </a:xfrm>
        </p:grpSpPr>
        <p:sp>
          <p:nvSpPr>
            <p:cNvPr id="141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41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8" name="Rectangle 1052"/>
            <p:cNvSpPr>
              <a:spLocks noChangeAspect="1" noChangeArrowheads="1"/>
            </p:cNvSpPr>
            <p:nvPr/>
          </p:nvSpPr>
          <p:spPr bwMode="auto">
            <a:xfrm>
              <a:off x="2144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56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pic>
        <p:nvPicPr>
          <p:cNvPr id="81" name="図 1943" descr="光円錐緑３.png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530259" y="3794078"/>
            <a:ext cx="980988" cy="26051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円/楕円 1993"/>
          <p:cNvSpPr>
            <a:spLocks noChangeArrowheads="1"/>
          </p:cNvSpPr>
          <p:nvPr/>
        </p:nvSpPr>
        <p:spPr bwMode="auto">
          <a:xfrm>
            <a:off x="4541370" y="6134100"/>
            <a:ext cx="969877" cy="5318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 rot="18840623">
            <a:off x="5094528" y="5677705"/>
            <a:ext cx="831850" cy="2555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pPr>
              <a:lnSpc>
                <a:spcPct val="150000"/>
              </a:lnSpc>
            </a:pPr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Mitsubishi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89" name="円/楕円 1992"/>
          <p:cNvSpPr>
            <a:spLocks noChangeArrowheads="1"/>
          </p:cNvSpPr>
          <p:nvPr/>
        </p:nvSpPr>
        <p:spPr bwMode="auto">
          <a:xfrm>
            <a:off x="3787375" y="4989513"/>
            <a:ext cx="947653" cy="395287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cxnSp>
        <p:nvCxnSpPr>
          <p:cNvPr id="92" name="直線コネクタ 91"/>
          <p:cNvCxnSpPr/>
          <p:nvPr/>
        </p:nvCxnSpPr>
        <p:spPr bwMode="auto">
          <a:xfrm rot="5400000" flipH="1" flipV="1">
            <a:off x="3274794" y="5216525"/>
            <a:ext cx="904875" cy="83502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3" name="図 1940" descr="光円錐緑１.png"/>
          <p:cNvPicPr>
            <a:picLocks noChangeAspect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785751" y="3766781"/>
            <a:ext cx="1136549" cy="2543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" name="円/楕円 1996"/>
          <p:cNvSpPr>
            <a:spLocks noChangeArrowheads="1"/>
          </p:cNvSpPr>
          <p:nvPr/>
        </p:nvSpPr>
        <p:spPr bwMode="auto">
          <a:xfrm>
            <a:off x="2798450" y="6097588"/>
            <a:ext cx="1117501" cy="500062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96" name="円/楕円 1486"/>
          <p:cNvSpPr>
            <a:spLocks noChangeArrowheads="1"/>
          </p:cNvSpPr>
          <p:nvPr/>
        </p:nvSpPr>
        <p:spPr bwMode="auto">
          <a:xfrm>
            <a:off x="1841273" y="6350000"/>
            <a:ext cx="557162" cy="2016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grpSp>
        <p:nvGrpSpPr>
          <p:cNvPr id="4" name="グループ化 3010"/>
          <p:cNvGrpSpPr>
            <a:grpSpLocks noChangeAspect="1"/>
          </p:cNvGrpSpPr>
          <p:nvPr/>
        </p:nvGrpSpPr>
        <p:grpSpPr bwMode="auto">
          <a:xfrm>
            <a:off x="3147669" y="6021388"/>
            <a:ext cx="403189" cy="188912"/>
            <a:chOff x="2320792" y="2019300"/>
            <a:chExt cx="5807061" cy="2933700"/>
          </a:xfrm>
        </p:grpSpPr>
        <p:sp>
          <p:nvSpPr>
            <p:cNvPr id="1379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0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81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2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3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4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5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6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7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8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9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0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1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2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3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4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5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96" name="フレーム 1395"/>
            <p:cNvSpPr/>
            <p:nvPr/>
          </p:nvSpPr>
          <p:spPr bwMode="auto">
            <a:xfrm>
              <a:off x="2619838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5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411" name="二等辺三角形 2598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2" name="二等辺三角形 2599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3" name="二等辺三角形 2600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6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408" name="二等辺三角形 2595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9" name="二等辺三角形 2596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0" name="二等辺三角形 2597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7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406" name="円/楕円 2593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7" name="星 32 2594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400" name="角丸四角形 2587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1" name="角丸四角形 2588"/>
            <p:cNvSpPr>
              <a:spLocks noChangeArrowheads="1"/>
            </p:cNvSpPr>
            <p:nvPr/>
          </p:nvSpPr>
          <p:spPr bwMode="auto">
            <a:xfrm>
              <a:off x="479869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2" name="角丸四角形 2589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3" name="角丸四角形 2590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4" name="角丸四角形 2591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5" name="角丸四角形 2592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01" name="直線コネクタ 100"/>
          <p:cNvCxnSpPr/>
          <p:nvPr/>
        </p:nvCxnSpPr>
        <p:spPr bwMode="auto">
          <a:xfrm>
            <a:off x="3590707" y="6391275"/>
            <a:ext cx="1141412" cy="7938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640"/>
          <p:cNvGrpSpPr>
            <a:grpSpLocks noChangeAspect="1"/>
          </p:cNvGrpSpPr>
          <p:nvPr/>
        </p:nvGrpSpPr>
        <p:grpSpPr bwMode="auto">
          <a:xfrm>
            <a:off x="4592166" y="6292850"/>
            <a:ext cx="419063" cy="211138"/>
            <a:chOff x="3134" y="3413"/>
            <a:chExt cx="414" cy="193"/>
          </a:xfrm>
        </p:grpSpPr>
        <p:sp>
          <p:nvSpPr>
            <p:cNvPr id="1181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2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83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4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5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6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7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8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9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0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1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2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3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4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5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6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7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8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9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0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1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2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3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4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5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6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7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8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9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0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1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2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3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4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5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6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7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8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9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0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1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2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3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4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5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6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7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8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9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0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1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2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3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4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5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6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7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8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9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0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1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2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3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4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5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6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7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8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9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0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1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2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3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4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5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6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7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8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9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0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1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2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3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4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5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6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7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8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9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0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1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2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3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4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5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6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7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8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9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0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1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2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3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4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5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6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7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8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9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0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1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2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3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4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5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6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7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8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9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0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1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2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3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4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5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6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7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8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9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0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1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2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3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4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5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6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7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8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9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0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1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2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3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4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5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6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7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8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9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0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1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2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3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4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5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6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7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8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9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0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1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2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3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4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5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6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7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8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9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0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1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2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3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4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5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6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7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8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9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0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1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2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3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4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65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6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7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8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9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0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1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2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3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4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5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6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7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8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9" name="グループ化 3010"/>
          <p:cNvGrpSpPr>
            <a:grpSpLocks noChangeAspect="1"/>
          </p:cNvGrpSpPr>
          <p:nvPr/>
        </p:nvGrpSpPr>
        <p:grpSpPr bwMode="auto">
          <a:xfrm>
            <a:off x="3868330" y="5049838"/>
            <a:ext cx="403189" cy="188912"/>
            <a:chOff x="2320792" y="2019300"/>
            <a:chExt cx="5807061" cy="2933700"/>
          </a:xfrm>
        </p:grpSpPr>
        <p:sp>
          <p:nvSpPr>
            <p:cNvPr id="114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7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8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9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0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1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2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3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4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5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6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7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8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9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0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1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2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63" name="フレーム 1162"/>
            <p:cNvSpPr/>
            <p:nvPr/>
          </p:nvSpPr>
          <p:spPr bwMode="auto">
            <a:xfrm>
              <a:off x="2620760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10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178" name="二等辺三角形 3034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9" name="二等辺三角形 3035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0" name="二等辺三角形 3036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1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175" name="二等辺三角形 3031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6" name="二等辺三角形 3032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7" name="二等辺三角形 3033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2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173" name="円/楕円 3029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4" name="星 32 3030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167" name="角丸四角形 3023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8" name="角丸四角形 3024"/>
            <p:cNvSpPr>
              <a:spLocks noChangeArrowheads="1"/>
            </p:cNvSpPr>
            <p:nvPr/>
          </p:nvSpPr>
          <p:spPr bwMode="auto">
            <a:xfrm>
              <a:off x="4798684" y="4295770"/>
              <a:ext cx="219065" cy="466716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9" name="角丸四角形 3025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0" name="角丸四角形 3026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1" name="角丸四角形 3027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2" name="角丸四角形 3028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04" name="Rectangle 34"/>
          <p:cNvSpPr>
            <a:spLocks noChangeArrowheads="1"/>
          </p:cNvSpPr>
          <p:nvPr/>
        </p:nvSpPr>
        <p:spPr bwMode="auto">
          <a:xfrm rot="18831967">
            <a:off x="3453353" y="5546097"/>
            <a:ext cx="865187" cy="249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NTT- NICT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5" name="Rectangle 34"/>
          <p:cNvSpPr>
            <a:spLocks noChangeArrowheads="1"/>
          </p:cNvSpPr>
          <p:nvPr/>
        </p:nvSpPr>
        <p:spPr bwMode="auto">
          <a:xfrm>
            <a:off x="4711218" y="5180961"/>
            <a:ext cx="744471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NEC-NICT </a:t>
            </a:r>
            <a:endParaRPr lang="ja-JP" altLang="en-US" sz="12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06" name="AutoShape 2"/>
          <p:cNvSpPr>
            <a:spLocks noChangeAspect="1" noChangeArrowheads="1"/>
          </p:cNvSpPr>
          <p:nvPr/>
        </p:nvSpPr>
        <p:spPr bwMode="auto">
          <a:xfrm>
            <a:off x="1488302" y="2571782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graphicFrame>
        <p:nvGraphicFramePr>
          <p:cNvPr id="107" name="Object 2"/>
          <p:cNvGraphicFramePr>
            <a:graphicFrameLocks noChangeAspect="1"/>
          </p:cNvGraphicFramePr>
          <p:nvPr/>
        </p:nvGraphicFramePr>
        <p:xfrm>
          <a:off x="5069961" y="3665139"/>
          <a:ext cx="6349" cy="6350"/>
        </p:xfrm>
        <a:graphic>
          <a:graphicData uri="http://schemas.openxmlformats.org/presentationml/2006/ole">
            <p:oleObj spid="_x0000_s4987906" name="Drawing" r:id="rId10" imgW="6350000" imgH="6350000" progId="Canvas.Drawing.X">
              <p:embed/>
            </p:oleObj>
          </a:graphicData>
        </a:graphic>
      </p:graphicFrame>
      <p:sp>
        <p:nvSpPr>
          <p:cNvPr id="111" name="正方形/長方形 110"/>
          <p:cNvSpPr/>
          <p:nvPr/>
        </p:nvSpPr>
        <p:spPr bwMode="auto">
          <a:xfrm>
            <a:off x="4192924" y="3064126"/>
            <a:ext cx="1376022" cy="3716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2" name="正方形/長方形 111"/>
          <p:cNvSpPr/>
          <p:nvPr/>
        </p:nvSpPr>
        <p:spPr bwMode="auto">
          <a:xfrm rot="7999950" flipV="1">
            <a:off x="3425979" y="3378903"/>
            <a:ext cx="1041338" cy="3475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3" name="正方形/長方形 112"/>
          <p:cNvSpPr/>
          <p:nvPr/>
        </p:nvSpPr>
        <p:spPr bwMode="auto">
          <a:xfrm>
            <a:off x="4986253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4" name="正方形/長方形 113"/>
          <p:cNvSpPr/>
          <p:nvPr/>
        </p:nvSpPr>
        <p:spPr bwMode="auto">
          <a:xfrm>
            <a:off x="3617755" y="379211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7" name="正方形/長方形 116"/>
          <p:cNvSpPr/>
          <p:nvPr/>
        </p:nvSpPr>
        <p:spPr bwMode="auto">
          <a:xfrm>
            <a:off x="2249257" y="3792110"/>
            <a:ext cx="120427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8" name="正方形/長方形 117"/>
          <p:cNvSpPr/>
          <p:nvPr/>
        </p:nvSpPr>
        <p:spPr bwMode="auto">
          <a:xfrm rot="7999950" flipV="1">
            <a:off x="4838726" y="3397151"/>
            <a:ext cx="938332" cy="4880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21" name="Line 219"/>
          <p:cNvSpPr>
            <a:spLocks noChangeShapeType="1"/>
          </p:cNvSpPr>
          <p:nvPr/>
        </p:nvSpPr>
        <p:spPr bwMode="auto">
          <a:xfrm flipH="1" flipV="1">
            <a:off x="2157194" y="1987527"/>
            <a:ext cx="0" cy="167071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3" name="Line 219"/>
          <p:cNvSpPr>
            <a:spLocks noChangeShapeType="1"/>
          </p:cNvSpPr>
          <p:nvPr/>
        </p:nvSpPr>
        <p:spPr bwMode="auto">
          <a:xfrm>
            <a:off x="2206366" y="1973240"/>
            <a:ext cx="0" cy="16921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6" name="Line 219"/>
          <p:cNvSpPr>
            <a:spLocks noChangeShapeType="1"/>
          </p:cNvSpPr>
          <p:nvPr/>
        </p:nvSpPr>
        <p:spPr bwMode="auto">
          <a:xfrm flipV="1">
            <a:off x="3504982" y="1982764"/>
            <a:ext cx="0" cy="166835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28" name="Line 219"/>
          <p:cNvSpPr>
            <a:spLocks noChangeShapeType="1"/>
          </p:cNvSpPr>
          <p:nvPr/>
        </p:nvSpPr>
        <p:spPr bwMode="auto">
          <a:xfrm>
            <a:off x="3551824" y="1962128"/>
            <a:ext cx="0" cy="170678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29" name="Line 219"/>
          <p:cNvSpPr>
            <a:spLocks noChangeShapeType="1"/>
          </p:cNvSpPr>
          <p:nvPr/>
        </p:nvSpPr>
        <p:spPr bwMode="auto">
          <a:xfrm flipV="1">
            <a:off x="4948019" y="1982764"/>
            <a:ext cx="0" cy="1686147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0" name="Line 219"/>
          <p:cNvSpPr>
            <a:spLocks noChangeShapeType="1"/>
          </p:cNvSpPr>
          <p:nvPr/>
        </p:nvSpPr>
        <p:spPr bwMode="auto">
          <a:xfrm>
            <a:off x="4997908" y="1936728"/>
            <a:ext cx="0" cy="1725068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1" name="Line 219"/>
          <p:cNvSpPr>
            <a:spLocks noChangeShapeType="1"/>
          </p:cNvSpPr>
          <p:nvPr/>
        </p:nvSpPr>
        <p:spPr bwMode="auto">
          <a:xfrm flipH="1" flipV="1">
            <a:off x="6267232" y="1987528"/>
            <a:ext cx="0" cy="167979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2" name="Line 219"/>
          <p:cNvSpPr>
            <a:spLocks noChangeShapeType="1"/>
          </p:cNvSpPr>
          <p:nvPr/>
        </p:nvSpPr>
        <p:spPr bwMode="auto">
          <a:xfrm>
            <a:off x="6322731" y="1933553"/>
            <a:ext cx="0" cy="1711820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33" name="Line 219"/>
          <p:cNvSpPr>
            <a:spLocks noChangeShapeType="1"/>
          </p:cNvSpPr>
          <p:nvPr/>
        </p:nvSpPr>
        <p:spPr bwMode="auto">
          <a:xfrm flipV="1">
            <a:off x="4220944" y="1090589"/>
            <a:ext cx="0" cy="1874469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134" name="Line 219"/>
          <p:cNvSpPr>
            <a:spLocks noChangeShapeType="1"/>
          </p:cNvSpPr>
          <p:nvPr/>
        </p:nvSpPr>
        <p:spPr bwMode="auto">
          <a:xfrm>
            <a:off x="4268345" y="984228"/>
            <a:ext cx="0" cy="1988146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cxnSp>
        <p:nvCxnSpPr>
          <p:cNvPr id="135" name="直線コネクタ 134"/>
          <p:cNvCxnSpPr/>
          <p:nvPr/>
        </p:nvCxnSpPr>
        <p:spPr bwMode="auto">
          <a:xfrm rot="5400000" flipH="1" flipV="1">
            <a:off x="3335119" y="5534026"/>
            <a:ext cx="509587" cy="481012"/>
          </a:xfrm>
          <a:prstGeom prst="line">
            <a:avLst/>
          </a:prstGeom>
          <a:ln w="38100">
            <a:solidFill>
              <a:srgbClr val="00CC0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線コネクタ 135"/>
          <p:cNvCxnSpPr/>
          <p:nvPr/>
        </p:nvCxnSpPr>
        <p:spPr bwMode="auto">
          <a:xfrm rot="5400000" flipH="1" flipV="1">
            <a:off x="5059144" y="5745163"/>
            <a:ext cx="358775" cy="355600"/>
          </a:xfrm>
          <a:prstGeom prst="line">
            <a:avLst/>
          </a:prstGeom>
          <a:ln w="38100">
            <a:solidFill>
              <a:srgbClr val="00B0F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122"/>
          <p:cNvGrpSpPr>
            <a:grpSpLocks noChangeAspect="1"/>
          </p:cNvGrpSpPr>
          <p:nvPr/>
        </p:nvGrpSpPr>
        <p:grpSpPr bwMode="auto">
          <a:xfrm>
            <a:off x="4800110" y="6056313"/>
            <a:ext cx="406364" cy="190500"/>
            <a:chOff x="2256" y="514"/>
            <a:chExt cx="2405" cy="1118"/>
          </a:xfrm>
        </p:grpSpPr>
        <p:sp>
          <p:nvSpPr>
            <p:cNvPr id="1101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2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03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4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5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6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7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8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9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0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1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2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3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4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5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6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7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8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9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0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1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2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3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4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5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6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7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8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9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0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1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2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3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4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5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6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7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8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9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0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1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2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3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4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5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38" name="直線コネクタ 137"/>
          <p:cNvCxnSpPr/>
          <p:nvPr/>
        </p:nvCxnSpPr>
        <p:spPr bwMode="auto">
          <a:xfrm>
            <a:off x="4649569" y="5156200"/>
            <a:ext cx="98425" cy="158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640"/>
          <p:cNvGrpSpPr>
            <a:grpSpLocks noChangeAspect="1"/>
          </p:cNvGrpSpPr>
          <p:nvPr/>
        </p:nvGrpSpPr>
        <p:grpSpPr bwMode="auto">
          <a:xfrm>
            <a:off x="3412759" y="6284913"/>
            <a:ext cx="417475" cy="209550"/>
            <a:chOff x="3134" y="3413"/>
            <a:chExt cx="414" cy="193"/>
          </a:xfrm>
        </p:grpSpPr>
        <p:sp>
          <p:nvSpPr>
            <p:cNvPr id="903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4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905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6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7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8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9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0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1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2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3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4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5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6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7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8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9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0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1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2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3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4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5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6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7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8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9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0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1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2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3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4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5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6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7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8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9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0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1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2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3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4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5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6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7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8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9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0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1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2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3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4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5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6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7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8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9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0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1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2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3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4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5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6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7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8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9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0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1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2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3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4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5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6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7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8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9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0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1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2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3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4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5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6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7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8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9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0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1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2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3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4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5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6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7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8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9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0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1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2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3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4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5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6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7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8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9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0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1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2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3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4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5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6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7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8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9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0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1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2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3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4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5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6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7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8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9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0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1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2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3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4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5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6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7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8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9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0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1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2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3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4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5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6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7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8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9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0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1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2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3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4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5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6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7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8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9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0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1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2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3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4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5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6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7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8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9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0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1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2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3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4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5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6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7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8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9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0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1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2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3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4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5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6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087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8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9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0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1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2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3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4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5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6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7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8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9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0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40" name="Line 219"/>
          <p:cNvSpPr>
            <a:spLocks noChangeShapeType="1"/>
          </p:cNvSpPr>
          <p:nvPr/>
        </p:nvSpPr>
        <p:spPr bwMode="auto">
          <a:xfrm>
            <a:off x="5632230" y="947715"/>
            <a:ext cx="0" cy="2002714"/>
          </a:xfrm>
          <a:prstGeom prst="line">
            <a:avLst/>
          </a:prstGeom>
          <a:noFill/>
          <a:ln w="25400">
            <a:solidFill>
              <a:srgbClr val="EA22C4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41" name="Line 219"/>
          <p:cNvSpPr>
            <a:spLocks noChangeShapeType="1"/>
          </p:cNvSpPr>
          <p:nvPr/>
        </p:nvSpPr>
        <p:spPr bwMode="auto">
          <a:xfrm flipH="1" flipV="1">
            <a:off x="5571907" y="1092177"/>
            <a:ext cx="0" cy="1843620"/>
          </a:xfrm>
          <a:prstGeom prst="line">
            <a:avLst/>
          </a:prstGeom>
          <a:noFill/>
          <a:ln w="25400">
            <a:solidFill>
              <a:schemeClr val="bg1">
                <a:lumMod val="50000"/>
              </a:schemeClr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pic>
        <p:nvPicPr>
          <p:cNvPr id="142" name="図 141" descr="pyramid_purple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 bwMode="auto">
          <a:xfrm>
            <a:off x="6147622" y="3464183"/>
            <a:ext cx="371349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3" name="図 142" descr="pyramid_blue.png"/>
          <p:cNvPicPr preferRelativeResize="0"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3384375" y="3492277"/>
            <a:ext cx="340621" cy="577862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4" name="図 143" descr="pyramid_blue.png"/>
          <p:cNvPicPr>
            <a:picLocks noChangeAspect="1"/>
          </p:cNvPicPr>
          <p:nvPr/>
        </p:nvPicPr>
        <p:blipFill>
          <a:blip r:embed="rId12" cstate="print">
            <a:duotone>
              <a:prstClr val="black"/>
              <a:schemeClr val="accent6">
                <a:tint val="45000"/>
                <a:satMod val="400000"/>
              </a:schemeClr>
            </a:duotone>
            <a:lum bright="8000"/>
          </a:blip>
          <a:stretch>
            <a:fillRect/>
          </a:stretch>
        </p:blipFill>
        <p:spPr bwMode="auto">
          <a:xfrm>
            <a:off x="2007674" y="3472993"/>
            <a:ext cx="351064" cy="616430"/>
          </a:xfrm>
          <a:prstGeom prst="rect">
            <a:avLst/>
          </a:prstGeom>
          <a:noFill/>
          <a:ln>
            <a:noFill/>
          </a:ln>
          <a:scene3d>
            <a:camera prst="orthographicFront">
              <a:rot lat="17399987" lon="0" rev="21599994"/>
            </a:camera>
            <a:lightRig rig="threePt" dir="t"/>
          </a:scene3d>
          <a:sp3d>
            <a:bevelB w="0" h="0"/>
          </a:sp3d>
        </p:spPr>
      </p:pic>
      <p:pic>
        <p:nvPicPr>
          <p:cNvPr id="145" name="図 144" descr="pyramid_green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 bwMode="auto">
          <a:xfrm>
            <a:off x="4090973" y="2747103"/>
            <a:ext cx="328434" cy="634047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6" name="図 145" descr="pyramid_blue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5459465" y="2747102"/>
            <a:ext cx="328440" cy="634049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7" name="図 146" descr="pyramid_gray.png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 bwMode="auto">
          <a:xfrm>
            <a:off x="4814421" y="3471756"/>
            <a:ext cx="371350" cy="618904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sp>
        <p:nvSpPr>
          <p:cNvPr id="148" name="AutoShape 2"/>
          <p:cNvSpPr>
            <a:spLocks noChangeAspect="1" noChangeArrowheads="1"/>
          </p:cNvSpPr>
          <p:nvPr/>
        </p:nvSpPr>
        <p:spPr bwMode="auto">
          <a:xfrm>
            <a:off x="1508077" y="544490"/>
            <a:ext cx="6349830" cy="1743633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cxnSp>
        <p:nvCxnSpPr>
          <p:cNvPr id="149" name="直線コネクタ 148"/>
          <p:cNvCxnSpPr/>
          <p:nvPr/>
        </p:nvCxnSpPr>
        <p:spPr bwMode="auto">
          <a:xfrm rot="5400000" flipH="1" flipV="1">
            <a:off x="3466088" y="980259"/>
            <a:ext cx="874712" cy="825500"/>
          </a:xfrm>
          <a:prstGeom prst="line">
            <a:avLst/>
          </a:prstGeom>
          <a:ln w="5715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直線コネクタ 149"/>
          <p:cNvCxnSpPr/>
          <p:nvPr/>
        </p:nvCxnSpPr>
        <p:spPr bwMode="auto">
          <a:xfrm flipV="1">
            <a:off x="4355882" y="942953"/>
            <a:ext cx="1293812" cy="3175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直線コネクタ 151"/>
          <p:cNvCxnSpPr/>
          <p:nvPr/>
        </p:nvCxnSpPr>
        <p:spPr bwMode="auto">
          <a:xfrm rot="5400000" flipH="1" flipV="1">
            <a:off x="4832926" y="970733"/>
            <a:ext cx="876300" cy="823913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863"/>
          <p:cNvGrpSpPr>
            <a:grpSpLocks noChangeAspect="1"/>
          </p:cNvGrpSpPr>
          <p:nvPr/>
        </p:nvGrpSpPr>
        <p:grpSpPr bwMode="auto">
          <a:xfrm>
            <a:off x="5481086" y="760390"/>
            <a:ext cx="303186" cy="338138"/>
            <a:chOff x="2364" y="1782"/>
            <a:chExt cx="180" cy="162"/>
          </a:xfrm>
        </p:grpSpPr>
        <p:sp>
          <p:nvSpPr>
            <p:cNvPr id="89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90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17" name="Group 863"/>
          <p:cNvGrpSpPr>
            <a:grpSpLocks noChangeAspect="1"/>
          </p:cNvGrpSpPr>
          <p:nvPr/>
        </p:nvGrpSpPr>
        <p:grpSpPr bwMode="auto">
          <a:xfrm>
            <a:off x="4114371" y="760390"/>
            <a:ext cx="301598" cy="338138"/>
            <a:chOff x="2364" y="1782"/>
            <a:chExt cx="180" cy="162"/>
          </a:xfrm>
        </p:grpSpPr>
        <p:sp>
          <p:nvSpPr>
            <p:cNvPr id="895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8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7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8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55" name="直線コネクタ 154"/>
          <p:cNvCxnSpPr/>
          <p:nvPr/>
        </p:nvCxnSpPr>
        <p:spPr bwMode="auto">
          <a:xfrm>
            <a:off x="2327057" y="1828778"/>
            <a:ext cx="3948112" cy="1587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863"/>
          <p:cNvGrpSpPr>
            <a:grpSpLocks noChangeAspect="1"/>
          </p:cNvGrpSpPr>
          <p:nvPr/>
        </p:nvGrpSpPr>
        <p:grpSpPr bwMode="auto">
          <a:xfrm>
            <a:off x="6187462" y="1647803"/>
            <a:ext cx="303185" cy="336550"/>
            <a:chOff x="2364" y="1782"/>
            <a:chExt cx="180" cy="162"/>
          </a:xfrm>
        </p:grpSpPr>
        <p:sp>
          <p:nvSpPr>
            <p:cNvPr id="891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0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93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4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1" name="Group 863"/>
          <p:cNvGrpSpPr>
            <a:grpSpLocks noChangeAspect="1"/>
          </p:cNvGrpSpPr>
          <p:nvPr/>
        </p:nvGrpSpPr>
        <p:grpSpPr bwMode="auto">
          <a:xfrm>
            <a:off x="2063504" y="1650978"/>
            <a:ext cx="301598" cy="336550"/>
            <a:chOff x="2364" y="1782"/>
            <a:chExt cx="180" cy="162"/>
          </a:xfrm>
        </p:grpSpPr>
        <p:sp>
          <p:nvSpPr>
            <p:cNvPr id="887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2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9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90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cxnSp>
        <p:nvCxnSpPr>
          <p:cNvPr id="171" name="直線コネクタ 170"/>
          <p:cNvCxnSpPr/>
          <p:nvPr/>
        </p:nvCxnSpPr>
        <p:spPr bwMode="auto">
          <a:xfrm>
            <a:off x="4724182" y="5157788"/>
            <a:ext cx="576262" cy="0"/>
          </a:xfrm>
          <a:prstGeom prst="line">
            <a:avLst/>
          </a:prstGeom>
          <a:ln w="38100">
            <a:solidFill>
              <a:srgbClr val="0070C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897"/>
          <p:cNvGrpSpPr>
            <a:grpSpLocks noChangeAspect="1"/>
          </p:cNvGrpSpPr>
          <p:nvPr/>
        </p:nvGrpSpPr>
        <p:grpSpPr bwMode="auto">
          <a:xfrm>
            <a:off x="4292155" y="5027613"/>
            <a:ext cx="392077" cy="201612"/>
            <a:chOff x="1986" y="2637"/>
            <a:chExt cx="702" cy="327"/>
          </a:xfrm>
        </p:grpSpPr>
        <p:sp>
          <p:nvSpPr>
            <p:cNvPr id="69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9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8" name="Rectangle 1052"/>
            <p:cNvSpPr>
              <a:spLocks noChangeAspect="1" noChangeArrowheads="1"/>
            </p:cNvSpPr>
            <p:nvPr/>
          </p:nvSpPr>
          <p:spPr bwMode="auto">
            <a:xfrm>
              <a:off x="2143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84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3" name="直線コネクタ 172"/>
          <p:cNvCxnSpPr/>
          <p:nvPr/>
        </p:nvCxnSpPr>
        <p:spPr bwMode="auto">
          <a:xfrm>
            <a:off x="2320707" y="6348413"/>
            <a:ext cx="739775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35"/>
          <p:cNvGrpSpPr>
            <a:grpSpLocks noChangeAspect="1"/>
          </p:cNvGrpSpPr>
          <p:nvPr/>
        </p:nvGrpSpPr>
        <p:grpSpPr bwMode="auto">
          <a:xfrm>
            <a:off x="2968298" y="6240463"/>
            <a:ext cx="396840" cy="185737"/>
            <a:chOff x="2394" y="3422"/>
            <a:chExt cx="450" cy="210"/>
          </a:xfrm>
        </p:grpSpPr>
        <p:sp>
          <p:nvSpPr>
            <p:cNvPr id="49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7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98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9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0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1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2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3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4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5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6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7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8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9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0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1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2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3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4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5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6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7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8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9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0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1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2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3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4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5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6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7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8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9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0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1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2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3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4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5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6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7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8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9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0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1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2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3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4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5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6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7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8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9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0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1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2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3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4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5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6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7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8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9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0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1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2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3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4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5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6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7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8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9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0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1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2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3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4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5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6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7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8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9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0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1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2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3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4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5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6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7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8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9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0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1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2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3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4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5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6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7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8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9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0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1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2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3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4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5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6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7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8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9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0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1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2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3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4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5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6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7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8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9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0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1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2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3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4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5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6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7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8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9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0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1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2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3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4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5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6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7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8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9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0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1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2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3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4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5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6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7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8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9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0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1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2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3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4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5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6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7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8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9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0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1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2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3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4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5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6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7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8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9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0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1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2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3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4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5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6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7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8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9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80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1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2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3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4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5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6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7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8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9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0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1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2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3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29" name="Group 35"/>
          <p:cNvGrpSpPr>
            <a:grpSpLocks noChangeAspect="1"/>
          </p:cNvGrpSpPr>
          <p:nvPr/>
        </p:nvGrpSpPr>
        <p:grpSpPr bwMode="auto">
          <a:xfrm>
            <a:off x="1941276" y="6265863"/>
            <a:ext cx="398428" cy="185737"/>
            <a:chOff x="2394" y="3422"/>
            <a:chExt cx="450" cy="210"/>
          </a:xfrm>
        </p:grpSpPr>
        <p:sp>
          <p:nvSpPr>
            <p:cNvPr id="281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2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89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1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2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3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7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8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6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7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8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9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0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1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2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3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4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5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6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7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8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9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0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1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2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3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4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5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6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7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8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9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0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1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2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3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4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5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6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7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8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9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0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1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2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3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4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5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6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7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8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9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0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1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2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3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4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5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6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7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8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9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0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1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2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3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4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5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6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7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8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9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0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1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2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3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4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5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6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7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8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9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0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1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2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3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4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5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6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7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8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9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0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1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2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3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4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5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6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7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8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9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0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1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2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3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4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5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6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7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8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9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0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1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2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3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4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5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6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7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8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9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0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1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2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3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4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5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6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7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8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9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0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1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2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3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4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5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6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7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8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9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0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1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2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3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4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5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6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7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8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9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0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1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2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3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4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5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6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7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8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9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0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1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2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3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4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5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6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7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8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9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0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1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2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3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4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5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6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7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8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9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0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1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82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3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4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5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6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7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8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9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0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1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2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3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4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5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6" name="直線コネクタ 175"/>
          <p:cNvCxnSpPr/>
          <p:nvPr/>
        </p:nvCxnSpPr>
        <p:spPr bwMode="auto">
          <a:xfrm>
            <a:off x="5348069" y="6361113"/>
            <a:ext cx="676275" cy="0"/>
          </a:xfrm>
          <a:prstGeom prst="line">
            <a:avLst/>
          </a:prstGeom>
          <a:ln w="38100">
            <a:solidFill>
              <a:srgbClr val="99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1084"/>
          <p:cNvGrpSpPr>
            <a:grpSpLocks noChangeAspect="1"/>
          </p:cNvGrpSpPr>
          <p:nvPr/>
        </p:nvGrpSpPr>
        <p:grpSpPr bwMode="auto">
          <a:xfrm>
            <a:off x="5947770" y="6257925"/>
            <a:ext cx="411126" cy="192088"/>
            <a:chOff x="2346" y="544"/>
            <a:chExt cx="2405" cy="1118"/>
          </a:xfrm>
        </p:grpSpPr>
        <p:sp>
          <p:nvSpPr>
            <p:cNvPr id="226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7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8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9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0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1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2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3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4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5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Line 1097"/>
            <p:cNvSpPr>
              <a:spLocks noChangeAspect="1" noChangeShapeType="1"/>
            </p:cNvSpPr>
            <p:nvPr/>
          </p:nvSpPr>
          <p:spPr bwMode="auto">
            <a:xfrm flipH="1">
              <a:off x="2748" y="579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1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2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60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1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6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7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9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31" name="Group 1084"/>
          <p:cNvGrpSpPr>
            <a:grpSpLocks noChangeAspect="1"/>
          </p:cNvGrpSpPr>
          <p:nvPr/>
        </p:nvGrpSpPr>
        <p:grpSpPr bwMode="auto">
          <a:xfrm>
            <a:off x="5042975" y="6275388"/>
            <a:ext cx="411126" cy="192087"/>
            <a:chOff x="2346" y="544"/>
            <a:chExt cx="2405" cy="1118"/>
          </a:xfrm>
        </p:grpSpPr>
        <p:sp>
          <p:nvSpPr>
            <p:cNvPr id="187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88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89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0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1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2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3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4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5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6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7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8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9" name="Line 1097"/>
            <p:cNvSpPr>
              <a:spLocks noChangeAspect="1" noChangeShapeType="1"/>
            </p:cNvSpPr>
            <p:nvPr/>
          </p:nvSpPr>
          <p:spPr bwMode="auto">
            <a:xfrm flipH="1">
              <a:off x="2767" y="56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0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1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2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3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4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6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7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8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9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0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1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2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3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4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5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6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7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8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4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5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86" name="Rectangle 34"/>
          <p:cNvSpPr>
            <a:spLocks noChangeArrowheads="1"/>
          </p:cNvSpPr>
          <p:nvPr/>
        </p:nvSpPr>
        <p:spPr bwMode="auto">
          <a:xfrm>
            <a:off x="2197160" y="6461125"/>
            <a:ext cx="863523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 anchorCtr="1"/>
          <a:lstStyle/>
          <a:p>
            <a:r>
              <a:rPr lang="en-US" altLang="ja-JP" sz="1200" b="1" dirty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All Vienna</a:t>
            </a:r>
            <a:endParaRPr lang="ja-JP" altLang="en-US" sz="12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grpSp>
        <p:nvGrpSpPr>
          <p:cNvPr id="32" name="グループ化 1643"/>
          <p:cNvGrpSpPr/>
          <p:nvPr/>
        </p:nvGrpSpPr>
        <p:grpSpPr>
          <a:xfrm>
            <a:off x="2006216" y="4722126"/>
            <a:ext cx="4353629" cy="1608987"/>
            <a:chOff x="868689" y="3841309"/>
            <a:chExt cx="5692247" cy="2113733"/>
          </a:xfrm>
        </p:grpSpPr>
        <p:pic>
          <p:nvPicPr>
            <p:cNvPr id="1645" name="図 3706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5528351" y="3917785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6" name="図 3704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5302623" y="4671926"/>
              <a:ext cx="244268" cy="288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7" name="図 3707" descr="鍵０_青.png"/>
            <p:cNvPicPr>
              <a:picLocks noChangeAspect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4049228" y="3897681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8" name="図 3703" descr="鍵２_オレンジ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4664184" y="5274756"/>
              <a:ext cx="242048" cy="288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49" name="図 1648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844647" y="5514913"/>
              <a:ext cx="387884" cy="339800"/>
            </a:xfrm>
            <a:prstGeom prst="rect">
              <a:avLst/>
            </a:prstGeom>
          </p:spPr>
        </p:pic>
        <p:pic>
          <p:nvPicPr>
            <p:cNvPr id="1650" name="図 1649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3264227" y="3869024"/>
              <a:ext cx="447135" cy="391705"/>
            </a:xfrm>
            <a:prstGeom prst="rect">
              <a:avLst/>
            </a:prstGeom>
          </p:spPr>
        </p:pic>
        <p:pic>
          <p:nvPicPr>
            <p:cNvPr id="1651" name="図 1650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2297550" y="5157125"/>
              <a:ext cx="447135" cy="391705"/>
            </a:xfrm>
            <a:prstGeom prst="rect">
              <a:avLst/>
            </a:prstGeom>
          </p:spPr>
        </p:pic>
        <p:pic>
          <p:nvPicPr>
            <p:cNvPr id="1652" name="図 1651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6117409" y="5468472"/>
              <a:ext cx="443527" cy="443528"/>
            </a:xfrm>
            <a:prstGeom prst="rect">
              <a:avLst/>
            </a:prstGeom>
          </p:spPr>
        </p:pic>
        <p:pic>
          <p:nvPicPr>
            <p:cNvPr id="1653" name="図 1652" descr="鍵１_マゼンタ.png"/>
            <p:cNvPicPr>
              <a:picLocks noChangeAspect="1"/>
            </p:cNvPicPr>
            <p:nvPr/>
          </p:nvPicPr>
          <p:blipFill>
            <a:blip r:embed="rId17" cstate="print"/>
            <a:stretch>
              <a:fillRect/>
            </a:stretch>
          </p:blipFill>
          <p:spPr>
            <a:xfrm rot="6963654">
              <a:off x="1974465" y="5512105"/>
              <a:ext cx="387884" cy="339800"/>
            </a:xfrm>
            <a:prstGeom prst="rect">
              <a:avLst/>
            </a:prstGeom>
          </p:spPr>
        </p:pic>
        <p:pic>
          <p:nvPicPr>
            <p:cNvPr id="1654" name="図 1653" descr="鍵3_やまぶき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5308117" y="5471550"/>
              <a:ext cx="443527" cy="443528"/>
            </a:xfrm>
            <a:prstGeom prst="rect">
              <a:avLst/>
            </a:prstGeom>
          </p:spPr>
        </p:pic>
        <p:pic>
          <p:nvPicPr>
            <p:cNvPr id="1655" name="図 1654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578213">
              <a:off x="4046134" y="5483965"/>
              <a:ext cx="460784" cy="403662"/>
            </a:xfrm>
            <a:prstGeom prst="rect">
              <a:avLst/>
            </a:prstGeom>
          </p:spPr>
        </p:pic>
        <p:pic>
          <p:nvPicPr>
            <p:cNvPr id="1656" name="図 1655" descr="鍵１_レッド.png"/>
            <p:cNvPicPr>
              <a:picLocks noChangeAspect="1"/>
            </p:cNvPicPr>
            <p:nvPr/>
          </p:nvPicPr>
          <p:blipFill>
            <a:blip r:embed="rId18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426977">
              <a:off x="3055279" y="5536812"/>
              <a:ext cx="445866" cy="390593"/>
            </a:xfrm>
            <a:prstGeom prst="rect">
              <a:avLst/>
            </a:prstGeom>
          </p:spPr>
        </p:pic>
      </p:grpSp>
      <p:cxnSp>
        <p:nvCxnSpPr>
          <p:cNvPr id="1675" name="直線コネクタ 1674"/>
          <p:cNvCxnSpPr/>
          <p:nvPr/>
        </p:nvCxnSpPr>
        <p:spPr bwMode="auto">
          <a:xfrm flipV="1">
            <a:off x="3634810" y="1832345"/>
            <a:ext cx="1293812" cy="3175"/>
          </a:xfrm>
          <a:prstGeom prst="line">
            <a:avLst/>
          </a:prstGeom>
          <a:ln w="5715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863"/>
          <p:cNvGrpSpPr>
            <a:grpSpLocks noChangeAspect="1"/>
          </p:cNvGrpSpPr>
          <p:nvPr/>
        </p:nvGrpSpPr>
        <p:grpSpPr bwMode="auto">
          <a:xfrm>
            <a:off x="3407996" y="1647803"/>
            <a:ext cx="301598" cy="336550"/>
            <a:chOff x="2364" y="1782"/>
            <a:chExt cx="180" cy="162"/>
          </a:xfrm>
        </p:grpSpPr>
        <p:sp>
          <p:nvSpPr>
            <p:cNvPr id="883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4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5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6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grpSp>
        <p:nvGrpSpPr>
          <p:cNvPr id="25" name="Group 863"/>
          <p:cNvGrpSpPr>
            <a:grpSpLocks noChangeAspect="1"/>
          </p:cNvGrpSpPr>
          <p:nvPr/>
        </p:nvGrpSpPr>
        <p:grpSpPr bwMode="auto">
          <a:xfrm>
            <a:off x="4820745" y="1647803"/>
            <a:ext cx="301598" cy="336550"/>
            <a:chOff x="2364" y="1782"/>
            <a:chExt cx="180" cy="162"/>
          </a:xfrm>
        </p:grpSpPr>
        <p:sp>
          <p:nvSpPr>
            <p:cNvPr id="879" name="AutoShape 864"/>
            <p:cNvSpPr>
              <a:spLocks noChangeAspect="1" noChangeArrowheads="1"/>
            </p:cNvSpPr>
            <p:nvPr/>
          </p:nvSpPr>
          <p:spPr bwMode="auto">
            <a:xfrm>
              <a:off x="2364" y="1782"/>
              <a:ext cx="180" cy="162"/>
            </a:xfrm>
            <a:prstGeom prst="cube">
              <a:avLst>
                <a:gd name="adj" fmla="val 25000"/>
              </a:avLst>
            </a:prstGeom>
            <a:solidFill>
              <a:srgbClr val="FFFF00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 sz="12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26" name="Group 865"/>
            <p:cNvGrpSpPr>
              <a:grpSpLocks noChangeAspect="1"/>
            </p:cNvGrpSpPr>
            <p:nvPr/>
          </p:nvGrpSpPr>
          <p:grpSpPr bwMode="auto">
            <a:xfrm>
              <a:off x="2378" y="1843"/>
              <a:ext cx="118" cy="79"/>
              <a:chOff x="2378" y="1843"/>
              <a:chExt cx="118" cy="79"/>
            </a:xfrm>
          </p:grpSpPr>
          <p:sp>
            <p:nvSpPr>
              <p:cNvPr id="881" name="Freeform 866"/>
              <p:cNvSpPr>
                <a:spLocks noChangeAspect="1"/>
              </p:cNvSpPr>
              <p:nvPr/>
            </p:nvSpPr>
            <p:spPr bwMode="auto">
              <a:xfrm>
                <a:off x="2378" y="1845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82" name="Freeform 867"/>
              <p:cNvSpPr>
                <a:spLocks noChangeAspect="1"/>
              </p:cNvSpPr>
              <p:nvPr/>
            </p:nvSpPr>
            <p:spPr bwMode="auto">
              <a:xfrm flipV="1">
                <a:off x="2380" y="1843"/>
                <a:ext cx="116" cy="77"/>
              </a:xfrm>
              <a:custGeom>
                <a:avLst/>
                <a:gdLst>
                  <a:gd name="T0" fmla="*/ 0 w 116"/>
                  <a:gd name="T1" fmla="*/ 0 h 76"/>
                  <a:gd name="T2" fmla="*/ 32 w 116"/>
                  <a:gd name="T3" fmla="*/ 0 h 76"/>
                  <a:gd name="T4" fmla="*/ 80 w 116"/>
                  <a:gd name="T5" fmla="*/ 80 h 76"/>
                  <a:gd name="T6" fmla="*/ 116 w 116"/>
                  <a:gd name="T7" fmla="*/ 8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76"/>
                  <a:gd name="T14" fmla="*/ 116 w 11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76">
                    <a:moveTo>
                      <a:pt x="0" y="0"/>
                    </a:moveTo>
                    <a:lnTo>
                      <a:pt x="32" y="0"/>
                    </a:lnTo>
                    <a:lnTo>
                      <a:pt x="80" y="76"/>
                    </a:lnTo>
                    <a:lnTo>
                      <a:pt x="116" y="76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</p:grpSp>
      <p:sp>
        <p:nvSpPr>
          <p:cNvPr id="1644" name="四角形吹き出し 1643"/>
          <p:cNvSpPr/>
          <p:nvPr/>
        </p:nvSpPr>
        <p:spPr bwMode="auto">
          <a:xfrm>
            <a:off x="7124139" y="163750"/>
            <a:ext cx="1842445" cy="1501273"/>
          </a:xfrm>
          <a:prstGeom prst="wedgeRectCallout">
            <a:avLst>
              <a:gd name="adj1" fmla="val -158030"/>
              <a:gd name="adj2" fmla="val 56021"/>
            </a:avLst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50000"/>
              </a:lnSpc>
            </a:pPr>
            <a:endParaRPr lang="en-US" altLang="ja-JP" sz="2000" dirty="0" smtClean="0"/>
          </a:p>
        </p:txBody>
      </p:sp>
      <p:grpSp>
        <p:nvGrpSpPr>
          <p:cNvPr id="1670" name="グループ化 1669"/>
          <p:cNvGrpSpPr/>
          <p:nvPr/>
        </p:nvGrpSpPr>
        <p:grpSpPr>
          <a:xfrm>
            <a:off x="7220488" y="239518"/>
            <a:ext cx="1589845" cy="1349408"/>
            <a:chOff x="7397904" y="2450459"/>
            <a:chExt cx="1589845" cy="1349408"/>
          </a:xfrm>
        </p:grpSpPr>
        <p:grpSp>
          <p:nvGrpSpPr>
            <p:cNvPr id="1671" name="グループ化 44"/>
            <p:cNvGrpSpPr/>
            <p:nvPr/>
          </p:nvGrpSpPr>
          <p:grpSpPr>
            <a:xfrm>
              <a:off x="7548680" y="2507008"/>
              <a:ext cx="1439069" cy="1292859"/>
              <a:chOff x="4837876" y="244100"/>
              <a:chExt cx="1142118" cy="1026078"/>
            </a:xfrm>
          </p:grpSpPr>
          <p:pic>
            <p:nvPicPr>
              <p:cNvPr id="1673" name="Picture 14"/>
              <p:cNvPicPr>
                <a:picLocks noChangeAspect="1" noChangeArrowheads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 bwMode="auto">
              <a:xfrm>
                <a:off x="4837876" y="244100"/>
                <a:ext cx="1142118" cy="10260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674" name="図 8" descr="三菱電機.jpg"/>
              <p:cNvPicPr>
                <a:picLocks noChangeAspect="1"/>
              </p:cNvPicPr>
              <p:nvPr/>
            </p:nvPicPr>
            <p:blipFill>
              <a:blip r:embed="rId21" cstate="print"/>
              <a:srcRect/>
              <a:stretch>
                <a:fillRect/>
              </a:stretch>
            </p:blipFill>
            <p:spPr bwMode="auto">
              <a:xfrm>
                <a:off x="4918647" y="328917"/>
                <a:ext cx="1011117" cy="7429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pic>
          <p:nvPicPr>
            <p:cNvPr id="1672" name="Picture 77" descr="ot_005"/>
            <p:cNvPicPr>
              <a:picLocks noChangeAspect="1" noChangeArrowheads="1"/>
            </p:cNvPicPr>
            <p:nvPr/>
          </p:nvPicPr>
          <p:blipFill>
            <a:blip r:embed="rId22" cstate="print"/>
            <a:srcRect/>
            <a:stretch>
              <a:fillRect/>
            </a:stretch>
          </p:blipFill>
          <p:spPr bwMode="auto">
            <a:xfrm>
              <a:off x="7397904" y="2450459"/>
              <a:ext cx="359304" cy="555694"/>
            </a:xfrm>
            <a:prstGeom prst="rect">
              <a:avLst/>
            </a:prstGeom>
            <a:noFill/>
          </p:spPr>
        </p:pic>
      </p:grpSp>
      <p:sp>
        <p:nvSpPr>
          <p:cNvPr id="1676" name="四角形吹き出し 1675"/>
          <p:cNvSpPr/>
          <p:nvPr/>
        </p:nvSpPr>
        <p:spPr bwMode="auto">
          <a:xfrm>
            <a:off x="193336" y="84137"/>
            <a:ext cx="1842445" cy="1501273"/>
          </a:xfrm>
          <a:prstGeom prst="wedgeRectCallout">
            <a:avLst>
              <a:gd name="adj1" fmla="val 162713"/>
              <a:gd name="adj2" fmla="val -1251"/>
            </a:avLst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50000"/>
              </a:lnSpc>
            </a:pPr>
            <a:endParaRPr lang="en-US" altLang="ja-JP" sz="2000" dirty="0" smtClean="0"/>
          </a:p>
        </p:txBody>
      </p:sp>
      <p:grpSp>
        <p:nvGrpSpPr>
          <p:cNvPr id="1660" name="グループ化 1659"/>
          <p:cNvGrpSpPr/>
          <p:nvPr/>
        </p:nvGrpSpPr>
        <p:grpSpPr>
          <a:xfrm>
            <a:off x="333789" y="141406"/>
            <a:ext cx="1542624" cy="1349023"/>
            <a:chOff x="251908" y="2079390"/>
            <a:chExt cx="1542624" cy="1349023"/>
          </a:xfrm>
        </p:grpSpPr>
        <p:grpSp>
          <p:nvGrpSpPr>
            <p:cNvPr id="1661" name="グループ化 43"/>
            <p:cNvGrpSpPr/>
            <p:nvPr/>
          </p:nvGrpSpPr>
          <p:grpSpPr>
            <a:xfrm>
              <a:off x="355463" y="2135554"/>
              <a:ext cx="1439069" cy="1292859"/>
              <a:chOff x="113476" y="3394458"/>
              <a:chExt cx="1142118" cy="1026078"/>
            </a:xfrm>
          </p:grpSpPr>
          <p:pic>
            <p:nvPicPr>
              <p:cNvPr id="1663" name="Picture 14"/>
              <p:cNvPicPr>
                <a:picLocks noChangeAspect="1" noChangeArrowheads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 bwMode="auto">
              <a:xfrm>
                <a:off x="113476" y="3394458"/>
                <a:ext cx="1142118" cy="10260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668" name="図 7" descr="NEC.jpg"/>
              <p:cNvPicPr>
                <a:picLocks noChangeAspect="1"/>
              </p:cNvPicPr>
              <p:nvPr/>
            </p:nvPicPr>
            <p:blipFill>
              <a:blip r:embed="rId23" cstate="print"/>
              <a:srcRect/>
              <a:stretch>
                <a:fillRect/>
              </a:stretch>
            </p:blipFill>
            <p:spPr bwMode="auto">
              <a:xfrm>
                <a:off x="193624" y="3464846"/>
                <a:ext cx="1019034" cy="7642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pic>
          <p:nvPicPr>
            <p:cNvPr id="1662" name="Picture 77" descr="ot_005"/>
            <p:cNvPicPr>
              <a:picLocks noChangeAspect="1" noChangeArrowheads="1"/>
            </p:cNvPicPr>
            <p:nvPr/>
          </p:nvPicPr>
          <p:blipFill>
            <a:blip r:embed="rId22" cstate="print"/>
            <a:srcRect/>
            <a:stretch>
              <a:fillRect/>
            </a:stretch>
          </p:blipFill>
          <p:spPr bwMode="auto">
            <a:xfrm>
              <a:off x="251908" y="2079390"/>
              <a:ext cx="359304" cy="555694"/>
            </a:xfrm>
            <a:prstGeom prst="rect">
              <a:avLst/>
            </a:prstGeom>
            <a:noFill/>
          </p:spPr>
        </p:pic>
      </p:grpSp>
      <p:sp>
        <p:nvSpPr>
          <p:cNvPr id="1677" name="正方形/長方形 1676"/>
          <p:cNvSpPr/>
          <p:nvPr/>
        </p:nvSpPr>
        <p:spPr>
          <a:xfrm>
            <a:off x="3029799" y="1048222"/>
            <a:ext cx="887108" cy="400110"/>
          </a:xfrm>
          <a:prstGeom prst="rect">
            <a:avLst/>
          </a:prstGeom>
          <a:solidFill>
            <a:schemeClr val="bg1"/>
          </a:solidFill>
          <a:ln>
            <a:solidFill>
              <a:srgbClr val="0000FF"/>
            </a:solidFill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90km </a:t>
            </a:r>
          </a:p>
        </p:txBody>
      </p:sp>
      <p:sp>
        <p:nvSpPr>
          <p:cNvPr id="1678" name="正方形/長方形 1677"/>
          <p:cNvSpPr/>
          <p:nvPr/>
        </p:nvSpPr>
        <p:spPr>
          <a:xfrm>
            <a:off x="3823644" y="1923956"/>
            <a:ext cx="857538" cy="400110"/>
          </a:xfrm>
          <a:prstGeom prst="rect">
            <a:avLst/>
          </a:prstGeom>
          <a:solidFill>
            <a:schemeClr val="bg1"/>
          </a:solidFill>
          <a:ln>
            <a:solidFill>
              <a:srgbClr val="0000FF"/>
            </a:solidFill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45km </a:t>
            </a:r>
          </a:p>
        </p:txBody>
      </p:sp>
      <p:sp>
        <p:nvSpPr>
          <p:cNvPr id="1679" name="正方形/長方形 1678"/>
          <p:cNvSpPr/>
          <p:nvPr/>
        </p:nvSpPr>
        <p:spPr>
          <a:xfrm>
            <a:off x="4572000" y="411327"/>
            <a:ext cx="857538" cy="400110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45km </a:t>
            </a:r>
          </a:p>
        </p:txBody>
      </p:sp>
      <p:sp>
        <p:nvSpPr>
          <p:cNvPr id="1680" name="正方形/長方形 1679"/>
          <p:cNvSpPr/>
          <p:nvPr/>
        </p:nvSpPr>
        <p:spPr>
          <a:xfrm>
            <a:off x="4574272" y="1109647"/>
            <a:ext cx="857538" cy="400110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24km </a:t>
            </a:r>
          </a:p>
        </p:txBody>
      </p:sp>
      <p:sp>
        <p:nvSpPr>
          <p:cNvPr id="1657" name="正方形/長方形 1656"/>
          <p:cNvSpPr/>
          <p:nvPr/>
        </p:nvSpPr>
        <p:spPr>
          <a:xfrm>
            <a:off x="107522" y="2433283"/>
            <a:ext cx="4453366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http://qict.nict.go.jp/eng/index.html </a:t>
            </a:r>
            <a:endParaRPr lang="ja-JP" altLang="en-US" sz="2000" dirty="0"/>
          </a:p>
        </p:txBody>
      </p:sp>
      <p:sp>
        <p:nvSpPr>
          <p:cNvPr id="1659" name="正方形/長方形 1658"/>
          <p:cNvSpPr/>
          <p:nvPr/>
        </p:nvSpPr>
        <p:spPr>
          <a:xfrm>
            <a:off x="54843" y="2946175"/>
            <a:ext cx="2007281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Video </a:t>
            </a:r>
          </a:p>
          <a:p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detecting Eve</a:t>
            </a:r>
          </a:p>
          <a:p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rerouting 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正方形/長方形 3"/>
          <p:cNvSpPr/>
          <p:nvPr/>
        </p:nvSpPr>
        <p:spPr>
          <a:xfrm>
            <a:off x="245655" y="1708594"/>
            <a:ext cx="881645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3200"/>
              </a:lnSpc>
            </a:pPr>
            <a:r>
              <a:rPr lang="en-GB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Key relay </a:t>
            </a:r>
          </a:p>
          <a:p>
            <a:pPr>
              <a:lnSpc>
                <a:spcPts val="3200"/>
              </a:lnSpc>
            </a:pPr>
            <a:r>
              <a:rPr lang="en-GB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Secure TV conferencing </a:t>
            </a:r>
          </a:p>
          <a:p>
            <a:pPr>
              <a:lnSpc>
                <a:spcPts val="3200"/>
              </a:lnSpc>
            </a:pPr>
            <a:r>
              <a:rPr lang="en-GB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Stress test of centralized key management  </a:t>
            </a:r>
            <a:br>
              <a:rPr lang="en-GB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GB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in various accidental conditions </a:t>
            </a:r>
          </a:p>
          <a:p>
            <a:pPr>
              <a:lnSpc>
                <a:spcPts val="3200"/>
              </a:lnSpc>
            </a:pPr>
            <a:endParaRPr lang="en-GB" altLang="ja-JP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lnSpc>
                <a:spcPts val="3200"/>
              </a:lnSpc>
            </a:pPr>
            <a:r>
              <a:rPr lang="en-GB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Security protection of the key management layer  </a:t>
            </a:r>
          </a:p>
        </p:txBody>
      </p:sp>
      <p:sp>
        <p:nvSpPr>
          <p:cNvPr id="8" name="正方形/長方形 7"/>
          <p:cNvSpPr/>
          <p:nvPr/>
        </p:nvSpPr>
        <p:spPr>
          <a:xfrm>
            <a:off x="2240761" y="1717526"/>
            <a:ext cx="103906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altLang="ja-JP" dirty="0" smtClean="0">
                <a:solidFill>
                  <a:schemeClr val="bg1"/>
                </a:solidFill>
              </a:rPr>
              <a:t>Done </a:t>
            </a:r>
            <a:endParaRPr lang="ja-JP" altLang="en-US" dirty="0">
              <a:solidFill>
                <a:schemeClr val="bg1"/>
              </a:solidFill>
            </a:endParaRPr>
          </a:p>
        </p:txBody>
      </p:sp>
      <p:sp>
        <p:nvSpPr>
          <p:cNvPr id="9" name="正方形/長方形 8"/>
          <p:cNvSpPr/>
          <p:nvPr/>
        </p:nvSpPr>
        <p:spPr>
          <a:xfrm>
            <a:off x="4410760" y="2129235"/>
            <a:ext cx="103906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altLang="ja-JP" dirty="0" smtClean="0">
                <a:solidFill>
                  <a:schemeClr val="bg1"/>
                </a:solidFill>
              </a:rPr>
              <a:t>Done </a:t>
            </a:r>
            <a:endParaRPr lang="ja-JP" altLang="en-US" dirty="0">
              <a:solidFill>
                <a:schemeClr val="bg1"/>
              </a:solidFill>
            </a:endParaRPr>
          </a:p>
        </p:txBody>
      </p:sp>
      <p:sp>
        <p:nvSpPr>
          <p:cNvPr id="11" name="正方形/長方形 10"/>
          <p:cNvSpPr/>
          <p:nvPr/>
        </p:nvSpPr>
        <p:spPr>
          <a:xfrm>
            <a:off x="5322475" y="2966297"/>
            <a:ext cx="287982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altLang="ja-JP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Not enough at all</a:t>
            </a:r>
            <a:endParaRPr lang="ja-JP" altLang="en-US" i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Text Box 33"/>
          <p:cNvSpPr txBox="1">
            <a:spLocks noChangeArrowheads="1"/>
          </p:cNvSpPr>
          <p:nvPr/>
        </p:nvSpPr>
        <p:spPr bwMode="auto">
          <a:xfrm>
            <a:off x="1392057" y="1593111"/>
            <a:ext cx="89244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35000" lvl="2" indent="-177800" algn="l">
              <a:buSzPct val="75000"/>
              <a:buFont typeface="Wingdings" pitchFamily="2" charset="2"/>
              <a:buChar char="ü"/>
            </a:pPr>
            <a:r>
              <a:rPr lang="ja-JP" altLang="en-US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　</a:t>
            </a:r>
            <a:endParaRPr lang="en-US" altLang="ja-JP" sz="36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2" name="Text Box 33"/>
          <p:cNvSpPr txBox="1">
            <a:spLocks noChangeArrowheads="1"/>
          </p:cNvSpPr>
          <p:nvPr/>
        </p:nvSpPr>
        <p:spPr bwMode="auto">
          <a:xfrm>
            <a:off x="3514152" y="2018470"/>
            <a:ext cx="89244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35000" lvl="2" indent="-177800" algn="l">
              <a:buSzPct val="75000"/>
              <a:buFont typeface="Wingdings" pitchFamily="2" charset="2"/>
              <a:buChar char="ü"/>
            </a:pPr>
            <a:r>
              <a:rPr lang="ja-JP" altLang="en-US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　</a:t>
            </a:r>
            <a:endParaRPr lang="en-US" altLang="ja-JP" sz="36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4" name="正方形/長方形 13"/>
          <p:cNvSpPr/>
          <p:nvPr/>
        </p:nvSpPr>
        <p:spPr>
          <a:xfrm>
            <a:off x="2616039" y="236948"/>
            <a:ext cx="392124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Tokyo QKD Network </a:t>
            </a:r>
            <a:endParaRPr kumimoji="0"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" name="正方形/長方形 14"/>
          <p:cNvSpPr/>
          <p:nvPr/>
        </p:nvSpPr>
        <p:spPr>
          <a:xfrm>
            <a:off x="7614257" y="3737390"/>
            <a:ext cx="13131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altLang="ja-JP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Not yet </a:t>
            </a:r>
            <a:endParaRPr lang="ja-JP" altLang="en-US" i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正方形/長方形 12"/>
          <p:cNvSpPr/>
          <p:nvPr/>
        </p:nvSpPr>
        <p:spPr>
          <a:xfrm>
            <a:off x="951055" y="849772"/>
            <a:ext cx="72196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altLang="ja-JP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M. Sasaki et al., Optics Express 19, 10387 (2011). </a:t>
            </a:r>
            <a:endParaRPr lang="ja-JP" alt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1034695" y="4425617"/>
            <a:ext cx="687847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altLang="ja-JP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E.g.  Layer 2 switches were partly exposed to </a:t>
            </a:r>
            <a:br>
              <a:rPr lang="en-GB" altLang="ja-JP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GB" altLang="ja-JP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</a:t>
            </a:r>
            <a:r>
              <a:rPr lang="ja-JP" altLang="en-US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n-GB" altLang="ja-JP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external network. </a:t>
            </a:r>
            <a:endParaRPr lang="ja-JP" altLang="en-US" i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9" name="Picture 20" descr="James Dynes.jpg"/>
          <p:cNvPicPr preferRelativeResize="0"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592" y="3858383"/>
            <a:ext cx="1290567" cy="1575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94852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" y="0"/>
            <a:ext cx="3916906" cy="29694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660" name="グループ化 1659"/>
          <p:cNvGrpSpPr/>
          <p:nvPr/>
        </p:nvGrpSpPr>
        <p:grpSpPr>
          <a:xfrm>
            <a:off x="1775789" y="1522351"/>
            <a:ext cx="7246316" cy="5240113"/>
            <a:chOff x="1143863" y="1433021"/>
            <a:chExt cx="7246316" cy="5240113"/>
          </a:xfrm>
        </p:grpSpPr>
        <p:sp>
          <p:nvSpPr>
            <p:cNvPr id="1732" name="AutoShape 2"/>
            <p:cNvSpPr>
              <a:spLocks noChangeAspect="1" noChangeArrowheads="1"/>
            </p:cNvSpPr>
            <p:nvPr/>
          </p:nvSpPr>
          <p:spPr bwMode="auto">
            <a:xfrm>
              <a:off x="2040349" y="1433021"/>
              <a:ext cx="6349830" cy="1441966"/>
            </a:xfrm>
            <a:prstGeom prst="parallelogram">
              <a:avLst>
                <a:gd name="adj" fmla="val 94659"/>
              </a:avLst>
            </a:prstGeom>
            <a:gradFill rotWithShape="1">
              <a:gsLst>
                <a:gs pos="0">
                  <a:srgbClr val="9393ED">
                    <a:alpha val="50000"/>
                  </a:srgbClr>
                </a:gs>
                <a:gs pos="50000">
                  <a:schemeClr val="bg1">
                    <a:alpha val="64999"/>
                  </a:schemeClr>
                </a:gs>
                <a:gs pos="100000">
                  <a:srgbClr val="9393ED"/>
                </a:gs>
              </a:gsLst>
              <a:lin ang="0" scaled="1"/>
            </a:gradFill>
            <a:ln w="15875">
              <a:solidFill>
                <a:srgbClr val="3366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56" name="AutoShape 2"/>
            <p:cNvSpPr>
              <a:spLocks noChangeAspect="1" noChangeArrowheads="1"/>
            </p:cNvSpPr>
            <p:nvPr/>
          </p:nvSpPr>
          <p:spPr bwMode="auto">
            <a:xfrm>
              <a:off x="1968424" y="5022382"/>
              <a:ext cx="6349830" cy="1650752"/>
            </a:xfrm>
            <a:prstGeom prst="parallelogram">
              <a:avLst>
                <a:gd name="adj" fmla="val 94659"/>
              </a:avLst>
            </a:prstGeom>
            <a:gradFill rotWithShape="1">
              <a:gsLst>
                <a:gs pos="0">
                  <a:srgbClr val="9393ED">
                    <a:alpha val="50000"/>
                  </a:srgbClr>
                </a:gs>
                <a:gs pos="50000">
                  <a:schemeClr val="bg1">
                    <a:alpha val="64999"/>
                  </a:schemeClr>
                </a:gs>
                <a:gs pos="100000">
                  <a:srgbClr val="9393ED"/>
                </a:gs>
              </a:gsLst>
              <a:lin ang="0" scaled="1"/>
            </a:gradFill>
            <a:ln w="15875">
              <a:solidFill>
                <a:srgbClr val="3366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grpSp>
          <p:nvGrpSpPr>
            <p:cNvPr id="2" name="グループ化 1656"/>
            <p:cNvGrpSpPr/>
            <p:nvPr/>
          </p:nvGrpSpPr>
          <p:grpSpPr>
            <a:xfrm>
              <a:off x="4290754" y="3566052"/>
              <a:ext cx="2233415" cy="1876111"/>
              <a:chOff x="3785787" y="3070746"/>
              <a:chExt cx="2233415" cy="2256729"/>
            </a:xfrm>
          </p:grpSpPr>
          <p:pic>
            <p:nvPicPr>
              <p:cNvPr id="59" name="図 1944" descr="光円錐緑４.png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5342987" y="3152632"/>
                <a:ext cx="676215" cy="21748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0" name="図 1941" descr="光円錐緑２.png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3785787" y="3070746"/>
                <a:ext cx="961939" cy="2112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62" name="円/楕円 1994"/>
            <p:cNvSpPr>
              <a:spLocks noChangeArrowheads="1"/>
            </p:cNvSpPr>
            <p:nvPr/>
          </p:nvSpPr>
          <p:spPr bwMode="auto">
            <a:xfrm>
              <a:off x="5854303" y="5183502"/>
              <a:ext cx="660341" cy="447675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3" name="円/楕円 1995"/>
            <p:cNvSpPr>
              <a:spLocks noChangeArrowheads="1"/>
            </p:cNvSpPr>
            <p:nvPr/>
          </p:nvSpPr>
          <p:spPr bwMode="auto">
            <a:xfrm>
              <a:off x="6352734" y="6192866"/>
              <a:ext cx="601608" cy="268288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cxnSp>
          <p:nvCxnSpPr>
            <p:cNvPr id="65" name="直線コネクタ 64"/>
            <p:cNvCxnSpPr/>
            <p:nvPr/>
          </p:nvCxnSpPr>
          <p:spPr bwMode="auto">
            <a:xfrm rot="5400000" flipH="1" flipV="1">
              <a:off x="5549824" y="5318154"/>
              <a:ext cx="752475" cy="714375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" name="Group 1122"/>
            <p:cNvGrpSpPr>
              <a:grpSpLocks noChangeAspect="1"/>
            </p:cNvGrpSpPr>
            <p:nvPr/>
          </p:nvGrpSpPr>
          <p:grpSpPr bwMode="auto">
            <a:xfrm>
              <a:off x="6003531" y="5426984"/>
              <a:ext cx="407952" cy="190500"/>
              <a:chOff x="2256" y="514"/>
              <a:chExt cx="2405" cy="1118"/>
            </a:xfrm>
          </p:grpSpPr>
          <p:sp>
            <p:nvSpPr>
              <p:cNvPr id="1599" name="AutoShape 1123"/>
              <p:cNvSpPr>
                <a:spLocks noChangeAspect="1" noChangeArrowheads="1" noTextEdit="1"/>
              </p:cNvSpPr>
              <p:nvPr/>
            </p:nvSpPr>
            <p:spPr bwMode="auto">
              <a:xfrm>
                <a:off x="2256" y="51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0" name="Rectangle 1124"/>
              <p:cNvSpPr>
                <a:spLocks noChangeAspect="1" noChangeArrowheads="1"/>
              </p:cNvSpPr>
              <p:nvPr/>
            </p:nvSpPr>
            <p:spPr bwMode="auto">
              <a:xfrm>
                <a:off x="2263" y="788"/>
                <a:ext cx="1963" cy="837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1" name="Line 1125"/>
              <p:cNvSpPr>
                <a:spLocks noChangeAspect="1" noChangeShapeType="1"/>
              </p:cNvSpPr>
              <p:nvPr/>
            </p:nvSpPr>
            <p:spPr bwMode="auto">
              <a:xfrm flipH="1">
                <a:off x="2263" y="162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2" name="Line 1126"/>
              <p:cNvSpPr>
                <a:spLocks noChangeAspect="1" noChangeShapeType="1"/>
              </p:cNvSpPr>
              <p:nvPr/>
            </p:nvSpPr>
            <p:spPr bwMode="auto">
              <a:xfrm flipV="1">
                <a:off x="2263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3" name="Line 112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4" name="Line 1128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5" name="Freeform 1129"/>
              <p:cNvSpPr>
                <a:spLocks noChangeAspect="1"/>
              </p:cNvSpPr>
              <p:nvPr/>
            </p:nvSpPr>
            <p:spPr bwMode="auto">
              <a:xfrm>
                <a:off x="4226" y="53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6" name="Line 1130"/>
              <p:cNvSpPr>
                <a:spLocks noChangeAspect="1" noChangeShapeType="1"/>
              </p:cNvSpPr>
              <p:nvPr/>
            </p:nvSpPr>
            <p:spPr bwMode="auto">
              <a:xfrm flipV="1">
                <a:off x="4226" y="136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7" name="Line 1131"/>
              <p:cNvSpPr>
                <a:spLocks noChangeAspect="1" noChangeShapeType="1"/>
              </p:cNvSpPr>
              <p:nvPr/>
            </p:nvSpPr>
            <p:spPr bwMode="auto">
              <a:xfrm flipV="1">
                <a:off x="4651" y="53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8" name="Line 1132"/>
              <p:cNvSpPr>
                <a:spLocks noChangeAspect="1" noChangeShapeType="1"/>
              </p:cNvSpPr>
              <p:nvPr/>
            </p:nvSpPr>
            <p:spPr bwMode="auto">
              <a:xfrm flipH="1">
                <a:off x="4226" y="53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9" name="Line 1133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0" name="Freeform 1134"/>
              <p:cNvSpPr>
                <a:spLocks noChangeAspect="1"/>
              </p:cNvSpPr>
              <p:nvPr/>
            </p:nvSpPr>
            <p:spPr bwMode="auto">
              <a:xfrm>
                <a:off x="2263" y="53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CCFFCC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1" name="Line 1135"/>
              <p:cNvSpPr>
                <a:spLocks noChangeAspect="1" noChangeShapeType="1"/>
              </p:cNvSpPr>
              <p:nvPr/>
            </p:nvSpPr>
            <p:spPr bwMode="auto">
              <a:xfrm flipH="1">
                <a:off x="2677" y="531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2" name="Line 1136"/>
              <p:cNvSpPr>
                <a:spLocks noChangeAspect="1" noChangeShapeType="1"/>
              </p:cNvSpPr>
              <p:nvPr/>
            </p:nvSpPr>
            <p:spPr bwMode="auto">
              <a:xfrm flipH="1">
                <a:off x="2263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3" name="Line 113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4" name="Line 1138"/>
              <p:cNvSpPr>
                <a:spLocks noChangeAspect="1" noChangeShapeType="1"/>
              </p:cNvSpPr>
              <p:nvPr/>
            </p:nvSpPr>
            <p:spPr bwMode="auto">
              <a:xfrm flipV="1">
                <a:off x="4226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5" name="Oval 1139"/>
              <p:cNvSpPr>
                <a:spLocks noChangeAspect="1" noChangeArrowheads="1"/>
              </p:cNvSpPr>
              <p:nvPr/>
            </p:nvSpPr>
            <p:spPr bwMode="auto">
              <a:xfrm>
                <a:off x="2784" y="852"/>
                <a:ext cx="900" cy="360"/>
              </a:xfrm>
              <a:prstGeom prst="ellipse">
                <a:avLst/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6" name="Oval 1140"/>
              <p:cNvSpPr>
                <a:spLocks noChangeAspect="1" noChangeArrowheads="1"/>
              </p:cNvSpPr>
              <p:nvPr/>
            </p:nvSpPr>
            <p:spPr bwMode="auto">
              <a:xfrm>
                <a:off x="282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7" name="Oval 1141"/>
              <p:cNvSpPr>
                <a:spLocks noChangeAspect="1" noChangeArrowheads="1"/>
              </p:cNvSpPr>
              <p:nvPr/>
            </p:nvSpPr>
            <p:spPr bwMode="auto">
              <a:xfrm>
                <a:off x="304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8" name="Oval 1142"/>
              <p:cNvSpPr>
                <a:spLocks noChangeAspect="1" noChangeArrowheads="1"/>
              </p:cNvSpPr>
              <p:nvPr/>
            </p:nvSpPr>
            <p:spPr bwMode="auto">
              <a:xfrm>
                <a:off x="326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9" name="Oval 1143"/>
              <p:cNvSpPr>
                <a:spLocks noChangeAspect="1" noChangeArrowheads="1"/>
              </p:cNvSpPr>
              <p:nvPr/>
            </p:nvSpPr>
            <p:spPr bwMode="auto">
              <a:xfrm>
                <a:off x="348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0" name="Rectangle 1144"/>
              <p:cNvSpPr>
                <a:spLocks noChangeAspect="1" noChangeArrowheads="1"/>
              </p:cNvSpPr>
              <p:nvPr/>
            </p:nvSpPr>
            <p:spPr bwMode="auto">
              <a:xfrm>
                <a:off x="2352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1" name="Rectangle 1145"/>
              <p:cNvSpPr>
                <a:spLocks noChangeAspect="1" noChangeArrowheads="1"/>
              </p:cNvSpPr>
              <p:nvPr/>
            </p:nvSpPr>
            <p:spPr bwMode="auto">
              <a:xfrm>
                <a:off x="2490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2" name="Rectangle 1146"/>
              <p:cNvSpPr>
                <a:spLocks noChangeAspect="1" noChangeArrowheads="1"/>
              </p:cNvSpPr>
              <p:nvPr/>
            </p:nvSpPr>
            <p:spPr bwMode="auto">
              <a:xfrm>
                <a:off x="2352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3" name="Rectangle 1147"/>
              <p:cNvSpPr>
                <a:spLocks noChangeAspect="1" noChangeArrowheads="1"/>
              </p:cNvSpPr>
              <p:nvPr/>
            </p:nvSpPr>
            <p:spPr bwMode="auto">
              <a:xfrm>
                <a:off x="2490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4" name="Rectangle 1148"/>
              <p:cNvSpPr>
                <a:spLocks noChangeAspect="1" noChangeArrowheads="1"/>
              </p:cNvSpPr>
              <p:nvPr/>
            </p:nvSpPr>
            <p:spPr bwMode="auto">
              <a:xfrm>
                <a:off x="2352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5" name="Rectangle 1149"/>
              <p:cNvSpPr>
                <a:spLocks noChangeAspect="1" noChangeArrowheads="1"/>
              </p:cNvSpPr>
              <p:nvPr/>
            </p:nvSpPr>
            <p:spPr bwMode="auto">
              <a:xfrm>
                <a:off x="2490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6" name="Rectangle 1150"/>
              <p:cNvSpPr>
                <a:spLocks noChangeAspect="1" noChangeArrowheads="1"/>
              </p:cNvSpPr>
              <p:nvPr/>
            </p:nvSpPr>
            <p:spPr bwMode="auto">
              <a:xfrm>
                <a:off x="2352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7" name="Rectangle 1151"/>
              <p:cNvSpPr>
                <a:spLocks noChangeAspect="1" noChangeArrowheads="1"/>
              </p:cNvSpPr>
              <p:nvPr/>
            </p:nvSpPr>
            <p:spPr bwMode="auto">
              <a:xfrm>
                <a:off x="2490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8" name="Rectangle 1152"/>
              <p:cNvSpPr>
                <a:spLocks noChangeAspect="1" noChangeArrowheads="1"/>
              </p:cNvSpPr>
              <p:nvPr/>
            </p:nvSpPr>
            <p:spPr bwMode="auto">
              <a:xfrm>
                <a:off x="3750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9" name="Rectangle 1153"/>
              <p:cNvSpPr>
                <a:spLocks noChangeAspect="1" noChangeArrowheads="1"/>
              </p:cNvSpPr>
              <p:nvPr/>
            </p:nvSpPr>
            <p:spPr bwMode="auto">
              <a:xfrm>
                <a:off x="3864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0" name="Rectangle 1154"/>
              <p:cNvSpPr>
                <a:spLocks noChangeAspect="1" noChangeArrowheads="1"/>
              </p:cNvSpPr>
              <p:nvPr/>
            </p:nvSpPr>
            <p:spPr bwMode="auto">
              <a:xfrm>
                <a:off x="3972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1" name="Rectangle 1155"/>
              <p:cNvSpPr>
                <a:spLocks noChangeAspect="1" noChangeArrowheads="1"/>
              </p:cNvSpPr>
              <p:nvPr/>
            </p:nvSpPr>
            <p:spPr bwMode="auto">
              <a:xfrm>
                <a:off x="4086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2" name="AutoShape 1156"/>
              <p:cNvSpPr>
                <a:spLocks noChangeAspect="1" noChangeArrowheads="1"/>
              </p:cNvSpPr>
              <p:nvPr/>
            </p:nvSpPr>
            <p:spPr bwMode="auto">
              <a:xfrm>
                <a:off x="282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3" name="Line 1157"/>
              <p:cNvSpPr>
                <a:spLocks noChangeAspect="1" noChangeShapeType="1"/>
              </p:cNvSpPr>
              <p:nvPr/>
            </p:nvSpPr>
            <p:spPr bwMode="auto">
              <a:xfrm>
                <a:off x="3054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4" name="Line 1158"/>
              <p:cNvSpPr>
                <a:spLocks noChangeAspect="1" noChangeShapeType="1"/>
              </p:cNvSpPr>
              <p:nvPr/>
            </p:nvSpPr>
            <p:spPr bwMode="auto">
              <a:xfrm>
                <a:off x="3121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5" name="Line 1159"/>
              <p:cNvSpPr>
                <a:spLocks noChangeAspect="1" noChangeShapeType="1"/>
              </p:cNvSpPr>
              <p:nvPr/>
            </p:nvSpPr>
            <p:spPr bwMode="auto">
              <a:xfrm>
                <a:off x="3188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6" name="Line 1160"/>
              <p:cNvSpPr>
                <a:spLocks noChangeAspect="1" noChangeShapeType="1"/>
              </p:cNvSpPr>
              <p:nvPr/>
            </p:nvSpPr>
            <p:spPr bwMode="auto">
              <a:xfrm>
                <a:off x="3255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7" name="Line 1161"/>
              <p:cNvSpPr>
                <a:spLocks noChangeAspect="1" noChangeShapeType="1"/>
              </p:cNvSpPr>
              <p:nvPr/>
            </p:nvSpPr>
            <p:spPr bwMode="auto">
              <a:xfrm>
                <a:off x="3322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8" name="Line 1162"/>
              <p:cNvSpPr>
                <a:spLocks noChangeAspect="1" noChangeShapeType="1"/>
              </p:cNvSpPr>
              <p:nvPr/>
            </p:nvSpPr>
            <p:spPr bwMode="auto">
              <a:xfrm>
                <a:off x="3390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9" name="Line 1163"/>
              <p:cNvSpPr>
                <a:spLocks noChangeAspect="1" noChangeShapeType="1"/>
              </p:cNvSpPr>
              <p:nvPr/>
            </p:nvSpPr>
            <p:spPr bwMode="auto">
              <a:xfrm>
                <a:off x="2970" y="1476"/>
                <a:ext cx="516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40" name="AutoShape 1164"/>
              <p:cNvSpPr>
                <a:spLocks noChangeAspect="1" noChangeArrowheads="1"/>
              </p:cNvSpPr>
              <p:nvPr/>
            </p:nvSpPr>
            <p:spPr bwMode="auto">
              <a:xfrm>
                <a:off x="348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41" name="Oval 1165"/>
              <p:cNvSpPr>
                <a:spLocks noChangeAspect="1" noChangeArrowheads="1"/>
              </p:cNvSpPr>
              <p:nvPr/>
            </p:nvSpPr>
            <p:spPr bwMode="auto">
              <a:xfrm>
                <a:off x="2358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42" name="Oval 1166"/>
              <p:cNvSpPr>
                <a:spLocks noChangeAspect="1" noChangeArrowheads="1"/>
              </p:cNvSpPr>
              <p:nvPr/>
            </p:nvSpPr>
            <p:spPr bwMode="auto">
              <a:xfrm>
                <a:off x="2451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43" name="Oval 1167"/>
              <p:cNvSpPr>
                <a:spLocks noChangeAspect="1" noChangeArrowheads="1"/>
              </p:cNvSpPr>
              <p:nvPr/>
            </p:nvSpPr>
            <p:spPr bwMode="auto">
              <a:xfrm>
                <a:off x="2544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79" name="直線コネクタ 78"/>
            <p:cNvCxnSpPr/>
            <p:nvPr/>
          </p:nvCxnSpPr>
          <p:spPr bwMode="auto">
            <a:xfrm>
              <a:off x="4971974" y="5307922"/>
              <a:ext cx="1317625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" name="Group 897"/>
            <p:cNvGrpSpPr>
              <a:grpSpLocks noChangeAspect="1"/>
            </p:cNvGrpSpPr>
            <p:nvPr/>
          </p:nvGrpSpPr>
          <p:grpSpPr bwMode="auto">
            <a:xfrm>
              <a:off x="5916227" y="5201559"/>
              <a:ext cx="390490" cy="201613"/>
              <a:chOff x="1986" y="2637"/>
              <a:chExt cx="702" cy="327"/>
            </a:xfrm>
          </p:grpSpPr>
          <p:sp>
            <p:nvSpPr>
              <p:cNvPr id="1414" name="AutoShape 898"/>
              <p:cNvSpPr>
                <a:spLocks noChangeAspect="1" noChangeArrowheads="1" noTextEdit="1"/>
              </p:cNvSpPr>
              <p:nvPr/>
            </p:nvSpPr>
            <p:spPr bwMode="auto">
              <a:xfrm>
                <a:off x="1986" y="2637"/>
                <a:ext cx="702" cy="3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5" name="Rectangle 899"/>
              <p:cNvSpPr>
                <a:spLocks noChangeAspect="1" noChangeArrowheads="1"/>
              </p:cNvSpPr>
              <p:nvPr/>
            </p:nvSpPr>
            <p:spPr bwMode="auto">
              <a:xfrm>
                <a:off x="1988" y="2717"/>
                <a:ext cx="573" cy="245"/>
              </a:xfrm>
              <a:prstGeom prst="rect">
                <a:avLst/>
              </a:prstGeom>
              <a:solidFill>
                <a:srgbClr val="B9B8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6" name="Line 900"/>
              <p:cNvSpPr>
                <a:spLocks noChangeAspect="1" noChangeShapeType="1"/>
              </p:cNvSpPr>
              <p:nvPr/>
            </p:nvSpPr>
            <p:spPr bwMode="auto">
              <a:xfrm flipH="1">
                <a:off x="1988" y="296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7" name="Line 901"/>
              <p:cNvSpPr>
                <a:spLocks noChangeAspect="1" noChangeShapeType="1"/>
              </p:cNvSpPr>
              <p:nvPr/>
            </p:nvSpPr>
            <p:spPr bwMode="auto">
              <a:xfrm flipV="1">
                <a:off x="1988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8" name="Line 90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9" name="Line 903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0" name="Freeform 904"/>
              <p:cNvSpPr>
                <a:spLocks noChangeAspect="1"/>
              </p:cNvSpPr>
              <p:nvPr/>
            </p:nvSpPr>
            <p:spPr bwMode="auto">
              <a:xfrm>
                <a:off x="2561" y="2642"/>
                <a:ext cx="124" cy="320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4648FF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1" name="Line 905"/>
              <p:cNvSpPr>
                <a:spLocks noChangeAspect="1" noChangeShapeType="1"/>
              </p:cNvSpPr>
              <p:nvPr/>
            </p:nvSpPr>
            <p:spPr bwMode="auto">
              <a:xfrm flipV="1">
                <a:off x="2561" y="2887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2" name="Line 906"/>
              <p:cNvSpPr>
                <a:spLocks noChangeAspect="1" noChangeShapeType="1"/>
              </p:cNvSpPr>
              <p:nvPr/>
            </p:nvSpPr>
            <p:spPr bwMode="auto">
              <a:xfrm flipV="1">
                <a:off x="2685" y="2642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3" name="Line 907"/>
              <p:cNvSpPr>
                <a:spLocks noChangeAspect="1" noChangeShapeType="1"/>
              </p:cNvSpPr>
              <p:nvPr/>
            </p:nvSpPr>
            <p:spPr bwMode="auto">
              <a:xfrm flipH="1">
                <a:off x="2561" y="2642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4" name="Line 908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5" name="Freeform 909"/>
              <p:cNvSpPr>
                <a:spLocks noChangeAspect="1"/>
              </p:cNvSpPr>
              <p:nvPr/>
            </p:nvSpPr>
            <p:spPr bwMode="auto">
              <a:xfrm>
                <a:off x="1988" y="2642"/>
                <a:ext cx="694" cy="75"/>
              </a:xfrm>
              <a:custGeom>
                <a:avLst/>
                <a:gdLst>
                  <a:gd name="T0" fmla="*/ 1 w 4133"/>
                  <a:gd name="T1" fmla="*/ 0 h 445"/>
                  <a:gd name="T2" fmla="*/ 3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6" name="Line 910"/>
              <p:cNvSpPr>
                <a:spLocks noChangeAspect="1" noChangeShapeType="1"/>
              </p:cNvSpPr>
              <p:nvPr/>
            </p:nvSpPr>
            <p:spPr bwMode="auto">
              <a:xfrm flipH="1">
                <a:off x="2109" y="264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7" name="Line 911"/>
              <p:cNvSpPr>
                <a:spLocks noChangeAspect="1" noChangeShapeType="1"/>
              </p:cNvSpPr>
              <p:nvPr/>
            </p:nvSpPr>
            <p:spPr bwMode="auto">
              <a:xfrm flipH="1">
                <a:off x="1988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8" name="Line 91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9" name="Line 913"/>
              <p:cNvSpPr>
                <a:spLocks noChangeAspect="1" noChangeShapeType="1"/>
              </p:cNvSpPr>
              <p:nvPr/>
            </p:nvSpPr>
            <p:spPr bwMode="auto">
              <a:xfrm flipV="1">
                <a:off x="2561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0" name="Freeform 914"/>
              <p:cNvSpPr>
                <a:spLocks noChangeAspect="1"/>
              </p:cNvSpPr>
              <p:nvPr/>
            </p:nvSpPr>
            <p:spPr bwMode="auto">
              <a:xfrm>
                <a:off x="2479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1" name="Line 915"/>
              <p:cNvSpPr>
                <a:spLocks noChangeAspect="1" noChangeShapeType="1"/>
              </p:cNvSpPr>
              <p:nvPr/>
            </p:nvSpPr>
            <p:spPr bwMode="auto">
              <a:xfrm flipH="1">
                <a:off x="2512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2" name="Line 916"/>
              <p:cNvSpPr>
                <a:spLocks noChangeAspect="1" noChangeShapeType="1"/>
              </p:cNvSpPr>
              <p:nvPr/>
            </p:nvSpPr>
            <p:spPr bwMode="auto">
              <a:xfrm flipH="1">
                <a:off x="2510" y="2929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3" name="Line 917"/>
              <p:cNvSpPr>
                <a:spLocks noChangeAspect="1" noChangeShapeType="1"/>
              </p:cNvSpPr>
              <p:nvPr/>
            </p:nvSpPr>
            <p:spPr bwMode="auto">
              <a:xfrm flipH="1">
                <a:off x="2508" y="2933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4" name="Line 918"/>
              <p:cNvSpPr>
                <a:spLocks noChangeAspect="1" noChangeShapeType="1"/>
              </p:cNvSpPr>
              <p:nvPr/>
            </p:nvSpPr>
            <p:spPr bwMode="auto">
              <a:xfrm flipH="1">
                <a:off x="2504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5" name="Line 919"/>
              <p:cNvSpPr>
                <a:spLocks noChangeAspect="1" noChangeShapeType="1"/>
              </p:cNvSpPr>
              <p:nvPr/>
            </p:nvSpPr>
            <p:spPr bwMode="auto">
              <a:xfrm flipH="1">
                <a:off x="2500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6" name="Line 920"/>
              <p:cNvSpPr>
                <a:spLocks noChangeAspect="1" noChangeShapeType="1"/>
              </p:cNvSpPr>
              <p:nvPr/>
            </p:nvSpPr>
            <p:spPr bwMode="auto">
              <a:xfrm flipH="1">
                <a:off x="2496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7" name="Line 92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91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8" name="Line 92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9" name="Line 9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4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0" name="Line 92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1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1" name="Line 9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0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2" name="Line 92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79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3" name="Line 927"/>
              <p:cNvSpPr>
                <a:spLocks noChangeAspect="1" noChangeShapeType="1"/>
              </p:cNvSpPr>
              <p:nvPr/>
            </p:nvSpPr>
            <p:spPr bwMode="auto">
              <a:xfrm flipV="1">
                <a:off x="2479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4" name="Line 928"/>
              <p:cNvSpPr>
                <a:spLocks noChangeAspect="1" noChangeShapeType="1"/>
              </p:cNvSpPr>
              <p:nvPr/>
            </p:nvSpPr>
            <p:spPr bwMode="auto">
              <a:xfrm flipV="1">
                <a:off x="2480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5" name="Line 929"/>
              <p:cNvSpPr>
                <a:spLocks noChangeAspect="1" noChangeShapeType="1"/>
              </p:cNvSpPr>
              <p:nvPr/>
            </p:nvSpPr>
            <p:spPr bwMode="auto">
              <a:xfrm flipV="1">
                <a:off x="2481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6" name="Line 930"/>
              <p:cNvSpPr>
                <a:spLocks noChangeAspect="1" noChangeShapeType="1"/>
              </p:cNvSpPr>
              <p:nvPr/>
            </p:nvSpPr>
            <p:spPr bwMode="auto">
              <a:xfrm flipV="1">
                <a:off x="2484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7" name="Line 931"/>
              <p:cNvSpPr>
                <a:spLocks noChangeAspect="1" noChangeShapeType="1"/>
              </p:cNvSpPr>
              <p:nvPr/>
            </p:nvSpPr>
            <p:spPr bwMode="auto">
              <a:xfrm flipV="1">
                <a:off x="248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8" name="Line 932"/>
              <p:cNvSpPr>
                <a:spLocks noChangeAspect="1" noChangeShapeType="1"/>
              </p:cNvSpPr>
              <p:nvPr/>
            </p:nvSpPr>
            <p:spPr bwMode="auto">
              <a:xfrm flipV="1">
                <a:off x="2491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9" name="Line 933"/>
              <p:cNvSpPr>
                <a:spLocks noChangeAspect="1" noChangeShapeType="1"/>
              </p:cNvSpPr>
              <p:nvPr/>
            </p:nvSpPr>
            <p:spPr bwMode="auto">
              <a:xfrm>
                <a:off x="2496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0" name="Line 934"/>
              <p:cNvSpPr>
                <a:spLocks noChangeAspect="1" noChangeShapeType="1"/>
              </p:cNvSpPr>
              <p:nvPr/>
            </p:nvSpPr>
            <p:spPr bwMode="auto">
              <a:xfrm>
                <a:off x="2500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1" name="Line 935"/>
              <p:cNvSpPr>
                <a:spLocks noChangeAspect="1" noChangeShapeType="1"/>
              </p:cNvSpPr>
              <p:nvPr/>
            </p:nvSpPr>
            <p:spPr bwMode="auto">
              <a:xfrm>
                <a:off x="2504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2" name="Line 936"/>
              <p:cNvSpPr>
                <a:spLocks noChangeAspect="1" noChangeShapeType="1"/>
              </p:cNvSpPr>
              <p:nvPr/>
            </p:nvSpPr>
            <p:spPr bwMode="auto">
              <a:xfrm>
                <a:off x="2508" y="2912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3" name="Line 937"/>
              <p:cNvSpPr>
                <a:spLocks noChangeAspect="1" noChangeShapeType="1"/>
              </p:cNvSpPr>
              <p:nvPr/>
            </p:nvSpPr>
            <p:spPr bwMode="auto">
              <a:xfrm>
                <a:off x="2510" y="2916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4" name="Line 938"/>
              <p:cNvSpPr>
                <a:spLocks noChangeAspect="1" noChangeShapeType="1"/>
              </p:cNvSpPr>
              <p:nvPr/>
            </p:nvSpPr>
            <p:spPr bwMode="auto">
              <a:xfrm>
                <a:off x="2512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5" name="Freeform 939"/>
              <p:cNvSpPr>
                <a:spLocks noChangeAspect="1"/>
              </p:cNvSpPr>
              <p:nvPr/>
            </p:nvSpPr>
            <p:spPr bwMode="auto">
              <a:xfrm>
                <a:off x="2427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6" name="Line 940"/>
              <p:cNvSpPr>
                <a:spLocks noChangeAspect="1" noChangeShapeType="1"/>
              </p:cNvSpPr>
              <p:nvPr/>
            </p:nvSpPr>
            <p:spPr bwMode="auto">
              <a:xfrm flipH="1">
                <a:off x="2460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7" name="Line 941"/>
              <p:cNvSpPr>
                <a:spLocks noChangeAspect="1" noChangeShapeType="1"/>
              </p:cNvSpPr>
              <p:nvPr/>
            </p:nvSpPr>
            <p:spPr bwMode="auto">
              <a:xfrm flipH="1">
                <a:off x="2459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8" name="Line 942"/>
              <p:cNvSpPr>
                <a:spLocks noChangeAspect="1" noChangeShapeType="1"/>
              </p:cNvSpPr>
              <p:nvPr/>
            </p:nvSpPr>
            <p:spPr bwMode="auto">
              <a:xfrm flipH="1">
                <a:off x="2456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9" name="Line 943"/>
              <p:cNvSpPr>
                <a:spLocks noChangeAspect="1" noChangeShapeType="1"/>
              </p:cNvSpPr>
              <p:nvPr/>
            </p:nvSpPr>
            <p:spPr bwMode="auto">
              <a:xfrm flipH="1">
                <a:off x="2452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0" name="Line 944"/>
              <p:cNvSpPr>
                <a:spLocks noChangeAspect="1" noChangeShapeType="1"/>
              </p:cNvSpPr>
              <p:nvPr/>
            </p:nvSpPr>
            <p:spPr bwMode="auto">
              <a:xfrm flipH="1">
                <a:off x="2448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1" name="Line 945"/>
              <p:cNvSpPr>
                <a:spLocks noChangeAspect="1" noChangeShapeType="1"/>
              </p:cNvSpPr>
              <p:nvPr/>
            </p:nvSpPr>
            <p:spPr bwMode="auto">
              <a:xfrm flipH="1">
                <a:off x="2444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2" name="Line 94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9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3" name="Line 94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5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4" name="Line 94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2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5" name="Line 94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9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6" name="Line 95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8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7" name="Line 95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7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8" name="Line 952"/>
              <p:cNvSpPr>
                <a:spLocks noChangeAspect="1" noChangeShapeType="1"/>
              </p:cNvSpPr>
              <p:nvPr/>
            </p:nvSpPr>
            <p:spPr bwMode="auto">
              <a:xfrm flipV="1">
                <a:off x="2427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9" name="Line 953"/>
              <p:cNvSpPr>
                <a:spLocks noChangeAspect="1" noChangeShapeType="1"/>
              </p:cNvSpPr>
              <p:nvPr/>
            </p:nvSpPr>
            <p:spPr bwMode="auto">
              <a:xfrm flipV="1">
                <a:off x="2428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0" name="Line 954"/>
              <p:cNvSpPr>
                <a:spLocks noChangeAspect="1" noChangeShapeType="1"/>
              </p:cNvSpPr>
              <p:nvPr/>
            </p:nvSpPr>
            <p:spPr bwMode="auto">
              <a:xfrm flipV="1">
                <a:off x="2429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1" name="Line 955"/>
              <p:cNvSpPr>
                <a:spLocks noChangeAspect="1" noChangeShapeType="1"/>
              </p:cNvSpPr>
              <p:nvPr/>
            </p:nvSpPr>
            <p:spPr bwMode="auto">
              <a:xfrm flipV="1">
                <a:off x="2432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2" name="Line 956"/>
              <p:cNvSpPr>
                <a:spLocks noChangeAspect="1" noChangeShapeType="1"/>
              </p:cNvSpPr>
              <p:nvPr/>
            </p:nvSpPr>
            <p:spPr bwMode="auto">
              <a:xfrm flipV="1">
                <a:off x="2435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3" name="Line 957"/>
              <p:cNvSpPr>
                <a:spLocks noChangeAspect="1" noChangeShapeType="1"/>
              </p:cNvSpPr>
              <p:nvPr/>
            </p:nvSpPr>
            <p:spPr bwMode="auto">
              <a:xfrm flipV="1">
                <a:off x="2439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4" name="Line 958"/>
              <p:cNvSpPr>
                <a:spLocks noChangeAspect="1" noChangeShapeType="1"/>
              </p:cNvSpPr>
              <p:nvPr/>
            </p:nvSpPr>
            <p:spPr bwMode="auto">
              <a:xfrm>
                <a:off x="2444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5" name="Line 959"/>
              <p:cNvSpPr>
                <a:spLocks noChangeAspect="1" noChangeShapeType="1"/>
              </p:cNvSpPr>
              <p:nvPr/>
            </p:nvSpPr>
            <p:spPr bwMode="auto">
              <a:xfrm>
                <a:off x="2448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6" name="Line 960"/>
              <p:cNvSpPr>
                <a:spLocks noChangeAspect="1" noChangeShapeType="1"/>
              </p:cNvSpPr>
              <p:nvPr/>
            </p:nvSpPr>
            <p:spPr bwMode="auto">
              <a:xfrm>
                <a:off x="2452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7" name="Line 961"/>
              <p:cNvSpPr>
                <a:spLocks noChangeAspect="1" noChangeShapeType="1"/>
              </p:cNvSpPr>
              <p:nvPr/>
            </p:nvSpPr>
            <p:spPr bwMode="auto">
              <a:xfrm>
                <a:off x="2456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8" name="Line 962"/>
              <p:cNvSpPr>
                <a:spLocks noChangeAspect="1" noChangeShapeType="1"/>
              </p:cNvSpPr>
              <p:nvPr/>
            </p:nvSpPr>
            <p:spPr bwMode="auto">
              <a:xfrm>
                <a:off x="2459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9" name="Line 963"/>
              <p:cNvSpPr>
                <a:spLocks noChangeAspect="1" noChangeShapeType="1"/>
              </p:cNvSpPr>
              <p:nvPr/>
            </p:nvSpPr>
            <p:spPr bwMode="auto">
              <a:xfrm>
                <a:off x="2460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0" name="Freeform 964"/>
              <p:cNvSpPr>
                <a:spLocks noChangeAspect="1"/>
              </p:cNvSpPr>
              <p:nvPr/>
            </p:nvSpPr>
            <p:spPr bwMode="auto">
              <a:xfrm>
                <a:off x="2375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1" name="Line 965"/>
              <p:cNvSpPr>
                <a:spLocks noChangeAspect="1" noChangeShapeType="1"/>
              </p:cNvSpPr>
              <p:nvPr/>
            </p:nvSpPr>
            <p:spPr bwMode="auto">
              <a:xfrm flipH="1">
                <a:off x="2408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2" name="Line 966"/>
              <p:cNvSpPr>
                <a:spLocks noChangeAspect="1" noChangeShapeType="1"/>
              </p:cNvSpPr>
              <p:nvPr/>
            </p:nvSpPr>
            <p:spPr bwMode="auto">
              <a:xfrm flipH="1">
                <a:off x="2407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3" name="Line 967"/>
              <p:cNvSpPr>
                <a:spLocks noChangeAspect="1" noChangeShapeType="1"/>
              </p:cNvSpPr>
              <p:nvPr/>
            </p:nvSpPr>
            <p:spPr bwMode="auto">
              <a:xfrm flipH="1">
                <a:off x="2404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4" name="Line 968"/>
              <p:cNvSpPr>
                <a:spLocks noChangeAspect="1" noChangeShapeType="1"/>
              </p:cNvSpPr>
              <p:nvPr/>
            </p:nvSpPr>
            <p:spPr bwMode="auto">
              <a:xfrm flipH="1">
                <a:off x="2401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5" name="Line 969"/>
              <p:cNvSpPr>
                <a:spLocks noChangeAspect="1" noChangeShapeType="1"/>
              </p:cNvSpPr>
              <p:nvPr/>
            </p:nvSpPr>
            <p:spPr bwMode="auto">
              <a:xfrm flipH="1">
                <a:off x="239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6" name="Line 970"/>
              <p:cNvSpPr>
                <a:spLocks noChangeAspect="1" noChangeShapeType="1"/>
              </p:cNvSpPr>
              <p:nvPr/>
            </p:nvSpPr>
            <p:spPr bwMode="auto">
              <a:xfrm flipH="1">
                <a:off x="2392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7" name="Line 97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7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8" name="Line 9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3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9" name="Line 97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0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0" name="Line 97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7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1" name="Line 9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6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2" name="Line 9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5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3" name="Line 977"/>
              <p:cNvSpPr>
                <a:spLocks noChangeAspect="1" noChangeShapeType="1"/>
              </p:cNvSpPr>
              <p:nvPr/>
            </p:nvSpPr>
            <p:spPr bwMode="auto">
              <a:xfrm flipV="1">
                <a:off x="2375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4" name="Line 978"/>
              <p:cNvSpPr>
                <a:spLocks noChangeAspect="1" noChangeShapeType="1"/>
              </p:cNvSpPr>
              <p:nvPr/>
            </p:nvSpPr>
            <p:spPr bwMode="auto">
              <a:xfrm flipV="1">
                <a:off x="2376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5" name="Line 979"/>
              <p:cNvSpPr>
                <a:spLocks noChangeAspect="1" noChangeShapeType="1"/>
              </p:cNvSpPr>
              <p:nvPr/>
            </p:nvSpPr>
            <p:spPr bwMode="auto">
              <a:xfrm flipV="1">
                <a:off x="2377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6" name="Line 980"/>
              <p:cNvSpPr>
                <a:spLocks noChangeAspect="1" noChangeShapeType="1"/>
              </p:cNvSpPr>
              <p:nvPr/>
            </p:nvSpPr>
            <p:spPr bwMode="auto">
              <a:xfrm flipV="1">
                <a:off x="2380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7" name="Line 981"/>
              <p:cNvSpPr>
                <a:spLocks noChangeAspect="1" noChangeShapeType="1"/>
              </p:cNvSpPr>
              <p:nvPr/>
            </p:nvSpPr>
            <p:spPr bwMode="auto">
              <a:xfrm flipV="1">
                <a:off x="2383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8" name="Line 982"/>
              <p:cNvSpPr>
                <a:spLocks noChangeAspect="1" noChangeShapeType="1"/>
              </p:cNvSpPr>
              <p:nvPr/>
            </p:nvSpPr>
            <p:spPr bwMode="auto">
              <a:xfrm flipV="1">
                <a:off x="2387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9" name="Line 983"/>
              <p:cNvSpPr>
                <a:spLocks noChangeAspect="1" noChangeShapeType="1"/>
              </p:cNvSpPr>
              <p:nvPr/>
            </p:nvSpPr>
            <p:spPr bwMode="auto">
              <a:xfrm>
                <a:off x="2392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0" name="Line 984"/>
              <p:cNvSpPr>
                <a:spLocks noChangeAspect="1" noChangeShapeType="1"/>
              </p:cNvSpPr>
              <p:nvPr/>
            </p:nvSpPr>
            <p:spPr bwMode="auto">
              <a:xfrm>
                <a:off x="239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1" name="Line 985"/>
              <p:cNvSpPr>
                <a:spLocks noChangeAspect="1" noChangeShapeType="1"/>
              </p:cNvSpPr>
              <p:nvPr/>
            </p:nvSpPr>
            <p:spPr bwMode="auto">
              <a:xfrm>
                <a:off x="2401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2" name="Line 986"/>
              <p:cNvSpPr>
                <a:spLocks noChangeAspect="1" noChangeShapeType="1"/>
              </p:cNvSpPr>
              <p:nvPr/>
            </p:nvSpPr>
            <p:spPr bwMode="auto">
              <a:xfrm>
                <a:off x="2404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3" name="Line 987"/>
              <p:cNvSpPr>
                <a:spLocks noChangeAspect="1" noChangeShapeType="1"/>
              </p:cNvSpPr>
              <p:nvPr/>
            </p:nvSpPr>
            <p:spPr bwMode="auto">
              <a:xfrm>
                <a:off x="2407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4" name="Line 988"/>
              <p:cNvSpPr>
                <a:spLocks noChangeAspect="1" noChangeShapeType="1"/>
              </p:cNvSpPr>
              <p:nvPr/>
            </p:nvSpPr>
            <p:spPr bwMode="auto">
              <a:xfrm>
                <a:off x="2408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5" name="Freeform 989"/>
              <p:cNvSpPr>
                <a:spLocks noChangeAspect="1"/>
              </p:cNvSpPr>
              <p:nvPr/>
            </p:nvSpPr>
            <p:spPr bwMode="auto">
              <a:xfrm>
                <a:off x="2236" y="2914"/>
                <a:ext cx="20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6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6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6" name="Line 990"/>
              <p:cNvSpPr>
                <a:spLocks noChangeAspect="1" noChangeShapeType="1"/>
              </p:cNvSpPr>
              <p:nvPr/>
            </p:nvSpPr>
            <p:spPr bwMode="auto">
              <a:xfrm flipH="1">
                <a:off x="2256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7" name="Line 991"/>
              <p:cNvSpPr>
                <a:spLocks noChangeAspect="1" noChangeShapeType="1"/>
              </p:cNvSpPr>
              <p:nvPr/>
            </p:nvSpPr>
            <p:spPr bwMode="auto">
              <a:xfrm flipH="1">
                <a:off x="2254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8" name="Line 992"/>
              <p:cNvSpPr>
                <a:spLocks noChangeAspect="1" noChangeShapeType="1"/>
              </p:cNvSpPr>
              <p:nvPr/>
            </p:nvSpPr>
            <p:spPr bwMode="auto">
              <a:xfrm flipH="1">
                <a:off x="2252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9" name="Line 993"/>
              <p:cNvSpPr>
                <a:spLocks noChangeAspect="1" noChangeShapeType="1"/>
              </p:cNvSpPr>
              <p:nvPr/>
            </p:nvSpPr>
            <p:spPr bwMode="auto">
              <a:xfrm flipH="1">
                <a:off x="2249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0" name="Line 994"/>
              <p:cNvSpPr>
                <a:spLocks noChangeAspect="1" noChangeShapeType="1"/>
              </p:cNvSpPr>
              <p:nvPr/>
            </p:nvSpPr>
            <p:spPr bwMode="auto">
              <a:xfrm flipH="1">
                <a:off x="224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1" name="Line 99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2" name="Line 9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0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3" name="Line 99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8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4" name="Line 9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7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5" name="Line 9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6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6" name="Line 1000"/>
              <p:cNvSpPr>
                <a:spLocks noChangeAspect="1" noChangeShapeType="1"/>
              </p:cNvSpPr>
              <p:nvPr/>
            </p:nvSpPr>
            <p:spPr bwMode="auto">
              <a:xfrm flipV="1">
                <a:off x="2236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7" name="Line 1001"/>
              <p:cNvSpPr>
                <a:spLocks noChangeAspect="1" noChangeShapeType="1"/>
              </p:cNvSpPr>
              <p:nvPr/>
            </p:nvSpPr>
            <p:spPr bwMode="auto">
              <a:xfrm flipV="1">
                <a:off x="2237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8" name="Line 1002"/>
              <p:cNvSpPr>
                <a:spLocks noChangeAspect="1" noChangeShapeType="1"/>
              </p:cNvSpPr>
              <p:nvPr/>
            </p:nvSpPr>
            <p:spPr bwMode="auto">
              <a:xfrm flipV="1">
                <a:off x="2238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9" name="Line 1003"/>
              <p:cNvSpPr>
                <a:spLocks noChangeAspect="1" noChangeShapeType="1"/>
              </p:cNvSpPr>
              <p:nvPr/>
            </p:nvSpPr>
            <p:spPr bwMode="auto">
              <a:xfrm flipV="1">
                <a:off x="2240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0" name="Line 1004"/>
              <p:cNvSpPr>
                <a:spLocks noChangeAspect="1" noChangeShapeType="1"/>
              </p:cNvSpPr>
              <p:nvPr/>
            </p:nvSpPr>
            <p:spPr bwMode="auto">
              <a:xfrm flipV="1">
                <a:off x="224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1" name="Line 1005"/>
              <p:cNvSpPr>
                <a:spLocks noChangeAspect="1" noChangeShapeType="1"/>
              </p:cNvSpPr>
              <p:nvPr/>
            </p:nvSpPr>
            <p:spPr bwMode="auto">
              <a:xfrm>
                <a:off x="224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2" name="Line 1006"/>
              <p:cNvSpPr>
                <a:spLocks noChangeAspect="1" noChangeShapeType="1"/>
              </p:cNvSpPr>
              <p:nvPr/>
            </p:nvSpPr>
            <p:spPr bwMode="auto">
              <a:xfrm>
                <a:off x="2249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3" name="Line 1007"/>
              <p:cNvSpPr>
                <a:spLocks noChangeAspect="1" noChangeShapeType="1"/>
              </p:cNvSpPr>
              <p:nvPr/>
            </p:nvSpPr>
            <p:spPr bwMode="auto">
              <a:xfrm>
                <a:off x="2252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4" name="Line 1008"/>
              <p:cNvSpPr>
                <a:spLocks noChangeAspect="1" noChangeShapeType="1"/>
              </p:cNvSpPr>
              <p:nvPr/>
            </p:nvSpPr>
            <p:spPr bwMode="auto">
              <a:xfrm>
                <a:off x="2254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5" name="Line 1009"/>
              <p:cNvSpPr>
                <a:spLocks noChangeAspect="1" noChangeShapeType="1"/>
              </p:cNvSpPr>
              <p:nvPr/>
            </p:nvSpPr>
            <p:spPr bwMode="auto">
              <a:xfrm>
                <a:off x="2256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6" name="Freeform 1010"/>
              <p:cNvSpPr>
                <a:spLocks noChangeAspect="1"/>
              </p:cNvSpPr>
              <p:nvPr/>
            </p:nvSpPr>
            <p:spPr bwMode="auto">
              <a:xfrm>
                <a:off x="2193" y="2914"/>
                <a:ext cx="20" cy="20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0" y="0"/>
                    </a:moveTo>
                    <a:lnTo>
                      <a:pt x="79" y="3"/>
                    </a:lnTo>
                    <a:lnTo>
                      <a:pt x="97" y="12"/>
                    </a:lnTo>
                    <a:lnTo>
                      <a:pt x="109" y="26"/>
                    </a:lnTo>
                    <a:lnTo>
                      <a:pt x="118" y="42"/>
                    </a:lnTo>
                    <a:lnTo>
                      <a:pt x="121" y="61"/>
                    </a:lnTo>
                    <a:lnTo>
                      <a:pt x="118" y="80"/>
                    </a:lnTo>
                    <a:lnTo>
                      <a:pt x="109" y="98"/>
                    </a:lnTo>
                    <a:lnTo>
                      <a:pt x="97" y="110"/>
                    </a:lnTo>
                    <a:lnTo>
                      <a:pt x="79" y="119"/>
                    </a:lnTo>
                    <a:lnTo>
                      <a:pt x="60" y="122"/>
                    </a:lnTo>
                    <a:lnTo>
                      <a:pt x="41" y="119"/>
                    </a:lnTo>
                    <a:lnTo>
                      <a:pt x="24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4" y="12"/>
                    </a:lnTo>
                    <a:lnTo>
                      <a:pt x="41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7" name="Line 1011"/>
              <p:cNvSpPr>
                <a:spLocks noChangeAspect="1" noChangeShapeType="1"/>
              </p:cNvSpPr>
              <p:nvPr/>
            </p:nvSpPr>
            <p:spPr bwMode="auto">
              <a:xfrm flipH="1">
                <a:off x="2212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8" name="Line 1012"/>
              <p:cNvSpPr>
                <a:spLocks noChangeAspect="1" noChangeShapeType="1"/>
              </p:cNvSpPr>
              <p:nvPr/>
            </p:nvSpPr>
            <p:spPr bwMode="auto">
              <a:xfrm flipH="1">
                <a:off x="2211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9" name="Line 1013"/>
              <p:cNvSpPr>
                <a:spLocks noChangeAspect="1" noChangeShapeType="1"/>
              </p:cNvSpPr>
              <p:nvPr/>
            </p:nvSpPr>
            <p:spPr bwMode="auto">
              <a:xfrm flipH="1">
                <a:off x="2209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0" name="Line 1014"/>
              <p:cNvSpPr>
                <a:spLocks noChangeAspect="1" noChangeShapeType="1"/>
              </p:cNvSpPr>
              <p:nvPr/>
            </p:nvSpPr>
            <p:spPr bwMode="auto">
              <a:xfrm flipH="1">
                <a:off x="2206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1" name="Line 1015"/>
              <p:cNvSpPr>
                <a:spLocks noChangeAspect="1" noChangeShapeType="1"/>
              </p:cNvSpPr>
              <p:nvPr/>
            </p:nvSpPr>
            <p:spPr bwMode="auto">
              <a:xfrm flipH="1">
                <a:off x="220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2" name="Line 10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00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3" name="Line 10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7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4" name="Line 10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5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5" name="Line 10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6" name="Line 102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7" name="Line 1021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8" name="Line 1022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9" name="Line 1023"/>
              <p:cNvSpPr>
                <a:spLocks noChangeAspect="1" noChangeShapeType="1"/>
              </p:cNvSpPr>
              <p:nvPr/>
            </p:nvSpPr>
            <p:spPr bwMode="auto">
              <a:xfrm flipV="1">
                <a:off x="2195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0" name="Line 1024"/>
              <p:cNvSpPr>
                <a:spLocks noChangeAspect="1" noChangeShapeType="1"/>
              </p:cNvSpPr>
              <p:nvPr/>
            </p:nvSpPr>
            <p:spPr bwMode="auto">
              <a:xfrm flipV="1">
                <a:off x="2197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1" name="Line 1025"/>
              <p:cNvSpPr>
                <a:spLocks noChangeAspect="1" noChangeShapeType="1"/>
              </p:cNvSpPr>
              <p:nvPr/>
            </p:nvSpPr>
            <p:spPr bwMode="auto">
              <a:xfrm flipV="1">
                <a:off x="2200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2" name="Line 1026"/>
              <p:cNvSpPr>
                <a:spLocks noChangeAspect="1" noChangeShapeType="1"/>
              </p:cNvSpPr>
              <p:nvPr/>
            </p:nvSpPr>
            <p:spPr bwMode="auto">
              <a:xfrm>
                <a:off x="220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3" name="Line 1027"/>
              <p:cNvSpPr>
                <a:spLocks noChangeAspect="1" noChangeShapeType="1"/>
              </p:cNvSpPr>
              <p:nvPr/>
            </p:nvSpPr>
            <p:spPr bwMode="auto">
              <a:xfrm>
                <a:off x="2206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4" name="Line 1028"/>
              <p:cNvSpPr>
                <a:spLocks noChangeAspect="1" noChangeShapeType="1"/>
              </p:cNvSpPr>
              <p:nvPr/>
            </p:nvSpPr>
            <p:spPr bwMode="auto">
              <a:xfrm>
                <a:off x="2209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5" name="Line 1029"/>
              <p:cNvSpPr>
                <a:spLocks noChangeAspect="1" noChangeShapeType="1"/>
              </p:cNvSpPr>
              <p:nvPr/>
            </p:nvSpPr>
            <p:spPr bwMode="auto">
              <a:xfrm>
                <a:off x="2211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6" name="Line 1030"/>
              <p:cNvSpPr>
                <a:spLocks noChangeAspect="1" noChangeShapeType="1"/>
              </p:cNvSpPr>
              <p:nvPr/>
            </p:nvSpPr>
            <p:spPr bwMode="auto">
              <a:xfrm>
                <a:off x="2212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7" name="Freeform 1031"/>
              <p:cNvSpPr>
                <a:spLocks noChangeAspect="1"/>
              </p:cNvSpPr>
              <p:nvPr/>
            </p:nvSpPr>
            <p:spPr bwMode="auto">
              <a:xfrm>
                <a:off x="2149" y="2914"/>
                <a:ext cx="21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8" name="Line 1032"/>
              <p:cNvSpPr>
                <a:spLocks noChangeAspect="1" noChangeShapeType="1"/>
              </p:cNvSpPr>
              <p:nvPr/>
            </p:nvSpPr>
            <p:spPr bwMode="auto">
              <a:xfrm flipH="1">
                <a:off x="2170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9" name="Line 1033"/>
              <p:cNvSpPr>
                <a:spLocks noChangeAspect="1" noChangeShapeType="1"/>
              </p:cNvSpPr>
              <p:nvPr/>
            </p:nvSpPr>
            <p:spPr bwMode="auto">
              <a:xfrm flipH="1">
                <a:off x="2168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0" name="Line 1034"/>
              <p:cNvSpPr>
                <a:spLocks noChangeAspect="1" noChangeShapeType="1"/>
              </p:cNvSpPr>
              <p:nvPr/>
            </p:nvSpPr>
            <p:spPr bwMode="auto">
              <a:xfrm flipH="1">
                <a:off x="2166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1" name="Line 1035"/>
              <p:cNvSpPr>
                <a:spLocks noChangeAspect="1" noChangeShapeType="1"/>
              </p:cNvSpPr>
              <p:nvPr/>
            </p:nvSpPr>
            <p:spPr bwMode="auto">
              <a:xfrm flipH="1">
                <a:off x="216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2" name="Line 1036"/>
              <p:cNvSpPr>
                <a:spLocks noChangeAspect="1" noChangeShapeType="1"/>
              </p:cNvSpPr>
              <p:nvPr/>
            </p:nvSpPr>
            <p:spPr bwMode="auto">
              <a:xfrm flipH="1">
                <a:off x="2159" y="293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3" name="Line 10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4" name="Line 10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5" name="Line 10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1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6" name="Line 10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0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7" name="Line 10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49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8" name="Line 1042"/>
              <p:cNvSpPr>
                <a:spLocks noChangeAspect="1" noChangeShapeType="1"/>
              </p:cNvSpPr>
              <p:nvPr/>
            </p:nvSpPr>
            <p:spPr bwMode="auto">
              <a:xfrm flipV="1">
                <a:off x="2149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9" name="Line 1043"/>
              <p:cNvSpPr>
                <a:spLocks noChangeAspect="1" noChangeShapeType="1"/>
              </p:cNvSpPr>
              <p:nvPr/>
            </p:nvSpPr>
            <p:spPr bwMode="auto">
              <a:xfrm flipV="1">
                <a:off x="2150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0" name="Line 1044"/>
              <p:cNvSpPr>
                <a:spLocks noChangeAspect="1" noChangeShapeType="1"/>
              </p:cNvSpPr>
              <p:nvPr/>
            </p:nvSpPr>
            <p:spPr bwMode="auto">
              <a:xfrm flipV="1">
                <a:off x="2151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1" name="Line 1045"/>
              <p:cNvSpPr>
                <a:spLocks noChangeAspect="1" noChangeShapeType="1"/>
              </p:cNvSpPr>
              <p:nvPr/>
            </p:nvSpPr>
            <p:spPr bwMode="auto">
              <a:xfrm flipV="1">
                <a:off x="215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2" name="Line 1046"/>
              <p:cNvSpPr>
                <a:spLocks noChangeAspect="1" noChangeShapeType="1"/>
              </p:cNvSpPr>
              <p:nvPr/>
            </p:nvSpPr>
            <p:spPr bwMode="auto">
              <a:xfrm flipV="1">
                <a:off x="215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3" name="Line 1047"/>
              <p:cNvSpPr>
                <a:spLocks noChangeAspect="1" noChangeShapeType="1"/>
              </p:cNvSpPr>
              <p:nvPr/>
            </p:nvSpPr>
            <p:spPr bwMode="auto">
              <a:xfrm>
                <a:off x="2159" y="291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4" name="Line 1048"/>
              <p:cNvSpPr>
                <a:spLocks noChangeAspect="1" noChangeShapeType="1"/>
              </p:cNvSpPr>
              <p:nvPr/>
            </p:nvSpPr>
            <p:spPr bwMode="auto">
              <a:xfrm>
                <a:off x="216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5" name="Line 1049"/>
              <p:cNvSpPr>
                <a:spLocks noChangeAspect="1" noChangeShapeType="1"/>
              </p:cNvSpPr>
              <p:nvPr/>
            </p:nvSpPr>
            <p:spPr bwMode="auto">
              <a:xfrm>
                <a:off x="2166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6" name="Line 1050"/>
              <p:cNvSpPr>
                <a:spLocks noChangeAspect="1" noChangeShapeType="1"/>
              </p:cNvSpPr>
              <p:nvPr/>
            </p:nvSpPr>
            <p:spPr bwMode="auto">
              <a:xfrm>
                <a:off x="2168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7" name="Line 1051"/>
              <p:cNvSpPr>
                <a:spLocks noChangeAspect="1" noChangeShapeType="1"/>
              </p:cNvSpPr>
              <p:nvPr/>
            </p:nvSpPr>
            <p:spPr bwMode="auto">
              <a:xfrm>
                <a:off x="2170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8" name="Rectangle 1052"/>
              <p:cNvSpPr>
                <a:spLocks noChangeAspect="1" noChangeArrowheads="1"/>
              </p:cNvSpPr>
              <p:nvPr/>
            </p:nvSpPr>
            <p:spPr bwMode="auto">
              <a:xfrm>
                <a:off x="2144" y="2750"/>
                <a:ext cx="114" cy="124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50000">
                    <a:schemeClr val="folHlink"/>
                  </a:gs>
                  <a:gs pos="100000">
                    <a:schemeClr val="hlink"/>
                  </a:gs>
                </a:gsLst>
                <a:lin ang="5400000" scaled="1"/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569" name="Line 1053"/>
              <p:cNvSpPr>
                <a:spLocks noChangeAspect="1" noChangeShapeType="1"/>
              </p:cNvSpPr>
              <p:nvPr/>
            </p:nvSpPr>
            <p:spPr bwMode="auto">
              <a:xfrm flipH="1">
                <a:off x="2142" y="2875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0" name="Line 1054"/>
              <p:cNvSpPr>
                <a:spLocks noChangeAspect="1" noChangeShapeType="1"/>
              </p:cNvSpPr>
              <p:nvPr/>
            </p:nvSpPr>
            <p:spPr bwMode="auto">
              <a:xfrm flipV="1">
                <a:off x="2142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1" name="Line 1055"/>
              <p:cNvSpPr>
                <a:spLocks noChangeAspect="1" noChangeShapeType="1"/>
              </p:cNvSpPr>
              <p:nvPr/>
            </p:nvSpPr>
            <p:spPr bwMode="auto">
              <a:xfrm>
                <a:off x="2142" y="2751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2" name="Line 1056"/>
              <p:cNvSpPr>
                <a:spLocks noChangeAspect="1" noChangeShapeType="1"/>
              </p:cNvSpPr>
              <p:nvPr/>
            </p:nvSpPr>
            <p:spPr bwMode="auto">
              <a:xfrm>
                <a:off x="2257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3" name="Freeform 1057"/>
              <p:cNvSpPr>
                <a:spLocks noChangeAspect="1"/>
              </p:cNvSpPr>
              <p:nvPr/>
            </p:nvSpPr>
            <p:spPr bwMode="auto">
              <a:xfrm>
                <a:off x="2286" y="2752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4" name="Freeform 1058"/>
              <p:cNvSpPr>
                <a:spLocks noChangeAspect="1"/>
              </p:cNvSpPr>
              <p:nvPr/>
            </p:nvSpPr>
            <p:spPr bwMode="auto">
              <a:xfrm>
                <a:off x="2342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5" name="Freeform 1059"/>
              <p:cNvSpPr>
                <a:spLocks noChangeAspect="1"/>
              </p:cNvSpPr>
              <p:nvPr/>
            </p:nvSpPr>
            <p:spPr bwMode="auto">
              <a:xfrm>
                <a:off x="2395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6" name="Freeform 1060"/>
              <p:cNvSpPr>
                <a:spLocks noChangeAspect="1"/>
              </p:cNvSpPr>
              <p:nvPr/>
            </p:nvSpPr>
            <p:spPr bwMode="auto">
              <a:xfrm>
                <a:off x="2286" y="2795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3"/>
                    </a:lnTo>
                    <a:lnTo>
                      <a:pt x="151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7" name="Freeform 1061"/>
              <p:cNvSpPr>
                <a:spLocks noChangeAspect="1"/>
              </p:cNvSpPr>
              <p:nvPr/>
            </p:nvSpPr>
            <p:spPr bwMode="auto">
              <a:xfrm>
                <a:off x="2342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2" y="142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8" name="Freeform 1062"/>
              <p:cNvSpPr>
                <a:spLocks noChangeAspect="1"/>
              </p:cNvSpPr>
              <p:nvPr/>
            </p:nvSpPr>
            <p:spPr bwMode="auto">
              <a:xfrm>
                <a:off x="2395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9" name="Freeform 1063"/>
              <p:cNvSpPr>
                <a:spLocks noChangeAspect="1"/>
              </p:cNvSpPr>
              <p:nvPr/>
            </p:nvSpPr>
            <p:spPr bwMode="auto">
              <a:xfrm>
                <a:off x="2286" y="2839"/>
                <a:ext cx="25" cy="2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1" y="35"/>
                    </a:lnTo>
                    <a:lnTo>
                      <a:pt x="151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0" name="Freeform 1064"/>
              <p:cNvSpPr>
                <a:spLocks noChangeAspect="1"/>
              </p:cNvSpPr>
              <p:nvPr/>
            </p:nvSpPr>
            <p:spPr bwMode="auto">
              <a:xfrm>
                <a:off x="2342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3"/>
                    </a:lnTo>
                    <a:lnTo>
                      <a:pt x="142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2" y="142"/>
                    </a:lnTo>
                    <a:lnTo>
                      <a:pt x="132" y="150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1" name="Freeform 1065"/>
              <p:cNvSpPr>
                <a:spLocks noChangeAspect="1"/>
              </p:cNvSpPr>
              <p:nvPr/>
            </p:nvSpPr>
            <p:spPr bwMode="auto">
              <a:xfrm>
                <a:off x="2395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2" name="Line 1066"/>
              <p:cNvSpPr>
                <a:spLocks noChangeAspect="1" noChangeShapeType="1"/>
              </p:cNvSpPr>
              <p:nvPr/>
            </p:nvSpPr>
            <p:spPr bwMode="auto">
              <a:xfrm>
                <a:off x="2015" y="275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3" name="Line 1067"/>
              <p:cNvSpPr>
                <a:spLocks noChangeAspect="1" noChangeShapeType="1"/>
              </p:cNvSpPr>
              <p:nvPr/>
            </p:nvSpPr>
            <p:spPr bwMode="auto">
              <a:xfrm>
                <a:off x="2015" y="276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4" name="Line 1068"/>
              <p:cNvSpPr>
                <a:spLocks noChangeAspect="1" noChangeShapeType="1"/>
              </p:cNvSpPr>
              <p:nvPr/>
            </p:nvSpPr>
            <p:spPr bwMode="auto">
              <a:xfrm>
                <a:off x="2015" y="278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5" name="Line 1069"/>
              <p:cNvSpPr>
                <a:spLocks noChangeAspect="1" noChangeShapeType="1"/>
              </p:cNvSpPr>
              <p:nvPr/>
            </p:nvSpPr>
            <p:spPr bwMode="auto">
              <a:xfrm>
                <a:off x="2015" y="279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6" name="Line 1070"/>
              <p:cNvSpPr>
                <a:spLocks noChangeAspect="1" noChangeShapeType="1"/>
              </p:cNvSpPr>
              <p:nvPr/>
            </p:nvSpPr>
            <p:spPr bwMode="auto">
              <a:xfrm>
                <a:off x="2015" y="281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7" name="Line 1071"/>
              <p:cNvSpPr>
                <a:spLocks noChangeAspect="1" noChangeShapeType="1"/>
              </p:cNvSpPr>
              <p:nvPr/>
            </p:nvSpPr>
            <p:spPr bwMode="auto">
              <a:xfrm>
                <a:off x="2015" y="282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8" name="Line 1072"/>
              <p:cNvSpPr>
                <a:spLocks noChangeAspect="1" noChangeShapeType="1"/>
              </p:cNvSpPr>
              <p:nvPr/>
            </p:nvSpPr>
            <p:spPr bwMode="auto">
              <a:xfrm>
                <a:off x="2015" y="284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9" name="Line 1073"/>
              <p:cNvSpPr>
                <a:spLocks noChangeAspect="1" noChangeShapeType="1"/>
              </p:cNvSpPr>
              <p:nvPr/>
            </p:nvSpPr>
            <p:spPr bwMode="auto">
              <a:xfrm>
                <a:off x="2015" y="285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0" name="Line 1074"/>
              <p:cNvSpPr>
                <a:spLocks noChangeAspect="1" noChangeShapeType="1"/>
              </p:cNvSpPr>
              <p:nvPr/>
            </p:nvSpPr>
            <p:spPr bwMode="auto">
              <a:xfrm>
                <a:off x="2015" y="287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1" name="Line 1075"/>
              <p:cNvSpPr>
                <a:spLocks noChangeAspect="1" noChangeShapeType="1"/>
              </p:cNvSpPr>
              <p:nvPr/>
            </p:nvSpPr>
            <p:spPr bwMode="auto">
              <a:xfrm>
                <a:off x="2015" y="288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2" name="Freeform 1076"/>
              <p:cNvSpPr>
                <a:spLocks noChangeAspect="1"/>
              </p:cNvSpPr>
              <p:nvPr/>
            </p:nvSpPr>
            <p:spPr bwMode="auto">
              <a:xfrm>
                <a:off x="2440" y="2766"/>
                <a:ext cx="91" cy="78"/>
              </a:xfrm>
              <a:custGeom>
                <a:avLst/>
                <a:gdLst>
                  <a:gd name="T0" fmla="*/ 0 w 540"/>
                  <a:gd name="T1" fmla="*/ 0 h 467"/>
                  <a:gd name="T2" fmla="*/ 0 w 540"/>
                  <a:gd name="T3" fmla="*/ 0 h 467"/>
                  <a:gd name="T4" fmla="*/ 1 w 540"/>
                  <a:gd name="T5" fmla="*/ 0 h 467"/>
                  <a:gd name="T6" fmla="*/ 0 w 540"/>
                  <a:gd name="T7" fmla="*/ 0 h 467"/>
                  <a:gd name="T8" fmla="*/ 0 w 540"/>
                  <a:gd name="T9" fmla="*/ 0 h 467"/>
                  <a:gd name="T10" fmla="*/ 0 w 540"/>
                  <a:gd name="T11" fmla="*/ 0 h 467"/>
                  <a:gd name="T12" fmla="*/ 0 w 540"/>
                  <a:gd name="T13" fmla="*/ 0 h 4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0"/>
                  <a:gd name="T22" fmla="*/ 0 h 467"/>
                  <a:gd name="T23" fmla="*/ 540 w 540"/>
                  <a:gd name="T24" fmla="*/ 467 h 4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0" h="467">
                    <a:moveTo>
                      <a:pt x="134" y="0"/>
                    </a:moveTo>
                    <a:lnTo>
                      <a:pt x="405" y="0"/>
                    </a:lnTo>
                    <a:lnTo>
                      <a:pt x="540" y="233"/>
                    </a:lnTo>
                    <a:lnTo>
                      <a:pt x="405" y="467"/>
                    </a:lnTo>
                    <a:lnTo>
                      <a:pt x="134" y="467"/>
                    </a:lnTo>
                    <a:lnTo>
                      <a:pt x="0" y="23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3" name="Line 10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40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4" name="Line 1078"/>
              <p:cNvSpPr>
                <a:spLocks noChangeAspect="1" noChangeShapeType="1"/>
              </p:cNvSpPr>
              <p:nvPr/>
            </p:nvSpPr>
            <p:spPr bwMode="auto">
              <a:xfrm flipV="1">
                <a:off x="2440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5" name="Line 1079"/>
              <p:cNvSpPr>
                <a:spLocks noChangeAspect="1" noChangeShapeType="1"/>
              </p:cNvSpPr>
              <p:nvPr/>
            </p:nvSpPr>
            <p:spPr bwMode="auto">
              <a:xfrm>
                <a:off x="2463" y="2766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6" name="Line 1080"/>
              <p:cNvSpPr>
                <a:spLocks noChangeAspect="1" noChangeShapeType="1"/>
              </p:cNvSpPr>
              <p:nvPr/>
            </p:nvSpPr>
            <p:spPr bwMode="auto">
              <a:xfrm>
                <a:off x="2508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7" name="Line 1081"/>
              <p:cNvSpPr>
                <a:spLocks noChangeAspect="1" noChangeShapeType="1"/>
              </p:cNvSpPr>
              <p:nvPr/>
            </p:nvSpPr>
            <p:spPr bwMode="auto">
              <a:xfrm flipH="1">
                <a:off x="2508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8" name="Line 1082"/>
              <p:cNvSpPr>
                <a:spLocks noChangeAspect="1" noChangeShapeType="1"/>
              </p:cNvSpPr>
              <p:nvPr/>
            </p:nvSpPr>
            <p:spPr bwMode="auto">
              <a:xfrm flipH="1">
                <a:off x="2463" y="2844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82" name="円/楕円 1993"/>
            <p:cNvSpPr>
              <a:spLocks noChangeArrowheads="1"/>
            </p:cNvSpPr>
            <p:nvPr/>
          </p:nvSpPr>
          <p:spPr bwMode="auto">
            <a:xfrm>
              <a:off x="5046337" y="6065866"/>
              <a:ext cx="969877" cy="531813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89" name="円/楕円 1992"/>
            <p:cNvSpPr>
              <a:spLocks noChangeArrowheads="1"/>
            </p:cNvSpPr>
            <p:nvPr/>
          </p:nvSpPr>
          <p:spPr bwMode="auto">
            <a:xfrm>
              <a:off x="4292342" y="5139647"/>
              <a:ext cx="947653" cy="395287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cxnSp>
          <p:nvCxnSpPr>
            <p:cNvPr id="92" name="直線コネクタ 91"/>
            <p:cNvCxnSpPr/>
            <p:nvPr/>
          </p:nvCxnSpPr>
          <p:spPr bwMode="auto">
            <a:xfrm rot="5400000" flipH="1" flipV="1">
              <a:off x="3680137" y="5255031"/>
              <a:ext cx="904875" cy="835025"/>
            </a:xfrm>
            <a:prstGeom prst="line">
              <a:avLst/>
            </a:prstGeom>
            <a:ln w="3810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グループ化 1643"/>
            <p:cNvGrpSpPr/>
            <p:nvPr/>
          </p:nvGrpSpPr>
          <p:grpSpPr>
            <a:xfrm>
              <a:off x="2328779" y="4299051"/>
              <a:ext cx="4576988" cy="2092252"/>
              <a:chOff x="1823812" y="3766781"/>
              <a:chExt cx="4576988" cy="2692757"/>
            </a:xfrm>
          </p:grpSpPr>
          <p:pic>
            <p:nvPicPr>
              <p:cNvPr id="57" name="図 1946" descr="光円錐緑６.png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1823812" y="3766782"/>
                <a:ext cx="571449" cy="26927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58" name="図 1945" descr="光円錐緑５.png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5839830" y="3780430"/>
                <a:ext cx="560970" cy="2599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1" name="図 1943" descr="光円錐緑３.png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4530259" y="3794078"/>
                <a:ext cx="980988" cy="2605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" name="図 1940" descr="光円錐緑１.png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2785751" y="3766781"/>
                <a:ext cx="1136549" cy="25435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95" name="円/楕円 1996"/>
            <p:cNvSpPr>
              <a:spLocks noChangeArrowheads="1"/>
            </p:cNvSpPr>
            <p:nvPr/>
          </p:nvSpPr>
          <p:spPr bwMode="auto">
            <a:xfrm>
              <a:off x="3303417" y="6029354"/>
              <a:ext cx="1117501" cy="500062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96" name="円/楕円 1486"/>
            <p:cNvSpPr>
              <a:spLocks noChangeArrowheads="1"/>
            </p:cNvSpPr>
            <p:nvPr/>
          </p:nvSpPr>
          <p:spPr bwMode="auto">
            <a:xfrm>
              <a:off x="2346240" y="6281766"/>
              <a:ext cx="557162" cy="201613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6" name="グループ化 3010"/>
            <p:cNvGrpSpPr>
              <a:grpSpLocks noChangeAspect="1"/>
            </p:cNvGrpSpPr>
            <p:nvPr/>
          </p:nvGrpSpPr>
          <p:grpSpPr bwMode="auto">
            <a:xfrm>
              <a:off x="3652636" y="5953154"/>
              <a:ext cx="403189" cy="188912"/>
              <a:chOff x="2320792" y="2019300"/>
              <a:chExt cx="5807061" cy="2933700"/>
            </a:xfrm>
          </p:grpSpPr>
          <p:sp>
            <p:nvSpPr>
              <p:cNvPr id="1379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20792" y="2019300"/>
                <a:ext cx="5807061" cy="29337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0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33697" y="2731770"/>
                <a:ext cx="4748885" cy="2207260"/>
              </a:xfrm>
              <a:prstGeom prst="rect">
                <a:avLst/>
              </a:prstGeom>
              <a:solidFill>
                <a:srgbClr val="0099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1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493903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2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33697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3" name="Line 4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4" name="Line 41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5" name="Freeform 42"/>
              <p:cNvSpPr>
                <a:spLocks noChangeAspect="1"/>
              </p:cNvSpPr>
              <p:nvPr/>
            </p:nvSpPr>
            <p:spPr bwMode="auto">
              <a:xfrm>
                <a:off x="7082582" y="2061210"/>
                <a:ext cx="1019462" cy="2877820"/>
              </a:xfrm>
              <a:custGeom>
                <a:avLst/>
                <a:gdLst>
                  <a:gd name="T0" fmla="*/ 2147483647 w 733"/>
                  <a:gd name="T1" fmla="*/ 0 h 1906"/>
                  <a:gd name="T2" fmla="*/ 2147483647 w 733"/>
                  <a:gd name="T3" fmla="*/ 2147483647 h 1906"/>
                  <a:gd name="T4" fmla="*/ 0 w 733"/>
                  <a:gd name="T5" fmla="*/ 2147483647 h 1906"/>
                  <a:gd name="T6" fmla="*/ 0 w 733"/>
                  <a:gd name="T7" fmla="*/ 2147483647 h 1906"/>
                  <a:gd name="T8" fmla="*/ 2147483647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6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4254500"/>
                <a:ext cx="1019462" cy="6845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7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8102044" y="2061210"/>
                <a:ext cx="0" cy="219329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8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7082582" y="2061210"/>
                <a:ext cx="1019462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9" name="Line 46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0" name="Freeform 47"/>
              <p:cNvSpPr>
                <a:spLocks noChangeAspect="1"/>
              </p:cNvSpPr>
              <p:nvPr/>
            </p:nvSpPr>
            <p:spPr bwMode="auto">
              <a:xfrm>
                <a:off x="2333697" y="2061210"/>
                <a:ext cx="5742538" cy="670560"/>
              </a:xfrm>
              <a:custGeom>
                <a:avLst/>
                <a:gdLst>
                  <a:gd name="T0" fmla="*/ 2147483647 w 4133"/>
                  <a:gd name="T1" fmla="*/ 0 h 445"/>
                  <a:gd name="T2" fmla="*/ 2147483647 w 4133"/>
                  <a:gd name="T3" fmla="*/ 0 h 445"/>
                  <a:gd name="T4" fmla="*/ 2147483647 w 4133"/>
                  <a:gd name="T5" fmla="*/ 2147483647 h 445"/>
                  <a:gd name="T6" fmla="*/ 0 w 4133"/>
                  <a:gd name="T7" fmla="*/ 2147483647 h 445"/>
                  <a:gd name="T8" fmla="*/ 2147483647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92D050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1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3340254" y="2061210"/>
                <a:ext cx="473598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2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2061210"/>
                <a:ext cx="1006557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3" name="Line 5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4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2061210"/>
                <a:ext cx="993653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5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678741" y="3018154"/>
                <a:ext cx="1216984" cy="164909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6" name="フレーム 1395"/>
              <p:cNvSpPr/>
              <p:nvPr/>
            </p:nvSpPr>
            <p:spPr bwMode="auto">
              <a:xfrm>
                <a:off x="2619838" y="2906808"/>
                <a:ext cx="1463327" cy="1922935"/>
              </a:xfrm>
              <a:prstGeom prst="fram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7" name="グループ化 209"/>
              <p:cNvGrpSpPr>
                <a:grpSpLocks/>
              </p:cNvGrpSpPr>
              <p:nvPr/>
            </p:nvGrpSpPr>
            <p:grpSpPr bwMode="auto">
              <a:xfrm>
                <a:off x="4429125" y="2952750"/>
                <a:ext cx="1323975" cy="419100"/>
                <a:chOff x="4429125" y="2952750"/>
                <a:chExt cx="1323975" cy="419100"/>
              </a:xfrm>
            </p:grpSpPr>
            <p:sp>
              <p:nvSpPr>
                <p:cNvPr id="1411" name="二等辺三角形 2598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412" name="二等辺三角形 2599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413" name="二等辺三角形 2600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8" name="グループ化 210"/>
              <p:cNvGrpSpPr>
                <a:grpSpLocks/>
              </p:cNvGrpSpPr>
              <p:nvPr/>
            </p:nvGrpSpPr>
            <p:grpSpPr bwMode="auto">
              <a:xfrm rot="10800000">
                <a:off x="4429125" y="3571875"/>
                <a:ext cx="1323975" cy="419100"/>
                <a:chOff x="4429125" y="2952750"/>
                <a:chExt cx="1323975" cy="419100"/>
              </a:xfrm>
            </p:grpSpPr>
            <p:sp>
              <p:nvSpPr>
                <p:cNvPr id="1408" name="二等辺三角形 2595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409" name="二等辺三角形 2596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410" name="二等辺三角形 2597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9" name="グループ化 217"/>
              <p:cNvGrpSpPr>
                <a:grpSpLocks/>
              </p:cNvGrpSpPr>
              <p:nvPr/>
            </p:nvGrpSpPr>
            <p:grpSpPr bwMode="auto">
              <a:xfrm>
                <a:off x="5924550" y="2981325"/>
                <a:ext cx="1028700" cy="1028700"/>
                <a:chOff x="7781925" y="4895850"/>
                <a:chExt cx="1200150" cy="1200150"/>
              </a:xfrm>
            </p:grpSpPr>
            <p:sp>
              <p:nvSpPr>
                <p:cNvPr id="1406" name="円/楕円 2593"/>
                <p:cNvSpPr>
                  <a:spLocks noChangeArrowheads="1"/>
                </p:cNvSpPr>
                <p:nvPr/>
              </p:nvSpPr>
              <p:spPr bwMode="auto">
                <a:xfrm>
                  <a:off x="7781925" y="4895850"/>
                  <a:ext cx="1200150" cy="1200150"/>
                </a:xfrm>
                <a:prstGeom prst="ellipse">
                  <a:avLst/>
                </a:prstGeom>
                <a:solidFill>
                  <a:srgbClr val="497752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407" name="星 32 2594"/>
                <p:cNvSpPr>
                  <a:spLocks noChangeArrowheads="1"/>
                </p:cNvSpPr>
                <p:nvPr/>
              </p:nvSpPr>
              <p:spPr bwMode="auto">
                <a:xfrm>
                  <a:off x="7839075" y="4953000"/>
                  <a:ext cx="1085850" cy="1085850"/>
                </a:xfrm>
                <a:prstGeom prst="star32">
                  <a:avLst>
                    <a:gd name="adj" fmla="val 37500"/>
                  </a:avLst>
                </a:prstGeom>
                <a:solidFill>
                  <a:srgbClr val="00B050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sp>
            <p:nvSpPr>
              <p:cNvPr id="1400" name="角丸四角形 2587"/>
              <p:cNvSpPr>
                <a:spLocks noChangeArrowheads="1"/>
              </p:cNvSpPr>
              <p:nvPr/>
            </p:nvSpPr>
            <p:spPr bwMode="auto">
              <a:xfrm>
                <a:off x="445770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1" name="角丸四角形 2588"/>
              <p:cNvSpPr>
                <a:spLocks noChangeArrowheads="1"/>
              </p:cNvSpPr>
              <p:nvPr/>
            </p:nvSpPr>
            <p:spPr bwMode="auto">
              <a:xfrm>
                <a:off x="479869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2" name="角丸四角形 2589"/>
              <p:cNvSpPr>
                <a:spLocks noChangeArrowheads="1"/>
              </p:cNvSpPr>
              <p:nvPr/>
            </p:nvSpPr>
            <p:spPr bwMode="auto">
              <a:xfrm>
                <a:off x="513969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3" name="角丸四角形 2590"/>
              <p:cNvSpPr>
                <a:spLocks noChangeArrowheads="1"/>
              </p:cNvSpPr>
              <p:nvPr/>
            </p:nvSpPr>
            <p:spPr bwMode="auto">
              <a:xfrm>
                <a:off x="548068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4" name="角丸四角形 2591"/>
              <p:cNvSpPr>
                <a:spLocks noChangeArrowheads="1"/>
              </p:cNvSpPr>
              <p:nvPr/>
            </p:nvSpPr>
            <p:spPr bwMode="auto">
              <a:xfrm>
                <a:off x="582168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5" name="角丸四角形 2592"/>
              <p:cNvSpPr>
                <a:spLocks noChangeArrowheads="1"/>
              </p:cNvSpPr>
              <p:nvPr/>
            </p:nvSpPr>
            <p:spPr bwMode="auto">
              <a:xfrm>
                <a:off x="616267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01" name="直線コネクタ 100"/>
            <p:cNvCxnSpPr/>
            <p:nvPr/>
          </p:nvCxnSpPr>
          <p:spPr bwMode="auto">
            <a:xfrm>
              <a:off x="4095674" y="6323041"/>
              <a:ext cx="1141412" cy="7938"/>
            </a:xfrm>
            <a:prstGeom prst="line">
              <a:avLst/>
            </a:prstGeom>
            <a:ln w="38100">
              <a:solidFill>
                <a:srgbClr val="FF99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640"/>
            <p:cNvGrpSpPr>
              <a:grpSpLocks noChangeAspect="1"/>
            </p:cNvGrpSpPr>
            <p:nvPr/>
          </p:nvGrpSpPr>
          <p:grpSpPr bwMode="auto">
            <a:xfrm>
              <a:off x="5097133" y="6224616"/>
              <a:ext cx="419063" cy="211138"/>
              <a:chOff x="3134" y="3413"/>
              <a:chExt cx="414" cy="193"/>
            </a:xfrm>
          </p:grpSpPr>
          <p:sp>
            <p:nvSpPr>
              <p:cNvPr id="1181" name="AutoShape 641"/>
              <p:cNvSpPr>
                <a:spLocks noChangeAspect="1" noChangeArrowheads="1" noTextEdit="1"/>
              </p:cNvSpPr>
              <p:nvPr/>
            </p:nvSpPr>
            <p:spPr bwMode="auto">
              <a:xfrm>
                <a:off x="3134" y="3413"/>
                <a:ext cx="414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2" name="Rectangle 642"/>
              <p:cNvSpPr>
                <a:spLocks noChangeAspect="1" noChangeArrowheads="1"/>
              </p:cNvSpPr>
              <p:nvPr/>
            </p:nvSpPr>
            <p:spPr bwMode="auto">
              <a:xfrm>
                <a:off x="3135" y="3460"/>
                <a:ext cx="338" cy="145"/>
              </a:xfrm>
              <a:prstGeom prst="rect">
                <a:avLst/>
              </a:prstGeom>
              <a:solidFill>
                <a:srgbClr val="FFCC99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3" name="Line 643"/>
              <p:cNvSpPr>
                <a:spLocks noChangeAspect="1" noChangeShapeType="1"/>
              </p:cNvSpPr>
              <p:nvPr/>
            </p:nvSpPr>
            <p:spPr bwMode="auto">
              <a:xfrm flipH="1">
                <a:off x="3135" y="3605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4" name="Line 644"/>
              <p:cNvSpPr>
                <a:spLocks noChangeAspect="1" noChangeShapeType="1"/>
              </p:cNvSpPr>
              <p:nvPr/>
            </p:nvSpPr>
            <p:spPr bwMode="auto">
              <a:xfrm flipV="1">
                <a:off x="3135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5" name="Line 64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6" name="Line 646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7" name="Freeform 647"/>
              <p:cNvSpPr>
                <a:spLocks noChangeAspect="1"/>
              </p:cNvSpPr>
              <p:nvPr/>
            </p:nvSpPr>
            <p:spPr bwMode="auto">
              <a:xfrm>
                <a:off x="3473" y="3416"/>
                <a:ext cx="73" cy="189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8" name="Line 648"/>
              <p:cNvSpPr>
                <a:spLocks noChangeAspect="1" noChangeShapeType="1"/>
              </p:cNvSpPr>
              <p:nvPr/>
            </p:nvSpPr>
            <p:spPr bwMode="auto">
              <a:xfrm flipV="1">
                <a:off x="3473" y="3560"/>
                <a:ext cx="73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9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3546" y="3416"/>
                <a:ext cx="0" cy="1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0" name="Line 650"/>
              <p:cNvSpPr>
                <a:spLocks noChangeAspect="1" noChangeShapeType="1"/>
              </p:cNvSpPr>
              <p:nvPr/>
            </p:nvSpPr>
            <p:spPr bwMode="auto">
              <a:xfrm flipH="1">
                <a:off x="3473" y="3416"/>
                <a:ext cx="73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1" name="Line 651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2" name="Freeform 652"/>
              <p:cNvSpPr>
                <a:spLocks noChangeAspect="1"/>
              </p:cNvSpPr>
              <p:nvPr/>
            </p:nvSpPr>
            <p:spPr bwMode="auto">
              <a:xfrm>
                <a:off x="3135" y="3416"/>
                <a:ext cx="410" cy="44"/>
              </a:xfrm>
              <a:custGeom>
                <a:avLst/>
                <a:gdLst>
                  <a:gd name="T0" fmla="*/ 1 w 4133"/>
                  <a:gd name="T1" fmla="*/ 0 h 445"/>
                  <a:gd name="T2" fmla="*/ 4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9E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3" name="Line 653"/>
              <p:cNvSpPr>
                <a:spLocks noChangeAspect="1" noChangeShapeType="1"/>
              </p:cNvSpPr>
              <p:nvPr/>
            </p:nvSpPr>
            <p:spPr bwMode="auto">
              <a:xfrm flipH="1">
                <a:off x="3207" y="3416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4" name="Line 654"/>
              <p:cNvSpPr>
                <a:spLocks noChangeAspect="1" noChangeShapeType="1"/>
              </p:cNvSpPr>
              <p:nvPr/>
            </p:nvSpPr>
            <p:spPr bwMode="auto">
              <a:xfrm flipH="1">
                <a:off x="3135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5" name="Line 65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6" name="Line 656"/>
              <p:cNvSpPr>
                <a:spLocks noChangeAspect="1" noChangeShapeType="1"/>
              </p:cNvSpPr>
              <p:nvPr/>
            </p:nvSpPr>
            <p:spPr bwMode="auto">
              <a:xfrm flipV="1">
                <a:off x="3473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7" name="Freeform 657"/>
              <p:cNvSpPr>
                <a:spLocks noChangeAspect="1"/>
              </p:cNvSpPr>
              <p:nvPr/>
            </p:nvSpPr>
            <p:spPr bwMode="auto">
              <a:xfrm>
                <a:off x="3425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8" name="Line 658"/>
              <p:cNvSpPr>
                <a:spLocks noChangeAspect="1" noChangeShapeType="1"/>
              </p:cNvSpPr>
              <p:nvPr/>
            </p:nvSpPr>
            <p:spPr bwMode="auto">
              <a:xfrm flipH="1">
                <a:off x="344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9" name="Line 659"/>
              <p:cNvSpPr>
                <a:spLocks noChangeAspect="1" noChangeShapeType="1"/>
              </p:cNvSpPr>
              <p:nvPr/>
            </p:nvSpPr>
            <p:spPr bwMode="auto">
              <a:xfrm flipH="1">
                <a:off x="344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0" name="Line 660"/>
              <p:cNvSpPr>
                <a:spLocks noChangeAspect="1" noChangeShapeType="1"/>
              </p:cNvSpPr>
              <p:nvPr/>
            </p:nvSpPr>
            <p:spPr bwMode="auto">
              <a:xfrm flipH="1">
                <a:off x="3442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1" name="Line 661"/>
              <p:cNvSpPr>
                <a:spLocks noChangeAspect="1" noChangeShapeType="1"/>
              </p:cNvSpPr>
              <p:nvPr/>
            </p:nvSpPr>
            <p:spPr bwMode="auto">
              <a:xfrm flipH="1">
                <a:off x="3440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2" name="Line 662"/>
              <p:cNvSpPr>
                <a:spLocks noChangeAspect="1" noChangeShapeType="1"/>
              </p:cNvSpPr>
              <p:nvPr/>
            </p:nvSpPr>
            <p:spPr bwMode="auto">
              <a:xfrm flipH="1">
                <a:off x="3437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3" name="Line 663"/>
              <p:cNvSpPr>
                <a:spLocks noChangeAspect="1" noChangeShapeType="1"/>
              </p:cNvSpPr>
              <p:nvPr/>
            </p:nvSpPr>
            <p:spPr bwMode="auto">
              <a:xfrm flipH="1">
                <a:off x="3435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4" name="Line 6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2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5" name="Line 6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0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6" name="Line 6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8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7" name="Line 66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6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8" name="Line 66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9" name="Line 66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0" name="Line 670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1" name="Line 671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2" name="Line 672"/>
              <p:cNvSpPr>
                <a:spLocks noChangeAspect="1" noChangeShapeType="1"/>
              </p:cNvSpPr>
              <p:nvPr/>
            </p:nvSpPr>
            <p:spPr bwMode="auto">
              <a:xfrm flipV="1">
                <a:off x="3426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3" name="Line 673"/>
              <p:cNvSpPr>
                <a:spLocks noChangeAspect="1" noChangeShapeType="1"/>
              </p:cNvSpPr>
              <p:nvPr/>
            </p:nvSpPr>
            <p:spPr bwMode="auto">
              <a:xfrm flipV="1">
                <a:off x="3428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4" name="Line 674"/>
              <p:cNvSpPr>
                <a:spLocks noChangeAspect="1" noChangeShapeType="1"/>
              </p:cNvSpPr>
              <p:nvPr/>
            </p:nvSpPr>
            <p:spPr bwMode="auto">
              <a:xfrm flipV="1">
                <a:off x="3430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5" name="Line 675"/>
              <p:cNvSpPr>
                <a:spLocks noChangeAspect="1" noChangeShapeType="1"/>
              </p:cNvSpPr>
              <p:nvPr/>
            </p:nvSpPr>
            <p:spPr bwMode="auto">
              <a:xfrm flipV="1">
                <a:off x="3432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6" name="Line 676"/>
              <p:cNvSpPr>
                <a:spLocks noChangeAspect="1" noChangeShapeType="1"/>
              </p:cNvSpPr>
              <p:nvPr/>
            </p:nvSpPr>
            <p:spPr bwMode="auto">
              <a:xfrm>
                <a:off x="3435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7" name="Line 677"/>
              <p:cNvSpPr>
                <a:spLocks noChangeAspect="1" noChangeShapeType="1"/>
              </p:cNvSpPr>
              <p:nvPr/>
            </p:nvSpPr>
            <p:spPr bwMode="auto">
              <a:xfrm>
                <a:off x="3437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8" name="Line 678"/>
              <p:cNvSpPr>
                <a:spLocks noChangeAspect="1" noChangeShapeType="1"/>
              </p:cNvSpPr>
              <p:nvPr/>
            </p:nvSpPr>
            <p:spPr bwMode="auto">
              <a:xfrm>
                <a:off x="3440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9" name="Line 679"/>
              <p:cNvSpPr>
                <a:spLocks noChangeAspect="1" noChangeShapeType="1"/>
              </p:cNvSpPr>
              <p:nvPr/>
            </p:nvSpPr>
            <p:spPr bwMode="auto">
              <a:xfrm>
                <a:off x="3442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0" name="Line 680"/>
              <p:cNvSpPr>
                <a:spLocks noChangeAspect="1" noChangeShapeType="1"/>
              </p:cNvSpPr>
              <p:nvPr/>
            </p:nvSpPr>
            <p:spPr bwMode="auto">
              <a:xfrm>
                <a:off x="344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1" name="Line 681"/>
              <p:cNvSpPr>
                <a:spLocks noChangeAspect="1" noChangeShapeType="1"/>
              </p:cNvSpPr>
              <p:nvPr/>
            </p:nvSpPr>
            <p:spPr bwMode="auto">
              <a:xfrm>
                <a:off x="344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2" name="Freeform 682"/>
              <p:cNvSpPr>
                <a:spLocks noChangeAspect="1"/>
              </p:cNvSpPr>
              <p:nvPr/>
            </p:nvSpPr>
            <p:spPr bwMode="auto">
              <a:xfrm>
                <a:off x="3394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3" name="Line 683"/>
              <p:cNvSpPr>
                <a:spLocks noChangeAspect="1" noChangeShapeType="1"/>
              </p:cNvSpPr>
              <p:nvPr/>
            </p:nvSpPr>
            <p:spPr bwMode="auto">
              <a:xfrm flipH="1">
                <a:off x="341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4" name="Line 684"/>
              <p:cNvSpPr>
                <a:spLocks noChangeAspect="1" noChangeShapeType="1"/>
              </p:cNvSpPr>
              <p:nvPr/>
            </p:nvSpPr>
            <p:spPr bwMode="auto">
              <a:xfrm flipH="1">
                <a:off x="341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5" name="Line 685"/>
              <p:cNvSpPr>
                <a:spLocks noChangeAspect="1" noChangeShapeType="1"/>
              </p:cNvSpPr>
              <p:nvPr/>
            </p:nvSpPr>
            <p:spPr bwMode="auto">
              <a:xfrm flipH="1">
                <a:off x="3411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6" name="Line 686"/>
              <p:cNvSpPr>
                <a:spLocks noChangeAspect="1" noChangeShapeType="1"/>
              </p:cNvSpPr>
              <p:nvPr/>
            </p:nvSpPr>
            <p:spPr bwMode="auto">
              <a:xfrm flipH="1">
                <a:off x="3409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7" name="Line 687"/>
              <p:cNvSpPr>
                <a:spLocks noChangeAspect="1" noChangeShapeType="1"/>
              </p:cNvSpPr>
              <p:nvPr/>
            </p:nvSpPr>
            <p:spPr bwMode="auto">
              <a:xfrm flipH="1">
                <a:off x="3407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8" name="Line 688"/>
              <p:cNvSpPr>
                <a:spLocks noChangeAspect="1" noChangeShapeType="1"/>
              </p:cNvSpPr>
              <p:nvPr/>
            </p:nvSpPr>
            <p:spPr bwMode="auto">
              <a:xfrm flipH="1">
                <a:off x="3404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9" name="Line 6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01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0" name="Line 69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9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1" name="Line 69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7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2" name="Line 6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3" name="Line 69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4" name="Line 69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5" name="Line 695"/>
              <p:cNvSpPr>
                <a:spLocks noChangeAspect="1" noChangeShapeType="1"/>
              </p:cNvSpPr>
              <p:nvPr/>
            </p:nvSpPr>
            <p:spPr bwMode="auto">
              <a:xfrm flipV="1">
                <a:off x="33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6" name="Line 696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7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7" name="Line 697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8" name="Line 698"/>
              <p:cNvSpPr>
                <a:spLocks noChangeAspect="1" noChangeShapeType="1"/>
              </p:cNvSpPr>
              <p:nvPr/>
            </p:nvSpPr>
            <p:spPr bwMode="auto">
              <a:xfrm flipV="1">
                <a:off x="3397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9" name="Line 699"/>
              <p:cNvSpPr>
                <a:spLocks noChangeAspect="1" noChangeShapeType="1"/>
              </p:cNvSpPr>
              <p:nvPr/>
            </p:nvSpPr>
            <p:spPr bwMode="auto">
              <a:xfrm flipV="1">
                <a:off x="3399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0" name="Line 700"/>
              <p:cNvSpPr>
                <a:spLocks noChangeAspect="1" noChangeShapeType="1"/>
              </p:cNvSpPr>
              <p:nvPr/>
            </p:nvSpPr>
            <p:spPr bwMode="auto">
              <a:xfrm flipV="1">
                <a:off x="3401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1" name="Line 701"/>
              <p:cNvSpPr>
                <a:spLocks noChangeAspect="1" noChangeShapeType="1"/>
              </p:cNvSpPr>
              <p:nvPr/>
            </p:nvSpPr>
            <p:spPr bwMode="auto">
              <a:xfrm>
                <a:off x="3404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2" name="Line 702"/>
              <p:cNvSpPr>
                <a:spLocks noChangeAspect="1" noChangeShapeType="1"/>
              </p:cNvSpPr>
              <p:nvPr/>
            </p:nvSpPr>
            <p:spPr bwMode="auto">
              <a:xfrm>
                <a:off x="3407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3" name="Line 703"/>
              <p:cNvSpPr>
                <a:spLocks noChangeAspect="1" noChangeShapeType="1"/>
              </p:cNvSpPr>
              <p:nvPr/>
            </p:nvSpPr>
            <p:spPr bwMode="auto">
              <a:xfrm>
                <a:off x="3409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4" name="Line 704"/>
              <p:cNvSpPr>
                <a:spLocks noChangeAspect="1" noChangeShapeType="1"/>
              </p:cNvSpPr>
              <p:nvPr/>
            </p:nvSpPr>
            <p:spPr bwMode="auto">
              <a:xfrm>
                <a:off x="3411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5" name="Line 705"/>
              <p:cNvSpPr>
                <a:spLocks noChangeAspect="1" noChangeShapeType="1"/>
              </p:cNvSpPr>
              <p:nvPr/>
            </p:nvSpPr>
            <p:spPr bwMode="auto">
              <a:xfrm>
                <a:off x="341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6" name="Line 706"/>
              <p:cNvSpPr>
                <a:spLocks noChangeAspect="1" noChangeShapeType="1"/>
              </p:cNvSpPr>
              <p:nvPr/>
            </p:nvSpPr>
            <p:spPr bwMode="auto">
              <a:xfrm>
                <a:off x="341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7" name="Freeform 707"/>
              <p:cNvSpPr>
                <a:spLocks noChangeAspect="1"/>
              </p:cNvSpPr>
              <p:nvPr/>
            </p:nvSpPr>
            <p:spPr bwMode="auto">
              <a:xfrm>
                <a:off x="3364" y="3572"/>
                <a:ext cx="19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8" name="Line 708"/>
              <p:cNvSpPr>
                <a:spLocks noChangeAspect="1" noChangeShapeType="1"/>
              </p:cNvSpPr>
              <p:nvPr/>
            </p:nvSpPr>
            <p:spPr bwMode="auto">
              <a:xfrm flipH="1">
                <a:off x="3383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9" name="Line 709"/>
              <p:cNvSpPr>
                <a:spLocks noChangeAspect="1" noChangeShapeType="1"/>
              </p:cNvSpPr>
              <p:nvPr/>
            </p:nvSpPr>
            <p:spPr bwMode="auto">
              <a:xfrm flipH="1">
                <a:off x="3382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0" name="Line 710"/>
              <p:cNvSpPr>
                <a:spLocks noChangeAspect="1" noChangeShapeType="1"/>
              </p:cNvSpPr>
              <p:nvPr/>
            </p:nvSpPr>
            <p:spPr bwMode="auto">
              <a:xfrm flipH="1">
                <a:off x="3381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1" name="Line 711"/>
              <p:cNvSpPr>
                <a:spLocks noChangeAspect="1" noChangeShapeType="1"/>
              </p:cNvSpPr>
              <p:nvPr/>
            </p:nvSpPr>
            <p:spPr bwMode="auto">
              <a:xfrm flipH="1">
                <a:off x="3378" y="3589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2" name="Line 712"/>
              <p:cNvSpPr>
                <a:spLocks noChangeAspect="1" noChangeShapeType="1"/>
              </p:cNvSpPr>
              <p:nvPr/>
            </p:nvSpPr>
            <p:spPr bwMode="auto">
              <a:xfrm flipH="1">
                <a:off x="3376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3" name="Line 713"/>
              <p:cNvSpPr>
                <a:spLocks noChangeAspect="1" noChangeShapeType="1"/>
              </p:cNvSpPr>
              <p:nvPr/>
            </p:nvSpPr>
            <p:spPr bwMode="auto">
              <a:xfrm flipH="1">
                <a:off x="3373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4" name="Line 7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71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5" name="Line 7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8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6" name="Line 7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6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7" name="Line 7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5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8" name="Line 7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9" name="Line 7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0" name="Line 720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1" name="Line 721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2" name="Line 722"/>
              <p:cNvSpPr>
                <a:spLocks noChangeAspect="1" noChangeShapeType="1"/>
              </p:cNvSpPr>
              <p:nvPr/>
            </p:nvSpPr>
            <p:spPr bwMode="auto">
              <a:xfrm flipV="1">
                <a:off x="3365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3" name="Line 723"/>
              <p:cNvSpPr>
                <a:spLocks noChangeAspect="1" noChangeShapeType="1"/>
              </p:cNvSpPr>
              <p:nvPr/>
            </p:nvSpPr>
            <p:spPr bwMode="auto">
              <a:xfrm flipV="1">
                <a:off x="3366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4" name="Line 724"/>
              <p:cNvSpPr>
                <a:spLocks noChangeAspect="1" noChangeShapeType="1"/>
              </p:cNvSpPr>
              <p:nvPr/>
            </p:nvSpPr>
            <p:spPr bwMode="auto">
              <a:xfrm flipV="1">
                <a:off x="3368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5" name="Line 725"/>
              <p:cNvSpPr>
                <a:spLocks noChangeAspect="1" noChangeShapeType="1"/>
              </p:cNvSpPr>
              <p:nvPr/>
            </p:nvSpPr>
            <p:spPr bwMode="auto">
              <a:xfrm flipV="1">
                <a:off x="3371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6" name="Line 726"/>
              <p:cNvSpPr>
                <a:spLocks noChangeAspect="1" noChangeShapeType="1"/>
              </p:cNvSpPr>
              <p:nvPr/>
            </p:nvSpPr>
            <p:spPr bwMode="auto">
              <a:xfrm>
                <a:off x="3373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7" name="Line 727"/>
              <p:cNvSpPr>
                <a:spLocks noChangeAspect="1" noChangeShapeType="1"/>
              </p:cNvSpPr>
              <p:nvPr/>
            </p:nvSpPr>
            <p:spPr bwMode="auto">
              <a:xfrm>
                <a:off x="3376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8" name="Line 728"/>
              <p:cNvSpPr>
                <a:spLocks noChangeAspect="1" noChangeShapeType="1"/>
              </p:cNvSpPr>
              <p:nvPr/>
            </p:nvSpPr>
            <p:spPr bwMode="auto">
              <a:xfrm>
                <a:off x="3378" y="357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9" name="Line 729"/>
              <p:cNvSpPr>
                <a:spLocks noChangeAspect="1" noChangeShapeType="1"/>
              </p:cNvSpPr>
              <p:nvPr/>
            </p:nvSpPr>
            <p:spPr bwMode="auto">
              <a:xfrm>
                <a:off x="3381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0" name="Line 730"/>
              <p:cNvSpPr>
                <a:spLocks noChangeAspect="1" noChangeShapeType="1"/>
              </p:cNvSpPr>
              <p:nvPr/>
            </p:nvSpPr>
            <p:spPr bwMode="auto">
              <a:xfrm>
                <a:off x="3382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1" name="Line 731"/>
              <p:cNvSpPr>
                <a:spLocks noChangeAspect="1" noChangeShapeType="1"/>
              </p:cNvSpPr>
              <p:nvPr/>
            </p:nvSpPr>
            <p:spPr bwMode="auto">
              <a:xfrm>
                <a:off x="33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2" name="Freeform 732"/>
              <p:cNvSpPr>
                <a:spLocks noChangeAspect="1"/>
              </p:cNvSpPr>
              <p:nvPr/>
            </p:nvSpPr>
            <p:spPr bwMode="auto">
              <a:xfrm>
                <a:off x="3334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3" name="Line 733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4" name="Line 734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5" name="Line 735"/>
              <p:cNvSpPr>
                <a:spLocks noChangeAspect="1" noChangeShapeType="1"/>
              </p:cNvSpPr>
              <p:nvPr/>
            </p:nvSpPr>
            <p:spPr bwMode="auto">
              <a:xfrm flipH="1">
                <a:off x="3343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6" name="Line 736"/>
              <p:cNvSpPr>
                <a:spLocks noChangeAspect="1" noChangeShapeType="1"/>
              </p:cNvSpPr>
              <p:nvPr/>
            </p:nvSpPr>
            <p:spPr bwMode="auto">
              <a:xfrm flipH="1">
                <a:off x="3342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7" name="Line 737"/>
              <p:cNvSpPr>
                <a:spLocks noChangeAspect="1" noChangeShapeType="1"/>
              </p:cNvSpPr>
              <p:nvPr/>
            </p:nvSpPr>
            <p:spPr bwMode="auto">
              <a:xfrm flipH="1">
                <a:off x="3340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8" name="Line 7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8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9" name="Line 7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0" name="Line 7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5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1" name="Line 7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2" name="Line 74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3" name="Line 743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4" name="Line 744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5" name="Line 745"/>
              <p:cNvSpPr>
                <a:spLocks noChangeAspect="1" noChangeShapeType="1"/>
              </p:cNvSpPr>
              <p:nvPr/>
            </p:nvSpPr>
            <p:spPr bwMode="auto">
              <a:xfrm flipV="1">
                <a:off x="3335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6" name="Line 746"/>
              <p:cNvSpPr>
                <a:spLocks noChangeAspect="1" noChangeShapeType="1"/>
              </p:cNvSpPr>
              <p:nvPr/>
            </p:nvSpPr>
            <p:spPr bwMode="auto">
              <a:xfrm flipV="1">
                <a:off x="333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7" name="Line 747"/>
              <p:cNvSpPr>
                <a:spLocks noChangeAspect="1" noChangeShapeType="1"/>
              </p:cNvSpPr>
              <p:nvPr/>
            </p:nvSpPr>
            <p:spPr bwMode="auto">
              <a:xfrm flipV="1">
                <a:off x="3338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8" name="Line 748"/>
              <p:cNvSpPr>
                <a:spLocks noChangeAspect="1" noChangeShapeType="1"/>
              </p:cNvSpPr>
              <p:nvPr/>
            </p:nvSpPr>
            <p:spPr bwMode="auto">
              <a:xfrm>
                <a:off x="3340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9" name="Line 749"/>
              <p:cNvSpPr>
                <a:spLocks noChangeAspect="1" noChangeShapeType="1"/>
              </p:cNvSpPr>
              <p:nvPr/>
            </p:nvSpPr>
            <p:spPr bwMode="auto">
              <a:xfrm>
                <a:off x="3342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0" name="Line 750"/>
              <p:cNvSpPr>
                <a:spLocks noChangeAspect="1" noChangeShapeType="1"/>
              </p:cNvSpPr>
              <p:nvPr/>
            </p:nvSpPr>
            <p:spPr bwMode="auto">
              <a:xfrm>
                <a:off x="3343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1" name="Line 751"/>
              <p:cNvSpPr>
                <a:spLocks noChangeAspect="1" noChangeShapeType="1"/>
              </p:cNvSpPr>
              <p:nvPr/>
            </p:nvSpPr>
            <p:spPr bwMode="auto">
              <a:xfrm>
                <a:off x="3345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2" name="Line 752"/>
              <p:cNvSpPr>
                <a:spLocks noChangeAspect="1" noChangeShapeType="1"/>
              </p:cNvSpPr>
              <p:nvPr/>
            </p:nvSpPr>
            <p:spPr bwMode="auto">
              <a:xfrm>
                <a:off x="3345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3" name="Freeform 753"/>
              <p:cNvSpPr>
                <a:spLocks noChangeAspect="1"/>
              </p:cNvSpPr>
              <p:nvPr/>
            </p:nvSpPr>
            <p:spPr bwMode="auto">
              <a:xfrm>
                <a:off x="3308" y="3576"/>
                <a:ext cx="12" cy="12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4" name="Line 754"/>
              <p:cNvSpPr>
                <a:spLocks noChangeAspect="1" noChangeShapeType="1"/>
              </p:cNvSpPr>
              <p:nvPr/>
            </p:nvSpPr>
            <p:spPr bwMode="auto">
              <a:xfrm flipH="1">
                <a:off x="3320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5" name="Line 755"/>
              <p:cNvSpPr>
                <a:spLocks noChangeAspect="1" noChangeShapeType="1"/>
              </p:cNvSpPr>
              <p:nvPr/>
            </p:nvSpPr>
            <p:spPr bwMode="auto">
              <a:xfrm flipH="1">
                <a:off x="3319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6" name="Line 756"/>
              <p:cNvSpPr>
                <a:spLocks noChangeAspect="1" noChangeShapeType="1"/>
              </p:cNvSpPr>
              <p:nvPr/>
            </p:nvSpPr>
            <p:spPr bwMode="auto">
              <a:xfrm flipH="1">
                <a:off x="3318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7" name="Line 757"/>
              <p:cNvSpPr>
                <a:spLocks noChangeAspect="1" noChangeShapeType="1"/>
              </p:cNvSpPr>
              <p:nvPr/>
            </p:nvSpPr>
            <p:spPr bwMode="auto">
              <a:xfrm flipH="1">
                <a:off x="331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8" name="Line 758"/>
              <p:cNvSpPr>
                <a:spLocks noChangeAspect="1" noChangeShapeType="1"/>
              </p:cNvSpPr>
              <p:nvPr/>
            </p:nvSpPr>
            <p:spPr bwMode="auto">
              <a:xfrm flipH="1">
                <a:off x="3314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9" name="Line 7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2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0" name="Line 7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1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1" name="Line 7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2" name="Line 7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3" name="Line 7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8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4" name="Line 764"/>
              <p:cNvSpPr>
                <a:spLocks noChangeAspect="1" noChangeShapeType="1"/>
              </p:cNvSpPr>
              <p:nvPr/>
            </p:nvSpPr>
            <p:spPr bwMode="auto">
              <a:xfrm flipV="1">
                <a:off x="3308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5" name="Line 765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6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7" name="Line 767"/>
              <p:cNvSpPr>
                <a:spLocks noChangeAspect="1" noChangeShapeType="1"/>
              </p:cNvSpPr>
              <p:nvPr/>
            </p:nvSpPr>
            <p:spPr bwMode="auto">
              <a:xfrm flipV="1">
                <a:off x="3311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8" name="Line 768"/>
              <p:cNvSpPr>
                <a:spLocks noChangeAspect="1" noChangeShapeType="1"/>
              </p:cNvSpPr>
              <p:nvPr/>
            </p:nvSpPr>
            <p:spPr bwMode="auto">
              <a:xfrm flipV="1">
                <a:off x="3312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9" name="Line 769"/>
              <p:cNvSpPr>
                <a:spLocks noChangeAspect="1" noChangeShapeType="1"/>
              </p:cNvSpPr>
              <p:nvPr/>
            </p:nvSpPr>
            <p:spPr bwMode="auto">
              <a:xfrm>
                <a:off x="3314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0" name="Line 770"/>
              <p:cNvSpPr>
                <a:spLocks noChangeAspect="1" noChangeShapeType="1"/>
              </p:cNvSpPr>
              <p:nvPr/>
            </p:nvSpPr>
            <p:spPr bwMode="auto">
              <a:xfrm>
                <a:off x="331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1" name="Line 771"/>
              <p:cNvSpPr>
                <a:spLocks noChangeAspect="1" noChangeShapeType="1"/>
              </p:cNvSpPr>
              <p:nvPr/>
            </p:nvSpPr>
            <p:spPr bwMode="auto">
              <a:xfrm>
                <a:off x="3318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2" name="Line 772"/>
              <p:cNvSpPr>
                <a:spLocks noChangeAspect="1" noChangeShapeType="1"/>
              </p:cNvSpPr>
              <p:nvPr/>
            </p:nvSpPr>
            <p:spPr bwMode="auto">
              <a:xfrm>
                <a:off x="3319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3" name="Line 773"/>
              <p:cNvSpPr>
                <a:spLocks noChangeAspect="1" noChangeShapeType="1"/>
              </p:cNvSpPr>
              <p:nvPr/>
            </p:nvSpPr>
            <p:spPr bwMode="auto">
              <a:xfrm>
                <a:off x="3320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4" name="Freeform 774"/>
              <p:cNvSpPr>
                <a:spLocks noChangeAspect="1"/>
              </p:cNvSpPr>
              <p:nvPr/>
            </p:nvSpPr>
            <p:spPr bwMode="auto">
              <a:xfrm>
                <a:off x="3283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5" name="Line 775"/>
              <p:cNvSpPr>
                <a:spLocks noChangeAspect="1" noChangeShapeType="1"/>
              </p:cNvSpPr>
              <p:nvPr/>
            </p:nvSpPr>
            <p:spPr bwMode="auto">
              <a:xfrm flipH="1">
                <a:off x="3294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6" name="Line 776"/>
              <p:cNvSpPr>
                <a:spLocks noChangeAspect="1" noChangeShapeType="1"/>
              </p:cNvSpPr>
              <p:nvPr/>
            </p:nvSpPr>
            <p:spPr bwMode="auto">
              <a:xfrm flipH="1">
                <a:off x="329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7" name="Line 777"/>
              <p:cNvSpPr>
                <a:spLocks noChangeAspect="1" noChangeShapeType="1"/>
              </p:cNvSpPr>
              <p:nvPr/>
            </p:nvSpPr>
            <p:spPr bwMode="auto">
              <a:xfrm flipH="1">
                <a:off x="3292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8" name="Line 778"/>
              <p:cNvSpPr>
                <a:spLocks noChangeAspect="1" noChangeShapeType="1"/>
              </p:cNvSpPr>
              <p:nvPr/>
            </p:nvSpPr>
            <p:spPr bwMode="auto">
              <a:xfrm flipH="1">
                <a:off x="3290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9" name="Line 779"/>
              <p:cNvSpPr>
                <a:spLocks noChangeAspect="1" noChangeShapeType="1"/>
              </p:cNvSpPr>
              <p:nvPr/>
            </p:nvSpPr>
            <p:spPr bwMode="auto">
              <a:xfrm flipH="1">
                <a:off x="3289" y="3588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0" name="Line 7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7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1" name="Line 78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5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2" name="Line 78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4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3" name="Line 78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4" name="Line 7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5" name="Line 785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6" name="Line 786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7" name="Line 787"/>
              <p:cNvSpPr>
                <a:spLocks noChangeAspect="1" noChangeShapeType="1"/>
              </p:cNvSpPr>
              <p:nvPr/>
            </p:nvSpPr>
            <p:spPr bwMode="auto">
              <a:xfrm flipV="1">
                <a:off x="3284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8" name="Line 788"/>
              <p:cNvSpPr>
                <a:spLocks noChangeAspect="1" noChangeShapeType="1"/>
              </p:cNvSpPr>
              <p:nvPr/>
            </p:nvSpPr>
            <p:spPr bwMode="auto">
              <a:xfrm flipV="1">
                <a:off x="3285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9" name="Line 789"/>
              <p:cNvSpPr>
                <a:spLocks noChangeAspect="1" noChangeShapeType="1"/>
              </p:cNvSpPr>
              <p:nvPr/>
            </p:nvSpPr>
            <p:spPr bwMode="auto">
              <a:xfrm flipV="1">
                <a:off x="3287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0" name="Line 790"/>
              <p:cNvSpPr>
                <a:spLocks noChangeAspect="1" noChangeShapeType="1"/>
              </p:cNvSpPr>
              <p:nvPr/>
            </p:nvSpPr>
            <p:spPr bwMode="auto">
              <a:xfrm>
                <a:off x="3289" y="357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1" name="Line 791"/>
              <p:cNvSpPr>
                <a:spLocks noChangeAspect="1" noChangeShapeType="1"/>
              </p:cNvSpPr>
              <p:nvPr/>
            </p:nvSpPr>
            <p:spPr bwMode="auto">
              <a:xfrm>
                <a:off x="3290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2" name="Line 792"/>
              <p:cNvSpPr>
                <a:spLocks noChangeAspect="1" noChangeShapeType="1"/>
              </p:cNvSpPr>
              <p:nvPr/>
            </p:nvSpPr>
            <p:spPr bwMode="auto">
              <a:xfrm>
                <a:off x="3292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3" name="Line 793"/>
              <p:cNvSpPr>
                <a:spLocks noChangeAspect="1" noChangeShapeType="1"/>
              </p:cNvSpPr>
              <p:nvPr/>
            </p:nvSpPr>
            <p:spPr bwMode="auto">
              <a:xfrm>
                <a:off x="329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4" name="Line 794"/>
              <p:cNvSpPr>
                <a:spLocks noChangeAspect="1" noChangeShapeType="1"/>
              </p:cNvSpPr>
              <p:nvPr/>
            </p:nvSpPr>
            <p:spPr bwMode="auto">
              <a:xfrm>
                <a:off x="32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5" name="Freeform 795"/>
              <p:cNvSpPr>
                <a:spLocks noChangeAspect="1"/>
              </p:cNvSpPr>
              <p:nvPr/>
            </p:nvSpPr>
            <p:spPr bwMode="auto">
              <a:xfrm>
                <a:off x="3147" y="3475"/>
                <a:ext cx="129" cy="95"/>
              </a:xfrm>
              <a:custGeom>
                <a:avLst/>
                <a:gdLst>
                  <a:gd name="T0" fmla="*/ 0 w 1297"/>
                  <a:gd name="T1" fmla="*/ 0 h 958"/>
                  <a:gd name="T2" fmla="*/ 1 w 1297"/>
                  <a:gd name="T3" fmla="*/ 0 h 958"/>
                  <a:gd name="T4" fmla="*/ 1 w 1297"/>
                  <a:gd name="T5" fmla="*/ 0 h 958"/>
                  <a:gd name="T6" fmla="*/ 1 w 1297"/>
                  <a:gd name="T7" fmla="*/ 0 h 958"/>
                  <a:gd name="T8" fmla="*/ 1 w 1297"/>
                  <a:gd name="T9" fmla="*/ 0 h 958"/>
                  <a:gd name="T10" fmla="*/ 1 w 1297"/>
                  <a:gd name="T11" fmla="*/ 0 h 958"/>
                  <a:gd name="T12" fmla="*/ 1 w 1297"/>
                  <a:gd name="T13" fmla="*/ 0 h 958"/>
                  <a:gd name="T14" fmla="*/ 1 w 1297"/>
                  <a:gd name="T15" fmla="*/ 0 h 958"/>
                  <a:gd name="T16" fmla="*/ 1 w 1297"/>
                  <a:gd name="T17" fmla="*/ 1 h 958"/>
                  <a:gd name="T18" fmla="*/ 1 w 1297"/>
                  <a:gd name="T19" fmla="*/ 1 h 958"/>
                  <a:gd name="T20" fmla="*/ 1 w 1297"/>
                  <a:gd name="T21" fmla="*/ 1 h 958"/>
                  <a:gd name="T22" fmla="*/ 1 w 1297"/>
                  <a:gd name="T23" fmla="*/ 1 h 958"/>
                  <a:gd name="T24" fmla="*/ 1 w 1297"/>
                  <a:gd name="T25" fmla="*/ 1 h 958"/>
                  <a:gd name="T26" fmla="*/ 1 w 1297"/>
                  <a:gd name="T27" fmla="*/ 1 h 958"/>
                  <a:gd name="T28" fmla="*/ 1 w 1297"/>
                  <a:gd name="T29" fmla="*/ 1 h 958"/>
                  <a:gd name="T30" fmla="*/ 0 w 1297"/>
                  <a:gd name="T31" fmla="*/ 1 h 958"/>
                  <a:gd name="T32" fmla="*/ 0 w 1297"/>
                  <a:gd name="T33" fmla="*/ 1 h 958"/>
                  <a:gd name="T34" fmla="*/ 0 w 1297"/>
                  <a:gd name="T35" fmla="*/ 1 h 958"/>
                  <a:gd name="T36" fmla="*/ 0 w 1297"/>
                  <a:gd name="T37" fmla="*/ 1 h 958"/>
                  <a:gd name="T38" fmla="*/ 0 w 1297"/>
                  <a:gd name="T39" fmla="*/ 1 h 958"/>
                  <a:gd name="T40" fmla="*/ 0 w 1297"/>
                  <a:gd name="T41" fmla="*/ 1 h 958"/>
                  <a:gd name="T42" fmla="*/ 0 w 1297"/>
                  <a:gd name="T43" fmla="*/ 1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6" name="Line 796"/>
              <p:cNvSpPr>
                <a:spLocks noChangeAspect="1" noChangeShapeType="1"/>
              </p:cNvSpPr>
              <p:nvPr/>
            </p:nvSpPr>
            <p:spPr bwMode="auto">
              <a:xfrm flipH="1">
                <a:off x="3276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7" name="Line 797"/>
              <p:cNvSpPr>
                <a:spLocks noChangeAspect="1" noChangeShapeType="1"/>
              </p:cNvSpPr>
              <p:nvPr/>
            </p:nvSpPr>
            <p:spPr bwMode="auto">
              <a:xfrm flipH="1">
                <a:off x="3275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8" name="Line 798"/>
              <p:cNvSpPr>
                <a:spLocks noChangeAspect="1" noChangeShapeType="1"/>
              </p:cNvSpPr>
              <p:nvPr/>
            </p:nvSpPr>
            <p:spPr bwMode="auto">
              <a:xfrm flipH="1">
                <a:off x="3273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9" name="Line 799"/>
              <p:cNvSpPr>
                <a:spLocks noChangeAspect="1" noChangeShapeType="1"/>
              </p:cNvSpPr>
              <p:nvPr/>
            </p:nvSpPr>
            <p:spPr bwMode="auto">
              <a:xfrm flipH="1">
                <a:off x="3271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0" name="Line 800"/>
              <p:cNvSpPr>
                <a:spLocks noChangeAspect="1" noChangeShapeType="1"/>
              </p:cNvSpPr>
              <p:nvPr/>
            </p:nvSpPr>
            <p:spPr bwMode="auto">
              <a:xfrm flipH="1">
                <a:off x="3269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1" name="Line 801"/>
              <p:cNvSpPr>
                <a:spLocks noChangeAspect="1" noChangeShapeType="1"/>
              </p:cNvSpPr>
              <p:nvPr/>
            </p:nvSpPr>
            <p:spPr bwMode="auto">
              <a:xfrm flipH="1">
                <a:off x="3267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2" name="Line 802"/>
              <p:cNvSpPr>
                <a:spLocks noChangeAspect="1" noChangeShapeType="1"/>
              </p:cNvSpPr>
              <p:nvPr/>
            </p:nvSpPr>
            <p:spPr bwMode="auto">
              <a:xfrm flipH="1">
                <a:off x="3156" y="3570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3" name="Line 8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4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4" name="Line 8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2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5" name="Line 80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0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6" name="Line 80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8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7" name="Line 80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8" name="Line 80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9" name="Line 809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0" name="Line 810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1" name="Line 811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2" name="Line 812"/>
              <p:cNvSpPr>
                <a:spLocks noChangeAspect="1" noChangeShapeType="1"/>
              </p:cNvSpPr>
              <p:nvPr/>
            </p:nvSpPr>
            <p:spPr bwMode="auto">
              <a:xfrm flipV="1">
                <a:off x="3148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3" name="Line 813"/>
              <p:cNvSpPr>
                <a:spLocks noChangeAspect="1" noChangeShapeType="1"/>
              </p:cNvSpPr>
              <p:nvPr/>
            </p:nvSpPr>
            <p:spPr bwMode="auto">
              <a:xfrm flipV="1">
                <a:off x="3150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4" name="Line 814"/>
              <p:cNvSpPr>
                <a:spLocks noChangeAspect="1" noChangeShapeType="1"/>
              </p:cNvSpPr>
              <p:nvPr/>
            </p:nvSpPr>
            <p:spPr bwMode="auto">
              <a:xfrm flipV="1">
                <a:off x="3152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5" name="Line 815"/>
              <p:cNvSpPr>
                <a:spLocks noChangeAspect="1" noChangeShapeType="1"/>
              </p:cNvSpPr>
              <p:nvPr/>
            </p:nvSpPr>
            <p:spPr bwMode="auto">
              <a:xfrm flipV="1">
                <a:off x="3154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6" name="Line 816"/>
              <p:cNvSpPr>
                <a:spLocks noChangeAspect="1" noChangeShapeType="1"/>
              </p:cNvSpPr>
              <p:nvPr/>
            </p:nvSpPr>
            <p:spPr bwMode="auto">
              <a:xfrm>
                <a:off x="3156" y="3475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7" name="Line 817"/>
              <p:cNvSpPr>
                <a:spLocks noChangeAspect="1" noChangeShapeType="1"/>
              </p:cNvSpPr>
              <p:nvPr/>
            </p:nvSpPr>
            <p:spPr bwMode="auto">
              <a:xfrm>
                <a:off x="3267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8" name="Line 818"/>
              <p:cNvSpPr>
                <a:spLocks noChangeAspect="1" noChangeShapeType="1"/>
              </p:cNvSpPr>
              <p:nvPr/>
            </p:nvSpPr>
            <p:spPr bwMode="auto">
              <a:xfrm>
                <a:off x="3269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9" name="Line 819"/>
              <p:cNvSpPr>
                <a:spLocks noChangeAspect="1" noChangeShapeType="1"/>
              </p:cNvSpPr>
              <p:nvPr/>
            </p:nvSpPr>
            <p:spPr bwMode="auto">
              <a:xfrm>
                <a:off x="3271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0" name="Line 820"/>
              <p:cNvSpPr>
                <a:spLocks noChangeAspect="1" noChangeShapeType="1"/>
              </p:cNvSpPr>
              <p:nvPr/>
            </p:nvSpPr>
            <p:spPr bwMode="auto">
              <a:xfrm>
                <a:off x="3273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1" name="Line 821"/>
              <p:cNvSpPr>
                <a:spLocks noChangeAspect="1" noChangeShapeType="1"/>
              </p:cNvSpPr>
              <p:nvPr/>
            </p:nvSpPr>
            <p:spPr bwMode="auto">
              <a:xfrm>
                <a:off x="3275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2" name="Line 822"/>
              <p:cNvSpPr>
                <a:spLocks noChangeAspect="1" noChangeShapeType="1"/>
              </p:cNvSpPr>
              <p:nvPr/>
            </p:nvSpPr>
            <p:spPr bwMode="auto">
              <a:xfrm>
                <a:off x="3276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3" name="Line 823"/>
              <p:cNvSpPr>
                <a:spLocks noChangeAspect="1" noChangeShapeType="1"/>
              </p:cNvSpPr>
              <p:nvPr/>
            </p:nvSpPr>
            <p:spPr bwMode="auto">
              <a:xfrm>
                <a:off x="3276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4" name="Rectangle 824"/>
              <p:cNvSpPr>
                <a:spLocks noChangeAspect="1" noChangeArrowheads="1"/>
              </p:cNvSpPr>
              <p:nvPr/>
            </p:nvSpPr>
            <p:spPr bwMode="auto">
              <a:xfrm>
                <a:off x="3159" y="3486"/>
                <a:ext cx="105" cy="7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FF9900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5" name="Line 825"/>
              <p:cNvSpPr>
                <a:spLocks noChangeAspect="1" noChangeShapeType="1"/>
              </p:cNvSpPr>
              <p:nvPr/>
            </p:nvSpPr>
            <p:spPr bwMode="auto">
              <a:xfrm flipH="1">
                <a:off x="3159" y="3559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6" name="Line 826"/>
              <p:cNvSpPr>
                <a:spLocks noChangeAspect="1" noChangeShapeType="1"/>
              </p:cNvSpPr>
              <p:nvPr/>
            </p:nvSpPr>
            <p:spPr bwMode="auto">
              <a:xfrm flipV="1">
                <a:off x="3159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7" name="Line 827"/>
              <p:cNvSpPr>
                <a:spLocks noChangeAspect="1" noChangeShapeType="1"/>
              </p:cNvSpPr>
              <p:nvPr/>
            </p:nvSpPr>
            <p:spPr bwMode="auto">
              <a:xfrm>
                <a:off x="3159" y="3486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8" name="Line 828"/>
              <p:cNvSpPr>
                <a:spLocks noChangeAspect="1" noChangeShapeType="1"/>
              </p:cNvSpPr>
              <p:nvPr/>
            </p:nvSpPr>
            <p:spPr bwMode="auto">
              <a:xfrm>
                <a:off x="3264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9" name="Line 829"/>
              <p:cNvSpPr>
                <a:spLocks noChangeAspect="1" noChangeShapeType="1"/>
              </p:cNvSpPr>
              <p:nvPr/>
            </p:nvSpPr>
            <p:spPr bwMode="auto">
              <a:xfrm>
                <a:off x="3318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0" name="Freeform 830"/>
              <p:cNvSpPr>
                <a:spLocks noChangeAspect="1"/>
              </p:cNvSpPr>
              <p:nvPr/>
            </p:nvSpPr>
            <p:spPr bwMode="auto">
              <a:xfrm>
                <a:off x="3307" y="3532"/>
                <a:ext cx="25" cy="8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1" name="Line 831"/>
              <p:cNvSpPr>
                <a:spLocks noChangeAspect="1" noChangeShapeType="1"/>
              </p:cNvSpPr>
              <p:nvPr/>
            </p:nvSpPr>
            <p:spPr bwMode="auto">
              <a:xfrm>
                <a:off x="3351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2" name="Freeform 832"/>
              <p:cNvSpPr>
                <a:spLocks noChangeAspect="1"/>
              </p:cNvSpPr>
              <p:nvPr/>
            </p:nvSpPr>
            <p:spPr bwMode="auto">
              <a:xfrm>
                <a:off x="3339" y="3540"/>
                <a:ext cx="25" cy="7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3" name="Line 833"/>
              <p:cNvSpPr>
                <a:spLocks noChangeAspect="1" noChangeShapeType="1"/>
              </p:cNvSpPr>
              <p:nvPr/>
            </p:nvSpPr>
            <p:spPr bwMode="auto">
              <a:xfrm>
                <a:off x="3384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4" name="Freeform 834"/>
              <p:cNvSpPr>
                <a:spLocks noChangeAspect="1"/>
              </p:cNvSpPr>
              <p:nvPr/>
            </p:nvSpPr>
            <p:spPr bwMode="auto">
              <a:xfrm>
                <a:off x="3372" y="3530"/>
                <a:ext cx="25" cy="8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5" name="Freeform 835"/>
              <p:cNvSpPr>
                <a:spLocks noChangeAspect="1"/>
              </p:cNvSpPr>
              <p:nvPr/>
            </p:nvSpPr>
            <p:spPr bwMode="auto">
              <a:xfrm>
                <a:off x="3311" y="3481"/>
                <a:ext cx="15" cy="1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6" name="Freeform 836"/>
              <p:cNvSpPr>
                <a:spLocks noChangeAspect="1"/>
              </p:cNvSpPr>
              <p:nvPr/>
            </p:nvSpPr>
            <p:spPr bwMode="auto">
              <a:xfrm>
                <a:off x="3344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7" name="Freeform 837"/>
              <p:cNvSpPr>
                <a:spLocks noChangeAspect="1"/>
              </p:cNvSpPr>
              <p:nvPr/>
            </p:nvSpPr>
            <p:spPr bwMode="auto">
              <a:xfrm>
                <a:off x="3375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8" name="Oval 838"/>
              <p:cNvSpPr>
                <a:spLocks noChangeAspect="1" noChangeArrowheads="1"/>
              </p:cNvSpPr>
              <p:nvPr/>
            </p:nvSpPr>
            <p:spPr bwMode="auto">
              <a:xfrm>
                <a:off x="3407" y="3492"/>
                <a:ext cx="57" cy="57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1" name="グループ化 3010"/>
            <p:cNvGrpSpPr>
              <a:grpSpLocks noChangeAspect="1"/>
            </p:cNvGrpSpPr>
            <p:nvPr/>
          </p:nvGrpSpPr>
          <p:grpSpPr bwMode="auto">
            <a:xfrm>
              <a:off x="4373297" y="5199972"/>
              <a:ext cx="403189" cy="188912"/>
              <a:chOff x="2320792" y="2019300"/>
              <a:chExt cx="5807061" cy="2933700"/>
            </a:xfrm>
          </p:grpSpPr>
          <p:sp>
            <p:nvSpPr>
              <p:cNvPr id="1146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20792" y="2019300"/>
                <a:ext cx="5807061" cy="29337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7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33697" y="2731770"/>
                <a:ext cx="4748885" cy="2207260"/>
              </a:xfrm>
              <a:prstGeom prst="rect">
                <a:avLst/>
              </a:prstGeom>
              <a:solidFill>
                <a:srgbClr val="0099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8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493903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9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33697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0" name="Line 4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1" name="Line 41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2" name="Freeform 42"/>
              <p:cNvSpPr>
                <a:spLocks noChangeAspect="1"/>
              </p:cNvSpPr>
              <p:nvPr/>
            </p:nvSpPr>
            <p:spPr bwMode="auto">
              <a:xfrm>
                <a:off x="7082582" y="2061210"/>
                <a:ext cx="1019462" cy="2877820"/>
              </a:xfrm>
              <a:custGeom>
                <a:avLst/>
                <a:gdLst>
                  <a:gd name="T0" fmla="*/ 2147483647 w 733"/>
                  <a:gd name="T1" fmla="*/ 0 h 1906"/>
                  <a:gd name="T2" fmla="*/ 2147483647 w 733"/>
                  <a:gd name="T3" fmla="*/ 2147483647 h 1906"/>
                  <a:gd name="T4" fmla="*/ 0 w 733"/>
                  <a:gd name="T5" fmla="*/ 2147483647 h 1906"/>
                  <a:gd name="T6" fmla="*/ 0 w 733"/>
                  <a:gd name="T7" fmla="*/ 2147483647 h 1906"/>
                  <a:gd name="T8" fmla="*/ 2147483647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3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4254500"/>
                <a:ext cx="1019462" cy="6845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4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8102044" y="2061210"/>
                <a:ext cx="0" cy="219329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5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7082582" y="2061210"/>
                <a:ext cx="1019462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6" name="Line 46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7" name="Freeform 47"/>
              <p:cNvSpPr>
                <a:spLocks noChangeAspect="1"/>
              </p:cNvSpPr>
              <p:nvPr/>
            </p:nvSpPr>
            <p:spPr bwMode="auto">
              <a:xfrm>
                <a:off x="2333697" y="2061210"/>
                <a:ext cx="5742538" cy="670560"/>
              </a:xfrm>
              <a:custGeom>
                <a:avLst/>
                <a:gdLst>
                  <a:gd name="T0" fmla="*/ 2147483647 w 4133"/>
                  <a:gd name="T1" fmla="*/ 0 h 445"/>
                  <a:gd name="T2" fmla="*/ 2147483647 w 4133"/>
                  <a:gd name="T3" fmla="*/ 0 h 445"/>
                  <a:gd name="T4" fmla="*/ 2147483647 w 4133"/>
                  <a:gd name="T5" fmla="*/ 2147483647 h 445"/>
                  <a:gd name="T6" fmla="*/ 0 w 4133"/>
                  <a:gd name="T7" fmla="*/ 2147483647 h 445"/>
                  <a:gd name="T8" fmla="*/ 2147483647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92D050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8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3340254" y="2061210"/>
                <a:ext cx="473598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9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2061210"/>
                <a:ext cx="1006557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0" name="Line 5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1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2061210"/>
                <a:ext cx="993653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2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678741" y="3018154"/>
                <a:ext cx="1216984" cy="164909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3" name="フレーム 1162"/>
              <p:cNvSpPr/>
              <p:nvPr/>
            </p:nvSpPr>
            <p:spPr bwMode="auto">
              <a:xfrm>
                <a:off x="2620760" y="2906808"/>
                <a:ext cx="1463327" cy="1922935"/>
              </a:xfrm>
              <a:prstGeom prst="fram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12" name="グループ化 209"/>
              <p:cNvGrpSpPr>
                <a:grpSpLocks/>
              </p:cNvGrpSpPr>
              <p:nvPr/>
            </p:nvGrpSpPr>
            <p:grpSpPr bwMode="auto">
              <a:xfrm>
                <a:off x="4429125" y="2952750"/>
                <a:ext cx="1323975" cy="419100"/>
                <a:chOff x="4429125" y="2952750"/>
                <a:chExt cx="1323975" cy="419100"/>
              </a:xfrm>
            </p:grpSpPr>
            <p:sp>
              <p:nvSpPr>
                <p:cNvPr id="1178" name="二等辺三角形 3034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179" name="二等辺三角形 3035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180" name="二等辺三角形 3036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3" name="グループ化 210"/>
              <p:cNvGrpSpPr>
                <a:grpSpLocks/>
              </p:cNvGrpSpPr>
              <p:nvPr/>
            </p:nvGrpSpPr>
            <p:grpSpPr bwMode="auto">
              <a:xfrm rot="10800000">
                <a:off x="4429125" y="3571875"/>
                <a:ext cx="1323975" cy="419100"/>
                <a:chOff x="4429125" y="2952750"/>
                <a:chExt cx="1323975" cy="419100"/>
              </a:xfrm>
            </p:grpSpPr>
            <p:sp>
              <p:nvSpPr>
                <p:cNvPr id="1175" name="二等辺三角形 3031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176" name="二等辺三角形 3032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177" name="二等辺三角形 3033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4" name="グループ化 217"/>
              <p:cNvGrpSpPr>
                <a:grpSpLocks/>
              </p:cNvGrpSpPr>
              <p:nvPr/>
            </p:nvGrpSpPr>
            <p:grpSpPr bwMode="auto">
              <a:xfrm>
                <a:off x="5924550" y="2981325"/>
                <a:ext cx="1028700" cy="1028700"/>
                <a:chOff x="7781925" y="4895850"/>
                <a:chExt cx="1200150" cy="1200150"/>
              </a:xfrm>
            </p:grpSpPr>
            <p:sp>
              <p:nvSpPr>
                <p:cNvPr id="1173" name="円/楕円 3029"/>
                <p:cNvSpPr>
                  <a:spLocks noChangeArrowheads="1"/>
                </p:cNvSpPr>
                <p:nvPr/>
              </p:nvSpPr>
              <p:spPr bwMode="auto">
                <a:xfrm>
                  <a:off x="7781925" y="4895850"/>
                  <a:ext cx="1200150" cy="1200150"/>
                </a:xfrm>
                <a:prstGeom prst="ellipse">
                  <a:avLst/>
                </a:prstGeom>
                <a:solidFill>
                  <a:srgbClr val="497752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174" name="星 32 3030"/>
                <p:cNvSpPr>
                  <a:spLocks noChangeArrowheads="1"/>
                </p:cNvSpPr>
                <p:nvPr/>
              </p:nvSpPr>
              <p:spPr bwMode="auto">
                <a:xfrm>
                  <a:off x="7839075" y="4953000"/>
                  <a:ext cx="1085850" cy="1085850"/>
                </a:xfrm>
                <a:prstGeom prst="star32">
                  <a:avLst>
                    <a:gd name="adj" fmla="val 37500"/>
                  </a:avLst>
                </a:prstGeom>
                <a:solidFill>
                  <a:srgbClr val="00B050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sp>
            <p:nvSpPr>
              <p:cNvPr id="1167" name="角丸四角形 3023"/>
              <p:cNvSpPr>
                <a:spLocks noChangeArrowheads="1"/>
              </p:cNvSpPr>
              <p:nvPr/>
            </p:nvSpPr>
            <p:spPr bwMode="auto">
              <a:xfrm>
                <a:off x="445770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8" name="角丸四角形 3024"/>
              <p:cNvSpPr>
                <a:spLocks noChangeArrowheads="1"/>
              </p:cNvSpPr>
              <p:nvPr/>
            </p:nvSpPr>
            <p:spPr bwMode="auto">
              <a:xfrm>
                <a:off x="4798684" y="4295770"/>
                <a:ext cx="219065" cy="466716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9" name="角丸四角形 3025"/>
              <p:cNvSpPr>
                <a:spLocks noChangeArrowheads="1"/>
              </p:cNvSpPr>
              <p:nvPr/>
            </p:nvSpPr>
            <p:spPr bwMode="auto">
              <a:xfrm>
                <a:off x="513969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0" name="角丸四角形 3026"/>
              <p:cNvSpPr>
                <a:spLocks noChangeArrowheads="1"/>
              </p:cNvSpPr>
              <p:nvPr/>
            </p:nvSpPr>
            <p:spPr bwMode="auto">
              <a:xfrm>
                <a:off x="548068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1" name="角丸四角形 3027"/>
              <p:cNvSpPr>
                <a:spLocks noChangeArrowheads="1"/>
              </p:cNvSpPr>
              <p:nvPr/>
            </p:nvSpPr>
            <p:spPr bwMode="auto">
              <a:xfrm>
                <a:off x="582168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2" name="角丸四角形 3028"/>
              <p:cNvSpPr>
                <a:spLocks noChangeArrowheads="1"/>
              </p:cNvSpPr>
              <p:nvPr/>
            </p:nvSpPr>
            <p:spPr bwMode="auto">
              <a:xfrm>
                <a:off x="616267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06" name="AutoShape 2"/>
            <p:cNvSpPr>
              <a:spLocks noChangeAspect="1" noChangeArrowheads="1"/>
            </p:cNvSpPr>
            <p:nvPr/>
          </p:nvSpPr>
          <p:spPr bwMode="auto">
            <a:xfrm>
              <a:off x="1993269" y="3057106"/>
              <a:ext cx="6349830" cy="1640459"/>
            </a:xfrm>
            <a:prstGeom prst="parallelogram">
              <a:avLst>
                <a:gd name="adj" fmla="val 94659"/>
              </a:avLst>
            </a:prstGeom>
            <a:gradFill rotWithShape="1">
              <a:gsLst>
                <a:gs pos="0">
                  <a:srgbClr val="9393ED">
                    <a:alpha val="50000"/>
                  </a:srgbClr>
                </a:gs>
                <a:gs pos="50000">
                  <a:schemeClr val="bg1">
                    <a:alpha val="64999"/>
                  </a:schemeClr>
                </a:gs>
                <a:gs pos="100000">
                  <a:srgbClr val="9393ED"/>
                </a:gs>
              </a:gsLst>
              <a:lin ang="0" scaled="1"/>
            </a:gradFill>
            <a:ln w="15875">
              <a:solidFill>
                <a:srgbClr val="3366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 dirty="0">
                <a:solidFill>
                  <a:srgbClr val="FFFF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11" name="正方形/長方形 110"/>
            <p:cNvSpPr/>
            <p:nvPr/>
          </p:nvSpPr>
          <p:spPr bwMode="auto">
            <a:xfrm>
              <a:off x="4697891" y="3514516"/>
              <a:ext cx="1376022" cy="37166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12" name="正方形/長方形 111"/>
            <p:cNvSpPr/>
            <p:nvPr/>
          </p:nvSpPr>
          <p:spPr bwMode="auto">
            <a:xfrm rot="7999950" flipV="1">
              <a:off x="3930946" y="3829293"/>
              <a:ext cx="1041338" cy="34756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13" name="正方形/長方形 112"/>
            <p:cNvSpPr/>
            <p:nvPr/>
          </p:nvSpPr>
          <p:spPr bwMode="auto">
            <a:xfrm>
              <a:off x="5491220" y="4242500"/>
              <a:ext cx="1259018" cy="41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14" name="正方形/長方形 113"/>
            <p:cNvSpPr/>
            <p:nvPr/>
          </p:nvSpPr>
          <p:spPr bwMode="auto">
            <a:xfrm>
              <a:off x="4122722" y="4242500"/>
              <a:ext cx="1259018" cy="41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17" name="正方形/長方形 116"/>
            <p:cNvSpPr/>
            <p:nvPr/>
          </p:nvSpPr>
          <p:spPr bwMode="auto">
            <a:xfrm>
              <a:off x="2754224" y="4242500"/>
              <a:ext cx="1204278" cy="41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18" name="正方形/長方形 117"/>
            <p:cNvSpPr/>
            <p:nvPr/>
          </p:nvSpPr>
          <p:spPr bwMode="auto">
            <a:xfrm rot="7999950" flipV="1">
              <a:off x="5343693" y="3847541"/>
              <a:ext cx="938332" cy="4880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cxnSp>
          <p:nvCxnSpPr>
            <p:cNvPr id="135" name="直線コネクタ 134"/>
            <p:cNvCxnSpPr/>
            <p:nvPr/>
          </p:nvCxnSpPr>
          <p:spPr bwMode="auto">
            <a:xfrm rot="5400000" flipH="1" flipV="1">
              <a:off x="3841724" y="5522568"/>
              <a:ext cx="451175" cy="425875"/>
            </a:xfrm>
            <a:prstGeom prst="line">
              <a:avLst/>
            </a:prstGeom>
            <a:ln w="38100">
              <a:solidFill>
                <a:srgbClr val="00CC00">
                  <a:alpha val="4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/>
            <p:cNvCxnSpPr/>
            <p:nvPr/>
          </p:nvCxnSpPr>
          <p:spPr bwMode="auto">
            <a:xfrm rot="5400000" flipH="1" flipV="1">
              <a:off x="5564111" y="5676929"/>
              <a:ext cx="358775" cy="355600"/>
            </a:xfrm>
            <a:prstGeom prst="line">
              <a:avLst/>
            </a:prstGeom>
            <a:ln w="38100">
              <a:solidFill>
                <a:srgbClr val="00B0F0">
                  <a:alpha val="4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" name="Group 1122"/>
            <p:cNvGrpSpPr>
              <a:grpSpLocks noChangeAspect="1"/>
            </p:cNvGrpSpPr>
            <p:nvPr/>
          </p:nvGrpSpPr>
          <p:grpSpPr bwMode="auto">
            <a:xfrm>
              <a:off x="5305077" y="5988079"/>
              <a:ext cx="406364" cy="190500"/>
              <a:chOff x="2256" y="514"/>
              <a:chExt cx="2405" cy="1118"/>
            </a:xfrm>
          </p:grpSpPr>
          <p:sp>
            <p:nvSpPr>
              <p:cNvPr id="1101" name="AutoShape 1123"/>
              <p:cNvSpPr>
                <a:spLocks noChangeAspect="1" noChangeArrowheads="1" noTextEdit="1"/>
              </p:cNvSpPr>
              <p:nvPr/>
            </p:nvSpPr>
            <p:spPr bwMode="auto">
              <a:xfrm>
                <a:off x="2256" y="51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2" name="Rectangle 1124"/>
              <p:cNvSpPr>
                <a:spLocks noChangeAspect="1" noChangeArrowheads="1"/>
              </p:cNvSpPr>
              <p:nvPr/>
            </p:nvSpPr>
            <p:spPr bwMode="auto">
              <a:xfrm>
                <a:off x="2263" y="788"/>
                <a:ext cx="1963" cy="837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3" name="Line 1125"/>
              <p:cNvSpPr>
                <a:spLocks noChangeAspect="1" noChangeShapeType="1"/>
              </p:cNvSpPr>
              <p:nvPr/>
            </p:nvSpPr>
            <p:spPr bwMode="auto">
              <a:xfrm flipH="1">
                <a:off x="2263" y="162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4" name="Line 1126"/>
              <p:cNvSpPr>
                <a:spLocks noChangeAspect="1" noChangeShapeType="1"/>
              </p:cNvSpPr>
              <p:nvPr/>
            </p:nvSpPr>
            <p:spPr bwMode="auto">
              <a:xfrm flipV="1">
                <a:off x="2263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5" name="Line 112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6" name="Line 1128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7" name="Freeform 1129"/>
              <p:cNvSpPr>
                <a:spLocks noChangeAspect="1"/>
              </p:cNvSpPr>
              <p:nvPr/>
            </p:nvSpPr>
            <p:spPr bwMode="auto">
              <a:xfrm>
                <a:off x="4226" y="53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8" name="Line 1130"/>
              <p:cNvSpPr>
                <a:spLocks noChangeAspect="1" noChangeShapeType="1"/>
              </p:cNvSpPr>
              <p:nvPr/>
            </p:nvSpPr>
            <p:spPr bwMode="auto">
              <a:xfrm flipV="1">
                <a:off x="4226" y="136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9" name="Line 1131"/>
              <p:cNvSpPr>
                <a:spLocks noChangeAspect="1" noChangeShapeType="1"/>
              </p:cNvSpPr>
              <p:nvPr/>
            </p:nvSpPr>
            <p:spPr bwMode="auto">
              <a:xfrm flipV="1">
                <a:off x="4651" y="53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0" name="Line 1132"/>
              <p:cNvSpPr>
                <a:spLocks noChangeAspect="1" noChangeShapeType="1"/>
              </p:cNvSpPr>
              <p:nvPr/>
            </p:nvSpPr>
            <p:spPr bwMode="auto">
              <a:xfrm flipH="1">
                <a:off x="4226" y="53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1" name="Line 1133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2" name="Freeform 1134"/>
              <p:cNvSpPr>
                <a:spLocks noChangeAspect="1"/>
              </p:cNvSpPr>
              <p:nvPr/>
            </p:nvSpPr>
            <p:spPr bwMode="auto">
              <a:xfrm>
                <a:off x="2263" y="53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CCFFCC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3" name="Line 1135"/>
              <p:cNvSpPr>
                <a:spLocks noChangeAspect="1" noChangeShapeType="1"/>
              </p:cNvSpPr>
              <p:nvPr/>
            </p:nvSpPr>
            <p:spPr bwMode="auto">
              <a:xfrm flipH="1">
                <a:off x="2677" y="531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4" name="Line 1136"/>
              <p:cNvSpPr>
                <a:spLocks noChangeAspect="1" noChangeShapeType="1"/>
              </p:cNvSpPr>
              <p:nvPr/>
            </p:nvSpPr>
            <p:spPr bwMode="auto">
              <a:xfrm flipH="1">
                <a:off x="2263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5" name="Line 113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6" name="Line 1138"/>
              <p:cNvSpPr>
                <a:spLocks noChangeAspect="1" noChangeShapeType="1"/>
              </p:cNvSpPr>
              <p:nvPr/>
            </p:nvSpPr>
            <p:spPr bwMode="auto">
              <a:xfrm flipV="1">
                <a:off x="4226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7" name="Oval 1139"/>
              <p:cNvSpPr>
                <a:spLocks noChangeAspect="1" noChangeArrowheads="1"/>
              </p:cNvSpPr>
              <p:nvPr/>
            </p:nvSpPr>
            <p:spPr bwMode="auto">
              <a:xfrm>
                <a:off x="2784" y="852"/>
                <a:ext cx="900" cy="360"/>
              </a:xfrm>
              <a:prstGeom prst="ellipse">
                <a:avLst/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8" name="Oval 1140"/>
              <p:cNvSpPr>
                <a:spLocks noChangeAspect="1" noChangeArrowheads="1"/>
              </p:cNvSpPr>
              <p:nvPr/>
            </p:nvSpPr>
            <p:spPr bwMode="auto">
              <a:xfrm>
                <a:off x="282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9" name="Oval 1141"/>
              <p:cNvSpPr>
                <a:spLocks noChangeAspect="1" noChangeArrowheads="1"/>
              </p:cNvSpPr>
              <p:nvPr/>
            </p:nvSpPr>
            <p:spPr bwMode="auto">
              <a:xfrm>
                <a:off x="304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0" name="Oval 1142"/>
              <p:cNvSpPr>
                <a:spLocks noChangeAspect="1" noChangeArrowheads="1"/>
              </p:cNvSpPr>
              <p:nvPr/>
            </p:nvSpPr>
            <p:spPr bwMode="auto">
              <a:xfrm>
                <a:off x="326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1" name="Oval 1143"/>
              <p:cNvSpPr>
                <a:spLocks noChangeAspect="1" noChangeArrowheads="1"/>
              </p:cNvSpPr>
              <p:nvPr/>
            </p:nvSpPr>
            <p:spPr bwMode="auto">
              <a:xfrm>
                <a:off x="348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2" name="Rectangle 1144"/>
              <p:cNvSpPr>
                <a:spLocks noChangeAspect="1" noChangeArrowheads="1"/>
              </p:cNvSpPr>
              <p:nvPr/>
            </p:nvSpPr>
            <p:spPr bwMode="auto">
              <a:xfrm>
                <a:off x="2352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3" name="Rectangle 1145"/>
              <p:cNvSpPr>
                <a:spLocks noChangeAspect="1" noChangeArrowheads="1"/>
              </p:cNvSpPr>
              <p:nvPr/>
            </p:nvSpPr>
            <p:spPr bwMode="auto">
              <a:xfrm>
                <a:off x="2490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4" name="Rectangle 1146"/>
              <p:cNvSpPr>
                <a:spLocks noChangeAspect="1" noChangeArrowheads="1"/>
              </p:cNvSpPr>
              <p:nvPr/>
            </p:nvSpPr>
            <p:spPr bwMode="auto">
              <a:xfrm>
                <a:off x="2352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5" name="Rectangle 1147"/>
              <p:cNvSpPr>
                <a:spLocks noChangeAspect="1" noChangeArrowheads="1"/>
              </p:cNvSpPr>
              <p:nvPr/>
            </p:nvSpPr>
            <p:spPr bwMode="auto">
              <a:xfrm>
                <a:off x="2490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6" name="Rectangle 1148"/>
              <p:cNvSpPr>
                <a:spLocks noChangeAspect="1" noChangeArrowheads="1"/>
              </p:cNvSpPr>
              <p:nvPr/>
            </p:nvSpPr>
            <p:spPr bwMode="auto">
              <a:xfrm>
                <a:off x="2352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7" name="Rectangle 1149"/>
              <p:cNvSpPr>
                <a:spLocks noChangeAspect="1" noChangeArrowheads="1"/>
              </p:cNvSpPr>
              <p:nvPr/>
            </p:nvSpPr>
            <p:spPr bwMode="auto">
              <a:xfrm>
                <a:off x="2490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8" name="Rectangle 1150"/>
              <p:cNvSpPr>
                <a:spLocks noChangeAspect="1" noChangeArrowheads="1"/>
              </p:cNvSpPr>
              <p:nvPr/>
            </p:nvSpPr>
            <p:spPr bwMode="auto">
              <a:xfrm>
                <a:off x="2352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9" name="Rectangle 1151"/>
              <p:cNvSpPr>
                <a:spLocks noChangeAspect="1" noChangeArrowheads="1"/>
              </p:cNvSpPr>
              <p:nvPr/>
            </p:nvSpPr>
            <p:spPr bwMode="auto">
              <a:xfrm>
                <a:off x="2490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0" name="Rectangle 1152"/>
              <p:cNvSpPr>
                <a:spLocks noChangeAspect="1" noChangeArrowheads="1"/>
              </p:cNvSpPr>
              <p:nvPr/>
            </p:nvSpPr>
            <p:spPr bwMode="auto">
              <a:xfrm>
                <a:off x="3750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1" name="Rectangle 1153"/>
              <p:cNvSpPr>
                <a:spLocks noChangeAspect="1" noChangeArrowheads="1"/>
              </p:cNvSpPr>
              <p:nvPr/>
            </p:nvSpPr>
            <p:spPr bwMode="auto">
              <a:xfrm>
                <a:off x="3864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2" name="Rectangle 1154"/>
              <p:cNvSpPr>
                <a:spLocks noChangeAspect="1" noChangeArrowheads="1"/>
              </p:cNvSpPr>
              <p:nvPr/>
            </p:nvSpPr>
            <p:spPr bwMode="auto">
              <a:xfrm>
                <a:off x="3972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3" name="Rectangle 1155"/>
              <p:cNvSpPr>
                <a:spLocks noChangeAspect="1" noChangeArrowheads="1"/>
              </p:cNvSpPr>
              <p:nvPr/>
            </p:nvSpPr>
            <p:spPr bwMode="auto">
              <a:xfrm>
                <a:off x="4086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4" name="AutoShape 1156"/>
              <p:cNvSpPr>
                <a:spLocks noChangeAspect="1" noChangeArrowheads="1"/>
              </p:cNvSpPr>
              <p:nvPr/>
            </p:nvSpPr>
            <p:spPr bwMode="auto">
              <a:xfrm>
                <a:off x="282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5" name="Line 1157"/>
              <p:cNvSpPr>
                <a:spLocks noChangeAspect="1" noChangeShapeType="1"/>
              </p:cNvSpPr>
              <p:nvPr/>
            </p:nvSpPr>
            <p:spPr bwMode="auto">
              <a:xfrm>
                <a:off x="3054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6" name="Line 1158"/>
              <p:cNvSpPr>
                <a:spLocks noChangeAspect="1" noChangeShapeType="1"/>
              </p:cNvSpPr>
              <p:nvPr/>
            </p:nvSpPr>
            <p:spPr bwMode="auto">
              <a:xfrm>
                <a:off x="3121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7" name="Line 1159"/>
              <p:cNvSpPr>
                <a:spLocks noChangeAspect="1" noChangeShapeType="1"/>
              </p:cNvSpPr>
              <p:nvPr/>
            </p:nvSpPr>
            <p:spPr bwMode="auto">
              <a:xfrm>
                <a:off x="3188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8" name="Line 1160"/>
              <p:cNvSpPr>
                <a:spLocks noChangeAspect="1" noChangeShapeType="1"/>
              </p:cNvSpPr>
              <p:nvPr/>
            </p:nvSpPr>
            <p:spPr bwMode="auto">
              <a:xfrm>
                <a:off x="3255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9" name="Line 1161"/>
              <p:cNvSpPr>
                <a:spLocks noChangeAspect="1" noChangeShapeType="1"/>
              </p:cNvSpPr>
              <p:nvPr/>
            </p:nvSpPr>
            <p:spPr bwMode="auto">
              <a:xfrm>
                <a:off x="3322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0" name="Line 1162"/>
              <p:cNvSpPr>
                <a:spLocks noChangeAspect="1" noChangeShapeType="1"/>
              </p:cNvSpPr>
              <p:nvPr/>
            </p:nvSpPr>
            <p:spPr bwMode="auto">
              <a:xfrm>
                <a:off x="3390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1" name="Line 1163"/>
              <p:cNvSpPr>
                <a:spLocks noChangeAspect="1" noChangeShapeType="1"/>
              </p:cNvSpPr>
              <p:nvPr/>
            </p:nvSpPr>
            <p:spPr bwMode="auto">
              <a:xfrm>
                <a:off x="2970" y="1476"/>
                <a:ext cx="516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2" name="AutoShape 1164"/>
              <p:cNvSpPr>
                <a:spLocks noChangeAspect="1" noChangeArrowheads="1"/>
              </p:cNvSpPr>
              <p:nvPr/>
            </p:nvSpPr>
            <p:spPr bwMode="auto">
              <a:xfrm>
                <a:off x="348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3" name="Oval 1165"/>
              <p:cNvSpPr>
                <a:spLocks noChangeAspect="1" noChangeArrowheads="1"/>
              </p:cNvSpPr>
              <p:nvPr/>
            </p:nvSpPr>
            <p:spPr bwMode="auto">
              <a:xfrm>
                <a:off x="2358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4" name="Oval 1166"/>
              <p:cNvSpPr>
                <a:spLocks noChangeAspect="1" noChangeArrowheads="1"/>
              </p:cNvSpPr>
              <p:nvPr/>
            </p:nvSpPr>
            <p:spPr bwMode="auto">
              <a:xfrm>
                <a:off x="2451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5" name="Oval 1167"/>
              <p:cNvSpPr>
                <a:spLocks noChangeAspect="1" noChangeArrowheads="1"/>
              </p:cNvSpPr>
              <p:nvPr/>
            </p:nvSpPr>
            <p:spPr bwMode="auto">
              <a:xfrm>
                <a:off x="2544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38" name="直線コネクタ 137"/>
            <p:cNvCxnSpPr/>
            <p:nvPr/>
          </p:nvCxnSpPr>
          <p:spPr bwMode="auto">
            <a:xfrm>
              <a:off x="5154536" y="5306334"/>
              <a:ext cx="98425" cy="1588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" name="Group 640"/>
            <p:cNvGrpSpPr>
              <a:grpSpLocks noChangeAspect="1"/>
            </p:cNvGrpSpPr>
            <p:nvPr/>
          </p:nvGrpSpPr>
          <p:grpSpPr bwMode="auto">
            <a:xfrm>
              <a:off x="3917726" y="6216679"/>
              <a:ext cx="417475" cy="209550"/>
              <a:chOff x="3134" y="3413"/>
              <a:chExt cx="414" cy="193"/>
            </a:xfrm>
          </p:grpSpPr>
          <p:sp>
            <p:nvSpPr>
              <p:cNvPr id="903" name="AutoShape 641"/>
              <p:cNvSpPr>
                <a:spLocks noChangeAspect="1" noChangeArrowheads="1" noTextEdit="1"/>
              </p:cNvSpPr>
              <p:nvPr/>
            </p:nvSpPr>
            <p:spPr bwMode="auto">
              <a:xfrm>
                <a:off x="3134" y="3413"/>
                <a:ext cx="414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4" name="Rectangle 642"/>
              <p:cNvSpPr>
                <a:spLocks noChangeAspect="1" noChangeArrowheads="1"/>
              </p:cNvSpPr>
              <p:nvPr/>
            </p:nvSpPr>
            <p:spPr bwMode="auto">
              <a:xfrm>
                <a:off x="3135" y="3460"/>
                <a:ext cx="338" cy="145"/>
              </a:xfrm>
              <a:prstGeom prst="rect">
                <a:avLst/>
              </a:prstGeom>
              <a:solidFill>
                <a:srgbClr val="FFCC99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5" name="Line 643"/>
              <p:cNvSpPr>
                <a:spLocks noChangeAspect="1" noChangeShapeType="1"/>
              </p:cNvSpPr>
              <p:nvPr/>
            </p:nvSpPr>
            <p:spPr bwMode="auto">
              <a:xfrm flipH="1">
                <a:off x="3135" y="3605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6" name="Line 644"/>
              <p:cNvSpPr>
                <a:spLocks noChangeAspect="1" noChangeShapeType="1"/>
              </p:cNvSpPr>
              <p:nvPr/>
            </p:nvSpPr>
            <p:spPr bwMode="auto">
              <a:xfrm flipV="1">
                <a:off x="3135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7" name="Line 64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8" name="Line 646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9" name="Freeform 647"/>
              <p:cNvSpPr>
                <a:spLocks noChangeAspect="1"/>
              </p:cNvSpPr>
              <p:nvPr/>
            </p:nvSpPr>
            <p:spPr bwMode="auto">
              <a:xfrm>
                <a:off x="3473" y="3416"/>
                <a:ext cx="73" cy="189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0" name="Line 648"/>
              <p:cNvSpPr>
                <a:spLocks noChangeAspect="1" noChangeShapeType="1"/>
              </p:cNvSpPr>
              <p:nvPr/>
            </p:nvSpPr>
            <p:spPr bwMode="auto">
              <a:xfrm flipV="1">
                <a:off x="3473" y="3560"/>
                <a:ext cx="73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1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3546" y="3416"/>
                <a:ext cx="0" cy="1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2" name="Line 650"/>
              <p:cNvSpPr>
                <a:spLocks noChangeAspect="1" noChangeShapeType="1"/>
              </p:cNvSpPr>
              <p:nvPr/>
            </p:nvSpPr>
            <p:spPr bwMode="auto">
              <a:xfrm flipH="1">
                <a:off x="3473" y="3416"/>
                <a:ext cx="73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3" name="Line 651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4" name="Freeform 652"/>
              <p:cNvSpPr>
                <a:spLocks noChangeAspect="1"/>
              </p:cNvSpPr>
              <p:nvPr/>
            </p:nvSpPr>
            <p:spPr bwMode="auto">
              <a:xfrm>
                <a:off x="3135" y="3416"/>
                <a:ext cx="410" cy="44"/>
              </a:xfrm>
              <a:custGeom>
                <a:avLst/>
                <a:gdLst>
                  <a:gd name="T0" fmla="*/ 1 w 4133"/>
                  <a:gd name="T1" fmla="*/ 0 h 445"/>
                  <a:gd name="T2" fmla="*/ 4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9E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5" name="Line 653"/>
              <p:cNvSpPr>
                <a:spLocks noChangeAspect="1" noChangeShapeType="1"/>
              </p:cNvSpPr>
              <p:nvPr/>
            </p:nvSpPr>
            <p:spPr bwMode="auto">
              <a:xfrm flipH="1">
                <a:off x="3207" y="3416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6" name="Line 654"/>
              <p:cNvSpPr>
                <a:spLocks noChangeAspect="1" noChangeShapeType="1"/>
              </p:cNvSpPr>
              <p:nvPr/>
            </p:nvSpPr>
            <p:spPr bwMode="auto">
              <a:xfrm flipH="1">
                <a:off x="3135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7" name="Line 65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8" name="Line 656"/>
              <p:cNvSpPr>
                <a:spLocks noChangeAspect="1" noChangeShapeType="1"/>
              </p:cNvSpPr>
              <p:nvPr/>
            </p:nvSpPr>
            <p:spPr bwMode="auto">
              <a:xfrm flipV="1">
                <a:off x="3473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9" name="Freeform 657"/>
              <p:cNvSpPr>
                <a:spLocks noChangeAspect="1"/>
              </p:cNvSpPr>
              <p:nvPr/>
            </p:nvSpPr>
            <p:spPr bwMode="auto">
              <a:xfrm>
                <a:off x="3425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0" name="Line 658"/>
              <p:cNvSpPr>
                <a:spLocks noChangeAspect="1" noChangeShapeType="1"/>
              </p:cNvSpPr>
              <p:nvPr/>
            </p:nvSpPr>
            <p:spPr bwMode="auto">
              <a:xfrm flipH="1">
                <a:off x="344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1" name="Line 659"/>
              <p:cNvSpPr>
                <a:spLocks noChangeAspect="1" noChangeShapeType="1"/>
              </p:cNvSpPr>
              <p:nvPr/>
            </p:nvSpPr>
            <p:spPr bwMode="auto">
              <a:xfrm flipH="1">
                <a:off x="344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2" name="Line 660"/>
              <p:cNvSpPr>
                <a:spLocks noChangeAspect="1" noChangeShapeType="1"/>
              </p:cNvSpPr>
              <p:nvPr/>
            </p:nvSpPr>
            <p:spPr bwMode="auto">
              <a:xfrm flipH="1">
                <a:off x="3442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3" name="Line 661"/>
              <p:cNvSpPr>
                <a:spLocks noChangeAspect="1" noChangeShapeType="1"/>
              </p:cNvSpPr>
              <p:nvPr/>
            </p:nvSpPr>
            <p:spPr bwMode="auto">
              <a:xfrm flipH="1">
                <a:off x="3440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4" name="Line 662"/>
              <p:cNvSpPr>
                <a:spLocks noChangeAspect="1" noChangeShapeType="1"/>
              </p:cNvSpPr>
              <p:nvPr/>
            </p:nvSpPr>
            <p:spPr bwMode="auto">
              <a:xfrm flipH="1">
                <a:off x="3437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5" name="Line 663"/>
              <p:cNvSpPr>
                <a:spLocks noChangeAspect="1" noChangeShapeType="1"/>
              </p:cNvSpPr>
              <p:nvPr/>
            </p:nvSpPr>
            <p:spPr bwMode="auto">
              <a:xfrm flipH="1">
                <a:off x="3435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6" name="Line 6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2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7" name="Line 6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0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8" name="Line 6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8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9" name="Line 66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6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0" name="Line 66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1" name="Line 66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2" name="Line 670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3" name="Line 671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4" name="Line 672"/>
              <p:cNvSpPr>
                <a:spLocks noChangeAspect="1" noChangeShapeType="1"/>
              </p:cNvSpPr>
              <p:nvPr/>
            </p:nvSpPr>
            <p:spPr bwMode="auto">
              <a:xfrm flipV="1">
                <a:off x="3426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5" name="Line 673"/>
              <p:cNvSpPr>
                <a:spLocks noChangeAspect="1" noChangeShapeType="1"/>
              </p:cNvSpPr>
              <p:nvPr/>
            </p:nvSpPr>
            <p:spPr bwMode="auto">
              <a:xfrm flipV="1">
                <a:off x="3428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6" name="Line 674"/>
              <p:cNvSpPr>
                <a:spLocks noChangeAspect="1" noChangeShapeType="1"/>
              </p:cNvSpPr>
              <p:nvPr/>
            </p:nvSpPr>
            <p:spPr bwMode="auto">
              <a:xfrm flipV="1">
                <a:off x="3430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7" name="Line 675"/>
              <p:cNvSpPr>
                <a:spLocks noChangeAspect="1" noChangeShapeType="1"/>
              </p:cNvSpPr>
              <p:nvPr/>
            </p:nvSpPr>
            <p:spPr bwMode="auto">
              <a:xfrm flipV="1">
                <a:off x="3432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8" name="Line 676"/>
              <p:cNvSpPr>
                <a:spLocks noChangeAspect="1" noChangeShapeType="1"/>
              </p:cNvSpPr>
              <p:nvPr/>
            </p:nvSpPr>
            <p:spPr bwMode="auto">
              <a:xfrm>
                <a:off x="3435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9" name="Line 677"/>
              <p:cNvSpPr>
                <a:spLocks noChangeAspect="1" noChangeShapeType="1"/>
              </p:cNvSpPr>
              <p:nvPr/>
            </p:nvSpPr>
            <p:spPr bwMode="auto">
              <a:xfrm>
                <a:off x="3437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0" name="Line 678"/>
              <p:cNvSpPr>
                <a:spLocks noChangeAspect="1" noChangeShapeType="1"/>
              </p:cNvSpPr>
              <p:nvPr/>
            </p:nvSpPr>
            <p:spPr bwMode="auto">
              <a:xfrm>
                <a:off x="3440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1" name="Line 679"/>
              <p:cNvSpPr>
                <a:spLocks noChangeAspect="1" noChangeShapeType="1"/>
              </p:cNvSpPr>
              <p:nvPr/>
            </p:nvSpPr>
            <p:spPr bwMode="auto">
              <a:xfrm>
                <a:off x="3442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2" name="Line 680"/>
              <p:cNvSpPr>
                <a:spLocks noChangeAspect="1" noChangeShapeType="1"/>
              </p:cNvSpPr>
              <p:nvPr/>
            </p:nvSpPr>
            <p:spPr bwMode="auto">
              <a:xfrm>
                <a:off x="344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3" name="Line 681"/>
              <p:cNvSpPr>
                <a:spLocks noChangeAspect="1" noChangeShapeType="1"/>
              </p:cNvSpPr>
              <p:nvPr/>
            </p:nvSpPr>
            <p:spPr bwMode="auto">
              <a:xfrm>
                <a:off x="344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4" name="Freeform 682"/>
              <p:cNvSpPr>
                <a:spLocks noChangeAspect="1"/>
              </p:cNvSpPr>
              <p:nvPr/>
            </p:nvSpPr>
            <p:spPr bwMode="auto">
              <a:xfrm>
                <a:off x="3394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5" name="Line 683"/>
              <p:cNvSpPr>
                <a:spLocks noChangeAspect="1" noChangeShapeType="1"/>
              </p:cNvSpPr>
              <p:nvPr/>
            </p:nvSpPr>
            <p:spPr bwMode="auto">
              <a:xfrm flipH="1">
                <a:off x="341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6" name="Line 684"/>
              <p:cNvSpPr>
                <a:spLocks noChangeAspect="1" noChangeShapeType="1"/>
              </p:cNvSpPr>
              <p:nvPr/>
            </p:nvSpPr>
            <p:spPr bwMode="auto">
              <a:xfrm flipH="1">
                <a:off x="341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7" name="Line 685"/>
              <p:cNvSpPr>
                <a:spLocks noChangeAspect="1" noChangeShapeType="1"/>
              </p:cNvSpPr>
              <p:nvPr/>
            </p:nvSpPr>
            <p:spPr bwMode="auto">
              <a:xfrm flipH="1">
                <a:off x="3411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8" name="Line 686"/>
              <p:cNvSpPr>
                <a:spLocks noChangeAspect="1" noChangeShapeType="1"/>
              </p:cNvSpPr>
              <p:nvPr/>
            </p:nvSpPr>
            <p:spPr bwMode="auto">
              <a:xfrm flipH="1">
                <a:off x="3409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9" name="Line 687"/>
              <p:cNvSpPr>
                <a:spLocks noChangeAspect="1" noChangeShapeType="1"/>
              </p:cNvSpPr>
              <p:nvPr/>
            </p:nvSpPr>
            <p:spPr bwMode="auto">
              <a:xfrm flipH="1">
                <a:off x="3407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0" name="Line 688"/>
              <p:cNvSpPr>
                <a:spLocks noChangeAspect="1" noChangeShapeType="1"/>
              </p:cNvSpPr>
              <p:nvPr/>
            </p:nvSpPr>
            <p:spPr bwMode="auto">
              <a:xfrm flipH="1">
                <a:off x="3404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1" name="Line 6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01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2" name="Line 69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9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3" name="Line 69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7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4" name="Line 6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5" name="Line 69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6" name="Line 69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7" name="Line 695"/>
              <p:cNvSpPr>
                <a:spLocks noChangeAspect="1" noChangeShapeType="1"/>
              </p:cNvSpPr>
              <p:nvPr/>
            </p:nvSpPr>
            <p:spPr bwMode="auto">
              <a:xfrm flipV="1">
                <a:off x="33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8" name="Line 696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7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9" name="Line 697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0" name="Line 698"/>
              <p:cNvSpPr>
                <a:spLocks noChangeAspect="1" noChangeShapeType="1"/>
              </p:cNvSpPr>
              <p:nvPr/>
            </p:nvSpPr>
            <p:spPr bwMode="auto">
              <a:xfrm flipV="1">
                <a:off x="3397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1" name="Line 699"/>
              <p:cNvSpPr>
                <a:spLocks noChangeAspect="1" noChangeShapeType="1"/>
              </p:cNvSpPr>
              <p:nvPr/>
            </p:nvSpPr>
            <p:spPr bwMode="auto">
              <a:xfrm flipV="1">
                <a:off x="3399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2" name="Line 700"/>
              <p:cNvSpPr>
                <a:spLocks noChangeAspect="1" noChangeShapeType="1"/>
              </p:cNvSpPr>
              <p:nvPr/>
            </p:nvSpPr>
            <p:spPr bwMode="auto">
              <a:xfrm flipV="1">
                <a:off x="3401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3" name="Line 701"/>
              <p:cNvSpPr>
                <a:spLocks noChangeAspect="1" noChangeShapeType="1"/>
              </p:cNvSpPr>
              <p:nvPr/>
            </p:nvSpPr>
            <p:spPr bwMode="auto">
              <a:xfrm>
                <a:off x="3404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4" name="Line 702"/>
              <p:cNvSpPr>
                <a:spLocks noChangeAspect="1" noChangeShapeType="1"/>
              </p:cNvSpPr>
              <p:nvPr/>
            </p:nvSpPr>
            <p:spPr bwMode="auto">
              <a:xfrm>
                <a:off x="3407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5" name="Line 703"/>
              <p:cNvSpPr>
                <a:spLocks noChangeAspect="1" noChangeShapeType="1"/>
              </p:cNvSpPr>
              <p:nvPr/>
            </p:nvSpPr>
            <p:spPr bwMode="auto">
              <a:xfrm>
                <a:off x="3409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6" name="Line 704"/>
              <p:cNvSpPr>
                <a:spLocks noChangeAspect="1" noChangeShapeType="1"/>
              </p:cNvSpPr>
              <p:nvPr/>
            </p:nvSpPr>
            <p:spPr bwMode="auto">
              <a:xfrm>
                <a:off x="3411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7" name="Line 705"/>
              <p:cNvSpPr>
                <a:spLocks noChangeAspect="1" noChangeShapeType="1"/>
              </p:cNvSpPr>
              <p:nvPr/>
            </p:nvSpPr>
            <p:spPr bwMode="auto">
              <a:xfrm>
                <a:off x="341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8" name="Line 706"/>
              <p:cNvSpPr>
                <a:spLocks noChangeAspect="1" noChangeShapeType="1"/>
              </p:cNvSpPr>
              <p:nvPr/>
            </p:nvSpPr>
            <p:spPr bwMode="auto">
              <a:xfrm>
                <a:off x="341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9" name="Freeform 707"/>
              <p:cNvSpPr>
                <a:spLocks noChangeAspect="1"/>
              </p:cNvSpPr>
              <p:nvPr/>
            </p:nvSpPr>
            <p:spPr bwMode="auto">
              <a:xfrm>
                <a:off x="3364" y="3572"/>
                <a:ext cx="19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0" name="Line 708"/>
              <p:cNvSpPr>
                <a:spLocks noChangeAspect="1" noChangeShapeType="1"/>
              </p:cNvSpPr>
              <p:nvPr/>
            </p:nvSpPr>
            <p:spPr bwMode="auto">
              <a:xfrm flipH="1">
                <a:off x="3383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1" name="Line 709"/>
              <p:cNvSpPr>
                <a:spLocks noChangeAspect="1" noChangeShapeType="1"/>
              </p:cNvSpPr>
              <p:nvPr/>
            </p:nvSpPr>
            <p:spPr bwMode="auto">
              <a:xfrm flipH="1">
                <a:off x="3382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2" name="Line 710"/>
              <p:cNvSpPr>
                <a:spLocks noChangeAspect="1" noChangeShapeType="1"/>
              </p:cNvSpPr>
              <p:nvPr/>
            </p:nvSpPr>
            <p:spPr bwMode="auto">
              <a:xfrm flipH="1">
                <a:off x="3381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3" name="Line 711"/>
              <p:cNvSpPr>
                <a:spLocks noChangeAspect="1" noChangeShapeType="1"/>
              </p:cNvSpPr>
              <p:nvPr/>
            </p:nvSpPr>
            <p:spPr bwMode="auto">
              <a:xfrm flipH="1">
                <a:off x="3378" y="3589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4" name="Line 712"/>
              <p:cNvSpPr>
                <a:spLocks noChangeAspect="1" noChangeShapeType="1"/>
              </p:cNvSpPr>
              <p:nvPr/>
            </p:nvSpPr>
            <p:spPr bwMode="auto">
              <a:xfrm flipH="1">
                <a:off x="3376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5" name="Line 713"/>
              <p:cNvSpPr>
                <a:spLocks noChangeAspect="1" noChangeShapeType="1"/>
              </p:cNvSpPr>
              <p:nvPr/>
            </p:nvSpPr>
            <p:spPr bwMode="auto">
              <a:xfrm flipH="1">
                <a:off x="3373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6" name="Line 7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71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7" name="Line 7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8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8" name="Line 7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6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9" name="Line 7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5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0" name="Line 7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1" name="Line 7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2" name="Line 720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3" name="Line 721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4" name="Line 722"/>
              <p:cNvSpPr>
                <a:spLocks noChangeAspect="1" noChangeShapeType="1"/>
              </p:cNvSpPr>
              <p:nvPr/>
            </p:nvSpPr>
            <p:spPr bwMode="auto">
              <a:xfrm flipV="1">
                <a:off x="3365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5" name="Line 723"/>
              <p:cNvSpPr>
                <a:spLocks noChangeAspect="1" noChangeShapeType="1"/>
              </p:cNvSpPr>
              <p:nvPr/>
            </p:nvSpPr>
            <p:spPr bwMode="auto">
              <a:xfrm flipV="1">
                <a:off x="3366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6" name="Line 724"/>
              <p:cNvSpPr>
                <a:spLocks noChangeAspect="1" noChangeShapeType="1"/>
              </p:cNvSpPr>
              <p:nvPr/>
            </p:nvSpPr>
            <p:spPr bwMode="auto">
              <a:xfrm flipV="1">
                <a:off x="3368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7" name="Line 725"/>
              <p:cNvSpPr>
                <a:spLocks noChangeAspect="1" noChangeShapeType="1"/>
              </p:cNvSpPr>
              <p:nvPr/>
            </p:nvSpPr>
            <p:spPr bwMode="auto">
              <a:xfrm flipV="1">
                <a:off x="3371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8" name="Line 726"/>
              <p:cNvSpPr>
                <a:spLocks noChangeAspect="1" noChangeShapeType="1"/>
              </p:cNvSpPr>
              <p:nvPr/>
            </p:nvSpPr>
            <p:spPr bwMode="auto">
              <a:xfrm>
                <a:off x="3373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9" name="Line 727"/>
              <p:cNvSpPr>
                <a:spLocks noChangeAspect="1" noChangeShapeType="1"/>
              </p:cNvSpPr>
              <p:nvPr/>
            </p:nvSpPr>
            <p:spPr bwMode="auto">
              <a:xfrm>
                <a:off x="3376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0" name="Line 728"/>
              <p:cNvSpPr>
                <a:spLocks noChangeAspect="1" noChangeShapeType="1"/>
              </p:cNvSpPr>
              <p:nvPr/>
            </p:nvSpPr>
            <p:spPr bwMode="auto">
              <a:xfrm>
                <a:off x="3378" y="357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1" name="Line 729"/>
              <p:cNvSpPr>
                <a:spLocks noChangeAspect="1" noChangeShapeType="1"/>
              </p:cNvSpPr>
              <p:nvPr/>
            </p:nvSpPr>
            <p:spPr bwMode="auto">
              <a:xfrm>
                <a:off x="3381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2" name="Line 730"/>
              <p:cNvSpPr>
                <a:spLocks noChangeAspect="1" noChangeShapeType="1"/>
              </p:cNvSpPr>
              <p:nvPr/>
            </p:nvSpPr>
            <p:spPr bwMode="auto">
              <a:xfrm>
                <a:off x="3382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3" name="Line 731"/>
              <p:cNvSpPr>
                <a:spLocks noChangeAspect="1" noChangeShapeType="1"/>
              </p:cNvSpPr>
              <p:nvPr/>
            </p:nvSpPr>
            <p:spPr bwMode="auto">
              <a:xfrm>
                <a:off x="33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4" name="Freeform 732"/>
              <p:cNvSpPr>
                <a:spLocks noChangeAspect="1"/>
              </p:cNvSpPr>
              <p:nvPr/>
            </p:nvSpPr>
            <p:spPr bwMode="auto">
              <a:xfrm>
                <a:off x="3334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5" name="Line 733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6" name="Line 734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7" name="Line 735"/>
              <p:cNvSpPr>
                <a:spLocks noChangeAspect="1" noChangeShapeType="1"/>
              </p:cNvSpPr>
              <p:nvPr/>
            </p:nvSpPr>
            <p:spPr bwMode="auto">
              <a:xfrm flipH="1">
                <a:off x="3343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8" name="Line 736"/>
              <p:cNvSpPr>
                <a:spLocks noChangeAspect="1" noChangeShapeType="1"/>
              </p:cNvSpPr>
              <p:nvPr/>
            </p:nvSpPr>
            <p:spPr bwMode="auto">
              <a:xfrm flipH="1">
                <a:off x="3342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9" name="Line 737"/>
              <p:cNvSpPr>
                <a:spLocks noChangeAspect="1" noChangeShapeType="1"/>
              </p:cNvSpPr>
              <p:nvPr/>
            </p:nvSpPr>
            <p:spPr bwMode="auto">
              <a:xfrm flipH="1">
                <a:off x="3340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0" name="Line 7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8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1" name="Line 7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2" name="Line 7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5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3" name="Line 7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4" name="Line 74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5" name="Line 743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6" name="Line 744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7" name="Line 745"/>
              <p:cNvSpPr>
                <a:spLocks noChangeAspect="1" noChangeShapeType="1"/>
              </p:cNvSpPr>
              <p:nvPr/>
            </p:nvSpPr>
            <p:spPr bwMode="auto">
              <a:xfrm flipV="1">
                <a:off x="3335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8" name="Line 746"/>
              <p:cNvSpPr>
                <a:spLocks noChangeAspect="1" noChangeShapeType="1"/>
              </p:cNvSpPr>
              <p:nvPr/>
            </p:nvSpPr>
            <p:spPr bwMode="auto">
              <a:xfrm flipV="1">
                <a:off x="333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9" name="Line 747"/>
              <p:cNvSpPr>
                <a:spLocks noChangeAspect="1" noChangeShapeType="1"/>
              </p:cNvSpPr>
              <p:nvPr/>
            </p:nvSpPr>
            <p:spPr bwMode="auto">
              <a:xfrm flipV="1">
                <a:off x="3338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0" name="Line 748"/>
              <p:cNvSpPr>
                <a:spLocks noChangeAspect="1" noChangeShapeType="1"/>
              </p:cNvSpPr>
              <p:nvPr/>
            </p:nvSpPr>
            <p:spPr bwMode="auto">
              <a:xfrm>
                <a:off x="3340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1" name="Line 749"/>
              <p:cNvSpPr>
                <a:spLocks noChangeAspect="1" noChangeShapeType="1"/>
              </p:cNvSpPr>
              <p:nvPr/>
            </p:nvSpPr>
            <p:spPr bwMode="auto">
              <a:xfrm>
                <a:off x="3342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2" name="Line 750"/>
              <p:cNvSpPr>
                <a:spLocks noChangeAspect="1" noChangeShapeType="1"/>
              </p:cNvSpPr>
              <p:nvPr/>
            </p:nvSpPr>
            <p:spPr bwMode="auto">
              <a:xfrm>
                <a:off x="3343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3" name="Line 751"/>
              <p:cNvSpPr>
                <a:spLocks noChangeAspect="1" noChangeShapeType="1"/>
              </p:cNvSpPr>
              <p:nvPr/>
            </p:nvSpPr>
            <p:spPr bwMode="auto">
              <a:xfrm>
                <a:off x="3345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4" name="Line 752"/>
              <p:cNvSpPr>
                <a:spLocks noChangeAspect="1" noChangeShapeType="1"/>
              </p:cNvSpPr>
              <p:nvPr/>
            </p:nvSpPr>
            <p:spPr bwMode="auto">
              <a:xfrm>
                <a:off x="3345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5" name="Freeform 753"/>
              <p:cNvSpPr>
                <a:spLocks noChangeAspect="1"/>
              </p:cNvSpPr>
              <p:nvPr/>
            </p:nvSpPr>
            <p:spPr bwMode="auto">
              <a:xfrm>
                <a:off x="3308" y="3576"/>
                <a:ext cx="12" cy="12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6" name="Line 754"/>
              <p:cNvSpPr>
                <a:spLocks noChangeAspect="1" noChangeShapeType="1"/>
              </p:cNvSpPr>
              <p:nvPr/>
            </p:nvSpPr>
            <p:spPr bwMode="auto">
              <a:xfrm flipH="1">
                <a:off x="3320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7" name="Line 755"/>
              <p:cNvSpPr>
                <a:spLocks noChangeAspect="1" noChangeShapeType="1"/>
              </p:cNvSpPr>
              <p:nvPr/>
            </p:nvSpPr>
            <p:spPr bwMode="auto">
              <a:xfrm flipH="1">
                <a:off x="3319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8" name="Line 756"/>
              <p:cNvSpPr>
                <a:spLocks noChangeAspect="1" noChangeShapeType="1"/>
              </p:cNvSpPr>
              <p:nvPr/>
            </p:nvSpPr>
            <p:spPr bwMode="auto">
              <a:xfrm flipH="1">
                <a:off x="3318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9" name="Line 757"/>
              <p:cNvSpPr>
                <a:spLocks noChangeAspect="1" noChangeShapeType="1"/>
              </p:cNvSpPr>
              <p:nvPr/>
            </p:nvSpPr>
            <p:spPr bwMode="auto">
              <a:xfrm flipH="1">
                <a:off x="331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0" name="Line 758"/>
              <p:cNvSpPr>
                <a:spLocks noChangeAspect="1" noChangeShapeType="1"/>
              </p:cNvSpPr>
              <p:nvPr/>
            </p:nvSpPr>
            <p:spPr bwMode="auto">
              <a:xfrm flipH="1">
                <a:off x="3314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1" name="Line 7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2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2" name="Line 7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1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3" name="Line 7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4" name="Line 7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5" name="Line 7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8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6" name="Line 764"/>
              <p:cNvSpPr>
                <a:spLocks noChangeAspect="1" noChangeShapeType="1"/>
              </p:cNvSpPr>
              <p:nvPr/>
            </p:nvSpPr>
            <p:spPr bwMode="auto">
              <a:xfrm flipV="1">
                <a:off x="3308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7" name="Line 765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8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9" name="Line 767"/>
              <p:cNvSpPr>
                <a:spLocks noChangeAspect="1" noChangeShapeType="1"/>
              </p:cNvSpPr>
              <p:nvPr/>
            </p:nvSpPr>
            <p:spPr bwMode="auto">
              <a:xfrm flipV="1">
                <a:off x="3311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0" name="Line 768"/>
              <p:cNvSpPr>
                <a:spLocks noChangeAspect="1" noChangeShapeType="1"/>
              </p:cNvSpPr>
              <p:nvPr/>
            </p:nvSpPr>
            <p:spPr bwMode="auto">
              <a:xfrm flipV="1">
                <a:off x="3312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1" name="Line 769"/>
              <p:cNvSpPr>
                <a:spLocks noChangeAspect="1" noChangeShapeType="1"/>
              </p:cNvSpPr>
              <p:nvPr/>
            </p:nvSpPr>
            <p:spPr bwMode="auto">
              <a:xfrm>
                <a:off x="3314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2" name="Line 770"/>
              <p:cNvSpPr>
                <a:spLocks noChangeAspect="1" noChangeShapeType="1"/>
              </p:cNvSpPr>
              <p:nvPr/>
            </p:nvSpPr>
            <p:spPr bwMode="auto">
              <a:xfrm>
                <a:off x="331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3" name="Line 771"/>
              <p:cNvSpPr>
                <a:spLocks noChangeAspect="1" noChangeShapeType="1"/>
              </p:cNvSpPr>
              <p:nvPr/>
            </p:nvSpPr>
            <p:spPr bwMode="auto">
              <a:xfrm>
                <a:off x="3318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4" name="Line 772"/>
              <p:cNvSpPr>
                <a:spLocks noChangeAspect="1" noChangeShapeType="1"/>
              </p:cNvSpPr>
              <p:nvPr/>
            </p:nvSpPr>
            <p:spPr bwMode="auto">
              <a:xfrm>
                <a:off x="3319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5" name="Line 773"/>
              <p:cNvSpPr>
                <a:spLocks noChangeAspect="1" noChangeShapeType="1"/>
              </p:cNvSpPr>
              <p:nvPr/>
            </p:nvSpPr>
            <p:spPr bwMode="auto">
              <a:xfrm>
                <a:off x="3320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6" name="Freeform 774"/>
              <p:cNvSpPr>
                <a:spLocks noChangeAspect="1"/>
              </p:cNvSpPr>
              <p:nvPr/>
            </p:nvSpPr>
            <p:spPr bwMode="auto">
              <a:xfrm>
                <a:off x="3283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7" name="Line 775"/>
              <p:cNvSpPr>
                <a:spLocks noChangeAspect="1" noChangeShapeType="1"/>
              </p:cNvSpPr>
              <p:nvPr/>
            </p:nvSpPr>
            <p:spPr bwMode="auto">
              <a:xfrm flipH="1">
                <a:off x="3294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8" name="Line 776"/>
              <p:cNvSpPr>
                <a:spLocks noChangeAspect="1" noChangeShapeType="1"/>
              </p:cNvSpPr>
              <p:nvPr/>
            </p:nvSpPr>
            <p:spPr bwMode="auto">
              <a:xfrm flipH="1">
                <a:off x="329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9" name="Line 777"/>
              <p:cNvSpPr>
                <a:spLocks noChangeAspect="1" noChangeShapeType="1"/>
              </p:cNvSpPr>
              <p:nvPr/>
            </p:nvSpPr>
            <p:spPr bwMode="auto">
              <a:xfrm flipH="1">
                <a:off x="3292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0" name="Line 778"/>
              <p:cNvSpPr>
                <a:spLocks noChangeAspect="1" noChangeShapeType="1"/>
              </p:cNvSpPr>
              <p:nvPr/>
            </p:nvSpPr>
            <p:spPr bwMode="auto">
              <a:xfrm flipH="1">
                <a:off x="3290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1" name="Line 779"/>
              <p:cNvSpPr>
                <a:spLocks noChangeAspect="1" noChangeShapeType="1"/>
              </p:cNvSpPr>
              <p:nvPr/>
            </p:nvSpPr>
            <p:spPr bwMode="auto">
              <a:xfrm flipH="1">
                <a:off x="3289" y="3588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2" name="Line 7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7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3" name="Line 78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5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4" name="Line 78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4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5" name="Line 78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6" name="Line 7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7" name="Line 785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8" name="Line 786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9" name="Line 787"/>
              <p:cNvSpPr>
                <a:spLocks noChangeAspect="1" noChangeShapeType="1"/>
              </p:cNvSpPr>
              <p:nvPr/>
            </p:nvSpPr>
            <p:spPr bwMode="auto">
              <a:xfrm flipV="1">
                <a:off x="3284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0" name="Line 788"/>
              <p:cNvSpPr>
                <a:spLocks noChangeAspect="1" noChangeShapeType="1"/>
              </p:cNvSpPr>
              <p:nvPr/>
            </p:nvSpPr>
            <p:spPr bwMode="auto">
              <a:xfrm flipV="1">
                <a:off x="3285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1" name="Line 789"/>
              <p:cNvSpPr>
                <a:spLocks noChangeAspect="1" noChangeShapeType="1"/>
              </p:cNvSpPr>
              <p:nvPr/>
            </p:nvSpPr>
            <p:spPr bwMode="auto">
              <a:xfrm flipV="1">
                <a:off x="3287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2" name="Line 790"/>
              <p:cNvSpPr>
                <a:spLocks noChangeAspect="1" noChangeShapeType="1"/>
              </p:cNvSpPr>
              <p:nvPr/>
            </p:nvSpPr>
            <p:spPr bwMode="auto">
              <a:xfrm>
                <a:off x="3289" y="357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3" name="Line 791"/>
              <p:cNvSpPr>
                <a:spLocks noChangeAspect="1" noChangeShapeType="1"/>
              </p:cNvSpPr>
              <p:nvPr/>
            </p:nvSpPr>
            <p:spPr bwMode="auto">
              <a:xfrm>
                <a:off x="3290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4" name="Line 792"/>
              <p:cNvSpPr>
                <a:spLocks noChangeAspect="1" noChangeShapeType="1"/>
              </p:cNvSpPr>
              <p:nvPr/>
            </p:nvSpPr>
            <p:spPr bwMode="auto">
              <a:xfrm>
                <a:off x="3292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5" name="Line 793"/>
              <p:cNvSpPr>
                <a:spLocks noChangeAspect="1" noChangeShapeType="1"/>
              </p:cNvSpPr>
              <p:nvPr/>
            </p:nvSpPr>
            <p:spPr bwMode="auto">
              <a:xfrm>
                <a:off x="329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6" name="Line 794"/>
              <p:cNvSpPr>
                <a:spLocks noChangeAspect="1" noChangeShapeType="1"/>
              </p:cNvSpPr>
              <p:nvPr/>
            </p:nvSpPr>
            <p:spPr bwMode="auto">
              <a:xfrm>
                <a:off x="32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7" name="Freeform 795"/>
              <p:cNvSpPr>
                <a:spLocks noChangeAspect="1"/>
              </p:cNvSpPr>
              <p:nvPr/>
            </p:nvSpPr>
            <p:spPr bwMode="auto">
              <a:xfrm>
                <a:off x="3147" y="3475"/>
                <a:ext cx="129" cy="95"/>
              </a:xfrm>
              <a:custGeom>
                <a:avLst/>
                <a:gdLst>
                  <a:gd name="T0" fmla="*/ 0 w 1297"/>
                  <a:gd name="T1" fmla="*/ 0 h 958"/>
                  <a:gd name="T2" fmla="*/ 1 w 1297"/>
                  <a:gd name="T3" fmla="*/ 0 h 958"/>
                  <a:gd name="T4" fmla="*/ 1 w 1297"/>
                  <a:gd name="T5" fmla="*/ 0 h 958"/>
                  <a:gd name="T6" fmla="*/ 1 w 1297"/>
                  <a:gd name="T7" fmla="*/ 0 h 958"/>
                  <a:gd name="T8" fmla="*/ 1 w 1297"/>
                  <a:gd name="T9" fmla="*/ 0 h 958"/>
                  <a:gd name="T10" fmla="*/ 1 w 1297"/>
                  <a:gd name="T11" fmla="*/ 0 h 958"/>
                  <a:gd name="T12" fmla="*/ 1 w 1297"/>
                  <a:gd name="T13" fmla="*/ 0 h 958"/>
                  <a:gd name="T14" fmla="*/ 1 w 1297"/>
                  <a:gd name="T15" fmla="*/ 0 h 958"/>
                  <a:gd name="T16" fmla="*/ 1 w 1297"/>
                  <a:gd name="T17" fmla="*/ 1 h 958"/>
                  <a:gd name="T18" fmla="*/ 1 w 1297"/>
                  <a:gd name="T19" fmla="*/ 1 h 958"/>
                  <a:gd name="T20" fmla="*/ 1 w 1297"/>
                  <a:gd name="T21" fmla="*/ 1 h 958"/>
                  <a:gd name="T22" fmla="*/ 1 w 1297"/>
                  <a:gd name="T23" fmla="*/ 1 h 958"/>
                  <a:gd name="T24" fmla="*/ 1 w 1297"/>
                  <a:gd name="T25" fmla="*/ 1 h 958"/>
                  <a:gd name="T26" fmla="*/ 1 w 1297"/>
                  <a:gd name="T27" fmla="*/ 1 h 958"/>
                  <a:gd name="T28" fmla="*/ 1 w 1297"/>
                  <a:gd name="T29" fmla="*/ 1 h 958"/>
                  <a:gd name="T30" fmla="*/ 0 w 1297"/>
                  <a:gd name="T31" fmla="*/ 1 h 958"/>
                  <a:gd name="T32" fmla="*/ 0 w 1297"/>
                  <a:gd name="T33" fmla="*/ 1 h 958"/>
                  <a:gd name="T34" fmla="*/ 0 w 1297"/>
                  <a:gd name="T35" fmla="*/ 1 h 958"/>
                  <a:gd name="T36" fmla="*/ 0 w 1297"/>
                  <a:gd name="T37" fmla="*/ 1 h 958"/>
                  <a:gd name="T38" fmla="*/ 0 w 1297"/>
                  <a:gd name="T39" fmla="*/ 1 h 958"/>
                  <a:gd name="T40" fmla="*/ 0 w 1297"/>
                  <a:gd name="T41" fmla="*/ 1 h 958"/>
                  <a:gd name="T42" fmla="*/ 0 w 1297"/>
                  <a:gd name="T43" fmla="*/ 1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8" name="Line 796"/>
              <p:cNvSpPr>
                <a:spLocks noChangeAspect="1" noChangeShapeType="1"/>
              </p:cNvSpPr>
              <p:nvPr/>
            </p:nvSpPr>
            <p:spPr bwMode="auto">
              <a:xfrm flipH="1">
                <a:off x="3276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9" name="Line 797"/>
              <p:cNvSpPr>
                <a:spLocks noChangeAspect="1" noChangeShapeType="1"/>
              </p:cNvSpPr>
              <p:nvPr/>
            </p:nvSpPr>
            <p:spPr bwMode="auto">
              <a:xfrm flipH="1">
                <a:off x="3275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0" name="Line 798"/>
              <p:cNvSpPr>
                <a:spLocks noChangeAspect="1" noChangeShapeType="1"/>
              </p:cNvSpPr>
              <p:nvPr/>
            </p:nvSpPr>
            <p:spPr bwMode="auto">
              <a:xfrm flipH="1">
                <a:off x="3273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1" name="Line 799"/>
              <p:cNvSpPr>
                <a:spLocks noChangeAspect="1" noChangeShapeType="1"/>
              </p:cNvSpPr>
              <p:nvPr/>
            </p:nvSpPr>
            <p:spPr bwMode="auto">
              <a:xfrm flipH="1">
                <a:off x="3271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2" name="Line 800"/>
              <p:cNvSpPr>
                <a:spLocks noChangeAspect="1" noChangeShapeType="1"/>
              </p:cNvSpPr>
              <p:nvPr/>
            </p:nvSpPr>
            <p:spPr bwMode="auto">
              <a:xfrm flipH="1">
                <a:off x="3269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3" name="Line 801"/>
              <p:cNvSpPr>
                <a:spLocks noChangeAspect="1" noChangeShapeType="1"/>
              </p:cNvSpPr>
              <p:nvPr/>
            </p:nvSpPr>
            <p:spPr bwMode="auto">
              <a:xfrm flipH="1">
                <a:off x="3267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4" name="Line 802"/>
              <p:cNvSpPr>
                <a:spLocks noChangeAspect="1" noChangeShapeType="1"/>
              </p:cNvSpPr>
              <p:nvPr/>
            </p:nvSpPr>
            <p:spPr bwMode="auto">
              <a:xfrm flipH="1">
                <a:off x="3156" y="3570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5" name="Line 8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4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6" name="Line 8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2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7" name="Line 80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0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8" name="Line 80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8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9" name="Line 80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0" name="Line 80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1" name="Line 809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2" name="Line 810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3" name="Line 811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4" name="Line 812"/>
              <p:cNvSpPr>
                <a:spLocks noChangeAspect="1" noChangeShapeType="1"/>
              </p:cNvSpPr>
              <p:nvPr/>
            </p:nvSpPr>
            <p:spPr bwMode="auto">
              <a:xfrm flipV="1">
                <a:off x="3148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5" name="Line 813"/>
              <p:cNvSpPr>
                <a:spLocks noChangeAspect="1" noChangeShapeType="1"/>
              </p:cNvSpPr>
              <p:nvPr/>
            </p:nvSpPr>
            <p:spPr bwMode="auto">
              <a:xfrm flipV="1">
                <a:off x="3150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6" name="Line 814"/>
              <p:cNvSpPr>
                <a:spLocks noChangeAspect="1" noChangeShapeType="1"/>
              </p:cNvSpPr>
              <p:nvPr/>
            </p:nvSpPr>
            <p:spPr bwMode="auto">
              <a:xfrm flipV="1">
                <a:off x="3152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7" name="Line 815"/>
              <p:cNvSpPr>
                <a:spLocks noChangeAspect="1" noChangeShapeType="1"/>
              </p:cNvSpPr>
              <p:nvPr/>
            </p:nvSpPr>
            <p:spPr bwMode="auto">
              <a:xfrm flipV="1">
                <a:off x="3154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8" name="Line 816"/>
              <p:cNvSpPr>
                <a:spLocks noChangeAspect="1" noChangeShapeType="1"/>
              </p:cNvSpPr>
              <p:nvPr/>
            </p:nvSpPr>
            <p:spPr bwMode="auto">
              <a:xfrm>
                <a:off x="3156" y="3475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9" name="Line 817"/>
              <p:cNvSpPr>
                <a:spLocks noChangeAspect="1" noChangeShapeType="1"/>
              </p:cNvSpPr>
              <p:nvPr/>
            </p:nvSpPr>
            <p:spPr bwMode="auto">
              <a:xfrm>
                <a:off x="3267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0" name="Line 818"/>
              <p:cNvSpPr>
                <a:spLocks noChangeAspect="1" noChangeShapeType="1"/>
              </p:cNvSpPr>
              <p:nvPr/>
            </p:nvSpPr>
            <p:spPr bwMode="auto">
              <a:xfrm>
                <a:off x="3269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1" name="Line 819"/>
              <p:cNvSpPr>
                <a:spLocks noChangeAspect="1" noChangeShapeType="1"/>
              </p:cNvSpPr>
              <p:nvPr/>
            </p:nvSpPr>
            <p:spPr bwMode="auto">
              <a:xfrm>
                <a:off x="3271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2" name="Line 820"/>
              <p:cNvSpPr>
                <a:spLocks noChangeAspect="1" noChangeShapeType="1"/>
              </p:cNvSpPr>
              <p:nvPr/>
            </p:nvSpPr>
            <p:spPr bwMode="auto">
              <a:xfrm>
                <a:off x="3273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3" name="Line 821"/>
              <p:cNvSpPr>
                <a:spLocks noChangeAspect="1" noChangeShapeType="1"/>
              </p:cNvSpPr>
              <p:nvPr/>
            </p:nvSpPr>
            <p:spPr bwMode="auto">
              <a:xfrm>
                <a:off x="3275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4" name="Line 822"/>
              <p:cNvSpPr>
                <a:spLocks noChangeAspect="1" noChangeShapeType="1"/>
              </p:cNvSpPr>
              <p:nvPr/>
            </p:nvSpPr>
            <p:spPr bwMode="auto">
              <a:xfrm>
                <a:off x="3276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5" name="Line 823"/>
              <p:cNvSpPr>
                <a:spLocks noChangeAspect="1" noChangeShapeType="1"/>
              </p:cNvSpPr>
              <p:nvPr/>
            </p:nvSpPr>
            <p:spPr bwMode="auto">
              <a:xfrm>
                <a:off x="3276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6" name="Rectangle 824"/>
              <p:cNvSpPr>
                <a:spLocks noChangeAspect="1" noChangeArrowheads="1"/>
              </p:cNvSpPr>
              <p:nvPr/>
            </p:nvSpPr>
            <p:spPr bwMode="auto">
              <a:xfrm>
                <a:off x="3159" y="3486"/>
                <a:ext cx="105" cy="7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FF9900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7" name="Line 825"/>
              <p:cNvSpPr>
                <a:spLocks noChangeAspect="1" noChangeShapeType="1"/>
              </p:cNvSpPr>
              <p:nvPr/>
            </p:nvSpPr>
            <p:spPr bwMode="auto">
              <a:xfrm flipH="1">
                <a:off x="3159" y="3559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8" name="Line 826"/>
              <p:cNvSpPr>
                <a:spLocks noChangeAspect="1" noChangeShapeType="1"/>
              </p:cNvSpPr>
              <p:nvPr/>
            </p:nvSpPr>
            <p:spPr bwMode="auto">
              <a:xfrm flipV="1">
                <a:off x="3159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9" name="Line 827"/>
              <p:cNvSpPr>
                <a:spLocks noChangeAspect="1" noChangeShapeType="1"/>
              </p:cNvSpPr>
              <p:nvPr/>
            </p:nvSpPr>
            <p:spPr bwMode="auto">
              <a:xfrm>
                <a:off x="3159" y="3486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0" name="Line 828"/>
              <p:cNvSpPr>
                <a:spLocks noChangeAspect="1" noChangeShapeType="1"/>
              </p:cNvSpPr>
              <p:nvPr/>
            </p:nvSpPr>
            <p:spPr bwMode="auto">
              <a:xfrm>
                <a:off x="3264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1" name="Line 829"/>
              <p:cNvSpPr>
                <a:spLocks noChangeAspect="1" noChangeShapeType="1"/>
              </p:cNvSpPr>
              <p:nvPr/>
            </p:nvSpPr>
            <p:spPr bwMode="auto">
              <a:xfrm>
                <a:off x="3318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2" name="Freeform 830"/>
              <p:cNvSpPr>
                <a:spLocks noChangeAspect="1"/>
              </p:cNvSpPr>
              <p:nvPr/>
            </p:nvSpPr>
            <p:spPr bwMode="auto">
              <a:xfrm>
                <a:off x="3307" y="3532"/>
                <a:ext cx="25" cy="8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3" name="Line 831"/>
              <p:cNvSpPr>
                <a:spLocks noChangeAspect="1" noChangeShapeType="1"/>
              </p:cNvSpPr>
              <p:nvPr/>
            </p:nvSpPr>
            <p:spPr bwMode="auto">
              <a:xfrm>
                <a:off x="3351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4" name="Freeform 832"/>
              <p:cNvSpPr>
                <a:spLocks noChangeAspect="1"/>
              </p:cNvSpPr>
              <p:nvPr/>
            </p:nvSpPr>
            <p:spPr bwMode="auto">
              <a:xfrm>
                <a:off x="3339" y="3540"/>
                <a:ext cx="25" cy="7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5" name="Line 833"/>
              <p:cNvSpPr>
                <a:spLocks noChangeAspect="1" noChangeShapeType="1"/>
              </p:cNvSpPr>
              <p:nvPr/>
            </p:nvSpPr>
            <p:spPr bwMode="auto">
              <a:xfrm>
                <a:off x="3384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6" name="Freeform 834"/>
              <p:cNvSpPr>
                <a:spLocks noChangeAspect="1"/>
              </p:cNvSpPr>
              <p:nvPr/>
            </p:nvSpPr>
            <p:spPr bwMode="auto">
              <a:xfrm>
                <a:off x="3372" y="3530"/>
                <a:ext cx="25" cy="8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7" name="Freeform 835"/>
              <p:cNvSpPr>
                <a:spLocks noChangeAspect="1"/>
              </p:cNvSpPr>
              <p:nvPr/>
            </p:nvSpPr>
            <p:spPr bwMode="auto">
              <a:xfrm>
                <a:off x="3311" y="3481"/>
                <a:ext cx="15" cy="1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8" name="Freeform 836"/>
              <p:cNvSpPr>
                <a:spLocks noChangeAspect="1"/>
              </p:cNvSpPr>
              <p:nvPr/>
            </p:nvSpPr>
            <p:spPr bwMode="auto">
              <a:xfrm>
                <a:off x="3344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9" name="Freeform 837"/>
              <p:cNvSpPr>
                <a:spLocks noChangeAspect="1"/>
              </p:cNvSpPr>
              <p:nvPr/>
            </p:nvSpPr>
            <p:spPr bwMode="auto">
              <a:xfrm>
                <a:off x="3375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0" name="Oval 838"/>
              <p:cNvSpPr>
                <a:spLocks noChangeAspect="1" noChangeArrowheads="1"/>
              </p:cNvSpPr>
              <p:nvPr/>
            </p:nvSpPr>
            <p:spPr bwMode="auto">
              <a:xfrm>
                <a:off x="3407" y="3492"/>
                <a:ext cx="57" cy="57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pic>
          <p:nvPicPr>
            <p:cNvPr id="142" name="図 141" descr="pyramid_purple.png"/>
            <p:cNvPicPr>
              <a:picLocks noChangeAspect="1"/>
            </p:cNvPicPr>
            <p:nvPr/>
          </p:nvPicPr>
          <p:blipFill>
            <a:blip r:embed="rId11" cstate="print"/>
            <a:stretch>
              <a:fillRect/>
            </a:stretch>
          </p:blipFill>
          <p:spPr bwMode="auto">
            <a:xfrm>
              <a:off x="6652589" y="3867813"/>
              <a:ext cx="371349" cy="81337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43" name="図 142" descr="pyramid_blue.png"/>
            <p:cNvPicPr preferRelativeResize="0">
              <a:picLocks noChangeAspect="1"/>
            </p:cNvPicPr>
            <p:nvPr/>
          </p:nvPicPr>
          <p:blipFill>
            <a:blip r:embed="rId12" cstate="print"/>
            <a:stretch>
              <a:fillRect/>
            </a:stretch>
          </p:blipFill>
          <p:spPr bwMode="auto">
            <a:xfrm>
              <a:off x="3889342" y="3903853"/>
              <a:ext cx="340621" cy="74129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44" name="図 143" descr="pyramid_blue.png"/>
            <p:cNvPicPr>
              <a:picLocks noChangeAspect="1"/>
            </p:cNvPicPr>
            <p:nvPr/>
          </p:nvPicPr>
          <p:blipFill>
            <a:blip r:embed="rId12" cstate="print">
              <a:duotone>
                <a:prstClr val="black"/>
                <a:schemeClr val="accent6">
                  <a:tint val="45000"/>
                  <a:satMod val="400000"/>
                </a:schemeClr>
              </a:duotone>
              <a:lum bright="8000"/>
            </a:blip>
            <a:stretch>
              <a:fillRect/>
            </a:stretch>
          </p:blipFill>
          <p:spPr bwMode="auto">
            <a:xfrm>
              <a:off x="2512641" y="3879115"/>
              <a:ext cx="351064" cy="790773"/>
            </a:xfrm>
            <a:prstGeom prst="rect">
              <a:avLst/>
            </a:prstGeom>
            <a:noFill/>
            <a:ln>
              <a:noFill/>
            </a:ln>
            <a:scene3d>
              <a:camera prst="orthographicFront">
                <a:rot lat="17399987" lon="0" rev="21599994"/>
              </a:camera>
              <a:lightRig rig="threePt" dir="t"/>
            </a:scene3d>
            <a:sp3d>
              <a:bevelB w="0" h="0"/>
            </a:sp3d>
          </p:spPr>
        </p:pic>
        <p:pic>
          <p:nvPicPr>
            <p:cNvPr id="145" name="図 144" descr="pyramid_green.png"/>
            <p:cNvPicPr>
              <a:picLocks noChangeAspect="1"/>
            </p:cNvPicPr>
            <p:nvPr/>
          </p:nvPicPr>
          <p:blipFill>
            <a:blip r:embed="rId13" cstate="print"/>
            <a:stretch>
              <a:fillRect/>
            </a:stretch>
          </p:blipFill>
          <p:spPr bwMode="auto">
            <a:xfrm>
              <a:off x="4595940" y="3111700"/>
              <a:ext cx="328434" cy="813372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46" name="図 145" descr="pyramid_blue.png"/>
            <p:cNvPicPr>
              <a:picLocks noChangeAspect="1"/>
            </p:cNvPicPr>
            <p:nvPr/>
          </p:nvPicPr>
          <p:blipFill>
            <a:blip r:embed="rId12" cstate="print"/>
            <a:stretch>
              <a:fillRect/>
            </a:stretch>
          </p:blipFill>
          <p:spPr bwMode="auto">
            <a:xfrm>
              <a:off x="5964432" y="3111699"/>
              <a:ext cx="328440" cy="81337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47" name="図 146" descr="pyramid_gray.png"/>
            <p:cNvPicPr>
              <a:picLocks noChangeAspect="1"/>
            </p:cNvPicPr>
            <p:nvPr/>
          </p:nvPicPr>
          <p:blipFill>
            <a:blip r:embed="rId14" cstate="print"/>
            <a:stretch>
              <a:fillRect/>
            </a:stretch>
          </p:blipFill>
          <p:spPr bwMode="auto">
            <a:xfrm>
              <a:off x="5319388" y="3877528"/>
              <a:ext cx="371350" cy="793946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cxnSp>
          <p:nvCxnSpPr>
            <p:cNvPr id="171" name="直線コネクタ 170"/>
            <p:cNvCxnSpPr/>
            <p:nvPr/>
          </p:nvCxnSpPr>
          <p:spPr bwMode="auto">
            <a:xfrm>
              <a:off x="5229149" y="5307922"/>
              <a:ext cx="576262" cy="0"/>
            </a:xfrm>
            <a:prstGeom prst="line">
              <a:avLst/>
            </a:prstGeom>
            <a:ln w="38100">
              <a:solidFill>
                <a:srgbClr val="0070C0">
                  <a:alpha val="4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" name="Group 897"/>
            <p:cNvGrpSpPr>
              <a:grpSpLocks noChangeAspect="1"/>
            </p:cNvGrpSpPr>
            <p:nvPr/>
          </p:nvGrpSpPr>
          <p:grpSpPr bwMode="auto">
            <a:xfrm>
              <a:off x="4797122" y="5177747"/>
              <a:ext cx="392077" cy="201612"/>
              <a:chOff x="1986" y="2637"/>
              <a:chExt cx="702" cy="327"/>
            </a:xfrm>
          </p:grpSpPr>
          <p:sp>
            <p:nvSpPr>
              <p:cNvPr id="694" name="AutoShape 898"/>
              <p:cNvSpPr>
                <a:spLocks noChangeAspect="1" noChangeArrowheads="1" noTextEdit="1"/>
              </p:cNvSpPr>
              <p:nvPr/>
            </p:nvSpPr>
            <p:spPr bwMode="auto">
              <a:xfrm>
                <a:off x="1986" y="2637"/>
                <a:ext cx="702" cy="3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5" name="Rectangle 899"/>
              <p:cNvSpPr>
                <a:spLocks noChangeAspect="1" noChangeArrowheads="1"/>
              </p:cNvSpPr>
              <p:nvPr/>
            </p:nvSpPr>
            <p:spPr bwMode="auto">
              <a:xfrm>
                <a:off x="1988" y="2717"/>
                <a:ext cx="573" cy="245"/>
              </a:xfrm>
              <a:prstGeom prst="rect">
                <a:avLst/>
              </a:prstGeom>
              <a:solidFill>
                <a:srgbClr val="B9B8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6" name="Line 900"/>
              <p:cNvSpPr>
                <a:spLocks noChangeAspect="1" noChangeShapeType="1"/>
              </p:cNvSpPr>
              <p:nvPr/>
            </p:nvSpPr>
            <p:spPr bwMode="auto">
              <a:xfrm flipH="1">
                <a:off x="1988" y="296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7" name="Line 901"/>
              <p:cNvSpPr>
                <a:spLocks noChangeAspect="1" noChangeShapeType="1"/>
              </p:cNvSpPr>
              <p:nvPr/>
            </p:nvSpPr>
            <p:spPr bwMode="auto">
              <a:xfrm flipV="1">
                <a:off x="1988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8" name="Line 90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9" name="Line 903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0" name="Freeform 904"/>
              <p:cNvSpPr>
                <a:spLocks noChangeAspect="1"/>
              </p:cNvSpPr>
              <p:nvPr/>
            </p:nvSpPr>
            <p:spPr bwMode="auto">
              <a:xfrm>
                <a:off x="2561" y="2642"/>
                <a:ext cx="124" cy="320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4648FF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1" name="Line 905"/>
              <p:cNvSpPr>
                <a:spLocks noChangeAspect="1" noChangeShapeType="1"/>
              </p:cNvSpPr>
              <p:nvPr/>
            </p:nvSpPr>
            <p:spPr bwMode="auto">
              <a:xfrm flipV="1">
                <a:off x="2561" y="2887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2" name="Line 906"/>
              <p:cNvSpPr>
                <a:spLocks noChangeAspect="1" noChangeShapeType="1"/>
              </p:cNvSpPr>
              <p:nvPr/>
            </p:nvSpPr>
            <p:spPr bwMode="auto">
              <a:xfrm flipV="1">
                <a:off x="2685" y="2642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3" name="Line 907"/>
              <p:cNvSpPr>
                <a:spLocks noChangeAspect="1" noChangeShapeType="1"/>
              </p:cNvSpPr>
              <p:nvPr/>
            </p:nvSpPr>
            <p:spPr bwMode="auto">
              <a:xfrm flipH="1">
                <a:off x="2561" y="2642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4" name="Line 908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5" name="Freeform 909"/>
              <p:cNvSpPr>
                <a:spLocks noChangeAspect="1"/>
              </p:cNvSpPr>
              <p:nvPr/>
            </p:nvSpPr>
            <p:spPr bwMode="auto">
              <a:xfrm>
                <a:off x="1988" y="2642"/>
                <a:ext cx="694" cy="75"/>
              </a:xfrm>
              <a:custGeom>
                <a:avLst/>
                <a:gdLst>
                  <a:gd name="T0" fmla="*/ 1 w 4133"/>
                  <a:gd name="T1" fmla="*/ 0 h 445"/>
                  <a:gd name="T2" fmla="*/ 3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6" name="Line 910"/>
              <p:cNvSpPr>
                <a:spLocks noChangeAspect="1" noChangeShapeType="1"/>
              </p:cNvSpPr>
              <p:nvPr/>
            </p:nvSpPr>
            <p:spPr bwMode="auto">
              <a:xfrm flipH="1">
                <a:off x="2109" y="264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7" name="Line 911"/>
              <p:cNvSpPr>
                <a:spLocks noChangeAspect="1" noChangeShapeType="1"/>
              </p:cNvSpPr>
              <p:nvPr/>
            </p:nvSpPr>
            <p:spPr bwMode="auto">
              <a:xfrm flipH="1">
                <a:off x="1988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8" name="Line 91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9" name="Line 913"/>
              <p:cNvSpPr>
                <a:spLocks noChangeAspect="1" noChangeShapeType="1"/>
              </p:cNvSpPr>
              <p:nvPr/>
            </p:nvSpPr>
            <p:spPr bwMode="auto">
              <a:xfrm flipV="1">
                <a:off x="2561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0" name="Freeform 914"/>
              <p:cNvSpPr>
                <a:spLocks noChangeAspect="1"/>
              </p:cNvSpPr>
              <p:nvPr/>
            </p:nvSpPr>
            <p:spPr bwMode="auto">
              <a:xfrm>
                <a:off x="2479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1" name="Line 915"/>
              <p:cNvSpPr>
                <a:spLocks noChangeAspect="1" noChangeShapeType="1"/>
              </p:cNvSpPr>
              <p:nvPr/>
            </p:nvSpPr>
            <p:spPr bwMode="auto">
              <a:xfrm flipH="1">
                <a:off x="2512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2" name="Line 916"/>
              <p:cNvSpPr>
                <a:spLocks noChangeAspect="1" noChangeShapeType="1"/>
              </p:cNvSpPr>
              <p:nvPr/>
            </p:nvSpPr>
            <p:spPr bwMode="auto">
              <a:xfrm flipH="1">
                <a:off x="2510" y="2929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3" name="Line 917"/>
              <p:cNvSpPr>
                <a:spLocks noChangeAspect="1" noChangeShapeType="1"/>
              </p:cNvSpPr>
              <p:nvPr/>
            </p:nvSpPr>
            <p:spPr bwMode="auto">
              <a:xfrm flipH="1">
                <a:off x="2508" y="2933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4" name="Line 918"/>
              <p:cNvSpPr>
                <a:spLocks noChangeAspect="1" noChangeShapeType="1"/>
              </p:cNvSpPr>
              <p:nvPr/>
            </p:nvSpPr>
            <p:spPr bwMode="auto">
              <a:xfrm flipH="1">
                <a:off x="2504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5" name="Line 919"/>
              <p:cNvSpPr>
                <a:spLocks noChangeAspect="1" noChangeShapeType="1"/>
              </p:cNvSpPr>
              <p:nvPr/>
            </p:nvSpPr>
            <p:spPr bwMode="auto">
              <a:xfrm flipH="1">
                <a:off x="2500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6" name="Line 920"/>
              <p:cNvSpPr>
                <a:spLocks noChangeAspect="1" noChangeShapeType="1"/>
              </p:cNvSpPr>
              <p:nvPr/>
            </p:nvSpPr>
            <p:spPr bwMode="auto">
              <a:xfrm flipH="1">
                <a:off x="2496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7" name="Line 92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91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8" name="Line 92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9" name="Line 9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4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0" name="Line 92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1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1" name="Line 9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0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2" name="Line 92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79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3" name="Line 927"/>
              <p:cNvSpPr>
                <a:spLocks noChangeAspect="1" noChangeShapeType="1"/>
              </p:cNvSpPr>
              <p:nvPr/>
            </p:nvSpPr>
            <p:spPr bwMode="auto">
              <a:xfrm flipV="1">
                <a:off x="2479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4" name="Line 928"/>
              <p:cNvSpPr>
                <a:spLocks noChangeAspect="1" noChangeShapeType="1"/>
              </p:cNvSpPr>
              <p:nvPr/>
            </p:nvSpPr>
            <p:spPr bwMode="auto">
              <a:xfrm flipV="1">
                <a:off x="2480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5" name="Line 929"/>
              <p:cNvSpPr>
                <a:spLocks noChangeAspect="1" noChangeShapeType="1"/>
              </p:cNvSpPr>
              <p:nvPr/>
            </p:nvSpPr>
            <p:spPr bwMode="auto">
              <a:xfrm flipV="1">
                <a:off x="2481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6" name="Line 930"/>
              <p:cNvSpPr>
                <a:spLocks noChangeAspect="1" noChangeShapeType="1"/>
              </p:cNvSpPr>
              <p:nvPr/>
            </p:nvSpPr>
            <p:spPr bwMode="auto">
              <a:xfrm flipV="1">
                <a:off x="2484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7" name="Line 931"/>
              <p:cNvSpPr>
                <a:spLocks noChangeAspect="1" noChangeShapeType="1"/>
              </p:cNvSpPr>
              <p:nvPr/>
            </p:nvSpPr>
            <p:spPr bwMode="auto">
              <a:xfrm flipV="1">
                <a:off x="248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8" name="Line 932"/>
              <p:cNvSpPr>
                <a:spLocks noChangeAspect="1" noChangeShapeType="1"/>
              </p:cNvSpPr>
              <p:nvPr/>
            </p:nvSpPr>
            <p:spPr bwMode="auto">
              <a:xfrm flipV="1">
                <a:off x="2491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9" name="Line 933"/>
              <p:cNvSpPr>
                <a:spLocks noChangeAspect="1" noChangeShapeType="1"/>
              </p:cNvSpPr>
              <p:nvPr/>
            </p:nvSpPr>
            <p:spPr bwMode="auto">
              <a:xfrm>
                <a:off x="2496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0" name="Line 934"/>
              <p:cNvSpPr>
                <a:spLocks noChangeAspect="1" noChangeShapeType="1"/>
              </p:cNvSpPr>
              <p:nvPr/>
            </p:nvSpPr>
            <p:spPr bwMode="auto">
              <a:xfrm>
                <a:off x="2500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1" name="Line 935"/>
              <p:cNvSpPr>
                <a:spLocks noChangeAspect="1" noChangeShapeType="1"/>
              </p:cNvSpPr>
              <p:nvPr/>
            </p:nvSpPr>
            <p:spPr bwMode="auto">
              <a:xfrm>
                <a:off x="2504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2" name="Line 936"/>
              <p:cNvSpPr>
                <a:spLocks noChangeAspect="1" noChangeShapeType="1"/>
              </p:cNvSpPr>
              <p:nvPr/>
            </p:nvSpPr>
            <p:spPr bwMode="auto">
              <a:xfrm>
                <a:off x="2508" y="2912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3" name="Line 937"/>
              <p:cNvSpPr>
                <a:spLocks noChangeAspect="1" noChangeShapeType="1"/>
              </p:cNvSpPr>
              <p:nvPr/>
            </p:nvSpPr>
            <p:spPr bwMode="auto">
              <a:xfrm>
                <a:off x="2510" y="2916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4" name="Line 938"/>
              <p:cNvSpPr>
                <a:spLocks noChangeAspect="1" noChangeShapeType="1"/>
              </p:cNvSpPr>
              <p:nvPr/>
            </p:nvSpPr>
            <p:spPr bwMode="auto">
              <a:xfrm>
                <a:off x="2512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5" name="Freeform 939"/>
              <p:cNvSpPr>
                <a:spLocks noChangeAspect="1"/>
              </p:cNvSpPr>
              <p:nvPr/>
            </p:nvSpPr>
            <p:spPr bwMode="auto">
              <a:xfrm>
                <a:off x="2427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6" name="Line 940"/>
              <p:cNvSpPr>
                <a:spLocks noChangeAspect="1" noChangeShapeType="1"/>
              </p:cNvSpPr>
              <p:nvPr/>
            </p:nvSpPr>
            <p:spPr bwMode="auto">
              <a:xfrm flipH="1">
                <a:off x="2460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7" name="Line 941"/>
              <p:cNvSpPr>
                <a:spLocks noChangeAspect="1" noChangeShapeType="1"/>
              </p:cNvSpPr>
              <p:nvPr/>
            </p:nvSpPr>
            <p:spPr bwMode="auto">
              <a:xfrm flipH="1">
                <a:off x="2459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8" name="Line 942"/>
              <p:cNvSpPr>
                <a:spLocks noChangeAspect="1" noChangeShapeType="1"/>
              </p:cNvSpPr>
              <p:nvPr/>
            </p:nvSpPr>
            <p:spPr bwMode="auto">
              <a:xfrm flipH="1">
                <a:off x="2456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9" name="Line 943"/>
              <p:cNvSpPr>
                <a:spLocks noChangeAspect="1" noChangeShapeType="1"/>
              </p:cNvSpPr>
              <p:nvPr/>
            </p:nvSpPr>
            <p:spPr bwMode="auto">
              <a:xfrm flipH="1">
                <a:off x="2452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0" name="Line 944"/>
              <p:cNvSpPr>
                <a:spLocks noChangeAspect="1" noChangeShapeType="1"/>
              </p:cNvSpPr>
              <p:nvPr/>
            </p:nvSpPr>
            <p:spPr bwMode="auto">
              <a:xfrm flipH="1">
                <a:off x="2448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1" name="Line 945"/>
              <p:cNvSpPr>
                <a:spLocks noChangeAspect="1" noChangeShapeType="1"/>
              </p:cNvSpPr>
              <p:nvPr/>
            </p:nvSpPr>
            <p:spPr bwMode="auto">
              <a:xfrm flipH="1">
                <a:off x="2444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2" name="Line 94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9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3" name="Line 94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5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4" name="Line 94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2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5" name="Line 94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9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6" name="Line 95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8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7" name="Line 95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7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8" name="Line 952"/>
              <p:cNvSpPr>
                <a:spLocks noChangeAspect="1" noChangeShapeType="1"/>
              </p:cNvSpPr>
              <p:nvPr/>
            </p:nvSpPr>
            <p:spPr bwMode="auto">
              <a:xfrm flipV="1">
                <a:off x="2427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9" name="Line 953"/>
              <p:cNvSpPr>
                <a:spLocks noChangeAspect="1" noChangeShapeType="1"/>
              </p:cNvSpPr>
              <p:nvPr/>
            </p:nvSpPr>
            <p:spPr bwMode="auto">
              <a:xfrm flipV="1">
                <a:off x="2428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0" name="Line 954"/>
              <p:cNvSpPr>
                <a:spLocks noChangeAspect="1" noChangeShapeType="1"/>
              </p:cNvSpPr>
              <p:nvPr/>
            </p:nvSpPr>
            <p:spPr bwMode="auto">
              <a:xfrm flipV="1">
                <a:off x="2429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1" name="Line 955"/>
              <p:cNvSpPr>
                <a:spLocks noChangeAspect="1" noChangeShapeType="1"/>
              </p:cNvSpPr>
              <p:nvPr/>
            </p:nvSpPr>
            <p:spPr bwMode="auto">
              <a:xfrm flipV="1">
                <a:off x="2432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2" name="Line 956"/>
              <p:cNvSpPr>
                <a:spLocks noChangeAspect="1" noChangeShapeType="1"/>
              </p:cNvSpPr>
              <p:nvPr/>
            </p:nvSpPr>
            <p:spPr bwMode="auto">
              <a:xfrm flipV="1">
                <a:off x="2435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3" name="Line 957"/>
              <p:cNvSpPr>
                <a:spLocks noChangeAspect="1" noChangeShapeType="1"/>
              </p:cNvSpPr>
              <p:nvPr/>
            </p:nvSpPr>
            <p:spPr bwMode="auto">
              <a:xfrm flipV="1">
                <a:off x="2439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4" name="Line 958"/>
              <p:cNvSpPr>
                <a:spLocks noChangeAspect="1" noChangeShapeType="1"/>
              </p:cNvSpPr>
              <p:nvPr/>
            </p:nvSpPr>
            <p:spPr bwMode="auto">
              <a:xfrm>
                <a:off x="2444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5" name="Line 959"/>
              <p:cNvSpPr>
                <a:spLocks noChangeAspect="1" noChangeShapeType="1"/>
              </p:cNvSpPr>
              <p:nvPr/>
            </p:nvSpPr>
            <p:spPr bwMode="auto">
              <a:xfrm>
                <a:off x="2448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6" name="Line 960"/>
              <p:cNvSpPr>
                <a:spLocks noChangeAspect="1" noChangeShapeType="1"/>
              </p:cNvSpPr>
              <p:nvPr/>
            </p:nvSpPr>
            <p:spPr bwMode="auto">
              <a:xfrm>
                <a:off x="2452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7" name="Line 961"/>
              <p:cNvSpPr>
                <a:spLocks noChangeAspect="1" noChangeShapeType="1"/>
              </p:cNvSpPr>
              <p:nvPr/>
            </p:nvSpPr>
            <p:spPr bwMode="auto">
              <a:xfrm>
                <a:off x="2456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8" name="Line 962"/>
              <p:cNvSpPr>
                <a:spLocks noChangeAspect="1" noChangeShapeType="1"/>
              </p:cNvSpPr>
              <p:nvPr/>
            </p:nvSpPr>
            <p:spPr bwMode="auto">
              <a:xfrm>
                <a:off x="2459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9" name="Line 963"/>
              <p:cNvSpPr>
                <a:spLocks noChangeAspect="1" noChangeShapeType="1"/>
              </p:cNvSpPr>
              <p:nvPr/>
            </p:nvSpPr>
            <p:spPr bwMode="auto">
              <a:xfrm>
                <a:off x="2460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0" name="Freeform 964"/>
              <p:cNvSpPr>
                <a:spLocks noChangeAspect="1"/>
              </p:cNvSpPr>
              <p:nvPr/>
            </p:nvSpPr>
            <p:spPr bwMode="auto">
              <a:xfrm>
                <a:off x="2375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1" name="Line 965"/>
              <p:cNvSpPr>
                <a:spLocks noChangeAspect="1" noChangeShapeType="1"/>
              </p:cNvSpPr>
              <p:nvPr/>
            </p:nvSpPr>
            <p:spPr bwMode="auto">
              <a:xfrm flipH="1">
                <a:off x="2408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2" name="Line 966"/>
              <p:cNvSpPr>
                <a:spLocks noChangeAspect="1" noChangeShapeType="1"/>
              </p:cNvSpPr>
              <p:nvPr/>
            </p:nvSpPr>
            <p:spPr bwMode="auto">
              <a:xfrm flipH="1">
                <a:off x="2407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3" name="Line 967"/>
              <p:cNvSpPr>
                <a:spLocks noChangeAspect="1" noChangeShapeType="1"/>
              </p:cNvSpPr>
              <p:nvPr/>
            </p:nvSpPr>
            <p:spPr bwMode="auto">
              <a:xfrm flipH="1">
                <a:off x="2404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4" name="Line 968"/>
              <p:cNvSpPr>
                <a:spLocks noChangeAspect="1" noChangeShapeType="1"/>
              </p:cNvSpPr>
              <p:nvPr/>
            </p:nvSpPr>
            <p:spPr bwMode="auto">
              <a:xfrm flipH="1">
                <a:off x="2401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5" name="Line 969"/>
              <p:cNvSpPr>
                <a:spLocks noChangeAspect="1" noChangeShapeType="1"/>
              </p:cNvSpPr>
              <p:nvPr/>
            </p:nvSpPr>
            <p:spPr bwMode="auto">
              <a:xfrm flipH="1">
                <a:off x="239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6" name="Line 970"/>
              <p:cNvSpPr>
                <a:spLocks noChangeAspect="1" noChangeShapeType="1"/>
              </p:cNvSpPr>
              <p:nvPr/>
            </p:nvSpPr>
            <p:spPr bwMode="auto">
              <a:xfrm flipH="1">
                <a:off x="2392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7" name="Line 97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7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8" name="Line 9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3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9" name="Line 97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0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0" name="Line 97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7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1" name="Line 9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6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2" name="Line 9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5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3" name="Line 977"/>
              <p:cNvSpPr>
                <a:spLocks noChangeAspect="1" noChangeShapeType="1"/>
              </p:cNvSpPr>
              <p:nvPr/>
            </p:nvSpPr>
            <p:spPr bwMode="auto">
              <a:xfrm flipV="1">
                <a:off x="2375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4" name="Line 978"/>
              <p:cNvSpPr>
                <a:spLocks noChangeAspect="1" noChangeShapeType="1"/>
              </p:cNvSpPr>
              <p:nvPr/>
            </p:nvSpPr>
            <p:spPr bwMode="auto">
              <a:xfrm flipV="1">
                <a:off x="2376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5" name="Line 979"/>
              <p:cNvSpPr>
                <a:spLocks noChangeAspect="1" noChangeShapeType="1"/>
              </p:cNvSpPr>
              <p:nvPr/>
            </p:nvSpPr>
            <p:spPr bwMode="auto">
              <a:xfrm flipV="1">
                <a:off x="2377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6" name="Line 980"/>
              <p:cNvSpPr>
                <a:spLocks noChangeAspect="1" noChangeShapeType="1"/>
              </p:cNvSpPr>
              <p:nvPr/>
            </p:nvSpPr>
            <p:spPr bwMode="auto">
              <a:xfrm flipV="1">
                <a:off x="2380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7" name="Line 981"/>
              <p:cNvSpPr>
                <a:spLocks noChangeAspect="1" noChangeShapeType="1"/>
              </p:cNvSpPr>
              <p:nvPr/>
            </p:nvSpPr>
            <p:spPr bwMode="auto">
              <a:xfrm flipV="1">
                <a:off x="2383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8" name="Line 982"/>
              <p:cNvSpPr>
                <a:spLocks noChangeAspect="1" noChangeShapeType="1"/>
              </p:cNvSpPr>
              <p:nvPr/>
            </p:nvSpPr>
            <p:spPr bwMode="auto">
              <a:xfrm flipV="1">
                <a:off x="2387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9" name="Line 983"/>
              <p:cNvSpPr>
                <a:spLocks noChangeAspect="1" noChangeShapeType="1"/>
              </p:cNvSpPr>
              <p:nvPr/>
            </p:nvSpPr>
            <p:spPr bwMode="auto">
              <a:xfrm>
                <a:off x="2392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0" name="Line 984"/>
              <p:cNvSpPr>
                <a:spLocks noChangeAspect="1" noChangeShapeType="1"/>
              </p:cNvSpPr>
              <p:nvPr/>
            </p:nvSpPr>
            <p:spPr bwMode="auto">
              <a:xfrm>
                <a:off x="239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1" name="Line 985"/>
              <p:cNvSpPr>
                <a:spLocks noChangeAspect="1" noChangeShapeType="1"/>
              </p:cNvSpPr>
              <p:nvPr/>
            </p:nvSpPr>
            <p:spPr bwMode="auto">
              <a:xfrm>
                <a:off x="2401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2" name="Line 986"/>
              <p:cNvSpPr>
                <a:spLocks noChangeAspect="1" noChangeShapeType="1"/>
              </p:cNvSpPr>
              <p:nvPr/>
            </p:nvSpPr>
            <p:spPr bwMode="auto">
              <a:xfrm>
                <a:off x="2404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3" name="Line 987"/>
              <p:cNvSpPr>
                <a:spLocks noChangeAspect="1" noChangeShapeType="1"/>
              </p:cNvSpPr>
              <p:nvPr/>
            </p:nvSpPr>
            <p:spPr bwMode="auto">
              <a:xfrm>
                <a:off x="2407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4" name="Line 988"/>
              <p:cNvSpPr>
                <a:spLocks noChangeAspect="1" noChangeShapeType="1"/>
              </p:cNvSpPr>
              <p:nvPr/>
            </p:nvSpPr>
            <p:spPr bwMode="auto">
              <a:xfrm>
                <a:off x="2408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5" name="Freeform 989"/>
              <p:cNvSpPr>
                <a:spLocks noChangeAspect="1"/>
              </p:cNvSpPr>
              <p:nvPr/>
            </p:nvSpPr>
            <p:spPr bwMode="auto">
              <a:xfrm>
                <a:off x="2236" y="2914"/>
                <a:ext cx="20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6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6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6" name="Line 990"/>
              <p:cNvSpPr>
                <a:spLocks noChangeAspect="1" noChangeShapeType="1"/>
              </p:cNvSpPr>
              <p:nvPr/>
            </p:nvSpPr>
            <p:spPr bwMode="auto">
              <a:xfrm flipH="1">
                <a:off x="2256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7" name="Line 991"/>
              <p:cNvSpPr>
                <a:spLocks noChangeAspect="1" noChangeShapeType="1"/>
              </p:cNvSpPr>
              <p:nvPr/>
            </p:nvSpPr>
            <p:spPr bwMode="auto">
              <a:xfrm flipH="1">
                <a:off x="2254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8" name="Line 992"/>
              <p:cNvSpPr>
                <a:spLocks noChangeAspect="1" noChangeShapeType="1"/>
              </p:cNvSpPr>
              <p:nvPr/>
            </p:nvSpPr>
            <p:spPr bwMode="auto">
              <a:xfrm flipH="1">
                <a:off x="2252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9" name="Line 993"/>
              <p:cNvSpPr>
                <a:spLocks noChangeAspect="1" noChangeShapeType="1"/>
              </p:cNvSpPr>
              <p:nvPr/>
            </p:nvSpPr>
            <p:spPr bwMode="auto">
              <a:xfrm flipH="1">
                <a:off x="2249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0" name="Line 994"/>
              <p:cNvSpPr>
                <a:spLocks noChangeAspect="1" noChangeShapeType="1"/>
              </p:cNvSpPr>
              <p:nvPr/>
            </p:nvSpPr>
            <p:spPr bwMode="auto">
              <a:xfrm flipH="1">
                <a:off x="224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1" name="Line 99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2" name="Line 9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0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3" name="Line 99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8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4" name="Line 9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7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5" name="Line 9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6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6" name="Line 1000"/>
              <p:cNvSpPr>
                <a:spLocks noChangeAspect="1" noChangeShapeType="1"/>
              </p:cNvSpPr>
              <p:nvPr/>
            </p:nvSpPr>
            <p:spPr bwMode="auto">
              <a:xfrm flipV="1">
                <a:off x="2236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7" name="Line 1001"/>
              <p:cNvSpPr>
                <a:spLocks noChangeAspect="1" noChangeShapeType="1"/>
              </p:cNvSpPr>
              <p:nvPr/>
            </p:nvSpPr>
            <p:spPr bwMode="auto">
              <a:xfrm flipV="1">
                <a:off x="2237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8" name="Line 1002"/>
              <p:cNvSpPr>
                <a:spLocks noChangeAspect="1" noChangeShapeType="1"/>
              </p:cNvSpPr>
              <p:nvPr/>
            </p:nvSpPr>
            <p:spPr bwMode="auto">
              <a:xfrm flipV="1">
                <a:off x="2238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9" name="Line 1003"/>
              <p:cNvSpPr>
                <a:spLocks noChangeAspect="1" noChangeShapeType="1"/>
              </p:cNvSpPr>
              <p:nvPr/>
            </p:nvSpPr>
            <p:spPr bwMode="auto">
              <a:xfrm flipV="1">
                <a:off x="2240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0" name="Line 1004"/>
              <p:cNvSpPr>
                <a:spLocks noChangeAspect="1" noChangeShapeType="1"/>
              </p:cNvSpPr>
              <p:nvPr/>
            </p:nvSpPr>
            <p:spPr bwMode="auto">
              <a:xfrm flipV="1">
                <a:off x="224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1" name="Line 1005"/>
              <p:cNvSpPr>
                <a:spLocks noChangeAspect="1" noChangeShapeType="1"/>
              </p:cNvSpPr>
              <p:nvPr/>
            </p:nvSpPr>
            <p:spPr bwMode="auto">
              <a:xfrm>
                <a:off x="224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2" name="Line 1006"/>
              <p:cNvSpPr>
                <a:spLocks noChangeAspect="1" noChangeShapeType="1"/>
              </p:cNvSpPr>
              <p:nvPr/>
            </p:nvSpPr>
            <p:spPr bwMode="auto">
              <a:xfrm>
                <a:off x="2249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3" name="Line 1007"/>
              <p:cNvSpPr>
                <a:spLocks noChangeAspect="1" noChangeShapeType="1"/>
              </p:cNvSpPr>
              <p:nvPr/>
            </p:nvSpPr>
            <p:spPr bwMode="auto">
              <a:xfrm>
                <a:off x="2252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4" name="Line 1008"/>
              <p:cNvSpPr>
                <a:spLocks noChangeAspect="1" noChangeShapeType="1"/>
              </p:cNvSpPr>
              <p:nvPr/>
            </p:nvSpPr>
            <p:spPr bwMode="auto">
              <a:xfrm>
                <a:off x="2254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5" name="Line 1009"/>
              <p:cNvSpPr>
                <a:spLocks noChangeAspect="1" noChangeShapeType="1"/>
              </p:cNvSpPr>
              <p:nvPr/>
            </p:nvSpPr>
            <p:spPr bwMode="auto">
              <a:xfrm>
                <a:off x="2256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6" name="Freeform 1010"/>
              <p:cNvSpPr>
                <a:spLocks noChangeAspect="1"/>
              </p:cNvSpPr>
              <p:nvPr/>
            </p:nvSpPr>
            <p:spPr bwMode="auto">
              <a:xfrm>
                <a:off x="2193" y="2914"/>
                <a:ext cx="20" cy="20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0" y="0"/>
                    </a:moveTo>
                    <a:lnTo>
                      <a:pt x="79" y="3"/>
                    </a:lnTo>
                    <a:lnTo>
                      <a:pt x="97" y="12"/>
                    </a:lnTo>
                    <a:lnTo>
                      <a:pt x="109" y="26"/>
                    </a:lnTo>
                    <a:lnTo>
                      <a:pt x="118" y="42"/>
                    </a:lnTo>
                    <a:lnTo>
                      <a:pt x="121" y="61"/>
                    </a:lnTo>
                    <a:lnTo>
                      <a:pt x="118" y="80"/>
                    </a:lnTo>
                    <a:lnTo>
                      <a:pt x="109" y="98"/>
                    </a:lnTo>
                    <a:lnTo>
                      <a:pt x="97" y="110"/>
                    </a:lnTo>
                    <a:lnTo>
                      <a:pt x="79" y="119"/>
                    </a:lnTo>
                    <a:lnTo>
                      <a:pt x="60" y="122"/>
                    </a:lnTo>
                    <a:lnTo>
                      <a:pt x="41" y="119"/>
                    </a:lnTo>
                    <a:lnTo>
                      <a:pt x="24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4" y="12"/>
                    </a:lnTo>
                    <a:lnTo>
                      <a:pt x="41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7" name="Line 1011"/>
              <p:cNvSpPr>
                <a:spLocks noChangeAspect="1" noChangeShapeType="1"/>
              </p:cNvSpPr>
              <p:nvPr/>
            </p:nvSpPr>
            <p:spPr bwMode="auto">
              <a:xfrm flipH="1">
                <a:off x="2212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8" name="Line 1012"/>
              <p:cNvSpPr>
                <a:spLocks noChangeAspect="1" noChangeShapeType="1"/>
              </p:cNvSpPr>
              <p:nvPr/>
            </p:nvSpPr>
            <p:spPr bwMode="auto">
              <a:xfrm flipH="1">
                <a:off x="2211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9" name="Line 1013"/>
              <p:cNvSpPr>
                <a:spLocks noChangeAspect="1" noChangeShapeType="1"/>
              </p:cNvSpPr>
              <p:nvPr/>
            </p:nvSpPr>
            <p:spPr bwMode="auto">
              <a:xfrm flipH="1">
                <a:off x="2209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0" name="Line 1014"/>
              <p:cNvSpPr>
                <a:spLocks noChangeAspect="1" noChangeShapeType="1"/>
              </p:cNvSpPr>
              <p:nvPr/>
            </p:nvSpPr>
            <p:spPr bwMode="auto">
              <a:xfrm flipH="1">
                <a:off x="2206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1" name="Line 1015"/>
              <p:cNvSpPr>
                <a:spLocks noChangeAspect="1" noChangeShapeType="1"/>
              </p:cNvSpPr>
              <p:nvPr/>
            </p:nvSpPr>
            <p:spPr bwMode="auto">
              <a:xfrm flipH="1">
                <a:off x="220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2" name="Line 10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00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3" name="Line 10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7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4" name="Line 10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5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5" name="Line 10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6" name="Line 102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7" name="Line 1021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8" name="Line 1022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9" name="Line 1023"/>
              <p:cNvSpPr>
                <a:spLocks noChangeAspect="1" noChangeShapeType="1"/>
              </p:cNvSpPr>
              <p:nvPr/>
            </p:nvSpPr>
            <p:spPr bwMode="auto">
              <a:xfrm flipV="1">
                <a:off x="2195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0" name="Line 1024"/>
              <p:cNvSpPr>
                <a:spLocks noChangeAspect="1" noChangeShapeType="1"/>
              </p:cNvSpPr>
              <p:nvPr/>
            </p:nvSpPr>
            <p:spPr bwMode="auto">
              <a:xfrm flipV="1">
                <a:off x="2197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1" name="Line 1025"/>
              <p:cNvSpPr>
                <a:spLocks noChangeAspect="1" noChangeShapeType="1"/>
              </p:cNvSpPr>
              <p:nvPr/>
            </p:nvSpPr>
            <p:spPr bwMode="auto">
              <a:xfrm flipV="1">
                <a:off x="2200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2" name="Line 1026"/>
              <p:cNvSpPr>
                <a:spLocks noChangeAspect="1" noChangeShapeType="1"/>
              </p:cNvSpPr>
              <p:nvPr/>
            </p:nvSpPr>
            <p:spPr bwMode="auto">
              <a:xfrm>
                <a:off x="220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3" name="Line 1027"/>
              <p:cNvSpPr>
                <a:spLocks noChangeAspect="1" noChangeShapeType="1"/>
              </p:cNvSpPr>
              <p:nvPr/>
            </p:nvSpPr>
            <p:spPr bwMode="auto">
              <a:xfrm>
                <a:off x="2206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4" name="Line 1028"/>
              <p:cNvSpPr>
                <a:spLocks noChangeAspect="1" noChangeShapeType="1"/>
              </p:cNvSpPr>
              <p:nvPr/>
            </p:nvSpPr>
            <p:spPr bwMode="auto">
              <a:xfrm>
                <a:off x="2209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5" name="Line 1029"/>
              <p:cNvSpPr>
                <a:spLocks noChangeAspect="1" noChangeShapeType="1"/>
              </p:cNvSpPr>
              <p:nvPr/>
            </p:nvSpPr>
            <p:spPr bwMode="auto">
              <a:xfrm>
                <a:off x="2211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6" name="Line 1030"/>
              <p:cNvSpPr>
                <a:spLocks noChangeAspect="1" noChangeShapeType="1"/>
              </p:cNvSpPr>
              <p:nvPr/>
            </p:nvSpPr>
            <p:spPr bwMode="auto">
              <a:xfrm>
                <a:off x="2212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7" name="Freeform 1031"/>
              <p:cNvSpPr>
                <a:spLocks noChangeAspect="1"/>
              </p:cNvSpPr>
              <p:nvPr/>
            </p:nvSpPr>
            <p:spPr bwMode="auto">
              <a:xfrm>
                <a:off x="2149" y="2914"/>
                <a:ext cx="21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8" name="Line 1032"/>
              <p:cNvSpPr>
                <a:spLocks noChangeAspect="1" noChangeShapeType="1"/>
              </p:cNvSpPr>
              <p:nvPr/>
            </p:nvSpPr>
            <p:spPr bwMode="auto">
              <a:xfrm flipH="1">
                <a:off x="2170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9" name="Line 1033"/>
              <p:cNvSpPr>
                <a:spLocks noChangeAspect="1" noChangeShapeType="1"/>
              </p:cNvSpPr>
              <p:nvPr/>
            </p:nvSpPr>
            <p:spPr bwMode="auto">
              <a:xfrm flipH="1">
                <a:off x="2168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0" name="Line 1034"/>
              <p:cNvSpPr>
                <a:spLocks noChangeAspect="1" noChangeShapeType="1"/>
              </p:cNvSpPr>
              <p:nvPr/>
            </p:nvSpPr>
            <p:spPr bwMode="auto">
              <a:xfrm flipH="1">
                <a:off x="2166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1" name="Line 1035"/>
              <p:cNvSpPr>
                <a:spLocks noChangeAspect="1" noChangeShapeType="1"/>
              </p:cNvSpPr>
              <p:nvPr/>
            </p:nvSpPr>
            <p:spPr bwMode="auto">
              <a:xfrm flipH="1">
                <a:off x="216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2" name="Line 1036"/>
              <p:cNvSpPr>
                <a:spLocks noChangeAspect="1" noChangeShapeType="1"/>
              </p:cNvSpPr>
              <p:nvPr/>
            </p:nvSpPr>
            <p:spPr bwMode="auto">
              <a:xfrm flipH="1">
                <a:off x="2159" y="293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3" name="Line 10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4" name="Line 10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5" name="Line 10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1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6" name="Line 10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0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7" name="Line 10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49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8" name="Line 1042"/>
              <p:cNvSpPr>
                <a:spLocks noChangeAspect="1" noChangeShapeType="1"/>
              </p:cNvSpPr>
              <p:nvPr/>
            </p:nvSpPr>
            <p:spPr bwMode="auto">
              <a:xfrm flipV="1">
                <a:off x="2149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9" name="Line 1043"/>
              <p:cNvSpPr>
                <a:spLocks noChangeAspect="1" noChangeShapeType="1"/>
              </p:cNvSpPr>
              <p:nvPr/>
            </p:nvSpPr>
            <p:spPr bwMode="auto">
              <a:xfrm flipV="1">
                <a:off x="2150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0" name="Line 1044"/>
              <p:cNvSpPr>
                <a:spLocks noChangeAspect="1" noChangeShapeType="1"/>
              </p:cNvSpPr>
              <p:nvPr/>
            </p:nvSpPr>
            <p:spPr bwMode="auto">
              <a:xfrm flipV="1">
                <a:off x="2151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1" name="Line 1045"/>
              <p:cNvSpPr>
                <a:spLocks noChangeAspect="1" noChangeShapeType="1"/>
              </p:cNvSpPr>
              <p:nvPr/>
            </p:nvSpPr>
            <p:spPr bwMode="auto">
              <a:xfrm flipV="1">
                <a:off x="215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2" name="Line 1046"/>
              <p:cNvSpPr>
                <a:spLocks noChangeAspect="1" noChangeShapeType="1"/>
              </p:cNvSpPr>
              <p:nvPr/>
            </p:nvSpPr>
            <p:spPr bwMode="auto">
              <a:xfrm flipV="1">
                <a:off x="215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3" name="Line 1047"/>
              <p:cNvSpPr>
                <a:spLocks noChangeAspect="1" noChangeShapeType="1"/>
              </p:cNvSpPr>
              <p:nvPr/>
            </p:nvSpPr>
            <p:spPr bwMode="auto">
              <a:xfrm>
                <a:off x="2159" y="291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4" name="Line 1048"/>
              <p:cNvSpPr>
                <a:spLocks noChangeAspect="1" noChangeShapeType="1"/>
              </p:cNvSpPr>
              <p:nvPr/>
            </p:nvSpPr>
            <p:spPr bwMode="auto">
              <a:xfrm>
                <a:off x="216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5" name="Line 1049"/>
              <p:cNvSpPr>
                <a:spLocks noChangeAspect="1" noChangeShapeType="1"/>
              </p:cNvSpPr>
              <p:nvPr/>
            </p:nvSpPr>
            <p:spPr bwMode="auto">
              <a:xfrm>
                <a:off x="2166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6" name="Line 1050"/>
              <p:cNvSpPr>
                <a:spLocks noChangeAspect="1" noChangeShapeType="1"/>
              </p:cNvSpPr>
              <p:nvPr/>
            </p:nvSpPr>
            <p:spPr bwMode="auto">
              <a:xfrm>
                <a:off x="2168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7" name="Line 1051"/>
              <p:cNvSpPr>
                <a:spLocks noChangeAspect="1" noChangeShapeType="1"/>
              </p:cNvSpPr>
              <p:nvPr/>
            </p:nvSpPr>
            <p:spPr bwMode="auto">
              <a:xfrm>
                <a:off x="2170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8" name="Rectangle 1052"/>
              <p:cNvSpPr>
                <a:spLocks noChangeAspect="1" noChangeArrowheads="1"/>
              </p:cNvSpPr>
              <p:nvPr/>
            </p:nvSpPr>
            <p:spPr bwMode="auto">
              <a:xfrm>
                <a:off x="2143" y="2750"/>
                <a:ext cx="114" cy="124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50000">
                    <a:schemeClr val="folHlink"/>
                  </a:gs>
                  <a:gs pos="100000">
                    <a:schemeClr val="hlink"/>
                  </a:gs>
                </a:gsLst>
                <a:lin ang="5400000" scaled="1"/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849" name="Line 1053"/>
              <p:cNvSpPr>
                <a:spLocks noChangeAspect="1" noChangeShapeType="1"/>
              </p:cNvSpPr>
              <p:nvPr/>
            </p:nvSpPr>
            <p:spPr bwMode="auto">
              <a:xfrm flipH="1">
                <a:off x="2142" y="2875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0" name="Line 1054"/>
              <p:cNvSpPr>
                <a:spLocks noChangeAspect="1" noChangeShapeType="1"/>
              </p:cNvSpPr>
              <p:nvPr/>
            </p:nvSpPr>
            <p:spPr bwMode="auto">
              <a:xfrm flipV="1">
                <a:off x="2142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1" name="Line 1055"/>
              <p:cNvSpPr>
                <a:spLocks noChangeAspect="1" noChangeShapeType="1"/>
              </p:cNvSpPr>
              <p:nvPr/>
            </p:nvSpPr>
            <p:spPr bwMode="auto">
              <a:xfrm>
                <a:off x="2142" y="2751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2" name="Line 1056"/>
              <p:cNvSpPr>
                <a:spLocks noChangeAspect="1" noChangeShapeType="1"/>
              </p:cNvSpPr>
              <p:nvPr/>
            </p:nvSpPr>
            <p:spPr bwMode="auto">
              <a:xfrm>
                <a:off x="2257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3" name="Freeform 1057"/>
              <p:cNvSpPr>
                <a:spLocks noChangeAspect="1"/>
              </p:cNvSpPr>
              <p:nvPr/>
            </p:nvSpPr>
            <p:spPr bwMode="auto">
              <a:xfrm>
                <a:off x="2286" y="2752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4" name="Freeform 1058"/>
              <p:cNvSpPr>
                <a:spLocks noChangeAspect="1"/>
              </p:cNvSpPr>
              <p:nvPr/>
            </p:nvSpPr>
            <p:spPr bwMode="auto">
              <a:xfrm>
                <a:off x="2342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5" name="Freeform 1059"/>
              <p:cNvSpPr>
                <a:spLocks noChangeAspect="1"/>
              </p:cNvSpPr>
              <p:nvPr/>
            </p:nvSpPr>
            <p:spPr bwMode="auto">
              <a:xfrm>
                <a:off x="2395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6" name="Freeform 1060"/>
              <p:cNvSpPr>
                <a:spLocks noChangeAspect="1"/>
              </p:cNvSpPr>
              <p:nvPr/>
            </p:nvSpPr>
            <p:spPr bwMode="auto">
              <a:xfrm>
                <a:off x="2286" y="2795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3"/>
                    </a:lnTo>
                    <a:lnTo>
                      <a:pt x="151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7" name="Freeform 1061"/>
              <p:cNvSpPr>
                <a:spLocks noChangeAspect="1"/>
              </p:cNvSpPr>
              <p:nvPr/>
            </p:nvSpPr>
            <p:spPr bwMode="auto">
              <a:xfrm>
                <a:off x="2342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2" y="142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8" name="Freeform 1062"/>
              <p:cNvSpPr>
                <a:spLocks noChangeAspect="1"/>
              </p:cNvSpPr>
              <p:nvPr/>
            </p:nvSpPr>
            <p:spPr bwMode="auto">
              <a:xfrm>
                <a:off x="2395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9" name="Freeform 1063"/>
              <p:cNvSpPr>
                <a:spLocks noChangeAspect="1"/>
              </p:cNvSpPr>
              <p:nvPr/>
            </p:nvSpPr>
            <p:spPr bwMode="auto">
              <a:xfrm>
                <a:off x="2286" y="2839"/>
                <a:ext cx="25" cy="2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1" y="35"/>
                    </a:lnTo>
                    <a:lnTo>
                      <a:pt x="151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0" name="Freeform 1064"/>
              <p:cNvSpPr>
                <a:spLocks noChangeAspect="1"/>
              </p:cNvSpPr>
              <p:nvPr/>
            </p:nvSpPr>
            <p:spPr bwMode="auto">
              <a:xfrm>
                <a:off x="2342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3"/>
                    </a:lnTo>
                    <a:lnTo>
                      <a:pt x="142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2" y="142"/>
                    </a:lnTo>
                    <a:lnTo>
                      <a:pt x="132" y="150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1" name="Freeform 1065"/>
              <p:cNvSpPr>
                <a:spLocks noChangeAspect="1"/>
              </p:cNvSpPr>
              <p:nvPr/>
            </p:nvSpPr>
            <p:spPr bwMode="auto">
              <a:xfrm>
                <a:off x="2395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2" name="Line 1066"/>
              <p:cNvSpPr>
                <a:spLocks noChangeAspect="1" noChangeShapeType="1"/>
              </p:cNvSpPr>
              <p:nvPr/>
            </p:nvSpPr>
            <p:spPr bwMode="auto">
              <a:xfrm>
                <a:off x="2015" y="275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3" name="Line 1067"/>
              <p:cNvSpPr>
                <a:spLocks noChangeAspect="1" noChangeShapeType="1"/>
              </p:cNvSpPr>
              <p:nvPr/>
            </p:nvSpPr>
            <p:spPr bwMode="auto">
              <a:xfrm>
                <a:off x="2015" y="276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4" name="Line 1068"/>
              <p:cNvSpPr>
                <a:spLocks noChangeAspect="1" noChangeShapeType="1"/>
              </p:cNvSpPr>
              <p:nvPr/>
            </p:nvSpPr>
            <p:spPr bwMode="auto">
              <a:xfrm>
                <a:off x="2015" y="278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5" name="Line 1069"/>
              <p:cNvSpPr>
                <a:spLocks noChangeAspect="1" noChangeShapeType="1"/>
              </p:cNvSpPr>
              <p:nvPr/>
            </p:nvSpPr>
            <p:spPr bwMode="auto">
              <a:xfrm>
                <a:off x="2015" y="279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6" name="Line 1070"/>
              <p:cNvSpPr>
                <a:spLocks noChangeAspect="1" noChangeShapeType="1"/>
              </p:cNvSpPr>
              <p:nvPr/>
            </p:nvSpPr>
            <p:spPr bwMode="auto">
              <a:xfrm>
                <a:off x="2015" y="281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7" name="Line 1071"/>
              <p:cNvSpPr>
                <a:spLocks noChangeAspect="1" noChangeShapeType="1"/>
              </p:cNvSpPr>
              <p:nvPr/>
            </p:nvSpPr>
            <p:spPr bwMode="auto">
              <a:xfrm>
                <a:off x="2015" y="282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8" name="Line 1072"/>
              <p:cNvSpPr>
                <a:spLocks noChangeAspect="1" noChangeShapeType="1"/>
              </p:cNvSpPr>
              <p:nvPr/>
            </p:nvSpPr>
            <p:spPr bwMode="auto">
              <a:xfrm>
                <a:off x="2015" y="284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9" name="Line 1073"/>
              <p:cNvSpPr>
                <a:spLocks noChangeAspect="1" noChangeShapeType="1"/>
              </p:cNvSpPr>
              <p:nvPr/>
            </p:nvSpPr>
            <p:spPr bwMode="auto">
              <a:xfrm>
                <a:off x="2015" y="285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0" name="Line 1074"/>
              <p:cNvSpPr>
                <a:spLocks noChangeAspect="1" noChangeShapeType="1"/>
              </p:cNvSpPr>
              <p:nvPr/>
            </p:nvSpPr>
            <p:spPr bwMode="auto">
              <a:xfrm>
                <a:off x="2015" y="287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1" name="Line 1075"/>
              <p:cNvSpPr>
                <a:spLocks noChangeAspect="1" noChangeShapeType="1"/>
              </p:cNvSpPr>
              <p:nvPr/>
            </p:nvSpPr>
            <p:spPr bwMode="auto">
              <a:xfrm>
                <a:off x="2015" y="288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2" name="Freeform 1076"/>
              <p:cNvSpPr>
                <a:spLocks noChangeAspect="1"/>
              </p:cNvSpPr>
              <p:nvPr/>
            </p:nvSpPr>
            <p:spPr bwMode="auto">
              <a:xfrm>
                <a:off x="2440" y="2766"/>
                <a:ext cx="91" cy="78"/>
              </a:xfrm>
              <a:custGeom>
                <a:avLst/>
                <a:gdLst>
                  <a:gd name="T0" fmla="*/ 0 w 540"/>
                  <a:gd name="T1" fmla="*/ 0 h 467"/>
                  <a:gd name="T2" fmla="*/ 0 w 540"/>
                  <a:gd name="T3" fmla="*/ 0 h 467"/>
                  <a:gd name="T4" fmla="*/ 1 w 540"/>
                  <a:gd name="T5" fmla="*/ 0 h 467"/>
                  <a:gd name="T6" fmla="*/ 0 w 540"/>
                  <a:gd name="T7" fmla="*/ 0 h 467"/>
                  <a:gd name="T8" fmla="*/ 0 w 540"/>
                  <a:gd name="T9" fmla="*/ 0 h 467"/>
                  <a:gd name="T10" fmla="*/ 0 w 540"/>
                  <a:gd name="T11" fmla="*/ 0 h 467"/>
                  <a:gd name="T12" fmla="*/ 0 w 540"/>
                  <a:gd name="T13" fmla="*/ 0 h 4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0"/>
                  <a:gd name="T22" fmla="*/ 0 h 467"/>
                  <a:gd name="T23" fmla="*/ 540 w 540"/>
                  <a:gd name="T24" fmla="*/ 467 h 4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0" h="467">
                    <a:moveTo>
                      <a:pt x="134" y="0"/>
                    </a:moveTo>
                    <a:lnTo>
                      <a:pt x="405" y="0"/>
                    </a:lnTo>
                    <a:lnTo>
                      <a:pt x="540" y="233"/>
                    </a:lnTo>
                    <a:lnTo>
                      <a:pt x="405" y="467"/>
                    </a:lnTo>
                    <a:lnTo>
                      <a:pt x="134" y="467"/>
                    </a:lnTo>
                    <a:lnTo>
                      <a:pt x="0" y="23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3" name="Line 10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40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4" name="Line 1078"/>
              <p:cNvSpPr>
                <a:spLocks noChangeAspect="1" noChangeShapeType="1"/>
              </p:cNvSpPr>
              <p:nvPr/>
            </p:nvSpPr>
            <p:spPr bwMode="auto">
              <a:xfrm flipV="1">
                <a:off x="2440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5" name="Line 1079"/>
              <p:cNvSpPr>
                <a:spLocks noChangeAspect="1" noChangeShapeType="1"/>
              </p:cNvSpPr>
              <p:nvPr/>
            </p:nvSpPr>
            <p:spPr bwMode="auto">
              <a:xfrm>
                <a:off x="2463" y="2766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6" name="Line 1080"/>
              <p:cNvSpPr>
                <a:spLocks noChangeAspect="1" noChangeShapeType="1"/>
              </p:cNvSpPr>
              <p:nvPr/>
            </p:nvSpPr>
            <p:spPr bwMode="auto">
              <a:xfrm>
                <a:off x="2508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7" name="Line 1081"/>
              <p:cNvSpPr>
                <a:spLocks noChangeAspect="1" noChangeShapeType="1"/>
              </p:cNvSpPr>
              <p:nvPr/>
            </p:nvSpPr>
            <p:spPr bwMode="auto">
              <a:xfrm flipH="1">
                <a:off x="2508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8" name="Line 1082"/>
              <p:cNvSpPr>
                <a:spLocks noChangeAspect="1" noChangeShapeType="1"/>
              </p:cNvSpPr>
              <p:nvPr/>
            </p:nvSpPr>
            <p:spPr bwMode="auto">
              <a:xfrm flipH="1">
                <a:off x="2463" y="2844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73" name="直線コネクタ 172"/>
            <p:cNvCxnSpPr/>
            <p:nvPr/>
          </p:nvCxnSpPr>
          <p:spPr bwMode="auto">
            <a:xfrm>
              <a:off x="2825674" y="6280179"/>
              <a:ext cx="739775" cy="0"/>
            </a:xfrm>
            <a:prstGeom prst="line">
              <a:avLst/>
            </a:prstGeom>
            <a:ln w="381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" name="Group 35"/>
            <p:cNvGrpSpPr>
              <a:grpSpLocks noChangeAspect="1"/>
            </p:cNvGrpSpPr>
            <p:nvPr/>
          </p:nvGrpSpPr>
          <p:grpSpPr bwMode="auto">
            <a:xfrm>
              <a:off x="3473265" y="6172229"/>
              <a:ext cx="396840" cy="185737"/>
              <a:chOff x="2394" y="3422"/>
              <a:chExt cx="450" cy="210"/>
            </a:xfrm>
          </p:grpSpPr>
          <p:sp>
            <p:nvSpPr>
              <p:cNvPr id="496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94" y="3422"/>
                <a:ext cx="450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7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95" y="3473"/>
                <a:ext cx="368" cy="158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8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95" y="3631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9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95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0" name="Line 4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1" name="Line 41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2" name="Freeform 42"/>
              <p:cNvSpPr>
                <a:spLocks noChangeAspect="1"/>
              </p:cNvSpPr>
              <p:nvPr/>
            </p:nvSpPr>
            <p:spPr bwMode="auto">
              <a:xfrm>
                <a:off x="2763" y="3425"/>
                <a:ext cx="79" cy="206"/>
              </a:xfrm>
              <a:custGeom>
                <a:avLst/>
                <a:gdLst>
                  <a:gd name="T0" fmla="*/ 0 w 733"/>
                  <a:gd name="T1" fmla="*/ 0 h 1906"/>
                  <a:gd name="T2" fmla="*/ 0 w 733"/>
                  <a:gd name="T3" fmla="*/ 0 h 1906"/>
                  <a:gd name="T4" fmla="*/ 0 w 733"/>
                  <a:gd name="T5" fmla="*/ 0 h 1906"/>
                  <a:gd name="T6" fmla="*/ 0 w 733"/>
                  <a:gd name="T7" fmla="*/ 0 h 1906"/>
                  <a:gd name="T8" fmla="*/ 0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3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2763" y="3582"/>
                <a:ext cx="79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4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2842" y="3425"/>
                <a:ext cx="0" cy="1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5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2763" y="3425"/>
                <a:ext cx="79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6" name="Line 46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7" name="Freeform 47"/>
              <p:cNvSpPr>
                <a:spLocks noChangeAspect="1"/>
              </p:cNvSpPr>
              <p:nvPr/>
            </p:nvSpPr>
            <p:spPr bwMode="auto">
              <a:xfrm>
                <a:off x="2395" y="3425"/>
                <a:ext cx="445" cy="48"/>
              </a:xfrm>
              <a:custGeom>
                <a:avLst/>
                <a:gdLst>
                  <a:gd name="T0" fmla="*/ 0 w 4133"/>
                  <a:gd name="T1" fmla="*/ 0 h 445"/>
                  <a:gd name="T2" fmla="*/ 1 w 4133"/>
                  <a:gd name="T3" fmla="*/ 0 h 445"/>
                  <a:gd name="T4" fmla="*/ 0 w 4133"/>
                  <a:gd name="T5" fmla="*/ 0 h 445"/>
                  <a:gd name="T6" fmla="*/ 0 w 4133"/>
                  <a:gd name="T7" fmla="*/ 0 h 445"/>
                  <a:gd name="T8" fmla="*/ 0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8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2473" y="3425"/>
                <a:ext cx="36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9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95" y="3425"/>
                <a:ext cx="78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0" name="Line 5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1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2763" y="3425"/>
                <a:ext cx="77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2" name="Freeform 52"/>
              <p:cNvSpPr>
                <a:spLocks noChangeAspect="1"/>
              </p:cNvSpPr>
              <p:nvPr/>
            </p:nvSpPr>
            <p:spPr bwMode="auto">
              <a:xfrm>
                <a:off x="2710" y="3595"/>
                <a:ext cx="22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3" name="Line 53"/>
              <p:cNvSpPr>
                <a:spLocks noChangeAspect="1" noChangeShapeType="1"/>
              </p:cNvSpPr>
              <p:nvPr/>
            </p:nvSpPr>
            <p:spPr bwMode="auto">
              <a:xfrm flipH="1">
                <a:off x="2731" y="3606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4" name="Line 54"/>
              <p:cNvSpPr>
                <a:spLocks noChangeAspect="1" noChangeShapeType="1"/>
              </p:cNvSpPr>
              <p:nvPr/>
            </p:nvSpPr>
            <p:spPr bwMode="auto">
              <a:xfrm flipH="1">
                <a:off x="273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5" name="Line 55"/>
              <p:cNvSpPr>
                <a:spLocks noChangeAspect="1" noChangeShapeType="1"/>
              </p:cNvSpPr>
              <p:nvPr/>
            </p:nvSpPr>
            <p:spPr bwMode="auto">
              <a:xfrm flipH="1">
                <a:off x="2729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6" name="Line 56"/>
              <p:cNvSpPr>
                <a:spLocks noChangeAspect="1" noChangeShapeType="1"/>
              </p:cNvSpPr>
              <p:nvPr/>
            </p:nvSpPr>
            <p:spPr bwMode="auto">
              <a:xfrm flipH="1">
                <a:off x="272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7" name="Line 57"/>
              <p:cNvSpPr>
                <a:spLocks noChangeAspect="1" noChangeShapeType="1"/>
              </p:cNvSpPr>
              <p:nvPr/>
            </p:nvSpPr>
            <p:spPr bwMode="auto">
              <a:xfrm flipH="1">
                <a:off x="2724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8" name="Line 58"/>
              <p:cNvSpPr>
                <a:spLocks noChangeAspect="1" noChangeShapeType="1"/>
              </p:cNvSpPr>
              <p:nvPr/>
            </p:nvSpPr>
            <p:spPr bwMode="auto">
              <a:xfrm flipH="1">
                <a:off x="272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9" name="Line 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8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0" name="Line 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5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1" name="Line 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2" name="Line 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1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3" name="Line 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4" name="Line 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5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6" name="Line 66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7" name="Line 67"/>
              <p:cNvSpPr>
                <a:spLocks noChangeAspect="1" noChangeShapeType="1"/>
              </p:cNvSpPr>
              <p:nvPr/>
            </p:nvSpPr>
            <p:spPr bwMode="auto">
              <a:xfrm flipV="1">
                <a:off x="2711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8" name="Line 68"/>
              <p:cNvSpPr>
                <a:spLocks noChangeAspect="1" noChangeShapeType="1"/>
              </p:cNvSpPr>
              <p:nvPr/>
            </p:nvSpPr>
            <p:spPr bwMode="auto">
              <a:xfrm flipV="1">
                <a:off x="271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9" name="Line 69"/>
              <p:cNvSpPr>
                <a:spLocks noChangeAspect="1" noChangeShapeType="1"/>
              </p:cNvSpPr>
              <p:nvPr/>
            </p:nvSpPr>
            <p:spPr bwMode="auto">
              <a:xfrm flipV="1">
                <a:off x="2715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0" name="Line 70"/>
              <p:cNvSpPr>
                <a:spLocks noChangeAspect="1" noChangeShapeType="1"/>
              </p:cNvSpPr>
              <p:nvPr/>
            </p:nvSpPr>
            <p:spPr bwMode="auto">
              <a:xfrm flipV="1">
                <a:off x="2718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1" name="Line 71"/>
              <p:cNvSpPr>
                <a:spLocks noChangeAspect="1" noChangeShapeType="1"/>
              </p:cNvSpPr>
              <p:nvPr/>
            </p:nvSpPr>
            <p:spPr bwMode="auto">
              <a:xfrm>
                <a:off x="272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2" name="Line 72"/>
              <p:cNvSpPr>
                <a:spLocks noChangeAspect="1" noChangeShapeType="1"/>
              </p:cNvSpPr>
              <p:nvPr/>
            </p:nvSpPr>
            <p:spPr bwMode="auto">
              <a:xfrm>
                <a:off x="2724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3" name="Line 73"/>
              <p:cNvSpPr>
                <a:spLocks noChangeAspect="1" noChangeShapeType="1"/>
              </p:cNvSpPr>
              <p:nvPr/>
            </p:nvSpPr>
            <p:spPr bwMode="auto">
              <a:xfrm>
                <a:off x="272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4" name="Line 74"/>
              <p:cNvSpPr>
                <a:spLocks noChangeAspect="1" noChangeShapeType="1"/>
              </p:cNvSpPr>
              <p:nvPr/>
            </p:nvSpPr>
            <p:spPr bwMode="auto">
              <a:xfrm>
                <a:off x="2729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5" name="Line 75"/>
              <p:cNvSpPr>
                <a:spLocks noChangeAspect="1" noChangeShapeType="1"/>
              </p:cNvSpPr>
              <p:nvPr/>
            </p:nvSpPr>
            <p:spPr bwMode="auto">
              <a:xfrm>
                <a:off x="273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6" name="Line 76"/>
              <p:cNvSpPr>
                <a:spLocks noChangeAspect="1" noChangeShapeType="1"/>
              </p:cNvSpPr>
              <p:nvPr/>
            </p:nvSpPr>
            <p:spPr bwMode="auto">
              <a:xfrm>
                <a:off x="2731" y="3603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7" name="Freeform 77"/>
              <p:cNvSpPr>
                <a:spLocks noChangeAspect="1"/>
              </p:cNvSpPr>
              <p:nvPr/>
            </p:nvSpPr>
            <p:spPr bwMode="auto">
              <a:xfrm>
                <a:off x="2677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8" name="Line 78"/>
              <p:cNvSpPr>
                <a:spLocks noChangeAspect="1" noChangeShapeType="1"/>
              </p:cNvSpPr>
              <p:nvPr/>
            </p:nvSpPr>
            <p:spPr bwMode="auto">
              <a:xfrm flipH="1">
                <a:off x="2698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9" name="Line 79"/>
              <p:cNvSpPr>
                <a:spLocks noChangeAspect="1" noChangeShapeType="1"/>
              </p:cNvSpPr>
              <p:nvPr/>
            </p:nvSpPr>
            <p:spPr bwMode="auto">
              <a:xfrm flipH="1">
                <a:off x="269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0" name="Line 80"/>
              <p:cNvSpPr>
                <a:spLocks noChangeAspect="1" noChangeShapeType="1"/>
              </p:cNvSpPr>
              <p:nvPr/>
            </p:nvSpPr>
            <p:spPr bwMode="auto">
              <a:xfrm flipH="1">
                <a:off x="2695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1" name="Line 81"/>
              <p:cNvSpPr>
                <a:spLocks noChangeAspect="1" noChangeShapeType="1"/>
              </p:cNvSpPr>
              <p:nvPr/>
            </p:nvSpPr>
            <p:spPr bwMode="auto">
              <a:xfrm flipH="1">
                <a:off x="269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2" name="Line 82"/>
              <p:cNvSpPr>
                <a:spLocks noChangeAspect="1" noChangeShapeType="1"/>
              </p:cNvSpPr>
              <p:nvPr/>
            </p:nvSpPr>
            <p:spPr bwMode="auto">
              <a:xfrm flipH="1">
                <a:off x="2690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3" name="Line 83"/>
              <p:cNvSpPr>
                <a:spLocks noChangeAspect="1" noChangeShapeType="1"/>
              </p:cNvSpPr>
              <p:nvPr/>
            </p:nvSpPr>
            <p:spPr bwMode="auto">
              <a:xfrm flipH="1">
                <a:off x="2688" y="361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4" name="Line 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5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5" name="Line 8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2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6" name="Line 8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7" name="Line 8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8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8" name="Line 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9" name="Line 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0" name="Line 90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1" name="Line 91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2" name="Line 92"/>
              <p:cNvSpPr>
                <a:spLocks noChangeAspect="1" noChangeShapeType="1"/>
              </p:cNvSpPr>
              <p:nvPr/>
            </p:nvSpPr>
            <p:spPr bwMode="auto">
              <a:xfrm flipV="1">
                <a:off x="2678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3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268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4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2682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5" name="Line 95"/>
              <p:cNvSpPr>
                <a:spLocks noChangeAspect="1" noChangeShapeType="1"/>
              </p:cNvSpPr>
              <p:nvPr/>
            </p:nvSpPr>
            <p:spPr bwMode="auto">
              <a:xfrm flipV="1">
                <a:off x="2685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6" name="Line 96"/>
              <p:cNvSpPr>
                <a:spLocks noChangeAspect="1" noChangeShapeType="1"/>
              </p:cNvSpPr>
              <p:nvPr/>
            </p:nvSpPr>
            <p:spPr bwMode="auto">
              <a:xfrm>
                <a:off x="2688" y="359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7" name="Line 97"/>
              <p:cNvSpPr>
                <a:spLocks noChangeAspect="1" noChangeShapeType="1"/>
              </p:cNvSpPr>
              <p:nvPr/>
            </p:nvSpPr>
            <p:spPr bwMode="auto">
              <a:xfrm>
                <a:off x="2690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8" name="Line 98"/>
              <p:cNvSpPr>
                <a:spLocks noChangeAspect="1" noChangeShapeType="1"/>
              </p:cNvSpPr>
              <p:nvPr/>
            </p:nvSpPr>
            <p:spPr bwMode="auto">
              <a:xfrm>
                <a:off x="269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9" name="Line 99"/>
              <p:cNvSpPr>
                <a:spLocks noChangeAspect="1" noChangeShapeType="1"/>
              </p:cNvSpPr>
              <p:nvPr/>
            </p:nvSpPr>
            <p:spPr bwMode="auto">
              <a:xfrm>
                <a:off x="2695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0" name="Line 100"/>
              <p:cNvSpPr>
                <a:spLocks noChangeAspect="1" noChangeShapeType="1"/>
              </p:cNvSpPr>
              <p:nvPr/>
            </p:nvSpPr>
            <p:spPr bwMode="auto">
              <a:xfrm>
                <a:off x="269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1" name="Line 101"/>
              <p:cNvSpPr>
                <a:spLocks noChangeAspect="1" noChangeShapeType="1"/>
              </p:cNvSpPr>
              <p:nvPr/>
            </p:nvSpPr>
            <p:spPr bwMode="auto">
              <a:xfrm>
                <a:off x="2698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2" name="Freeform 102"/>
              <p:cNvSpPr>
                <a:spLocks noChangeAspect="1"/>
              </p:cNvSpPr>
              <p:nvPr/>
            </p:nvSpPr>
            <p:spPr bwMode="auto">
              <a:xfrm>
                <a:off x="2644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3" name="Line 103"/>
              <p:cNvSpPr>
                <a:spLocks noChangeAspect="1" noChangeShapeType="1"/>
              </p:cNvSpPr>
              <p:nvPr/>
            </p:nvSpPr>
            <p:spPr bwMode="auto">
              <a:xfrm flipH="1">
                <a:off x="2665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4" name="Line 104"/>
              <p:cNvSpPr>
                <a:spLocks noChangeAspect="1" noChangeShapeType="1"/>
              </p:cNvSpPr>
              <p:nvPr/>
            </p:nvSpPr>
            <p:spPr bwMode="auto">
              <a:xfrm flipH="1">
                <a:off x="266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5" name="Line 105"/>
              <p:cNvSpPr>
                <a:spLocks noChangeAspect="1" noChangeShapeType="1"/>
              </p:cNvSpPr>
              <p:nvPr/>
            </p:nvSpPr>
            <p:spPr bwMode="auto">
              <a:xfrm flipH="1">
                <a:off x="2662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6" name="Line 106"/>
              <p:cNvSpPr>
                <a:spLocks noChangeAspect="1" noChangeShapeType="1"/>
              </p:cNvSpPr>
              <p:nvPr/>
            </p:nvSpPr>
            <p:spPr bwMode="auto">
              <a:xfrm flipH="1">
                <a:off x="266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7" name="Line 107"/>
              <p:cNvSpPr>
                <a:spLocks noChangeAspect="1" noChangeShapeType="1"/>
              </p:cNvSpPr>
              <p:nvPr/>
            </p:nvSpPr>
            <p:spPr bwMode="auto">
              <a:xfrm flipH="1">
                <a:off x="2657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8" name="Line 108"/>
              <p:cNvSpPr>
                <a:spLocks noChangeAspect="1" noChangeShapeType="1"/>
              </p:cNvSpPr>
              <p:nvPr/>
            </p:nvSpPr>
            <p:spPr bwMode="auto">
              <a:xfrm flipH="1">
                <a:off x="2654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9" name="Line 10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5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0" name="Line 11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9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1" name="Line 11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2" name="Line 1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5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3" name="Line 11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4" name="Line 1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5" name="Line 115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6" name="Line 116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7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2645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8" name="Line 118"/>
              <p:cNvSpPr>
                <a:spLocks noChangeAspect="1" noChangeShapeType="1"/>
              </p:cNvSpPr>
              <p:nvPr/>
            </p:nvSpPr>
            <p:spPr bwMode="auto">
              <a:xfrm flipV="1">
                <a:off x="264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9" name="Line 119"/>
              <p:cNvSpPr>
                <a:spLocks noChangeAspect="1" noChangeShapeType="1"/>
              </p:cNvSpPr>
              <p:nvPr/>
            </p:nvSpPr>
            <p:spPr bwMode="auto">
              <a:xfrm flipV="1">
                <a:off x="2649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0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265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1" name="Line 121"/>
              <p:cNvSpPr>
                <a:spLocks noChangeAspect="1" noChangeShapeType="1"/>
              </p:cNvSpPr>
              <p:nvPr/>
            </p:nvSpPr>
            <p:spPr bwMode="auto">
              <a:xfrm>
                <a:off x="2654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2" name="Line 122"/>
              <p:cNvSpPr>
                <a:spLocks noChangeAspect="1" noChangeShapeType="1"/>
              </p:cNvSpPr>
              <p:nvPr/>
            </p:nvSpPr>
            <p:spPr bwMode="auto">
              <a:xfrm>
                <a:off x="2657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3" name="Line 123"/>
              <p:cNvSpPr>
                <a:spLocks noChangeAspect="1" noChangeShapeType="1"/>
              </p:cNvSpPr>
              <p:nvPr/>
            </p:nvSpPr>
            <p:spPr bwMode="auto">
              <a:xfrm>
                <a:off x="266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4" name="Line 124"/>
              <p:cNvSpPr>
                <a:spLocks noChangeAspect="1" noChangeShapeType="1"/>
              </p:cNvSpPr>
              <p:nvPr/>
            </p:nvSpPr>
            <p:spPr bwMode="auto">
              <a:xfrm>
                <a:off x="2662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5" name="Line 125"/>
              <p:cNvSpPr>
                <a:spLocks noChangeAspect="1" noChangeShapeType="1"/>
              </p:cNvSpPr>
              <p:nvPr/>
            </p:nvSpPr>
            <p:spPr bwMode="auto">
              <a:xfrm>
                <a:off x="266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6" name="Line 126"/>
              <p:cNvSpPr>
                <a:spLocks noChangeAspect="1" noChangeShapeType="1"/>
              </p:cNvSpPr>
              <p:nvPr/>
            </p:nvSpPr>
            <p:spPr bwMode="auto">
              <a:xfrm>
                <a:off x="2665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7" name="Freeform 127"/>
              <p:cNvSpPr>
                <a:spLocks noChangeAspect="1"/>
              </p:cNvSpPr>
              <p:nvPr/>
            </p:nvSpPr>
            <p:spPr bwMode="auto">
              <a:xfrm>
                <a:off x="2611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8" name="Line 128"/>
              <p:cNvSpPr>
                <a:spLocks noChangeAspect="1" noChangeShapeType="1"/>
              </p:cNvSpPr>
              <p:nvPr/>
            </p:nvSpPr>
            <p:spPr bwMode="auto">
              <a:xfrm flipH="1">
                <a:off x="2624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9" name="Line 129"/>
              <p:cNvSpPr>
                <a:spLocks noChangeAspect="1" noChangeShapeType="1"/>
              </p:cNvSpPr>
              <p:nvPr/>
            </p:nvSpPr>
            <p:spPr bwMode="auto">
              <a:xfrm flipH="1">
                <a:off x="2623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0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2622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1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2620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2" name="Line 132"/>
              <p:cNvSpPr>
                <a:spLocks noChangeAspect="1" noChangeShapeType="1"/>
              </p:cNvSpPr>
              <p:nvPr/>
            </p:nvSpPr>
            <p:spPr bwMode="auto">
              <a:xfrm flipH="1">
                <a:off x="261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3" name="Line 1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5" y="361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4" name="Line 13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4" y="361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5" name="Line 13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2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6" name="Line 1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7" name="Line 1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8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9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0" name="Line 140"/>
              <p:cNvSpPr>
                <a:spLocks noChangeAspect="1" noChangeShapeType="1"/>
              </p:cNvSpPr>
              <p:nvPr/>
            </p:nvSpPr>
            <p:spPr bwMode="auto">
              <a:xfrm flipV="1">
                <a:off x="2612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1" name="Line 141"/>
              <p:cNvSpPr>
                <a:spLocks noChangeAspect="1" noChangeShapeType="1"/>
              </p:cNvSpPr>
              <p:nvPr/>
            </p:nvSpPr>
            <p:spPr bwMode="auto">
              <a:xfrm flipV="1">
                <a:off x="2614" y="3600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2" name="Line 142"/>
              <p:cNvSpPr>
                <a:spLocks noChangeAspect="1" noChangeShapeType="1"/>
              </p:cNvSpPr>
              <p:nvPr/>
            </p:nvSpPr>
            <p:spPr bwMode="auto">
              <a:xfrm flipV="1">
                <a:off x="2615" y="3600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3" name="Line 143"/>
              <p:cNvSpPr>
                <a:spLocks noChangeAspect="1" noChangeShapeType="1"/>
              </p:cNvSpPr>
              <p:nvPr/>
            </p:nvSpPr>
            <p:spPr bwMode="auto">
              <a:xfrm>
                <a:off x="261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4" name="Line 144"/>
              <p:cNvSpPr>
                <a:spLocks noChangeAspect="1" noChangeShapeType="1"/>
              </p:cNvSpPr>
              <p:nvPr/>
            </p:nvSpPr>
            <p:spPr bwMode="auto">
              <a:xfrm>
                <a:off x="2620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5" name="Line 145"/>
              <p:cNvSpPr>
                <a:spLocks noChangeAspect="1" noChangeShapeType="1"/>
              </p:cNvSpPr>
              <p:nvPr/>
            </p:nvSpPr>
            <p:spPr bwMode="auto">
              <a:xfrm>
                <a:off x="2622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6" name="Line 146"/>
              <p:cNvSpPr>
                <a:spLocks noChangeAspect="1" noChangeShapeType="1"/>
              </p:cNvSpPr>
              <p:nvPr/>
            </p:nvSpPr>
            <p:spPr bwMode="auto">
              <a:xfrm>
                <a:off x="2623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7" name="Line 147"/>
              <p:cNvSpPr>
                <a:spLocks noChangeAspect="1" noChangeShapeType="1"/>
              </p:cNvSpPr>
              <p:nvPr/>
            </p:nvSpPr>
            <p:spPr bwMode="auto">
              <a:xfrm>
                <a:off x="2624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8" name="Freeform 148"/>
              <p:cNvSpPr>
                <a:spLocks noChangeAspect="1"/>
              </p:cNvSpPr>
              <p:nvPr/>
            </p:nvSpPr>
            <p:spPr bwMode="auto">
              <a:xfrm>
                <a:off x="2583" y="3600"/>
                <a:ext cx="13" cy="13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9" name="Line 149"/>
              <p:cNvSpPr>
                <a:spLocks noChangeAspect="1" noChangeShapeType="1"/>
              </p:cNvSpPr>
              <p:nvPr/>
            </p:nvSpPr>
            <p:spPr bwMode="auto">
              <a:xfrm flipH="1">
                <a:off x="259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0" name="Line 150"/>
              <p:cNvSpPr>
                <a:spLocks noChangeAspect="1" noChangeShapeType="1"/>
              </p:cNvSpPr>
              <p:nvPr/>
            </p:nvSpPr>
            <p:spPr bwMode="auto">
              <a:xfrm flipH="1">
                <a:off x="2595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1" name="Line 151"/>
              <p:cNvSpPr>
                <a:spLocks noChangeAspect="1" noChangeShapeType="1"/>
              </p:cNvSpPr>
              <p:nvPr/>
            </p:nvSpPr>
            <p:spPr bwMode="auto">
              <a:xfrm flipH="1">
                <a:off x="2594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2" name="Line 152"/>
              <p:cNvSpPr>
                <a:spLocks noChangeAspect="1" noChangeShapeType="1"/>
              </p:cNvSpPr>
              <p:nvPr/>
            </p:nvSpPr>
            <p:spPr bwMode="auto">
              <a:xfrm flipH="1">
                <a:off x="2592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3" name="Line 153"/>
              <p:cNvSpPr>
                <a:spLocks noChangeAspect="1" noChangeShapeType="1"/>
              </p:cNvSpPr>
              <p:nvPr/>
            </p:nvSpPr>
            <p:spPr bwMode="auto">
              <a:xfrm flipH="1">
                <a:off x="259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4" name="Line 15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5" name="Line 15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6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6" name="Line 15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7" name="Line 15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08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8" name="Line 15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3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9" name="Line 159"/>
              <p:cNvSpPr>
                <a:spLocks noChangeAspect="1" noChangeShapeType="1"/>
              </p:cNvSpPr>
              <p:nvPr/>
            </p:nvSpPr>
            <p:spPr bwMode="auto">
              <a:xfrm flipV="1">
                <a:off x="2583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0" name="Line 160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3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1" name="Line 161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2" name="Line 162"/>
              <p:cNvSpPr>
                <a:spLocks noChangeAspect="1" noChangeShapeType="1"/>
              </p:cNvSpPr>
              <p:nvPr/>
            </p:nvSpPr>
            <p:spPr bwMode="auto">
              <a:xfrm flipV="1">
                <a:off x="2586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3" name="Line 163"/>
              <p:cNvSpPr>
                <a:spLocks noChangeAspect="1" noChangeShapeType="1"/>
              </p:cNvSpPr>
              <p:nvPr/>
            </p:nvSpPr>
            <p:spPr bwMode="auto">
              <a:xfrm flipV="1">
                <a:off x="258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4" name="Line 164"/>
              <p:cNvSpPr>
                <a:spLocks noChangeAspect="1" noChangeShapeType="1"/>
              </p:cNvSpPr>
              <p:nvPr/>
            </p:nvSpPr>
            <p:spPr bwMode="auto">
              <a:xfrm>
                <a:off x="259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5" name="Line 165"/>
              <p:cNvSpPr>
                <a:spLocks noChangeAspect="1" noChangeShapeType="1"/>
              </p:cNvSpPr>
              <p:nvPr/>
            </p:nvSpPr>
            <p:spPr bwMode="auto">
              <a:xfrm>
                <a:off x="2592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6" name="Line 166"/>
              <p:cNvSpPr>
                <a:spLocks noChangeAspect="1" noChangeShapeType="1"/>
              </p:cNvSpPr>
              <p:nvPr/>
            </p:nvSpPr>
            <p:spPr bwMode="auto">
              <a:xfrm>
                <a:off x="259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7" name="Line 167"/>
              <p:cNvSpPr>
                <a:spLocks noChangeAspect="1" noChangeShapeType="1"/>
              </p:cNvSpPr>
              <p:nvPr/>
            </p:nvSpPr>
            <p:spPr bwMode="auto">
              <a:xfrm>
                <a:off x="2595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8" name="Line 168"/>
              <p:cNvSpPr>
                <a:spLocks noChangeAspect="1" noChangeShapeType="1"/>
              </p:cNvSpPr>
              <p:nvPr/>
            </p:nvSpPr>
            <p:spPr bwMode="auto">
              <a:xfrm>
                <a:off x="259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9" name="Freeform 169"/>
              <p:cNvSpPr>
                <a:spLocks noChangeAspect="1"/>
              </p:cNvSpPr>
              <p:nvPr/>
            </p:nvSpPr>
            <p:spPr bwMode="auto">
              <a:xfrm>
                <a:off x="2556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0" name="Line 170"/>
              <p:cNvSpPr>
                <a:spLocks noChangeAspect="1" noChangeShapeType="1"/>
              </p:cNvSpPr>
              <p:nvPr/>
            </p:nvSpPr>
            <p:spPr bwMode="auto">
              <a:xfrm flipH="1">
                <a:off x="2568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1" name="Line 171"/>
              <p:cNvSpPr>
                <a:spLocks noChangeAspect="1" noChangeShapeType="1"/>
              </p:cNvSpPr>
              <p:nvPr/>
            </p:nvSpPr>
            <p:spPr bwMode="auto">
              <a:xfrm flipH="1">
                <a:off x="2567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2" name="Line 172"/>
              <p:cNvSpPr>
                <a:spLocks noChangeAspect="1" noChangeShapeType="1"/>
              </p:cNvSpPr>
              <p:nvPr/>
            </p:nvSpPr>
            <p:spPr bwMode="auto">
              <a:xfrm flipH="1">
                <a:off x="2566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3" name="Line 173"/>
              <p:cNvSpPr>
                <a:spLocks noChangeAspect="1" noChangeShapeType="1"/>
              </p:cNvSpPr>
              <p:nvPr/>
            </p:nvSpPr>
            <p:spPr bwMode="auto">
              <a:xfrm flipH="1">
                <a:off x="2564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4" name="Line 174"/>
              <p:cNvSpPr>
                <a:spLocks noChangeAspect="1" noChangeShapeType="1"/>
              </p:cNvSpPr>
              <p:nvPr/>
            </p:nvSpPr>
            <p:spPr bwMode="auto">
              <a:xfrm flipH="1">
                <a:off x="2562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5" name="Line 1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6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6" name="Line 1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8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7" name="Line 1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7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8" name="Line 17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9" name="Line 1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0" name="Line 180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1" name="Line 181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2" name="Line 182"/>
              <p:cNvSpPr>
                <a:spLocks noChangeAspect="1" noChangeShapeType="1"/>
              </p:cNvSpPr>
              <p:nvPr/>
            </p:nvSpPr>
            <p:spPr bwMode="auto">
              <a:xfrm flipV="1">
                <a:off x="255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3" name="Line 183"/>
              <p:cNvSpPr>
                <a:spLocks noChangeAspect="1" noChangeShapeType="1"/>
              </p:cNvSpPr>
              <p:nvPr/>
            </p:nvSpPr>
            <p:spPr bwMode="auto">
              <a:xfrm flipV="1">
                <a:off x="2558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4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256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5" name="Line 185"/>
              <p:cNvSpPr>
                <a:spLocks noChangeAspect="1" noChangeShapeType="1"/>
              </p:cNvSpPr>
              <p:nvPr/>
            </p:nvSpPr>
            <p:spPr bwMode="auto">
              <a:xfrm>
                <a:off x="2562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6" name="Line 186"/>
              <p:cNvSpPr>
                <a:spLocks noChangeAspect="1" noChangeShapeType="1"/>
              </p:cNvSpPr>
              <p:nvPr/>
            </p:nvSpPr>
            <p:spPr bwMode="auto">
              <a:xfrm>
                <a:off x="2564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7" name="Line 187"/>
              <p:cNvSpPr>
                <a:spLocks noChangeAspect="1" noChangeShapeType="1"/>
              </p:cNvSpPr>
              <p:nvPr/>
            </p:nvSpPr>
            <p:spPr bwMode="auto">
              <a:xfrm>
                <a:off x="2566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8" name="Line 188"/>
              <p:cNvSpPr>
                <a:spLocks noChangeAspect="1" noChangeShapeType="1"/>
              </p:cNvSpPr>
              <p:nvPr/>
            </p:nvSpPr>
            <p:spPr bwMode="auto">
              <a:xfrm>
                <a:off x="2567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9" name="Line 189"/>
              <p:cNvSpPr>
                <a:spLocks noChangeAspect="1" noChangeShapeType="1"/>
              </p:cNvSpPr>
              <p:nvPr/>
            </p:nvSpPr>
            <p:spPr bwMode="auto">
              <a:xfrm>
                <a:off x="2568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0" name="Freeform 190"/>
              <p:cNvSpPr>
                <a:spLocks noChangeAspect="1"/>
              </p:cNvSpPr>
              <p:nvPr/>
            </p:nvSpPr>
            <p:spPr bwMode="auto">
              <a:xfrm>
                <a:off x="2408" y="3489"/>
                <a:ext cx="140" cy="104"/>
              </a:xfrm>
              <a:custGeom>
                <a:avLst/>
                <a:gdLst>
                  <a:gd name="T0" fmla="*/ 0 w 1297"/>
                  <a:gd name="T1" fmla="*/ 0 h 958"/>
                  <a:gd name="T2" fmla="*/ 0 w 1297"/>
                  <a:gd name="T3" fmla="*/ 0 h 958"/>
                  <a:gd name="T4" fmla="*/ 0 w 1297"/>
                  <a:gd name="T5" fmla="*/ 0 h 958"/>
                  <a:gd name="T6" fmla="*/ 0 w 1297"/>
                  <a:gd name="T7" fmla="*/ 0 h 958"/>
                  <a:gd name="T8" fmla="*/ 0 w 1297"/>
                  <a:gd name="T9" fmla="*/ 0 h 958"/>
                  <a:gd name="T10" fmla="*/ 0 w 1297"/>
                  <a:gd name="T11" fmla="*/ 0 h 958"/>
                  <a:gd name="T12" fmla="*/ 0 w 1297"/>
                  <a:gd name="T13" fmla="*/ 0 h 958"/>
                  <a:gd name="T14" fmla="*/ 0 w 1297"/>
                  <a:gd name="T15" fmla="*/ 0 h 958"/>
                  <a:gd name="T16" fmla="*/ 0 w 1297"/>
                  <a:gd name="T17" fmla="*/ 0 h 958"/>
                  <a:gd name="T18" fmla="*/ 0 w 1297"/>
                  <a:gd name="T19" fmla="*/ 0 h 958"/>
                  <a:gd name="T20" fmla="*/ 0 w 1297"/>
                  <a:gd name="T21" fmla="*/ 0 h 958"/>
                  <a:gd name="T22" fmla="*/ 0 w 1297"/>
                  <a:gd name="T23" fmla="*/ 0 h 958"/>
                  <a:gd name="T24" fmla="*/ 0 w 1297"/>
                  <a:gd name="T25" fmla="*/ 0 h 958"/>
                  <a:gd name="T26" fmla="*/ 0 w 1297"/>
                  <a:gd name="T27" fmla="*/ 0 h 958"/>
                  <a:gd name="T28" fmla="*/ 0 w 1297"/>
                  <a:gd name="T29" fmla="*/ 0 h 958"/>
                  <a:gd name="T30" fmla="*/ 0 w 1297"/>
                  <a:gd name="T31" fmla="*/ 0 h 958"/>
                  <a:gd name="T32" fmla="*/ 0 w 1297"/>
                  <a:gd name="T33" fmla="*/ 0 h 958"/>
                  <a:gd name="T34" fmla="*/ 0 w 1297"/>
                  <a:gd name="T35" fmla="*/ 0 h 958"/>
                  <a:gd name="T36" fmla="*/ 0 w 1297"/>
                  <a:gd name="T37" fmla="*/ 0 h 958"/>
                  <a:gd name="T38" fmla="*/ 0 w 1297"/>
                  <a:gd name="T39" fmla="*/ 0 h 958"/>
                  <a:gd name="T40" fmla="*/ 0 w 1297"/>
                  <a:gd name="T41" fmla="*/ 0 h 958"/>
                  <a:gd name="T42" fmla="*/ 0 w 1297"/>
                  <a:gd name="T43" fmla="*/ 0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1" name="Line 191"/>
              <p:cNvSpPr>
                <a:spLocks noChangeAspect="1" noChangeShapeType="1"/>
              </p:cNvSpPr>
              <p:nvPr/>
            </p:nvSpPr>
            <p:spPr bwMode="auto">
              <a:xfrm flipH="1">
                <a:off x="2548" y="3585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2" name="Line 192"/>
              <p:cNvSpPr>
                <a:spLocks noChangeAspect="1" noChangeShapeType="1"/>
              </p:cNvSpPr>
              <p:nvPr/>
            </p:nvSpPr>
            <p:spPr bwMode="auto">
              <a:xfrm flipH="1">
                <a:off x="2547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3" name="Line 193"/>
              <p:cNvSpPr>
                <a:spLocks noChangeAspect="1" noChangeShapeType="1"/>
              </p:cNvSpPr>
              <p:nvPr/>
            </p:nvSpPr>
            <p:spPr bwMode="auto">
              <a:xfrm flipH="1">
                <a:off x="2545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4" name="Line 194"/>
              <p:cNvSpPr>
                <a:spLocks noChangeAspect="1" noChangeShapeType="1"/>
              </p:cNvSpPr>
              <p:nvPr/>
            </p:nvSpPr>
            <p:spPr bwMode="auto">
              <a:xfrm flipH="1">
                <a:off x="2543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5" name="Line 195"/>
              <p:cNvSpPr>
                <a:spLocks noChangeAspect="1" noChangeShapeType="1"/>
              </p:cNvSpPr>
              <p:nvPr/>
            </p:nvSpPr>
            <p:spPr bwMode="auto">
              <a:xfrm flipH="1">
                <a:off x="2541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6" name="Line 196"/>
              <p:cNvSpPr>
                <a:spLocks noChangeAspect="1" noChangeShapeType="1"/>
              </p:cNvSpPr>
              <p:nvPr/>
            </p:nvSpPr>
            <p:spPr bwMode="auto">
              <a:xfrm flipH="1">
                <a:off x="2539" y="359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7" name="Line 197"/>
              <p:cNvSpPr>
                <a:spLocks noChangeAspect="1" noChangeShapeType="1"/>
              </p:cNvSpPr>
              <p:nvPr/>
            </p:nvSpPr>
            <p:spPr bwMode="auto">
              <a:xfrm flipH="1">
                <a:off x="2418" y="3593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8" name="Line 1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5" y="359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9" name="Line 1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3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0" name="Line 2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1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1" name="Line 2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0" y="358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2" name="Line 20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9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3" name="Line 2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8" y="358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4" name="Line 204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5" name="Line 205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6" name="Line 206"/>
              <p:cNvSpPr>
                <a:spLocks noChangeAspect="1" noChangeShapeType="1"/>
              </p:cNvSpPr>
              <p:nvPr/>
            </p:nvSpPr>
            <p:spPr bwMode="auto">
              <a:xfrm flipV="1">
                <a:off x="2409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7" name="Line 207"/>
              <p:cNvSpPr>
                <a:spLocks noChangeAspect="1" noChangeShapeType="1"/>
              </p:cNvSpPr>
              <p:nvPr/>
            </p:nvSpPr>
            <p:spPr bwMode="auto">
              <a:xfrm flipV="1">
                <a:off x="2410" y="349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8" name="Line 208"/>
              <p:cNvSpPr>
                <a:spLocks noChangeAspect="1" noChangeShapeType="1"/>
              </p:cNvSpPr>
              <p:nvPr/>
            </p:nvSpPr>
            <p:spPr bwMode="auto">
              <a:xfrm flipV="1">
                <a:off x="2411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9" name="Line 209"/>
              <p:cNvSpPr>
                <a:spLocks noChangeAspect="1" noChangeShapeType="1"/>
              </p:cNvSpPr>
              <p:nvPr/>
            </p:nvSpPr>
            <p:spPr bwMode="auto">
              <a:xfrm flipV="1">
                <a:off x="2413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0" name="Line 210"/>
              <p:cNvSpPr>
                <a:spLocks noChangeAspect="1" noChangeShapeType="1"/>
              </p:cNvSpPr>
              <p:nvPr/>
            </p:nvSpPr>
            <p:spPr bwMode="auto">
              <a:xfrm flipV="1">
                <a:off x="2415" y="3489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1" name="Line 211"/>
              <p:cNvSpPr>
                <a:spLocks noChangeAspect="1" noChangeShapeType="1"/>
              </p:cNvSpPr>
              <p:nvPr/>
            </p:nvSpPr>
            <p:spPr bwMode="auto">
              <a:xfrm>
                <a:off x="2418" y="3489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2" name="Line 212"/>
              <p:cNvSpPr>
                <a:spLocks noChangeAspect="1" noChangeShapeType="1"/>
              </p:cNvSpPr>
              <p:nvPr/>
            </p:nvSpPr>
            <p:spPr bwMode="auto">
              <a:xfrm>
                <a:off x="2539" y="348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3" name="Line 213"/>
              <p:cNvSpPr>
                <a:spLocks noChangeAspect="1" noChangeShapeType="1"/>
              </p:cNvSpPr>
              <p:nvPr/>
            </p:nvSpPr>
            <p:spPr bwMode="auto">
              <a:xfrm>
                <a:off x="2541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4" name="Line 214"/>
              <p:cNvSpPr>
                <a:spLocks noChangeAspect="1" noChangeShapeType="1"/>
              </p:cNvSpPr>
              <p:nvPr/>
            </p:nvSpPr>
            <p:spPr bwMode="auto">
              <a:xfrm>
                <a:off x="2543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5" name="Line 215"/>
              <p:cNvSpPr>
                <a:spLocks noChangeAspect="1" noChangeShapeType="1"/>
              </p:cNvSpPr>
              <p:nvPr/>
            </p:nvSpPr>
            <p:spPr bwMode="auto">
              <a:xfrm>
                <a:off x="2545" y="34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6" name="Line 216"/>
              <p:cNvSpPr>
                <a:spLocks noChangeAspect="1" noChangeShapeType="1"/>
              </p:cNvSpPr>
              <p:nvPr/>
            </p:nvSpPr>
            <p:spPr bwMode="auto">
              <a:xfrm>
                <a:off x="2547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7" name="Line 217"/>
              <p:cNvSpPr>
                <a:spLocks noChangeAspect="1" noChangeShapeType="1"/>
              </p:cNvSpPr>
              <p:nvPr/>
            </p:nvSpPr>
            <p:spPr bwMode="auto">
              <a:xfrm>
                <a:off x="2548" y="349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8" name="Line 218"/>
              <p:cNvSpPr>
                <a:spLocks noChangeAspect="1" noChangeShapeType="1"/>
              </p:cNvSpPr>
              <p:nvPr/>
            </p:nvSpPr>
            <p:spPr bwMode="auto">
              <a:xfrm>
                <a:off x="254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9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421" y="3501"/>
                <a:ext cx="114" cy="80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0" name="Line 220"/>
              <p:cNvSpPr>
                <a:spLocks noChangeAspect="1" noChangeShapeType="1"/>
              </p:cNvSpPr>
              <p:nvPr/>
            </p:nvSpPr>
            <p:spPr bwMode="auto">
              <a:xfrm flipH="1">
                <a:off x="2421" y="358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1" name="Line 221"/>
              <p:cNvSpPr>
                <a:spLocks noChangeAspect="1" noChangeShapeType="1"/>
              </p:cNvSpPr>
              <p:nvPr/>
            </p:nvSpPr>
            <p:spPr bwMode="auto">
              <a:xfrm flipV="1">
                <a:off x="2421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2" name="Line 222"/>
              <p:cNvSpPr>
                <a:spLocks noChangeAspect="1" noChangeShapeType="1"/>
              </p:cNvSpPr>
              <p:nvPr/>
            </p:nvSpPr>
            <p:spPr bwMode="auto">
              <a:xfrm>
                <a:off x="2421" y="350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3" name="Line 223"/>
              <p:cNvSpPr>
                <a:spLocks noChangeAspect="1" noChangeShapeType="1"/>
              </p:cNvSpPr>
              <p:nvPr/>
            </p:nvSpPr>
            <p:spPr bwMode="auto">
              <a:xfrm>
                <a:off x="2535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4" name="Line 224"/>
              <p:cNvSpPr>
                <a:spLocks noChangeAspect="1" noChangeShapeType="1"/>
              </p:cNvSpPr>
              <p:nvPr/>
            </p:nvSpPr>
            <p:spPr bwMode="auto">
              <a:xfrm>
                <a:off x="2594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5" name="Freeform 225"/>
              <p:cNvSpPr>
                <a:spLocks noChangeAspect="1"/>
              </p:cNvSpPr>
              <p:nvPr/>
            </p:nvSpPr>
            <p:spPr bwMode="auto">
              <a:xfrm>
                <a:off x="2582" y="3551"/>
                <a:ext cx="27" cy="9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6" name="Line 226"/>
              <p:cNvSpPr>
                <a:spLocks noChangeAspect="1" noChangeShapeType="1"/>
              </p:cNvSpPr>
              <p:nvPr/>
            </p:nvSpPr>
            <p:spPr bwMode="auto">
              <a:xfrm>
                <a:off x="2630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7" name="Freeform 227"/>
              <p:cNvSpPr>
                <a:spLocks noChangeAspect="1"/>
              </p:cNvSpPr>
              <p:nvPr/>
            </p:nvSpPr>
            <p:spPr bwMode="auto">
              <a:xfrm>
                <a:off x="2617" y="3560"/>
                <a:ext cx="28" cy="8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8" name="Line 228"/>
              <p:cNvSpPr>
                <a:spLocks noChangeAspect="1" noChangeShapeType="1"/>
              </p:cNvSpPr>
              <p:nvPr/>
            </p:nvSpPr>
            <p:spPr bwMode="auto">
              <a:xfrm>
                <a:off x="2665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9" name="Freeform 229"/>
              <p:cNvSpPr>
                <a:spLocks noChangeAspect="1"/>
              </p:cNvSpPr>
              <p:nvPr/>
            </p:nvSpPr>
            <p:spPr bwMode="auto">
              <a:xfrm>
                <a:off x="2652" y="3549"/>
                <a:ext cx="28" cy="9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0" name="Freeform 230"/>
              <p:cNvSpPr>
                <a:spLocks noChangeAspect="1"/>
              </p:cNvSpPr>
              <p:nvPr/>
            </p:nvSpPr>
            <p:spPr bwMode="auto">
              <a:xfrm>
                <a:off x="2586" y="3496"/>
                <a:ext cx="17" cy="1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1" name="Freeform 231"/>
              <p:cNvSpPr>
                <a:spLocks noChangeAspect="1"/>
              </p:cNvSpPr>
              <p:nvPr/>
            </p:nvSpPr>
            <p:spPr bwMode="auto">
              <a:xfrm>
                <a:off x="2622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2" name="Freeform 232"/>
              <p:cNvSpPr>
                <a:spLocks noChangeAspect="1"/>
              </p:cNvSpPr>
              <p:nvPr/>
            </p:nvSpPr>
            <p:spPr bwMode="auto">
              <a:xfrm>
                <a:off x="2656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3" name="Oval 233"/>
              <p:cNvSpPr>
                <a:spLocks noChangeAspect="1" noChangeArrowheads="1"/>
              </p:cNvSpPr>
              <p:nvPr/>
            </p:nvSpPr>
            <p:spPr bwMode="auto">
              <a:xfrm>
                <a:off x="2691" y="3508"/>
                <a:ext cx="62" cy="62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9" name="Group 35"/>
            <p:cNvGrpSpPr>
              <a:grpSpLocks noChangeAspect="1"/>
            </p:cNvGrpSpPr>
            <p:nvPr/>
          </p:nvGrpSpPr>
          <p:grpSpPr bwMode="auto">
            <a:xfrm>
              <a:off x="2446243" y="6197629"/>
              <a:ext cx="398428" cy="185737"/>
              <a:chOff x="2394" y="3422"/>
              <a:chExt cx="450" cy="210"/>
            </a:xfrm>
          </p:grpSpPr>
          <p:sp>
            <p:nvSpPr>
              <p:cNvPr id="281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94" y="3422"/>
                <a:ext cx="450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95" y="3473"/>
                <a:ext cx="368" cy="158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95" y="3631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95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2" name="Line 4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" name="Line 41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" name="Freeform 42"/>
              <p:cNvSpPr>
                <a:spLocks noChangeAspect="1"/>
              </p:cNvSpPr>
              <p:nvPr/>
            </p:nvSpPr>
            <p:spPr bwMode="auto">
              <a:xfrm>
                <a:off x="2763" y="3425"/>
                <a:ext cx="79" cy="206"/>
              </a:xfrm>
              <a:custGeom>
                <a:avLst/>
                <a:gdLst>
                  <a:gd name="T0" fmla="*/ 0 w 733"/>
                  <a:gd name="T1" fmla="*/ 0 h 1906"/>
                  <a:gd name="T2" fmla="*/ 0 w 733"/>
                  <a:gd name="T3" fmla="*/ 0 h 1906"/>
                  <a:gd name="T4" fmla="*/ 0 w 733"/>
                  <a:gd name="T5" fmla="*/ 0 h 1906"/>
                  <a:gd name="T6" fmla="*/ 0 w 733"/>
                  <a:gd name="T7" fmla="*/ 0 h 1906"/>
                  <a:gd name="T8" fmla="*/ 0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2763" y="3582"/>
                <a:ext cx="79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2842" y="3425"/>
                <a:ext cx="0" cy="1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2763" y="3425"/>
                <a:ext cx="79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" name="Line 46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" name="Freeform 47"/>
              <p:cNvSpPr>
                <a:spLocks noChangeAspect="1"/>
              </p:cNvSpPr>
              <p:nvPr/>
            </p:nvSpPr>
            <p:spPr bwMode="auto">
              <a:xfrm>
                <a:off x="2395" y="3425"/>
                <a:ext cx="445" cy="48"/>
              </a:xfrm>
              <a:custGeom>
                <a:avLst/>
                <a:gdLst>
                  <a:gd name="T0" fmla="*/ 0 w 4133"/>
                  <a:gd name="T1" fmla="*/ 0 h 445"/>
                  <a:gd name="T2" fmla="*/ 1 w 4133"/>
                  <a:gd name="T3" fmla="*/ 0 h 445"/>
                  <a:gd name="T4" fmla="*/ 0 w 4133"/>
                  <a:gd name="T5" fmla="*/ 0 h 445"/>
                  <a:gd name="T6" fmla="*/ 0 w 4133"/>
                  <a:gd name="T7" fmla="*/ 0 h 445"/>
                  <a:gd name="T8" fmla="*/ 0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2473" y="3425"/>
                <a:ext cx="36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95" y="3425"/>
                <a:ext cx="78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2" name="Line 5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2763" y="3425"/>
                <a:ext cx="77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" name="Freeform 52"/>
              <p:cNvSpPr>
                <a:spLocks noChangeAspect="1"/>
              </p:cNvSpPr>
              <p:nvPr/>
            </p:nvSpPr>
            <p:spPr bwMode="auto">
              <a:xfrm>
                <a:off x="2710" y="3595"/>
                <a:ext cx="22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5" name="Line 53"/>
              <p:cNvSpPr>
                <a:spLocks noChangeAspect="1" noChangeShapeType="1"/>
              </p:cNvSpPr>
              <p:nvPr/>
            </p:nvSpPr>
            <p:spPr bwMode="auto">
              <a:xfrm flipH="1">
                <a:off x="2731" y="3606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" name="Line 54"/>
              <p:cNvSpPr>
                <a:spLocks noChangeAspect="1" noChangeShapeType="1"/>
              </p:cNvSpPr>
              <p:nvPr/>
            </p:nvSpPr>
            <p:spPr bwMode="auto">
              <a:xfrm flipH="1">
                <a:off x="273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" name="Line 55"/>
              <p:cNvSpPr>
                <a:spLocks noChangeAspect="1" noChangeShapeType="1"/>
              </p:cNvSpPr>
              <p:nvPr/>
            </p:nvSpPr>
            <p:spPr bwMode="auto">
              <a:xfrm flipH="1">
                <a:off x="2729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" name="Line 56"/>
              <p:cNvSpPr>
                <a:spLocks noChangeAspect="1" noChangeShapeType="1"/>
              </p:cNvSpPr>
              <p:nvPr/>
            </p:nvSpPr>
            <p:spPr bwMode="auto">
              <a:xfrm flipH="1">
                <a:off x="272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9" name="Line 57"/>
              <p:cNvSpPr>
                <a:spLocks noChangeAspect="1" noChangeShapeType="1"/>
              </p:cNvSpPr>
              <p:nvPr/>
            </p:nvSpPr>
            <p:spPr bwMode="auto">
              <a:xfrm flipH="1">
                <a:off x="2724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0" name="Line 58"/>
              <p:cNvSpPr>
                <a:spLocks noChangeAspect="1" noChangeShapeType="1"/>
              </p:cNvSpPr>
              <p:nvPr/>
            </p:nvSpPr>
            <p:spPr bwMode="auto">
              <a:xfrm flipH="1">
                <a:off x="272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1" name="Line 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8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2" name="Line 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5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3" name="Line 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4" name="Line 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1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5" name="Line 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6" name="Line 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7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8" name="Line 66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9" name="Line 67"/>
              <p:cNvSpPr>
                <a:spLocks noChangeAspect="1" noChangeShapeType="1"/>
              </p:cNvSpPr>
              <p:nvPr/>
            </p:nvSpPr>
            <p:spPr bwMode="auto">
              <a:xfrm flipV="1">
                <a:off x="2711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0" name="Line 68"/>
              <p:cNvSpPr>
                <a:spLocks noChangeAspect="1" noChangeShapeType="1"/>
              </p:cNvSpPr>
              <p:nvPr/>
            </p:nvSpPr>
            <p:spPr bwMode="auto">
              <a:xfrm flipV="1">
                <a:off x="271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1" name="Line 69"/>
              <p:cNvSpPr>
                <a:spLocks noChangeAspect="1" noChangeShapeType="1"/>
              </p:cNvSpPr>
              <p:nvPr/>
            </p:nvSpPr>
            <p:spPr bwMode="auto">
              <a:xfrm flipV="1">
                <a:off x="2715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2" name="Line 70"/>
              <p:cNvSpPr>
                <a:spLocks noChangeAspect="1" noChangeShapeType="1"/>
              </p:cNvSpPr>
              <p:nvPr/>
            </p:nvSpPr>
            <p:spPr bwMode="auto">
              <a:xfrm flipV="1">
                <a:off x="2718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3" name="Line 71"/>
              <p:cNvSpPr>
                <a:spLocks noChangeAspect="1" noChangeShapeType="1"/>
              </p:cNvSpPr>
              <p:nvPr/>
            </p:nvSpPr>
            <p:spPr bwMode="auto">
              <a:xfrm>
                <a:off x="272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4" name="Line 72"/>
              <p:cNvSpPr>
                <a:spLocks noChangeAspect="1" noChangeShapeType="1"/>
              </p:cNvSpPr>
              <p:nvPr/>
            </p:nvSpPr>
            <p:spPr bwMode="auto">
              <a:xfrm>
                <a:off x="2724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5" name="Line 73"/>
              <p:cNvSpPr>
                <a:spLocks noChangeAspect="1" noChangeShapeType="1"/>
              </p:cNvSpPr>
              <p:nvPr/>
            </p:nvSpPr>
            <p:spPr bwMode="auto">
              <a:xfrm>
                <a:off x="272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6" name="Line 74"/>
              <p:cNvSpPr>
                <a:spLocks noChangeAspect="1" noChangeShapeType="1"/>
              </p:cNvSpPr>
              <p:nvPr/>
            </p:nvSpPr>
            <p:spPr bwMode="auto">
              <a:xfrm>
                <a:off x="2729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7" name="Line 75"/>
              <p:cNvSpPr>
                <a:spLocks noChangeAspect="1" noChangeShapeType="1"/>
              </p:cNvSpPr>
              <p:nvPr/>
            </p:nvSpPr>
            <p:spPr bwMode="auto">
              <a:xfrm>
                <a:off x="273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8" name="Line 76"/>
              <p:cNvSpPr>
                <a:spLocks noChangeAspect="1" noChangeShapeType="1"/>
              </p:cNvSpPr>
              <p:nvPr/>
            </p:nvSpPr>
            <p:spPr bwMode="auto">
              <a:xfrm>
                <a:off x="2731" y="3603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9" name="Freeform 77"/>
              <p:cNvSpPr>
                <a:spLocks noChangeAspect="1"/>
              </p:cNvSpPr>
              <p:nvPr/>
            </p:nvSpPr>
            <p:spPr bwMode="auto">
              <a:xfrm>
                <a:off x="2677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0" name="Line 78"/>
              <p:cNvSpPr>
                <a:spLocks noChangeAspect="1" noChangeShapeType="1"/>
              </p:cNvSpPr>
              <p:nvPr/>
            </p:nvSpPr>
            <p:spPr bwMode="auto">
              <a:xfrm flipH="1">
                <a:off x="2698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1" name="Line 79"/>
              <p:cNvSpPr>
                <a:spLocks noChangeAspect="1" noChangeShapeType="1"/>
              </p:cNvSpPr>
              <p:nvPr/>
            </p:nvSpPr>
            <p:spPr bwMode="auto">
              <a:xfrm flipH="1">
                <a:off x="269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2" name="Line 80"/>
              <p:cNvSpPr>
                <a:spLocks noChangeAspect="1" noChangeShapeType="1"/>
              </p:cNvSpPr>
              <p:nvPr/>
            </p:nvSpPr>
            <p:spPr bwMode="auto">
              <a:xfrm flipH="1">
                <a:off x="2695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3" name="Line 81"/>
              <p:cNvSpPr>
                <a:spLocks noChangeAspect="1" noChangeShapeType="1"/>
              </p:cNvSpPr>
              <p:nvPr/>
            </p:nvSpPr>
            <p:spPr bwMode="auto">
              <a:xfrm flipH="1">
                <a:off x="269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4" name="Line 82"/>
              <p:cNvSpPr>
                <a:spLocks noChangeAspect="1" noChangeShapeType="1"/>
              </p:cNvSpPr>
              <p:nvPr/>
            </p:nvSpPr>
            <p:spPr bwMode="auto">
              <a:xfrm flipH="1">
                <a:off x="2690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5" name="Line 83"/>
              <p:cNvSpPr>
                <a:spLocks noChangeAspect="1" noChangeShapeType="1"/>
              </p:cNvSpPr>
              <p:nvPr/>
            </p:nvSpPr>
            <p:spPr bwMode="auto">
              <a:xfrm flipH="1">
                <a:off x="2688" y="361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6" name="Line 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5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7" name="Line 8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2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8" name="Line 8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9" name="Line 8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8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0" name="Line 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1" name="Line 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2" name="Line 90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3" name="Line 91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4" name="Line 92"/>
              <p:cNvSpPr>
                <a:spLocks noChangeAspect="1" noChangeShapeType="1"/>
              </p:cNvSpPr>
              <p:nvPr/>
            </p:nvSpPr>
            <p:spPr bwMode="auto">
              <a:xfrm flipV="1">
                <a:off x="2678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5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268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2682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7" name="Line 95"/>
              <p:cNvSpPr>
                <a:spLocks noChangeAspect="1" noChangeShapeType="1"/>
              </p:cNvSpPr>
              <p:nvPr/>
            </p:nvSpPr>
            <p:spPr bwMode="auto">
              <a:xfrm flipV="1">
                <a:off x="2685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8" name="Line 96"/>
              <p:cNvSpPr>
                <a:spLocks noChangeAspect="1" noChangeShapeType="1"/>
              </p:cNvSpPr>
              <p:nvPr/>
            </p:nvSpPr>
            <p:spPr bwMode="auto">
              <a:xfrm>
                <a:off x="2688" y="359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9" name="Line 97"/>
              <p:cNvSpPr>
                <a:spLocks noChangeAspect="1" noChangeShapeType="1"/>
              </p:cNvSpPr>
              <p:nvPr/>
            </p:nvSpPr>
            <p:spPr bwMode="auto">
              <a:xfrm>
                <a:off x="2690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0" name="Line 98"/>
              <p:cNvSpPr>
                <a:spLocks noChangeAspect="1" noChangeShapeType="1"/>
              </p:cNvSpPr>
              <p:nvPr/>
            </p:nvSpPr>
            <p:spPr bwMode="auto">
              <a:xfrm>
                <a:off x="269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1" name="Line 99"/>
              <p:cNvSpPr>
                <a:spLocks noChangeAspect="1" noChangeShapeType="1"/>
              </p:cNvSpPr>
              <p:nvPr/>
            </p:nvSpPr>
            <p:spPr bwMode="auto">
              <a:xfrm>
                <a:off x="2695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2" name="Line 100"/>
              <p:cNvSpPr>
                <a:spLocks noChangeAspect="1" noChangeShapeType="1"/>
              </p:cNvSpPr>
              <p:nvPr/>
            </p:nvSpPr>
            <p:spPr bwMode="auto">
              <a:xfrm>
                <a:off x="269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3" name="Line 101"/>
              <p:cNvSpPr>
                <a:spLocks noChangeAspect="1" noChangeShapeType="1"/>
              </p:cNvSpPr>
              <p:nvPr/>
            </p:nvSpPr>
            <p:spPr bwMode="auto">
              <a:xfrm>
                <a:off x="2698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4" name="Freeform 102"/>
              <p:cNvSpPr>
                <a:spLocks noChangeAspect="1"/>
              </p:cNvSpPr>
              <p:nvPr/>
            </p:nvSpPr>
            <p:spPr bwMode="auto">
              <a:xfrm>
                <a:off x="2644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5" name="Line 103"/>
              <p:cNvSpPr>
                <a:spLocks noChangeAspect="1" noChangeShapeType="1"/>
              </p:cNvSpPr>
              <p:nvPr/>
            </p:nvSpPr>
            <p:spPr bwMode="auto">
              <a:xfrm flipH="1">
                <a:off x="2665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6" name="Line 104"/>
              <p:cNvSpPr>
                <a:spLocks noChangeAspect="1" noChangeShapeType="1"/>
              </p:cNvSpPr>
              <p:nvPr/>
            </p:nvSpPr>
            <p:spPr bwMode="auto">
              <a:xfrm flipH="1">
                <a:off x="266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7" name="Line 105"/>
              <p:cNvSpPr>
                <a:spLocks noChangeAspect="1" noChangeShapeType="1"/>
              </p:cNvSpPr>
              <p:nvPr/>
            </p:nvSpPr>
            <p:spPr bwMode="auto">
              <a:xfrm flipH="1">
                <a:off x="2662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8" name="Line 106"/>
              <p:cNvSpPr>
                <a:spLocks noChangeAspect="1" noChangeShapeType="1"/>
              </p:cNvSpPr>
              <p:nvPr/>
            </p:nvSpPr>
            <p:spPr bwMode="auto">
              <a:xfrm flipH="1">
                <a:off x="266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9" name="Line 107"/>
              <p:cNvSpPr>
                <a:spLocks noChangeAspect="1" noChangeShapeType="1"/>
              </p:cNvSpPr>
              <p:nvPr/>
            </p:nvSpPr>
            <p:spPr bwMode="auto">
              <a:xfrm flipH="1">
                <a:off x="2657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0" name="Line 108"/>
              <p:cNvSpPr>
                <a:spLocks noChangeAspect="1" noChangeShapeType="1"/>
              </p:cNvSpPr>
              <p:nvPr/>
            </p:nvSpPr>
            <p:spPr bwMode="auto">
              <a:xfrm flipH="1">
                <a:off x="2654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1" name="Line 10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5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2" name="Line 11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9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3" name="Line 11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4" name="Line 1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5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5" name="Line 11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6" name="Line 1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7" name="Line 115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8" name="Line 116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9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2645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0" name="Line 118"/>
              <p:cNvSpPr>
                <a:spLocks noChangeAspect="1" noChangeShapeType="1"/>
              </p:cNvSpPr>
              <p:nvPr/>
            </p:nvSpPr>
            <p:spPr bwMode="auto">
              <a:xfrm flipV="1">
                <a:off x="264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1" name="Line 119"/>
              <p:cNvSpPr>
                <a:spLocks noChangeAspect="1" noChangeShapeType="1"/>
              </p:cNvSpPr>
              <p:nvPr/>
            </p:nvSpPr>
            <p:spPr bwMode="auto">
              <a:xfrm flipV="1">
                <a:off x="2649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2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265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3" name="Line 121"/>
              <p:cNvSpPr>
                <a:spLocks noChangeAspect="1" noChangeShapeType="1"/>
              </p:cNvSpPr>
              <p:nvPr/>
            </p:nvSpPr>
            <p:spPr bwMode="auto">
              <a:xfrm>
                <a:off x="2654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4" name="Line 122"/>
              <p:cNvSpPr>
                <a:spLocks noChangeAspect="1" noChangeShapeType="1"/>
              </p:cNvSpPr>
              <p:nvPr/>
            </p:nvSpPr>
            <p:spPr bwMode="auto">
              <a:xfrm>
                <a:off x="2657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5" name="Line 123"/>
              <p:cNvSpPr>
                <a:spLocks noChangeAspect="1" noChangeShapeType="1"/>
              </p:cNvSpPr>
              <p:nvPr/>
            </p:nvSpPr>
            <p:spPr bwMode="auto">
              <a:xfrm>
                <a:off x="266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6" name="Line 124"/>
              <p:cNvSpPr>
                <a:spLocks noChangeAspect="1" noChangeShapeType="1"/>
              </p:cNvSpPr>
              <p:nvPr/>
            </p:nvSpPr>
            <p:spPr bwMode="auto">
              <a:xfrm>
                <a:off x="2662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7" name="Line 125"/>
              <p:cNvSpPr>
                <a:spLocks noChangeAspect="1" noChangeShapeType="1"/>
              </p:cNvSpPr>
              <p:nvPr/>
            </p:nvSpPr>
            <p:spPr bwMode="auto">
              <a:xfrm>
                <a:off x="266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8" name="Line 126"/>
              <p:cNvSpPr>
                <a:spLocks noChangeAspect="1" noChangeShapeType="1"/>
              </p:cNvSpPr>
              <p:nvPr/>
            </p:nvSpPr>
            <p:spPr bwMode="auto">
              <a:xfrm>
                <a:off x="2665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9" name="Freeform 127"/>
              <p:cNvSpPr>
                <a:spLocks noChangeAspect="1"/>
              </p:cNvSpPr>
              <p:nvPr/>
            </p:nvSpPr>
            <p:spPr bwMode="auto">
              <a:xfrm>
                <a:off x="2611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0" name="Line 128"/>
              <p:cNvSpPr>
                <a:spLocks noChangeAspect="1" noChangeShapeType="1"/>
              </p:cNvSpPr>
              <p:nvPr/>
            </p:nvSpPr>
            <p:spPr bwMode="auto">
              <a:xfrm flipH="1">
                <a:off x="2624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1" name="Line 129"/>
              <p:cNvSpPr>
                <a:spLocks noChangeAspect="1" noChangeShapeType="1"/>
              </p:cNvSpPr>
              <p:nvPr/>
            </p:nvSpPr>
            <p:spPr bwMode="auto">
              <a:xfrm flipH="1">
                <a:off x="2623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2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2622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3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2620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4" name="Line 132"/>
              <p:cNvSpPr>
                <a:spLocks noChangeAspect="1" noChangeShapeType="1"/>
              </p:cNvSpPr>
              <p:nvPr/>
            </p:nvSpPr>
            <p:spPr bwMode="auto">
              <a:xfrm flipH="1">
                <a:off x="261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5" name="Line 1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5" y="361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6" name="Line 13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4" y="361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7" name="Line 13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2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8" name="Line 1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9" name="Line 1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0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1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2" name="Line 140"/>
              <p:cNvSpPr>
                <a:spLocks noChangeAspect="1" noChangeShapeType="1"/>
              </p:cNvSpPr>
              <p:nvPr/>
            </p:nvSpPr>
            <p:spPr bwMode="auto">
              <a:xfrm flipV="1">
                <a:off x="2612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3" name="Line 141"/>
              <p:cNvSpPr>
                <a:spLocks noChangeAspect="1" noChangeShapeType="1"/>
              </p:cNvSpPr>
              <p:nvPr/>
            </p:nvSpPr>
            <p:spPr bwMode="auto">
              <a:xfrm flipV="1">
                <a:off x="2614" y="3600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4" name="Line 142"/>
              <p:cNvSpPr>
                <a:spLocks noChangeAspect="1" noChangeShapeType="1"/>
              </p:cNvSpPr>
              <p:nvPr/>
            </p:nvSpPr>
            <p:spPr bwMode="auto">
              <a:xfrm flipV="1">
                <a:off x="2615" y="3600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5" name="Line 143"/>
              <p:cNvSpPr>
                <a:spLocks noChangeAspect="1" noChangeShapeType="1"/>
              </p:cNvSpPr>
              <p:nvPr/>
            </p:nvSpPr>
            <p:spPr bwMode="auto">
              <a:xfrm>
                <a:off x="261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6" name="Line 144"/>
              <p:cNvSpPr>
                <a:spLocks noChangeAspect="1" noChangeShapeType="1"/>
              </p:cNvSpPr>
              <p:nvPr/>
            </p:nvSpPr>
            <p:spPr bwMode="auto">
              <a:xfrm>
                <a:off x="2620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7" name="Line 145"/>
              <p:cNvSpPr>
                <a:spLocks noChangeAspect="1" noChangeShapeType="1"/>
              </p:cNvSpPr>
              <p:nvPr/>
            </p:nvSpPr>
            <p:spPr bwMode="auto">
              <a:xfrm>
                <a:off x="2622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8" name="Line 146"/>
              <p:cNvSpPr>
                <a:spLocks noChangeAspect="1" noChangeShapeType="1"/>
              </p:cNvSpPr>
              <p:nvPr/>
            </p:nvSpPr>
            <p:spPr bwMode="auto">
              <a:xfrm>
                <a:off x="2623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9" name="Line 147"/>
              <p:cNvSpPr>
                <a:spLocks noChangeAspect="1" noChangeShapeType="1"/>
              </p:cNvSpPr>
              <p:nvPr/>
            </p:nvSpPr>
            <p:spPr bwMode="auto">
              <a:xfrm>
                <a:off x="2624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0" name="Freeform 148"/>
              <p:cNvSpPr>
                <a:spLocks noChangeAspect="1"/>
              </p:cNvSpPr>
              <p:nvPr/>
            </p:nvSpPr>
            <p:spPr bwMode="auto">
              <a:xfrm>
                <a:off x="2583" y="3600"/>
                <a:ext cx="13" cy="13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1" name="Line 149"/>
              <p:cNvSpPr>
                <a:spLocks noChangeAspect="1" noChangeShapeType="1"/>
              </p:cNvSpPr>
              <p:nvPr/>
            </p:nvSpPr>
            <p:spPr bwMode="auto">
              <a:xfrm flipH="1">
                <a:off x="259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2" name="Line 150"/>
              <p:cNvSpPr>
                <a:spLocks noChangeAspect="1" noChangeShapeType="1"/>
              </p:cNvSpPr>
              <p:nvPr/>
            </p:nvSpPr>
            <p:spPr bwMode="auto">
              <a:xfrm flipH="1">
                <a:off x="2595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3" name="Line 151"/>
              <p:cNvSpPr>
                <a:spLocks noChangeAspect="1" noChangeShapeType="1"/>
              </p:cNvSpPr>
              <p:nvPr/>
            </p:nvSpPr>
            <p:spPr bwMode="auto">
              <a:xfrm flipH="1">
                <a:off x="2594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4" name="Line 152"/>
              <p:cNvSpPr>
                <a:spLocks noChangeAspect="1" noChangeShapeType="1"/>
              </p:cNvSpPr>
              <p:nvPr/>
            </p:nvSpPr>
            <p:spPr bwMode="auto">
              <a:xfrm flipH="1">
                <a:off x="2592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5" name="Line 153"/>
              <p:cNvSpPr>
                <a:spLocks noChangeAspect="1" noChangeShapeType="1"/>
              </p:cNvSpPr>
              <p:nvPr/>
            </p:nvSpPr>
            <p:spPr bwMode="auto">
              <a:xfrm flipH="1">
                <a:off x="259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6" name="Line 15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7" name="Line 15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6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8" name="Line 15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9" name="Line 15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08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0" name="Line 15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3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1" name="Line 159"/>
              <p:cNvSpPr>
                <a:spLocks noChangeAspect="1" noChangeShapeType="1"/>
              </p:cNvSpPr>
              <p:nvPr/>
            </p:nvSpPr>
            <p:spPr bwMode="auto">
              <a:xfrm flipV="1">
                <a:off x="2583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2" name="Line 160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3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3" name="Line 161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4" name="Line 162"/>
              <p:cNvSpPr>
                <a:spLocks noChangeAspect="1" noChangeShapeType="1"/>
              </p:cNvSpPr>
              <p:nvPr/>
            </p:nvSpPr>
            <p:spPr bwMode="auto">
              <a:xfrm flipV="1">
                <a:off x="2586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5" name="Line 163"/>
              <p:cNvSpPr>
                <a:spLocks noChangeAspect="1" noChangeShapeType="1"/>
              </p:cNvSpPr>
              <p:nvPr/>
            </p:nvSpPr>
            <p:spPr bwMode="auto">
              <a:xfrm flipV="1">
                <a:off x="258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6" name="Line 164"/>
              <p:cNvSpPr>
                <a:spLocks noChangeAspect="1" noChangeShapeType="1"/>
              </p:cNvSpPr>
              <p:nvPr/>
            </p:nvSpPr>
            <p:spPr bwMode="auto">
              <a:xfrm>
                <a:off x="259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7" name="Line 165"/>
              <p:cNvSpPr>
                <a:spLocks noChangeAspect="1" noChangeShapeType="1"/>
              </p:cNvSpPr>
              <p:nvPr/>
            </p:nvSpPr>
            <p:spPr bwMode="auto">
              <a:xfrm>
                <a:off x="2592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8" name="Line 166"/>
              <p:cNvSpPr>
                <a:spLocks noChangeAspect="1" noChangeShapeType="1"/>
              </p:cNvSpPr>
              <p:nvPr/>
            </p:nvSpPr>
            <p:spPr bwMode="auto">
              <a:xfrm>
                <a:off x="259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9" name="Line 167"/>
              <p:cNvSpPr>
                <a:spLocks noChangeAspect="1" noChangeShapeType="1"/>
              </p:cNvSpPr>
              <p:nvPr/>
            </p:nvSpPr>
            <p:spPr bwMode="auto">
              <a:xfrm>
                <a:off x="2595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0" name="Line 168"/>
              <p:cNvSpPr>
                <a:spLocks noChangeAspect="1" noChangeShapeType="1"/>
              </p:cNvSpPr>
              <p:nvPr/>
            </p:nvSpPr>
            <p:spPr bwMode="auto">
              <a:xfrm>
                <a:off x="259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1" name="Freeform 169"/>
              <p:cNvSpPr>
                <a:spLocks noChangeAspect="1"/>
              </p:cNvSpPr>
              <p:nvPr/>
            </p:nvSpPr>
            <p:spPr bwMode="auto">
              <a:xfrm>
                <a:off x="2556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2" name="Line 170"/>
              <p:cNvSpPr>
                <a:spLocks noChangeAspect="1" noChangeShapeType="1"/>
              </p:cNvSpPr>
              <p:nvPr/>
            </p:nvSpPr>
            <p:spPr bwMode="auto">
              <a:xfrm flipH="1">
                <a:off x="2568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3" name="Line 171"/>
              <p:cNvSpPr>
                <a:spLocks noChangeAspect="1" noChangeShapeType="1"/>
              </p:cNvSpPr>
              <p:nvPr/>
            </p:nvSpPr>
            <p:spPr bwMode="auto">
              <a:xfrm flipH="1">
                <a:off x="2567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4" name="Line 172"/>
              <p:cNvSpPr>
                <a:spLocks noChangeAspect="1" noChangeShapeType="1"/>
              </p:cNvSpPr>
              <p:nvPr/>
            </p:nvSpPr>
            <p:spPr bwMode="auto">
              <a:xfrm flipH="1">
                <a:off x="2566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5" name="Line 173"/>
              <p:cNvSpPr>
                <a:spLocks noChangeAspect="1" noChangeShapeType="1"/>
              </p:cNvSpPr>
              <p:nvPr/>
            </p:nvSpPr>
            <p:spPr bwMode="auto">
              <a:xfrm flipH="1">
                <a:off x="2564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6" name="Line 174"/>
              <p:cNvSpPr>
                <a:spLocks noChangeAspect="1" noChangeShapeType="1"/>
              </p:cNvSpPr>
              <p:nvPr/>
            </p:nvSpPr>
            <p:spPr bwMode="auto">
              <a:xfrm flipH="1">
                <a:off x="2562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7" name="Line 1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6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8" name="Line 1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8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9" name="Line 1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7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0" name="Line 17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1" name="Line 1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2" name="Line 180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3" name="Line 181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4" name="Line 182"/>
              <p:cNvSpPr>
                <a:spLocks noChangeAspect="1" noChangeShapeType="1"/>
              </p:cNvSpPr>
              <p:nvPr/>
            </p:nvSpPr>
            <p:spPr bwMode="auto">
              <a:xfrm flipV="1">
                <a:off x="255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5" name="Line 183"/>
              <p:cNvSpPr>
                <a:spLocks noChangeAspect="1" noChangeShapeType="1"/>
              </p:cNvSpPr>
              <p:nvPr/>
            </p:nvSpPr>
            <p:spPr bwMode="auto">
              <a:xfrm flipV="1">
                <a:off x="2558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256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7" name="Line 185"/>
              <p:cNvSpPr>
                <a:spLocks noChangeAspect="1" noChangeShapeType="1"/>
              </p:cNvSpPr>
              <p:nvPr/>
            </p:nvSpPr>
            <p:spPr bwMode="auto">
              <a:xfrm>
                <a:off x="2562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8" name="Line 186"/>
              <p:cNvSpPr>
                <a:spLocks noChangeAspect="1" noChangeShapeType="1"/>
              </p:cNvSpPr>
              <p:nvPr/>
            </p:nvSpPr>
            <p:spPr bwMode="auto">
              <a:xfrm>
                <a:off x="2564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9" name="Line 187"/>
              <p:cNvSpPr>
                <a:spLocks noChangeAspect="1" noChangeShapeType="1"/>
              </p:cNvSpPr>
              <p:nvPr/>
            </p:nvSpPr>
            <p:spPr bwMode="auto">
              <a:xfrm>
                <a:off x="2566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0" name="Line 188"/>
              <p:cNvSpPr>
                <a:spLocks noChangeAspect="1" noChangeShapeType="1"/>
              </p:cNvSpPr>
              <p:nvPr/>
            </p:nvSpPr>
            <p:spPr bwMode="auto">
              <a:xfrm>
                <a:off x="2567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1" name="Line 189"/>
              <p:cNvSpPr>
                <a:spLocks noChangeAspect="1" noChangeShapeType="1"/>
              </p:cNvSpPr>
              <p:nvPr/>
            </p:nvSpPr>
            <p:spPr bwMode="auto">
              <a:xfrm>
                <a:off x="2568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2" name="Freeform 190"/>
              <p:cNvSpPr>
                <a:spLocks noChangeAspect="1"/>
              </p:cNvSpPr>
              <p:nvPr/>
            </p:nvSpPr>
            <p:spPr bwMode="auto">
              <a:xfrm>
                <a:off x="2408" y="3489"/>
                <a:ext cx="140" cy="104"/>
              </a:xfrm>
              <a:custGeom>
                <a:avLst/>
                <a:gdLst>
                  <a:gd name="T0" fmla="*/ 0 w 1297"/>
                  <a:gd name="T1" fmla="*/ 0 h 958"/>
                  <a:gd name="T2" fmla="*/ 0 w 1297"/>
                  <a:gd name="T3" fmla="*/ 0 h 958"/>
                  <a:gd name="T4" fmla="*/ 0 w 1297"/>
                  <a:gd name="T5" fmla="*/ 0 h 958"/>
                  <a:gd name="T6" fmla="*/ 0 w 1297"/>
                  <a:gd name="T7" fmla="*/ 0 h 958"/>
                  <a:gd name="T8" fmla="*/ 0 w 1297"/>
                  <a:gd name="T9" fmla="*/ 0 h 958"/>
                  <a:gd name="T10" fmla="*/ 0 w 1297"/>
                  <a:gd name="T11" fmla="*/ 0 h 958"/>
                  <a:gd name="T12" fmla="*/ 0 w 1297"/>
                  <a:gd name="T13" fmla="*/ 0 h 958"/>
                  <a:gd name="T14" fmla="*/ 0 w 1297"/>
                  <a:gd name="T15" fmla="*/ 0 h 958"/>
                  <a:gd name="T16" fmla="*/ 0 w 1297"/>
                  <a:gd name="T17" fmla="*/ 0 h 958"/>
                  <a:gd name="T18" fmla="*/ 0 w 1297"/>
                  <a:gd name="T19" fmla="*/ 0 h 958"/>
                  <a:gd name="T20" fmla="*/ 0 w 1297"/>
                  <a:gd name="T21" fmla="*/ 0 h 958"/>
                  <a:gd name="T22" fmla="*/ 0 w 1297"/>
                  <a:gd name="T23" fmla="*/ 0 h 958"/>
                  <a:gd name="T24" fmla="*/ 0 w 1297"/>
                  <a:gd name="T25" fmla="*/ 0 h 958"/>
                  <a:gd name="T26" fmla="*/ 0 w 1297"/>
                  <a:gd name="T27" fmla="*/ 0 h 958"/>
                  <a:gd name="T28" fmla="*/ 0 w 1297"/>
                  <a:gd name="T29" fmla="*/ 0 h 958"/>
                  <a:gd name="T30" fmla="*/ 0 w 1297"/>
                  <a:gd name="T31" fmla="*/ 0 h 958"/>
                  <a:gd name="T32" fmla="*/ 0 w 1297"/>
                  <a:gd name="T33" fmla="*/ 0 h 958"/>
                  <a:gd name="T34" fmla="*/ 0 w 1297"/>
                  <a:gd name="T35" fmla="*/ 0 h 958"/>
                  <a:gd name="T36" fmla="*/ 0 w 1297"/>
                  <a:gd name="T37" fmla="*/ 0 h 958"/>
                  <a:gd name="T38" fmla="*/ 0 w 1297"/>
                  <a:gd name="T39" fmla="*/ 0 h 958"/>
                  <a:gd name="T40" fmla="*/ 0 w 1297"/>
                  <a:gd name="T41" fmla="*/ 0 h 958"/>
                  <a:gd name="T42" fmla="*/ 0 w 1297"/>
                  <a:gd name="T43" fmla="*/ 0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3" name="Line 191"/>
              <p:cNvSpPr>
                <a:spLocks noChangeAspect="1" noChangeShapeType="1"/>
              </p:cNvSpPr>
              <p:nvPr/>
            </p:nvSpPr>
            <p:spPr bwMode="auto">
              <a:xfrm flipH="1">
                <a:off x="2548" y="3585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4" name="Line 192"/>
              <p:cNvSpPr>
                <a:spLocks noChangeAspect="1" noChangeShapeType="1"/>
              </p:cNvSpPr>
              <p:nvPr/>
            </p:nvSpPr>
            <p:spPr bwMode="auto">
              <a:xfrm flipH="1">
                <a:off x="2547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5" name="Line 193"/>
              <p:cNvSpPr>
                <a:spLocks noChangeAspect="1" noChangeShapeType="1"/>
              </p:cNvSpPr>
              <p:nvPr/>
            </p:nvSpPr>
            <p:spPr bwMode="auto">
              <a:xfrm flipH="1">
                <a:off x="2545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6" name="Line 194"/>
              <p:cNvSpPr>
                <a:spLocks noChangeAspect="1" noChangeShapeType="1"/>
              </p:cNvSpPr>
              <p:nvPr/>
            </p:nvSpPr>
            <p:spPr bwMode="auto">
              <a:xfrm flipH="1">
                <a:off x="2543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7" name="Line 195"/>
              <p:cNvSpPr>
                <a:spLocks noChangeAspect="1" noChangeShapeType="1"/>
              </p:cNvSpPr>
              <p:nvPr/>
            </p:nvSpPr>
            <p:spPr bwMode="auto">
              <a:xfrm flipH="1">
                <a:off x="2541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8" name="Line 196"/>
              <p:cNvSpPr>
                <a:spLocks noChangeAspect="1" noChangeShapeType="1"/>
              </p:cNvSpPr>
              <p:nvPr/>
            </p:nvSpPr>
            <p:spPr bwMode="auto">
              <a:xfrm flipH="1">
                <a:off x="2539" y="359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9" name="Line 197"/>
              <p:cNvSpPr>
                <a:spLocks noChangeAspect="1" noChangeShapeType="1"/>
              </p:cNvSpPr>
              <p:nvPr/>
            </p:nvSpPr>
            <p:spPr bwMode="auto">
              <a:xfrm flipH="1">
                <a:off x="2418" y="3593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0" name="Line 1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5" y="359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1" name="Line 1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3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2" name="Line 2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1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3" name="Line 2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0" y="358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4" name="Line 20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9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5" name="Line 2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8" y="358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6" name="Line 204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7" name="Line 205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8" name="Line 206"/>
              <p:cNvSpPr>
                <a:spLocks noChangeAspect="1" noChangeShapeType="1"/>
              </p:cNvSpPr>
              <p:nvPr/>
            </p:nvSpPr>
            <p:spPr bwMode="auto">
              <a:xfrm flipV="1">
                <a:off x="2409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9" name="Line 207"/>
              <p:cNvSpPr>
                <a:spLocks noChangeAspect="1" noChangeShapeType="1"/>
              </p:cNvSpPr>
              <p:nvPr/>
            </p:nvSpPr>
            <p:spPr bwMode="auto">
              <a:xfrm flipV="1">
                <a:off x="2410" y="349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0" name="Line 208"/>
              <p:cNvSpPr>
                <a:spLocks noChangeAspect="1" noChangeShapeType="1"/>
              </p:cNvSpPr>
              <p:nvPr/>
            </p:nvSpPr>
            <p:spPr bwMode="auto">
              <a:xfrm flipV="1">
                <a:off x="2411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1" name="Line 209"/>
              <p:cNvSpPr>
                <a:spLocks noChangeAspect="1" noChangeShapeType="1"/>
              </p:cNvSpPr>
              <p:nvPr/>
            </p:nvSpPr>
            <p:spPr bwMode="auto">
              <a:xfrm flipV="1">
                <a:off x="2413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2" name="Line 210"/>
              <p:cNvSpPr>
                <a:spLocks noChangeAspect="1" noChangeShapeType="1"/>
              </p:cNvSpPr>
              <p:nvPr/>
            </p:nvSpPr>
            <p:spPr bwMode="auto">
              <a:xfrm flipV="1">
                <a:off x="2415" y="3489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3" name="Line 211"/>
              <p:cNvSpPr>
                <a:spLocks noChangeAspect="1" noChangeShapeType="1"/>
              </p:cNvSpPr>
              <p:nvPr/>
            </p:nvSpPr>
            <p:spPr bwMode="auto">
              <a:xfrm>
                <a:off x="2418" y="3489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4" name="Line 212"/>
              <p:cNvSpPr>
                <a:spLocks noChangeAspect="1" noChangeShapeType="1"/>
              </p:cNvSpPr>
              <p:nvPr/>
            </p:nvSpPr>
            <p:spPr bwMode="auto">
              <a:xfrm>
                <a:off x="2539" y="348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5" name="Line 213"/>
              <p:cNvSpPr>
                <a:spLocks noChangeAspect="1" noChangeShapeType="1"/>
              </p:cNvSpPr>
              <p:nvPr/>
            </p:nvSpPr>
            <p:spPr bwMode="auto">
              <a:xfrm>
                <a:off x="2541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6" name="Line 214"/>
              <p:cNvSpPr>
                <a:spLocks noChangeAspect="1" noChangeShapeType="1"/>
              </p:cNvSpPr>
              <p:nvPr/>
            </p:nvSpPr>
            <p:spPr bwMode="auto">
              <a:xfrm>
                <a:off x="2543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7" name="Line 215"/>
              <p:cNvSpPr>
                <a:spLocks noChangeAspect="1" noChangeShapeType="1"/>
              </p:cNvSpPr>
              <p:nvPr/>
            </p:nvSpPr>
            <p:spPr bwMode="auto">
              <a:xfrm>
                <a:off x="2545" y="34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8" name="Line 216"/>
              <p:cNvSpPr>
                <a:spLocks noChangeAspect="1" noChangeShapeType="1"/>
              </p:cNvSpPr>
              <p:nvPr/>
            </p:nvSpPr>
            <p:spPr bwMode="auto">
              <a:xfrm>
                <a:off x="2547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9" name="Line 217"/>
              <p:cNvSpPr>
                <a:spLocks noChangeAspect="1" noChangeShapeType="1"/>
              </p:cNvSpPr>
              <p:nvPr/>
            </p:nvSpPr>
            <p:spPr bwMode="auto">
              <a:xfrm>
                <a:off x="2548" y="349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0" name="Line 218"/>
              <p:cNvSpPr>
                <a:spLocks noChangeAspect="1" noChangeShapeType="1"/>
              </p:cNvSpPr>
              <p:nvPr/>
            </p:nvSpPr>
            <p:spPr bwMode="auto">
              <a:xfrm>
                <a:off x="254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1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421" y="3501"/>
                <a:ext cx="114" cy="80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2" name="Line 220"/>
              <p:cNvSpPr>
                <a:spLocks noChangeAspect="1" noChangeShapeType="1"/>
              </p:cNvSpPr>
              <p:nvPr/>
            </p:nvSpPr>
            <p:spPr bwMode="auto">
              <a:xfrm flipH="1">
                <a:off x="2421" y="358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3" name="Line 221"/>
              <p:cNvSpPr>
                <a:spLocks noChangeAspect="1" noChangeShapeType="1"/>
              </p:cNvSpPr>
              <p:nvPr/>
            </p:nvSpPr>
            <p:spPr bwMode="auto">
              <a:xfrm flipV="1">
                <a:off x="2421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4" name="Line 222"/>
              <p:cNvSpPr>
                <a:spLocks noChangeAspect="1" noChangeShapeType="1"/>
              </p:cNvSpPr>
              <p:nvPr/>
            </p:nvSpPr>
            <p:spPr bwMode="auto">
              <a:xfrm>
                <a:off x="2421" y="350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5" name="Line 223"/>
              <p:cNvSpPr>
                <a:spLocks noChangeAspect="1" noChangeShapeType="1"/>
              </p:cNvSpPr>
              <p:nvPr/>
            </p:nvSpPr>
            <p:spPr bwMode="auto">
              <a:xfrm>
                <a:off x="2535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6" name="Line 224"/>
              <p:cNvSpPr>
                <a:spLocks noChangeAspect="1" noChangeShapeType="1"/>
              </p:cNvSpPr>
              <p:nvPr/>
            </p:nvSpPr>
            <p:spPr bwMode="auto">
              <a:xfrm>
                <a:off x="2594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7" name="Freeform 225"/>
              <p:cNvSpPr>
                <a:spLocks noChangeAspect="1"/>
              </p:cNvSpPr>
              <p:nvPr/>
            </p:nvSpPr>
            <p:spPr bwMode="auto">
              <a:xfrm>
                <a:off x="2582" y="3551"/>
                <a:ext cx="27" cy="9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8" name="Line 226"/>
              <p:cNvSpPr>
                <a:spLocks noChangeAspect="1" noChangeShapeType="1"/>
              </p:cNvSpPr>
              <p:nvPr/>
            </p:nvSpPr>
            <p:spPr bwMode="auto">
              <a:xfrm>
                <a:off x="2630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9" name="Freeform 227"/>
              <p:cNvSpPr>
                <a:spLocks noChangeAspect="1"/>
              </p:cNvSpPr>
              <p:nvPr/>
            </p:nvSpPr>
            <p:spPr bwMode="auto">
              <a:xfrm>
                <a:off x="2617" y="3560"/>
                <a:ext cx="28" cy="8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0" name="Line 228"/>
              <p:cNvSpPr>
                <a:spLocks noChangeAspect="1" noChangeShapeType="1"/>
              </p:cNvSpPr>
              <p:nvPr/>
            </p:nvSpPr>
            <p:spPr bwMode="auto">
              <a:xfrm>
                <a:off x="2665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1" name="Freeform 229"/>
              <p:cNvSpPr>
                <a:spLocks noChangeAspect="1"/>
              </p:cNvSpPr>
              <p:nvPr/>
            </p:nvSpPr>
            <p:spPr bwMode="auto">
              <a:xfrm>
                <a:off x="2652" y="3549"/>
                <a:ext cx="28" cy="9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2" name="Freeform 230"/>
              <p:cNvSpPr>
                <a:spLocks noChangeAspect="1"/>
              </p:cNvSpPr>
              <p:nvPr/>
            </p:nvSpPr>
            <p:spPr bwMode="auto">
              <a:xfrm>
                <a:off x="2586" y="3496"/>
                <a:ext cx="17" cy="1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3" name="Freeform 231"/>
              <p:cNvSpPr>
                <a:spLocks noChangeAspect="1"/>
              </p:cNvSpPr>
              <p:nvPr/>
            </p:nvSpPr>
            <p:spPr bwMode="auto">
              <a:xfrm>
                <a:off x="2622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4" name="Freeform 232"/>
              <p:cNvSpPr>
                <a:spLocks noChangeAspect="1"/>
              </p:cNvSpPr>
              <p:nvPr/>
            </p:nvSpPr>
            <p:spPr bwMode="auto">
              <a:xfrm>
                <a:off x="2656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5" name="Oval 233"/>
              <p:cNvSpPr>
                <a:spLocks noChangeAspect="1" noChangeArrowheads="1"/>
              </p:cNvSpPr>
              <p:nvPr/>
            </p:nvSpPr>
            <p:spPr bwMode="auto">
              <a:xfrm>
                <a:off x="2691" y="3508"/>
                <a:ext cx="62" cy="62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76" name="直線コネクタ 175"/>
            <p:cNvCxnSpPr/>
            <p:nvPr/>
          </p:nvCxnSpPr>
          <p:spPr bwMode="auto">
            <a:xfrm>
              <a:off x="5853036" y="6292879"/>
              <a:ext cx="676275" cy="0"/>
            </a:xfrm>
            <a:prstGeom prst="line">
              <a:avLst/>
            </a:prstGeom>
            <a:ln w="38100">
              <a:solidFill>
                <a:srgbClr val="99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" name="Group 1084"/>
            <p:cNvGrpSpPr>
              <a:grpSpLocks noChangeAspect="1"/>
            </p:cNvGrpSpPr>
            <p:nvPr/>
          </p:nvGrpSpPr>
          <p:grpSpPr bwMode="auto">
            <a:xfrm>
              <a:off x="6452737" y="6189691"/>
              <a:ext cx="411126" cy="192088"/>
              <a:chOff x="2346" y="544"/>
              <a:chExt cx="2405" cy="1118"/>
            </a:xfrm>
          </p:grpSpPr>
          <p:sp>
            <p:nvSpPr>
              <p:cNvPr id="226" name="AutoShape 1085"/>
              <p:cNvSpPr>
                <a:spLocks noChangeAspect="1" noChangeArrowheads="1" noTextEdit="1"/>
              </p:cNvSpPr>
              <p:nvPr/>
            </p:nvSpPr>
            <p:spPr bwMode="auto">
              <a:xfrm>
                <a:off x="2346" y="54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" name="Rectangle 1086"/>
              <p:cNvSpPr>
                <a:spLocks noChangeAspect="1" noChangeArrowheads="1"/>
              </p:cNvSpPr>
              <p:nvPr/>
            </p:nvSpPr>
            <p:spPr bwMode="auto">
              <a:xfrm>
                <a:off x="2353" y="818"/>
                <a:ext cx="1963" cy="837"/>
              </a:xfrm>
              <a:prstGeom prst="rect">
                <a:avLst/>
              </a:prstGeom>
              <a:solidFill>
                <a:srgbClr val="CC99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" name="Line 1087"/>
              <p:cNvSpPr>
                <a:spLocks noChangeAspect="1" noChangeShapeType="1"/>
              </p:cNvSpPr>
              <p:nvPr/>
            </p:nvSpPr>
            <p:spPr bwMode="auto">
              <a:xfrm flipH="1">
                <a:off x="2353" y="165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" name="Line 1088"/>
              <p:cNvSpPr>
                <a:spLocks noChangeAspect="1" noChangeShapeType="1"/>
              </p:cNvSpPr>
              <p:nvPr/>
            </p:nvSpPr>
            <p:spPr bwMode="auto">
              <a:xfrm flipV="1">
                <a:off x="2353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" name="Line 108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" name="Line 1090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" name="Freeform 1091"/>
              <p:cNvSpPr>
                <a:spLocks noChangeAspect="1"/>
              </p:cNvSpPr>
              <p:nvPr/>
            </p:nvSpPr>
            <p:spPr bwMode="auto">
              <a:xfrm>
                <a:off x="4316" y="56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" name="Line 1092"/>
              <p:cNvSpPr>
                <a:spLocks noChangeAspect="1" noChangeShapeType="1"/>
              </p:cNvSpPr>
              <p:nvPr/>
            </p:nvSpPr>
            <p:spPr bwMode="auto">
              <a:xfrm flipV="1">
                <a:off x="4316" y="139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" name="Line 1093"/>
              <p:cNvSpPr>
                <a:spLocks noChangeAspect="1" noChangeShapeType="1"/>
              </p:cNvSpPr>
              <p:nvPr/>
            </p:nvSpPr>
            <p:spPr bwMode="auto">
              <a:xfrm flipV="1">
                <a:off x="4741" y="56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" name="Line 1094"/>
              <p:cNvSpPr>
                <a:spLocks noChangeAspect="1" noChangeShapeType="1"/>
              </p:cNvSpPr>
              <p:nvPr/>
            </p:nvSpPr>
            <p:spPr bwMode="auto">
              <a:xfrm flipH="1">
                <a:off x="4316" y="56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" name="Line 1095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" name="Freeform 1096"/>
              <p:cNvSpPr>
                <a:spLocks noChangeAspect="1"/>
              </p:cNvSpPr>
              <p:nvPr/>
            </p:nvSpPr>
            <p:spPr bwMode="auto">
              <a:xfrm>
                <a:off x="2353" y="56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" name="Line 1097"/>
              <p:cNvSpPr>
                <a:spLocks noChangeAspect="1" noChangeShapeType="1"/>
              </p:cNvSpPr>
              <p:nvPr/>
            </p:nvSpPr>
            <p:spPr bwMode="auto">
              <a:xfrm flipH="1">
                <a:off x="2748" y="579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" name="Line 1098"/>
              <p:cNvSpPr>
                <a:spLocks noChangeAspect="1" noChangeShapeType="1"/>
              </p:cNvSpPr>
              <p:nvPr/>
            </p:nvSpPr>
            <p:spPr bwMode="auto">
              <a:xfrm flipH="1">
                <a:off x="2353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" name="Line 109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" name="Line 1100"/>
              <p:cNvSpPr>
                <a:spLocks noChangeAspect="1" noChangeShapeType="1"/>
              </p:cNvSpPr>
              <p:nvPr/>
            </p:nvSpPr>
            <p:spPr bwMode="auto">
              <a:xfrm flipV="1">
                <a:off x="4316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2" name="Freeform 1101"/>
              <p:cNvSpPr>
                <a:spLocks noChangeAspect="1"/>
              </p:cNvSpPr>
              <p:nvPr/>
            </p:nvSpPr>
            <p:spPr bwMode="auto">
              <a:xfrm>
                <a:off x="2904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" name="Freeform 1102"/>
              <p:cNvSpPr>
                <a:spLocks noChangeAspect="1"/>
              </p:cNvSpPr>
              <p:nvPr/>
            </p:nvSpPr>
            <p:spPr bwMode="auto">
              <a:xfrm>
                <a:off x="3752" y="931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" name="Freeform 1103"/>
              <p:cNvSpPr>
                <a:spLocks noChangeAspect="1"/>
              </p:cNvSpPr>
              <p:nvPr/>
            </p:nvSpPr>
            <p:spPr bwMode="auto">
              <a:xfrm>
                <a:off x="3944" y="931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5" name="Freeform 1104"/>
              <p:cNvSpPr>
                <a:spLocks noChangeAspect="1"/>
              </p:cNvSpPr>
              <p:nvPr/>
            </p:nvSpPr>
            <p:spPr bwMode="auto">
              <a:xfrm>
                <a:off x="4125" y="931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" name="Freeform 1105"/>
              <p:cNvSpPr>
                <a:spLocks noChangeAspect="1"/>
              </p:cNvSpPr>
              <p:nvPr/>
            </p:nvSpPr>
            <p:spPr bwMode="auto">
              <a:xfrm>
                <a:off x="3752" y="1117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" name="Freeform 1106"/>
              <p:cNvSpPr>
                <a:spLocks noChangeAspect="1"/>
              </p:cNvSpPr>
              <p:nvPr/>
            </p:nvSpPr>
            <p:spPr bwMode="auto">
              <a:xfrm>
                <a:off x="3944" y="1117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" name="Freeform 1107"/>
              <p:cNvSpPr>
                <a:spLocks noChangeAspect="1"/>
              </p:cNvSpPr>
              <p:nvPr/>
            </p:nvSpPr>
            <p:spPr bwMode="auto">
              <a:xfrm>
                <a:off x="4125" y="1117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" name="AutoShape 1108"/>
              <p:cNvSpPr>
                <a:spLocks noChangeAspect="1" noChangeArrowheads="1"/>
              </p:cNvSpPr>
              <p:nvPr/>
            </p:nvSpPr>
            <p:spPr bwMode="auto">
              <a:xfrm>
                <a:off x="2844" y="918"/>
                <a:ext cx="474" cy="462"/>
              </a:xfrm>
              <a:prstGeom prst="octagon">
                <a:avLst>
                  <a:gd name="adj" fmla="val 29287"/>
                </a:avLst>
              </a:prstGeom>
              <a:gradFill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" name="AutoShape 1109"/>
              <p:cNvSpPr>
                <a:spLocks noChangeAspect="1" noChangeArrowheads="1"/>
              </p:cNvSpPr>
              <p:nvPr/>
            </p:nvSpPr>
            <p:spPr bwMode="auto">
              <a:xfrm>
                <a:off x="3425" y="1187"/>
                <a:ext cx="179" cy="179"/>
              </a:xfrm>
              <a:prstGeom prst="octagon">
                <a:avLst>
                  <a:gd name="adj" fmla="val 29287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" name="Freeform 1110"/>
              <p:cNvSpPr>
                <a:spLocks noChangeAspect="1"/>
              </p:cNvSpPr>
              <p:nvPr/>
            </p:nvSpPr>
            <p:spPr bwMode="auto">
              <a:xfrm>
                <a:off x="303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" name="Freeform 1111"/>
              <p:cNvSpPr>
                <a:spLocks noChangeAspect="1"/>
              </p:cNvSpPr>
              <p:nvPr/>
            </p:nvSpPr>
            <p:spPr bwMode="auto">
              <a:xfrm>
                <a:off x="315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" name="Rectangle 1112"/>
              <p:cNvSpPr>
                <a:spLocks noChangeAspect="1" noChangeArrowheads="1"/>
              </p:cNvSpPr>
              <p:nvPr/>
            </p:nvSpPr>
            <p:spPr bwMode="auto">
              <a:xfrm rot="-2700000">
                <a:off x="3386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" name="Rectangle 1113"/>
              <p:cNvSpPr>
                <a:spLocks noChangeAspect="1" noChangeArrowheads="1"/>
              </p:cNvSpPr>
              <p:nvPr/>
            </p:nvSpPr>
            <p:spPr bwMode="auto">
              <a:xfrm rot="-2700000">
                <a:off x="3610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" name="Rectangle 1114"/>
              <p:cNvSpPr>
                <a:spLocks noChangeAspect="1" noChangeArrowheads="1"/>
              </p:cNvSpPr>
              <p:nvPr/>
            </p:nvSpPr>
            <p:spPr bwMode="auto">
              <a:xfrm rot="-2700000">
                <a:off x="3834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" name="Rectangle 1115"/>
              <p:cNvSpPr>
                <a:spLocks noChangeAspect="1" noChangeArrowheads="1"/>
              </p:cNvSpPr>
              <p:nvPr/>
            </p:nvSpPr>
            <p:spPr bwMode="auto">
              <a:xfrm rot="-2700000">
                <a:off x="4058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9" name="Rectangle 1116"/>
              <p:cNvSpPr>
                <a:spLocks noChangeAspect="1" noChangeArrowheads="1"/>
              </p:cNvSpPr>
              <p:nvPr/>
            </p:nvSpPr>
            <p:spPr bwMode="auto">
              <a:xfrm>
                <a:off x="2430" y="894"/>
                <a:ext cx="294" cy="7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1" name="Line 1117"/>
              <p:cNvSpPr>
                <a:spLocks noChangeAspect="1" noChangeShapeType="1"/>
              </p:cNvSpPr>
              <p:nvPr/>
            </p:nvSpPr>
            <p:spPr bwMode="auto">
              <a:xfrm flipV="1">
                <a:off x="2514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2" name="Line 1118"/>
              <p:cNvSpPr>
                <a:spLocks noChangeAspect="1" noChangeShapeType="1"/>
              </p:cNvSpPr>
              <p:nvPr/>
            </p:nvSpPr>
            <p:spPr bwMode="auto">
              <a:xfrm flipV="1">
                <a:off x="2616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3" name="Freeform 1119"/>
              <p:cNvSpPr>
                <a:spLocks noChangeAspect="1"/>
              </p:cNvSpPr>
              <p:nvPr/>
            </p:nvSpPr>
            <p:spPr bwMode="auto">
              <a:xfrm>
                <a:off x="3752" y="1303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" name="Freeform 1120"/>
              <p:cNvSpPr>
                <a:spLocks noChangeAspect="1"/>
              </p:cNvSpPr>
              <p:nvPr/>
            </p:nvSpPr>
            <p:spPr bwMode="auto">
              <a:xfrm>
                <a:off x="3944" y="1303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" name="Freeform 1121"/>
              <p:cNvSpPr>
                <a:spLocks noChangeAspect="1"/>
              </p:cNvSpPr>
              <p:nvPr/>
            </p:nvSpPr>
            <p:spPr bwMode="auto">
              <a:xfrm>
                <a:off x="4125" y="1303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21" name="Group 1084"/>
            <p:cNvGrpSpPr>
              <a:grpSpLocks noChangeAspect="1"/>
            </p:cNvGrpSpPr>
            <p:nvPr/>
          </p:nvGrpSpPr>
          <p:grpSpPr bwMode="auto">
            <a:xfrm>
              <a:off x="5547942" y="6207154"/>
              <a:ext cx="411126" cy="192087"/>
              <a:chOff x="2346" y="544"/>
              <a:chExt cx="2405" cy="1118"/>
            </a:xfrm>
          </p:grpSpPr>
          <p:sp>
            <p:nvSpPr>
              <p:cNvPr id="187" name="AutoShape 1085"/>
              <p:cNvSpPr>
                <a:spLocks noChangeAspect="1" noChangeArrowheads="1" noTextEdit="1"/>
              </p:cNvSpPr>
              <p:nvPr/>
            </p:nvSpPr>
            <p:spPr bwMode="auto">
              <a:xfrm>
                <a:off x="2346" y="54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" name="Rectangle 1086"/>
              <p:cNvSpPr>
                <a:spLocks noChangeAspect="1" noChangeArrowheads="1"/>
              </p:cNvSpPr>
              <p:nvPr/>
            </p:nvSpPr>
            <p:spPr bwMode="auto">
              <a:xfrm>
                <a:off x="2353" y="818"/>
                <a:ext cx="1963" cy="837"/>
              </a:xfrm>
              <a:prstGeom prst="rect">
                <a:avLst/>
              </a:prstGeom>
              <a:solidFill>
                <a:srgbClr val="CC99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" name="Line 1087"/>
              <p:cNvSpPr>
                <a:spLocks noChangeAspect="1" noChangeShapeType="1"/>
              </p:cNvSpPr>
              <p:nvPr/>
            </p:nvSpPr>
            <p:spPr bwMode="auto">
              <a:xfrm flipH="1">
                <a:off x="2353" y="165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" name="Line 1088"/>
              <p:cNvSpPr>
                <a:spLocks noChangeAspect="1" noChangeShapeType="1"/>
              </p:cNvSpPr>
              <p:nvPr/>
            </p:nvSpPr>
            <p:spPr bwMode="auto">
              <a:xfrm flipV="1">
                <a:off x="2353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" name="Line 108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" name="Line 1090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" name="Freeform 1091"/>
              <p:cNvSpPr>
                <a:spLocks noChangeAspect="1"/>
              </p:cNvSpPr>
              <p:nvPr/>
            </p:nvSpPr>
            <p:spPr bwMode="auto">
              <a:xfrm>
                <a:off x="4316" y="56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" name="Line 1092"/>
              <p:cNvSpPr>
                <a:spLocks noChangeAspect="1" noChangeShapeType="1"/>
              </p:cNvSpPr>
              <p:nvPr/>
            </p:nvSpPr>
            <p:spPr bwMode="auto">
              <a:xfrm flipV="1">
                <a:off x="4316" y="139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" name="Line 1093"/>
              <p:cNvSpPr>
                <a:spLocks noChangeAspect="1" noChangeShapeType="1"/>
              </p:cNvSpPr>
              <p:nvPr/>
            </p:nvSpPr>
            <p:spPr bwMode="auto">
              <a:xfrm flipV="1">
                <a:off x="4741" y="56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" name="Line 1094"/>
              <p:cNvSpPr>
                <a:spLocks noChangeAspect="1" noChangeShapeType="1"/>
              </p:cNvSpPr>
              <p:nvPr/>
            </p:nvSpPr>
            <p:spPr bwMode="auto">
              <a:xfrm flipH="1">
                <a:off x="4316" y="56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" name="Line 1095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" name="Freeform 1096"/>
              <p:cNvSpPr>
                <a:spLocks noChangeAspect="1"/>
              </p:cNvSpPr>
              <p:nvPr/>
            </p:nvSpPr>
            <p:spPr bwMode="auto">
              <a:xfrm>
                <a:off x="2353" y="56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" name="Line 1097"/>
              <p:cNvSpPr>
                <a:spLocks noChangeAspect="1" noChangeShapeType="1"/>
              </p:cNvSpPr>
              <p:nvPr/>
            </p:nvSpPr>
            <p:spPr bwMode="auto">
              <a:xfrm flipH="1">
                <a:off x="2767" y="561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" name="Line 1098"/>
              <p:cNvSpPr>
                <a:spLocks noChangeAspect="1" noChangeShapeType="1"/>
              </p:cNvSpPr>
              <p:nvPr/>
            </p:nvSpPr>
            <p:spPr bwMode="auto">
              <a:xfrm flipH="1">
                <a:off x="2353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" name="Line 109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" name="Line 1100"/>
              <p:cNvSpPr>
                <a:spLocks noChangeAspect="1" noChangeShapeType="1"/>
              </p:cNvSpPr>
              <p:nvPr/>
            </p:nvSpPr>
            <p:spPr bwMode="auto">
              <a:xfrm flipV="1">
                <a:off x="4316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" name="Freeform 1101"/>
              <p:cNvSpPr>
                <a:spLocks noChangeAspect="1"/>
              </p:cNvSpPr>
              <p:nvPr/>
            </p:nvSpPr>
            <p:spPr bwMode="auto">
              <a:xfrm>
                <a:off x="2904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" name="Freeform 1102"/>
              <p:cNvSpPr>
                <a:spLocks noChangeAspect="1"/>
              </p:cNvSpPr>
              <p:nvPr/>
            </p:nvSpPr>
            <p:spPr bwMode="auto">
              <a:xfrm>
                <a:off x="3752" y="931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6" name="Freeform 1103"/>
              <p:cNvSpPr>
                <a:spLocks noChangeAspect="1"/>
              </p:cNvSpPr>
              <p:nvPr/>
            </p:nvSpPr>
            <p:spPr bwMode="auto">
              <a:xfrm>
                <a:off x="3944" y="931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" name="Freeform 1104"/>
              <p:cNvSpPr>
                <a:spLocks noChangeAspect="1"/>
              </p:cNvSpPr>
              <p:nvPr/>
            </p:nvSpPr>
            <p:spPr bwMode="auto">
              <a:xfrm>
                <a:off x="4125" y="931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" name="Freeform 1105"/>
              <p:cNvSpPr>
                <a:spLocks noChangeAspect="1"/>
              </p:cNvSpPr>
              <p:nvPr/>
            </p:nvSpPr>
            <p:spPr bwMode="auto">
              <a:xfrm>
                <a:off x="3752" y="1117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" name="Freeform 1106"/>
              <p:cNvSpPr>
                <a:spLocks noChangeAspect="1"/>
              </p:cNvSpPr>
              <p:nvPr/>
            </p:nvSpPr>
            <p:spPr bwMode="auto">
              <a:xfrm>
                <a:off x="3944" y="1117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" name="Freeform 1107"/>
              <p:cNvSpPr>
                <a:spLocks noChangeAspect="1"/>
              </p:cNvSpPr>
              <p:nvPr/>
            </p:nvSpPr>
            <p:spPr bwMode="auto">
              <a:xfrm>
                <a:off x="4125" y="1117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" name="AutoShape 1108"/>
              <p:cNvSpPr>
                <a:spLocks noChangeAspect="1" noChangeArrowheads="1"/>
              </p:cNvSpPr>
              <p:nvPr/>
            </p:nvSpPr>
            <p:spPr bwMode="auto">
              <a:xfrm>
                <a:off x="2844" y="918"/>
                <a:ext cx="474" cy="462"/>
              </a:xfrm>
              <a:prstGeom prst="octagon">
                <a:avLst>
                  <a:gd name="adj" fmla="val 29287"/>
                </a:avLst>
              </a:prstGeom>
              <a:gradFill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" name="AutoShape 1109"/>
              <p:cNvSpPr>
                <a:spLocks noChangeAspect="1" noChangeArrowheads="1"/>
              </p:cNvSpPr>
              <p:nvPr/>
            </p:nvSpPr>
            <p:spPr bwMode="auto">
              <a:xfrm>
                <a:off x="3425" y="1187"/>
                <a:ext cx="179" cy="179"/>
              </a:xfrm>
              <a:prstGeom prst="octagon">
                <a:avLst>
                  <a:gd name="adj" fmla="val 29287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" name="Freeform 1110"/>
              <p:cNvSpPr>
                <a:spLocks noChangeAspect="1"/>
              </p:cNvSpPr>
              <p:nvPr/>
            </p:nvSpPr>
            <p:spPr bwMode="auto">
              <a:xfrm>
                <a:off x="303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" name="Freeform 1111"/>
              <p:cNvSpPr>
                <a:spLocks noChangeAspect="1"/>
              </p:cNvSpPr>
              <p:nvPr/>
            </p:nvSpPr>
            <p:spPr bwMode="auto">
              <a:xfrm>
                <a:off x="315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" name="Rectangle 1112"/>
              <p:cNvSpPr>
                <a:spLocks noChangeAspect="1" noChangeArrowheads="1"/>
              </p:cNvSpPr>
              <p:nvPr/>
            </p:nvSpPr>
            <p:spPr bwMode="auto">
              <a:xfrm rot="-2700000">
                <a:off x="3386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" name="Rectangle 1113"/>
              <p:cNvSpPr>
                <a:spLocks noChangeAspect="1" noChangeArrowheads="1"/>
              </p:cNvSpPr>
              <p:nvPr/>
            </p:nvSpPr>
            <p:spPr bwMode="auto">
              <a:xfrm rot="-2700000">
                <a:off x="3610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" name="Rectangle 1114"/>
              <p:cNvSpPr>
                <a:spLocks noChangeAspect="1" noChangeArrowheads="1"/>
              </p:cNvSpPr>
              <p:nvPr/>
            </p:nvSpPr>
            <p:spPr bwMode="auto">
              <a:xfrm rot="-2700000">
                <a:off x="3834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" name="Rectangle 1115"/>
              <p:cNvSpPr>
                <a:spLocks noChangeAspect="1" noChangeArrowheads="1"/>
              </p:cNvSpPr>
              <p:nvPr/>
            </p:nvSpPr>
            <p:spPr bwMode="auto">
              <a:xfrm rot="-2700000">
                <a:off x="4058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" name="Rectangle 1116"/>
              <p:cNvSpPr>
                <a:spLocks noChangeAspect="1" noChangeArrowheads="1"/>
              </p:cNvSpPr>
              <p:nvPr/>
            </p:nvSpPr>
            <p:spPr bwMode="auto">
              <a:xfrm>
                <a:off x="2430" y="894"/>
                <a:ext cx="294" cy="7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" name="Line 1117"/>
              <p:cNvSpPr>
                <a:spLocks noChangeAspect="1" noChangeShapeType="1"/>
              </p:cNvSpPr>
              <p:nvPr/>
            </p:nvSpPr>
            <p:spPr bwMode="auto">
              <a:xfrm flipV="1">
                <a:off x="2514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" name="Line 1118"/>
              <p:cNvSpPr>
                <a:spLocks noChangeAspect="1" noChangeShapeType="1"/>
              </p:cNvSpPr>
              <p:nvPr/>
            </p:nvSpPr>
            <p:spPr bwMode="auto">
              <a:xfrm flipV="1">
                <a:off x="2616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" name="Freeform 1119"/>
              <p:cNvSpPr>
                <a:spLocks noChangeAspect="1"/>
              </p:cNvSpPr>
              <p:nvPr/>
            </p:nvSpPr>
            <p:spPr bwMode="auto">
              <a:xfrm>
                <a:off x="3752" y="1303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" name="Freeform 1120"/>
              <p:cNvSpPr>
                <a:spLocks noChangeAspect="1"/>
              </p:cNvSpPr>
              <p:nvPr/>
            </p:nvSpPr>
            <p:spPr bwMode="auto">
              <a:xfrm>
                <a:off x="3944" y="1303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" name="Freeform 1121"/>
              <p:cNvSpPr>
                <a:spLocks noChangeAspect="1"/>
              </p:cNvSpPr>
              <p:nvPr/>
            </p:nvSpPr>
            <p:spPr bwMode="auto">
              <a:xfrm>
                <a:off x="4125" y="1303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22" name="グループ化 1772"/>
            <p:cNvGrpSpPr/>
            <p:nvPr/>
          </p:nvGrpSpPr>
          <p:grpSpPr>
            <a:xfrm>
              <a:off x="2662170" y="1801512"/>
              <a:ext cx="4165537" cy="2279176"/>
              <a:chOff x="2157194" y="1005305"/>
              <a:chExt cx="4165537" cy="2663607"/>
            </a:xfrm>
          </p:grpSpPr>
          <p:sp>
            <p:nvSpPr>
              <p:cNvPr id="1774" name="Line 219"/>
              <p:cNvSpPr>
                <a:spLocks noChangeShapeType="1"/>
              </p:cNvSpPr>
              <p:nvPr/>
            </p:nvSpPr>
            <p:spPr bwMode="auto">
              <a:xfrm flipH="1" flipV="1">
                <a:off x="2157194" y="1987527"/>
                <a:ext cx="0" cy="1670710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75" name="Line 219"/>
              <p:cNvSpPr>
                <a:spLocks noChangeShapeType="1"/>
              </p:cNvSpPr>
              <p:nvPr/>
            </p:nvSpPr>
            <p:spPr bwMode="auto">
              <a:xfrm>
                <a:off x="2206366" y="1973240"/>
                <a:ext cx="0" cy="1692114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76" name="Line 219"/>
              <p:cNvSpPr>
                <a:spLocks noChangeShapeType="1"/>
              </p:cNvSpPr>
              <p:nvPr/>
            </p:nvSpPr>
            <p:spPr bwMode="auto">
              <a:xfrm flipV="1">
                <a:off x="3504982" y="1982764"/>
                <a:ext cx="0" cy="1668357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77" name="Line 219"/>
              <p:cNvSpPr>
                <a:spLocks noChangeShapeType="1"/>
              </p:cNvSpPr>
              <p:nvPr/>
            </p:nvSpPr>
            <p:spPr bwMode="auto">
              <a:xfrm>
                <a:off x="3551824" y="1962128"/>
                <a:ext cx="0" cy="1706784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78" name="Line 219"/>
              <p:cNvSpPr>
                <a:spLocks noChangeShapeType="1"/>
              </p:cNvSpPr>
              <p:nvPr/>
            </p:nvSpPr>
            <p:spPr bwMode="auto">
              <a:xfrm flipV="1">
                <a:off x="4948019" y="1982764"/>
                <a:ext cx="0" cy="1686147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79" name="Line 219"/>
              <p:cNvSpPr>
                <a:spLocks noChangeShapeType="1"/>
              </p:cNvSpPr>
              <p:nvPr/>
            </p:nvSpPr>
            <p:spPr bwMode="auto">
              <a:xfrm>
                <a:off x="4997908" y="1936728"/>
                <a:ext cx="0" cy="1725068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80" name="Line 219"/>
              <p:cNvSpPr>
                <a:spLocks noChangeShapeType="1"/>
              </p:cNvSpPr>
              <p:nvPr/>
            </p:nvSpPr>
            <p:spPr bwMode="auto">
              <a:xfrm flipH="1" flipV="1">
                <a:off x="6267232" y="1987528"/>
                <a:ext cx="0" cy="1679790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81" name="Line 219"/>
              <p:cNvSpPr>
                <a:spLocks noChangeShapeType="1"/>
              </p:cNvSpPr>
              <p:nvPr/>
            </p:nvSpPr>
            <p:spPr bwMode="auto">
              <a:xfrm>
                <a:off x="6322731" y="1933553"/>
                <a:ext cx="0" cy="1711820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82" name="Line 219"/>
              <p:cNvSpPr>
                <a:spLocks noChangeShapeType="1"/>
              </p:cNvSpPr>
              <p:nvPr/>
            </p:nvSpPr>
            <p:spPr bwMode="auto">
              <a:xfrm flipV="1">
                <a:off x="4220944" y="1032997"/>
                <a:ext cx="0" cy="1742729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83" name="Line 219"/>
              <p:cNvSpPr>
                <a:spLocks noChangeShapeType="1"/>
              </p:cNvSpPr>
              <p:nvPr/>
            </p:nvSpPr>
            <p:spPr bwMode="auto">
              <a:xfrm>
                <a:off x="4268345" y="1005305"/>
                <a:ext cx="0" cy="1818271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84" name="Line 219"/>
              <p:cNvSpPr>
                <a:spLocks noChangeShapeType="1"/>
              </p:cNvSpPr>
              <p:nvPr/>
            </p:nvSpPr>
            <p:spPr bwMode="auto">
              <a:xfrm>
                <a:off x="5632230" y="1048498"/>
                <a:ext cx="0" cy="1759128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85" name="Line 219"/>
              <p:cNvSpPr>
                <a:spLocks noChangeShapeType="1"/>
              </p:cNvSpPr>
              <p:nvPr/>
            </p:nvSpPr>
            <p:spPr bwMode="auto">
              <a:xfrm flipH="1" flipV="1">
                <a:off x="5571907" y="1048983"/>
                <a:ext cx="0" cy="1710793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</p:grpSp>
        <p:grpSp>
          <p:nvGrpSpPr>
            <p:cNvPr id="23" name="グループ化 1788"/>
            <p:cNvGrpSpPr/>
            <p:nvPr/>
          </p:nvGrpSpPr>
          <p:grpSpPr>
            <a:xfrm>
              <a:off x="2611699" y="1610442"/>
              <a:ext cx="4321363" cy="999689"/>
              <a:chOff x="2595776" y="801334"/>
              <a:chExt cx="4427143" cy="1227138"/>
            </a:xfrm>
          </p:grpSpPr>
          <p:cxnSp>
            <p:nvCxnSpPr>
              <p:cNvPr id="1790" name="直線コネクタ 1789"/>
              <p:cNvCxnSpPr/>
              <p:nvPr/>
            </p:nvCxnSpPr>
            <p:spPr bwMode="auto">
              <a:xfrm rot="5400000" flipH="1" flipV="1">
                <a:off x="3998360" y="1021203"/>
                <a:ext cx="874712" cy="825500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1" name="直線コネクタ 1790"/>
              <p:cNvCxnSpPr/>
              <p:nvPr/>
            </p:nvCxnSpPr>
            <p:spPr bwMode="auto">
              <a:xfrm flipV="1">
                <a:off x="4888154" y="983897"/>
                <a:ext cx="1293812" cy="3175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2" name="直線コネクタ 1791"/>
              <p:cNvCxnSpPr/>
              <p:nvPr/>
            </p:nvCxnSpPr>
            <p:spPr bwMode="auto">
              <a:xfrm rot="5400000" flipH="1" flipV="1">
                <a:off x="5365198" y="1011677"/>
                <a:ext cx="876300" cy="823913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4" name="Group 863"/>
              <p:cNvGrpSpPr>
                <a:grpSpLocks noChangeAspect="1"/>
              </p:cNvGrpSpPr>
              <p:nvPr/>
            </p:nvGrpSpPr>
            <p:grpSpPr bwMode="auto">
              <a:xfrm>
                <a:off x="6013358" y="801334"/>
                <a:ext cx="303186" cy="338138"/>
                <a:chOff x="2364" y="1782"/>
                <a:chExt cx="180" cy="162"/>
              </a:xfrm>
            </p:grpSpPr>
            <p:sp>
              <p:nvSpPr>
                <p:cNvPr id="1820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25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22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23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26" name="Group 863"/>
              <p:cNvGrpSpPr>
                <a:grpSpLocks noChangeAspect="1"/>
              </p:cNvGrpSpPr>
              <p:nvPr/>
            </p:nvGrpSpPr>
            <p:grpSpPr bwMode="auto">
              <a:xfrm>
                <a:off x="4646643" y="801334"/>
                <a:ext cx="301598" cy="338138"/>
                <a:chOff x="2364" y="1782"/>
                <a:chExt cx="180" cy="162"/>
              </a:xfrm>
            </p:grpSpPr>
            <p:sp>
              <p:nvSpPr>
                <p:cNvPr id="1816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27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18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19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cxnSp>
            <p:nvCxnSpPr>
              <p:cNvPr id="1795" name="直線コネクタ 1794"/>
              <p:cNvCxnSpPr/>
              <p:nvPr/>
            </p:nvCxnSpPr>
            <p:spPr bwMode="auto">
              <a:xfrm>
                <a:off x="2859329" y="1869722"/>
                <a:ext cx="3948112" cy="1587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8" name="Group 863"/>
              <p:cNvGrpSpPr>
                <a:grpSpLocks noChangeAspect="1"/>
              </p:cNvGrpSpPr>
              <p:nvPr/>
            </p:nvGrpSpPr>
            <p:grpSpPr bwMode="auto">
              <a:xfrm>
                <a:off x="6719734" y="1688747"/>
                <a:ext cx="303185" cy="336550"/>
                <a:chOff x="2364" y="1782"/>
                <a:chExt cx="180" cy="162"/>
              </a:xfrm>
            </p:grpSpPr>
            <p:sp>
              <p:nvSpPr>
                <p:cNvPr id="1812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29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14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15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30" name="Group 863"/>
              <p:cNvGrpSpPr>
                <a:grpSpLocks noChangeAspect="1"/>
              </p:cNvGrpSpPr>
              <p:nvPr/>
            </p:nvGrpSpPr>
            <p:grpSpPr bwMode="auto">
              <a:xfrm>
                <a:off x="2595776" y="1691922"/>
                <a:ext cx="301598" cy="336550"/>
                <a:chOff x="2364" y="1782"/>
                <a:chExt cx="180" cy="162"/>
              </a:xfrm>
            </p:grpSpPr>
            <p:sp>
              <p:nvSpPr>
                <p:cNvPr id="1808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31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10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11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32" name="Group 863"/>
              <p:cNvGrpSpPr>
                <a:grpSpLocks noChangeAspect="1"/>
              </p:cNvGrpSpPr>
              <p:nvPr/>
            </p:nvGrpSpPr>
            <p:grpSpPr bwMode="auto">
              <a:xfrm>
                <a:off x="3940268" y="1688747"/>
                <a:ext cx="301598" cy="336550"/>
                <a:chOff x="2364" y="1782"/>
                <a:chExt cx="180" cy="162"/>
              </a:xfrm>
            </p:grpSpPr>
            <p:sp>
              <p:nvSpPr>
                <p:cNvPr id="1804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33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06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07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34" name="Group 863"/>
              <p:cNvGrpSpPr>
                <a:grpSpLocks noChangeAspect="1"/>
              </p:cNvGrpSpPr>
              <p:nvPr/>
            </p:nvGrpSpPr>
            <p:grpSpPr bwMode="auto">
              <a:xfrm>
                <a:off x="5353017" y="1688747"/>
                <a:ext cx="301598" cy="336550"/>
                <a:chOff x="2364" y="1782"/>
                <a:chExt cx="180" cy="162"/>
              </a:xfrm>
            </p:grpSpPr>
            <p:sp>
              <p:nvSpPr>
                <p:cNvPr id="1800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35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02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03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</p:grpSp>
        <p:sp>
          <p:nvSpPr>
            <p:cNvPr id="119" name="テキスト ボックス 1975"/>
            <p:cNvSpPr txBox="1">
              <a:spLocks noChangeArrowheads="1"/>
            </p:cNvSpPr>
            <p:nvPr/>
          </p:nvSpPr>
          <p:spPr bwMode="auto">
            <a:xfrm>
              <a:off x="1143863" y="3488829"/>
              <a:ext cx="207699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ja-JP" sz="2000" b="1" dirty="0" smtClean="0">
                  <a:solidFill>
                    <a:srgbClr val="FFFF00"/>
                  </a:solidFill>
                  <a:latin typeface="Arial" pitchFamily="34" charset="0"/>
                  <a:ea typeface="ＭＳ Ｐゴシック" pitchFamily="50" charset="-128"/>
                  <a:cs typeface="Arial" charset="0"/>
                </a:rPr>
                <a:t>Layer 2 switch</a:t>
              </a:r>
              <a:endPara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endParaRPr>
            </a:p>
          </p:txBody>
        </p:sp>
        <p:sp>
          <p:nvSpPr>
            <p:cNvPr id="1647" name="テキスト ボックス 1975"/>
            <p:cNvSpPr txBox="1">
              <a:spLocks noChangeArrowheads="1"/>
            </p:cNvSpPr>
            <p:nvPr/>
          </p:nvSpPr>
          <p:spPr bwMode="auto">
            <a:xfrm>
              <a:off x="1160069" y="4053393"/>
              <a:ext cx="1501257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ja-JP" sz="2000" b="1" dirty="0" smtClean="0">
                  <a:solidFill>
                    <a:srgbClr val="FFFF00"/>
                  </a:solidFill>
                  <a:latin typeface="+mn-lt"/>
                  <a:ea typeface="HGP創英角ｺﾞｼｯｸUB" pitchFamily="50" charset="-128"/>
                  <a:cs typeface="Tahoma" pitchFamily="34" charset="0"/>
                </a:rPr>
                <a:t>KM </a:t>
              </a:r>
              <a:r>
                <a:rPr lang="en-US" altLang="ja-JP" sz="2000" dirty="0" smtClean="0">
                  <a:solidFill>
                    <a:srgbClr val="FFFF00"/>
                  </a:solidFill>
                  <a:latin typeface="+mn-lt"/>
                  <a:ea typeface="HGP創英角ｺﾞｼｯｸUB" pitchFamily="50" charset="-128"/>
                  <a:cs typeface="Tahoma" pitchFamily="34" charset="0"/>
                </a:rPr>
                <a:t>a</a:t>
              </a:r>
              <a:r>
                <a:rPr lang="en-US" altLang="ja-JP" sz="2000" b="1" dirty="0" smtClean="0">
                  <a:solidFill>
                    <a:srgbClr val="FFFF00"/>
                  </a:solidFill>
                  <a:latin typeface="+mn-lt"/>
                  <a:ea typeface="HGP創英角ｺﾞｼｯｸUB" pitchFamily="50" charset="-128"/>
                  <a:cs typeface="Tahoma" pitchFamily="34" charset="0"/>
                </a:rPr>
                <a:t>gent </a:t>
              </a:r>
              <a:endParaRPr lang="en-US" altLang="ja-JP" sz="2000" b="1" dirty="0">
                <a:solidFill>
                  <a:srgbClr val="FFFF00"/>
                </a:solidFill>
                <a:latin typeface="+mn-lt"/>
                <a:ea typeface="HGP創英角ｺﾞｼｯｸUB" pitchFamily="50" charset="-128"/>
                <a:cs typeface="Tahoma" pitchFamily="34" charset="0"/>
              </a:endParaRPr>
            </a:p>
          </p:txBody>
        </p:sp>
      </p:grpSp>
      <p:pic>
        <p:nvPicPr>
          <p:cNvPr id="1645" name="Picture 43" descr="ot_006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54250" y="3013931"/>
            <a:ext cx="1033105" cy="10508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48" name="フリーフォーム 1647"/>
          <p:cNvSpPr/>
          <p:nvPr/>
        </p:nvSpPr>
        <p:spPr>
          <a:xfrm rot="19461137" flipH="1">
            <a:off x="1284793" y="3044618"/>
            <a:ext cx="651073" cy="825452"/>
          </a:xfrm>
          <a:custGeom>
            <a:avLst/>
            <a:gdLst>
              <a:gd name="connsiteX0" fmla="*/ 1228725 w 1228725"/>
              <a:gd name="connsiteY0" fmla="*/ 0 h 1790700"/>
              <a:gd name="connsiteX1" fmla="*/ 571500 w 1228725"/>
              <a:gd name="connsiteY1" fmla="*/ 23812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228725 w 1228725"/>
              <a:gd name="connsiteY0" fmla="*/ 0 h 1790700"/>
              <a:gd name="connsiteX1" fmla="*/ 485775 w 1228725"/>
              <a:gd name="connsiteY1" fmla="*/ 37147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181100 w 1181100"/>
              <a:gd name="connsiteY0" fmla="*/ 0 h 1838325"/>
              <a:gd name="connsiteX1" fmla="*/ 485775 w 1181100"/>
              <a:gd name="connsiteY1" fmla="*/ 419100 h 1838325"/>
              <a:gd name="connsiteX2" fmla="*/ 104775 w 1181100"/>
              <a:gd name="connsiteY2" fmla="*/ 1104900 h 1838325"/>
              <a:gd name="connsiteX3" fmla="*/ 0 w 1181100"/>
              <a:gd name="connsiteY3" fmla="*/ 1838325 h 183832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4838 w 1228725"/>
              <a:gd name="connsiteY1" fmla="*/ 485775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9600 w 1228725"/>
              <a:gd name="connsiteY1" fmla="*/ 54768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204788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38164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833563">
                <a:moveTo>
                  <a:pt x="1295400" y="0"/>
                </a:moveTo>
                <a:cubicBezTo>
                  <a:pt x="1022350" y="169068"/>
                  <a:pt x="795337" y="354014"/>
                  <a:pt x="609600" y="538164"/>
                </a:cubicBezTo>
                <a:cubicBezTo>
                  <a:pt x="423863" y="722314"/>
                  <a:pt x="320675" y="850106"/>
                  <a:pt x="180975" y="1104901"/>
                </a:cubicBezTo>
                <a:cubicBezTo>
                  <a:pt x="79375" y="1316832"/>
                  <a:pt x="4762" y="1596232"/>
                  <a:pt x="0" y="1833563"/>
                </a:cubicBezTo>
              </a:path>
            </a:pathLst>
          </a:custGeom>
          <a:ln w="508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6" name="Picture 1" descr="C:\Users\psasaki\AppData\Local\Microsoft\Windows\Temporary Internet Files\Content.IE5\0828GYP6\MP900402538[1]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944" y="4817661"/>
            <a:ext cx="3020745" cy="2013044"/>
          </a:xfrm>
          <a:prstGeom prst="rect">
            <a:avLst/>
          </a:prstGeom>
          <a:noFill/>
        </p:spPr>
      </p:pic>
      <p:grpSp>
        <p:nvGrpSpPr>
          <p:cNvPr id="2" name="グループ化 1659"/>
          <p:cNvGrpSpPr/>
          <p:nvPr/>
        </p:nvGrpSpPr>
        <p:grpSpPr>
          <a:xfrm>
            <a:off x="2600350" y="1522351"/>
            <a:ext cx="6421755" cy="5240113"/>
            <a:chOff x="1968424" y="1433021"/>
            <a:chExt cx="6421755" cy="5240113"/>
          </a:xfrm>
        </p:grpSpPr>
        <p:sp>
          <p:nvSpPr>
            <p:cNvPr id="1732" name="AutoShape 2"/>
            <p:cNvSpPr>
              <a:spLocks noChangeAspect="1" noChangeArrowheads="1"/>
            </p:cNvSpPr>
            <p:nvPr/>
          </p:nvSpPr>
          <p:spPr bwMode="auto">
            <a:xfrm>
              <a:off x="2040349" y="1433021"/>
              <a:ext cx="6349830" cy="1441966"/>
            </a:xfrm>
            <a:prstGeom prst="parallelogram">
              <a:avLst>
                <a:gd name="adj" fmla="val 94659"/>
              </a:avLst>
            </a:prstGeom>
            <a:gradFill rotWithShape="1">
              <a:gsLst>
                <a:gs pos="0">
                  <a:srgbClr val="9393ED">
                    <a:alpha val="50000"/>
                  </a:srgbClr>
                </a:gs>
                <a:gs pos="50000">
                  <a:schemeClr val="bg1">
                    <a:alpha val="64999"/>
                  </a:schemeClr>
                </a:gs>
                <a:gs pos="100000">
                  <a:srgbClr val="9393ED"/>
                </a:gs>
              </a:gsLst>
              <a:lin ang="0" scaled="1"/>
            </a:gradFill>
            <a:ln w="15875">
              <a:solidFill>
                <a:srgbClr val="3366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56" name="AutoShape 2"/>
            <p:cNvSpPr>
              <a:spLocks noChangeAspect="1" noChangeArrowheads="1"/>
            </p:cNvSpPr>
            <p:nvPr/>
          </p:nvSpPr>
          <p:spPr bwMode="auto">
            <a:xfrm>
              <a:off x="1968424" y="5022382"/>
              <a:ext cx="6349830" cy="1650752"/>
            </a:xfrm>
            <a:prstGeom prst="parallelogram">
              <a:avLst>
                <a:gd name="adj" fmla="val 94659"/>
              </a:avLst>
            </a:prstGeom>
            <a:gradFill rotWithShape="1">
              <a:gsLst>
                <a:gs pos="0">
                  <a:srgbClr val="9393ED">
                    <a:alpha val="50000"/>
                  </a:srgbClr>
                </a:gs>
                <a:gs pos="50000">
                  <a:schemeClr val="bg1">
                    <a:alpha val="64999"/>
                  </a:schemeClr>
                </a:gs>
                <a:gs pos="100000">
                  <a:srgbClr val="9393ED"/>
                </a:gs>
              </a:gsLst>
              <a:lin ang="0" scaled="1"/>
            </a:gradFill>
            <a:ln w="15875">
              <a:solidFill>
                <a:srgbClr val="3366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grpSp>
          <p:nvGrpSpPr>
            <p:cNvPr id="3" name="グループ化 1656"/>
            <p:cNvGrpSpPr/>
            <p:nvPr/>
          </p:nvGrpSpPr>
          <p:grpSpPr>
            <a:xfrm>
              <a:off x="4290754" y="3566052"/>
              <a:ext cx="2233415" cy="1876111"/>
              <a:chOff x="3785787" y="3070746"/>
              <a:chExt cx="2233415" cy="2256729"/>
            </a:xfrm>
          </p:grpSpPr>
          <p:pic>
            <p:nvPicPr>
              <p:cNvPr id="59" name="図 1944" descr="光円錐緑４.png"/>
              <p:cNvPicPr>
                <a:picLocks noChangeAspect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5342987" y="3152632"/>
                <a:ext cx="676215" cy="21748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60" name="図 1941" descr="光円錐緑２.png"/>
              <p:cNvPicPr>
                <a:picLocks noChangeAspect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785787" y="3070746"/>
                <a:ext cx="961939" cy="2112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62" name="円/楕円 1994"/>
            <p:cNvSpPr>
              <a:spLocks noChangeArrowheads="1"/>
            </p:cNvSpPr>
            <p:nvPr/>
          </p:nvSpPr>
          <p:spPr bwMode="auto">
            <a:xfrm>
              <a:off x="5854303" y="5183502"/>
              <a:ext cx="660341" cy="447675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3" name="円/楕円 1995"/>
            <p:cNvSpPr>
              <a:spLocks noChangeArrowheads="1"/>
            </p:cNvSpPr>
            <p:nvPr/>
          </p:nvSpPr>
          <p:spPr bwMode="auto">
            <a:xfrm>
              <a:off x="6352734" y="6192866"/>
              <a:ext cx="601608" cy="268288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cxnSp>
          <p:nvCxnSpPr>
            <p:cNvPr id="65" name="直線コネクタ 64"/>
            <p:cNvCxnSpPr/>
            <p:nvPr/>
          </p:nvCxnSpPr>
          <p:spPr bwMode="auto">
            <a:xfrm rot="5400000" flipH="1" flipV="1">
              <a:off x="5549824" y="5318154"/>
              <a:ext cx="752475" cy="714375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" name="Group 1122"/>
            <p:cNvGrpSpPr>
              <a:grpSpLocks noChangeAspect="1"/>
            </p:cNvGrpSpPr>
            <p:nvPr/>
          </p:nvGrpSpPr>
          <p:grpSpPr bwMode="auto">
            <a:xfrm>
              <a:off x="6003531" y="5426984"/>
              <a:ext cx="407952" cy="190500"/>
              <a:chOff x="2256" y="514"/>
              <a:chExt cx="2405" cy="1118"/>
            </a:xfrm>
          </p:grpSpPr>
          <p:sp>
            <p:nvSpPr>
              <p:cNvPr id="1599" name="AutoShape 1123"/>
              <p:cNvSpPr>
                <a:spLocks noChangeAspect="1" noChangeArrowheads="1" noTextEdit="1"/>
              </p:cNvSpPr>
              <p:nvPr/>
            </p:nvSpPr>
            <p:spPr bwMode="auto">
              <a:xfrm>
                <a:off x="2256" y="51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0" name="Rectangle 1124"/>
              <p:cNvSpPr>
                <a:spLocks noChangeAspect="1" noChangeArrowheads="1"/>
              </p:cNvSpPr>
              <p:nvPr/>
            </p:nvSpPr>
            <p:spPr bwMode="auto">
              <a:xfrm>
                <a:off x="2263" y="788"/>
                <a:ext cx="1963" cy="837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1" name="Line 1125"/>
              <p:cNvSpPr>
                <a:spLocks noChangeAspect="1" noChangeShapeType="1"/>
              </p:cNvSpPr>
              <p:nvPr/>
            </p:nvSpPr>
            <p:spPr bwMode="auto">
              <a:xfrm flipH="1">
                <a:off x="2263" y="162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2" name="Line 1126"/>
              <p:cNvSpPr>
                <a:spLocks noChangeAspect="1" noChangeShapeType="1"/>
              </p:cNvSpPr>
              <p:nvPr/>
            </p:nvSpPr>
            <p:spPr bwMode="auto">
              <a:xfrm flipV="1">
                <a:off x="2263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3" name="Line 112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4" name="Line 1128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5" name="Freeform 1129"/>
              <p:cNvSpPr>
                <a:spLocks noChangeAspect="1"/>
              </p:cNvSpPr>
              <p:nvPr/>
            </p:nvSpPr>
            <p:spPr bwMode="auto">
              <a:xfrm>
                <a:off x="4226" y="53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6" name="Line 1130"/>
              <p:cNvSpPr>
                <a:spLocks noChangeAspect="1" noChangeShapeType="1"/>
              </p:cNvSpPr>
              <p:nvPr/>
            </p:nvSpPr>
            <p:spPr bwMode="auto">
              <a:xfrm flipV="1">
                <a:off x="4226" y="136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7" name="Line 1131"/>
              <p:cNvSpPr>
                <a:spLocks noChangeAspect="1" noChangeShapeType="1"/>
              </p:cNvSpPr>
              <p:nvPr/>
            </p:nvSpPr>
            <p:spPr bwMode="auto">
              <a:xfrm flipV="1">
                <a:off x="4651" y="53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8" name="Line 1132"/>
              <p:cNvSpPr>
                <a:spLocks noChangeAspect="1" noChangeShapeType="1"/>
              </p:cNvSpPr>
              <p:nvPr/>
            </p:nvSpPr>
            <p:spPr bwMode="auto">
              <a:xfrm flipH="1">
                <a:off x="4226" y="53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09" name="Line 1133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0" name="Freeform 1134"/>
              <p:cNvSpPr>
                <a:spLocks noChangeAspect="1"/>
              </p:cNvSpPr>
              <p:nvPr/>
            </p:nvSpPr>
            <p:spPr bwMode="auto">
              <a:xfrm>
                <a:off x="2263" y="53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CCFFCC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1" name="Line 1135"/>
              <p:cNvSpPr>
                <a:spLocks noChangeAspect="1" noChangeShapeType="1"/>
              </p:cNvSpPr>
              <p:nvPr/>
            </p:nvSpPr>
            <p:spPr bwMode="auto">
              <a:xfrm flipH="1">
                <a:off x="2677" y="531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2" name="Line 1136"/>
              <p:cNvSpPr>
                <a:spLocks noChangeAspect="1" noChangeShapeType="1"/>
              </p:cNvSpPr>
              <p:nvPr/>
            </p:nvSpPr>
            <p:spPr bwMode="auto">
              <a:xfrm flipH="1">
                <a:off x="2263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3" name="Line 113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4" name="Line 1138"/>
              <p:cNvSpPr>
                <a:spLocks noChangeAspect="1" noChangeShapeType="1"/>
              </p:cNvSpPr>
              <p:nvPr/>
            </p:nvSpPr>
            <p:spPr bwMode="auto">
              <a:xfrm flipV="1">
                <a:off x="4226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5" name="Oval 1139"/>
              <p:cNvSpPr>
                <a:spLocks noChangeAspect="1" noChangeArrowheads="1"/>
              </p:cNvSpPr>
              <p:nvPr/>
            </p:nvSpPr>
            <p:spPr bwMode="auto">
              <a:xfrm>
                <a:off x="2784" y="852"/>
                <a:ext cx="900" cy="360"/>
              </a:xfrm>
              <a:prstGeom prst="ellipse">
                <a:avLst/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6" name="Oval 1140"/>
              <p:cNvSpPr>
                <a:spLocks noChangeAspect="1" noChangeArrowheads="1"/>
              </p:cNvSpPr>
              <p:nvPr/>
            </p:nvSpPr>
            <p:spPr bwMode="auto">
              <a:xfrm>
                <a:off x="282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7" name="Oval 1141"/>
              <p:cNvSpPr>
                <a:spLocks noChangeAspect="1" noChangeArrowheads="1"/>
              </p:cNvSpPr>
              <p:nvPr/>
            </p:nvSpPr>
            <p:spPr bwMode="auto">
              <a:xfrm>
                <a:off x="304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8" name="Oval 1142"/>
              <p:cNvSpPr>
                <a:spLocks noChangeAspect="1" noChangeArrowheads="1"/>
              </p:cNvSpPr>
              <p:nvPr/>
            </p:nvSpPr>
            <p:spPr bwMode="auto">
              <a:xfrm>
                <a:off x="326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19" name="Oval 1143"/>
              <p:cNvSpPr>
                <a:spLocks noChangeAspect="1" noChangeArrowheads="1"/>
              </p:cNvSpPr>
              <p:nvPr/>
            </p:nvSpPr>
            <p:spPr bwMode="auto">
              <a:xfrm>
                <a:off x="348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0" name="Rectangle 1144"/>
              <p:cNvSpPr>
                <a:spLocks noChangeAspect="1" noChangeArrowheads="1"/>
              </p:cNvSpPr>
              <p:nvPr/>
            </p:nvSpPr>
            <p:spPr bwMode="auto">
              <a:xfrm>
                <a:off x="2352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1" name="Rectangle 1145"/>
              <p:cNvSpPr>
                <a:spLocks noChangeAspect="1" noChangeArrowheads="1"/>
              </p:cNvSpPr>
              <p:nvPr/>
            </p:nvSpPr>
            <p:spPr bwMode="auto">
              <a:xfrm>
                <a:off x="2490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2" name="Rectangle 1146"/>
              <p:cNvSpPr>
                <a:spLocks noChangeAspect="1" noChangeArrowheads="1"/>
              </p:cNvSpPr>
              <p:nvPr/>
            </p:nvSpPr>
            <p:spPr bwMode="auto">
              <a:xfrm>
                <a:off x="2352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3" name="Rectangle 1147"/>
              <p:cNvSpPr>
                <a:spLocks noChangeAspect="1" noChangeArrowheads="1"/>
              </p:cNvSpPr>
              <p:nvPr/>
            </p:nvSpPr>
            <p:spPr bwMode="auto">
              <a:xfrm>
                <a:off x="2490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4" name="Rectangle 1148"/>
              <p:cNvSpPr>
                <a:spLocks noChangeAspect="1" noChangeArrowheads="1"/>
              </p:cNvSpPr>
              <p:nvPr/>
            </p:nvSpPr>
            <p:spPr bwMode="auto">
              <a:xfrm>
                <a:off x="2352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5" name="Rectangle 1149"/>
              <p:cNvSpPr>
                <a:spLocks noChangeAspect="1" noChangeArrowheads="1"/>
              </p:cNvSpPr>
              <p:nvPr/>
            </p:nvSpPr>
            <p:spPr bwMode="auto">
              <a:xfrm>
                <a:off x="2490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6" name="Rectangle 1150"/>
              <p:cNvSpPr>
                <a:spLocks noChangeAspect="1" noChangeArrowheads="1"/>
              </p:cNvSpPr>
              <p:nvPr/>
            </p:nvSpPr>
            <p:spPr bwMode="auto">
              <a:xfrm>
                <a:off x="2352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7" name="Rectangle 1151"/>
              <p:cNvSpPr>
                <a:spLocks noChangeAspect="1" noChangeArrowheads="1"/>
              </p:cNvSpPr>
              <p:nvPr/>
            </p:nvSpPr>
            <p:spPr bwMode="auto">
              <a:xfrm>
                <a:off x="2490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8" name="Rectangle 1152"/>
              <p:cNvSpPr>
                <a:spLocks noChangeAspect="1" noChangeArrowheads="1"/>
              </p:cNvSpPr>
              <p:nvPr/>
            </p:nvSpPr>
            <p:spPr bwMode="auto">
              <a:xfrm>
                <a:off x="3750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29" name="Rectangle 1153"/>
              <p:cNvSpPr>
                <a:spLocks noChangeAspect="1" noChangeArrowheads="1"/>
              </p:cNvSpPr>
              <p:nvPr/>
            </p:nvSpPr>
            <p:spPr bwMode="auto">
              <a:xfrm>
                <a:off x="3864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0" name="Rectangle 1154"/>
              <p:cNvSpPr>
                <a:spLocks noChangeAspect="1" noChangeArrowheads="1"/>
              </p:cNvSpPr>
              <p:nvPr/>
            </p:nvSpPr>
            <p:spPr bwMode="auto">
              <a:xfrm>
                <a:off x="3972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1" name="Rectangle 1155"/>
              <p:cNvSpPr>
                <a:spLocks noChangeAspect="1" noChangeArrowheads="1"/>
              </p:cNvSpPr>
              <p:nvPr/>
            </p:nvSpPr>
            <p:spPr bwMode="auto">
              <a:xfrm>
                <a:off x="4086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2" name="AutoShape 1156"/>
              <p:cNvSpPr>
                <a:spLocks noChangeAspect="1" noChangeArrowheads="1"/>
              </p:cNvSpPr>
              <p:nvPr/>
            </p:nvSpPr>
            <p:spPr bwMode="auto">
              <a:xfrm>
                <a:off x="282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3" name="Line 1157"/>
              <p:cNvSpPr>
                <a:spLocks noChangeAspect="1" noChangeShapeType="1"/>
              </p:cNvSpPr>
              <p:nvPr/>
            </p:nvSpPr>
            <p:spPr bwMode="auto">
              <a:xfrm>
                <a:off x="3054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4" name="Line 1158"/>
              <p:cNvSpPr>
                <a:spLocks noChangeAspect="1" noChangeShapeType="1"/>
              </p:cNvSpPr>
              <p:nvPr/>
            </p:nvSpPr>
            <p:spPr bwMode="auto">
              <a:xfrm>
                <a:off x="3121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5" name="Line 1159"/>
              <p:cNvSpPr>
                <a:spLocks noChangeAspect="1" noChangeShapeType="1"/>
              </p:cNvSpPr>
              <p:nvPr/>
            </p:nvSpPr>
            <p:spPr bwMode="auto">
              <a:xfrm>
                <a:off x="3188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6" name="Line 1160"/>
              <p:cNvSpPr>
                <a:spLocks noChangeAspect="1" noChangeShapeType="1"/>
              </p:cNvSpPr>
              <p:nvPr/>
            </p:nvSpPr>
            <p:spPr bwMode="auto">
              <a:xfrm>
                <a:off x="3255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7" name="Line 1161"/>
              <p:cNvSpPr>
                <a:spLocks noChangeAspect="1" noChangeShapeType="1"/>
              </p:cNvSpPr>
              <p:nvPr/>
            </p:nvSpPr>
            <p:spPr bwMode="auto">
              <a:xfrm>
                <a:off x="3322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8" name="Line 1162"/>
              <p:cNvSpPr>
                <a:spLocks noChangeAspect="1" noChangeShapeType="1"/>
              </p:cNvSpPr>
              <p:nvPr/>
            </p:nvSpPr>
            <p:spPr bwMode="auto">
              <a:xfrm>
                <a:off x="3390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39" name="Line 1163"/>
              <p:cNvSpPr>
                <a:spLocks noChangeAspect="1" noChangeShapeType="1"/>
              </p:cNvSpPr>
              <p:nvPr/>
            </p:nvSpPr>
            <p:spPr bwMode="auto">
              <a:xfrm>
                <a:off x="2970" y="1476"/>
                <a:ext cx="516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40" name="AutoShape 1164"/>
              <p:cNvSpPr>
                <a:spLocks noChangeAspect="1" noChangeArrowheads="1"/>
              </p:cNvSpPr>
              <p:nvPr/>
            </p:nvSpPr>
            <p:spPr bwMode="auto">
              <a:xfrm>
                <a:off x="348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41" name="Oval 1165"/>
              <p:cNvSpPr>
                <a:spLocks noChangeAspect="1" noChangeArrowheads="1"/>
              </p:cNvSpPr>
              <p:nvPr/>
            </p:nvSpPr>
            <p:spPr bwMode="auto">
              <a:xfrm>
                <a:off x="2358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42" name="Oval 1166"/>
              <p:cNvSpPr>
                <a:spLocks noChangeAspect="1" noChangeArrowheads="1"/>
              </p:cNvSpPr>
              <p:nvPr/>
            </p:nvSpPr>
            <p:spPr bwMode="auto">
              <a:xfrm>
                <a:off x="2451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643" name="Oval 1167"/>
              <p:cNvSpPr>
                <a:spLocks noChangeAspect="1" noChangeArrowheads="1"/>
              </p:cNvSpPr>
              <p:nvPr/>
            </p:nvSpPr>
            <p:spPr bwMode="auto">
              <a:xfrm>
                <a:off x="2544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79" name="直線コネクタ 78"/>
            <p:cNvCxnSpPr/>
            <p:nvPr/>
          </p:nvCxnSpPr>
          <p:spPr bwMode="auto">
            <a:xfrm>
              <a:off x="4971974" y="5307922"/>
              <a:ext cx="1317625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897"/>
            <p:cNvGrpSpPr>
              <a:grpSpLocks noChangeAspect="1"/>
            </p:cNvGrpSpPr>
            <p:nvPr/>
          </p:nvGrpSpPr>
          <p:grpSpPr bwMode="auto">
            <a:xfrm>
              <a:off x="5916227" y="5201559"/>
              <a:ext cx="390490" cy="201613"/>
              <a:chOff x="1986" y="2637"/>
              <a:chExt cx="702" cy="327"/>
            </a:xfrm>
          </p:grpSpPr>
          <p:sp>
            <p:nvSpPr>
              <p:cNvPr id="1414" name="AutoShape 898"/>
              <p:cNvSpPr>
                <a:spLocks noChangeAspect="1" noChangeArrowheads="1" noTextEdit="1"/>
              </p:cNvSpPr>
              <p:nvPr/>
            </p:nvSpPr>
            <p:spPr bwMode="auto">
              <a:xfrm>
                <a:off x="1986" y="2637"/>
                <a:ext cx="702" cy="3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5" name="Rectangle 899"/>
              <p:cNvSpPr>
                <a:spLocks noChangeAspect="1" noChangeArrowheads="1"/>
              </p:cNvSpPr>
              <p:nvPr/>
            </p:nvSpPr>
            <p:spPr bwMode="auto">
              <a:xfrm>
                <a:off x="1988" y="2717"/>
                <a:ext cx="573" cy="245"/>
              </a:xfrm>
              <a:prstGeom prst="rect">
                <a:avLst/>
              </a:prstGeom>
              <a:solidFill>
                <a:srgbClr val="B9B8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6" name="Line 900"/>
              <p:cNvSpPr>
                <a:spLocks noChangeAspect="1" noChangeShapeType="1"/>
              </p:cNvSpPr>
              <p:nvPr/>
            </p:nvSpPr>
            <p:spPr bwMode="auto">
              <a:xfrm flipH="1">
                <a:off x="1988" y="296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7" name="Line 901"/>
              <p:cNvSpPr>
                <a:spLocks noChangeAspect="1" noChangeShapeType="1"/>
              </p:cNvSpPr>
              <p:nvPr/>
            </p:nvSpPr>
            <p:spPr bwMode="auto">
              <a:xfrm flipV="1">
                <a:off x="1988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8" name="Line 90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9" name="Line 903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0" name="Freeform 904"/>
              <p:cNvSpPr>
                <a:spLocks noChangeAspect="1"/>
              </p:cNvSpPr>
              <p:nvPr/>
            </p:nvSpPr>
            <p:spPr bwMode="auto">
              <a:xfrm>
                <a:off x="2561" y="2642"/>
                <a:ext cx="124" cy="320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4648FF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1" name="Line 905"/>
              <p:cNvSpPr>
                <a:spLocks noChangeAspect="1" noChangeShapeType="1"/>
              </p:cNvSpPr>
              <p:nvPr/>
            </p:nvSpPr>
            <p:spPr bwMode="auto">
              <a:xfrm flipV="1">
                <a:off x="2561" y="2887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2" name="Line 906"/>
              <p:cNvSpPr>
                <a:spLocks noChangeAspect="1" noChangeShapeType="1"/>
              </p:cNvSpPr>
              <p:nvPr/>
            </p:nvSpPr>
            <p:spPr bwMode="auto">
              <a:xfrm flipV="1">
                <a:off x="2685" y="2642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3" name="Line 907"/>
              <p:cNvSpPr>
                <a:spLocks noChangeAspect="1" noChangeShapeType="1"/>
              </p:cNvSpPr>
              <p:nvPr/>
            </p:nvSpPr>
            <p:spPr bwMode="auto">
              <a:xfrm flipH="1">
                <a:off x="2561" y="2642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4" name="Line 908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5" name="Freeform 909"/>
              <p:cNvSpPr>
                <a:spLocks noChangeAspect="1"/>
              </p:cNvSpPr>
              <p:nvPr/>
            </p:nvSpPr>
            <p:spPr bwMode="auto">
              <a:xfrm>
                <a:off x="1988" y="2642"/>
                <a:ext cx="694" cy="75"/>
              </a:xfrm>
              <a:custGeom>
                <a:avLst/>
                <a:gdLst>
                  <a:gd name="T0" fmla="*/ 1 w 4133"/>
                  <a:gd name="T1" fmla="*/ 0 h 445"/>
                  <a:gd name="T2" fmla="*/ 3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6" name="Line 910"/>
              <p:cNvSpPr>
                <a:spLocks noChangeAspect="1" noChangeShapeType="1"/>
              </p:cNvSpPr>
              <p:nvPr/>
            </p:nvSpPr>
            <p:spPr bwMode="auto">
              <a:xfrm flipH="1">
                <a:off x="2109" y="264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7" name="Line 911"/>
              <p:cNvSpPr>
                <a:spLocks noChangeAspect="1" noChangeShapeType="1"/>
              </p:cNvSpPr>
              <p:nvPr/>
            </p:nvSpPr>
            <p:spPr bwMode="auto">
              <a:xfrm flipH="1">
                <a:off x="1988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8" name="Line 91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29" name="Line 913"/>
              <p:cNvSpPr>
                <a:spLocks noChangeAspect="1" noChangeShapeType="1"/>
              </p:cNvSpPr>
              <p:nvPr/>
            </p:nvSpPr>
            <p:spPr bwMode="auto">
              <a:xfrm flipV="1">
                <a:off x="2561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0" name="Freeform 914"/>
              <p:cNvSpPr>
                <a:spLocks noChangeAspect="1"/>
              </p:cNvSpPr>
              <p:nvPr/>
            </p:nvSpPr>
            <p:spPr bwMode="auto">
              <a:xfrm>
                <a:off x="2479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1" name="Line 915"/>
              <p:cNvSpPr>
                <a:spLocks noChangeAspect="1" noChangeShapeType="1"/>
              </p:cNvSpPr>
              <p:nvPr/>
            </p:nvSpPr>
            <p:spPr bwMode="auto">
              <a:xfrm flipH="1">
                <a:off x="2512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2" name="Line 916"/>
              <p:cNvSpPr>
                <a:spLocks noChangeAspect="1" noChangeShapeType="1"/>
              </p:cNvSpPr>
              <p:nvPr/>
            </p:nvSpPr>
            <p:spPr bwMode="auto">
              <a:xfrm flipH="1">
                <a:off x="2510" y="2929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3" name="Line 917"/>
              <p:cNvSpPr>
                <a:spLocks noChangeAspect="1" noChangeShapeType="1"/>
              </p:cNvSpPr>
              <p:nvPr/>
            </p:nvSpPr>
            <p:spPr bwMode="auto">
              <a:xfrm flipH="1">
                <a:off x="2508" y="2933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4" name="Line 918"/>
              <p:cNvSpPr>
                <a:spLocks noChangeAspect="1" noChangeShapeType="1"/>
              </p:cNvSpPr>
              <p:nvPr/>
            </p:nvSpPr>
            <p:spPr bwMode="auto">
              <a:xfrm flipH="1">
                <a:off x="2504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5" name="Line 919"/>
              <p:cNvSpPr>
                <a:spLocks noChangeAspect="1" noChangeShapeType="1"/>
              </p:cNvSpPr>
              <p:nvPr/>
            </p:nvSpPr>
            <p:spPr bwMode="auto">
              <a:xfrm flipH="1">
                <a:off x="2500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6" name="Line 920"/>
              <p:cNvSpPr>
                <a:spLocks noChangeAspect="1" noChangeShapeType="1"/>
              </p:cNvSpPr>
              <p:nvPr/>
            </p:nvSpPr>
            <p:spPr bwMode="auto">
              <a:xfrm flipH="1">
                <a:off x="2496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7" name="Line 92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91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8" name="Line 92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39" name="Line 9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4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0" name="Line 92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1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1" name="Line 9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0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2" name="Line 92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79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3" name="Line 927"/>
              <p:cNvSpPr>
                <a:spLocks noChangeAspect="1" noChangeShapeType="1"/>
              </p:cNvSpPr>
              <p:nvPr/>
            </p:nvSpPr>
            <p:spPr bwMode="auto">
              <a:xfrm flipV="1">
                <a:off x="2479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4" name="Line 928"/>
              <p:cNvSpPr>
                <a:spLocks noChangeAspect="1" noChangeShapeType="1"/>
              </p:cNvSpPr>
              <p:nvPr/>
            </p:nvSpPr>
            <p:spPr bwMode="auto">
              <a:xfrm flipV="1">
                <a:off x="2480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5" name="Line 929"/>
              <p:cNvSpPr>
                <a:spLocks noChangeAspect="1" noChangeShapeType="1"/>
              </p:cNvSpPr>
              <p:nvPr/>
            </p:nvSpPr>
            <p:spPr bwMode="auto">
              <a:xfrm flipV="1">
                <a:off x="2481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6" name="Line 930"/>
              <p:cNvSpPr>
                <a:spLocks noChangeAspect="1" noChangeShapeType="1"/>
              </p:cNvSpPr>
              <p:nvPr/>
            </p:nvSpPr>
            <p:spPr bwMode="auto">
              <a:xfrm flipV="1">
                <a:off x="2484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7" name="Line 931"/>
              <p:cNvSpPr>
                <a:spLocks noChangeAspect="1" noChangeShapeType="1"/>
              </p:cNvSpPr>
              <p:nvPr/>
            </p:nvSpPr>
            <p:spPr bwMode="auto">
              <a:xfrm flipV="1">
                <a:off x="248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8" name="Line 932"/>
              <p:cNvSpPr>
                <a:spLocks noChangeAspect="1" noChangeShapeType="1"/>
              </p:cNvSpPr>
              <p:nvPr/>
            </p:nvSpPr>
            <p:spPr bwMode="auto">
              <a:xfrm flipV="1">
                <a:off x="2491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49" name="Line 933"/>
              <p:cNvSpPr>
                <a:spLocks noChangeAspect="1" noChangeShapeType="1"/>
              </p:cNvSpPr>
              <p:nvPr/>
            </p:nvSpPr>
            <p:spPr bwMode="auto">
              <a:xfrm>
                <a:off x="2496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0" name="Line 934"/>
              <p:cNvSpPr>
                <a:spLocks noChangeAspect="1" noChangeShapeType="1"/>
              </p:cNvSpPr>
              <p:nvPr/>
            </p:nvSpPr>
            <p:spPr bwMode="auto">
              <a:xfrm>
                <a:off x="2500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1" name="Line 935"/>
              <p:cNvSpPr>
                <a:spLocks noChangeAspect="1" noChangeShapeType="1"/>
              </p:cNvSpPr>
              <p:nvPr/>
            </p:nvSpPr>
            <p:spPr bwMode="auto">
              <a:xfrm>
                <a:off x="2504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2" name="Line 936"/>
              <p:cNvSpPr>
                <a:spLocks noChangeAspect="1" noChangeShapeType="1"/>
              </p:cNvSpPr>
              <p:nvPr/>
            </p:nvSpPr>
            <p:spPr bwMode="auto">
              <a:xfrm>
                <a:off x="2508" y="2912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3" name="Line 937"/>
              <p:cNvSpPr>
                <a:spLocks noChangeAspect="1" noChangeShapeType="1"/>
              </p:cNvSpPr>
              <p:nvPr/>
            </p:nvSpPr>
            <p:spPr bwMode="auto">
              <a:xfrm>
                <a:off x="2510" y="2916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4" name="Line 938"/>
              <p:cNvSpPr>
                <a:spLocks noChangeAspect="1" noChangeShapeType="1"/>
              </p:cNvSpPr>
              <p:nvPr/>
            </p:nvSpPr>
            <p:spPr bwMode="auto">
              <a:xfrm>
                <a:off x="2512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5" name="Freeform 939"/>
              <p:cNvSpPr>
                <a:spLocks noChangeAspect="1"/>
              </p:cNvSpPr>
              <p:nvPr/>
            </p:nvSpPr>
            <p:spPr bwMode="auto">
              <a:xfrm>
                <a:off x="2427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6" name="Line 940"/>
              <p:cNvSpPr>
                <a:spLocks noChangeAspect="1" noChangeShapeType="1"/>
              </p:cNvSpPr>
              <p:nvPr/>
            </p:nvSpPr>
            <p:spPr bwMode="auto">
              <a:xfrm flipH="1">
                <a:off x="2460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7" name="Line 941"/>
              <p:cNvSpPr>
                <a:spLocks noChangeAspect="1" noChangeShapeType="1"/>
              </p:cNvSpPr>
              <p:nvPr/>
            </p:nvSpPr>
            <p:spPr bwMode="auto">
              <a:xfrm flipH="1">
                <a:off x="2459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8" name="Line 942"/>
              <p:cNvSpPr>
                <a:spLocks noChangeAspect="1" noChangeShapeType="1"/>
              </p:cNvSpPr>
              <p:nvPr/>
            </p:nvSpPr>
            <p:spPr bwMode="auto">
              <a:xfrm flipH="1">
                <a:off x="2456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59" name="Line 943"/>
              <p:cNvSpPr>
                <a:spLocks noChangeAspect="1" noChangeShapeType="1"/>
              </p:cNvSpPr>
              <p:nvPr/>
            </p:nvSpPr>
            <p:spPr bwMode="auto">
              <a:xfrm flipH="1">
                <a:off x="2452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0" name="Line 944"/>
              <p:cNvSpPr>
                <a:spLocks noChangeAspect="1" noChangeShapeType="1"/>
              </p:cNvSpPr>
              <p:nvPr/>
            </p:nvSpPr>
            <p:spPr bwMode="auto">
              <a:xfrm flipH="1">
                <a:off x="2448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1" name="Line 945"/>
              <p:cNvSpPr>
                <a:spLocks noChangeAspect="1" noChangeShapeType="1"/>
              </p:cNvSpPr>
              <p:nvPr/>
            </p:nvSpPr>
            <p:spPr bwMode="auto">
              <a:xfrm flipH="1">
                <a:off x="2444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2" name="Line 94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9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3" name="Line 94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5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4" name="Line 94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2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5" name="Line 94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9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6" name="Line 95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8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7" name="Line 95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7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8" name="Line 952"/>
              <p:cNvSpPr>
                <a:spLocks noChangeAspect="1" noChangeShapeType="1"/>
              </p:cNvSpPr>
              <p:nvPr/>
            </p:nvSpPr>
            <p:spPr bwMode="auto">
              <a:xfrm flipV="1">
                <a:off x="2427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69" name="Line 953"/>
              <p:cNvSpPr>
                <a:spLocks noChangeAspect="1" noChangeShapeType="1"/>
              </p:cNvSpPr>
              <p:nvPr/>
            </p:nvSpPr>
            <p:spPr bwMode="auto">
              <a:xfrm flipV="1">
                <a:off x="2428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0" name="Line 954"/>
              <p:cNvSpPr>
                <a:spLocks noChangeAspect="1" noChangeShapeType="1"/>
              </p:cNvSpPr>
              <p:nvPr/>
            </p:nvSpPr>
            <p:spPr bwMode="auto">
              <a:xfrm flipV="1">
                <a:off x="2429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1" name="Line 955"/>
              <p:cNvSpPr>
                <a:spLocks noChangeAspect="1" noChangeShapeType="1"/>
              </p:cNvSpPr>
              <p:nvPr/>
            </p:nvSpPr>
            <p:spPr bwMode="auto">
              <a:xfrm flipV="1">
                <a:off x="2432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2" name="Line 956"/>
              <p:cNvSpPr>
                <a:spLocks noChangeAspect="1" noChangeShapeType="1"/>
              </p:cNvSpPr>
              <p:nvPr/>
            </p:nvSpPr>
            <p:spPr bwMode="auto">
              <a:xfrm flipV="1">
                <a:off x="2435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3" name="Line 957"/>
              <p:cNvSpPr>
                <a:spLocks noChangeAspect="1" noChangeShapeType="1"/>
              </p:cNvSpPr>
              <p:nvPr/>
            </p:nvSpPr>
            <p:spPr bwMode="auto">
              <a:xfrm flipV="1">
                <a:off x="2439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4" name="Line 958"/>
              <p:cNvSpPr>
                <a:spLocks noChangeAspect="1" noChangeShapeType="1"/>
              </p:cNvSpPr>
              <p:nvPr/>
            </p:nvSpPr>
            <p:spPr bwMode="auto">
              <a:xfrm>
                <a:off x="2444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5" name="Line 959"/>
              <p:cNvSpPr>
                <a:spLocks noChangeAspect="1" noChangeShapeType="1"/>
              </p:cNvSpPr>
              <p:nvPr/>
            </p:nvSpPr>
            <p:spPr bwMode="auto">
              <a:xfrm>
                <a:off x="2448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6" name="Line 960"/>
              <p:cNvSpPr>
                <a:spLocks noChangeAspect="1" noChangeShapeType="1"/>
              </p:cNvSpPr>
              <p:nvPr/>
            </p:nvSpPr>
            <p:spPr bwMode="auto">
              <a:xfrm>
                <a:off x="2452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7" name="Line 961"/>
              <p:cNvSpPr>
                <a:spLocks noChangeAspect="1" noChangeShapeType="1"/>
              </p:cNvSpPr>
              <p:nvPr/>
            </p:nvSpPr>
            <p:spPr bwMode="auto">
              <a:xfrm>
                <a:off x="2456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8" name="Line 962"/>
              <p:cNvSpPr>
                <a:spLocks noChangeAspect="1" noChangeShapeType="1"/>
              </p:cNvSpPr>
              <p:nvPr/>
            </p:nvSpPr>
            <p:spPr bwMode="auto">
              <a:xfrm>
                <a:off x="2459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79" name="Line 963"/>
              <p:cNvSpPr>
                <a:spLocks noChangeAspect="1" noChangeShapeType="1"/>
              </p:cNvSpPr>
              <p:nvPr/>
            </p:nvSpPr>
            <p:spPr bwMode="auto">
              <a:xfrm>
                <a:off x="2460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0" name="Freeform 964"/>
              <p:cNvSpPr>
                <a:spLocks noChangeAspect="1"/>
              </p:cNvSpPr>
              <p:nvPr/>
            </p:nvSpPr>
            <p:spPr bwMode="auto">
              <a:xfrm>
                <a:off x="2375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1" name="Line 965"/>
              <p:cNvSpPr>
                <a:spLocks noChangeAspect="1" noChangeShapeType="1"/>
              </p:cNvSpPr>
              <p:nvPr/>
            </p:nvSpPr>
            <p:spPr bwMode="auto">
              <a:xfrm flipH="1">
                <a:off x="2408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2" name="Line 966"/>
              <p:cNvSpPr>
                <a:spLocks noChangeAspect="1" noChangeShapeType="1"/>
              </p:cNvSpPr>
              <p:nvPr/>
            </p:nvSpPr>
            <p:spPr bwMode="auto">
              <a:xfrm flipH="1">
                <a:off x="2407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3" name="Line 967"/>
              <p:cNvSpPr>
                <a:spLocks noChangeAspect="1" noChangeShapeType="1"/>
              </p:cNvSpPr>
              <p:nvPr/>
            </p:nvSpPr>
            <p:spPr bwMode="auto">
              <a:xfrm flipH="1">
                <a:off x="2404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4" name="Line 968"/>
              <p:cNvSpPr>
                <a:spLocks noChangeAspect="1" noChangeShapeType="1"/>
              </p:cNvSpPr>
              <p:nvPr/>
            </p:nvSpPr>
            <p:spPr bwMode="auto">
              <a:xfrm flipH="1">
                <a:off x="2401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5" name="Line 969"/>
              <p:cNvSpPr>
                <a:spLocks noChangeAspect="1" noChangeShapeType="1"/>
              </p:cNvSpPr>
              <p:nvPr/>
            </p:nvSpPr>
            <p:spPr bwMode="auto">
              <a:xfrm flipH="1">
                <a:off x="239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6" name="Line 970"/>
              <p:cNvSpPr>
                <a:spLocks noChangeAspect="1" noChangeShapeType="1"/>
              </p:cNvSpPr>
              <p:nvPr/>
            </p:nvSpPr>
            <p:spPr bwMode="auto">
              <a:xfrm flipH="1">
                <a:off x="2392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7" name="Line 97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7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8" name="Line 9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3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89" name="Line 97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0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0" name="Line 97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7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1" name="Line 9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6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2" name="Line 9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5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3" name="Line 977"/>
              <p:cNvSpPr>
                <a:spLocks noChangeAspect="1" noChangeShapeType="1"/>
              </p:cNvSpPr>
              <p:nvPr/>
            </p:nvSpPr>
            <p:spPr bwMode="auto">
              <a:xfrm flipV="1">
                <a:off x="2375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4" name="Line 978"/>
              <p:cNvSpPr>
                <a:spLocks noChangeAspect="1" noChangeShapeType="1"/>
              </p:cNvSpPr>
              <p:nvPr/>
            </p:nvSpPr>
            <p:spPr bwMode="auto">
              <a:xfrm flipV="1">
                <a:off x="2376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5" name="Line 979"/>
              <p:cNvSpPr>
                <a:spLocks noChangeAspect="1" noChangeShapeType="1"/>
              </p:cNvSpPr>
              <p:nvPr/>
            </p:nvSpPr>
            <p:spPr bwMode="auto">
              <a:xfrm flipV="1">
                <a:off x="2377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6" name="Line 980"/>
              <p:cNvSpPr>
                <a:spLocks noChangeAspect="1" noChangeShapeType="1"/>
              </p:cNvSpPr>
              <p:nvPr/>
            </p:nvSpPr>
            <p:spPr bwMode="auto">
              <a:xfrm flipV="1">
                <a:off x="2380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7" name="Line 981"/>
              <p:cNvSpPr>
                <a:spLocks noChangeAspect="1" noChangeShapeType="1"/>
              </p:cNvSpPr>
              <p:nvPr/>
            </p:nvSpPr>
            <p:spPr bwMode="auto">
              <a:xfrm flipV="1">
                <a:off x="2383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8" name="Line 982"/>
              <p:cNvSpPr>
                <a:spLocks noChangeAspect="1" noChangeShapeType="1"/>
              </p:cNvSpPr>
              <p:nvPr/>
            </p:nvSpPr>
            <p:spPr bwMode="auto">
              <a:xfrm flipV="1">
                <a:off x="2387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99" name="Line 983"/>
              <p:cNvSpPr>
                <a:spLocks noChangeAspect="1" noChangeShapeType="1"/>
              </p:cNvSpPr>
              <p:nvPr/>
            </p:nvSpPr>
            <p:spPr bwMode="auto">
              <a:xfrm>
                <a:off x="2392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0" name="Line 984"/>
              <p:cNvSpPr>
                <a:spLocks noChangeAspect="1" noChangeShapeType="1"/>
              </p:cNvSpPr>
              <p:nvPr/>
            </p:nvSpPr>
            <p:spPr bwMode="auto">
              <a:xfrm>
                <a:off x="239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1" name="Line 985"/>
              <p:cNvSpPr>
                <a:spLocks noChangeAspect="1" noChangeShapeType="1"/>
              </p:cNvSpPr>
              <p:nvPr/>
            </p:nvSpPr>
            <p:spPr bwMode="auto">
              <a:xfrm>
                <a:off x="2401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2" name="Line 986"/>
              <p:cNvSpPr>
                <a:spLocks noChangeAspect="1" noChangeShapeType="1"/>
              </p:cNvSpPr>
              <p:nvPr/>
            </p:nvSpPr>
            <p:spPr bwMode="auto">
              <a:xfrm>
                <a:off x="2404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3" name="Line 987"/>
              <p:cNvSpPr>
                <a:spLocks noChangeAspect="1" noChangeShapeType="1"/>
              </p:cNvSpPr>
              <p:nvPr/>
            </p:nvSpPr>
            <p:spPr bwMode="auto">
              <a:xfrm>
                <a:off x="2407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4" name="Line 988"/>
              <p:cNvSpPr>
                <a:spLocks noChangeAspect="1" noChangeShapeType="1"/>
              </p:cNvSpPr>
              <p:nvPr/>
            </p:nvSpPr>
            <p:spPr bwMode="auto">
              <a:xfrm>
                <a:off x="2408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5" name="Freeform 989"/>
              <p:cNvSpPr>
                <a:spLocks noChangeAspect="1"/>
              </p:cNvSpPr>
              <p:nvPr/>
            </p:nvSpPr>
            <p:spPr bwMode="auto">
              <a:xfrm>
                <a:off x="2236" y="2914"/>
                <a:ext cx="20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6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6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6" name="Line 990"/>
              <p:cNvSpPr>
                <a:spLocks noChangeAspect="1" noChangeShapeType="1"/>
              </p:cNvSpPr>
              <p:nvPr/>
            </p:nvSpPr>
            <p:spPr bwMode="auto">
              <a:xfrm flipH="1">
                <a:off x="2256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7" name="Line 991"/>
              <p:cNvSpPr>
                <a:spLocks noChangeAspect="1" noChangeShapeType="1"/>
              </p:cNvSpPr>
              <p:nvPr/>
            </p:nvSpPr>
            <p:spPr bwMode="auto">
              <a:xfrm flipH="1">
                <a:off x="2254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8" name="Line 992"/>
              <p:cNvSpPr>
                <a:spLocks noChangeAspect="1" noChangeShapeType="1"/>
              </p:cNvSpPr>
              <p:nvPr/>
            </p:nvSpPr>
            <p:spPr bwMode="auto">
              <a:xfrm flipH="1">
                <a:off x="2252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09" name="Line 993"/>
              <p:cNvSpPr>
                <a:spLocks noChangeAspect="1" noChangeShapeType="1"/>
              </p:cNvSpPr>
              <p:nvPr/>
            </p:nvSpPr>
            <p:spPr bwMode="auto">
              <a:xfrm flipH="1">
                <a:off x="2249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0" name="Line 994"/>
              <p:cNvSpPr>
                <a:spLocks noChangeAspect="1" noChangeShapeType="1"/>
              </p:cNvSpPr>
              <p:nvPr/>
            </p:nvSpPr>
            <p:spPr bwMode="auto">
              <a:xfrm flipH="1">
                <a:off x="224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1" name="Line 99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2" name="Line 9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0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3" name="Line 99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8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4" name="Line 9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7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5" name="Line 9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6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6" name="Line 1000"/>
              <p:cNvSpPr>
                <a:spLocks noChangeAspect="1" noChangeShapeType="1"/>
              </p:cNvSpPr>
              <p:nvPr/>
            </p:nvSpPr>
            <p:spPr bwMode="auto">
              <a:xfrm flipV="1">
                <a:off x="2236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7" name="Line 1001"/>
              <p:cNvSpPr>
                <a:spLocks noChangeAspect="1" noChangeShapeType="1"/>
              </p:cNvSpPr>
              <p:nvPr/>
            </p:nvSpPr>
            <p:spPr bwMode="auto">
              <a:xfrm flipV="1">
                <a:off x="2237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8" name="Line 1002"/>
              <p:cNvSpPr>
                <a:spLocks noChangeAspect="1" noChangeShapeType="1"/>
              </p:cNvSpPr>
              <p:nvPr/>
            </p:nvSpPr>
            <p:spPr bwMode="auto">
              <a:xfrm flipV="1">
                <a:off x="2238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19" name="Line 1003"/>
              <p:cNvSpPr>
                <a:spLocks noChangeAspect="1" noChangeShapeType="1"/>
              </p:cNvSpPr>
              <p:nvPr/>
            </p:nvSpPr>
            <p:spPr bwMode="auto">
              <a:xfrm flipV="1">
                <a:off x="2240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0" name="Line 1004"/>
              <p:cNvSpPr>
                <a:spLocks noChangeAspect="1" noChangeShapeType="1"/>
              </p:cNvSpPr>
              <p:nvPr/>
            </p:nvSpPr>
            <p:spPr bwMode="auto">
              <a:xfrm flipV="1">
                <a:off x="224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1" name="Line 1005"/>
              <p:cNvSpPr>
                <a:spLocks noChangeAspect="1" noChangeShapeType="1"/>
              </p:cNvSpPr>
              <p:nvPr/>
            </p:nvSpPr>
            <p:spPr bwMode="auto">
              <a:xfrm>
                <a:off x="224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2" name="Line 1006"/>
              <p:cNvSpPr>
                <a:spLocks noChangeAspect="1" noChangeShapeType="1"/>
              </p:cNvSpPr>
              <p:nvPr/>
            </p:nvSpPr>
            <p:spPr bwMode="auto">
              <a:xfrm>
                <a:off x="2249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3" name="Line 1007"/>
              <p:cNvSpPr>
                <a:spLocks noChangeAspect="1" noChangeShapeType="1"/>
              </p:cNvSpPr>
              <p:nvPr/>
            </p:nvSpPr>
            <p:spPr bwMode="auto">
              <a:xfrm>
                <a:off x="2252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4" name="Line 1008"/>
              <p:cNvSpPr>
                <a:spLocks noChangeAspect="1" noChangeShapeType="1"/>
              </p:cNvSpPr>
              <p:nvPr/>
            </p:nvSpPr>
            <p:spPr bwMode="auto">
              <a:xfrm>
                <a:off x="2254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5" name="Line 1009"/>
              <p:cNvSpPr>
                <a:spLocks noChangeAspect="1" noChangeShapeType="1"/>
              </p:cNvSpPr>
              <p:nvPr/>
            </p:nvSpPr>
            <p:spPr bwMode="auto">
              <a:xfrm>
                <a:off x="2256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6" name="Freeform 1010"/>
              <p:cNvSpPr>
                <a:spLocks noChangeAspect="1"/>
              </p:cNvSpPr>
              <p:nvPr/>
            </p:nvSpPr>
            <p:spPr bwMode="auto">
              <a:xfrm>
                <a:off x="2193" y="2914"/>
                <a:ext cx="20" cy="20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0" y="0"/>
                    </a:moveTo>
                    <a:lnTo>
                      <a:pt x="79" y="3"/>
                    </a:lnTo>
                    <a:lnTo>
                      <a:pt x="97" y="12"/>
                    </a:lnTo>
                    <a:lnTo>
                      <a:pt x="109" y="26"/>
                    </a:lnTo>
                    <a:lnTo>
                      <a:pt x="118" y="42"/>
                    </a:lnTo>
                    <a:lnTo>
                      <a:pt x="121" y="61"/>
                    </a:lnTo>
                    <a:lnTo>
                      <a:pt x="118" y="80"/>
                    </a:lnTo>
                    <a:lnTo>
                      <a:pt x="109" y="98"/>
                    </a:lnTo>
                    <a:lnTo>
                      <a:pt x="97" y="110"/>
                    </a:lnTo>
                    <a:lnTo>
                      <a:pt x="79" y="119"/>
                    </a:lnTo>
                    <a:lnTo>
                      <a:pt x="60" y="122"/>
                    </a:lnTo>
                    <a:lnTo>
                      <a:pt x="41" y="119"/>
                    </a:lnTo>
                    <a:lnTo>
                      <a:pt x="24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4" y="12"/>
                    </a:lnTo>
                    <a:lnTo>
                      <a:pt x="41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7" name="Line 1011"/>
              <p:cNvSpPr>
                <a:spLocks noChangeAspect="1" noChangeShapeType="1"/>
              </p:cNvSpPr>
              <p:nvPr/>
            </p:nvSpPr>
            <p:spPr bwMode="auto">
              <a:xfrm flipH="1">
                <a:off x="2212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8" name="Line 1012"/>
              <p:cNvSpPr>
                <a:spLocks noChangeAspect="1" noChangeShapeType="1"/>
              </p:cNvSpPr>
              <p:nvPr/>
            </p:nvSpPr>
            <p:spPr bwMode="auto">
              <a:xfrm flipH="1">
                <a:off x="2211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29" name="Line 1013"/>
              <p:cNvSpPr>
                <a:spLocks noChangeAspect="1" noChangeShapeType="1"/>
              </p:cNvSpPr>
              <p:nvPr/>
            </p:nvSpPr>
            <p:spPr bwMode="auto">
              <a:xfrm flipH="1">
                <a:off x="2209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0" name="Line 1014"/>
              <p:cNvSpPr>
                <a:spLocks noChangeAspect="1" noChangeShapeType="1"/>
              </p:cNvSpPr>
              <p:nvPr/>
            </p:nvSpPr>
            <p:spPr bwMode="auto">
              <a:xfrm flipH="1">
                <a:off x="2206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1" name="Line 1015"/>
              <p:cNvSpPr>
                <a:spLocks noChangeAspect="1" noChangeShapeType="1"/>
              </p:cNvSpPr>
              <p:nvPr/>
            </p:nvSpPr>
            <p:spPr bwMode="auto">
              <a:xfrm flipH="1">
                <a:off x="220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2" name="Line 10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00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3" name="Line 10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7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4" name="Line 10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5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5" name="Line 10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6" name="Line 102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7" name="Line 1021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8" name="Line 1022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39" name="Line 1023"/>
              <p:cNvSpPr>
                <a:spLocks noChangeAspect="1" noChangeShapeType="1"/>
              </p:cNvSpPr>
              <p:nvPr/>
            </p:nvSpPr>
            <p:spPr bwMode="auto">
              <a:xfrm flipV="1">
                <a:off x="2195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0" name="Line 1024"/>
              <p:cNvSpPr>
                <a:spLocks noChangeAspect="1" noChangeShapeType="1"/>
              </p:cNvSpPr>
              <p:nvPr/>
            </p:nvSpPr>
            <p:spPr bwMode="auto">
              <a:xfrm flipV="1">
                <a:off x="2197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1" name="Line 1025"/>
              <p:cNvSpPr>
                <a:spLocks noChangeAspect="1" noChangeShapeType="1"/>
              </p:cNvSpPr>
              <p:nvPr/>
            </p:nvSpPr>
            <p:spPr bwMode="auto">
              <a:xfrm flipV="1">
                <a:off x="2200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2" name="Line 1026"/>
              <p:cNvSpPr>
                <a:spLocks noChangeAspect="1" noChangeShapeType="1"/>
              </p:cNvSpPr>
              <p:nvPr/>
            </p:nvSpPr>
            <p:spPr bwMode="auto">
              <a:xfrm>
                <a:off x="220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3" name="Line 1027"/>
              <p:cNvSpPr>
                <a:spLocks noChangeAspect="1" noChangeShapeType="1"/>
              </p:cNvSpPr>
              <p:nvPr/>
            </p:nvSpPr>
            <p:spPr bwMode="auto">
              <a:xfrm>
                <a:off x="2206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4" name="Line 1028"/>
              <p:cNvSpPr>
                <a:spLocks noChangeAspect="1" noChangeShapeType="1"/>
              </p:cNvSpPr>
              <p:nvPr/>
            </p:nvSpPr>
            <p:spPr bwMode="auto">
              <a:xfrm>
                <a:off x="2209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5" name="Line 1029"/>
              <p:cNvSpPr>
                <a:spLocks noChangeAspect="1" noChangeShapeType="1"/>
              </p:cNvSpPr>
              <p:nvPr/>
            </p:nvSpPr>
            <p:spPr bwMode="auto">
              <a:xfrm>
                <a:off x="2211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6" name="Line 1030"/>
              <p:cNvSpPr>
                <a:spLocks noChangeAspect="1" noChangeShapeType="1"/>
              </p:cNvSpPr>
              <p:nvPr/>
            </p:nvSpPr>
            <p:spPr bwMode="auto">
              <a:xfrm>
                <a:off x="2212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7" name="Freeform 1031"/>
              <p:cNvSpPr>
                <a:spLocks noChangeAspect="1"/>
              </p:cNvSpPr>
              <p:nvPr/>
            </p:nvSpPr>
            <p:spPr bwMode="auto">
              <a:xfrm>
                <a:off x="2149" y="2914"/>
                <a:ext cx="21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8" name="Line 1032"/>
              <p:cNvSpPr>
                <a:spLocks noChangeAspect="1" noChangeShapeType="1"/>
              </p:cNvSpPr>
              <p:nvPr/>
            </p:nvSpPr>
            <p:spPr bwMode="auto">
              <a:xfrm flipH="1">
                <a:off x="2170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49" name="Line 1033"/>
              <p:cNvSpPr>
                <a:spLocks noChangeAspect="1" noChangeShapeType="1"/>
              </p:cNvSpPr>
              <p:nvPr/>
            </p:nvSpPr>
            <p:spPr bwMode="auto">
              <a:xfrm flipH="1">
                <a:off x="2168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0" name="Line 1034"/>
              <p:cNvSpPr>
                <a:spLocks noChangeAspect="1" noChangeShapeType="1"/>
              </p:cNvSpPr>
              <p:nvPr/>
            </p:nvSpPr>
            <p:spPr bwMode="auto">
              <a:xfrm flipH="1">
                <a:off x="2166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1" name="Line 1035"/>
              <p:cNvSpPr>
                <a:spLocks noChangeAspect="1" noChangeShapeType="1"/>
              </p:cNvSpPr>
              <p:nvPr/>
            </p:nvSpPr>
            <p:spPr bwMode="auto">
              <a:xfrm flipH="1">
                <a:off x="216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2" name="Line 1036"/>
              <p:cNvSpPr>
                <a:spLocks noChangeAspect="1" noChangeShapeType="1"/>
              </p:cNvSpPr>
              <p:nvPr/>
            </p:nvSpPr>
            <p:spPr bwMode="auto">
              <a:xfrm flipH="1">
                <a:off x="2159" y="293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3" name="Line 10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4" name="Line 10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5" name="Line 10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1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6" name="Line 10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0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7" name="Line 10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49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8" name="Line 1042"/>
              <p:cNvSpPr>
                <a:spLocks noChangeAspect="1" noChangeShapeType="1"/>
              </p:cNvSpPr>
              <p:nvPr/>
            </p:nvSpPr>
            <p:spPr bwMode="auto">
              <a:xfrm flipV="1">
                <a:off x="2149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59" name="Line 1043"/>
              <p:cNvSpPr>
                <a:spLocks noChangeAspect="1" noChangeShapeType="1"/>
              </p:cNvSpPr>
              <p:nvPr/>
            </p:nvSpPr>
            <p:spPr bwMode="auto">
              <a:xfrm flipV="1">
                <a:off x="2150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0" name="Line 1044"/>
              <p:cNvSpPr>
                <a:spLocks noChangeAspect="1" noChangeShapeType="1"/>
              </p:cNvSpPr>
              <p:nvPr/>
            </p:nvSpPr>
            <p:spPr bwMode="auto">
              <a:xfrm flipV="1">
                <a:off x="2151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1" name="Line 1045"/>
              <p:cNvSpPr>
                <a:spLocks noChangeAspect="1" noChangeShapeType="1"/>
              </p:cNvSpPr>
              <p:nvPr/>
            </p:nvSpPr>
            <p:spPr bwMode="auto">
              <a:xfrm flipV="1">
                <a:off x="215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2" name="Line 1046"/>
              <p:cNvSpPr>
                <a:spLocks noChangeAspect="1" noChangeShapeType="1"/>
              </p:cNvSpPr>
              <p:nvPr/>
            </p:nvSpPr>
            <p:spPr bwMode="auto">
              <a:xfrm flipV="1">
                <a:off x="215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3" name="Line 1047"/>
              <p:cNvSpPr>
                <a:spLocks noChangeAspect="1" noChangeShapeType="1"/>
              </p:cNvSpPr>
              <p:nvPr/>
            </p:nvSpPr>
            <p:spPr bwMode="auto">
              <a:xfrm>
                <a:off x="2159" y="291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4" name="Line 1048"/>
              <p:cNvSpPr>
                <a:spLocks noChangeAspect="1" noChangeShapeType="1"/>
              </p:cNvSpPr>
              <p:nvPr/>
            </p:nvSpPr>
            <p:spPr bwMode="auto">
              <a:xfrm>
                <a:off x="216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5" name="Line 1049"/>
              <p:cNvSpPr>
                <a:spLocks noChangeAspect="1" noChangeShapeType="1"/>
              </p:cNvSpPr>
              <p:nvPr/>
            </p:nvSpPr>
            <p:spPr bwMode="auto">
              <a:xfrm>
                <a:off x="2166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6" name="Line 1050"/>
              <p:cNvSpPr>
                <a:spLocks noChangeAspect="1" noChangeShapeType="1"/>
              </p:cNvSpPr>
              <p:nvPr/>
            </p:nvSpPr>
            <p:spPr bwMode="auto">
              <a:xfrm>
                <a:off x="2168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7" name="Line 1051"/>
              <p:cNvSpPr>
                <a:spLocks noChangeAspect="1" noChangeShapeType="1"/>
              </p:cNvSpPr>
              <p:nvPr/>
            </p:nvSpPr>
            <p:spPr bwMode="auto">
              <a:xfrm>
                <a:off x="2170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68" name="Rectangle 1052"/>
              <p:cNvSpPr>
                <a:spLocks noChangeAspect="1" noChangeArrowheads="1"/>
              </p:cNvSpPr>
              <p:nvPr/>
            </p:nvSpPr>
            <p:spPr bwMode="auto">
              <a:xfrm>
                <a:off x="2144" y="2750"/>
                <a:ext cx="114" cy="124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50000">
                    <a:schemeClr val="folHlink"/>
                  </a:gs>
                  <a:gs pos="100000">
                    <a:schemeClr val="hlink"/>
                  </a:gs>
                </a:gsLst>
                <a:lin ang="5400000" scaled="1"/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569" name="Line 1053"/>
              <p:cNvSpPr>
                <a:spLocks noChangeAspect="1" noChangeShapeType="1"/>
              </p:cNvSpPr>
              <p:nvPr/>
            </p:nvSpPr>
            <p:spPr bwMode="auto">
              <a:xfrm flipH="1">
                <a:off x="2142" y="2875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0" name="Line 1054"/>
              <p:cNvSpPr>
                <a:spLocks noChangeAspect="1" noChangeShapeType="1"/>
              </p:cNvSpPr>
              <p:nvPr/>
            </p:nvSpPr>
            <p:spPr bwMode="auto">
              <a:xfrm flipV="1">
                <a:off x="2142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1" name="Line 1055"/>
              <p:cNvSpPr>
                <a:spLocks noChangeAspect="1" noChangeShapeType="1"/>
              </p:cNvSpPr>
              <p:nvPr/>
            </p:nvSpPr>
            <p:spPr bwMode="auto">
              <a:xfrm>
                <a:off x="2142" y="2751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2" name="Line 1056"/>
              <p:cNvSpPr>
                <a:spLocks noChangeAspect="1" noChangeShapeType="1"/>
              </p:cNvSpPr>
              <p:nvPr/>
            </p:nvSpPr>
            <p:spPr bwMode="auto">
              <a:xfrm>
                <a:off x="2257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3" name="Freeform 1057"/>
              <p:cNvSpPr>
                <a:spLocks noChangeAspect="1"/>
              </p:cNvSpPr>
              <p:nvPr/>
            </p:nvSpPr>
            <p:spPr bwMode="auto">
              <a:xfrm>
                <a:off x="2286" y="2752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4" name="Freeform 1058"/>
              <p:cNvSpPr>
                <a:spLocks noChangeAspect="1"/>
              </p:cNvSpPr>
              <p:nvPr/>
            </p:nvSpPr>
            <p:spPr bwMode="auto">
              <a:xfrm>
                <a:off x="2342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5" name="Freeform 1059"/>
              <p:cNvSpPr>
                <a:spLocks noChangeAspect="1"/>
              </p:cNvSpPr>
              <p:nvPr/>
            </p:nvSpPr>
            <p:spPr bwMode="auto">
              <a:xfrm>
                <a:off x="2395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6" name="Freeform 1060"/>
              <p:cNvSpPr>
                <a:spLocks noChangeAspect="1"/>
              </p:cNvSpPr>
              <p:nvPr/>
            </p:nvSpPr>
            <p:spPr bwMode="auto">
              <a:xfrm>
                <a:off x="2286" y="2795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3"/>
                    </a:lnTo>
                    <a:lnTo>
                      <a:pt x="151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7" name="Freeform 1061"/>
              <p:cNvSpPr>
                <a:spLocks noChangeAspect="1"/>
              </p:cNvSpPr>
              <p:nvPr/>
            </p:nvSpPr>
            <p:spPr bwMode="auto">
              <a:xfrm>
                <a:off x="2342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2" y="142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8" name="Freeform 1062"/>
              <p:cNvSpPr>
                <a:spLocks noChangeAspect="1"/>
              </p:cNvSpPr>
              <p:nvPr/>
            </p:nvSpPr>
            <p:spPr bwMode="auto">
              <a:xfrm>
                <a:off x="2395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79" name="Freeform 1063"/>
              <p:cNvSpPr>
                <a:spLocks noChangeAspect="1"/>
              </p:cNvSpPr>
              <p:nvPr/>
            </p:nvSpPr>
            <p:spPr bwMode="auto">
              <a:xfrm>
                <a:off x="2286" y="2839"/>
                <a:ext cx="25" cy="2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1" y="35"/>
                    </a:lnTo>
                    <a:lnTo>
                      <a:pt x="151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0" name="Freeform 1064"/>
              <p:cNvSpPr>
                <a:spLocks noChangeAspect="1"/>
              </p:cNvSpPr>
              <p:nvPr/>
            </p:nvSpPr>
            <p:spPr bwMode="auto">
              <a:xfrm>
                <a:off x="2342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3"/>
                    </a:lnTo>
                    <a:lnTo>
                      <a:pt x="142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2" y="142"/>
                    </a:lnTo>
                    <a:lnTo>
                      <a:pt x="132" y="150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1" name="Freeform 1065"/>
              <p:cNvSpPr>
                <a:spLocks noChangeAspect="1"/>
              </p:cNvSpPr>
              <p:nvPr/>
            </p:nvSpPr>
            <p:spPr bwMode="auto">
              <a:xfrm>
                <a:off x="2395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2" name="Line 1066"/>
              <p:cNvSpPr>
                <a:spLocks noChangeAspect="1" noChangeShapeType="1"/>
              </p:cNvSpPr>
              <p:nvPr/>
            </p:nvSpPr>
            <p:spPr bwMode="auto">
              <a:xfrm>
                <a:off x="2015" y="275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3" name="Line 1067"/>
              <p:cNvSpPr>
                <a:spLocks noChangeAspect="1" noChangeShapeType="1"/>
              </p:cNvSpPr>
              <p:nvPr/>
            </p:nvSpPr>
            <p:spPr bwMode="auto">
              <a:xfrm>
                <a:off x="2015" y="276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4" name="Line 1068"/>
              <p:cNvSpPr>
                <a:spLocks noChangeAspect="1" noChangeShapeType="1"/>
              </p:cNvSpPr>
              <p:nvPr/>
            </p:nvSpPr>
            <p:spPr bwMode="auto">
              <a:xfrm>
                <a:off x="2015" y="278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5" name="Line 1069"/>
              <p:cNvSpPr>
                <a:spLocks noChangeAspect="1" noChangeShapeType="1"/>
              </p:cNvSpPr>
              <p:nvPr/>
            </p:nvSpPr>
            <p:spPr bwMode="auto">
              <a:xfrm>
                <a:off x="2015" y="279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6" name="Line 1070"/>
              <p:cNvSpPr>
                <a:spLocks noChangeAspect="1" noChangeShapeType="1"/>
              </p:cNvSpPr>
              <p:nvPr/>
            </p:nvSpPr>
            <p:spPr bwMode="auto">
              <a:xfrm>
                <a:off x="2015" y="281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7" name="Line 1071"/>
              <p:cNvSpPr>
                <a:spLocks noChangeAspect="1" noChangeShapeType="1"/>
              </p:cNvSpPr>
              <p:nvPr/>
            </p:nvSpPr>
            <p:spPr bwMode="auto">
              <a:xfrm>
                <a:off x="2015" y="282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8" name="Line 1072"/>
              <p:cNvSpPr>
                <a:spLocks noChangeAspect="1" noChangeShapeType="1"/>
              </p:cNvSpPr>
              <p:nvPr/>
            </p:nvSpPr>
            <p:spPr bwMode="auto">
              <a:xfrm>
                <a:off x="2015" y="284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89" name="Line 1073"/>
              <p:cNvSpPr>
                <a:spLocks noChangeAspect="1" noChangeShapeType="1"/>
              </p:cNvSpPr>
              <p:nvPr/>
            </p:nvSpPr>
            <p:spPr bwMode="auto">
              <a:xfrm>
                <a:off x="2015" y="285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0" name="Line 1074"/>
              <p:cNvSpPr>
                <a:spLocks noChangeAspect="1" noChangeShapeType="1"/>
              </p:cNvSpPr>
              <p:nvPr/>
            </p:nvSpPr>
            <p:spPr bwMode="auto">
              <a:xfrm>
                <a:off x="2015" y="287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1" name="Line 1075"/>
              <p:cNvSpPr>
                <a:spLocks noChangeAspect="1" noChangeShapeType="1"/>
              </p:cNvSpPr>
              <p:nvPr/>
            </p:nvSpPr>
            <p:spPr bwMode="auto">
              <a:xfrm>
                <a:off x="2015" y="288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2" name="Freeform 1076"/>
              <p:cNvSpPr>
                <a:spLocks noChangeAspect="1"/>
              </p:cNvSpPr>
              <p:nvPr/>
            </p:nvSpPr>
            <p:spPr bwMode="auto">
              <a:xfrm>
                <a:off x="2440" y="2766"/>
                <a:ext cx="91" cy="78"/>
              </a:xfrm>
              <a:custGeom>
                <a:avLst/>
                <a:gdLst>
                  <a:gd name="T0" fmla="*/ 0 w 540"/>
                  <a:gd name="T1" fmla="*/ 0 h 467"/>
                  <a:gd name="T2" fmla="*/ 0 w 540"/>
                  <a:gd name="T3" fmla="*/ 0 h 467"/>
                  <a:gd name="T4" fmla="*/ 1 w 540"/>
                  <a:gd name="T5" fmla="*/ 0 h 467"/>
                  <a:gd name="T6" fmla="*/ 0 w 540"/>
                  <a:gd name="T7" fmla="*/ 0 h 467"/>
                  <a:gd name="T8" fmla="*/ 0 w 540"/>
                  <a:gd name="T9" fmla="*/ 0 h 467"/>
                  <a:gd name="T10" fmla="*/ 0 w 540"/>
                  <a:gd name="T11" fmla="*/ 0 h 467"/>
                  <a:gd name="T12" fmla="*/ 0 w 540"/>
                  <a:gd name="T13" fmla="*/ 0 h 4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0"/>
                  <a:gd name="T22" fmla="*/ 0 h 467"/>
                  <a:gd name="T23" fmla="*/ 540 w 540"/>
                  <a:gd name="T24" fmla="*/ 467 h 4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0" h="467">
                    <a:moveTo>
                      <a:pt x="134" y="0"/>
                    </a:moveTo>
                    <a:lnTo>
                      <a:pt x="405" y="0"/>
                    </a:lnTo>
                    <a:lnTo>
                      <a:pt x="540" y="233"/>
                    </a:lnTo>
                    <a:lnTo>
                      <a:pt x="405" y="467"/>
                    </a:lnTo>
                    <a:lnTo>
                      <a:pt x="134" y="467"/>
                    </a:lnTo>
                    <a:lnTo>
                      <a:pt x="0" y="23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3" name="Line 10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40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4" name="Line 1078"/>
              <p:cNvSpPr>
                <a:spLocks noChangeAspect="1" noChangeShapeType="1"/>
              </p:cNvSpPr>
              <p:nvPr/>
            </p:nvSpPr>
            <p:spPr bwMode="auto">
              <a:xfrm flipV="1">
                <a:off x="2440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5" name="Line 1079"/>
              <p:cNvSpPr>
                <a:spLocks noChangeAspect="1" noChangeShapeType="1"/>
              </p:cNvSpPr>
              <p:nvPr/>
            </p:nvSpPr>
            <p:spPr bwMode="auto">
              <a:xfrm>
                <a:off x="2463" y="2766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6" name="Line 1080"/>
              <p:cNvSpPr>
                <a:spLocks noChangeAspect="1" noChangeShapeType="1"/>
              </p:cNvSpPr>
              <p:nvPr/>
            </p:nvSpPr>
            <p:spPr bwMode="auto">
              <a:xfrm>
                <a:off x="2508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7" name="Line 1081"/>
              <p:cNvSpPr>
                <a:spLocks noChangeAspect="1" noChangeShapeType="1"/>
              </p:cNvSpPr>
              <p:nvPr/>
            </p:nvSpPr>
            <p:spPr bwMode="auto">
              <a:xfrm flipH="1">
                <a:off x="2508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598" name="Line 1082"/>
              <p:cNvSpPr>
                <a:spLocks noChangeAspect="1" noChangeShapeType="1"/>
              </p:cNvSpPr>
              <p:nvPr/>
            </p:nvSpPr>
            <p:spPr bwMode="auto">
              <a:xfrm flipH="1">
                <a:off x="2463" y="2844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82" name="円/楕円 1993"/>
            <p:cNvSpPr>
              <a:spLocks noChangeArrowheads="1"/>
            </p:cNvSpPr>
            <p:nvPr/>
          </p:nvSpPr>
          <p:spPr bwMode="auto">
            <a:xfrm>
              <a:off x="5046337" y="6065866"/>
              <a:ext cx="969877" cy="531813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89" name="円/楕円 1992"/>
            <p:cNvSpPr>
              <a:spLocks noChangeArrowheads="1"/>
            </p:cNvSpPr>
            <p:nvPr/>
          </p:nvSpPr>
          <p:spPr bwMode="auto">
            <a:xfrm>
              <a:off x="4292342" y="5139647"/>
              <a:ext cx="947653" cy="395287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cxnSp>
          <p:nvCxnSpPr>
            <p:cNvPr id="92" name="直線コネクタ 91"/>
            <p:cNvCxnSpPr/>
            <p:nvPr/>
          </p:nvCxnSpPr>
          <p:spPr bwMode="auto">
            <a:xfrm rot="5400000" flipH="1" flipV="1">
              <a:off x="3680137" y="5255031"/>
              <a:ext cx="904875" cy="835025"/>
            </a:xfrm>
            <a:prstGeom prst="line">
              <a:avLst/>
            </a:prstGeom>
            <a:ln w="3810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グループ化 1643"/>
            <p:cNvGrpSpPr/>
            <p:nvPr/>
          </p:nvGrpSpPr>
          <p:grpSpPr>
            <a:xfrm>
              <a:off x="2328779" y="4299051"/>
              <a:ext cx="4576988" cy="2092252"/>
              <a:chOff x="1823812" y="3766781"/>
              <a:chExt cx="4576988" cy="2692757"/>
            </a:xfrm>
          </p:grpSpPr>
          <p:pic>
            <p:nvPicPr>
              <p:cNvPr id="57" name="図 1946" descr="光円錐緑６.png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823812" y="3766782"/>
                <a:ext cx="571449" cy="26927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58" name="図 1945" descr="光円錐緑５.png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5839830" y="3780430"/>
                <a:ext cx="560970" cy="2599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1" name="図 1943" descr="光円錐緑３.png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4530259" y="3794078"/>
                <a:ext cx="980988" cy="2605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93" name="図 1940" descr="光円錐緑１.png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2785751" y="3766781"/>
                <a:ext cx="1136549" cy="25435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95" name="円/楕円 1996"/>
            <p:cNvSpPr>
              <a:spLocks noChangeArrowheads="1"/>
            </p:cNvSpPr>
            <p:nvPr/>
          </p:nvSpPr>
          <p:spPr bwMode="auto">
            <a:xfrm>
              <a:off x="3303417" y="6029354"/>
              <a:ext cx="1117501" cy="500062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96" name="円/楕円 1486"/>
            <p:cNvSpPr>
              <a:spLocks noChangeArrowheads="1"/>
            </p:cNvSpPr>
            <p:nvPr/>
          </p:nvSpPr>
          <p:spPr bwMode="auto">
            <a:xfrm>
              <a:off x="2346240" y="6281766"/>
              <a:ext cx="557162" cy="201613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7" name="グループ化 3010"/>
            <p:cNvGrpSpPr>
              <a:grpSpLocks noChangeAspect="1"/>
            </p:cNvGrpSpPr>
            <p:nvPr/>
          </p:nvGrpSpPr>
          <p:grpSpPr bwMode="auto">
            <a:xfrm>
              <a:off x="3652636" y="5953154"/>
              <a:ext cx="403189" cy="188912"/>
              <a:chOff x="2320792" y="2019300"/>
              <a:chExt cx="5807061" cy="2933700"/>
            </a:xfrm>
          </p:grpSpPr>
          <p:sp>
            <p:nvSpPr>
              <p:cNvPr id="1379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20792" y="2019300"/>
                <a:ext cx="5807061" cy="29337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0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33697" y="2731770"/>
                <a:ext cx="4748885" cy="2207260"/>
              </a:xfrm>
              <a:prstGeom prst="rect">
                <a:avLst/>
              </a:prstGeom>
              <a:solidFill>
                <a:srgbClr val="0099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1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493903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2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33697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3" name="Line 4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4" name="Line 41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5" name="Freeform 42"/>
              <p:cNvSpPr>
                <a:spLocks noChangeAspect="1"/>
              </p:cNvSpPr>
              <p:nvPr/>
            </p:nvSpPr>
            <p:spPr bwMode="auto">
              <a:xfrm>
                <a:off x="7082582" y="2061210"/>
                <a:ext cx="1019462" cy="2877820"/>
              </a:xfrm>
              <a:custGeom>
                <a:avLst/>
                <a:gdLst>
                  <a:gd name="T0" fmla="*/ 2147483647 w 733"/>
                  <a:gd name="T1" fmla="*/ 0 h 1906"/>
                  <a:gd name="T2" fmla="*/ 2147483647 w 733"/>
                  <a:gd name="T3" fmla="*/ 2147483647 h 1906"/>
                  <a:gd name="T4" fmla="*/ 0 w 733"/>
                  <a:gd name="T5" fmla="*/ 2147483647 h 1906"/>
                  <a:gd name="T6" fmla="*/ 0 w 733"/>
                  <a:gd name="T7" fmla="*/ 2147483647 h 1906"/>
                  <a:gd name="T8" fmla="*/ 2147483647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6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4254500"/>
                <a:ext cx="1019462" cy="6845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7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8102044" y="2061210"/>
                <a:ext cx="0" cy="219329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8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7082582" y="2061210"/>
                <a:ext cx="1019462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89" name="Line 46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0" name="Freeform 47"/>
              <p:cNvSpPr>
                <a:spLocks noChangeAspect="1"/>
              </p:cNvSpPr>
              <p:nvPr/>
            </p:nvSpPr>
            <p:spPr bwMode="auto">
              <a:xfrm>
                <a:off x="2333697" y="2061210"/>
                <a:ext cx="5742538" cy="670560"/>
              </a:xfrm>
              <a:custGeom>
                <a:avLst/>
                <a:gdLst>
                  <a:gd name="T0" fmla="*/ 2147483647 w 4133"/>
                  <a:gd name="T1" fmla="*/ 0 h 445"/>
                  <a:gd name="T2" fmla="*/ 2147483647 w 4133"/>
                  <a:gd name="T3" fmla="*/ 0 h 445"/>
                  <a:gd name="T4" fmla="*/ 2147483647 w 4133"/>
                  <a:gd name="T5" fmla="*/ 2147483647 h 445"/>
                  <a:gd name="T6" fmla="*/ 0 w 4133"/>
                  <a:gd name="T7" fmla="*/ 2147483647 h 445"/>
                  <a:gd name="T8" fmla="*/ 2147483647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92D050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1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3340254" y="2061210"/>
                <a:ext cx="473598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2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2061210"/>
                <a:ext cx="1006557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3" name="Line 5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4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2061210"/>
                <a:ext cx="993653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5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678741" y="3018154"/>
                <a:ext cx="1216984" cy="164909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96" name="フレーム 1395"/>
              <p:cNvSpPr/>
              <p:nvPr/>
            </p:nvSpPr>
            <p:spPr bwMode="auto">
              <a:xfrm>
                <a:off x="2619838" y="2906808"/>
                <a:ext cx="1463327" cy="1922935"/>
              </a:xfrm>
              <a:prstGeom prst="fram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8" name="グループ化 209"/>
              <p:cNvGrpSpPr>
                <a:grpSpLocks/>
              </p:cNvGrpSpPr>
              <p:nvPr/>
            </p:nvGrpSpPr>
            <p:grpSpPr bwMode="auto">
              <a:xfrm>
                <a:off x="4429125" y="2952750"/>
                <a:ext cx="1323975" cy="419100"/>
                <a:chOff x="4429125" y="2952750"/>
                <a:chExt cx="1323975" cy="419100"/>
              </a:xfrm>
            </p:grpSpPr>
            <p:sp>
              <p:nvSpPr>
                <p:cNvPr id="1411" name="二等辺三角形 2598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412" name="二等辺三角形 2599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413" name="二等辺三角形 2600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9" name="グループ化 210"/>
              <p:cNvGrpSpPr>
                <a:grpSpLocks/>
              </p:cNvGrpSpPr>
              <p:nvPr/>
            </p:nvGrpSpPr>
            <p:grpSpPr bwMode="auto">
              <a:xfrm rot="10800000">
                <a:off x="4429125" y="3571875"/>
                <a:ext cx="1323975" cy="419100"/>
                <a:chOff x="4429125" y="2952750"/>
                <a:chExt cx="1323975" cy="419100"/>
              </a:xfrm>
            </p:grpSpPr>
            <p:sp>
              <p:nvSpPr>
                <p:cNvPr id="1408" name="二等辺三角形 2595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409" name="二等辺三角形 2596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410" name="二等辺三角形 2597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0" name="グループ化 217"/>
              <p:cNvGrpSpPr>
                <a:grpSpLocks/>
              </p:cNvGrpSpPr>
              <p:nvPr/>
            </p:nvGrpSpPr>
            <p:grpSpPr bwMode="auto">
              <a:xfrm>
                <a:off x="5924550" y="2981325"/>
                <a:ext cx="1028700" cy="1028700"/>
                <a:chOff x="7781925" y="4895850"/>
                <a:chExt cx="1200150" cy="1200150"/>
              </a:xfrm>
            </p:grpSpPr>
            <p:sp>
              <p:nvSpPr>
                <p:cNvPr id="1406" name="円/楕円 2593"/>
                <p:cNvSpPr>
                  <a:spLocks noChangeArrowheads="1"/>
                </p:cNvSpPr>
                <p:nvPr/>
              </p:nvSpPr>
              <p:spPr bwMode="auto">
                <a:xfrm>
                  <a:off x="7781925" y="4895850"/>
                  <a:ext cx="1200150" cy="1200150"/>
                </a:xfrm>
                <a:prstGeom prst="ellipse">
                  <a:avLst/>
                </a:prstGeom>
                <a:solidFill>
                  <a:srgbClr val="497752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407" name="星 32 2594"/>
                <p:cNvSpPr>
                  <a:spLocks noChangeArrowheads="1"/>
                </p:cNvSpPr>
                <p:nvPr/>
              </p:nvSpPr>
              <p:spPr bwMode="auto">
                <a:xfrm>
                  <a:off x="7839075" y="4953000"/>
                  <a:ext cx="1085850" cy="1085850"/>
                </a:xfrm>
                <a:prstGeom prst="star32">
                  <a:avLst>
                    <a:gd name="adj" fmla="val 37500"/>
                  </a:avLst>
                </a:prstGeom>
                <a:solidFill>
                  <a:srgbClr val="00B050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sp>
            <p:nvSpPr>
              <p:cNvPr id="1400" name="角丸四角形 2587"/>
              <p:cNvSpPr>
                <a:spLocks noChangeArrowheads="1"/>
              </p:cNvSpPr>
              <p:nvPr/>
            </p:nvSpPr>
            <p:spPr bwMode="auto">
              <a:xfrm>
                <a:off x="445770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1" name="角丸四角形 2588"/>
              <p:cNvSpPr>
                <a:spLocks noChangeArrowheads="1"/>
              </p:cNvSpPr>
              <p:nvPr/>
            </p:nvSpPr>
            <p:spPr bwMode="auto">
              <a:xfrm>
                <a:off x="479869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2" name="角丸四角形 2589"/>
              <p:cNvSpPr>
                <a:spLocks noChangeArrowheads="1"/>
              </p:cNvSpPr>
              <p:nvPr/>
            </p:nvSpPr>
            <p:spPr bwMode="auto">
              <a:xfrm>
                <a:off x="513969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3" name="角丸四角形 2590"/>
              <p:cNvSpPr>
                <a:spLocks noChangeArrowheads="1"/>
              </p:cNvSpPr>
              <p:nvPr/>
            </p:nvSpPr>
            <p:spPr bwMode="auto">
              <a:xfrm>
                <a:off x="548068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4" name="角丸四角形 2591"/>
              <p:cNvSpPr>
                <a:spLocks noChangeArrowheads="1"/>
              </p:cNvSpPr>
              <p:nvPr/>
            </p:nvSpPr>
            <p:spPr bwMode="auto">
              <a:xfrm>
                <a:off x="582168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5" name="角丸四角形 2592"/>
              <p:cNvSpPr>
                <a:spLocks noChangeArrowheads="1"/>
              </p:cNvSpPr>
              <p:nvPr/>
            </p:nvSpPr>
            <p:spPr bwMode="auto">
              <a:xfrm>
                <a:off x="616267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01" name="直線コネクタ 100"/>
            <p:cNvCxnSpPr/>
            <p:nvPr/>
          </p:nvCxnSpPr>
          <p:spPr bwMode="auto">
            <a:xfrm>
              <a:off x="4095674" y="6323041"/>
              <a:ext cx="1141412" cy="7938"/>
            </a:xfrm>
            <a:prstGeom prst="line">
              <a:avLst/>
            </a:prstGeom>
            <a:ln w="38100">
              <a:solidFill>
                <a:srgbClr val="FF99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" name="Group 640"/>
            <p:cNvGrpSpPr>
              <a:grpSpLocks noChangeAspect="1"/>
            </p:cNvGrpSpPr>
            <p:nvPr/>
          </p:nvGrpSpPr>
          <p:grpSpPr bwMode="auto">
            <a:xfrm>
              <a:off x="5097133" y="6224616"/>
              <a:ext cx="419063" cy="211138"/>
              <a:chOff x="3134" y="3413"/>
              <a:chExt cx="414" cy="193"/>
            </a:xfrm>
          </p:grpSpPr>
          <p:sp>
            <p:nvSpPr>
              <p:cNvPr id="1181" name="AutoShape 641"/>
              <p:cNvSpPr>
                <a:spLocks noChangeAspect="1" noChangeArrowheads="1" noTextEdit="1"/>
              </p:cNvSpPr>
              <p:nvPr/>
            </p:nvSpPr>
            <p:spPr bwMode="auto">
              <a:xfrm>
                <a:off x="3134" y="3413"/>
                <a:ext cx="414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2" name="Rectangle 642"/>
              <p:cNvSpPr>
                <a:spLocks noChangeAspect="1" noChangeArrowheads="1"/>
              </p:cNvSpPr>
              <p:nvPr/>
            </p:nvSpPr>
            <p:spPr bwMode="auto">
              <a:xfrm>
                <a:off x="3135" y="3460"/>
                <a:ext cx="338" cy="145"/>
              </a:xfrm>
              <a:prstGeom prst="rect">
                <a:avLst/>
              </a:prstGeom>
              <a:solidFill>
                <a:srgbClr val="FFCC99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3" name="Line 643"/>
              <p:cNvSpPr>
                <a:spLocks noChangeAspect="1" noChangeShapeType="1"/>
              </p:cNvSpPr>
              <p:nvPr/>
            </p:nvSpPr>
            <p:spPr bwMode="auto">
              <a:xfrm flipH="1">
                <a:off x="3135" y="3605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4" name="Line 644"/>
              <p:cNvSpPr>
                <a:spLocks noChangeAspect="1" noChangeShapeType="1"/>
              </p:cNvSpPr>
              <p:nvPr/>
            </p:nvSpPr>
            <p:spPr bwMode="auto">
              <a:xfrm flipV="1">
                <a:off x="3135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5" name="Line 64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6" name="Line 646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7" name="Freeform 647"/>
              <p:cNvSpPr>
                <a:spLocks noChangeAspect="1"/>
              </p:cNvSpPr>
              <p:nvPr/>
            </p:nvSpPr>
            <p:spPr bwMode="auto">
              <a:xfrm>
                <a:off x="3473" y="3416"/>
                <a:ext cx="73" cy="189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8" name="Line 648"/>
              <p:cNvSpPr>
                <a:spLocks noChangeAspect="1" noChangeShapeType="1"/>
              </p:cNvSpPr>
              <p:nvPr/>
            </p:nvSpPr>
            <p:spPr bwMode="auto">
              <a:xfrm flipV="1">
                <a:off x="3473" y="3560"/>
                <a:ext cx="73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9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3546" y="3416"/>
                <a:ext cx="0" cy="1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0" name="Line 650"/>
              <p:cNvSpPr>
                <a:spLocks noChangeAspect="1" noChangeShapeType="1"/>
              </p:cNvSpPr>
              <p:nvPr/>
            </p:nvSpPr>
            <p:spPr bwMode="auto">
              <a:xfrm flipH="1">
                <a:off x="3473" y="3416"/>
                <a:ext cx="73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1" name="Line 651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2" name="Freeform 652"/>
              <p:cNvSpPr>
                <a:spLocks noChangeAspect="1"/>
              </p:cNvSpPr>
              <p:nvPr/>
            </p:nvSpPr>
            <p:spPr bwMode="auto">
              <a:xfrm>
                <a:off x="3135" y="3416"/>
                <a:ext cx="410" cy="44"/>
              </a:xfrm>
              <a:custGeom>
                <a:avLst/>
                <a:gdLst>
                  <a:gd name="T0" fmla="*/ 1 w 4133"/>
                  <a:gd name="T1" fmla="*/ 0 h 445"/>
                  <a:gd name="T2" fmla="*/ 4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9E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3" name="Line 653"/>
              <p:cNvSpPr>
                <a:spLocks noChangeAspect="1" noChangeShapeType="1"/>
              </p:cNvSpPr>
              <p:nvPr/>
            </p:nvSpPr>
            <p:spPr bwMode="auto">
              <a:xfrm flipH="1">
                <a:off x="3207" y="3416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4" name="Line 654"/>
              <p:cNvSpPr>
                <a:spLocks noChangeAspect="1" noChangeShapeType="1"/>
              </p:cNvSpPr>
              <p:nvPr/>
            </p:nvSpPr>
            <p:spPr bwMode="auto">
              <a:xfrm flipH="1">
                <a:off x="3135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5" name="Line 65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6" name="Line 656"/>
              <p:cNvSpPr>
                <a:spLocks noChangeAspect="1" noChangeShapeType="1"/>
              </p:cNvSpPr>
              <p:nvPr/>
            </p:nvSpPr>
            <p:spPr bwMode="auto">
              <a:xfrm flipV="1">
                <a:off x="3473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7" name="Freeform 657"/>
              <p:cNvSpPr>
                <a:spLocks noChangeAspect="1"/>
              </p:cNvSpPr>
              <p:nvPr/>
            </p:nvSpPr>
            <p:spPr bwMode="auto">
              <a:xfrm>
                <a:off x="3425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8" name="Line 658"/>
              <p:cNvSpPr>
                <a:spLocks noChangeAspect="1" noChangeShapeType="1"/>
              </p:cNvSpPr>
              <p:nvPr/>
            </p:nvSpPr>
            <p:spPr bwMode="auto">
              <a:xfrm flipH="1">
                <a:off x="344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99" name="Line 659"/>
              <p:cNvSpPr>
                <a:spLocks noChangeAspect="1" noChangeShapeType="1"/>
              </p:cNvSpPr>
              <p:nvPr/>
            </p:nvSpPr>
            <p:spPr bwMode="auto">
              <a:xfrm flipH="1">
                <a:off x="344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0" name="Line 660"/>
              <p:cNvSpPr>
                <a:spLocks noChangeAspect="1" noChangeShapeType="1"/>
              </p:cNvSpPr>
              <p:nvPr/>
            </p:nvSpPr>
            <p:spPr bwMode="auto">
              <a:xfrm flipH="1">
                <a:off x="3442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1" name="Line 661"/>
              <p:cNvSpPr>
                <a:spLocks noChangeAspect="1" noChangeShapeType="1"/>
              </p:cNvSpPr>
              <p:nvPr/>
            </p:nvSpPr>
            <p:spPr bwMode="auto">
              <a:xfrm flipH="1">
                <a:off x="3440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2" name="Line 662"/>
              <p:cNvSpPr>
                <a:spLocks noChangeAspect="1" noChangeShapeType="1"/>
              </p:cNvSpPr>
              <p:nvPr/>
            </p:nvSpPr>
            <p:spPr bwMode="auto">
              <a:xfrm flipH="1">
                <a:off x="3437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3" name="Line 663"/>
              <p:cNvSpPr>
                <a:spLocks noChangeAspect="1" noChangeShapeType="1"/>
              </p:cNvSpPr>
              <p:nvPr/>
            </p:nvSpPr>
            <p:spPr bwMode="auto">
              <a:xfrm flipH="1">
                <a:off x="3435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4" name="Line 6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2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5" name="Line 6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0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6" name="Line 6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8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7" name="Line 66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6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8" name="Line 66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09" name="Line 66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0" name="Line 670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1" name="Line 671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2" name="Line 672"/>
              <p:cNvSpPr>
                <a:spLocks noChangeAspect="1" noChangeShapeType="1"/>
              </p:cNvSpPr>
              <p:nvPr/>
            </p:nvSpPr>
            <p:spPr bwMode="auto">
              <a:xfrm flipV="1">
                <a:off x="3426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3" name="Line 673"/>
              <p:cNvSpPr>
                <a:spLocks noChangeAspect="1" noChangeShapeType="1"/>
              </p:cNvSpPr>
              <p:nvPr/>
            </p:nvSpPr>
            <p:spPr bwMode="auto">
              <a:xfrm flipV="1">
                <a:off x="3428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4" name="Line 674"/>
              <p:cNvSpPr>
                <a:spLocks noChangeAspect="1" noChangeShapeType="1"/>
              </p:cNvSpPr>
              <p:nvPr/>
            </p:nvSpPr>
            <p:spPr bwMode="auto">
              <a:xfrm flipV="1">
                <a:off x="3430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5" name="Line 675"/>
              <p:cNvSpPr>
                <a:spLocks noChangeAspect="1" noChangeShapeType="1"/>
              </p:cNvSpPr>
              <p:nvPr/>
            </p:nvSpPr>
            <p:spPr bwMode="auto">
              <a:xfrm flipV="1">
                <a:off x="3432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6" name="Line 676"/>
              <p:cNvSpPr>
                <a:spLocks noChangeAspect="1" noChangeShapeType="1"/>
              </p:cNvSpPr>
              <p:nvPr/>
            </p:nvSpPr>
            <p:spPr bwMode="auto">
              <a:xfrm>
                <a:off x="3435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7" name="Line 677"/>
              <p:cNvSpPr>
                <a:spLocks noChangeAspect="1" noChangeShapeType="1"/>
              </p:cNvSpPr>
              <p:nvPr/>
            </p:nvSpPr>
            <p:spPr bwMode="auto">
              <a:xfrm>
                <a:off x="3437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8" name="Line 678"/>
              <p:cNvSpPr>
                <a:spLocks noChangeAspect="1" noChangeShapeType="1"/>
              </p:cNvSpPr>
              <p:nvPr/>
            </p:nvSpPr>
            <p:spPr bwMode="auto">
              <a:xfrm>
                <a:off x="3440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19" name="Line 679"/>
              <p:cNvSpPr>
                <a:spLocks noChangeAspect="1" noChangeShapeType="1"/>
              </p:cNvSpPr>
              <p:nvPr/>
            </p:nvSpPr>
            <p:spPr bwMode="auto">
              <a:xfrm>
                <a:off x="3442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0" name="Line 680"/>
              <p:cNvSpPr>
                <a:spLocks noChangeAspect="1" noChangeShapeType="1"/>
              </p:cNvSpPr>
              <p:nvPr/>
            </p:nvSpPr>
            <p:spPr bwMode="auto">
              <a:xfrm>
                <a:off x="344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1" name="Line 681"/>
              <p:cNvSpPr>
                <a:spLocks noChangeAspect="1" noChangeShapeType="1"/>
              </p:cNvSpPr>
              <p:nvPr/>
            </p:nvSpPr>
            <p:spPr bwMode="auto">
              <a:xfrm>
                <a:off x="344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2" name="Freeform 682"/>
              <p:cNvSpPr>
                <a:spLocks noChangeAspect="1"/>
              </p:cNvSpPr>
              <p:nvPr/>
            </p:nvSpPr>
            <p:spPr bwMode="auto">
              <a:xfrm>
                <a:off x="3394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3" name="Line 683"/>
              <p:cNvSpPr>
                <a:spLocks noChangeAspect="1" noChangeShapeType="1"/>
              </p:cNvSpPr>
              <p:nvPr/>
            </p:nvSpPr>
            <p:spPr bwMode="auto">
              <a:xfrm flipH="1">
                <a:off x="341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4" name="Line 684"/>
              <p:cNvSpPr>
                <a:spLocks noChangeAspect="1" noChangeShapeType="1"/>
              </p:cNvSpPr>
              <p:nvPr/>
            </p:nvSpPr>
            <p:spPr bwMode="auto">
              <a:xfrm flipH="1">
                <a:off x="341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5" name="Line 685"/>
              <p:cNvSpPr>
                <a:spLocks noChangeAspect="1" noChangeShapeType="1"/>
              </p:cNvSpPr>
              <p:nvPr/>
            </p:nvSpPr>
            <p:spPr bwMode="auto">
              <a:xfrm flipH="1">
                <a:off x="3411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6" name="Line 686"/>
              <p:cNvSpPr>
                <a:spLocks noChangeAspect="1" noChangeShapeType="1"/>
              </p:cNvSpPr>
              <p:nvPr/>
            </p:nvSpPr>
            <p:spPr bwMode="auto">
              <a:xfrm flipH="1">
                <a:off x="3409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7" name="Line 687"/>
              <p:cNvSpPr>
                <a:spLocks noChangeAspect="1" noChangeShapeType="1"/>
              </p:cNvSpPr>
              <p:nvPr/>
            </p:nvSpPr>
            <p:spPr bwMode="auto">
              <a:xfrm flipH="1">
                <a:off x="3407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8" name="Line 688"/>
              <p:cNvSpPr>
                <a:spLocks noChangeAspect="1" noChangeShapeType="1"/>
              </p:cNvSpPr>
              <p:nvPr/>
            </p:nvSpPr>
            <p:spPr bwMode="auto">
              <a:xfrm flipH="1">
                <a:off x="3404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29" name="Line 6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01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0" name="Line 69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9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1" name="Line 69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7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2" name="Line 6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3" name="Line 69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4" name="Line 69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5" name="Line 695"/>
              <p:cNvSpPr>
                <a:spLocks noChangeAspect="1" noChangeShapeType="1"/>
              </p:cNvSpPr>
              <p:nvPr/>
            </p:nvSpPr>
            <p:spPr bwMode="auto">
              <a:xfrm flipV="1">
                <a:off x="33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6" name="Line 696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7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7" name="Line 697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8" name="Line 698"/>
              <p:cNvSpPr>
                <a:spLocks noChangeAspect="1" noChangeShapeType="1"/>
              </p:cNvSpPr>
              <p:nvPr/>
            </p:nvSpPr>
            <p:spPr bwMode="auto">
              <a:xfrm flipV="1">
                <a:off x="3397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39" name="Line 699"/>
              <p:cNvSpPr>
                <a:spLocks noChangeAspect="1" noChangeShapeType="1"/>
              </p:cNvSpPr>
              <p:nvPr/>
            </p:nvSpPr>
            <p:spPr bwMode="auto">
              <a:xfrm flipV="1">
                <a:off x="3399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0" name="Line 700"/>
              <p:cNvSpPr>
                <a:spLocks noChangeAspect="1" noChangeShapeType="1"/>
              </p:cNvSpPr>
              <p:nvPr/>
            </p:nvSpPr>
            <p:spPr bwMode="auto">
              <a:xfrm flipV="1">
                <a:off x="3401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1" name="Line 701"/>
              <p:cNvSpPr>
                <a:spLocks noChangeAspect="1" noChangeShapeType="1"/>
              </p:cNvSpPr>
              <p:nvPr/>
            </p:nvSpPr>
            <p:spPr bwMode="auto">
              <a:xfrm>
                <a:off x="3404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2" name="Line 702"/>
              <p:cNvSpPr>
                <a:spLocks noChangeAspect="1" noChangeShapeType="1"/>
              </p:cNvSpPr>
              <p:nvPr/>
            </p:nvSpPr>
            <p:spPr bwMode="auto">
              <a:xfrm>
                <a:off x="3407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3" name="Line 703"/>
              <p:cNvSpPr>
                <a:spLocks noChangeAspect="1" noChangeShapeType="1"/>
              </p:cNvSpPr>
              <p:nvPr/>
            </p:nvSpPr>
            <p:spPr bwMode="auto">
              <a:xfrm>
                <a:off x="3409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4" name="Line 704"/>
              <p:cNvSpPr>
                <a:spLocks noChangeAspect="1" noChangeShapeType="1"/>
              </p:cNvSpPr>
              <p:nvPr/>
            </p:nvSpPr>
            <p:spPr bwMode="auto">
              <a:xfrm>
                <a:off x="3411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5" name="Line 705"/>
              <p:cNvSpPr>
                <a:spLocks noChangeAspect="1" noChangeShapeType="1"/>
              </p:cNvSpPr>
              <p:nvPr/>
            </p:nvSpPr>
            <p:spPr bwMode="auto">
              <a:xfrm>
                <a:off x="341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6" name="Line 706"/>
              <p:cNvSpPr>
                <a:spLocks noChangeAspect="1" noChangeShapeType="1"/>
              </p:cNvSpPr>
              <p:nvPr/>
            </p:nvSpPr>
            <p:spPr bwMode="auto">
              <a:xfrm>
                <a:off x="341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7" name="Freeform 707"/>
              <p:cNvSpPr>
                <a:spLocks noChangeAspect="1"/>
              </p:cNvSpPr>
              <p:nvPr/>
            </p:nvSpPr>
            <p:spPr bwMode="auto">
              <a:xfrm>
                <a:off x="3364" y="3572"/>
                <a:ext cx="19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8" name="Line 708"/>
              <p:cNvSpPr>
                <a:spLocks noChangeAspect="1" noChangeShapeType="1"/>
              </p:cNvSpPr>
              <p:nvPr/>
            </p:nvSpPr>
            <p:spPr bwMode="auto">
              <a:xfrm flipH="1">
                <a:off x="3383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49" name="Line 709"/>
              <p:cNvSpPr>
                <a:spLocks noChangeAspect="1" noChangeShapeType="1"/>
              </p:cNvSpPr>
              <p:nvPr/>
            </p:nvSpPr>
            <p:spPr bwMode="auto">
              <a:xfrm flipH="1">
                <a:off x="3382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0" name="Line 710"/>
              <p:cNvSpPr>
                <a:spLocks noChangeAspect="1" noChangeShapeType="1"/>
              </p:cNvSpPr>
              <p:nvPr/>
            </p:nvSpPr>
            <p:spPr bwMode="auto">
              <a:xfrm flipH="1">
                <a:off x="3381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1" name="Line 711"/>
              <p:cNvSpPr>
                <a:spLocks noChangeAspect="1" noChangeShapeType="1"/>
              </p:cNvSpPr>
              <p:nvPr/>
            </p:nvSpPr>
            <p:spPr bwMode="auto">
              <a:xfrm flipH="1">
                <a:off x="3378" y="3589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2" name="Line 712"/>
              <p:cNvSpPr>
                <a:spLocks noChangeAspect="1" noChangeShapeType="1"/>
              </p:cNvSpPr>
              <p:nvPr/>
            </p:nvSpPr>
            <p:spPr bwMode="auto">
              <a:xfrm flipH="1">
                <a:off x="3376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3" name="Line 713"/>
              <p:cNvSpPr>
                <a:spLocks noChangeAspect="1" noChangeShapeType="1"/>
              </p:cNvSpPr>
              <p:nvPr/>
            </p:nvSpPr>
            <p:spPr bwMode="auto">
              <a:xfrm flipH="1">
                <a:off x="3373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4" name="Line 7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71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5" name="Line 7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8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6" name="Line 7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6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7" name="Line 7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5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8" name="Line 7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59" name="Line 7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0" name="Line 720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1" name="Line 721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2" name="Line 722"/>
              <p:cNvSpPr>
                <a:spLocks noChangeAspect="1" noChangeShapeType="1"/>
              </p:cNvSpPr>
              <p:nvPr/>
            </p:nvSpPr>
            <p:spPr bwMode="auto">
              <a:xfrm flipV="1">
                <a:off x="3365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3" name="Line 723"/>
              <p:cNvSpPr>
                <a:spLocks noChangeAspect="1" noChangeShapeType="1"/>
              </p:cNvSpPr>
              <p:nvPr/>
            </p:nvSpPr>
            <p:spPr bwMode="auto">
              <a:xfrm flipV="1">
                <a:off x="3366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4" name="Line 724"/>
              <p:cNvSpPr>
                <a:spLocks noChangeAspect="1" noChangeShapeType="1"/>
              </p:cNvSpPr>
              <p:nvPr/>
            </p:nvSpPr>
            <p:spPr bwMode="auto">
              <a:xfrm flipV="1">
                <a:off x="3368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5" name="Line 725"/>
              <p:cNvSpPr>
                <a:spLocks noChangeAspect="1" noChangeShapeType="1"/>
              </p:cNvSpPr>
              <p:nvPr/>
            </p:nvSpPr>
            <p:spPr bwMode="auto">
              <a:xfrm flipV="1">
                <a:off x="3371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6" name="Line 726"/>
              <p:cNvSpPr>
                <a:spLocks noChangeAspect="1" noChangeShapeType="1"/>
              </p:cNvSpPr>
              <p:nvPr/>
            </p:nvSpPr>
            <p:spPr bwMode="auto">
              <a:xfrm>
                <a:off x="3373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7" name="Line 727"/>
              <p:cNvSpPr>
                <a:spLocks noChangeAspect="1" noChangeShapeType="1"/>
              </p:cNvSpPr>
              <p:nvPr/>
            </p:nvSpPr>
            <p:spPr bwMode="auto">
              <a:xfrm>
                <a:off x="3376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8" name="Line 728"/>
              <p:cNvSpPr>
                <a:spLocks noChangeAspect="1" noChangeShapeType="1"/>
              </p:cNvSpPr>
              <p:nvPr/>
            </p:nvSpPr>
            <p:spPr bwMode="auto">
              <a:xfrm>
                <a:off x="3378" y="357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69" name="Line 729"/>
              <p:cNvSpPr>
                <a:spLocks noChangeAspect="1" noChangeShapeType="1"/>
              </p:cNvSpPr>
              <p:nvPr/>
            </p:nvSpPr>
            <p:spPr bwMode="auto">
              <a:xfrm>
                <a:off x="3381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0" name="Line 730"/>
              <p:cNvSpPr>
                <a:spLocks noChangeAspect="1" noChangeShapeType="1"/>
              </p:cNvSpPr>
              <p:nvPr/>
            </p:nvSpPr>
            <p:spPr bwMode="auto">
              <a:xfrm>
                <a:off x="3382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1" name="Line 731"/>
              <p:cNvSpPr>
                <a:spLocks noChangeAspect="1" noChangeShapeType="1"/>
              </p:cNvSpPr>
              <p:nvPr/>
            </p:nvSpPr>
            <p:spPr bwMode="auto">
              <a:xfrm>
                <a:off x="33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2" name="Freeform 732"/>
              <p:cNvSpPr>
                <a:spLocks noChangeAspect="1"/>
              </p:cNvSpPr>
              <p:nvPr/>
            </p:nvSpPr>
            <p:spPr bwMode="auto">
              <a:xfrm>
                <a:off x="3334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3" name="Line 733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4" name="Line 734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5" name="Line 735"/>
              <p:cNvSpPr>
                <a:spLocks noChangeAspect="1" noChangeShapeType="1"/>
              </p:cNvSpPr>
              <p:nvPr/>
            </p:nvSpPr>
            <p:spPr bwMode="auto">
              <a:xfrm flipH="1">
                <a:off x="3343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6" name="Line 736"/>
              <p:cNvSpPr>
                <a:spLocks noChangeAspect="1" noChangeShapeType="1"/>
              </p:cNvSpPr>
              <p:nvPr/>
            </p:nvSpPr>
            <p:spPr bwMode="auto">
              <a:xfrm flipH="1">
                <a:off x="3342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7" name="Line 737"/>
              <p:cNvSpPr>
                <a:spLocks noChangeAspect="1" noChangeShapeType="1"/>
              </p:cNvSpPr>
              <p:nvPr/>
            </p:nvSpPr>
            <p:spPr bwMode="auto">
              <a:xfrm flipH="1">
                <a:off x="3340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8" name="Line 7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8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79" name="Line 7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0" name="Line 7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5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1" name="Line 7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2" name="Line 74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3" name="Line 743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4" name="Line 744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5" name="Line 745"/>
              <p:cNvSpPr>
                <a:spLocks noChangeAspect="1" noChangeShapeType="1"/>
              </p:cNvSpPr>
              <p:nvPr/>
            </p:nvSpPr>
            <p:spPr bwMode="auto">
              <a:xfrm flipV="1">
                <a:off x="3335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6" name="Line 746"/>
              <p:cNvSpPr>
                <a:spLocks noChangeAspect="1" noChangeShapeType="1"/>
              </p:cNvSpPr>
              <p:nvPr/>
            </p:nvSpPr>
            <p:spPr bwMode="auto">
              <a:xfrm flipV="1">
                <a:off x="333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7" name="Line 747"/>
              <p:cNvSpPr>
                <a:spLocks noChangeAspect="1" noChangeShapeType="1"/>
              </p:cNvSpPr>
              <p:nvPr/>
            </p:nvSpPr>
            <p:spPr bwMode="auto">
              <a:xfrm flipV="1">
                <a:off x="3338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8" name="Line 748"/>
              <p:cNvSpPr>
                <a:spLocks noChangeAspect="1" noChangeShapeType="1"/>
              </p:cNvSpPr>
              <p:nvPr/>
            </p:nvSpPr>
            <p:spPr bwMode="auto">
              <a:xfrm>
                <a:off x="3340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89" name="Line 749"/>
              <p:cNvSpPr>
                <a:spLocks noChangeAspect="1" noChangeShapeType="1"/>
              </p:cNvSpPr>
              <p:nvPr/>
            </p:nvSpPr>
            <p:spPr bwMode="auto">
              <a:xfrm>
                <a:off x="3342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0" name="Line 750"/>
              <p:cNvSpPr>
                <a:spLocks noChangeAspect="1" noChangeShapeType="1"/>
              </p:cNvSpPr>
              <p:nvPr/>
            </p:nvSpPr>
            <p:spPr bwMode="auto">
              <a:xfrm>
                <a:off x="3343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1" name="Line 751"/>
              <p:cNvSpPr>
                <a:spLocks noChangeAspect="1" noChangeShapeType="1"/>
              </p:cNvSpPr>
              <p:nvPr/>
            </p:nvSpPr>
            <p:spPr bwMode="auto">
              <a:xfrm>
                <a:off x="3345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2" name="Line 752"/>
              <p:cNvSpPr>
                <a:spLocks noChangeAspect="1" noChangeShapeType="1"/>
              </p:cNvSpPr>
              <p:nvPr/>
            </p:nvSpPr>
            <p:spPr bwMode="auto">
              <a:xfrm>
                <a:off x="3345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3" name="Freeform 753"/>
              <p:cNvSpPr>
                <a:spLocks noChangeAspect="1"/>
              </p:cNvSpPr>
              <p:nvPr/>
            </p:nvSpPr>
            <p:spPr bwMode="auto">
              <a:xfrm>
                <a:off x="3308" y="3576"/>
                <a:ext cx="12" cy="12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4" name="Line 754"/>
              <p:cNvSpPr>
                <a:spLocks noChangeAspect="1" noChangeShapeType="1"/>
              </p:cNvSpPr>
              <p:nvPr/>
            </p:nvSpPr>
            <p:spPr bwMode="auto">
              <a:xfrm flipH="1">
                <a:off x="3320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5" name="Line 755"/>
              <p:cNvSpPr>
                <a:spLocks noChangeAspect="1" noChangeShapeType="1"/>
              </p:cNvSpPr>
              <p:nvPr/>
            </p:nvSpPr>
            <p:spPr bwMode="auto">
              <a:xfrm flipH="1">
                <a:off x="3319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6" name="Line 756"/>
              <p:cNvSpPr>
                <a:spLocks noChangeAspect="1" noChangeShapeType="1"/>
              </p:cNvSpPr>
              <p:nvPr/>
            </p:nvSpPr>
            <p:spPr bwMode="auto">
              <a:xfrm flipH="1">
                <a:off x="3318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7" name="Line 757"/>
              <p:cNvSpPr>
                <a:spLocks noChangeAspect="1" noChangeShapeType="1"/>
              </p:cNvSpPr>
              <p:nvPr/>
            </p:nvSpPr>
            <p:spPr bwMode="auto">
              <a:xfrm flipH="1">
                <a:off x="331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8" name="Line 758"/>
              <p:cNvSpPr>
                <a:spLocks noChangeAspect="1" noChangeShapeType="1"/>
              </p:cNvSpPr>
              <p:nvPr/>
            </p:nvSpPr>
            <p:spPr bwMode="auto">
              <a:xfrm flipH="1">
                <a:off x="3314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299" name="Line 7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2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0" name="Line 7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1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1" name="Line 7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2" name="Line 7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3" name="Line 7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8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4" name="Line 764"/>
              <p:cNvSpPr>
                <a:spLocks noChangeAspect="1" noChangeShapeType="1"/>
              </p:cNvSpPr>
              <p:nvPr/>
            </p:nvSpPr>
            <p:spPr bwMode="auto">
              <a:xfrm flipV="1">
                <a:off x="3308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5" name="Line 765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6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7" name="Line 767"/>
              <p:cNvSpPr>
                <a:spLocks noChangeAspect="1" noChangeShapeType="1"/>
              </p:cNvSpPr>
              <p:nvPr/>
            </p:nvSpPr>
            <p:spPr bwMode="auto">
              <a:xfrm flipV="1">
                <a:off x="3311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8" name="Line 768"/>
              <p:cNvSpPr>
                <a:spLocks noChangeAspect="1" noChangeShapeType="1"/>
              </p:cNvSpPr>
              <p:nvPr/>
            </p:nvSpPr>
            <p:spPr bwMode="auto">
              <a:xfrm flipV="1">
                <a:off x="3312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09" name="Line 769"/>
              <p:cNvSpPr>
                <a:spLocks noChangeAspect="1" noChangeShapeType="1"/>
              </p:cNvSpPr>
              <p:nvPr/>
            </p:nvSpPr>
            <p:spPr bwMode="auto">
              <a:xfrm>
                <a:off x="3314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0" name="Line 770"/>
              <p:cNvSpPr>
                <a:spLocks noChangeAspect="1" noChangeShapeType="1"/>
              </p:cNvSpPr>
              <p:nvPr/>
            </p:nvSpPr>
            <p:spPr bwMode="auto">
              <a:xfrm>
                <a:off x="331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1" name="Line 771"/>
              <p:cNvSpPr>
                <a:spLocks noChangeAspect="1" noChangeShapeType="1"/>
              </p:cNvSpPr>
              <p:nvPr/>
            </p:nvSpPr>
            <p:spPr bwMode="auto">
              <a:xfrm>
                <a:off x="3318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2" name="Line 772"/>
              <p:cNvSpPr>
                <a:spLocks noChangeAspect="1" noChangeShapeType="1"/>
              </p:cNvSpPr>
              <p:nvPr/>
            </p:nvSpPr>
            <p:spPr bwMode="auto">
              <a:xfrm>
                <a:off x="3319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3" name="Line 773"/>
              <p:cNvSpPr>
                <a:spLocks noChangeAspect="1" noChangeShapeType="1"/>
              </p:cNvSpPr>
              <p:nvPr/>
            </p:nvSpPr>
            <p:spPr bwMode="auto">
              <a:xfrm>
                <a:off x="3320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4" name="Freeform 774"/>
              <p:cNvSpPr>
                <a:spLocks noChangeAspect="1"/>
              </p:cNvSpPr>
              <p:nvPr/>
            </p:nvSpPr>
            <p:spPr bwMode="auto">
              <a:xfrm>
                <a:off x="3283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5" name="Line 775"/>
              <p:cNvSpPr>
                <a:spLocks noChangeAspect="1" noChangeShapeType="1"/>
              </p:cNvSpPr>
              <p:nvPr/>
            </p:nvSpPr>
            <p:spPr bwMode="auto">
              <a:xfrm flipH="1">
                <a:off x="3294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6" name="Line 776"/>
              <p:cNvSpPr>
                <a:spLocks noChangeAspect="1" noChangeShapeType="1"/>
              </p:cNvSpPr>
              <p:nvPr/>
            </p:nvSpPr>
            <p:spPr bwMode="auto">
              <a:xfrm flipH="1">
                <a:off x="329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7" name="Line 777"/>
              <p:cNvSpPr>
                <a:spLocks noChangeAspect="1" noChangeShapeType="1"/>
              </p:cNvSpPr>
              <p:nvPr/>
            </p:nvSpPr>
            <p:spPr bwMode="auto">
              <a:xfrm flipH="1">
                <a:off x="3292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8" name="Line 778"/>
              <p:cNvSpPr>
                <a:spLocks noChangeAspect="1" noChangeShapeType="1"/>
              </p:cNvSpPr>
              <p:nvPr/>
            </p:nvSpPr>
            <p:spPr bwMode="auto">
              <a:xfrm flipH="1">
                <a:off x="3290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19" name="Line 779"/>
              <p:cNvSpPr>
                <a:spLocks noChangeAspect="1" noChangeShapeType="1"/>
              </p:cNvSpPr>
              <p:nvPr/>
            </p:nvSpPr>
            <p:spPr bwMode="auto">
              <a:xfrm flipH="1">
                <a:off x="3289" y="3588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0" name="Line 7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7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1" name="Line 78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5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2" name="Line 78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4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3" name="Line 78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4" name="Line 7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5" name="Line 785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6" name="Line 786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7" name="Line 787"/>
              <p:cNvSpPr>
                <a:spLocks noChangeAspect="1" noChangeShapeType="1"/>
              </p:cNvSpPr>
              <p:nvPr/>
            </p:nvSpPr>
            <p:spPr bwMode="auto">
              <a:xfrm flipV="1">
                <a:off x="3284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8" name="Line 788"/>
              <p:cNvSpPr>
                <a:spLocks noChangeAspect="1" noChangeShapeType="1"/>
              </p:cNvSpPr>
              <p:nvPr/>
            </p:nvSpPr>
            <p:spPr bwMode="auto">
              <a:xfrm flipV="1">
                <a:off x="3285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29" name="Line 789"/>
              <p:cNvSpPr>
                <a:spLocks noChangeAspect="1" noChangeShapeType="1"/>
              </p:cNvSpPr>
              <p:nvPr/>
            </p:nvSpPr>
            <p:spPr bwMode="auto">
              <a:xfrm flipV="1">
                <a:off x="3287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0" name="Line 790"/>
              <p:cNvSpPr>
                <a:spLocks noChangeAspect="1" noChangeShapeType="1"/>
              </p:cNvSpPr>
              <p:nvPr/>
            </p:nvSpPr>
            <p:spPr bwMode="auto">
              <a:xfrm>
                <a:off x="3289" y="357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1" name="Line 791"/>
              <p:cNvSpPr>
                <a:spLocks noChangeAspect="1" noChangeShapeType="1"/>
              </p:cNvSpPr>
              <p:nvPr/>
            </p:nvSpPr>
            <p:spPr bwMode="auto">
              <a:xfrm>
                <a:off x="3290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2" name="Line 792"/>
              <p:cNvSpPr>
                <a:spLocks noChangeAspect="1" noChangeShapeType="1"/>
              </p:cNvSpPr>
              <p:nvPr/>
            </p:nvSpPr>
            <p:spPr bwMode="auto">
              <a:xfrm>
                <a:off x="3292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3" name="Line 793"/>
              <p:cNvSpPr>
                <a:spLocks noChangeAspect="1" noChangeShapeType="1"/>
              </p:cNvSpPr>
              <p:nvPr/>
            </p:nvSpPr>
            <p:spPr bwMode="auto">
              <a:xfrm>
                <a:off x="329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4" name="Line 794"/>
              <p:cNvSpPr>
                <a:spLocks noChangeAspect="1" noChangeShapeType="1"/>
              </p:cNvSpPr>
              <p:nvPr/>
            </p:nvSpPr>
            <p:spPr bwMode="auto">
              <a:xfrm>
                <a:off x="32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5" name="Freeform 795"/>
              <p:cNvSpPr>
                <a:spLocks noChangeAspect="1"/>
              </p:cNvSpPr>
              <p:nvPr/>
            </p:nvSpPr>
            <p:spPr bwMode="auto">
              <a:xfrm>
                <a:off x="3147" y="3475"/>
                <a:ext cx="129" cy="95"/>
              </a:xfrm>
              <a:custGeom>
                <a:avLst/>
                <a:gdLst>
                  <a:gd name="T0" fmla="*/ 0 w 1297"/>
                  <a:gd name="T1" fmla="*/ 0 h 958"/>
                  <a:gd name="T2" fmla="*/ 1 w 1297"/>
                  <a:gd name="T3" fmla="*/ 0 h 958"/>
                  <a:gd name="T4" fmla="*/ 1 w 1297"/>
                  <a:gd name="T5" fmla="*/ 0 h 958"/>
                  <a:gd name="T6" fmla="*/ 1 w 1297"/>
                  <a:gd name="T7" fmla="*/ 0 h 958"/>
                  <a:gd name="T8" fmla="*/ 1 w 1297"/>
                  <a:gd name="T9" fmla="*/ 0 h 958"/>
                  <a:gd name="T10" fmla="*/ 1 w 1297"/>
                  <a:gd name="T11" fmla="*/ 0 h 958"/>
                  <a:gd name="T12" fmla="*/ 1 w 1297"/>
                  <a:gd name="T13" fmla="*/ 0 h 958"/>
                  <a:gd name="T14" fmla="*/ 1 w 1297"/>
                  <a:gd name="T15" fmla="*/ 0 h 958"/>
                  <a:gd name="T16" fmla="*/ 1 w 1297"/>
                  <a:gd name="T17" fmla="*/ 1 h 958"/>
                  <a:gd name="T18" fmla="*/ 1 w 1297"/>
                  <a:gd name="T19" fmla="*/ 1 h 958"/>
                  <a:gd name="T20" fmla="*/ 1 w 1297"/>
                  <a:gd name="T21" fmla="*/ 1 h 958"/>
                  <a:gd name="T22" fmla="*/ 1 w 1297"/>
                  <a:gd name="T23" fmla="*/ 1 h 958"/>
                  <a:gd name="T24" fmla="*/ 1 w 1297"/>
                  <a:gd name="T25" fmla="*/ 1 h 958"/>
                  <a:gd name="T26" fmla="*/ 1 w 1297"/>
                  <a:gd name="T27" fmla="*/ 1 h 958"/>
                  <a:gd name="T28" fmla="*/ 1 w 1297"/>
                  <a:gd name="T29" fmla="*/ 1 h 958"/>
                  <a:gd name="T30" fmla="*/ 0 w 1297"/>
                  <a:gd name="T31" fmla="*/ 1 h 958"/>
                  <a:gd name="T32" fmla="*/ 0 w 1297"/>
                  <a:gd name="T33" fmla="*/ 1 h 958"/>
                  <a:gd name="T34" fmla="*/ 0 w 1297"/>
                  <a:gd name="T35" fmla="*/ 1 h 958"/>
                  <a:gd name="T36" fmla="*/ 0 w 1297"/>
                  <a:gd name="T37" fmla="*/ 1 h 958"/>
                  <a:gd name="T38" fmla="*/ 0 w 1297"/>
                  <a:gd name="T39" fmla="*/ 1 h 958"/>
                  <a:gd name="T40" fmla="*/ 0 w 1297"/>
                  <a:gd name="T41" fmla="*/ 1 h 958"/>
                  <a:gd name="T42" fmla="*/ 0 w 1297"/>
                  <a:gd name="T43" fmla="*/ 1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6" name="Line 796"/>
              <p:cNvSpPr>
                <a:spLocks noChangeAspect="1" noChangeShapeType="1"/>
              </p:cNvSpPr>
              <p:nvPr/>
            </p:nvSpPr>
            <p:spPr bwMode="auto">
              <a:xfrm flipH="1">
                <a:off x="3276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7" name="Line 797"/>
              <p:cNvSpPr>
                <a:spLocks noChangeAspect="1" noChangeShapeType="1"/>
              </p:cNvSpPr>
              <p:nvPr/>
            </p:nvSpPr>
            <p:spPr bwMode="auto">
              <a:xfrm flipH="1">
                <a:off x="3275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8" name="Line 798"/>
              <p:cNvSpPr>
                <a:spLocks noChangeAspect="1" noChangeShapeType="1"/>
              </p:cNvSpPr>
              <p:nvPr/>
            </p:nvSpPr>
            <p:spPr bwMode="auto">
              <a:xfrm flipH="1">
                <a:off x="3273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39" name="Line 799"/>
              <p:cNvSpPr>
                <a:spLocks noChangeAspect="1" noChangeShapeType="1"/>
              </p:cNvSpPr>
              <p:nvPr/>
            </p:nvSpPr>
            <p:spPr bwMode="auto">
              <a:xfrm flipH="1">
                <a:off x="3271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0" name="Line 800"/>
              <p:cNvSpPr>
                <a:spLocks noChangeAspect="1" noChangeShapeType="1"/>
              </p:cNvSpPr>
              <p:nvPr/>
            </p:nvSpPr>
            <p:spPr bwMode="auto">
              <a:xfrm flipH="1">
                <a:off x="3269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1" name="Line 801"/>
              <p:cNvSpPr>
                <a:spLocks noChangeAspect="1" noChangeShapeType="1"/>
              </p:cNvSpPr>
              <p:nvPr/>
            </p:nvSpPr>
            <p:spPr bwMode="auto">
              <a:xfrm flipH="1">
                <a:off x="3267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2" name="Line 802"/>
              <p:cNvSpPr>
                <a:spLocks noChangeAspect="1" noChangeShapeType="1"/>
              </p:cNvSpPr>
              <p:nvPr/>
            </p:nvSpPr>
            <p:spPr bwMode="auto">
              <a:xfrm flipH="1">
                <a:off x="3156" y="3570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3" name="Line 8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4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4" name="Line 8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2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5" name="Line 80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0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6" name="Line 80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8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7" name="Line 80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8" name="Line 80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49" name="Line 809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0" name="Line 810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1" name="Line 811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2" name="Line 812"/>
              <p:cNvSpPr>
                <a:spLocks noChangeAspect="1" noChangeShapeType="1"/>
              </p:cNvSpPr>
              <p:nvPr/>
            </p:nvSpPr>
            <p:spPr bwMode="auto">
              <a:xfrm flipV="1">
                <a:off x="3148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3" name="Line 813"/>
              <p:cNvSpPr>
                <a:spLocks noChangeAspect="1" noChangeShapeType="1"/>
              </p:cNvSpPr>
              <p:nvPr/>
            </p:nvSpPr>
            <p:spPr bwMode="auto">
              <a:xfrm flipV="1">
                <a:off x="3150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4" name="Line 814"/>
              <p:cNvSpPr>
                <a:spLocks noChangeAspect="1" noChangeShapeType="1"/>
              </p:cNvSpPr>
              <p:nvPr/>
            </p:nvSpPr>
            <p:spPr bwMode="auto">
              <a:xfrm flipV="1">
                <a:off x="3152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5" name="Line 815"/>
              <p:cNvSpPr>
                <a:spLocks noChangeAspect="1" noChangeShapeType="1"/>
              </p:cNvSpPr>
              <p:nvPr/>
            </p:nvSpPr>
            <p:spPr bwMode="auto">
              <a:xfrm flipV="1">
                <a:off x="3154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6" name="Line 816"/>
              <p:cNvSpPr>
                <a:spLocks noChangeAspect="1" noChangeShapeType="1"/>
              </p:cNvSpPr>
              <p:nvPr/>
            </p:nvSpPr>
            <p:spPr bwMode="auto">
              <a:xfrm>
                <a:off x="3156" y="3475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7" name="Line 817"/>
              <p:cNvSpPr>
                <a:spLocks noChangeAspect="1" noChangeShapeType="1"/>
              </p:cNvSpPr>
              <p:nvPr/>
            </p:nvSpPr>
            <p:spPr bwMode="auto">
              <a:xfrm>
                <a:off x="3267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8" name="Line 818"/>
              <p:cNvSpPr>
                <a:spLocks noChangeAspect="1" noChangeShapeType="1"/>
              </p:cNvSpPr>
              <p:nvPr/>
            </p:nvSpPr>
            <p:spPr bwMode="auto">
              <a:xfrm>
                <a:off x="3269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59" name="Line 819"/>
              <p:cNvSpPr>
                <a:spLocks noChangeAspect="1" noChangeShapeType="1"/>
              </p:cNvSpPr>
              <p:nvPr/>
            </p:nvSpPr>
            <p:spPr bwMode="auto">
              <a:xfrm>
                <a:off x="3271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0" name="Line 820"/>
              <p:cNvSpPr>
                <a:spLocks noChangeAspect="1" noChangeShapeType="1"/>
              </p:cNvSpPr>
              <p:nvPr/>
            </p:nvSpPr>
            <p:spPr bwMode="auto">
              <a:xfrm>
                <a:off x="3273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1" name="Line 821"/>
              <p:cNvSpPr>
                <a:spLocks noChangeAspect="1" noChangeShapeType="1"/>
              </p:cNvSpPr>
              <p:nvPr/>
            </p:nvSpPr>
            <p:spPr bwMode="auto">
              <a:xfrm>
                <a:off x="3275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2" name="Line 822"/>
              <p:cNvSpPr>
                <a:spLocks noChangeAspect="1" noChangeShapeType="1"/>
              </p:cNvSpPr>
              <p:nvPr/>
            </p:nvSpPr>
            <p:spPr bwMode="auto">
              <a:xfrm>
                <a:off x="3276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3" name="Line 823"/>
              <p:cNvSpPr>
                <a:spLocks noChangeAspect="1" noChangeShapeType="1"/>
              </p:cNvSpPr>
              <p:nvPr/>
            </p:nvSpPr>
            <p:spPr bwMode="auto">
              <a:xfrm>
                <a:off x="3276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4" name="Rectangle 824"/>
              <p:cNvSpPr>
                <a:spLocks noChangeAspect="1" noChangeArrowheads="1"/>
              </p:cNvSpPr>
              <p:nvPr/>
            </p:nvSpPr>
            <p:spPr bwMode="auto">
              <a:xfrm>
                <a:off x="3159" y="3486"/>
                <a:ext cx="105" cy="7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FF9900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5" name="Line 825"/>
              <p:cNvSpPr>
                <a:spLocks noChangeAspect="1" noChangeShapeType="1"/>
              </p:cNvSpPr>
              <p:nvPr/>
            </p:nvSpPr>
            <p:spPr bwMode="auto">
              <a:xfrm flipH="1">
                <a:off x="3159" y="3559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6" name="Line 826"/>
              <p:cNvSpPr>
                <a:spLocks noChangeAspect="1" noChangeShapeType="1"/>
              </p:cNvSpPr>
              <p:nvPr/>
            </p:nvSpPr>
            <p:spPr bwMode="auto">
              <a:xfrm flipV="1">
                <a:off x="3159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7" name="Line 827"/>
              <p:cNvSpPr>
                <a:spLocks noChangeAspect="1" noChangeShapeType="1"/>
              </p:cNvSpPr>
              <p:nvPr/>
            </p:nvSpPr>
            <p:spPr bwMode="auto">
              <a:xfrm>
                <a:off x="3159" y="3486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8" name="Line 828"/>
              <p:cNvSpPr>
                <a:spLocks noChangeAspect="1" noChangeShapeType="1"/>
              </p:cNvSpPr>
              <p:nvPr/>
            </p:nvSpPr>
            <p:spPr bwMode="auto">
              <a:xfrm>
                <a:off x="3264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69" name="Line 829"/>
              <p:cNvSpPr>
                <a:spLocks noChangeAspect="1" noChangeShapeType="1"/>
              </p:cNvSpPr>
              <p:nvPr/>
            </p:nvSpPr>
            <p:spPr bwMode="auto">
              <a:xfrm>
                <a:off x="3318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0" name="Freeform 830"/>
              <p:cNvSpPr>
                <a:spLocks noChangeAspect="1"/>
              </p:cNvSpPr>
              <p:nvPr/>
            </p:nvSpPr>
            <p:spPr bwMode="auto">
              <a:xfrm>
                <a:off x="3307" y="3532"/>
                <a:ext cx="25" cy="8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1" name="Line 831"/>
              <p:cNvSpPr>
                <a:spLocks noChangeAspect="1" noChangeShapeType="1"/>
              </p:cNvSpPr>
              <p:nvPr/>
            </p:nvSpPr>
            <p:spPr bwMode="auto">
              <a:xfrm>
                <a:off x="3351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2" name="Freeform 832"/>
              <p:cNvSpPr>
                <a:spLocks noChangeAspect="1"/>
              </p:cNvSpPr>
              <p:nvPr/>
            </p:nvSpPr>
            <p:spPr bwMode="auto">
              <a:xfrm>
                <a:off x="3339" y="3540"/>
                <a:ext cx="25" cy="7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3" name="Line 833"/>
              <p:cNvSpPr>
                <a:spLocks noChangeAspect="1" noChangeShapeType="1"/>
              </p:cNvSpPr>
              <p:nvPr/>
            </p:nvSpPr>
            <p:spPr bwMode="auto">
              <a:xfrm>
                <a:off x="3384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4" name="Freeform 834"/>
              <p:cNvSpPr>
                <a:spLocks noChangeAspect="1"/>
              </p:cNvSpPr>
              <p:nvPr/>
            </p:nvSpPr>
            <p:spPr bwMode="auto">
              <a:xfrm>
                <a:off x="3372" y="3530"/>
                <a:ext cx="25" cy="8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5" name="Freeform 835"/>
              <p:cNvSpPr>
                <a:spLocks noChangeAspect="1"/>
              </p:cNvSpPr>
              <p:nvPr/>
            </p:nvSpPr>
            <p:spPr bwMode="auto">
              <a:xfrm>
                <a:off x="3311" y="3481"/>
                <a:ext cx="15" cy="1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6" name="Freeform 836"/>
              <p:cNvSpPr>
                <a:spLocks noChangeAspect="1"/>
              </p:cNvSpPr>
              <p:nvPr/>
            </p:nvSpPr>
            <p:spPr bwMode="auto">
              <a:xfrm>
                <a:off x="3344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7" name="Freeform 837"/>
              <p:cNvSpPr>
                <a:spLocks noChangeAspect="1"/>
              </p:cNvSpPr>
              <p:nvPr/>
            </p:nvSpPr>
            <p:spPr bwMode="auto">
              <a:xfrm>
                <a:off x="3375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378" name="Oval 838"/>
              <p:cNvSpPr>
                <a:spLocks noChangeAspect="1" noChangeArrowheads="1"/>
              </p:cNvSpPr>
              <p:nvPr/>
            </p:nvSpPr>
            <p:spPr bwMode="auto">
              <a:xfrm>
                <a:off x="3407" y="3492"/>
                <a:ext cx="57" cy="57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2" name="グループ化 3010"/>
            <p:cNvGrpSpPr>
              <a:grpSpLocks noChangeAspect="1"/>
            </p:cNvGrpSpPr>
            <p:nvPr/>
          </p:nvGrpSpPr>
          <p:grpSpPr bwMode="auto">
            <a:xfrm>
              <a:off x="4373297" y="5199972"/>
              <a:ext cx="403189" cy="188912"/>
              <a:chOff x="2320792" y="2019300"/>
              <a:chExt cx="5807061" cy="2933700"/>
            </a:xfrm>
          </p:grpSpPr>
          <p:sp>
            <p:nvSpPr>
              <p:cNvPr id="1146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20792" y="2019300"/>
                <a:ext cx="5807061" cy="29337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7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33697" y="2731770"/>
                <a:ext cx="4748885" cy="2207260"/>
              </a:xfrm>
              <a:prstGeom prst="rect">
                <a:avLst/>
              </a:prstGeom>
              <a:solidFill>
                <a:srgbClr val="0099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8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493903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9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33697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0" name="Line 4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1" name="Line 41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2" name="Freeform 42"/>
              <p:cNvSpPr>
                <a:spLocks noChangeAspect="1"/>
              </p:cNvSpPr>
              <p:nvPr/>
            </p:nvSpPr>
            <p:spPr bwMode="auto">
              <a:xfrm>
                <a:off x="7082582" y="2061210"/>
                <a:ext cx="1019462" cy="2877820"/>
              </a:xfrm>
              <a:custGeom>
                <a:avLst/>
                <a:gdLst>
                  <a:gd name="T0" fmla="*/ 2147483647 w 733"/>
                  <a:gd name="T1" fmla="*/ 0 h 1906"/>
                  <a:gd name="T2" fmla="*/ 2147483647 w 733"/>
                  <a:gd name="T3" fmla="*/ 2147483647 h 1906"/>
                  <a:gd name="T4" fmla="*/ 0 w 733"/>
                  <a:gd name="T5" fmla="*/ 2147483647 h 1906"/>
                  <a:gd name="T6" fmla="*/ 0 w 733"/>
                  <a:gd name="T7" fmla="*/ 2147483647 h 1906"/>
                  <a:gd name="T8" fmla="*/ 2147483647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3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4254500"/>
                <a:ext cx="1019462" cy="6845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4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8102044" y="2061210"/>
                <a:ext cx="0" cy="219329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5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7082582" y="2061210"/>
                <a:ext cx="1019462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6" name="Line 46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7" name="Freeform 47"/>
              <p:cNvSpPr>
                <a:spLocks noChangeAspect="1"/>
              </p:cNvSpPr>
              <p:nvPr/>
            </p:nvSpPr>
            <p:spPr bwMode="auto">
              <a:xfrm>
                <a:off x="2333697" y="2061210"/>
                <a:ext cx="5742538" cy="670560"/>
              </a:xfrm>
              <a:custGeom>
                <a:avLst/>
                <a:gdLst>
                  <a:gd name="T0" fmla="*/ 2147483647 w 4133"/>
                  <a:gd name="T1" fmla="*/ 0 h 445"/>
                  <a:gd name="T2" fmla="*/ 2147483647 w 4133"/>
                  <a:gd name="T3" fmla="*/ 0 h 445"/>
                  <a:gd name="T4" fmla="*/ 2147483647 w 4133"/>
                  <a:gd name="T5" fmla="*/ 2147483647 h 445"/>
                  <a:gd name="T6" fmla="*/ 0 w 4133"/>
                  <a:gd name="T7" fmla="*/ 2147483647 h 445"/>
                  <a:gd name="T8" fmla="*/ 2147483647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92D050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8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3340254" y="2061210"/>
                <a:ext cx="473598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59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2061210"/>
                <a:ext cx="1006557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0" name="Line 5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1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2061210"/>
                <a:ext cx="993653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2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678741" y="3018154"/>
                <a:ext cx="1216984" cy="164909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3" name="フレーム 1162"/>
              <p:cNvSpPr/>
              <p:nvPr/>
            </p:nvSpPr>
            <p:spPr bwMode="auto">
              <a:xfrm>
                <a:off x="2620760" y="2906808"/>
                <a:ext cx="1463327" cy="1922935"/>
              </a:xfrm>
              <a:prstGeom prst="fram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13" name="グループ化 209"/>
              <p:cNvGrpSpPr>
                <a:grpSpLocks/>
              </p:cNvGrpSpPr>
              <p:nvPr/>
            </p:nvGrpSpPr>
            <p:grpSpPr bwMode="auto">
              <a:xfrm>
                <a:off x="4429125" y="2952750"/>
                <a:ext cx="1323975" cy="419100"/>
                <a:chOff x="4429125" y="2952750"/>
                <a:chExt cx="1323975" cy="419100"/>
              </a:xfrm>
            </p:grpSpPr>
            <p:sp>
              <p:nvSpPr>
                <p:cNvPr id="1178" name="二等辺三角形 3034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179" name="二等辺三角形 3035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180" name="二等辺三角形 3036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4" name="グループ化 210"/>
              <p:cNvGrpSpPr>
                <a:grpSpLocks/>
              </p:cNvGrpSpPr>
              <p:nvPr/>
            </p:nvGrpSpPr>
            <p:grpSpPr bwMode="auto">
              <a:xfrm rot="10800000">
                <a:off x="4429125" y="3571875"/>
                <a:ext cx="1323975" cy="419100"/>
                <a:chOff x="4429125" y="2952750"/>
                <a:chExt cx="1323975" cy="419100"/>
              </a:xfrm>
            </p:grpSpPr>
            <p:sp>
              <p:nvSpPr>
                <p:cNvPr id="1175" name="二等辺三角形 3031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176" name="二等辺三角形 3032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177" name="二等辺三角形 3033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15" name="グループ化 217"/>
              <p:cNvGrpSpPr>
                <a:grpSpLocks/>
              </p:cNvGrpSpPr>
              <p:nvPr/>
            </p:nvGrpSpPr>
            <p:grpSpPr bwMode="auto">
              <a:xfrm>
                <a:off x="5924550" y="2981325"/>
                <a:ext cx="1028700" cy="1028700"/>
                <a:chOff x="7781925" y="4895850"/>
                <a:chExt cx="1200150" cy="1200150"/>
              </a:xfrm>
            </p:grpSpPr>
            <p:sp>
              <p:nvSpPr>
                <p:cNvPr id="1173" name="円/楕円 3029"/>
                <p:cNvSpPr>
                  <a:spLocks noChangeArrowheads="1"/>
                </p:cNvSpPr>
                <p:nvPr/>
              </p:nvSpPr>
              <p:spPr bwMode="auto">
                <a:xfrm>
                  <a:off x="7781925" y="4895850"/>
                  <a:ext cx="1200150" cy="1200150"/>
                </a:xfrm>
                <a:prstGeom prst="ellipse">
                  <a:avLst/>
                </a:prstGeom>
                <a:solidFill>
                  <a:srgbClr val="497752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174" name="星 32 3030"/>
                <p:cNvSpPr>
                  <a:spLocks noChangeArrowheads="1"/>
                </p:cNvSpPr>
                <p:nvPr/>
              </p:nvSpPr>
              <p:spPr bwMode="auto">
                <a:xfrm>
                  <a:off x="7839075" y="4953000"/>
                  <a:ext cx="1085850" cy="1085850"/>
                </a:xfrm>
                <a:prstGeom prst="star32">
                  <a:avLst>
                    <a:gd name="adj" fmla="val 37500"/>
                  </a:avLst>
                </a:prstGeom>
                <a:solidFill>
                  <a:srgbClr val="00B050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sp>
            <p:nvSpPr>
              <p:cNvPr id="1167" name="角丸四角形 3023"/>
              <p:cNvSpPr>
                <a:spLocks noChangeArrowheads="1"/>
              </p:cNvSpPr>
              <p:nvPr/>
            </p:nvSpPr>
            <p:spPr bwMode="auto">
              <a:xfrm>
                <a:off x="445770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8" name="角丸四角形 3024"/>
              <p:cNvSpPr>
                <a:spLocks noChangeArrowheads="1"/>
              </p:cNvSpPr>
              <p:nvPr/>
            </p:nvSpPr>
            <p:spPr bwMode="auto">
              <a:xfrm>
                <a:off x="4798684" y="4295770"/>
                <a:ext cx="219065" cy="466716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69" name="角丸四角形 3025"/>
              <p:cNvSpPr>
                <a:spLocks noChangeArrowheads="1"/>
              </p:cNvSpPr>
              <p:nvPr/>
            </p:nvSpPr>
            <p:spPr bwMode="auto">
              <a:xfrm>
                <a:off x="513969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0" name="角丸四角形 3026"/>
              <p:cNvSpPr>
                <a:spLocks noChangeArrowheads="1"/>
              </p:cNvSpPr>
              <p:nvPr/>
            </p:nvSpPr>
            <p:spPr bwMode="auto">
              <a:xfrm>
                <a:off x="548068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1" name="角丸四角形 3027"/>
              <p:cNvSpPr>
                <a:spLocks noChangeArrowheads="1"/>
              </p:cNvSpPr>
              <p:nvPr/>
            </p:nvSpPr>
            <p:spPr bwMode="auto">
              <a:xfrm>
                <a:off x="582168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2" name="角丸四角形 3028"/>
              <p:cNvSpPr>
                <a:spLocks noChangeArrowheads="1"/>
              </p:cNvSpPr>
              <p:nvPr/>
            </p:nvSpPr>
            <p:spPr bwMode="auto">
              <a:xfrm>
                <a:off x="616267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06" name="AutoShape 2"/>
            <p:cNvSpPr>
              <a:spLocks noChangeAspect="1" noChangeArrowheads="1"/>
            </p:cNvSpPr>
            <p:nvPr/>
          </p:nvSpPr>
          <p:spPr bwMode="auto">
            <a:xfrm>
              <a:off x="1993269" y="3057106"/>
              <a:ext cx="6349830" cy="1640459"/>
            </a:xfrm>
            <a:prstGeom prst="parallelogram">
              <a:avLst>
                <a:gd name="adj" fmla="val 94659"/>
              </a:avLst>
            </a:prstGeom>
            <a:gradFill rotWithShape="1">
              <a:gsLst>
                <a:gs pos="0">
                  <a:srgbClr val="9393ED">
                    <a:alpha val="50000"/>
                  </a:srgbClr>
                </a:gs>
                <a:gs pos="50000">
                  <a:schemeClr val="bg1">
                    <a:alpha val="64999"/>
                  </a:schemeClr>
                </a:gs>
                <a:gs pos="100000">
                  <a:srgbClr val="9393ED"/>
                </a:gs>
              </a:gsLst>
              <a:lin ang="0" scaled="1"/>
            </a:gradFill>
            <a:ln w="15875">
              <a:solidFill>
                <a:srgbClr val="3366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 dirty="0">
                <a:solidFill>
                  <a:srgbClr val="FFFF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11" name="正方形/長方形 110"/>
            <p:cNvSpPr/>
            <p:nvPr/>
          </p:nvSpPr>
          <p:spPr bwMode="auto">
            <a:xfrm>
              <a:off x="4697891" y="3514516"/>
              <a:ext cx="1376022" cy="37166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12" name="正方形/長方形 111"/>
            <p:cNvSpPr/>
            <p:nvPr/>
          </p:nvSpPr>
          <p:spPr bwMode="auto">
            <a:xfrm rot="7999950" flipV="1">
              <a:off x="3930946" y="3829293"/>
              <a:ext cx="1041338" cy="34756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13" name="正方形/長方形 112"/>
            <p:cNvSpPr/>
            <p:nvPr/>
          </p:nvSpPr>
          <p:spPr bwMode="auto">
            <a:xfrm>
              <a:off x="5491220" y="4242500"/>
              <a:ext cx="1259018" cy="41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14" name="正方形/長方形 113"/>
            <p:cNvSpPr/>
            <p:nvPr/>
          </p:nvSpPr>
          <p:spPr bwMode="auto">
            <a:xfrm>
              <a:off x="4122722" y="4242500"/>
              <a:ext cx="1259018" cy="41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17" name="正方形/長方形 116"/>
            <p:cNvSpPr/>
            <p:nvPr/>
          </p:nvSpPr>
          <p:spPr bwMode="auto">
            <a:xfrm>
              <a:off x="2754224" y="4242500"/>
              <a:ext cx="1204278" cy="41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18" name="正方形/長方形 117"/>
            <p:cNvSpPr/>
            <p:nvPr/>
          </p:nvSpPr>
          <p:spPr bwMode="auto">
            <a:xfrm rot="7999950" flipV="1">
              <a:off x="5343693" y="3847541"/>
              <a:ext cx="938332" cy="4880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cxnSp>
          <p:nvCxnSpPr>
            <p:cNvPr id="135" name="直線コネクタ 134"/>
            <p:cNvCxnSpPr/>
            <p:nvPr/>
          </p:nvCxnSpPr>
          <p:spPr bwMode="auto">
            <a:xfrm rot="5400000" flipH="1" flipV="1">
              <a:off x="3841724" y="5522568"/>
              <a:ext cx="451175" cy="425875"/>
            </a:xfrm>
            <a:prstGeom prst="line">
              <a:avLst/>
            </a:prstGeom>
            <a:ln w="38100">
              <a:solidFill>
                <a:srgbClr val="00CC00">
                  <a:alpha val="4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/>
            <p:cNvCxnSpPr/>
            <p:nvPr/>
          </p:nvCxnSpPr>
          <p:spPr bwMode="auto">
            <a:xfrm rot="5400000" flipH="1" flipV="1">
              <a:off x="5564111" y="5676929"/>
              <a:ext cx="358775" cy="355600"/>
            </a:xfrm>
            <a:prstGeom prst="line">
              <a:avLst/>
            </a:prstGeom>
            <a:ln w="38100">
              <a:solidFill>
                <a:srgbClr val="00B0F0">
                  <a:alpha val="4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" name="Group 1122"/>
            <p:cNvGrpSpPr>
              <a:grpSpLocks noChangeAspect="1"/>
            </p:cNvGrpSpPr>
            <p:nvPr/>
          </p:nvGrpSpPr>
          <p:grpSpPr bwMode="auto">
            <a:xfrm>
              <a:off x="5305077" y="5988079"/>
              <a:ext cx="406364" cy="190500"/>
              <a:chOff x="2256" y="514"/>
              <a:chExt cx="2405" cy="1118"/>
            </a:xfrm>
          </p:grpSpPr>
          <p:sp>
            <p:nvSpPr>
              <p:cNvPr id="1101" name="AutoShape 1123"/>
              <p:cNvSpPr>
                <a:spLocks noChangeAspect="1" noChangeArrowheads="1" noTextEdit="1"/>
              </p:cNvSpPr>
              <p:nvPr/>
            </p:nvSpPr>
            <p:spPr bwMode="auto">
              <a:xfrm>
                <a:off x="2256" y="51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2" name="Rectangle 1124"/>
              <p:cNvSpPr>
                <a:spLocks noChangeAspect="1" noChangeArrowheads="1"/>
              </p:cNvSpPr>
              <p:nvPr/>
            </p:nvSpPr>
            <p:spPr bwMode="auto">
              <a:xfrm>
                <a:off x="2263" y="788"/>
                <a:ext cx="1963" cy="837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3" name="Line 1125"/>
              <p:cNvSpPr>
                <a:spLocks noChangeAspect="1" noChangeShapeType="1"/>
              </p:cNvSpPr>
              <p:nvPr/>
            </p:nvSpPr>
            <p:spPr bwMode="auto">
              <a:xfrm flipH="1">
                <a:off x="2263" y="162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4" name="Line 1126"/>
              <p:cNvSpPr>
                <a:spLocks noChangeAspect="1" noChangeShapeType="1"/>
              </p:cNvSpPr>
              <p:nvPr/>
            </p:nvSpPr>
            <p:spPr bwMode="auto">
              <a:xfrm flipV="1">
                <a:off x="2263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5" name="Line 112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6" name="Line 1128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7" name="Freeform 1129"/>
              <p:cNvSpPr>
                <a:spLocks noChangeAspect="1"/>
              </p:cNvSpPr>
              <p:nvPr/>
            </p:nvSpPr>
            <p:spPr bwMode="auto">
              <a:xfrm>
                <a:off x="4226" y="53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8" name="Line 1130"/>
              <p:cNvSpPr>
                <a:spLocks noChangeAspect="1" noChangeShapeType="1"/>
              </p:cNvSpPr>
              <p:nvPr/>
            </p:nvSpPr>
            <p:spPr bwMode="auto">
              <a:xfrm flipV="1">
                <a:off x="4226" y="136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9" name="Line 1131"/>
              <p:cNvSpPr>
                <a:spLocks noChangeAspect="1" noChangeShapeType="1"/>
              </p:cNvSpPr>
              <p:nvPr/>
            </p:nvSpPr>
            <p:spPr bwMode="auto">
              <a:xfrm flipV="1">
                <a:off x="4651" y="53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0" name="Line 1132"/>
              <p:cNvSpPr>
                <a:spLocks noChangeAspect="1" noChangeShapeType="1"/>
              </p:cNvSpPr>
              <p:nvPr/>
            </p:nvSpPr>
            <p:spPr bwMode="auto">
              <a:xfrm flipH="1">
                <a:off x="4226" y="53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1" name="Line 1133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2" name="Freeform 1134"/>
              <p:cNvSpPr>
                <a:spLocks noChangeAspect="1"/>
              </p:cNvSpPr>
              <p:nvPr/>
            </p:nvSpPr>
            <p:spPr bwMode="auto">
              <a:xfrm>
                <a:off x="2263" y="53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CCFFCC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3" name="Line 1135"/>
              <p:cNvSpPr>
                <a:spLocks noChangeAspect="1" noChangeShapeType="1"/>
              </p:cNvSpPr>
              <p:nvPr/>
            </p:nvSpPr>
            <p:spPr bwMode="auto">
              <a:xfrm flipH="1">
                <a:off x="2677" y="531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4" name="Line 1136"/>
              <p:cNvSpPr>
                <a:spLocks noChangeAspect="1" noChangeShapeType="1"/>
              </p:cNvSpPr>
              <p:nvPr/>
            </p:nvSpPr>
            <p:spPr bwMode="auto">
              <a:xfrm flipH="1">
                <a:off x="2263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5" name="Line 113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6" name="Line 1138"/>
              <p:cNvSpPr>
                <a:spLocks noChangeAspect="1" noChangeShapeType="1"/>
              </p:cNvSpPr>
              <p:nvPr/>
            </p:nvSpPr>
            <p:spPr bwMode="auto">
              <a:xfrm flipV="1">
                <a:off x="4226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7" name="Oval 1139"/>
              <p:cNvSpPr>
                <a:spLocks noChangeAspect="1" noChangeArrowheads="1"/>
              </p:cNvSpPr>
              <p:nvPr/>
            </p:nvSpPr>
            <p:spPr bwMode="auto">
              <a:xfrm>
                <a:off x="2784" y="852"/>
                <a:ext cx="900" cy="360"/>
              </a:xfrm>
              <a:prstGeom prst="ellipse">
                <a:avLst/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8" name="Oval 1140"/>
              <p:cNvSpPr>
                <a:spLocks noChangeAspect="1" noChangeArrowheads="1"/>
              </p:cNvSpPr>
              <p:nvPr/>
            </p:nvSpPr>
            <p:spPr bwMode="auto">
              <a:xfrm>
                <a:off x="282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19" name="Oval 1141"/>
              <p:cNvSpPr>
                <a:spLocks noChangeAspect="1" noChangeArrowheads="1"/>
              </p:cNvSpPr>
              <p:nvPr/>
            </p:nvSpPr>
            <p:spPr bwMode="auto">
              <a:xfrm>
                <a:off x="304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0" name="Oval 1142"/>
              <p:cNvSpPr>
                <a:spLocks noChangeAspect="1" noChangeArrowheads="1"/>
              </p:cNvSpPr>
              <p:nvPr/>
            </p:nvSpPr>
            <p:spPr bwMode="auto">
              <a:xfrm>
                <a:off x="326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1" name="Oval 1143"/>
              <p:cNvSpPr>
                <a:spLocks noChangeAspect="1" noChangeArrowheads="1"/>
              </p:cNvSpPr>
              <p:nvPr/>
            </p:nvSpPr>
            <p:spPr bwMode="auto">
              <a:xfrm>
                <a:off x="348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2" name="Rectangle 1144"/>
              <p:cNvSpPr>
                <a:spLocks noChangeAspect="1" noChangeArrowheads="1"/>
              </p:cNvSpPr>
              <p:nvPr/>
            </p:nvSpPr>
            <p:spPr bwMode="auto">
              <a:xfrm>
                <a:off x="2352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3" name="Rectangle 1145"/>
              <p:cNvSpPr>
                <a:spLocks noChangeAspect="1" noChangeArrowheads="1"/>
              </p:cNvSpPr>
              <p:nvPr/>
            </p:nvSpPr>
            <p:spPr bwMode="auto">
              <a:xfrm>
                <a:off x="2490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4" name="Rectangle 1146"/>
              <p:cNvSpPr>
                <a:spLocks noChangeAspect="1" noChangeArrowheads="1"/>
              </p:cNvSpPr>
              <p:nvPr/>
            </p:nvSpPr>
            <p:spPr bwMode="auto">
              <a:xfrm>
                <a:off x="2352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5" name="Rectangle 1147"/>
              <p:cNvSpPr>
                <a:spLocks noChangeAspect="1" noChangeArrowheads="1"/>
              </p:cNvSpPr>
              <p:nvPr/>
            </p:nvSpPr>
            <p:spPr bwMode="auto">
              <a:xfrm>
                <a:off x="2490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6" name="Rectangle 1148"/>
              <p:cNvSpPr>
                <a:spLocks noChangeAspect="1" noChangeArrowheads="1"/>
              </p:cNvSpPr>
              <p:nvPr/>
            </p:nvSpPr>
            <p:spPr bwMode="auto">
              <a:xfrm>
                <a:off x="2352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7" name="Rectangle 1149"/>
              <p:cNvSpPr>
                <a:spLocks noChangeAspect="1" noChangeArrowheads="1"/>
              </p:cNvSpPr>
              <p:nvPr/>
            </p:nvSpPr>
            <p:spPr bwMode="auto">
              <a:xfrm>
                <a:off x="2490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8" name="Rectangle 1150"/>
              <p:cNvSpPr>
                <a:spLocks noChangeAspect="1" noChangeArrowheads="1"/>
              </p:cNvSpPr>
              <p:nvPr/>
            </p:nvSpPr>
            <p:spPr bwMode="auto">
              <a:xfrm>
                <a:off x="2352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29" name="Rectangle 1151"/>
              <p:cNvSpPr>
                <a:spLocks noChangeAspect="1" noChangeArrowheads="1"/>
              </p:cNvSpPr>
              <p:nvPr/>
            </p:nvSpPr>
            <p:spPr bwMode="auto">
              <a:xfrm>
                <a:off x="2490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0" name="Rectangle 1152"/>
              <p:cNvSpPr>
                <a:spLocks noChangeAspect="1" noChangeArrowheads="1"/>
              </p:cNvSpPr>
              <p:nvPr/>
            </p:nvSpPr>
            <p:spPr bwMode="auto">
              <a:xfrm>
                <a:off x="3750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1" name="Rectangle 1153"/>
              <p:cNvSpPr>
                <a:spLocks noChangeAspect="1" noChangeArrowheads="1"/>
              </p:cNvSpPr>
              <p:nvPr/>
            </p:nvSpPr>
            <p:spPr bwMode="auto">
              <a:xfrm>
                <a:off x="3864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2" name="Rectangle 1154"/>
              <p:cNvSpPr>
                <a:spLocks noChangeAspect="1" noChangeArrowheads="1"/>
              </p:cNvSpPr>
              <p:nvPr/>
            </p:nvSpPr>
            <p:spPr bwMode="auto">
              <a:xfrm>
                <a:off x="3972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3" name="Rectangle 1155"/>
              <p:cNvSpPr>
                <a:spLocks noChangeAspect="1" noChangeArrowheads="1"/>
              </p:cNvSpPr>
              <p:nvPr/>
            </p:nvSpPr>
            <p:spPr bwMode="auto">
              <a:xfrm>
                <a:off x="4086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4" name="AutoShape 1156"/>
              <p:cNvSpPr>
                <a:spLocks noChangeAspect="1" noChangeArrowheads="1"/>
              </p:cNvSpPr>
              <p:nvPr/>
            </p:nvSpPr>
            <p:spPr bwMode="auto">
              <a:xfrm>
                <a:off x="282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5" name="Line 1157"/>
              <p:cNvSpPr>
                <a:spLocks noChangeAspect="1" noChangeShapeType="1"/>
              </p:cNvSpPr>
              <p:nvPr/>
            </p:nvSpPr>
            <p:spPr bwMode="auto">
              <a:xfrm>
                <a:off x="3054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6" name="Line 1158"/>
              <p:cNvSpPr>
                <a:spLocks noChangeAspect="1" noChangeShapeType="1"/>
              </p:cNvSpPr>
              <p:nvPr/>
            </p:nvSpPr>
            <p:spPr bwMode="auto">
              <a:xfrm>
                <a:off x="3121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7" name="Line 1159"/>
              <p:cNvSpPr>
                <a:spLocks noChangeAspect="1" noChangeShapeType="1"/>
              </p:cNvSpPr>
              <p:nvPr/>
            </p:nvSpPr>
            <p:spPr bwMode="auto">
              <a:xfrm>
                <a:off x="3188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8" name="Line 1160"/>
              <p:cNvSpPr>
                <a:spLocks noChangeAspect="1" noChangeShapeType="1"/>
              </p:cNvSpPr>
              <p:nvPr/>
            </p:nvSpPr>
            <p:spPr bwMode="auto">
              <a:xfrm>
                <a:off x="3255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39" name="Line 1161"/>
              <p:cNvSpPr>
                <a:spLocks noChangeAspect="1" noChangeShapeType="1"/>
              </p:cNvSpPr>
              <p:nvPr/>
            </p:nvSpPr>
            <p:spPr bwMode="auto">
              <a:xfrm>
                <a:off x="3322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0" name="Line 1162"/>
              <p:cNvSpPr>
                <a:spLocks noChangeAspect="1" noChangeShapeType="1"/>
              </p:cNvSpPr>
              <p:nvPr/>
            </p:nvSpPr>
            <p:spPr bwMode="auto">
              <a:xfrm>
                <a:off x="3390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1" name="Line 1163"/>
              <p:cNvSpPr>
                <a:spLocks noChangeAspect="1" noChangeShapeType="1"/>
              </p:cNvSpPr>
              <p:nvPr/>
            </p:nvSpPr>
            <p:spPr bwMode="auto">
              <a:xfrm>
                <a:off x="2970" y="1476"/>
                <a:ext cx="516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2" name="AutoShape 1164"/>
              <p:cNvSpPr>
                <a:spLocks noChangeAspect="1" noChangeArrowheads="1"/>
              </p:cNvSpPr>
              <p:nvPr/>
            </p:nvSpPr>
            <p:spPr bwMode="auto">
              <a:xfrm>
                <a:off x="348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3" name="Oval 1165"/>
              <p:cNvSpPr>
                <a:spLocks noChangeAspect="1" noChangeArrowheads="1"/>
              </p:cNvSpPr>
              <p:nvPr/>
            </p:nvSpPr>
            <p:spPr bwMode="auto">
              <a:xfrm>
                <a:off x="2358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4" name="Oval 1166"/>
              <p:cNvSpPr>
                <a:spLocks noChangeAspect="1" noChangeArrowheads="1"/>
              </p:cNvSpPr>
              <p:nvPr/>
            </p:nvSpPr>
            <p:spPr bwMode="auto">
              <a:xfrm>
                <a:off x="2451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45" name="Oval 1167"/>
              <p:cNvSpPr>
                <a:spLocks noChangeAspect="1" noChangeArrowheads="1"/>
              </p:cNvSpPr>
              <p:nvPr/>
            </p:nvSpPr>
            <p:spPr bwMode="auto">
              <a:xfrm>
                <a:off x="2544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38" name="直線コネクタ 137"/>
            <p:cNvCxnSpPr/>
            <p:nvPr/>
          </p:nvCxnSpPr>
          <p:spPr bwMode="auto">
            <a:xfrm>
              <a:off x="5154536" y="5306334"/>
              <a:ext cx="98425" cy="1588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" name="Group 640"/>
            <p:cNvGrpSpPr>
              <a:grpSpLocks noChangeAspect="1"/>
            </p:cNvGrpSpPr>
            <p:nvPr/>
          </p:nvGrpSpPr>
          <p:grpSpPr bwMode="auto">
            <a:xfrm>
              <a:off x="3917726" y="6216679"/>
              <a:ext cx="417475" cy="209550"/>
              <a:chOff x="3134" y="3413"/>
              <a:chExt cx="414" cy="193"/>
            </a:xfrm>
          </p:grpSpPr>
          <p:sp>
            <p:nvSpPr>
              <p:cNvPr id="903" name="AutoShape 641"/>
              <p:cNvSpPr>
                <a:spLocks noChangeAspect="1" noChangeArrowheads="1" noTextEdit="1"/>
              </p:cNvSpPr>
              <p:nvPr/>
            </p:nvSpPr>
            <p:spPr bwMode="auto">
              <a:xfrm>
                <a:off x="3134" y="3413"/>
                <a:ext cx="414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4" name="Rectangle 642"/>
              <p:cNvSpPr>
                <a:spLocks noChangeAspect="1" noChangeArrowheads="1"/>
              </p:cNvSpPr>
              <p:nvPr/>
            </p:nvSpPr>
            <p:spPr bwMode="auto">
              <a:xfrm>
                <a:off x="3135" y="3460"/>
                <a:ext cx="338" cy="145"/>
              </a:xfrm>
              <a:prstGeom prst="rect">
                <a:avLst/>
              </a:prstGeom>
              <a:solidFill>
                <a:srgbClr val="FFCC99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5" name="Line 643"/>
              <p:cNvSpPr>
                <a:spLocks noChangeAspect="1" noChangeShapeType="1"/>
              </p:cNvSpPr>
              <p:nvPr/>
            </p:nvSpPr>
            <p:spPr bwMode="auto">
              <a:xfrm flipH="1">
                <a:off x="3135" y="3605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6" name="Line 644"/>
              <p:cNvSpPr>
                <a:spLocks noChangeAspect="1" noChangeShapeType="1"/>
              </p:cNvSpPr>
              <p:nvPr/>
            </p:nvSpPr>
            <p:spPr bwMode="auto">
              <a:xfrm flipV="1">
                <a:off x="3135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7" name="Line 64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8" name="Line 646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09" name="Freeform 647"/>
              <p:cNvSpPr>
                <a:spLocks noChangeAspect="1"/>
              </p:cNvSpPr>
              <p:nvPr/>
            </p:nvSpPr>
            <p:spPr bwMode="auto">
              <a:xfrm>
                <a:off x="3473" y="3416"/>
                <a:ext cx="73" cy="189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0" name="Line 648"/>
              <p:cNvSpPr>
                <a:spLocks noChangeAspect="1" noChangeShapeType="1"/>
              </p:cNvSpPr>
              <p:nvPr/>
            </p:nvSpPr>
            <p:spPr bwMode="auto">
              <a:xfrm flipV="1">
                <a:off x="3473" y="3560"/>
                <a:ext cx="73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1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3546" y="3416"/>
                <a:ext cx="0" cy="1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2" name="Line 650"/>
              <p:cNvSpPr>
                <a:spLocks noChangeAspect="1" noChangeShapeType="1"/>
              </p:cNvSpPr>
              <p:nvPr/>
            </p:nvSpPr>
            <p:spPr bwMode="auto">
              <a:xfrm flipH="1">
                <a:off x="3473" y="3416"/>
                <a:ext cx="73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3" name="Line 651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4" name="Freeform 652"/>
              <p:cNvSpPr>
                <a:spLocks noChangeAspect="1"/>
              </p:cNvSpPr>
              <p:nvPr/>
            </p:nvSpPr>
            <p:spPr bwMode="auto">
              <a:xfrm>
                <a:off x="3135" y="3416"/>
                <a:ext cx="410" cy="44"/>
              </a:xfrm>
              <a:custGeom>
                <a:avLst/>
                <a:gdLst>
                  <a:gd name="T0" fmla="*/ 1 w 4133"/>
                  <a:gd name="T1" fmla="*/ 0 h 445"/>
                  <a:gd name="T2" fmla="*/ 4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9E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5" name="Line 653"/>
              <p:cNvSpPr>
                <a:spLocks noChangeAspect="1" noChangeShapeType="1"/>
              </p:cNvSpPr>
              <p:nvPr/>
            </p:nvSpPr>
            <p:spPr bwMode="auto">
              <a:xfrm flipH="1">
                <a:off x="3207" y="3416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6" name="Line 654"/>
              <p:cNvSpPr>
                <a:spLocks noChangeAspect="1" noChangeShapeType="1"/>
              </p:cNvSpPr>
              <p:nvPr/>
            </p:nvSpPr>
            <p:spPr bwMode="auto">
              <a:xfrm flipH="1">
                <a:off x="3135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7" name="Line 65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8" name="Line 656"/>
              <p:cNvSpPr>
                <a:spLocks noChangeAspect="1" noChangeShapeType="1"/>
              </p:cNvSpPr>
              <p:nvPr/>
            </p:nvSpPr>
            <p:spPr bwMode="auto">
              <a:xfrm flipV="1">
                <a:off x="3473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19" name="Freeform 657"/>
              <p:cNvSpPr>
                <a:spLocks noChangeAspect="1"/>
              </p:cNvSpPr>
              <p:nvPr/>
            </p:nvSpPr>
            <p:spPr bwMode="auto">
              <a:xfrm>
                <a:off x="3425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0" name="Line 658"/>
              <p:cNvSpPr>
                <a:spLocks noChangeAspect="1" noChangeShapeType="1"/>
              </p:cNvSpPr>
              <p:nvPr/>
            </p:nvSpPr>
            <p:spPr bwMode="auto">
              <a:xfrm flipH="1">
                <a:off x="344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1" name="Line 659"/>
              <p:cNvSpPr>
                <a:spLocks noChangeAspect="1" noChangeShapeType="1"/>
              </p:cNvSpPr>
              <p:nvPr/>
            </p:nvSpPr>
            <p:spPr bwMode="auto">
              <a:xfrm flipH="1">
                <a:off x="344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2" name="Line 660"/>
              <p:cNvSpPr>
                <a:spLocks noChangeAspect="1" noChangeShapeType="1"/>
              </p:cNvSpPr>
              <p:nvPr/>
            </p:nvSpPr>
            <p:spPr bwMode="auto">
              <a:xfrm flipH="1">
                <a:off x="3442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3" name="Line 661"/>
              <p:cNvSpPr>
                <a:spLocks noChangeAspect="1" noChangeShapeType="1"/>
              </p:cNvSpPr>
              <p:nvPr/>
            </p:nvSpPr>
            <p:spPr bwMode="auto">
              <a:xfrm flipH="1">
                <a:off x="3440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4" name="Line 662"/>
              <p:cNvSpPr>
                <a:spLocks noChangeAspect="1" noChangeShapeType="1"/>
              </p:cNvSpPr>
              <p:nvPr/>
            </p:nvSpPr>
            <p:spPr bwMode="auto">
              <a:xfrm flipH="1">
                <a:off x="3437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5" name="Line 663"/>
              <p:cNvSpPr>
                <a:spLocks noChangeAspect="1" noChangeShapeType="1"/>
              </p:cNvSpPr>
              <p:nvPr/>
            </p:nvSpPr>
            <p:spPr bwMode="auto">
              <a:xfrm flipH="1">
                <a:off x="3435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6" name="Line 6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2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7" name="Line 6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0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8" name="Line 6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8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29" name="Line 66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6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0" name="Line 66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1" name="Line 66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2" name="Line 670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3" name="Line 671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4" name="Line 672"/>
              <p:cNvSpPr>
                <a:spLocks noChangeAspect="1" noChangeShapeType="1"/>
              </p:cNvSpPr>
              <p:nvPr/>
            </p:nvSpPr>
            <p:spPr bwMode="auto">
              <a:xfrm flipV="1">
                <a:off x="3426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5" name="Line 673"/>
              <p:cNvSpPr>
                <a:spLocks noChangeAspect="1" noChangeShapeType="1"/>
              </p:cNvSpPr>
              <p:nvPr/>
            </p:nvSpPr>
            <p:spPr bwMode="auto">
              <a:xfrm flipV="1">
                <a:off x="3428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6" name="Line 674"/>
              <p:cNvSpPr>
                <a:spLocks noChangeAspect="1" noChangeShapeType="1"/>
              </p:cNvSpPr>
              <p:nvPr/>
            </p:nvSpPr>
            <p:spPr bwMode="auto">
              <a:xfrm flipV="1">
                <a:off x="3430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7" name="Line 675"/>
              <p:cNvSpPr>
                <a:spLocks noChangeAspect="1" noChangeShapeType="1"/>
              </p:cNvSpPr>
              <p:nvPr/>
            </p:nvSpPr>
            <p:spPr bwMode="auto">
              <a:xfrm flipV="1">
                <a:off x="3432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8" name="Line 676"/>
              <p:cNvSpPr>
                <a:spLocks noChangeAspect="1" noChangeShapeType="1"/>
              </p:cNvSpPr>
              <p:nvPr/>
            </p:nvSpPr>
            <p:spPr bwMode="auto">
              <a:xfrm>
                <a:off x="3435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39" name="Line 677"/>
              <p:cNvSpPr>
                <a:spLocks noChangeAspect="1" noChangeShapeType="1"/>
              </p:cNvSpPr>
              <p:nvPr/>
            </p:nvSpPr>
            <p:spPr bwMode="auto">
              <a:xfrm>
                <a:off x="3437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0" name="Line 678"/>
              <p:cNvSpPr>
                <a:spLocks noChangeAspect="1" noChangeShapeType="1"/>
              </p:cNvSpPr>
              <p:nvPr/>
            </p:nvSpPr>
            <p:spPr bwMode="auto">
              <a:xfrm>
                <a:off x="3440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1" name="Line 679"/>
              <p:cNvSpPr>
                <a:spLocks noChangeAspect="1" noChangeShapeType="1"/>
              </p:cNvSpPr>
              <p:nvPr/>
            </p:nvSpPr>
            <p:spPr bwMode="auto">
              <a:xfrm>
                <a:off x="3442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2" name="Line 680"/>
              <p:cNvSpPr>
                <a:spLocks noChangeAspect="1" noChangeShapeType="1"/>
              </p:cNvSpPr>
              <p:nvPr/>
            </p:nvSpPr>
            <p:spPr bwMode="auto">
              <a:xfrm>
                <a:off x="344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3" name="Line 681"/>
              <p:cNvSpPr>
                <a:spLocks noChangeAspect="1" noChangeShapeType="1"/>
              </p:cNvSpPr>
              <p:nvPr/>
            </p:nvSpPr>
            <p:spPr bwMode="auto">
              <a:xfrm>
                <a:off x="344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4" name="Freeform 682"/>
              <p:cNvSpPr>
                <a:spLocks noChangeAspect="1"/>
              </p:cNvSpPr>
              <p:nvPr/>
            </p:nvSpPr>
            <p:spPr bwMode="auto">
              <a:xfrm>
                <a:off x="3394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5" name="Line 683"/>
              <p:cNvSpPr>
                <a:spLocks noChangeAspect="1" noChangeShapeType="1"/>
              </p:cNvSpPr>
              <p:nvPr/>
            </p:nvSpPr>
            <p:spPr bwMode="auto">
              <a:xfrm flipH="1">
                <a:off x="341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6" name="Line 684"/>
              <p:cNvSpPr>
                <a:spLocks noChangeAspect="1" noChangeShapeType="1"/>
              </p:cNvSpPr>
              <p:nvPr/>
            </p:nvSpPr>
            <p:spPr bwMode="auto">
              <a:xfrm flipH="1">
                <a:off x="341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7" name="Line 685"/>
              <p:cNvSpPr>
                <a:spLocks noChangeAspect="1" noChangeShapeType="1"/>
              </p:cNvSpPr>
              <p:nvPr/>
            </p:nvSpPr>
            <p:spPr bwMode="auto">
              <a:xfrm flipH="1">
                <a:off x="3411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8" name="Line 686"/>
              <p:cNvSpPr>
                <a:spLocks noChangeAspect="1" noChangeShapeType="1"/>
              </p:cNvSpPr>
              <p:nvPr/>
            </p:nvSpPr>
            <p:spPr bwMode="auto">
              <a:xfrm flipH="1">
                <a:off x="3409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49" name="Line 687"/>
              <p:cNvSpPr>
                <a:spLocks noChangeAspect="1" noChangeShapeType="1"/>
              </p:cNvSpPr>
              <p:nvPr/>
            </p:nvSpPr>
            <p:spPr bwMode="auto">
              <a:xfrm flipH="1">
                <a:off x="3407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0" name="Line 688"/>
              <p:cNvSpPr>
                <a:spLocks noChangeAspect="1" noChangeShapeType="1"/>
              </p:cNvSpPr>
              <p:nvPr/>
            </p:nvSpPr>
            <p:spPr bwMode="auto">
              <a:xfrm flipH="1">
                <a:off x="3404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1" name="Line 6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01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2" name="Line 69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9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3" name="Line 69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7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4" name="Line 6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5" name="Line 69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6" name="Line 69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7" name="Line 695"/>
              <p:cNvSpPr>
                <a:spLocks noChangeAspect="1" noChangeShapeType="1"/>
              </p:cNvSpPr>
              <p:nvPr/>
            </p:nvSpPr>
            <p:spPr bwMode="auto">
              <a:xfrm flipV="1">
                <a:off x="33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8" name="Line 696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7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59" name="Line 697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0" name="Line 698"/>
              <p:cNvSpPr>
                <a:spLocks noChangeAspect="1" noChangeShapeType="1"/>
              </p:cNvSpPr>
              <p:nvPr/>
            </p:nvSpPr>
            <p:spPr bwMode="auto">
              <a:xfrm flipV="1">
                <a:off x="3397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1" name="Line 699"/>
              <p:cNvSpPr>
                <a:spLocks noChangeAspect="1" noChangeShapeType="1"/>
              </p:cNvSpPr>
              <p:nvPr/>
            </p:nvSpPr>
            <p:spPr bwMode="auto">
              <a:xfrm flipV="1">
                <a:off x="3399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2" name="Line 700"/>
              <p:cNvSpPr>
                <a:spLocks noChangeAspect="1" noChangeShapeType="1"/>
              </p:cNvSpPr>
              <p:nvPr/>
            </p:nvSpPr>
            <p:spPr bwMode="auto">
              <a:xfrm flipV="1">
                <a:off x="3401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3" name="Line 701"/>
              <p:cNvSpPr>
                <a:spLocks noChangeAspect="1" noChangeShapeType="1"/>
              </p:cNvSpPr>
              <p:nvPr/>
            </p:nvSpPr>
            <p:spPr bwMode="auto">
              <a:xfrm>
                <a:off x="3404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4" name="Line 702"/>
              <p:cNvSpPr>
                <a:spLocks noChangeAspect="1" noChangeShapeType="1"/>
              </p:cNvSpPr>
              <p:nvPr/>
            </p:nvSpPr>
            <p:spPr bwMode="auto">
              <a:xfrm>
                <a:off x="3407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5" name="Line 703"/>
              <p:cNvSpPr>
                <a:spLocks noChangeAspect="1" noChangeShapeType="1"/>
              </p:cNvSpPr>
              <p:nvPr/>
            </p:nvSpPr>
            <p:spPr bwMode="auto">
              <a:xfrm>
                <a:off x="3409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6" name="Line 704"/>
              <p:cNvSpPr>
                <a:spLocks noChangeAspect="1" noChangeShapeType="1"/>
              </p:cNvSpPr>
              <p:nvPr/>
            </p:nvSpPr>
            <p:spPr bwMode="auto">
              <a:xfrm>
                <a:off x="3411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7" name="Line 705"/>
              <p:cNvSpPr>
                <a:spLocks noChangeAspect="1" noChangeShapeType="1"/>
              </p:cNvSpPr>
              <p:nvPr/>
            </p:nvSpPr>
            <p:spPr bwMode="auto">
              <a:xfrm>
                <a:off x="341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8" name="Line 706"/>
              <p:cNvSpPr>
                <a:spLocks noChangeAspect="1" noChangeShapeType="1"/>
              </p:cNvSpPr>
              <p:nvPr/>
            </p:nvSpPr>
            <p:spPr bwMode="auto">
              <a:xfrm>
                <a:off x="341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69" name="Freeform 707"/>
              <p:cNvSpPr>
                <a:spLocks noChangeAspect="1"/>
              </p:cNvSpPr>
              <p:nvPr/>
            </p:nvSpPr>
            <p:spPr bwMode="auto">
              <a:xfrm>
                <a:off x="3364" y="3572"/>
                <a:ext cx="19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0" name="Line 708"/>
              <p:cNvSpPr>
                <a:spLocks noChangeAspect="1" noChangeShapeType="1"/>
              </p:cNvSpPr>
              <p:nvPr/>
            </p:nvSpPr>
            <p:spPr bwMode="auto">
              <a:xfrm flipH="1">
                <a:off x="3383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1" name="Line 709"/>
              <p:cNvSpPr>
                <a:spLocks noChangeAspect="1" noChangeShapeType="1"/>
              </p:cNvSpPr>
              <p:nvPr/>
            </p:nvSpPr>
            <p:spPr bwMode="auto">
              <a:xfrm flipH="1">
                <a:off x="3382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2" name="Line 710"/>
              <p:cNvSpPr>
                <a:spLocks noChangeAspect="1" noChangeShapeType="1"/>
              </p:cNvSpPr>
              <p:nvPr/>
            </p:nvSpPr>
            <p:spPr bwMode="auto">
              <a:xfrm flipH="1">
                <a:off x="3381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3" name="Line 711"/>
              <p:cNvSpPr>
                <a:spLocks noChangeAspect="1" noChangeShapeType="1"/>
              </p:cNvSpPr>
              <p:nvPr/>
            </p:nvSpPr>
            <p:spPr bwMode="auto">
              <a:xfrm flipH="1">
                <a:off x="3378" y="3589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4" name="Line 712"/>
              <p:cNvSpPr>
                <a:spLocks noChangeAspect="1" noChangeShapeType="1"/>
              </p:cNvSpPr>
              <p:nvPr/>
            </p:nvSpPr>
            <p:spPr bwMode="auto">
              <a:xfrm flipH="1">
                <a:off x="3376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5" name="Line 713"/>
              <p:cNvSpPr>
                <a:spLocks noChangeAspect="1" noChangeShapeType="1"/>
              </p:cNvSpPr>
              <p:nvPr/>
            </p:nvSpPr>
            <p:spPr bwMode="auto">
              <a:xfrm flipH="1">
                <a:off x="3373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6" name="Line 7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71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7" name="Line 7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8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8" name="Line 7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6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79" name="Line 7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5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0" name="Line 7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1" name="Line 7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2" name="Line 720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3" name="Line 721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4" name="Line 722"/>
              <p:cNvSpPr>
                <a:spLocks noChangeAspect="1" noChangeShapeType="1"/>
              </p:cNvSpPr>
              <p:nvPr/>
            </p:nvSpPr>
            <p:spPr bwMode="auto">
              <a:xfrm flipV="1">
                <a:off x="3365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5" name="Line 723"/>
              <p:cNvSpPr>
                <a:spLocks noChangeAspect="1" noChangeShapeType="1"/>
              </p:cNvSpPr>
              <p:nvPr/>
            </p:nvSpPr>
            <p:spPr bwMode="auto">
              <a:xfrm flipV="1">
                <a:off x="3366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6" name="Line 724"/>
              <p:cNvSpPr>
                <a:spLocks noChangeAspect="1" noChangeShapeType="1"/>
              </p:cNvSpPr>
              <p:nvPr/>
            </p:nvSpPr>
            <p:spPr bwMode="auto">
              <a:xfrm flipV="1">
                <a:off x="3368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7" name="Line 725"/>
              <p:cNvSpPr>
                <a:spLocks noChangeAspect="1" noChangeShapeType="1"/>
              </p:cNvSpPr>
              <p:nvPr/>
            </p:nvSpPr>
            <p:spPr bwMode="auto">
              <a:xfrm flipV="1">
                <a:off x="3371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8" name="Line 726"/>
              <p:cNvSpPr>
                <a:spLocks noChangeAspect="1" noChangeShapeType="1"/>
              </p:cNvSpPr>
              <p:nvPr/>
            </p:nvSpPr>
            <p:spPr bwMode="auto">
              <a:xfrm>
                <a:off x="3373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89" name="Line 727"/>
              <p:cNvSpPr>
                <a:spLocks noChangeAspect="1" noChangeShapeType="1"/>
              </p:cNvSpPr>
              <p:nvPr/>
            </p:nvSpPr>
            <p:spPr bwMode="auto">
              <a:xfrm>
                <a:off x="3376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0" name="Line 728"/>
              <p:cNvSpPr>
                <a:spLocks noChangeAspect="1" noChangeShapeType="1"/>
              </p:cNvSpPr>
              <p:nvPr/>
            </p:nvSpPr>
            <p:spPr bwMode="auto">
              <a:xfrm>
                <a:off x="3378" y="357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1" name="Line 729"/>
              <p:cNvSpPr>
                <a:spLocks noChangeAspect="1" noChangeShapeType="1"/>
              </p:cNvSpPr>
              <p:nvPr/>
            </p:nvSpPr>
            <p:spPr bwMode="auto">
              <a:xfrm>
                <a:off x="3381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2" name="Line 730"/>
              <p:cNvSpPr>
                <a:spLocks noChangeAspect="1" noChangeShapeType="1"/>
              </p:cNvSpPr>
              <p:nvPr/>
            </p:nvSpPr>
            <p:spPr bwMode="auto">
              <a:xfrm>
                <a:off x="3382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3" name="Line 731"/>
              <p:cNvSpPr>
                <a:spLocks noChangeAspect="1" noChangeShapeType="1"/>
              </p:cNvSpPr>
              <p:nvPr/>
            </p:nvSpPr>
            <p:spPr bwMode="auto">
              <a:xfrm>
                <a:off x="33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4" name="Freeform 732"/>
              <p:cNvSpPr>
                <a:spLocks noChangeAspect="1"/>
              </p:cNvSpPr>
              <p:nvPr/>
            </p:nvSpPr>
            <p:spPr bwMode="auto">
              <a:xfrm>
                <a:off x="3334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5" name="Line 733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6" name="Line 734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7" name="Line 735"/>
              <p:cNvSpPr>
                <a:spLocks noChangeAspect="1" noChangeShapeType="1"/>
              </p:cNvSpPr>
              <p:nvPr/>
            </p:nvSpPr>
            <p:spPr bwMode="auto">
              <a:xfrm flipH="1">
                <a:off x="3343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8" name="Line 736"/>
              <p:cNvSpPr>
                <a:spLocks noChangeAspect="1" noChangeShapeType="1"/>
              </p:cNvSpPr>
              <p:nvPr/>
            </p:nvSpPr>
            <p:spPr bwMode="auto">
              <a:xfrm flipH="1">
                <a:off x="3342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999" name="Line 737"/>
              <p:cNvSpPr>
                <a:spLocks noChangeAspect="1" noChangeShapeType="1"/>
              </p:cNvSpPr>
              <p:nvPr/>
            </p:nvSpPr>
            <p:spPr bwMode="auto">
              <a:xfrm flipH="1">
                <a:off x="3340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0" name="Line 7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8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1" name="Line 7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2" name="Line 7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5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3" name="Line 7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4" name="Line 74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5" name="Line 743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6" name="Line 744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7" name="Line 745"/>
              <p:cNvSpPr>
                <a:spLocks noChangeAspect="1" noChangeShapeType="1"/>
              </p:cNvSpPr>
              <p:nvPr/>
            </p:nvSpPr>
            <p:spPr bwMode="auto">
              <a:xfrm flipV="1">
                <a:off x="3335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8" name="Line 746"/>
              <p:cNvSpPr>
                <a:spLocks noChangeAspect="1" noChangeShapeType="1"/>
              </p:cNvSpPr>
              <p:nvPr/>
            </p:nvSpPr>
            <p:spPr bwMode="auto">
              <a:xfrm flipV="1">
                <a:off x="333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09" name="Line 747"/>
              <p:cNvSpPr>
                <a:spLocks noChangeAspect="1" noChangeShapeType="1"/>
              </p:cNvSpPr>
              <p:nvPr/>
            </p:nvSpPr>
            <p:spPr bwMode="auto">
              <a:xfrm flipV="1">
                <a:off x="3338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0" name="Line 748"/>
              <p:cNvSpPr>
                <a:spLocks noChangeAspect="1" noChangeShapeType="1"/>
              </p:cNvSpPr>
              <p:nvPr/>
            </p:nvSpPr>
            <p:spPr bwMode="auto">
              <a:xfrm>
                <a:off x="3340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1" name="Line 749"/>
              <p:cNvSpPr>
                <a:spLocks noChangeAspect="1" noChangeShapeType="1"/>
              </p:cNvSpPr>
              <p:nvPr/>
            </p:nvSpPr>
            <p:spPr bwMode="auto">
              <a:xfrm>
                <a:off x="3342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2" name="Line 750"/>
              <p:cNvSpPr>
                <a:spLocks noChangeAspect="1" noChangeShapeType="1"/>
              </p:cNvSpPr>
              <p:nvPr/>
            </p:nvSpPr>
            <p:spPr bwMode="auto">
              <a:xfrm>
                <a:off x="3343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3" name="Line 751"/>
              <p:cNvSpPr>
                <a:spLocks noChangeAspect="1" noChangeShapeType="1"/>
              </p:cNvSpPr>
              <p:nvPr/>
            </p:nvSpPr>
            <p:spPr bwMode="auto">
              <a:xfrm>
                <a:off x="3345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4" name="Line 752"/>
              <p:cNvSpPr>
                <a:spLocks noChangeAspect="1" noChangeShapeType="1"/>
              </p:cNvSpPr>
              <p:nvPr/>
            </p:nvSpPr>
            <p:spPr bwMode="auto">
              <a:xfrm>
                <a:off x="3345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5" name="Freeform 753"/>
              <p:cNvSpPr>
                <a:spLocks noChangeAspect="1"/>
              </p:cNvSpPr>
              <p:nvPr/>
            </p:nvSpPr>
            <p:spPr bwMode="auto">
              <a:xfrm>
                <a:off x="3308" y="3576"/>
                <a:ext cx="12" cy="12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6" name="Line 754"/>
              <p:cNvSpPr>
                <a:spLocks noChangeAspect="1" noChangeShapeType="1"/>
              </p:cNvSpPr>
              <p:nvPr/>
            </p:nvSpPr>
            <p:spPr bwMode="auto">
              <a:xfrm flipH="1">
                <a:off x="3320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7" name="Line 755"/>
              <p:cNvSpPr>
                <a:spLocks noChangeAspect="1" noChangeShapeType="1"/>
              </p:cNvSpPr>
              <p:nvPr/>
            </p:nvSpPr>
            <p:spPr bwMode="auto">
              <a:xfrm flipH="1">
                <a:off x="3319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8" name="Line 756"/>
              <p:cNvSpPr>
                <a:spLocks noChangeAspect="1" noChangeShapeType="1"/>
              </p:cNvSpPr>
              <p:nvPr/>
            </p:nvSpPr>
            <p:spPr bwMode="auto">
              <a:xfrm flipH="1">
                <a:off x="3318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19" name="Line 757"/>
              <p:cNvSpPr>
                <a:spLocks noChangeAspect="1" noChangeShapeType="1"/>
              </p:cNvSpPr>
              <p:nvPr/>
            </p:nvSpPr>
            <p:spPr bwMode="auto">
              <a:xfrm flipH="1">
                <a:off x="331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0" name="Line 758"/>
              <p:cNvSpPr>
                <a:spLocks noChangeAspect="1" noChangeShapeType="1"/>
              </p:cNvSpPr>
              <p:nvPr/>
            </p:nvSpPr>
            <p:spPr bwMode="auto">
              <a:xfrm flipH="1">
                <a:off x="3314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1" name="Line 7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2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2" name="Line 7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1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3" name="Line 7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4" name="Line 7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5" name="Line 7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8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6" name="Line 764"/>
              <p:cNvSpPr>
                <a:spLocks noChangeAspect="1" noChangeShapeType="1"/>
              </p:cNvSpPr>
              <p:nvPr/>
            </p:nvSpPr>
            <p:spPr bwMode="auto">
              <a:xfrm flipV="1">
                <a:off x="3308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7" name="Line 765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8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29" name="Line 767"/>
              <p:cNvSpPr>
                <a:spLocks noChangeAspect="1" noChangeShapeType="1"/>
              </p:cNvSpPr>
              <p:nvPr/>
            </p:nvSpPr>
            <p:spPr bwMode="auto">
              <a:xfrm flipV="1">
                <a:off x="3311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0" name="Line 768"/>
              <p:cNvSpPr>
                <a:spLocks noChangeAspect="1" noChangeShapeType="1"/>
              </p:cNvSpPr>
              <p:nvPr/>
            </p:nvSpPr>
            <p:spPr bwMode="auto">
              <a:xfrm flipV="1">
                <a:off x="3312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1" name="Line 769"/>
              <p:cNvSpPr>
                <a:spLocks noChangeAspect="1" noChangeShapeType="1"/>
              </p:cNvSpPr>
              <p:nvPr/>
            </p:nvSpPr>
            <p:spPr bwMode="auto">
              <a:xfrm>
                <a:off x="3314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2" name="Line 770"/>
              <p:cNvSpPr>
                <a:spLocks noChangeAspect="1" noChangeShapeType="1"/>
              </p:cNvSpPr>
              <p:nvPr/>
            </p:nvSpPr>
            <p:spPr bwMode="auto">
              <a:xfrm>
                <a:off x="331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3" name="Line 771"/>
              <p:cNvSpPr>
                <a:spLocks noChangeAspect="1" noChangeShapeType="1"/>
              </p:cNvSpPr>
              <p:nvPr/>
            </p:nvSpPr>
            <p:spPr bwMode="auto">
              <a:xfrm>
                <a:off x="3318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4" name="Line 772"/>
              <p:cNvSpPr>
                <a:spLocks noChangeAspect="1" noChangeShapeType="1"/>
              </p:cNvSpPr>
              <p:nvPr/>
            </p:nvSpPr>
            <p:spPr bwMode="auto">
              <a:xfrm>
                <a:off x="3319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5" name="Line 773"/>
              <p:cNvSpPr>
                <a:spLocks noChangeAspect="1" noChangeShapeType="1"/>
              </p:cNvSpPr>
              <p:nvPr/>
            </p:nvSpPr>
            <p:spPr bwMode="auto">
              <a:xfrm>
                <a:off x="3320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6" name="Freeform 774"/>
              <p:cNvSpPr>
                <a:spLocks noChangeAspect="1"/>
              </p:cNvSpPr>
              <p:nvPr/>
            </p:nvSpPr>
            <p:spPr bwMode="auto">
              <a:xfrm>
                <a:off x="3283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7" name="Line 775"/>
              <p:cNvSpPr>
                <a:spLocks noChangeAspect="1" noChangeShapeType="1"/>
              </p:cNvSpPr>
              <p:nvPr/>
            </p:nvSpPr>
            <p:spPr bwMode="auto">
              <a:xfrm flipH="1">
                <a:off x="3294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8" name="Line 776"/>
              <p:cNvSpPr>
                <a:spLocks noChangeAspect="1" noChangeShapeType="1"/>
              </p:cNvSpPr>
              <p:nvPr/>
            </p:nvSpPr>
            <p:spPr bwMode="auto">
              <a:xfrm flipH="1">
                <a:off x="329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39" name="Line 777"/>
              <p:cNvSpPr>
                <a:spLocks noChangeAspect="1" noChangeShapeType="1"/>
              </p:cNvSpPr>
              <p:nvPr/>
            </p:nvSpPr>
            <p:spPr bwMode="auto">
              <a:xfrm flipH="1">
                <a:off x="3292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0" name="Line 778"/>
              <p:cNvSpPr>
                <a:spLocks noChangeAspect="1" noChangeShapeType="1"/>
              </p:cNvSpPr>
              <p:nvPr/>
            </p:nvSpPr>
            <p:spPr bwMode="auto">
              <a:xfrm flipH="1">
                <a:off x="3290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1" name="Line 779"/>
              <p:cNvSpPr>
                <a:spLocks noChangeAspect="1" noChangeShapeType="1"/>
              </p:cNvSpPr>
              <p:nvPr/>
            </p:nvSpPr>
            <p:spPr bwMode="auto">
              <a:xfrm flipH="1">
                <a:off x="3289" y="3588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2" name="Line 7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7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3" name="Line 78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5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4" name="Line 78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4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5" name="Line 78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6" name="Line 7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7" name="Line 785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8" name="Line 786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49" name="Line 787"/>
              <p:cNvSpPr>
                <a:spLocks noChangeAspect="1" noChangeShapeType="1"/>
              </p:cNvSpPr>
              <p:nvPr/>
            </p:nvSpPr>
            <p:spPr bwMode="auto">
              <a:xfrm flipV="1">
                <a:off x="3284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0" name="Line 788"/>
              <p:cNvSpPr>
                <a:spLocks noChangeAspect="1" noChangeShapeType="1"/>
              </p:cNvSpPr>
              <p:nvPr/>
            </p:nvSpPr>
            <p:spPr bwMode="auto">
              <a:xfrm flipV="1">
                <a:off x="3285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1" name="Line 789"/>
              <p:cNvSpPr>
                <a:spLocks noChangeAspect="1" noChangeShapeType="1"/>
              </p:cNvSpPr>
              <p:nvPr/>
            </p:nvSpPr>
            <p:spPr bwMode="auto">
              <a:xfrm flipV="1">
                <a:off x="3287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2" name="Line 790"/>
              <p:cNvSpPr>
                <a:spLocks noChangeAspect="1" noChangeShapeType="1"/>
              </p:cNvSpPr>
              <p:nvPr/>
            </p:nvSpPr>
            <p:spPr bwMode="auto">
              <a:xfrm>
                <a:off x="3289" y="357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3" name="Line 791"/>
              <p:cNvSpPr>
                <a:spLocks noChangeAspect="1" noChangeShapeType="1"/>
              </p:cNvSpPr>
              <p:nvPr/>
            </p:nvSpPr>
            <p:spPr bwMode="auto">
              <a:xfrm>
                <a:off x="3290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4" name="Line 792"/>
              <p:cNvSpPr>
                <a:spLocks noChangeAspect="1" noChangeShapeType="1"/>
              </p:cNvSpPr>
              <p:nvPr/>
            </p:nvSpPr>
            <p:spPr bwMode="auto">
              <a:xfrm>
                <a:off x="3292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5" name="Line 793"/>
              <p:cNvSpPr>
                <a:spLocks noChangeAspect="1" noChangeShapeType="1"/>
              </p:cNvSpPr>
              <p:nvPr/>
            </p:nvSpPr>
            <p:spPr bwMode="auto">
              <a:xfrm>
                <a:off x="329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6" name="Line 794"/>
              <p:cNvSpPr>
                <a:spLocks noChangeAspect="1" noChangeShapeType="1"/>
              </p:cNvSpPr>
              <p:nvPr/>
            </p:nvSpPr>
            <p:spPr bwMode="auto">
              <a:xfrm>
                <a:off x="32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7" name="Freeform 795"/>
              <p:cNvSpPr>
                <a:spLocks noChangeAspect="1"/>
              </p:cNvSpPr>
              <p:nvPr/>
            </p:nvSpPr>
            <p:spPr bwMode="auto">
              <a:xfrm>
                <a:off x="3147" y="3475"/>
                <a:ext cx="129" cy="95"/>
              </a:xfrm>
              <a:custGeom>
                <a:avLst/>
                <a:gdLst>
                  <a:gd name="T0" fmla="*/ 0 w 1297"/>
                  <a:gd name="T1" fmla="*/ 0 h 958"/>
                  <a:gd name="T2" fmla="*/ 1 w 1297"/>
                  <a:gd name="T3" fmla="*/ 0 h 958"/>
                  <a:gd name="T4" fmla="*/ 1 w 1297"/>
                  <a:gd name="T5" fmla="*/ 0 h 958"/>
                  <a:gd name="T6" fmla="*/ 1 w 1297"/>
                  <a:gd name="T7" fmla="*/ 0 h 958"/>
                  <a:gd name="T8" fmla="*/ 1 w 1297"/>
                  <a:gd name="T9" fmla="*/ 0 h 958"/>
                  <a:gd name="T10" fmla="*/ 1 w 1297"/>
                  <a:gd name="T11" fmla="*/ 0 h 958"/>
                  <a:gd name="T12" fmla="*/ 1 w 1297"/>
                  <a:gd name="T13" fmla="*/ 0 h 958"/>
                  <a:gd name="T14" fmla="*/ 1 w 1297"/>
                  <a:gd name="T15" fmla="*/ 0 h 958"/>
                  <a:gd name="T16" fmla="*/ 1 w 1297"/>
                  <a:gd name="T17" fmla="*/ 1 h 958"/>
                  <a:gd name="T18" fmla="*/ 1 w 1297"/>
                  <a:gd name="T19" fmla="*/ 1 h 958"/>
                  <a:gd name="T20" fmla="*/ 1 w 1297"/>
                  <a:gd name="T21" fmla="*/ 1 h 958"/>
                  <a:gd name="T22" fmla="*/ 1 w 1297"/>
                  <a:gd name="T23" fmla="*/ 1 h 958"/>
                  <a:gd name="T24" fmla="*/ 1 w 1297"/>
                  <a:gd name="T25" fmla="*/ 1 h 958"/>
                  <a:gd name="T26" fmla="*/ 1 w 1297"/>
                  <a:gd name="T27" fmla="*/ 1 h 958"/>
                  <a:gd name="T28" fmla="*/ 1 w 1297"/>
                  <a:gd name="T29" fmla="*/ 1 h 958"/>
                  <a:gd name="T30" fmla="*/ 0 w 1297"/>
                  <a:gd name="T31" fmla="*/ 1 h 958"/>
                  <a:gd name="T32" fmla="*/ 0 w 1297"/>
                  <a:gd name="T33" fmla="*/ 1 h 958"/>
                  <a:gd name="T34" fmla="*/ 0 w 1297"/>
                  <a:gd name="T35" fmla="*/ 1 h 958"/>
                  <a:gd name="T36" fmla="*/ 0 w 1297"/>
                  <a:gd name="T37" fmla="*/ 1 h 958"/>
                  <a:gd name="T38" fmla="*/ 0 w 1297"/>
                  <a:gd name="T39" fmla="*/ 1 h 958"/>
                  <a:gd name="T40" fmla="*/ 0 w 1297"/>
                  <a:gd name="T41" fmla="*/ 1 h 958"/>
                  <a:gd name="T42" fmla="*/ 0 w 1297"/>
                  <a:gd name="T43" fmla="*/ 1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8" name="Line 796"/>
              <p:cNvSpPr>
                <a:spLocks noChangeAspect="1" noChangeShapeType="1"/>
              </p:cNvSpPr>
              <p:nvPr/>
            </p:nvSpPr>
            <p:spPr bwMode="auto">
              <a:xfrm flipH="1">
                <a:off x="3276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59" name="Line 797"/>
              <p:cNvSpPr>
                <a:spLocks noChangeAspect="1" noChangeShapeType="1"/>
              </p:cNvSpPr>
              <p:nvPr/>
            </p:nvSpPr>
            <p:spPr bwMode="auto">
              <a:xfrm flipH="1">
                <a:off x="3275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0" name="Line 798"/>
              <p:cNvSpPr>
                <a:spLocks noChangeAspect="1" noChangeShapeType="1"/>
              </p:cNvSpPr>
              <p:nvPr/>
            </p:nvSpPr>
            <p:spPr bwMode="auto">
              <a:xfrm flipH="1">
                <a:off x="3273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1" name="Line 799"/>
              <p:cNvSpPr>
                <a:spLocks noChangeAspect="1" noChangeShapeType="1"/>
              </p:cNvSpPr>
              <p:nvPr/>
            </p:nvSpPr>
            <p:spPr bwMode="auto">
              <a:xfrm flipH="1">
                <a:off x="3271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2" name="Line 800"/>
              <p:cNvSpPr>
                <a:spLocks noChangeAspect="1" noChangeShapeType="1"/>
              </p:cNvSpPr>
              <p:nvPr/>
            </p:nvSpPr>
            <p:spPr bwMode="auto">
              <a:xfrm flipH="1">
                <a:off x="3269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3" name="Line 801"/>
              <p:cNvSpPr>
                <a:spLocks noChangeAspect="1" noChangeShapeType="1"/>
              </p:cNvSpPr>
              <p:nvPr/>
            </p:nvSpPr>
            <p:spPr bwMode="auto">
              <a:xfrm flipH="1">
                <a:off x="3267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4" name="Line 802"/>
              <p:cNvSpPr>
                <a:spLocks noChangeAspect="1" noChangeShapeType="1"/>
              </p:cNvSpPr>
              <p:nvPr/>
            </p:nvSpPr>
            <p:spPr bwMode="auto">
              <a:xfrm flipH="1">
                <a:off x="3156" y="3570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5" name="Line 8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4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6" name="Line 8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2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7" name="Line 80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0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8" name="Line 80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8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69" name="Line 80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0" name="Line 80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1" name="Line 809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2" name="Line 810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3" name="Line 811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4" name="Line 812"/>
              <p:cNvSpPr>
                <a:spLocks noChangeAspect="1" noChangeShapeType="1"/>
              </p:cNvSpPr>
              <p:nvPr/>
            </p:nvSpPr>
            <p:spPr bwMode="auto">
              <a:xfrm flipV="1">
                <a:off x="3148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5" name="Line 813"/>
              <p:cNvSpPr>
                <a:spLocks noChangeAspect="1" noChangeShapeType="1"/>
              </p:cNvSpPr>
              <p:nvPr/>
            </p:nvSpPr>
            <p:spPr bwMode="auto">
              <a:xfrm flipV="1">
                <a:off x="3150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6" name="Line 814"/>
              <p:cNvSpPr>
                <a:spLocks noChangeAspect="1" noChangeShapeType="1"/>
              </p:cNvSpPr>
              <p:nvPr/>
            </p:nvSpPr>
            <p:spPr bwMode="auto">
              <a:xfrm flipV="1">
                <a:off x="3152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7" name="Line 815"/>
              <p:cNvSpPr>
                <a:spLocks noChangeAspect="1" noChangeShapeType="1"/>
              </p:cNvSpPr>
              <p:nvPr/>
            </p:nvSpPr>
            <p:spPr bwMode="auto">
              <a:xfrm flipV="1">
                <a:off x="3154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8" name="Line 816"/>
              <p:cNvSpPr>
                <a:spLocks noChangeAspect="1" noChangeShapeType="1"/>
              </p:cNvSpPr>
              <p:nvPr/>
            </p:nvSpPr>
            <p:spPr bwMode="auto">
              <a:xfrm>
                <a:off x="3156" y="3475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79" name="Line 817"/>
              <p:cNvSpPr>
                <a:spLocks noChangeAspect="1" noChangeShapeType="1"/>
              </p:cNvSpPr>
              <p:nvPr/>
            </p:nvSpPr>
            <p:spPr bwMode="auto">
              <a:xfrm>
                <a:off x="3267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0" name="Line 818"/>
              <p:cNvSpPr>
                <a:spLocks noChangeAspect="1" noChangeShapeType="1"/>
              </p:cNvSpPr>
              <p:nvPr/>
            </p:nvSpPr>
            <p:spPr bwMode="auto">
              <a:xfrm>
                <a:off x="3269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1" name="Line 819"/>
              <p:cNvSpPr>
                <a:spLocks noChangeAspect="1" noChangeShapeType="1"/>
              </p:cNvSpPr>
              <p:nvPr/>
            </p:nvSpPr>
            <p:spPr bwMode="auto">
              <a:xfrm>
                <a:off x="3271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2" name="Line 820"/>
              <p:cNvSpPr>
                <a:spLocks noChangeAspect="1" noChangeShapeType="1"/>
              </p:cNvSpPr>
              <p:nvPr/>
            </p:nvSpPr>
            <p:spPr bwMode="auto">
              <a:xfrm>
                <a:off x="3273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3" name="Line 821"/>
              <p:cNvSpPr>
                <a:spLocks noChangeAspect="1" noChangeShapeType="1"/>
              </p:cNvSpPr>
              <p:nvPr/>
            </p:nvSpPr>
            <p:spPr bwMode="auto">
              <a:xfrm>
                <a:off x="3275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4" name="Line 822"/>
              <p:cNvSpPr>
                <a:spLocks noChangeAspect="1" noChangeShapeType="1"/>
              </p:cNvSpPr>
              <p:nvPr/>
            </p:nvSpPr>
            <p:spPr bwMode="auto">
              <a:xfrm>
                <a:off x="3276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5" name="Line 823"/>
              <p:cNvSpPr>
                <a:spLocks noChangeAspect="1" noChangeShapeType="1"/>
              </p:cNvSpPr>
              <p:nvPr/>
            </p:nvSpPr>
            <p:spPr bwMode="auto">
              <a:xfrm>
                <a:off x="3276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6" name="Rectangle 824"/>
              <p:cNvSpPr>
                <a:spLocks noChangeAspect="1" noChangeArrowheads="1"/>
              </p:cNvSpPr>
              <p:nvPr/>
            </p:nvSpPr>
            <p:spPr bwMode="auto">
              <a:xfrm>
                <a:off x="3159" y="3486"/>
                <a:ext cx="105" cy="7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FF9900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7" name="Line 825"/>
              <p:cNvSpPr>
                <a:spLocks noChangeAspect="1" noChangeShapeType="1"/>
              </p:cNvSpPr>
              <p:nvPr/>
            </p:nvSpPr>
            <p:spPr bwMode="auto">
              <a:xfrm flipH="1">
                <a:off x="3159" y="3559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8" name="Line 826"/>
              <p:cNvSpPr>
                <a:spLocks noChangeAspect="1" noChangeShapeType="1"/>
              </p:cNvSpPr>
              <p:nvPr/>
            </p:nvSpPr>
            <p:spPr bwMode="auto">
              <a:xfrm flipV="1">
                <a:off x="3159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89" name="Line 827"/>
              <p:cNvSpPr>
                <a:spLocks noChangeAspect="1" noChangeShapeType="1"/>
              </p:cNvSpPr>
              <p:nvPr/>
            </p:nvSpPr>
            <p:spPr bwMode="auto">
              <a:xfrm>
                <a:off x="3159" y="3486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0" name="Line 828"/>
              <p:cNvSpPr>
                <a:spLocks noChangeAspect="1" noChangeShapeType="1"/>
              </p:cNvSpPr>
              <p:nvPr/>
            </p:nvSpPr>
            <p:spPr bwMode="auto">
              <a:xfrm>
                <a:off x="3264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1" name="Line 829"/>
              <p:cNvSpPr>
                <a:spLocks noChangeAspect="1" noChangeShapeType="1"/>
              </p:cNvSpPr>
              <p:nvPr/>
            </p:nvSpPr>
            <p:spPr bwMode="auto">
              <a:xfrm>
                <a:off x="3318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2" name="Freeform 830"/>
              <p:cNvSpPr>
                <a:spLocks noChangeAspect="1"/>
              </p:cNvSpPr>
              <p:nvPr/>
            </p:nvSpPr>
            <p:spPr bwMode="auto">
              <a:xfrm>
                <a:off x="3307" y="3532"/>
                <a:ext cx="25" cy="8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3" name="Line 831"/>
              <p:cNvSpPr>
                <a:spLocks noChangeAspect="1" noChangeShapeType="1"/>
              </p:cNvSpPr>
              <p:nvPr/>
            </p:nvSpPr>
            <p:spPr bwMode="auto">
              <a:xfrm>
                <a:off x="3351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4" name="Freeform 832"/>
              <p:cNvSpPr>
                <a:spLocks noChangeAspect="1"/>
              </p:cNvSpPr>
              <p:nvPr/>
            </p:nvSpPr>
            <p:spPr bwMode="auto">
              <a:xfrm>
                <a:off x="3339" y="3540"/>
                <a:ext cx="25" cy="7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5" name="Line 833"/>
              <p:cNvSpPr>
                <a:spLocks noChangeAspect="1" noChangeShapeType="1"/>
              </p:cNvSpPr>
              <p:nvPr/>
            </p:nvSpPr>
            <p:spPr bwMode="auto">
              <a:xfrm>
                <a:off x="3384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6" name="Freeform 834"/>
              <p:cNvSpPr>
                <a:spLocks noChangeAspect="1"/>
              </p:cNvSpPr>
              <p:nvPr/>
            </p:nvSpPr>
            <p:spPr bwMode="auto">
              <a:xfrm>
                <a:off x="3372" y="3530"/>
                <a:ext cx="25" cy="8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7" name="Freeform 835"/>
              <p:cNvSpPr>
                <a:spLocks noChangeAspect="1"/>
              </p:cNvSpPr>
              <p:nvPr/>
            </p:nvSpPr>
            <p:spPr bwMode="auto">
              <a:xfrm>
                <a:off x="3311" y="3481"/>
                <a:ext cx="15" cy="1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8" name="Freeform 836"/>
              <p:cNvSpPr>
                <a:spLocks noChangeAspect="1"/>
              </p:cNvSpPr>
              <p:nvPr/>
            </p:nvSpPr>
            <p:spPr bwMode="auto">
              <a:xfrm>
                <a:off x="3344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099" name="Freeform 837"/>
              <p:cNvSpPr>
                <a:spLocks noChangeAspect="1"/>
              </p:cNvSpPr>
              <p:nvPr/>
            </p:nvSpPr>
            <p:spPr bwMode="auto">
              <a:xfrm>
                <a:off x="3375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00" name="Oval 838"/>
              <p:cNvSpPr>
                <a:spLocks noChangeAspect="1" noChangeArrowheads="1"/>
              </p:cNvSpPr>
              <p:nvPr/>
            </p:nvSpPr>
            <p:spPr bwMode="auto">
              <a:xfrm>
                <a:off x="3407" y="3492"/>
                <a:ext cx="57" cy="57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pic>
          <p:nvPicPr>
            <p:cNvPr id="142" name="図 141" descr="pyramid_purple.png"/>
            <p:cNvPicPr>
              <a:picLocks noChangeAspect="1"/>
            </p:cNvPicPr>
            <p:nvPr/>
          </p:nvPicPr>
          <p:blipFill>
            <a:blip r:embed="rId10" cstate="print"/>
            <a:stretch>
              <a:fillRect/>
            </a:stretch>
          </p:blipFill>
          <p:spPr bwMode="auto">
            <a:xfrm>
              <a:off x="6652589" y="3867813"/>
              <a:ext cx="371349" cy="81337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43" name="図 142" descr="pyramid_blue.png"/>
            <p:cNvPicPr preferRelativeResize="0">
              <a:picLocks noChangeAspect="1"/>
            </p:cNvPicPr>
            <p:nvPr/>
          </p:nvPicPr>
          <p:blipFill>
            <a:blip r:embed="rId11" cstate="print"/>
            <a:stretch>
              <a:fillRect/>
            </a:stretch>
          </p:blipFill>
          <p:spPr bwMode="auto">
            <a:xfrm>
              <a:off x="3889342" y="3903853"/>
              <a:ext cx="340621" cy="74129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44" name="図 143" descr="pyramid_blue.png"/>
            <p:cNvPicPr>
              <a:picLocks noChangeAspect="1"/>
            </p:cNvPicPr>
            <p:nvPr/>
          </p:nvPicPr>
          <p:blipFill>
            <a:blip r:embed="rId11" cstate="print">
              <a:duotone>
                <a:prstClr val="black"/>
                <a:schemeClr val="accent6">
                  <a:tint val="45000"/>
                  <a:satMod val="400000"/>
                </a:schemeClr>
              </a:duotone>
              <a:lum bright="8000"/>
            </a:blip>
            <a:stretch>
              <a:fillRect/>
            </a:stretch>
          </p:blipFill>
          <p:spPr bwMode="auto">
            <a:xfrm>
              <a:off x="2512641" y="3879115"/>
              <a:ext cx="351064" cy="790773"/>
            </a:xfrm>
            <a:prstGeom prst="rect">
              <a:avLst/>
            </a:prstGeom>
            <a:noFill/>
            <a:ln>
              <a:noFill/>
            </a:ln>
            <a:scene3d>
              <a:camera prst="orthographicFront">
                <a:rot lat="17399987" lon="0" rev="21599994"/>
              </a:camera>
              <a:lightRig rig="threePt" dir="t"/>
            </a:scene3d>
            <a:sp3d>
              <a:bevelB w="0" h="0"/>
            </a:sp3d>
          </p:spPr>
        </p:pic>
        <p:pic>
          <p:nvPicPr>
            <p:cNvPr id="145" name="図 144" descr="pyramid_green.png"/>
            <p:cNvPicPr>
              <a:picLocks noChangeAspect="1"/>
            </p:cNvPicPr>
            <p:nvPr/>
          </p:nvPicPr>
          <p:blipFill>
            <a:blip r:embed="rId12" cstate="print"/>
            <a:stretch>
              <a:fillRect/>
            </a:stretch>
          </p:blipFill>
          <p:spPr bwMode="auto">
            <a:xfrm>
              <a:off x="4595940" y="3111700"/>
              <a:ext cx="328434" cy="813372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46" name="図 145" descr="pyramid_blue.png"/>
            <p:cNvPicPr>
              <a:picLocks noChangeAspect="1"/>
            </p:cNvPicPr>
            <p:nvPr/>
          </p:nvPicPr>
          <p:blipFill>
            <a:blip r:embed="rId11" cstate="print"/>
            <a:stretch>
              <a:fillRect/>
            </a:stretch>
          </p:blipFill>
          <p:spPr bwMode="auto">
            <a:xfrm>
              <a:off x="5964432" y="3111699"/>
              <a:ext cx="328440" cy="81337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47" name="図 146" descr="pyramid_gray.png"/>
            <p:cNvPicPr>
              <a:picLocks noChangeAspect="1"/>
            </p:cNvPicPr>
            <p:nvPr/>
          </p:nvPicPr>
          <p:blipFill>
            <a:blip r:embed="rId13" cstate="print"/>
            <a:stretch>
              <a:fillRect/>
            </a:stretch>
          </p:blipFill>
          <p:spPr bwMode="auto">
            <a:xfrm>
              <a:off x="5319388" y="3877528"/>
              <a:ext cx="371350" cy="793946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cxnSp>
          <p:nvCxnSpPr>
            <p:cNvPr id="171" name="直線コネクタ 170"/>
            <p:cNvCxnSpPr/>
            <p:nvPr/>
          </p:nvCxnSpPr>
          <p:spPr bwMode="auto">
            <a:xfrm>
              <a:off x="5229149" y="5307922"/>
              <a:ext cx="576262" cy="0"/>
            </a:xfrm>
            <a:prstGeom prst="line">
              <a:avLst/>
            </a:prstGeom>
            <a:ln w="38100">
              <a:solidFill>
                <a:srgbClr val="0070C0">
                  <a:alpha val="4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" name="Group 897"/>
            <p:cNvGrpSpPr>
              <a:grpSpLocks noChangeAspect="1"/>
            </p:cNvGrpSpPr>
            <p:nvPr/>
          </p:nvGrpSpPr>
          <p:grpSpPr bwMode="auto">
            <a:xfrm>
              <a:off x="4797122" y="5177747"/>
              <a:ext cx="392077" cy="201612"/>
              <a:chOff x="1986" y="2637"/>
              <a:chExt cx="702" cy="327"/>
            </a:xfrm>
          </p:grpSpPr>
          <p:sp>
            <p:nvSpPr>
              <p:cNvPr id="694" name="AutoShape 898"/>
              <p:cNvSpPr>
                <a:spLocks noChangeAspect="1" noChangeArrowheads="1" noTextEdit="1"/>
              </p:cNvSpPr>
              <p:nvPr/>
            </p:nvSpPr>
            <p:spPr bwMode="auto">
              <a:xfrm>
                <a:off x="1986" y="2637"/>
                <a:ext cx="702" cy="3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5" name="Rectangle 899"/>
              <p:cNvSpPr>
                <a:spLocks noChangeAspect="1" noChangeArrowheads="1"/>
              </p:cNvSpPr>
              <p:nvPr/>
            </p:nvSpPr>
            <p:spPr bwMode="auto">
              <a:xfrm>
                <a:off x="1988" y="2717"/>
                <a:ext cx="573" cy="245"/>
              </a:xfrm>
              <a:prstGeom prst="rect">
                <a:avLst/>
              </a:prstGeom>
              <a:solidFill>
                <a:srgbClr val="B9B8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6" name="Line 900"/>
              <p:cNvSpPr>
                <a:spLocks noChangeAspect="1" noChangeShapeType="1"/>
              </p:cNvSpPr>
              <p:nvPr/>
            </p:nvSpPr>
            <p:spPr bwMode="auto">
              <a:xfrm flipH="1">
                <a:off x="1988" y="296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7" name="Line 901"/>
              <p:cNvSpPr>
                <a:spLocks noChangeAspect="1" noChangeShapeType="1"/>
              </p:cNvSpPr>
              <p:nvPr/>
            </p:nvSpPr>
            <p:spPr bwMode="auto">
              <a:xfrm flipV="1">
                <a:off x="1988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8" name="Line 90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9" name="Line 903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0" name="Freeform 904"/>
              <p:cNvSpPr>
                <a:spLocks noChangeAspect="1"/>
              </p:cNvSpPr>
              <p:nvPr/>
            </p:nvSpPr>
            <p:spPr bwMode="auto">
              <a:xfrm>
                <a:off x="2561" y="2642"/>
                <a:ext cx="124" cy="320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4648FF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1" name="Line 905"/>
              <p:cNvSpPr>
                <a:spLocks noChangeAspect="1" noChangeShapeType="1"/>
              </p:cNvSpPr>
              <p:nvPr/>
            </p:nvSpPr>
            <p:spPr bwMode="auto">
              <a:xfrm flipV="1">
                <a:off x="2561" y="2887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2" name="Line 906"/>
              <p:cNvSpPr>
                <a:spLocks noChangeAspect="1" noChangeShapeType="1"/>
              </p:cNvSpPr>
              <p:nvPr/>
            </p:nvSpPr>
            <p:spPr bwMode="auto">
              <a:xfrm flipV="1">
                <a:off x="2685" y="2642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3" name="Line 907"/>
              <p:cNvSpPr>
                <a:spLocks noChangeAspect="1" noChangeShapeType="1"/>
              </p:cNvSpPr>
              <p:nvPr/>
            </p:nvSpPr>
            <p:spPr bwMode="auto">
              <a:xfrm flipH="1">
                <a:off x="2561" y="2642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4" name="Line 908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5" name="Freeform 909"/>
              <p:cNvSpPr>
                <a:spLocks noChangeAspect="1"/>
              </p:cNvSpPr>
              <p:nvPr/>
            </p:nvSpPr>
            <p:spPr bwMode="auto">
              <a:xfrm>
                <a:off x="1988" y="2642"/>
                <a:ext cx="694" cy="75"/>
              </a:xfrm>
              <a:custGeom>
                <a:avLst/>
                <a:gdLst>
                  <a:gd name="T0" fmla="*/ 1 w 4133"/>
                  <a:gd name="T1" fmla="*/ 0 h 445"/>
                  <a:gd name="T2" fmla="*/ 3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6" name="Line 910"/>
              <p:cNvSpPr>
                <a:spLocks noChangeAspect="1" noChangeShapeType="1"/>
              </p:cNvSpPr>
              <p:nvPr/>
            </p:nvSpPr>
            <p:spPr bwMode="auto">
              <a:xfrm flipH="1">
                <a:off x="2109" y="264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7" name="Line 911"/>
              <p:cNvSpPr>
                <a:spLocks noChangeAspect="1" noChangeShapeType="1"/>
              </p:cNvSpPr>
              <p:nvPr/>
            </p:nvSpPr>
            <p:spPr bwMode="auto">
              <a:xfrm flipH="1">
                <a:off x="1988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8" name="Line 91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09" name="Line 913"/>
              <p:cNvSpPr>
                <a:spLocks noChangeAspect="1" noChangeShapeType="1"/>
              </p:cNvSpPr>
              <p:nvPr/>
            </p:nvSpPr>
            <p:spPr bwMode="auto">
              <a:xfrm flipV="1">
                <a:off x="2561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0" name="Freeform 914"/>
              <p:cNvSpPr>
                <a:spLocks noChangeAspect="1"/>
              </p:cNvSpPr>
              <p:nvPr/>
            </p:nvSpPr>
            <p:spPr bwMode="auto">
              <a:xfrm>
                <a:off x="2479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1" name="Line 915"/>
              <p:cNvSpPr>
                <a:spLocks noChangeAspect="1" noChangeShapeType="1"/>
              </p:cNvSpPr>
              <p:nvPr/>
            </p:nvSpPr>
            <p:spPr bwMode="auto">
              <a:xfrm flipH="1">
                <a:off x="2512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2" name="Line 916"/>
              <p:cNvSpPr>
                <a:spLocks noChangeAspect="1" noChangeShapeType="1"/>
              </p:cNvSpPr>
              <p:nvPr/>
            </p:nvSpPr>
            <p:spPr bwMode="auto">
              <a:xfrm flipH="1">
                <a:off x="2510" y="2929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3" name="Line 917"/>
              <p:cNvSpPr>
                <a:spLocks noChangeAspect="1" noChangeShapeType="1"/>
              </p:cNvSpPr>
              <p:nvPr/>
            </p:nvSpPr>
            <p:spPr bwMode="auto">
              <a:xfrm flipH="1">
                <a:off x="2508" y="2933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4" name="Line 918"/>
              <p:cNvSpPr>
                <a:spLocks noChangeAspect="1" noChangeShapeType="1"/>
              </p:cNvSpPr>
              <p:nvPr/>
            </p:nvSpPr>
            <p:spPr bwMode="auto">
              <a:xfrm flipH="1">
                <a:off x="2504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5" name="Line 919"/>
              <p:cNvSpPr>
                <a:spLocks noChangeAspect="1" noChangeShapeType="1"/>
              </p:cNvSpPr>
              <p:nvPr/>
            </p:nvSpPr>
            <p:spPr bwMode="auto">
              <a:xfrm flipH="1">
                <a:off x="2500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6" name="Line 920"/>
              <p:cNvSpPr>
                <a:spLocks noChangeAspect="1" noChangeShapeType="1"/>
              </p:cNvSpPr>
              <p:nvPr/>
            </p:nvSpPr>
            <p:spPr bwMode="auto">
              <a:xfrm flipH="1">
                <a:off x="2496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7" name="Line 92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91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8" name="Line 92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19" name="Line 9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4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0" name="Line 92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1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1" name="Line 9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0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2" name="Line 92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79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3" name="Line 927"/>
              <p:cNvSpPr>
                <a:spLocks noChangeAspect="1" noChangeShapeType="1"/>
              </p:cNvSpPr>
              <p:nvPr/>
            </p:nvSpPr>
            <p:spPr bwMode="auto">
              <a:xfrm flipV="1">
                <a:off x="2479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4" name="Line 928"/>
              <p:cNvSpPr>
                <a:spLocks noChangeAspect="1" noChangeShapeType="1"/>
              </p:cNvSpPr>
              <p:nvPr/>
            </p:nvSpPr>
            <p:spPr bwMode="auto">
              <a:xfrm flipV="1">
                <a:off x="2480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5" name="Line 929"/>
              <p:cNvSpPr>
                <a:spLocks noChangeAspect="1" noChangeShapeType="1"/>
              </p:cNvSpPr>
              <p:nvPr/>
            </p:nvSpPr>
            <p:spPr bwMode="auto">
              <a:xfrm flipV="1">
                <a:off x="2481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6" name="Line 930"/>
              <p:cNvSpPr>
                <a:spLocks noChangeAspect="1" noChangeShapeType="1"/>
              </p:cNvSpPr>
              <p:nvPr/>
            </p:nvSpPr>
            <p:spPr bwMode="auto">
              <a:xfrm flipV="1">
                <a:off x="2484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7" name="Line 931"/>
              <p:cNvSpPr>
                <a:spLocks noChangeAspect="1" noChangeShapeType="1"/>
              </p:cNvSpPr>
              <p:nvPr/>
            </p:nvSpPr>
            <p:spPr bwMode="auto">
              <a:xfrm flipV="1">
                <a:off x="248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8" name="Line 932"/>
              <p:cNvSpPr>
                <a:spLocks noChangeAspect="1" noChangeShapeType="1"/>
              </p:cNvSpPr>
              <p:nvPr/>
            </p:nvSpPr>
            <p:spPr bwMode="auto">
              <a:xfrm flipV="1">
                <a:off x="2491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29" name="Line 933"/>
              <p:cNvSpPr>
                <a:spLocks noChangeAspect="1" noChangeShapeType="1"/>
              </p:cNvSpPr>
              <p:nvPr/>
            </p:nvSpPr>
            <p:spPr bwMode="auto">
              <a:xfrm>
                <a:off x="2496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0" name="Line 934"/>
              <p:cNvSpPr>
                <a:spLocks noChangeAspect="1" noChangeShapeType="1"/>
              </p:cNvSpPr>
              <p:nvPr/>
            </p:nvSpPr>
            <p:spPr bwMode="auto">
              <a:xfrm>
                <a:off x="2500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1" name="Line 935"/>
              <p:cNvSpPr>
                <a:spLocks noChangeAspect="1" noChangeShapeType="1"/>
              </p:cNvSpPr>
              <p:nvPr/>
            </p:nvSpPr>
            <p:spPr bwMode="auto">
              <a:xfrm>
                <a:off x="2504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2" name="Line 936"/>
              <p:cNvSpPr>
                <a:spLocks noChangeAspect="1" noChangeShapeType="1"/>
              </p:cNvSpPr>
              <p:nvPr/>
            </p:nvSpPr>
            <p:spPr bwMode="auto">
              <a:xfrm>
                <a:off x="2508" y="2912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3" name="Line 937"/>
              <p:cNvSpPr>
                <a:spLocks noChangeAspect="1" noChangeShapeType="1"/>
              </p:cNvSpPr>
              <p:nvPr/>
            </p:nvSpPr>
            <p:spPr bwMode="auto">
              <a:xfrm>
                <a:off x="2510" y="2916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4" name="Line 938"/>
              <p:cNvSpPr>
                <a:spLocks noChangeAspect="1" noChangeShapeType="1"/>
              </p:cNvSpPr>
              <p:nvPr/>
            </p:nvSpPr>
            <p:spPr bwMode="auto">
              <a:xfrm>
                <a:off x="2512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5" name="Freeform 939"/>
              <p:cNvSpPr>
                <a:spLocks noChangeAspect="1"/>
              </p:cNvSpPr>
              <p:nvPr/>
            </p:nvSpPr>
            <p:spPr bwMode="auto">
              <a:xfrm>
                <a:off x="2427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6" name="Line 940"/>
              <p:cNvSpPr>
                <a:spLocks noChangeAspect="1" noChangeShapeType="1"/>
              </p:cNvSpPr>
              <p:nvPr/>
            </p:nvSpPr>
            <p:spPr bwMode="auto">
              <a:xfrm flipH="1">
                <a:off x="2460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7" name="Line 941"/>
              <p:cNvSpPr>
                <a:spLocks noChangeAspect="1" noChangeShapeType="1"/>
              </p:cNvSpPr>
              <p:nvPr/>
            </p:nvSpPr>
            <p:spPr bwMode="auto">
              <a:xfrm flipH="1">
                <a:off x="2459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8" name="Line 942"/>
              <p:cNvSpPr>
                <a:spLocks noChangeAspect="1" noChangeShapeType="1"/>
              </p:cNvSpPr>
              <p:nvPr/>
            </p:nvSpPr>
            <p:spPr bwMode="auto">
              <a:xfrm flipH="1">
                <a:off x="2456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39" name="Line 943"/>
              <p:cNvSpPr>
                <a:spLocks noChangeAspect="1" noChangeShapeType="1"/>
              </p:cNvSpPr>
              <p:nvPr/>
            </p:nvSpPr>
            <p:spPr bwMode="auto">
              <a:xfrm flipH="1">
                <a:off x="2452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0" name="Line 944"/>
              <p:cNvSpPr>
                <a:spLocks noChangeAspect="1" noChangeShapeType="1"/>
              </p:cNvSpPr>
              <p:nvPr/>
            </p:nvSpPr>
            <p:spPr bwMode="auto">
              <a:xfrm flipH="1">
                <a:off x="2448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1" name="Line 945"/>
              <p:cNvSpPr>
                <a:spLocks noChangeAspect="1" noChangeShapeType="1"/>
              </p:cNvSpPr>
              <p:nvPr/>
            </p:nvSpPr>
            <p:spPr bwMode="auto">
              <a:xfrm flipH="1">
                <a:off x="2444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2" name="Line 94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9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3" name="Line 94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5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4" name="Line 94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2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5" name="Line 94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9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6" name="Line 95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8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7" name="Line 95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7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8" name="Line 952"/>
              <p:cNvSpPr>
                <a:spLocks noChangeAspect="1" noChangeShapeType="1"/>
              </p:cNvSpPr>
              <p:nvPr/>
            </p:nvSpPr>
            <p:spPr bwMode="auto">
              <a:xfrm flipV="1">
                <a:off x="2427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49" name="Line 953"/>
              <p:cNvSpPr>
                <a:spLocks noChangeAspect="1" noChangeShapeType="1"/>
              </p:cNvSpPr>
              <p:nvPr/>
            </p:nvSpPr>
            <p:spPr bwMode="auto">
              <a:xfrm flipV="1">
                <a:off x="2428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0" name="Line 954"/>
              <p:cNvSpPr>
                <a:spLocks noChangeAspect="1" noChangeShapeType="1"/>
              </p:cNvSpPr>
              <p:nvPr/>
            </p:nvSpPr>
            <p:spPr bwMode="auto">
              <a:xfrm flipV="1">
                <a:off x="2429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1" name="Line 955"/>
              <p:cNvSpPr>
                <a:spLocks noChangeAspect="1" noChangeShapeType="1"/>
              </p:cNvSpPr>
              <p:nvPr/>
            </p:nvSpPr>
            <p:spPr bwMode="auto">
              <a:xfrm flipV="1">
                <a:off x="2432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2" name="Line 956"/>
              <p:cNvSpPr>
                <a:spLocks noChangeAspect="1" noChangeShapeType="1"/>
              </p:cNvSpPr>
              <p:nvPr/>
            </p:nvSpPr>
            <p:spPr bwMode="auto">
              <a:xfrm flipV="1">
                <a:off x="2435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3" name="Line 957"/>
              <p:cNvSpPr>
                <a:spLocks noChangeAspect="1" noChangeShapeType="1"/>
              </p:cNvSpPr>
              <p:nvPr/>
            </p:nvSpPr>
            <p:spPr bwMode="auto">
              <a:xfrm flipV="1">
                <a:off x="2439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4" name="Line 958"/>
              <p:cNvSpPr>
                <a:spLocks noChangeAspect="1" noChangeShapeType="1"/>
              </p:cNvSpPr>
              <p:nvPr/>
            </p:nvSpPr>
            <p:spPr bwMode="auto">
              <a:xfrm>
                <a:off x="2444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5" name="Line 959"/>
              <p:cNvSpPr>
                <a:spLocks noChangeAspect="1" noChangeShapeType="1"/>
              </p:cNvSpPr>
              <p:nvPr/>
            </p:nvSpPr>
            <p:spPr bwMode="auto">
              <a:xfrm>
                <a:off x="2448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6" name="Line 960"/>
              <p:cNvSpPr>
                <a:spLocks noChangeAspect="1" noChangeShapeType="1"/>
              </p:cNvSpPr>
              <p:nvPr/>
            </p:nvSpPr>
            <p:spPr bwMode="auto">
              <a:xfrm>
                <a:off x="2452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7" name="Line 961"/>
              <p:cNvSpPr>
                <a:spLocks noChangeAspect="1" noChangeShapeType="1"/>
              </p:cNvSpPr>
              <p:nvPr/>
            </p:nvSpPr>
            <p:spPr bwMode="auto">
              <a:xfrm>
                <a:off x="2456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8" name="Line 962"/>
              <p:cNvSpPr>
                <a:spLocks noChangeAspect="1" noChangeShapeType="1"/>
              </p:cNvSpPr>
              <p:nvPr/>
            </p:nvSpPr>
            <p:spPr bwMode="auto">
              <a:xfrm>
                <a:off x="2459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59" name="Line 963"/>
              <p:cNvSpPr>
                <a:spLocks noChangeAspect="1" noChangeShapeType="1"/>
              </p:cNvSpPr>
              <p:nvPr/>
            </p:nvSpPr>
            <p:spPr bwMode="auto">
              <a:xfrm>
                <a:off x="2460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0" name="Freeform 964"/>
              <p:cNvSpPr>
                <a:spLocks noChangeAspect="1"/>
              </p:cNvSpPr>
              <p:nvPr/>
            </p:nvSpPr>
            <p:spPr bwMode="auto">
              <a:xfrm>
                <a:off x="2375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1" name="Line 965"/>
              <p:cNvSpPr>
                <a:spLocks noChangeAspect="1" noChangeShapeType="1"/>
              </p:cNvSpPr>
              <p:nvPr/>
            </p:nvSpPr>
            <p:spPr bwMode="auto">
              <a:xfrm flipH="1">
                <a:off x="2408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2" name="Line 966"/>
              <p:cNvSpPr>
                <a:spLocks noChangeAspect="1" noChangeShapeType="1"/>
              </p:cNvSpPr>
              <p:nvPr/>
            </p:nvSpPr>
            <p:spPr bwMode="auto">
              <a:xfrm flipH="1">
                <a:off x="2407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3" name="Line 967"/>
              <p:cNvSpPr>
                <a:spLocks noChangeAspect="1" noChangeShapeType="1"/>
              </p:cNvSpPr>
              <p:nvPr/>
            </p:nvSpPr>
            <p:spPr bwMode="auto">
              <a:xfrm flipH="1">
                <a:off x="2404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4" name="Line 968"/>
              <p:cNvSpPr>
                <a:spLocks noChangeAspect="1" noChangeShapeType="1"/>
              </p:cNvSpPr>
              <p:nvPr/>
            </p:nvSpPr>
            <p:spPr bwMode="auto">
              <a:xfrm flipH="1">
                <a:off x="2401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5" name="Line 969"/>
              <p:cNvSpPr>
                <a:spLocks noChangeAspect="1" noChangeShapeType="1"/>
              </p:cNvSpPr>
              <p:nvPr/>
            </p:nvSpPr>
            <p:spPr bwMode="auto">
              <a:xfrm flipH="1">
                <a:off x="239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6" name="Line 970"/>
              <p:cNvSpPr>
                <a:spLocks noChangeAspect="1" noChangeShapeType="1"/>
              </p:cNvSpPr>
              <p:nvPr/>
            </p:nvSpPr>
            <p:spPr bwMode="auto">
              <a:xfrm flipH="1">
                <a:off x="2392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7" name="Line 97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7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8" name="Line 9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3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69" name="Line 97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0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0" name="Line 97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7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1" name="Line 9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6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2" name="Line 9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5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3" name="Line 977"/>
              <p:cNvSpPr>
                <a:spLocks noChangeAspect="1" noChangeShapeType="1"/>
              </p:cNvSpPr>
              <p:nvPr/>
            </p:nvSpPr>
            <p:spPr bwMode="auto">
              <a:xfrm flipV="1">
                <a:off x="2375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4" name="Line 978"/>
              <p:cNvSpPr>
                <a:spLocks noChangeAspect="1" noChangeShapeType="1"/>
              </p:cNvSpPr>
              <p:nvPr/>
            </p:nvSpPr>
            <p:spPr bwMode="auto">
              <a:xfrm flipV="1">
                <a:off x="2376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5" name="Line 979"/>
              <p:cNvSpPr>
                <a:spLocks noChangeAspect="1" noChangeShapeType="1"/>
              </p:cNvSpPr>
              <p:nvPr/>
            </p:nvSpPr>
            <p:spPr bwMode="auto">
              <a:xfrm flipV="1">
                <a:off x="2377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6" name="Line 980"/>
              <p:cNvSpPr>
                <a:spLocks noChangeAspect="1" noChangeShapeType="1"/>
              </p:cNvSpPr>
              <p:nvPr/>
            </p:nvSpPr>
            <p:spPr bwMode="auto">
              <a:xfrm flipV="1">
                <a:off x="2380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7" name="Line 981"/>
              <p:cNvSpPr>
                <a:spLocks noChangeAspect="1" noChangeShapeType="1"/>
              </p:cNvSpPr>
              <p:nvPr/>
            </p:nvSpPr>
            <p:spPr bwMode="auto">
              <a:xfrm flipV="1">
                <a:off x="2383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8" name="Line 982"/>
              <p:cNvSpPr>
                <a:spLocks noChangeAspect="1" noChangeShapeType="1"/>
              </p:cNvSpPr>
              <p:nvPr/>
            </p:nvSpPr>
            <p:spPr bwMode="auto">
              <a:xfrm flipV="1">
                <a:off x="2387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79" name="Line 983"/>
              <p:cNvSpPr>
                <a:spLocks noChangeAspect="1" noChangeShapeType="1"/>
              </p:cNvSpPr>
              <p:nvPr/>
            </p:nvSpPr>
            <p:spPr bwMode="auto">
              <a:xfrm>
                <a:off x="2392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0" name="Line 984"/>
              <p:cNvSpPr>
                <a:spLocks noChangeAspect="1" noChangeShapeType="1"/>
              </p:cNvSpPr>
              <p:nvPr/>
            </p:nvSpPr>
            <p:spPr bwMode="auto">
              <a:xfrm>
                <a:off x="239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1" name="Line 985"/>
              <p:cNvSpPr>
                <a:spLocks noChangeAspect="1" noChangeShapeType="1"/>
              </p:cNvSpPr>
              <p:nvPr/>
            </p:nvSpPr>
            <p:spPr bwMode="auto">
              <a:xfrm>
                <a:off x="2401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2" name="Line 986"/>
              <p:cNvSpPr>
                <a:spLocks noChangeAspect="1" noChangeShapeType="1"/>
              </p:cNvSpPr>
              <p:nvPr/>
            </p:nvSpPr>
            <p:spPr bwMode="auto">
              <a:xfrm>
                <a:off x="2404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3" name="Line 987"/>
              <p:cNvSpPr>
                <a:spLocks noChangeAspect="1" noChangeShapeType="1"/>
              </p:cNvSpPr>
              <p:nvPr/>
            </p:nvSpPr>
            <p:spPr bwMode="auto">
              <a:xfrm>
                <a:off x="2407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4" name="Line 988"/>
              <p:cNvSpPr>
                <a:spLocks noChangeAspect="1" noChangeShapeType="1"/>
              </p:cNvSpPr>
              <p:nvPr/>
            </p:nvSpPr>
            <p:spPr bwMode="auto">
              <a:xfrm>
                <a:off x="2408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5" name="Freeform 989"/>
              <p:cNvSpPr>
                <a:spLocks noChangeAspect="1"/>
              </p:cNvSpPr>
              <p:nvPr/>
            </p:nvSpPr>
            <p:spPr bwMode="auto">
              <a:xfrm>
                <a:off x="2236" y="2914"/>
                <a:ext cx="20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6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6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6" name="Line 990"/>
              <p:cNvSpPr>
                <a:spLocks noChangeAspect="1" noChangeShapeType="1"/>
              </p:cNvSpPr>
              <p:nvPr/>
            </p:nvSpPr>
            <p:spPr bwMode="auto">
              <a:xfrm flipH="1">
                <a:off x="2256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7" name="Line 991"/>
              <p:cNvSpPr>
                <a:spLocks noChangeAspect="1" noChangeShapeType="1"/>
              </p:cNvSpPr>
              <p:nvPr/>
            </p:nvSpPr>
            <p:spPr bwMode="auto">
              <a:xfrm flipH="1">
                <a:off x="2254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8" name="Line 992"/>
              <p:cNvSpPr>
                <a:spLocks noChangeAspect="1" noChangeShapeType="1"/>
              </p:cNvSpPr>
              <p:nvPr/>
            </p:nvSpPr>
            <p:spPr bwMode="auto">
              <a:xfrm flipH="1">
                <a:off x="2252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89" name="Line 993"/>
              <p:cNvSpPr>
                <a:spLocks noChangeAspect="1" noChangeShapeType="1"/>
              </p:cNvSpPr>
              <p:nvPr/>
            </p:nvSpPr>
            <p:spPr bwMode="auto">
              <a:xfrm flipH="1">
                <a:off x="2249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0" name="Line 994"/>
              <p:cNvSpPr>
                <a:spLocks noChangeAspect="1" noChangeShapeType="1"/>
              </p:cNvSpPr>
              <p:nvPr/>
            </p:nvSpPr>
            <p:spPr bwMode="auto">
              <a:xfrm flipH="1">
                <a:off x="224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1" name="Line 99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2" name="Line 9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0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3" name="Line 99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8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4" name="Line 9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7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5" name="Line 9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6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6" name="Line 1000"/>
              <p:cNvSpPr>
                <a:spLocks noChangeAspect="1" noChangeShapeType="1"/>
              </p:cNvSpPr>
              <p:nvPr/>
            </p:nvSpPr>
            <p:spPr bwMode="auto">
              <a:xfrm flipV="1">
                <a:off x="2236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7" name="Line 1001"/>
              <p:cNvSpPr>
                <a:spLocks noChangeAspect="1" noChangeShapeType="1"/>
              </p:cNvSpPr>
              <p:nvPr/>
            </p:nvSpPr>
            <p:spPr bwMode="auto">
              <a:xfrm flipV="1">
                <a:off x="2237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8" name="Line 1002"/>
              <p:cNvSpPr>
                <a:spLocks noChangeAspect="1" noChangeShapeType="1"/>
              </p:cNvSpPr>
              <p:nvPr/>
            </p:nvSpPr>
            <p:spPr bwMode="auto">
              <a:xfrm flipV="1">
                <a:off x="2238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799" name="Line 1003"/>
              <p:cNvSpPr>
                <a:spLocks noChangeAspect="1" noChangeShapeType="1"/>
              </p:cNvSpPr>
              <p:nvPr/>
            </p:nvSpPr>
            <p:spPr bwMode="auto">
              <a:xfrm flipV="1">
                <a:off x="2240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0" name="Line 1004"/>
              <p:cNvSpPr>
                <a:spLocks noChangeAspect="1" noChangeShapeType="1"/>
              </p:cNvSpPr>
              <p:nvPr/>
            </p:nvSpPr>
            <p:spPr bwMode="auto">
              <a:xfrm flipV="1">
                <a:off x="224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1" name="Line 1005"/>
              <p:cNvSpPr>
                <a:spLocks noChangeAspect="1" noChangeShapeType="1"/>
              </p:cNvSpPr>
              <p:nvPr/>
            </p:nvSpPr>
            <p:spPr bwMode="auto">
              <a:xfrm>
                <a:off x="224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2" name="Line 1006"/>
              <p:cNvSpPr>
                <a:spLocks noChangeAspect="1" noChangeShapeType="1"/>
              </p:cNvSpPr>
              <p:nvPr/>
            </p:nvSpPr>
            <p:spPr bwMode="auto">
              <a:xfrm>
                <a:off x="2249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3" name="Line 1007"/>
              <p:cNvSpPr>
                <a:spLocks noChangeAspect="1" noChangeShapeType="1"/>
              </p:cNvSpPr>
              <p:nvPr/>
            </p:nvSpPr>
            <p:spPr bwMode="auto">
              <a:xfrm>
                <a:off x="2252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4" name="Line 1008"/>
              <p:cNvSpPr>
                <a:spLocks noChangeAspect="1" noChangeShapeType="1"/>
              </p:cNvSpPr>
              <p:nvPr/>
            </p:nvSpPr>
            <p:spPr bwMode="auto">
              <a:xfrm>
                <a:off x="2254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5" name="Line 1009"/>
              <p:cNvSpPr>
                <a:spLocks noChangeAspect="1" noChangeShapeType="1"/>
              </p:cNvSpPr>
              <p:nvPr/>
            </p:nvSpPr>
            <p:spPr bwMode="auto">
              <a:xfrm>
                <a:off x="2256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6" name="Freeform 1010"/>
              <p:cNvSpPr>
                <a:spLocks noChangeAspect="1"/>
              </p:cNvSpPr>
              <p:nvPr/>
            </p:nvSpPr>
            <p:spPr bwMode="auto">
              <a:xfrm>
                <a:off x="2193" y="2914"/>
                <a:ext cx="20" cy="20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0" y="0"/>
                    </a:moveTo>
                    <a:lnTo>
                      <a:pt x="79" y="3"/>
                    </a:lnTo>
                    <a:lnTo>
                      <a:pt x="97" y="12"/>
                    </a:lnTo>
                    <a:lnTo>
                      <a:pt x="109" y="26"/>
                    </a:lnTo>
                    <a:lnTo>
                      <a:pt x="118" y="42"/>
                    </a:lnTo>
                    <a:lnTo>
                      <a:pt x="121" y="61"/>
                    </a:lnTo>
                    <a:lnTo>
                      <a:pt x="118" y="80"/>
                    </a:lnTo>
                    <a:lnTo>
                      <a:pt x="109" y="98"/>
                    </a:lnTo>
                    <a:lnTo>
                      <a:pt x="97" y="110"/>
                    </a:lnTo>
                    <a:lnTo>
                      <a:pt x="79" y="119"/>
                    </a:lnTo>
                    <a:lnTo>
                      <a:pt x="60" y="122"/>
                    </a:lnTo>
                    <a:lnTo>
                      <a:pt x="41" y="119"/>
                    </a:lnTo>
                    <a:lnTo>
                      <a:pt x="24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4" y="12"/>
                    </a:lnTo>
                    <a:lnTo>
                      <a:pt x="41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7" name="Line 1011"/>
              <p:cNvSpPr>
                <a:spLocks noChangeAspect="1" noChangeShapeType="1"/>
              </p:cNvSpPr>
              <p:nvPr/>
            </p:nvSpPr>
            <p:spPr bwMode="auto">
              <a:xfrm flipH="1">
                <a:off x="2212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8" name="Line 1012"/>
              <p:cNvSpPr>
                <a:spLocks noChangeAspect="1" noChangeShapeType="1"/>
              </p:cNvSpPr>
              <p:nvPr/>
            </p:nvSpPr>
            <p:spPr bwMode="auto">
              <a:xfrm flipH="1">
                <a:off x="2211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09" name="Line 1013"/>
              <p:cNvSpPr>
                <a:spLocks noChangeAspect="1" noChangeShapeType="1"/>
              </p:cNvSpPr>
              <p:nvPr/>
            </p:nvSpPr>
            <p:spPr bwMode="auto">
              <a:xfrm flipH="1">
                <a:off x="2209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0" name="Line 1014"/>
              <p:cNvSpPr>
                <a:spLocks noChangeAspect="1" noChangeShapeType="1"/>
              </p:cNvSpPr>
              <p:nvPr/>
            </p:nvSpPr>
            <p:spPr bwMode="auto">
              <a:xfrm flipH="1">
                <a:off x="2206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1" name="Line 1015"/>
              <p:cNvSpPr>
                <a:spLocks noChangeAspect="1" noChangeShapeType="1"/>
              </p:cNvSpPr>
              <p:nvPr/>
            </p:nvSpPr>
            <p:spPr bwMode="auto">
              <a:xfrm flipH="1">
                <a:off x="220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2" name="Line 10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00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3" name="Line 10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7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4" name="Line 10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5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5" name="Line 10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6" name="Line 102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7" name="Line 1021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8" name="Line 1022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19" name="Line 1023"/>
              <p:cNvSpPr>
                <a:spLocks noChangeAspect="1" noChangeShapeType="1"/>
              </p:cNvSpPr>
              <p:nvPr/>
            </p:nvSpPr>
            <p:spPr bwMode="auto">
              <a:xfrm flipV="1">
                <a:off x="2195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0" name="Line 1024"/>
              <p:cNvSpPr>
                <a:spLocks noChangeAspect="1" noChangeShapeType="1"/>
              </p:cNvSpPr>
              <p:nvPr/>
            </p:nvSpPr>
            <p:spPr bwMode="auto">
              <a:xfrm flipV="1">
                <a:off x="2197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1" name="Line 1025"/>
              <p:cNvSpPr>
                <a:spLocks noChangeAspect="1" noChangeShapeType="1"/>
              </p:cNvSpPr>
              <p:nvPr/>
            </p:nvSpPr>
            <p:spPr bwMode="auto">
              <a:xfrm flipV="1">
                <a:off x="2200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2" name="Line 1026"/>
              <p:cNvSpPr>
                <a:spLocks noChangeAspect="1" noChangeShapeType="1"/>
              </p:cNvSpPr>
              <p:nvPr/>
            </p:nvSpPr>
            <p:spPr bwMode="auto">
              <a:xfrm>
                <a:off x="220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3" name="Line 1027"/>
              <p:cNvSpPr>
                <a:spLocks noChangeAspect="1" noChangeShapeType="1"/>
              </p:cNvSpPr>
              <p:nvPr/>
            </p:nvSpPr>
            <p:spPr bwMode="auto">
              <a:xfrm>
                <a:off x="2206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4" name="Line 1028"/>
              <p:cNvSpPr>
                <a:spLocks noChangeAspect="1" noChangeShapeType="1"/>
              </p:cNvSpPr>
              <p:nvPr/>
            </p:nvSpPr>
            <p:spPr bwMode="auto">
              <a:xfrm>
                <a:off x="2209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5" name="Line 1029"/>
              <p:cNvSpPr>
                <a:spLocks noChangeAspect="1" noChangeShapeType="1"/>
              </p:cNvSpPr>
              <p:nvPr/>
            </p:nvSpPr>
            <p:spPr bwMode="auto">
              <a:xfrm>
                <a:off x="2211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6" name="Line 1030"/>
              <p:cNvSpPr>
                <a:spLocks noChangeAspect="1" noChangeShapeType="1"/>
              </p:cNvSpPr>
              <p:nvPr/>
            </p:nvSpPr>
            <p:spPr bwMode="auto">
              <a:xfrm>
                <a:off x="2212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7" name="Freeform 1031"/>
              <p:cNvSpPr>
                <a:spLocks noChangeAspect="1"/>
              </p:cNvSpPr>
              <p:nvPr/>
            </p:nvSpPr>
            <p:spPr bwMode="auto">
              <a:xfrm>
                <a:off x="2149" y="2914"/>
                <a:ext cx="21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8" name="Line 1032"/>
              <p:cNvSpPr>
                <a:spLocks noChangeAspect="1" noChangeShapeType="1"/>
              </p:cNvSpPr>
              <p:nvPr/>
            </p:nvSpPr>
            <p:spPr bwMode="auto">
              <a:xfrm flipH="1">
                <a:off x="2170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29" name="Line 1033"/>
              <p:cNvSpPr>
                <a:spLocks noChangeAspect="1" noChangeShapeType="1"/>
              </p:cNvSpPr>
              <p:nvPr/>
            </p:nvSpPr>
            <p:spPr bwMode="auto">
              <a:xfrm flipH="1">
                <a:off x="2168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0" name="Line 1034"/>
              <p:cNvSpPr>
                <a:spLocks noChangeAspect="1" noChangeShapeType="1"/>
              </p:cNvSpPr>
              <p:nvPr/>
            </p:nvSpPr>
            <p:spPr bwMode="auto">
              <a:xfrm flipH="1">
                <a:off x="2166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1" name="Line 1035"/>
              <p:cNvSpPr>
                <a:spLocks noChangeAspect="1" noChangeShapeType="1"/>
              </p:cNvSpPr>
              <p:nvPr/>
            </p:nvSpPr>
            <p:spPr bwMode="auto">
              <a:xfrm flipH="1">
                <a:off x="216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2" name="Line 1036"/>
              <p:cNvSpPr>
                <a:spLocks noChangeAspect="1" noChangeShapeType="1"/>
              </p:cNvSpPr>
              <p:nvPr/>
            </p:nvSpPr>
            <p:spPr bwMode="auto">
              <a:xfrm flipH="1">
                <a:off x="2159" y="293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3" name="Line 10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4" name="Line 10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5" name="Line 10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1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6" name="Line 10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0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7" name="Line 10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49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8" name="Line 1042"/>
              <p:cNvSpPr>
                <a:spLocks noChangeAspect="1" noChangeShapeType="1"/>
              </p:cNvSpPr>
              <p:nvPr/>
            </p:nvSpPr>
            <p:spPr bwMode="auto">
              <a:xfrm flipV="1">
                <a:off x="2149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39" name="Line 1043"/>
              <p:cNvSpPr>
                <a:spLocks noChangeAspect="1" noChangeShapeType="1"/>
              </p:cNvSpPr>
              <p:nvPr/>
            </p:nvSpPr>
            <p:spPr bwMode="auto">
              <a:xfrm flipV="1">
                <a:off x="2150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0" name="Line 1044"/>
              <p:cNvSpPr>
                <a:spLocks noChangeAspect="1" noChangeShapeType="1"/>
              </p:cNvSpPr>
              <p:nvPr/>
            </p:nvSpPr>
            <p:spPr bwMode="auto">
              <a:xfrm flipV="1">
                <a:off x="2151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1" name="Line 1045"/>
              <p:cNvSpPr>
                <a:spLocks noChangeAspect="1" noChangeShapeType="1"/>
              </p:cNvSpPr>
              <p:nvPr/>
            </p:nvSpPr>
            <p:spPr bwMode="auto">
              <a:xfrm flipV="1">
                <a:off x="215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2" name="Line 1046"/>
              <p:cNvSpPr>
                <a:spLocks noChangeAspect="1" noChangeShapeType="1"/>
              </p:cNvSpPr>
              <p:nvPr/>
            </p:nvSpPr>
            <p:spPr bwMode="auto">
              <a:xfrm flipV="1">
                <a:off x="215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3" name="Line 1047"/>
              <p:cNvSpPr>
                <a:spLocks noChangeAspect="1" noChangeShapeType="1"/>
              </p:cNvSpPr>
              <p:nvPr/>
            </p:nvSpPr>
            <p:spPr bwMode="auto">
              <a:xfrm>
                <a:off x="2159" y="291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4" name="Line 1048"/>
              <p:cNvSpPr>
                <a:spLocks noChangeAspect="1" noChangeShapeType="1"/>
              </p:cNvSpPr>
              <p:nvPr/>
            </p:nvSpPr>
            <p:spPr bwMode="auto">
              <a:xfrm>
                <a:off x="216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5" name="Line 1049"/>
              <p:cNvSpPr>
                <a:spLocks noChangeAspect="1" noChangeShapeType="1"/>
              </p:cNvSpPr>
              <p:nvPr/>
            </p:nvSpPr>
            <p:spPr bwMode="auto">
              <a:xfrm>
                <a:off x="2166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6" name="Line 1050"/>
              <p:cNvSpPr>
                <a:spLocks noChangeAspect="1" noChangeShapeType="1"/>
              </p:cNvSpPr>
              <p:nvPr/>
            </p:nvSpPr>
            <p:spPr bwMode="auto">
              <a:xfrm>
                <a:off x="2168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7" name="Line 1051"/>
              <p:cNvSpPr>
                <a:spLocks noChangeAspect="1" noChangeShapeType="1"/>
              </p:cNvSpPr>
              <p:nvPr/>
            </p:nvSpPr>
            <p:spPr bwMode="auto">
              <a:xfrm>
                <a:off x="2170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48" name="Rectangle 1052"/>
              <p:cNvSpPr>
                <a:spLocks noChangeAspect="1" noChangeArrowheads="1"/>
              </p:cNvSpPr>
              <p:nvPr/>
            </p:nvSpPr>
            <p:spPr bwMode="auto">
              <a:xfrm>
                <a:off x="2143" y="2750"/>
                <a:ext cx="114" cy="124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50000">
                    <a:schemeClr val="folHlink"/>
                  </a:gs>
                  <a:gs pos="100000">
                    <a:schemeClr val="hlink"/>
                  </a:gs>
                </a:gsLst>
                <a:lin ang="5400000" scaled="1"/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849" name="Line 1053"/>
              <p:cNvSpPr>
                <a:spLocks noChangeAspect="1" noChangeShapeType="1"/>
              </p:cNvSpPr>
              <p:nvPr/>
            </p:nvSpPr>
            <p:spPr bwMode="auto">
              <a:xfrm flipH="1">
                <a:off x="2142" y="2875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0" name="Line 1054"/>
              <p:cNvSpPr>
                <a:spLocks noChangeAspect="1" noChangeShapeType="1"/>
              </p:cNvSpPr>
              <p:nvPr/>
            </p:nvSpPr>
            <p:spPr bwMode="auto">
              <a:xfrm flipV="1">
                <a:off x="2142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1" name="Line 1055"/>
              <p:cNvSpPr>
                <a:spLocks noChangeAspect="1" noChangeShapeType="1"/>
              </p:cNvSpPr>
              <p:nvPr/>
            </p:nvSpPr>
            <p:spPr bwMode="auto">
              <a:xfrm>
                <a:off x="2142" y="2751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2" name="Line 1056"/>
              <p:cNvSpPr>
                <a:spLocks noChangeAspect="1" noChangeShapeType="1"/>
              </p:cNvSpPr>
              <p:nvPr/>
            </p:nvSpPr>
            <p:spPr bwMode="auto">
              <a:xfrm>
                <a:off x="2257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3" name="Freeform 1057"/>
              <p:cNvSpPr>
                <a:spLocks noChangeAspect="1"/>
              </p:cNvSpPr>
              <p:nvPr/>
            </p:nvSpPr>
            <p:spPr bwMode="auto">
              <a:xfrm>
                <a:off x="2286" y="2752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4" name="Freeform 1058"/>
              <p:cNvSpPr>
                <a:spLocks noChangeAspect="1"/>
              </p:cNvSpPr>
              <p:nvPr/>
            </p:nvSpPr>
            <p:spPr bwMode="auto">
              <a:xfrm>
                <a:off x="2342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5" name="Freeform 1059"/>
              <p:cNvSpPr>
                <a:spLocks noChangeAspect="1"/>
              </p:cNvSpPr>
              <p:nvPr/>
            </p:nvSpPr>
            <p:spPr bwMode="auto">
              <a:xfrm>
                <a:off x="2395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6" name="Freeform 1060"/>
              <p:cNvSpPr>
                <a:spLocks noChangeAspect="1"/>
              </p:cNvSpPr>
              <p:nvPr/>
            </p:nvSpPr>
            <p:spPr bwMode="auto">
              <a:xfrm>
                <a:off x="2286" y="2795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3"/>
                    </a:lnTo>
                    <a:lnTo>
                      <a:pt x="151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7" name="Freeform 1061"/>
              <p:cNvSpPr>
                <a:spLocks noChangeAspect="1"/>
              </p:cNvSpPr>
              <p:nvPr/>
            </p:nvSpPr>
            <p:spPr bwMode="auto">
              <a:xfrm>
                <a:off x="2342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2" y="142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8" name="Freeform 1062"/>
              <p:cNvSpPr>
                <a:spLocks noChangeAspect="1"/>
              </p:cNvSpPr>
              <p:nvPr/>
            </p:nvSpPr>
            <p:spPr bwMode="auto">
              <a:xfrm>
                <a:off x="2395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59" name="Freeform 1063"/>
              <p:cNvSpPr>
                <a:spLocks noChangeAspect="1"/>
              </p:cNvSpPr>
              <p:nvPr/>
            </p:nvSpPr>
            <p:spPr bwMode="auto">
              <a:xfrm>
                <a:off x="2286" y="2839"/>
                <a:ext cx="25" cy="2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1" y="35"/>
                    </a:lnTo>
                    <a:lnTo>
                      <a:pt x="151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0" name="Freeform 1064"/>
              <p:cNvSpPr>
                <a:spLocks noChangeAspect="1"/>
              </p:cNvSpPr>
              <p:nvPr/>
            </p:nvSpPr>
            <p:spPr bwMode="auto">
              <a:xfrm>
                <a:off x="2342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3"/>
                    </a:lnTo>
                    <a:lnTo>
                      <a:pt x="142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2" y="142"/>
                    </a:lnTo>
                    <a:lnTo>
                      <a:pt x="132" y="150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1" name="Freeform 1065"/>
              <p:cNvSpPr>
                <a:spLocks noChangeAspect="1"/>
              </p:cNvSpPr>
              <p:nvPr/>
            </p:nvSpPr>
            <p:spPr bwMode="auto">
              <a:xfrm>
                <a:off x="2395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2" name="Line 1066"/>
              <p:cNvSpPr>
                <a:spLocks noChangeAspect="1" noChangeShapeType="1"/>
              </p:cNvSpPr>
              <p:nvPr/>
            </p:nvSpPr>
            <p:spPr bwMode="auto">
              <a:xfrm>
                <a:off x="2015" y="275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3" name="Line 1067"/>
              <p:cNvSpPr>
                <a:spLocks noChangeAspect="1" noChangeShapeType="1"/>
              </p:cNvSpPr>
              <p:nvPr/>
            </p:nvSpPr>
            <p:spPr bwMode="auto">
              <a:xfrm>
                <a:off x="2015" y="276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4" name="Line 1068"/>
              <p:cNvSpPr>
                <a:spLocks noChangeAspect="1" noChangeShapeType="1"/>
              </p:cNvSpPr>
              <p:nvPr/>
            </p:nvSpPr>
            <p:spPr bwMode="auto">
              <a:xfrm>
                <a:off x="2015" y="278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5" name="Line 1069"/>
              <p:cNvSpPr>
                <a:spLocks noChangeAspect="1" noChangeShapeType="1"/>
              </p:cNvSpPr>
              <p:nvPr/>
            </p:nvSpPr>
            <p:spPr bwMode="auto">
              <a:xfrm>
                <a:off x="2015" y="279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6" name="Line 1070"/>
              <p:cNvSpPr>
                <a:spLocks noChangeAspect="1" noChangeShapeType="1"/>
              </p:cNvSpPr>
              <p:nvPr/>
            </p:nvSpPr>
            <p:spPr bwMode="auto">
              <a:xfrm>
                <a:off x="2015" y="281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7" name="Line 1071"/>
              <p:cNvSpPr>
                <a:spLocks noChangeAspect="1" noChangeShapeType="1"/>
              </p:cNvSpPr>
              <p:nvPr/>
            </p:nvSpPr>
            <p:spPr bwMode="auto">
              <a:xfrm>
                <a:off x="2015" y="282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8" name="Line 1072"/>
              <p:cNvSpPr>
                <a:spLocks noChangeAspect="1" noChangeShapeType="1"/>
              </p:cNvSpPr>
              <p:nvPr/>
            </p:nvSpPr>
            <p:spPr bwMode="auto">
              <a:xfrm>
                <a:off x="2015" y="284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69" name="Line 1073"/>
              <p:cNvSpPr>
                <a:spLocks noChangeAspect="1" noChangeShapeType="1"/>
              </p:cNvSpPr>
              <p:nvPr/>
            </p:nvSpPr>
            <p:spPr bwMode="auto">
              <a:xfrm>
                <a:off x="2015" y="285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0" name="Line 1074"/>
              <p:cNvSpPr>
                <a:spLocks noChangeAspect="1" noChangeShapeType="1"/>
              </p:cNvSpPr>
              <p:nvPr/>
            </p:nvSpPr>
            <p:spPr bwMode="auto">
              <a:xfrm>
                <a:off x="2015" y="287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1" name="Line 1075"/>
              <p:cNvSpPr>
                <a:spLocks noChangeAspect="1" noChangeShapeType="1"/>
              </p:cNvSpPr>
              <p:nvPr/>
            </p:nvSpPr>
            <p:spPr bwMode="auto">
              <a:xfrm>
                <a:off x="2015" y="288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2" name="Freeform 1076"/>
              <p:cNvSpPr>
                <a:spLocks noChangeAspect="1"/>
              </p:cNvSpPr>
              <p:nvPr/>
            </p:nvSpPr>
            <p:spPr bwMode="auto">
              <a:xfrm>
                <a:off x="2440" y="2766"/>
                <a:ext cx="91" cy="78"/>
              </a:xfrm>
              <a:custGeom>
                <a:avLst/>
                <a:gdLst>
                  <a:gd name="T0" fmla="*/ 0 w 540"/>
                  <a:gd name="T1" fmla="*/ 0 h 467"/>
                  <a:gd name="T2" fmla="*/ 0 w 540"/>
                  <a:gd name="T3" fmla="*/ 0 h 467"/>
                  <a:gd name="T4" fmla="*/ 1 w 540"/>
                  <a:gd name="T5" fmla="*/ 0 h 467"/>
                  <a:gd name="T6" fmla="*/ 0 w 540"/>
                  <a:gd name="T7" fmla="*/ 0 h 467"/>
                  <a:gd name="T8" fmla="*/ 0 w 540"/>
                  <a:gd name="T9" fmla="*/ 0 h 467"/>
                  <a:gd name="T10" fmla="*/ 0 w 540"/>
                  <a:gd name="T11" fmla="*/ 0 h 467"/>
                  <a:gd name="T12" fmla="*/ 0 w 540"/>
                  <a:gd name="T13" fmla="*/ 0 h 4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0"/>
                  <a:gd name="T22" fmla="*/ 0 h 467"/>
                  <a:gd name="T23" fmla="*/ 540 w 540"/>
                  <a:gd name="T24" fmla="*/ 467 h 4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0" h="467">
                    <a:moveTo>
                      <a:pt x="134" y="0"/>
                    </a:moveTo>
                    <a:lnTo>
                      <a:pt x="405" y="0"/>
                    </a:lnTo>
                    <a:lnTo>
                      <a:pt x="540" y="233"/>
                    </a:lnTo>
                    <a:lnTo>
                      <a:pt x="405" y="467"/>
                    </a:lnTo>
                    <a:lnTo>
                      <a:pt x="134" y="467"/>
                    </a:lnTo>
                    <a:lnTo>
                      <a:pt x="0" y="23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3" name="Line 10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40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4" name="Line 1078"/>
              <p:cNvSpPr>
                <a:spLocks noChangeAspect="1" noChangeShapeType="1"/>
              </p:cNvSpPr>
              <p:nvPr/>
            </p:nvSpPr>
            <p:spPr bwMode="auto">
              <a:xfrm flipV="1">
                <a:off x="2440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5" name="Line 1079"/>
              <p:cNvSpPr>
                <a:spLocks noChangeAspect="1" noChangeShapeType="1"/>
              </p:cNvSpPr>
              <p:nvPr/>
            </p:nvSpPr>
            <p:spPr bwMode="auto">
              <a:xfrm>
                <a:off x="2463" y="2766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6" name="Line 1080"/>
              <p:cNvSpPr>
                <a:spLocks noChangeAspect="1" noChangeShapeType="1"/>
              </p:cNvSpPr>
              <p:nvPr/>
            </p:nvSpPr>
            <p:spPr bwMode="auto">
              <a:xfrm>
                <a:off x="2508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7" name="Line 1081"/>
              <p:cNvSpPr>
                <a:spLocks noChangeAspect="1" noChangeShapeType="1"/>
              </p:cNvSpPr>
              <p:nvPr/>
            </p:nvSpPr>
            <p:spPr bwMode="auto">
              <a:xfrm flipH="1">
                <a:off x="2508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878" name="Line 1082"/>
              <p:cNvSpPr>
                <a:spLocks noChangeAspect="1" noChangeShapeType="1"/>
              </p:cNvSpPr>
              <p:nvPr/>
            </p:nvSpPr>
            <p:spPr bwMode="auto">
              <a:xfrm flipH="1">
                <a:off x="2463" y="2844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73" name="直線コネクタ 172"/>
            <p:cNvCxnSpPr/>
            <p:nvPr/>
          </p:nvCxnSpPr>
          <p:spPr bwMode="auto">
            <a:xfrm>
              <a:off x="2825674" y="6280179"/>
              <a:ext cx="739775" cy="0"/>
            </a:xfrm>
            <a:prstGeom prst="line">
              <a:avLst/>
            </a:prstGeom>
            <a:ln w="381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" name="Group 35"/>
            <p:cNvGrpSpPr>
              <a:grpSpLocks noChangeAspect="1"/>
            </p:cNvGrpSpPr>
            <p:nvPr/>
          </p:nvGrpSpPr>
          <p:grpSpPr bwMode="auto">
            <a:xfrm>
              <a:off x="3473265" y="6172229"/>
              <a:ext cx="396840" cy="185737"/>
              <a:chOff x="2394" y="3422"/>
              <a:chExt cx="450" cy="210"/>
            </a:xfrm>
          </p:grpSpPr>
          <p:sp>
            <p:nvSpPr>
              <p:cNvPr id="496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94" y="3422"/>
                <a:ext cx="450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7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95" y="3473"/>
                <a:ext cx="368" cy="158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8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95" y="3631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9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95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0" name="Line 4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1" name="Line 41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2" name="Freeform 42"/>
              <p:cNvSpPr>
                <a:spLocks noChangeAspect="1"/>
              </p:cNvSpPr>
              <p:nvPr/>
            </p:nvSpPr>
            <p:spPr bwMode="auto">
              <a:xfrm>
                <a:off x="2763" y="3425"/>
                <a:ext cx="79" cy="206"/>
              </a:xfrm>
              <a:custGeom>
                <a:avLst/>
                <a:gdLst>
                  <a:gd name="T0" fmla="*/ 0 w 733"/>
                  <a:gd name="T1" fmla="*/ 0 h 1906"/>
                  <a:gd name="T2" fmla="*/ 0 w 733"/>
                  <a:gd name="T3" fmla="*/ 0 h 1906"/>
                  <a:gd name="T4" fmla="*/ 0 w 733"/>
                  <a:gd name="T5" fmla="*/ 0 h 1906"/>
                  <a:gd name="T6" fmla="*/ 0 w 733"/>
                  <a:gd name="T7" fmla="*/ 0 h 1906"/>
                  <a:gd name="T8" fmla="*/ 0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3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2763" y="3582"/>
                <a:ext cx="79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4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2842" y="3425"/>
                <a:ext cx="0" cy="1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5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2763" y="3425"/>
                <a:ext cx="79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6" name="Line 46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7" name="Freeform 47"/>
              <p:cNvSpPr>
                <a:spLocks noChangeAspect="1"/>
              </p:cNvSpPr>
              <p:nvPr/>
            </p:nvSpPr>
            <p:spPr bwMode="auto">
              <a:xfrm>
                <a:off x="2395" y="3425"/>
                <a:ext cx="445" cy="48"/>
              </a:xfrm>
              <a:custGeom>
                <a:avLst/>
                <a:gdLst>
                  <a:gd name="T0" fmla="*/ 0 w 4133"/>
                  <a:gd name="T1" fmla="*/ 0 h 445"/>
                  <a:gd name="T2" fmla="*/ 1 w 4133"/>
                  <a:gd name="T3" fmla="*/ 0 h 445"/>
                  <a:gd name="T4" fmla="*/ 0 w 4133"/>
                  <a:gd name="T5" fmla="*/ 0 h 445"/>
                  <a:gd name="T6" fmla="*/ 0 w 4133"/>
                  <a:gd name="T7" fmla="*/ 0 h 445"/>
                  <a:gd name="T8" fmla="*/ 0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8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2473" y="3425"/>
                <a:ext cx="36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09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95" y="3425"/>
                <a:ext cx="78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0" name="Line 5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1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2763" y="3425"/>
                <a:ext cx="77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2" name="Freeform 52"/>
              <p:cNvSpPr>
                <a:spLocks noChangeAspect="1"/>
              </p:cNvSpPr>
              <p:nvPr/>
            </p:nvSpPr>
            <p:spPr bwMode="auto">
              <a:xfrm>
                <a:off x="2710" y="3595"/>
                <a:ext cx="22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3" name="Line 53"/>
              <p:cNvSpPr>
                <a:spLocks noChangeAspect="1" noChangeShapeType="1"/>
              </p:cNvSpPr>
              <p:nvPr/>
            </p:nvSpPr>
            <p:spPr bwMode="auto">
              <a:xfrm flipH="1">
                <a:off x="2731" y="3606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4" name="Line 54"/>
              <p:cNvSpPr>
                <a:spLocks noChangeAspect="1" noChangeShapeType="1"/>
              </p:cNvSpPr>
              <p:nvPr/>
            </p:nvSpPr>
            <p:spPr bwMode="auto">
              <a:xfrm flipH="1">
                <a:off x="273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5" name="Line 55"/>
              <p:cNvSpPr>
                <a:spLocks noChangeAspect="1" noChangeShapeType="1"/>
              </p:cNvSpPr>
              <p:nvPr/>
            </p:nvSpPr>
            <p:spPr bwMode="auto">
              <a:xfrm flipH="1">
                <a:off x="2729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6" name="Line 56"/>
              <p:cNvSpPr>
                <a:spLocks noChangeAspect="1" noChangeShapeType="1"/>
              </p:cNvSpPr>
              <p:nvPr/>
            </p:nvSpPr>
            <p:spPr bwMode="auto">
              <a:xfrm flipH="1">
                <a:off x="272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7" name="Line 57"/>
              <p:cNvSpPr>
                <a:spLocks noChangeAspect="1" noChangeShapeType="1"/>
              </p:cNvSpPr>
              <p:nvPr/>
            </p:nvSpPr>
            <p:spPr bwMode="auto">
              <a:xfrm flipH="1">
                <a:off x="2724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8" name="Line 58"/>
              <p:cNvSpPr>
                <a:spLocks noChangeAspect="1" noChangeShapeType="1"/>
              </p:cNvSpPr>
              <p:nvPr/>
            </p:nvSpPr>
            <p:spPr bwMode="auto">
              <a:xfrm flipH="1">
                <a:off x="272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19" name="Line 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8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0" name="Line 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5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1" name="Line 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2" name="Line 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1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3" name="Line 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4" name="Line 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5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6" name="Line 66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7" name="Line 67"/>
              <p:cNvSpPr>
                <a:spLocks noChangeAspect="1" noChangeShapeType="1"/>
              </p:cNvSpPr>
              <p:nvPr/>
            </p:nvSpPr>
            <p:spPr bwMode="auto">
              <a:xfrm flipV="1">
                <a:off x="2711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8" name="Line 68"/>
              <p:cNvSpPr>
                <a:spLocks noChangeAspect="1" noChangeShapeType="1"/>
              </p:cNvSpPr>
              <p:nvPr/>
            </p:nvSpPr>
            <p:spPr bwMode="auto">
              <a:xfrm flipV="1">
                <a:off x="271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29" name="Line 69"/>
              <p:cNvSpPr>
                <a:spLocks noChangeAspect="1" noChangeShapeType="1"/>
              </p:cNvSpPr>
              <p:nvPr/>
            </p:nvSpPr>
            <p:spPr bwMode="auto">
              <a:xfrm flipV="1">
                <a:off x="2715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0" name="Line 70"/>
              <p:cNvSpPr>
                <a:spLocks noChangeAspect="1" noChangeShapeType="1"/>
              </p:cNvSpPr>
              <p:nvPr/>
            </p:nvSpPr>
            <p:spPr bwMode="auto">
              <a:xfrm flipV="1">
                <a:off x="2718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1" name="Line 71"/>
              <p:cNvSpPr>
                <a:spLocks noChangeAspect="1" noChangeShapeType="1"/>
              </p:cNvSpPr>
              <p:nvPr/>
            </p:nvSpPr>
            <p:spPr bwMode="auto">
              <a:xfrm>
                <a:off x="272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2" name="Line 72"/>
              <p:cNvSpPr>
                <a:spLocks noChangeAspect="1" noChangeShapeType="1"/>
              </p:cNvSpPr>
              <p:nvPr/>
            </p:nvSpPr>
            <p:spPr bwMode="auto">
              <a:xfrm>
                <a:off x="2724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3" name="Line 73"/>
              <p:cNvSpPr>
                <a:spLocks noChangeAspect="1" noChangeShapeType="1"/>
              </p:cNvSpPr>
              <p:nvPr/>
            </p:nvSpPr>
            <p:spPr bwMode="auto">
              <a:xfrm>
                <a:off x="272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4" name="Line 74"/>
              <p:cNvSpPr>
                <a:spLocks noChangeAspect="1" noChangeShapeType="1"/>
              </p:cNvSpPr>
              <p:nvPr/>
            </p:nvSpPr>
            <p:spPr bwMode="auto">
              <a:xfrm>
                <a:off x="2729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5" name="Line 75"/>
              <p:cNvSpPr>
                <a:spLocks noChangeAspect="1" noChangeShapeType="1"/>
              </p:cNvSpPr>
              <p:nvPr/>
            </p:nvSpPr>
            <p:spPr bwMode="auto">
              <a:xfrm>
                <a:off x="273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6" name="Line 76"/>
              <p:cNvSpPr>
                <a:spLocks noChangeAspect="1" noChangeShapeType="1"/>
              </p:cNvSpPr>
              <p:nvPr/>
            </p:nvSpPr>
            <p:spPr bwMode="auto">
              <a:xfrm>
                <a:off x="2731" y="3603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7" name="Freeform 77"/>
              <p:cNvSpPr>
                <a:spLocks noChangeAspect="1"/>
              </p:cNvSpPr>
              <p:nvPr/>
            </p:nvSpPr>
            <p:spPr bwMode="auto">
              <a:xfrm>
                <a:off x="2677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8" name="Line 78"/>
              <p:cNvSpPr>
                <a:spLocks noChangeAspect="1" noChangeShapeType="1"/>
              </p:cNvSpPr>
              <p:nvPr/>
            </p:nvSpPr>
            <p:spPr bwMode="auto">
              <a:xfrm flipH="1">
                <a:off x="2698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39" name="Line 79"/>
              <p:cNvSpPr>
                <a:spLocks noChangeAspect="1" noChangeShapeType="1"/>
              </p:cNvSpPr>
              <p:nvPr/>
            </p:nvSpPr>
            <p:spPr bwMode="auto">
              <a:xfrm flipH="1">
                <a:off x="269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0" name="Line 80"/>
              <p:cNvSpPr>
                <a:spLocks noChangeAspect="1" noChangeShapeType="1"/>
              </p:cNvSpPr>
              <p:nvPr/>
            </p:nvSpPr>
            <p:spPr bwMode="auto">
              <a:xfrm flipH="1">
                <a:off x="2695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1" name="Line 81"/>
              <p:cNvSpPr>
                <a:spLocks noChangeAspect="1" noChangeShapeType="1"/>
              </p:cNvSpPr>
              <p:nvPr/>
            </p:nvSpPr>
            <p:spPr bwMode="auto">
              <a:xfrm flipH="1">
                <a:off x="269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2" name="Line 82"/>
              <p:cNvSpPr>
                <a:spLocks noChangeAspect="1" noChangeShapeType="1"/>
              </p:cNvSpPr>
              <p:nvPr/>
            </p:nvSpPr>
            <p:spPr bwMode="auto">
              <a:xfrm flipH="1">
                <a:off x="2690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3" name="Line 83"/>
              <p:cNvSpPr>
                <a:spLocks noChangeAspect="1" noChangeShapeType="1"/>
              </p:cNvSpPr>
              <p:nvPr/>
            </p:nvSpPr>
            <p:spPr bwMode="auto">
              <a:xfrm flipH="1">
                <a:off x="2688" y="361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4" name="Line 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5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5" name="Line 8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2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6" name="Line 8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7" name="Line 8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8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8" name="Line 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49" name="Line 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0" name="Line 90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1" name="Line 91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2" name="Line 92"/>
              <p:cNvSpPr>
                <a:spLocks noChangeAspect="1" noChangeShapeType="1"/>
              </p:cNvSpPr>
              <p:nvPr/>
            </p:nvSpPr>
            <p:spPr bwMode="auto">
              <a:xfrm flipV="1">
                <a:off x="2678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3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268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4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2682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5" name="Line 95"/>
              <p:cNvSpPr>
                <a:spLocks noChangeAspect="1" noChangeShapeType="1"/>
              </p:cNvSpPr>
              <p:nvPr/>
            </p:nvSpPr>
            <p:spPr bwMode="auto">
              <a:xfrm flipV="1">
                <a:off x="2685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6" name="Line 96"/>
              <p:cNvSpPr>
                <a:spLocks noChangeAspect="1" noChangeShapeType="1"/>
              </p:cNvSpPr>
              <p:nvPr/>
            </p:nvSpPr>
            <p:spPr bwMode="auto">
              <a:xfrm>
                <a:off x="2688" y="359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7" name="Line 97"/>
              <p:cNvSpPr>
                <a:spLocks noChangeAspect="1" noChangeShapeType="1"/>
              </p:cNvSpPr>
              <p:nvPr/>
            </p:nvSpPr>
            <p:spPr bwMode="auto">
              <a:xfrm>
                <a:off x="2690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8" name="Line 98"/>
              <p:cNvSpPr>
                <a:spLocks noChangeAspect="1" noChangeShapeType="1"/>
              </p:cNvSpPr>
              <p:nvPr/>
            </p:nvSpPr>
            <p:spPr bwMode="auto">
              <a:xfrm>
                <a:off x="269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59" name="Line 99"/>
              <p:cNvSpPr>
                <a:spLocks noChangeAspect="1" noChangeShapeType="1"/>
              </p:cNvSpPr>
              <p:nvPr/>
            </p:nvSpPr>
            <p:spPr bwMode="auto">
              <a:xfrm>
                <a:off x="2695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0" name="Line 100"/>
              <p:cNvSpPr>
                <a:spLocks noChangeAspect="1" noChangeShapeType="1"/>
              </p:cNvSpPr>
              <p:nvPr/>
            </p:nvSpPr>
            <p:spPr bwMode="auto">
              <a:xfrm>
                <a:off x="269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1" name="Line 101"/>
              <p:cNvSpPr>
                <a:spLocks noChangeAspect="1" noChangeShapeType="1"/>
              </p:cNvSpPr>
              <p:nvPr/>
            </p:nvSpPr>
            <p:spPr bwMode="auto">
              <a:xfrm>
                <a:off x="2698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2" name="Freeform 102"/>
              <p:cNvSpPr>
                <a:spLocks noChangeAspect="1"/>
              </p:cNvSpPr>
              <p:nvPr/>
            </p:nvSpPr>
            <p:spPr bwMode="auto">
              <a:xfrm>
                <a:off x="2644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3" name="Line 103"/>
              <p:cNvSpPr>
                <a:spLocks noChangeAspect="1" noChangeShapeType="1"/>
              </p:cNvSpPr>
              <p:nvPr/>
            </p:nvSpPr>
            <p:spPr bwMode="auto">
              <a:xfrm flipH="1">
                <a:off x="2665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4" name="Line 104"/>
              <p:cNvSpPr>
                <a:spLocks noChangeAspect="1" noChangeShapeType="1"/>
              </p:cNvSpPr>
              <p:nvPr/>
            </p:nvSpPr>
            <p:spPr bwMode="auto">
              <a:xfrm flipH="1">
                <a:off x="266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5" name="Line 105"/>
              <p:cNvSpPr>
                <a:spLocks noChangeAspect="1" noChangeShapeType="1"/>
              </p:cNvSpPr>
              <p:nvPr/>
            </p:nvSpPr>
            <p:spPr bwMode="auto">
              <a:xfrm flipH="1">
                <a:off x="2662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6" name="Line 106"/>
              <p:cNvSpPr>
                <a:spLocks noChangeAspect="1" noChangeShapeType="1"/>
              </p:cNvSpPr>
              <p:nvPr/>
            </p:nvSpPr>
            <p:spPr bwMode="auto">
              <a:xfrm flipH="1">
                <a:off x="266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7" name="Line 107"/>
              <p:cNvSpPr>
                <a:spLocks noChangeAspect="1" noChangeShapeType="1"/>
              </p:cNvSpPr>
              <p:nvPr/>
            </p:nvSpPr>
            <p:spPr bwMode="auto">
              <a:xfrm flipH="1">
                <a:off x="2657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8" name="Line 108"/>
              <p:cNvSpPr>
                <a:spLocks noChangeAspect="1" noChangeShapeType="1"/>
              </p:cNvSpPr>
              <p:nvPr/>
            </p:nvSpPr>
            <p:spPr bwMode="auto">
              <a:xfrm flipH="1">
                <a:off x="2654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69" name="Line 10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5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0" name="Line 11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9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1" name="Line 11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2" name="Line 1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5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3" name="Line 11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4" name="Line 1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5" name="Line 115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6" name="Line 116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7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2645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8" name="Line 118"/>
              <p:cNvSpPr>
                <a:spLocks noChangeAspect="1" noChangeShapeType="1"/>
              </p:cNvSpPr>
              <p:nvPr/>
            </p:nvSpPr>
            <p:spPr bwMode="auto">
              <a:xfrm flipV="1">
                <a:off x="264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79" name="Line 119"/>
              <p:cNvSpPr>
                <a:spLocks noChangeAspect="1" noChangeShapeType="1"/>
              </p:cNvSpPr>
              <p:nvPr/>
            </p:nvSpPr>
            <p:spPr bwMode="auto">
              <a:xfrm flipV="1">
                <a:off x="2649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0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265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1" name="Line 121"/>
              <p:cNvSpPr>
                <a:spLocks noChangeAspect="1" noChangeShapeType="1"/>
              </p:cNvSpPr>
              <p:nvPr/>
            </p:nvSpPr>
            <p:spPr bwMode="auto">
              <a:xfrm>
                <a:off x="2654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2" name="Line 122"/>
              <p:cNvSpPr>
                <a:spLocks noChangeAspect="1" noChangeShapeType="1"/>
              </p:cNvSpPr>
              <p:nvPr/>
            </p:nvSpPr>
            <p:spPr bwMode="auto">
              <a:xfrm>
                <a:off x="2657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3" name="Line 123"/>
              <p:cNvSpPr>
                <a:spLocks noChangeAspect="1" noChangeShapeType="1"/>
              </p:cNvSpPr>
              <p:nvPr/>
            </p:nvSpPr>
            <p:spPr bwMode="auto">
              <a:xfrm>
                <a:off x="266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4" name="Line 124"/>
              <p:cNvSpPr>
                <a:spLocks noChangeAspect="1" noChangeShapeType="1"/>
              </p:cNvSpPr>
              <p:nvPr/>
            </p:nvSpPr>
            <p:spPr bwMode="auto">
              <a:xfrm>
                <a:off x="2662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5" name="Line 125"/>
              <p:cNvSpPr>
                <a:spLocks noChangeAspect="1" noChangeShapeType="1"/>
              </p:cNvSpPr>
              <p:nvPr/>
            </p:nvSpPr>
            <p:spPr bwMode="auto">
              <a:xfrm>
                <a:off x="266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6" name="Line 126"/>
              <p:cNvSpPr>
                <a:spLocks noChangeAspect="1" noChangeShapeType="1"/>
              </p:cNvSpPr>
              <p:nvPr/>
            </p:nvSpPr>
            <p:spPr bwMode="auto">
              <a:xfrm>
                <a:off x="2665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7" name="Freeform 127"/>
              <p:cNvSpPr>
                <a:spLocks noChangeAspect="1"/>
              </p:cNvSpPr>
              <p:nvPr/>
            </p:nvSpPr>
            <p:spPr bwMode="auto">
              <a:xfrm>
                <a:off x="2611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8" name="Line 128"/>
              <p:cNvSpPr>
                <a:spLocks noChangeAspect="1" noChangeShapeType="1"/>
              </p:cNvSpPr>
              <p:nvPr/>
            </p:nvSpPr>
            <p:spPr bwMode="auto">
              <a:xfrm flipH="1">
                <a:off x="2624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89" name="Line 129"/>
              <p:cNvSpPr>
                <a:spLocks noChangeAspect="1" noChangeShapeType="1"/>
              </p:cNvSpPr>
              <p:nvPr/>
            </p:nvSpPr>
            <p:spPr bwMode="auto">
              <a:xfrm flipH="1">
                <a:off x="2623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0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2622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1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2620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2" name="Line 132"/>
              <p:cNvSpPr>
                <a:spLocks noChangeAspect="1" noChangeShapeType="1"/>
              </p:cNvSpPr>
              <p:nvPr/>
            </p:nvSpPr>
            <p:spPr bwMode="auto">
              <a:xfrm flipH="1">
                <a:off x="261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3" name="Line 1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5" y="361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4" name="Line 13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4" y="361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5" name="Line 13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2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6" name="Line 1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7" name="Line 1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8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599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0" name="Line 140"/>
              <p:cNvSpPr>
                <a:spLocks noChangeAspect="1" noChangeShapeType="1"/>
              </p:cNvSpPr>
              <p:nvPr/>
            </p:nvSpPr>
            <p:spPr bwMode="auto">
              <a:xfrm flipV="1">
                <a:off x="2612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1" name="Line 141"/>
              <p:cNvSpPr>
                <a:spLocks noChangeAspect="1" noChangeShapeType="1"/>
              </p:cNvSpPr>
              <p:nvPr/>
            </p:nvSpPr>
            <p:spPr bwMode="auto">
              <a:xfrm flipV="1">
                <a:off x="2614" y="3600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2" name="Line 142"/>
              <p:cNvSpPr>
                <a:spLocks noChangeAspect="1" noChangeShapeType="1"/>
              </p:cNvSpPr>
              <p:nvPr/>
            </p:nvSpPr>
            <p:spPr bwMode="auto">
              <a:xfrm flipV="1">
                <a:off x="2615" y="3600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3" name="Line 143"/>
              <p:cNvSpPr>
                <a:spLocks noChangeAspect="1" noChangeShapeType="1"/>
              </p:cNvSpPr>
              <p:nvPr/>
            </p:nvSpPr>
            <p:spPr bwMode="auto">
              <a:xfrm>
                <a:off x="261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4" name="Line 144"/>
              <p:cNvSpPr>
                <a:spLocks noChangeAspect="1" noChangeShapeType="1"/>
              </p:cNvSpPr>
              <p:nvPr/>
            </p:nvSpPr>
            <p:spPr bwMode="auto">
              <a:xfrm>
                <a:off x="2620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5" name="Line 145"/>
              <p:cNvSpPr>
                <a:spLocks noChangeAspect="1" noChangeShapeType="1"/>
              </p:cNvSpPr>
              <p:nvPr/>
            </p:nvSpPr>
            <p:spPr bwMode="auto">
              <a:xfrm>
                <a:off x="2622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6" name="Line 146"/>
              <p:cNvSpPr>
                <a:spLocks noChangeAspect="1" noChangeShapeType="1"/>
              </p:cNvSpPr>
              <p:nvPr/>
            </p:nvSpPr>
            <p:spPr bwMode="auto">
              <a:xfrm>
                <a:off x="2623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7" name="Line 147"/>
              <p:cNvSpPr>
                <a:spLocks noChangeAspect="1" noChangeShapeType="1"/>
              </p:cNvSpPr>
              <p:nvPr/>
            </p:nvSpPr>
            <p:spPr bwMode="auto">
              <a:xfrm>
                <a:off x="2624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8" name="Freeform 148"/>
              <p:cNvSpPr>
                <a:spLocks noChangeAspect="1"/>
              </p:cNvSpPr>
              <p:nvPr/>
            </p:nvSpPr>
            <p:spPr bwMode="auto">
              <a:xfrm>
                <a:off x="2583" y="3600"/>
                <a:ext cx="13" cy="13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09" name="Line 149"/>
              <p:cNvSpPr>
                <a:spLocks noChangeAspect="1" noChangeShapeType="1"/>
              </p:cNvSpPr>
              <p:nvPr/>
            </p:nvSpPr>
            <p:spPr bwMode="auto">
              <a:xfrm flipH="1">
                <a:off x="259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0" name="Line 150"/>
              <p:cNvSpPr>
                <a:spLocks noChangeAspect="1" noChangeShapeType="1"/>
              </p:cNvSpPr>
              <p:nvPr/>
            </p:nvSpPr>
            <p:spPr bwMode="auto">
              <a:xfrm flipH="1">
                <a:off x="2595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1" name="Line 151"/>
              <p:cNvSpPr>
                <a:spLocks noChangeAspect="1" noChangeShapeType="1"/>
              </p:cNvSpPr>
              <p:nvPr/>
            </p:nvSpPr>
            <p:spPr bwMode="auto">
              <a:xfrm flipH="1">
                <a:off x="2594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2" name="Line 152"/>
              <p:cNvSpPr>
                <a:spLocks noChangeAspect="1" noChangeShapeType="1"/>
              </p:cNvSpPr>
              <p:nvPr/>
            </p:nvSpPr>
            <p:spPr bwMode="auto">
              <a:xfrm flipH="1">
                <a:off x="2592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3" name="Line 153"/>
              <p:cNvSpPr>
                <a:spLocks noChangeAspect="1" noChangeShapeType="1"/>
              </p:cNvSpPr>
              <p:nvPr/>
            </p:nvSpPr>
            <p:spPr bwMode="auto">
              <a:xfrm flipH="1">
                <a:off x="259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4" name="Line 15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5" name="Line 15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6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6" name="Line 15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7" name="Line 15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08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8" name="Line 15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3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19" name="Line 159"/>
              <p:cNvSpPr>
                <a:spLocks noChangeAspect="1" noChangeShapeType="1"/>
              </p:cNvSpPr>
              <p:nvPr/>
            </p:nvSpPr>
            <p:spPr bwMode="auto">
              <a:xfrm flipV="1">
                <a:off x="2583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0" name="Line 160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3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1" name="Line 161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2" name="Line 162"/>
              <p:cNvSpPr>
                <a:spLocks noChangeAspect="1" noChangeShapeType="1"/>
              </p:cNvSpPr>
              <p:nvPr/>
            </p:nvSpPr>
            <p:spPr bwMode="auto">
              <a:xfrm flipV="1">
                <a:off x="2586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3" name="Line 163"/>
              <p:cNvSpPr>
                <a:spLocks noChangeAspect="1" noChangeShapeType="1"/>
              </p:cNvSpPr>
              <p:nvPr/>
            </p:nvSpPr>
            <p:spPr bwMode="auto">
              <a:xfrm flipV="1">
                <a:off x="258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4" name="Line 164"/>
              <p:cNvSpPr>
                <a:spLocks noChangeAspect="1" noChangeShapeType="1"/>
              </p:cNvSpPr>
              <p:nvPr/>
            </p:nvSpPr>
            <p:spPr bwMode="auto">
              <a:xfrm>
                <a:off x="259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5" name="Line 165"/>
              <p:cNvSpPr>
                <a:spLocks noChangeAspect="1" noChangeShapeType="1"/>
              </p:cNvSpPr>
              <p:nvPr/>
            </p:nvSpPr>
            <p:spPr bwMode="auto">
              <a:xfrm>
                <a:off x="2592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6" name="Line 166"/>
              <p:cNvSpPr>
                <a:spLocks noChangeAspect="1" noChangeShapeType="1"/>
              </p:cNvSpPr>
              <p:nvPr/>
            </p:nvSpPr>
            <p:spPr bwMode="auto">
              <a:xfrm>
                <a:off x="259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7" name="Line 167"/>
              <p:cNvSpPr>
                <a:spLocks noChangeAspect="1" noChangeShapeType="1"/>
              </p:cNvSpPr>
              <p:nvPr/>
            </p:nvSpPr>
            <p:spPr bwMode="auto">
              <a:xfrm>
                <a:off x="2595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8" name="Line 168"/>
              <p:cNvSpPr>
                <a:spLocks noChangeAspect="1" noChangeShapeType="1"/>
              </p:cNvSpPr>
              <p:nvPr/>
            </p:nvSpPr>
            <p:spPr bwMode="auto">
              <a:xfrm>
                <a:off x="259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29" name="Freeform 169"/>
              <p:cNvSpPr>
                <a:spLocks noChangeAspect="1"/>
              </p:cNvSpPr>
              <p:nvPr/>
            </p:nvSpPr>
            <p:spPr bwMode="auto">
              <a:xfrm>
                <a:off x="2556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0" name="Line 170"/>
              <p:cNvSpPr>
                <a:spLocks noChangeAspect="1" noChangeShapeType="1"/>
              </p:cNvSpPr>
              <p:nvPr/>
            </p:nvSpPr>
            <p:spPr bwMode="auto">
              <a:xfrm flipH="1">
                <a:off x="2568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1" name="Line 171"/>
              <p:cNvSpPr>
                <a:spLocks noChangeAspect="1" noChangeShapeType="1"/>
              </p:cNvSpPr>
              <p:nvPr/>
            </p:nvSpPr>
            <p:spPr bwMode="auto">
              <a:xfrm flipH="1">
                <a:off x="2567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2" name="Line 172"/>
              <p:cNvSpPr>
                <a:spLocks noChangeAspect="1" noChangeShapeType="1"/>
              </p:cNvSpPr>
              <p:nvPr/>
            </p:nvSpPr>
            <p:spPr bwMode="auto">
              <a:xfrm flipH="1">
                <a:off x="2566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3" name="Line 173"/>
              <p:cNvSpPr>
                <a:spLocks noChangeAspect="1" noChangeShapeType="1"/>
              </p:cNvSpPr>
              <p:nvPr/>
            </p:nvSpPr>
            <p:spPr bwMode="auto">
              <a:xfrm flipH="1">
                <a:off x="2564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4" name="Line 174"/>
              <p:cNvSpPr>
                <a:spLocks noChangeAspect="1" noChangeShapeType="1"/>
              </p:cNvSpPr>
              <p:nvPr/>
            </p:nvSpPr>
            <p:spPr bwMode="auto">
              <a:xfrm flipH="1">
                <a:off x="2562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5" name="Line 1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6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6" name="Line 1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8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7" name="Line 1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7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8" name="Line 17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39" name="Line 1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0" name="Line 180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1" name="Line 181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2" name="Line 182"/>
              <p:cNvSpPr>
                <a:spLocks noChangeAspect="1" noChangeShapeType="1"/>
              </p:cNvSpPr>
              <p:nvPr/>
            </p:nvSpPr>
            <p:spPr bwMode="auto">
              <a:xfrm flipV="1">
                <a:off x="255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3" name="Line 183"/>
              <p:cNvSpPr>
                <a:spLocks noChangeAspect="1" noChangeShapeType="1"/>
              </p:cNvSpPr>
              <p:nvPr/>
            </p:nvSpPr>
            <p:spPr bwMode="auto">
              <a:xfrm flipV="1">
                <a:off x="2558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4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256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5" name="Line 185"/>
              <p:cNvSpPr>
                <a:spLocks noChangeAspect="1" noChangeShapeType="1"/>
              </p:cNvSpPr>
              <p:nvPr/>
            </p:nvSpPr>
            <p:spPr bwMode="auto">
              <a:xfrm>
                <a:off x="2562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6" name="Line 186"/>
              <p:cNvSpPr>
                <a:spLocks noChangeAspect="1" noChangeShapeType="1"/>
              </p:cNvSpPr>
              <p:nvPr/>
            </p:nvSpPr>
            <p:spPr bwMode="auto">
              <a:xfrm>
                <a:off x="2564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7" name="Line 187"/>
              <p:cNvSpPr>
                <a:spLocks noChangeAspect="1" noChangeShapeType="1"/>
              </p:cNvSpPr>
              <p:nvPr/>
            </p:nvSpPr>
            <p:spPr bwMode="auto">
              <a:xfrm>
                <a:off x="2566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8" name="Line 188"/>
              <p:cNvSpPr>
                <a:spLocks noChangeAspect="1" noChangeShapeType="1"/>
              </p:cNvSpPr>
              <p:nvPr/>
            </p:nvSpPr>
            <p:spPr bwMode="auto">
              <a:xfrm>
                <a:off x="2567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49" name="Line 189"/>
              <p:cNvSpPr>
                <a:spLocks noChangeAspect="1" noChangeShapeType="1"/>
              </p:cNvSpPr>
              <p:nvPr/>
            </p:nvSpPr>
            <p:spPr bwMode="auto">
              <a:xfrm>
                <a:off x="2568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0" name="Freeform 190"/>
              <p:cNvSpPr>
                <a:spLocks noChangeAspect="1"/>
              </p:cNvSpPr>
              <p:nvPr/>
            </p:nvSpPr>
            <p:spPr bwMode="auto">
              <a:xfrm>
                <a:off x="2408" y="3489"/>
                <a:ext cx="140" cy="104"/>
              </a:xfrm>
              <a:custGeom>
                <a:avLst/>
                <a:gdLst>
                  <a:gd name="T0" fmla="*/ 0 w 1297"/>
                  <a:gd name="T1" fmla="*/ 0 h 958"/>
                  <a:gd name="T2" fmla="*/ 0 w 1297"/>
                  <a:gd name="T3" fmla="*/ 0 h 958"/>
                  <a:gd name="T4" fmla="*/ 0 w 1297"/>
                  <a:gd name="T5" fmla="*/ 0 h 958"/>
                  <a:gd name="T6" fmla="*/ 0 w 1297"/>
                  <a:gd name="T7" fmla="*/ 0 h 958"/>
                  <a:gd name="T8" fmla="*/ 0 w 1297"/>
                  <a:gd name="T9" fmla="*/ 0 h 958"/>
                  <a:gd name="T10" fmla="*/ 0 w 1297"/>
                  <a:gd name="T11" fmla="*/ 0 h 958"/>
                  <a:gd name="T12" fmla="*/ 0 w 1297"/>
                  <a:gd name="T13" fmla="*/ 0 h 958"/>
                  <a:gd name="T14" fmla="*/ 0 w 1297"/>
                  <a:gd name="T15" fmla="*/ 0 h 958"/>
                  <a:gd name="T16" fmla="*/ 0 w 1297"/>
                  <a:gd name="T17" fmla="*/ 0 h 958"/>
                  <a:gd name="T18" fmla="*/ 0 w 1297"/>
                  <a:gd name="T19" fmla="*/ 0 h 958"/>
                  <a:gd name="T20" fmla="*/ 0 w 1297"/>
                  <a:gd name="T21" fmla="*/ 0 h 958"/>
                  <a:gd name="T22" fmla="*/ 0 w 1297"/>
                  <a:gd name="T23" fmla="*/ 0 h 958"/>
                  <a:gd name="T24" fmla="*/ 0 w 1297"/>
                  <a:gd name="T25" fmla="*/ 0 h 958"/>
                  <a:gd name="T26" fmla="*/ 0 w 1297"/>
                  <a:gd name="T27" fmla="*/ 0 h 958"/>
                  <a:gd name="T28" fmla="*/ 0 w 1297"/>
                  <a:gd name="T29" fmla="*/ 0 h 958"/>
                  <a:gd name="T30" fmla="*/ 0 w 1297"/>
                  <a:gd name="T31" fmla="*/ 0 h 958"/>
                  <a:gd name="T32" fmla="*/ 0 w 1297"/>
                  <a:gd name="T33" fmla="*/ 0 h 958"/>
                  <a:gd name="T34" fmla="*/ 0 w 1297"/>
                  <a:gd name="T35" fmla="*/ 0 h 958"/>
                  <a:gd name="T36" fmla="*/ 0 w 1297"/>
                  <a:gd name="T37" fmla="*/ 0 h 958"/>
                  <a:gd name="T38" fmla="*/ 0 w 1297"/>
                  <a:gd name="T39" fmla="*/ 0 h 958"/>
                  <a:gd name="T40" fmla="*/ 0 w 1297"/>
                  <a:gd name="T41" fmla="*/ 0 h 958"/>
                  <a:gd name="T42" fmla="*/ 0 w 1297"/>
                  <a:gd name="T43" fmla="*/ 0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1" name="Line 191"/>
              <p:cNvSpPr>
                <a:spLocks noChangeAspect="1" noChangeShapeType="1"/>
              </p:cNvSpPr>
              <p:nvPr/>
            </p:nvSpPr>
            <p:spPr bwMode="auto">
              <a:xfrm flipH="1">
                <a:off x="2548" y="3585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2" name="Line 192"/>
              <p:cNvSpPr>
                <a:spLocks noChangeAspect="1" noChangeShapeType="1"/>
              </p:cNvSpPr>
              <p:nvPr/>
            </p:nvSpPr>
            <p:spPr bwMode="auto">
              <a:xfrm flipH="1">
                <a:off x="2547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3" name="Line 193"/>
              <p:cNvSpPr>
                <a:spLocks noChangeAspect="1" noChangeShapeType="1"/>
              </p:cNvSpPr>
              <p:nvPr/>
            </p:nvSpPr>
            <p:spPr bwMode="auto">
              <a:xfrm flipH="1">
                <a:off x="2545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4" name="Line 194"/>
              <p:cNvSpPr>
                <a:spLocks noChangeAspect="1" noChangeShapeType="1"/>
              </p:cNvSpPr>
              <p:nvPr/>
            </p:nvSpPr>
            <p:spPr bwMode="auto">
              <a:xfrm flipH="1">
                <a:off x="2543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5" name="Line 195"/>
              <p:cNvSpPr>
                <a:spLocks noChangeAspect="1" noChangeShapeType="1"/>
              </p:cNvSpPr>
              <p:nvPr/>
            </p:nvSpPr>
            <p:spPr bwMode="auto">
              <a:xfrm flipH="1">
                <a:off x="2541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6" name="Line 196"/>
              <p:cNvSpPr>
                <a:spLocks noChangeAspect="1" noChangeShapeType="1"/>
              </p:cNvSpPr>
              <p:nvPr/>
            </p:nvSpPr>
            <p:spPr bwMode="auto">
              <a:xfrm flipH="1">
                <a:off x="2539" y="359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7" name="Line 197"/>
              <p:cNvSpPr>
                <a:spLocks noChangeAspect="1" noChangeShapeType="1"/>
              </p:cNvSpPr>
              <p:nvPr/>
            </p:nvSpPr>
            <p:spPr bwMode="auto">
              <a:xfrm flipH="1">
                <a:off x="2418" y="3593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8" name="Line 1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5" y="359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59" name="Line 1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3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0" name="Line 2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1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1" name="Line 2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0" y="358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2" name="Line 20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9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3" name="Line 2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8" y="358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4" name="Line 204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5" name="Line 205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6" name="Line 206"/>
              <p:cNvSpPr>
                <a:spLocks noChangeAspect="1" noChangeShapeType="1"/>
              </p:cNvSpPr>
              <p:nvPr/>
            </p:nvSpPr>
            <p:spPr bwMode="auto">
              <a:xfrm flipV="1">
                <a:off x="2409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7" name="Line 207"/>
              <p:cNvSpPr>
                <a:spLocks noChangeAspect="1" noChangeShapeType="1"/>
              </p:cNvSpPr>
              <p:nvPr/>
            </p:nvSpPr>
            <p:spPr bwMode="auto">
              <a:xfrm flipV="1">
                <a:off x="2410" y="349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8" name="Line 208"/>
              <p:cNvSpPr>
                <a:spLocks noChangeAspect="1" noChangeShapeType="1"/>
              </p:cNvSpPr>
              <p:nvPr/>
            </p:nvSpPr>
            <p:spPr bwMode="auto">
              <a:xfrm flipV="1">
                <a:off x="2411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69" name="Line 209"/>
              <p:cNvSpPr>
                <a:spLocks noChangeAspect="1" noChangeShapeType="1"/>
              </p:cNvSpPr>
              <p:nvPr/>
            </p:nvSpPr>
            <p:spPr bwMode="auto">
              <a:xfrm flipV="1">
                <a:off x="2413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0" name="Line 210"/>
              <p:cNvSpPr>
                <a:spLocks noChangeAspect="1" noChangeShapeType="1"/>
              </p:cNvSpPr>
              <p:nvPr/>
            </p:nvSpPr>
            <p:spPr bwMode="auto">
              <a:xfrm flipV="1">
                <a:off x="2415" y="3489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1" name="Line 211"/>
              <p:cNvSpPr>
                <a:spLocks noChangeAspect="1" noChangeShapeType="1"/>
              </p:cNvSpPr>
              <p:nvPr/>
            </p:nvSpPr>
            <p:spPr bwMode="auto">
              <a:xfrm>
                <a:off x="2418" y="3489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2" name="Line 212"/>
              <p:cNvSpPr>
                <a:spLocks noChangeAspect="1" noChangeShapeType="1"/>
              </p:cNvSpPr>
              <p:nvPr/>
            </p:nvSpPr>
            <p:spPr bwMode="auto">
              <a:xfrm>
                <a:off x="2539" y="348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3" name="Line 213"/>
              <p:cNvSpPr>
                <a:spLocks noChangeAspect="1" noChangeShapeType="1"/>
              </p:cNvSpPr>
              <p:nvPr/>
            </p:nvSpPr>
            <p:spPr bwMode="auto">
              <a:xfrm>
                <a:off x="2541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4" name="Line 214"/>
              <p:cNvSpPr>
                <a:spLocks noChangeAspect="1" noChangeShapeType="1"/>
              </p:cNvSpPr>
              <p:nvPr/>
            </p:nvSpPr>
            <p:spPr bwMode="auto">
              <a:xfrm>
                <a:off x="2543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5" name="Line 215"/>
              <p:cNvSpPr>
                <a:spLocks noChangeAspect="1" noChangeShapeType="1"/>
              </p:cNvSpPr>
              <p:nvPr/>
            </p:nvSpPr>
            <p:spPr bwMode="auto">
              <a:xfrm>
                <a:off x="2545" y="34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6" name="Line 216"/>
              <p:cNvSpPr>
                <a:spLocks noChangeAspect="1" noChangeShapeType="1"/>
              </p:cNvSpPr>
              <p:nvPr/>
            </p:nvSpPr>
            <p:spPr bwMode="auto">
              <a:xfrm>
                <a:off x="2547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7" name="Line 217"/>
              <p:cNvSpPr>
                <a:spLocks noChangeAspect="1" noChangeShapeType="1"/>
              </p:cNvSpPr>
              <p:nvPr/>
            </p:nvSpPr>
            <p:spPr bwMode="auto">
              <a:xfrm>
                <a:off x="2548" y="349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8" name="Line 218"/>
              <p:cNvSpPr>
                <a:spLocks noChangeAspect="1" noChangeShapeType="1"/>
              </p:cNvSpPr>
              <p:nvPr/>
            </p:nvSpPr>
            <p:spPr bwMode="auto">
              <a:xfrm>
                <a:off x="254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79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421" y="3501"/>
                <a:ext cx="114" cy="80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0" name="Line 220"/>
              <p:cNvSpPr>
                <a:spLocks noChangeAspect="1" noChangeShapeType="1"/>
              </p:cNvSpPr>
              <p:nvPr/>
            </p:nvSpPr>
            <p:spPr bwMode="auto">
              <a:xfrm flipH="1">
                <a:off x="2421" y="358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1" name="Line 221"/>
              <p:cNvSpPr>
                <a:spLocks noChangeAspect="1" noChangeShapeType="1"/>
              </p:cNvSpPr>
              <p:nvPr/>
            </p:nvSpPr>
            <p:spPr bwMode="auto">
              <a:xfrm flipV="1">
                <a:off x="2421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2" name="Line 222"/>
              <p:cNvSpPr>
                <a:spLocks noChangeAspect="1" noChangeShapeType="1"/>
              </p:cNvSpPr>
              <p:nvPr/>
            </p:nvSpPr>
            <p:spPr bwMode="auto">
              <a:xfrm>
                <a:off x="2421" y="350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3" name="Line 223"/>
              <p:cNvSpPr>
                <a:spLocks noChangeAspect="1" noChangeShapeType="1"/>
              </p:cNvSpPr>
              <p:nvPr/>
            </p:nvSpPr>
            <p:spPr bwMode="auto">
              <a:xfrm>
                <a:off x="2535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4" name="Line 224"/>
              <p:cNvSpPr>
                <a:spLocks noChangeAspect="1" noChangeShapeType="1"/>
              </p:cNvSpPr>
              <p:nvPr/>
            </p:nvSpPr>
            <p:spPr bwMode="auto">
              <a:xfrm>
                <a:off x="2594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5" name="Freeform 225"/>
              <p:cNvSpPr>
                <a:spLocks noChangeAspect="1"/>
              </p:cNvSpPr>
              <p:nvPr/>
            </p:nvSpPr>
            <p:spPr bwMode="auto">
              <a:xfrm>
                <a:off x="2582" y="3551"/>
                <a:ext cx="27" cy="9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6" name="Line 226"/>
              <p:cNvSpPr>
                <a:spLocks noChangeAspect="1" noChangeShapeType="1"/>
              </p:cNvSpPr>
              <p:nvPr/>
            </p:nvSpPr>
            <p:spPr bwMode="auto">
              <a:xfrm>
                <a:off x="2630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7" name="Freeform 227"/>
              <p:cNvSpPr>
                <a:spLocks noChangeAspect="1"/>
              </p:cNvSpPr>
              <p:nvPr/>
            </p:nvSpPr>
            <p:spPr bwMode="auto">
              <a:xfrm>
                <a:off x="2617" y="3560"/>
                <a:ext cx="28" cy="8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8" name="Line 228"/>
              <p:cNvSpPr>
                <a:spLocks noChangeAspect="1" noChangeShapeType="1"/>
              </p:cNvSpPr>
              <p:nvPr/>
            </p:nvSpPr>
            <p:spPr bwMode="auto">
              <a:xfrm>
                <a:off x="2665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89" name="Freeform 229"/>
              <p:cNvSpPr>
                <a:spLocks noChangeAspect="1"/>
              </p:cNvSpPr>
              <p:nvPr/>
            </p:nvSpPr>
            <p:spPr bwMode="auto">
              <a:xfrm>
                <a:off x="2652" y="3549"/>
                <a:ext cx="28" cy="9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0" name="Freeform 230"/>
              <p:cNvSpPr>
                <a:spLocks noChangeAspect="1"/>
              </p:cNvSpPr>
              <p:nvPr/>
            </p:nvSpPr>
            <p:spPr bwMode="auto">
              <a:xfrm>
                <a:off x="2586" y="3496"/>
                <a:ext cx="17" cy="1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1" name="Freeform 231"/>
              <p:cNvSpPr>
                <a:spLocks noChangeAspect="1"/>
              </p:cNvSpPr>
              <p:nvPr/>
            </p:nvSpPr>
            <p:spPr bwMode="auto">
              <a:xfrm>
                <a:off x="2622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2" name="Freeform 232"/>
              <p:cNvSpPr>
                <a:spLocks noChangeAspect="1"/>
              </p:cNvSpPr>
              <p:nvPr/>
            </p:nvSpPr>
            <p:spPr bwMode="auto">
              <a:xfrm>
                <a:off x="2656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693" name="Oval 233"/>
              <p:cNvSpPr>
                <a:spLocks noChangeAspect="1" noChangeArrowheads="1"/>
              </p:cNvSpPr>
              <p:nvPr/>
            </p:nvSpPr>
            <p:spPr bwMode="auto">
              <a:xfrm>
                <a:off x="2691" y="3508"/>
                <a:ext cx="62" cy="62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20" name="Group 35"/>
            <p:cNvGrpSpPr>
              <a:grpSpLocks noChangeAspect="1"/>
            </p:cNvGrpSpPr>
            <p:nvPr/>
          </p:nvGrpSpPr>
          <p:grpSpPr bwMode="auto">
            <a:xfrm>
              <a:off x="2446243" y="6197629"/>
              <a:ext cx="398428" cy="185737"/>
              <a:chOff x="2394" y="3422"/>
              <a:chExt cx="450" cy="210"/>
            </a:xfrm>
          </p:grpSpPr>
          <p:sp>
            <p:nvSpPr>
              <p:cNvPr id="281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94" y="3422"/>
                <a:ext cx="450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95" y="3473"/>
                <a:ext cx="368" cy="158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95" y="3631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95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2" name="Line 4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" name="Line 41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" name="Freeform 42"/>
              <p:cNvSpPr>
                <a:spLocks noChangeAspect="1"/>
              </p:cNvSpPr>
              <p:nvPr/>
            </p:nvSpPr>
            <p:spPr bwMode="auto">
              <a:xfrm>
                <a:off x="2763" y="3425"/>
                <a:ext cx="79" cy="206"/>
              </a:xfrm>
              <a:custGeom>
                <a:avLst/>
                <a:gdLst>
                  <a:gd name="T0" fmla="*/ 0 w 733"/>
                  <a:gd name="T1" fmla="*/ 0 h 1906"/>
                  <a:gd name="T2" fmla="*/ 0 w 733"/>
                  <a:gd name="T3" fmla="*/ 0 h 1906"/>
                  <a:gd name="T4" fmla="*/ 0 w 733"/>
                  <a:gd name="T5" fmla="*/ 0 h 1906"/>
                  <a:gd name="T6" fmla="*/ 0 w 733"/>
                  <a:gd name="T7" fmla="*/ 0 h 1906"/>
                  <a:gd name="T8" fmla="*/ 0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2763" y="3582"/>
                <a:ext cx="79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2842" y="3425"/>
                <a:ext cx="0" cy="1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2763" y="3425"/>
                <a:ext cx="79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" name="Line 46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" name="Freeform 47"/>
              <p:cNvSpPr>
                <a:spLocks noChangeAspect="1"/>
              </p:cNvSpPr>
              <p:nvPr/>
            </p:nvSpPr>
            <p:spPr bwMode="auto">
              <a:xfrm>
                <a:off x="2395" y="3425"/>
                <a:ext cx="445" cy="48"/>
              </a:xfrm>
              <a:custGeom>
                <a:avLst/>
                <a:gdLst>
                  <a:gd name="T0" fmla="*/ 0 w 4133"/>
                  <a:gd name="T1" fmla="*/ 0 h 445"/>
                  <a:gd name="T2" fmla="*/ 1 w 4133"/>
                  <a:gd name="T3" fmla="*/ 0 h 445"/>
                  <a:gd name="T4" fmla="*/ 0 w 4133"/>
                  <a:gd name="T5" fmla="*/ 0 h 445"/>
                  <a:gd name="T6" fmla="*/ 0 w 4133"/>
                  <a:gd name="T7" fmla="*/ 0 h 445"/>
                  <a:gd name="T8" fmla="*/ 0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2473" y="3425"/>
                <a:ext cx="36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95" y="3425"/>
                <a:ext cx="78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2" name="Line 5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2763" y="3425"/>
                <a:ext cx="77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" name="Freeform 52"/>
              <p:cNvSpPr>
                <a:spLocks noChangeAspect="1"/>
              </p:cNvSpPr>
              <p:nvPr/>
            </p:nvSpPr>
            <p:spPr bwMode="auto">
              <a:xfrm>
                <a:off x="2710" y="3595"/>
                <a:ext cx="22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5" name="Line 53"/>
              <p:cNvSpPr>
                <a:spLocks noChangeAspect="1" noChangeShapeType="1"/>
              </p:cNvSpPr>
              <p:nvPr/>
            </p:nvSpPr>
            <p:spPr bwMode="auto">
              <a:xfrm flipH="1">
                <a:off x="2731" y="3606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" name="Line 54"/>
              <p:cNvSpPr>
                <a:spLocks noChangeAspect="1" noChangeShapeType="1"/>
              </p:cNvSpPr>
              <p:nvPr/>
            </p:nvSpPr>
            <p:spPr bwMode="auto">
              <a:xfrm flipH="1">
                <a:off x="273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" name="Line 55"/>
              <p:cNvSpPr>
                <a:spLocks noChangeAspect="1" noChangeShapeType="1"/>
              </p:cNvSpPr>
              <p:nvPr/>
            </p:nvSpPr>
            <p:spPr bwMode="auto">
              <a:xfrm flipH="1">
                <a:off x="2729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" name="Line 56"/>
              <p:cNvSpPr>
                <a:spLocks noChangeAspect="1" noChangeShapeType="1"/>
              </p:cNvSpPr>
              <p:nvPr/>
            </p:nvSpPr>
            <p:spPr bwMode="auto">
              <a:xfrm flipH="1">
                <a:off x="272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9" name="Line 57"/>
              <p:cNvSpPr>
                <a:spLocks noChangeAspect="1" noChangeShapeType="1"/>
              </p:cNvSpPr>
              <p:nvPr/>
            </p:nvSpPr>
            <p:spPr bwMode="auto">
              <a:xfrm flipH="1">
                <a:off x="2724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0" name="Line 58"/>
              <p:cNvSpPr>
                <a:spLocks noChangeAspect="1" noChangeShapeType="1"/>
              </p:cNvSpPr>
              <p:nvPr/>
            </p:nvSpPr>
            <p:spPr bwMode="auto">
              <a:xfrm flipH="1">
                <a:off x="272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1" name="Line 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8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2" name="Line 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5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3" name="Line 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4" name="Line 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1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5" name="Line 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6" name="Line 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7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8" name="Line 66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29" name="Line 67"/>
              <p:cNvSpPr>
                <a:spLocks noChangeAspect="1" noChangeShapeType="1"/>
              </p:cNvSpPr>
              <p:nvPr/>
            </p:nvSpPr>
            <p:spPr bwMode="auto">
              <a:xfrm flipV="1">
                <a:off x="2711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0" name="Line 68"/>
              <p:cNvSpPr>
                <a:spLocks noChangeAspect="1" noChangeShapeType="1"/>
              </p:cNvSpPr>
              <p:nvPr/>
            </p:nvSpPr>
            <p:spPr bwMode="auto">
              <a:xfrm flipV="1">
                <a:off x="271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1" name="Line 69"/>
              <p:cNvSpPr>
                <a:spLocks noChangeAspect="1" noChangeShapeType="1"/>
              </p:cNvSpPr>
              <p:nvPr/>
            </p:nvSpPr>
            <p:spPr bwMode="auto">
              <a:xfrm flipV="1">
                <a:off x="2715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2" name="Line 70"/>
              <p:cNvSpPr>
                <a:spLocks noChangeAspect="1" noChangeShapeType="1"/>
              </p:cNvSpPr>
              <p:nvPr/>
            </p:nvSpPr>
            <p:spPr bwMode="auto">
              <a:xfrm flipV="1">
                <a:off x="2718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3" name="Line 71"/>
              <p:cNvSpPr>
                <a:spLocks noChangeAspect="1" noChangeShapeType="1"/>
              </p:cNvSpPr>
              <p:nvPr/>
            </p:nvSpPr>
            <p:spPr bwMode="auto">
              <a:xfrm>
                <a:off x="272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4" name="Line 72"/>
              <p:cNvSpPr>
                <a:spLocks noChangeAspect="1" noChangeShapeType="1"/>
              </p:cNvSpPr>
              <p:nvPr/>
            </p:nvSpPr>
            <p:spPr bwMode="auto">
              <a:xfrm>
                <a:off x="2724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5" name="Line 73"/>
              <p:cNvSpPr>
                <a:spLocks noChangeAspect="1" noChangeShapeType="1"/>
              </p:cNvSpPr>
              <p:nvPr/>
            </p:nvSpPr>
            <p:spPr bwMode="auto">
              <a:xfrm>
                <a:off x="272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6" name="Line 74"/>
              <p:cNvSpPr>
                <a:spLocks noChangeAspect="1" noChangeShapeType="1"/>
              </p:cNvSpPr>
              <p:nvPr/>
            </p:nvSpPr>
            <p:spPr bwMode="auto">
              <a:xfrm>
                <a:off x="2729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7" name="Line 75"/>
              <p:cNvSpPr>
                <a:spLocks noChangeAspect="1" noChangeShapeType="1"/>
              </p:cNvSpPr>
              <p:nvPr/>
            </p:nvSpPr>
            <p:spPr bwMode="auto">
              <a:xfrm>
                <a:off x="273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8" name="Line 76"/>
              <p:cNvSpPr>
                <a:spLocks noChangeAspect="1" noChangeShapeType="1"/>
              </p:cNvSpPr>
              <p:nvPr/>
            </p:nvSpPr>
            <p:spPr bwMode="auto">
              <a:xfrm>
                <a:off x="2731" y="3603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39" name="Freeform 77"/>
              <p:cNvSpPr>
                <a:spLocks noChangeAspect="1"/>
              </p:cNvSpPr>
              <p:nvPr/>
            </p:nvSpPr>
            <p:spPr bwMode="auto">
              <a:xfrm>
                <a:off x="2677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0" name="Line 78"/>
              <p:cNvSpPr>
                <a:spLocks noChangeAspect="1" noChangeShapeType="1"/>
              </p:cNvSpPr>
              <p:nvPr/>
            </p:nvSpPr>
            <p:spPr bwMode="auto">
              <a:xfrm flipH="1">
                <a:off x="2698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1" name="Line 79"/>
              <p:cNvSpPr>
                <a:spLocks noChangeAspect="1" noChangeShapeType="1"/>
              </p:cNvSpPr>
              <p:nvPr/>
            </p:nvSpPr>
            <p:spPr bwMode="auto">
              <a:xfrm flipH="1">
                <a:off x="269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2" name="Line 80"/>
              <p:cNvSpPr>
                <a:spLocks noChangeAspect="1" noChangeShapeType="1"/>
              </p:cNvSpPr>
              <p:nvPr/>
            </p:nvSpPr>
            <p:spPr bwMode="auto">
              <a:xfrm flipH="1">
                <a:off x="2695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3" name="Line 81"/>
              <p:cNvSpPr>
                <a:spLocks noChangeAspect="1" noChangeShapeType="1"/>
              </p:cNvSpPr>
              <p:nvPr/>
            </p:nvSpPr>
            <p:spPr bwMode="auto">
              <a:xfrm flipH="1">
                <a:off x="269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4" name="Line 82"/>
              <p:cNvSpPr>
                <a:spLocks noChangeAspect="1" noChangeShapeType="1"/>
              </p:cNvSpPr>
              <p:nvPr/>
            </p:nvSpPr>
            <p:spPr bwMode="auto">
              <a:xfrm flipH="1">
                <a:off x="2690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5" name="Line 83"/>
              <p:cNvSpPr>
                <a:spLocks noChangeAspect="1" noChangeShapeType="1"/>
              </p:cNvSpPr>
              <p:nvPr/>
            </p:nvSpPr>
            <p:spPr bwMode="auto">
              <a:xfrm flipH="1">
                <a:off x="2688" y="361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6" name="Line 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5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7" name="Line 8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2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8" name="Line 8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49" name="Line 8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8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0" name="Line 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1" name="Line 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2" name="Line 90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3" name="Line 91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4" name="Line 92"/>
              <p:cNvSpPr>
                <a:spLocks noChangeAspect="1" noChangeShapeType="1"/>
              </p:cNvSpPr>
              <p:nvPr/>
            </p:nvSpPr>
            <p:spPr bwMode="auto">
              <a:xfrm flipV="1">
                <a:off x="2678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5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268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2682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7" name="Line 95"/>
              <p:cNvSpPr>
                <a:spLocks noChangeAspect="1" noChangeShapeType="1"/>
              </p:cNvSpPr>
              <p:nvPr/>
            </p:nvSpPr>
            <p:spPr bwMode="auto">
              <a:xfrm flipV="1">
                <a:off x="2685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8" name="Line 96"/>
              <p:cNvSpPr>
                <a:spLocks noChangeAspect="1" noChangeShapeType="1"/>
              </p:cNvSpPr>
              <p:nvPr/>
            </p:nvSpPr>
            <p:spPr bwMode="auto">
              <a:xfrm>
                <a:off x="2688" y="359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59" name="Line 97"/>
              <p:cNvSpPr>
                <a:spLocks noChangeAspect="1" noChangeShapeType="1"/>
              </p:cNvSpPr>
              <p:nvPr/>
            </p:nvSpPr>
            <p:spPr bwMode="auto">
              <a:xfrm>
                <a:off x="2690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0" name="Line 98"/>
              <p:cNvSpPr>
                <a:spLocks noChangeAspect="1" noChangeShapeType="1"/>
              </p:cNvSpPr>
              <p:nvPr/>
            </p:nvSpPr>
            <p:spPr bwMode="auto">
              <a:xfrm>
                <a:off x="269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1" name="Line 99"/>
              <p:cNvSpPr>
                <a:spLocks noChangeAspect="1" noChangeShapeType="1"/>
              </p:cNvSpPr>
              <p:nvPr/>
            </p:nvSpPr>
            <p:spPr bwMode="auto">
              <a:xfrm>
                <a:off x="2695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2" name="Line 100"/>
              <p:cNvSpPr>
                <a:spLocks noChangeAspect="1" noChangeShapeType="1"/>
              </p:cNvSpPr>
              <p:nvPr/>
            </p:nvSpPr>
            <p:spPr bwMode="auto">
              <a:xfrm>
                <a:off x="269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3" name="Line 101"/>
              <p:cNvSpPr>
                <a:spLocks noChangeAspect="1" noChangeShapeType="1"/>
              </p:cNvSpPr>
              <p:nvPr/>
            </p:nvSpPr>
            <p:spPr bwMode="auto">
              <a:xfrm>
                <a:off x="2698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4" name="Freeform 102"/>
              <p:cNvSpPr>
                <a:spLocks noChangeAspect="1"/>
              </p:cNvSpPr>
              <p:nvPr/>
            </p:nvSpPr>
            <p:spPr bwMode="auto">
              <a:xfrm>
                <a:off x="2644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5" name="Line 103"/>
              <p:cNvSpPr>
                <a:spLocks noChangeAspect="1" noChangeShapeType="1"/>
              </p:cNvSpPr>
              <p:nvPr/>
            </p:nvSpPr>
            <p:spPr bwMode="auto">
              <a:xfrm flipH="1">
                <a:off x="2665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6" name="Line 104"/>
              <p:cNvSpPr>
                <a:spLocks noChangeAspect="1" noChangeShapeType="1"/>
              </p:cNvSpPr>
              <p:nvPr/>
            </p:nvSpPr>
            <p:spPr bwMode="auto">
              <a:xfrm flipH="1">
                <a:off x="266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7" name="Line 105"/>
              <p:cNvSpPr>
                <a:spLocks noChangeAspect="1" noChangeShapeType="1"/>
              </p:cNvSpPr>
              <p:nvPr/>
            </p:nvSpPr>
            <p:spPr bwMode="auto">
              <a:xfrm flipH="1">
                <a:off x="2662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8" name="Line 106"/>
              <p:cNvSpPr>
                <a:spLocks noChangeAspect="1" noChangeShapeType="1"/>
              </p:cNvSpPr>
              <p:nvPr/>
            </p:nvSpPr>
            <p:spPr bwMode="auto">
              <a:xfrm flipH="1">
                <a:off x="266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69" name="Line 107"/>
              <p:cNvSpPr>
                <a:spLocks noChangeAspect="1" noChangeShapeType="1"/>
              </p:cNvSpPr>
              <p:nvPr/>
            </p:nvSpPr>
            <p:spPr bwMode="auto">
              <a:xfrm flipH="1">
                <a:off x="2657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0" name="Line 108"/>
              <p:cNvSpPr>
                <a:spLocks noChangeAspect="1" noChangeShapeType="1"/>
              </p:cNvSpPr>
              <p:nvPr/>
            </p:nvSpPr>
            <p:spPr bwMode="auto">
              <a:xfrm flipH="1">
                <a:off x="2654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1" name="Line 10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5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2" name="Line 11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9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3" name="Line 11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4" name="Line 1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5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5" name="Line 11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6" name="Line 1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7" name="Line 115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8" name="Line 116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79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2645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0" name="Line 118"/>
              <p:cNvSpPr>
                <a:spLocks noChangeAspect="1" noChangeShapeType="1"/>
              </p:cNvSpPr>
              <p:nvPr/>
            </p:nvSpPr>
            <p:spPr bwMode="auto">
              <a:xfrm flipV="1">
                <a:off x="264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1" name="Line 119"/>
              <p:cNvSpPr>
                <a:spLocks noChangeAspect="1" noChangeShapeType="1"/>
              </p:cNvSpPr>
              <p:nvPr/>
            </p:nvSpPr>
            <p:spPr bwMode="auto">
              <a:xfrm flipV="1">
                <a:off x="2649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2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265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3" name="Line 121"/>
              <p:cNvSpPr>
                <a:spLocks noChangeAspect="1" noChangeShapeType="1"/>
              </p:cNvSpPr>
              <p:nvPr/>
            </p:nvSpPr>
            <p:spPr bwMode="auto">
              <a:xfrm>
                <a:off x="2654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4" name="Line 122"/>
              <p:cNvSpPr>
                <a:spLocks noChangeAspect="1" noChangeShapeType="1"/>
              </p:cNvSpPr>
              <p:nvPr/>
            </p:nvSpPr>
            <p:spPr bwMode="auto">
              <a:xfrm>
                <a:off x="2657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5" name="Line 123"/>
              <p:cNvSpPr>
                <a:spLocks noChangeAspect="1" noChangeShapeType="1"/>
              </p:cNvSpPr>
              <p:nvPr/>
            </p:nvSpPr>
            <p:spPr bwMode="auto">
              <a:xfrm>
                <a:off x="266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6" name="Line 124"/>
              <p:cNvSpPr>
                <a:spLocks noChangeAspect="1" noChangeShapeType="1"/>
              </p:cNvSpPr>
              <p:nvPr/>
            </p:nvSpPr>
            <p:spPr bwMode="auto">
              <a:xfrm>
                <a:off x="2662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7" name="Line 125"/>
              <p:cNvSpPr>
                <a:spLocks noChangeAspect="1" noChangeShapeType="1"/>
              </p:cNvSpPr>
              <p:nvPr/>
            </p:nvSpPr>
            <p:spPr bwMode="auto">
              <a:xfrm>
                <a:off x="266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8" name="Line 126"/>
              <p:cNvSpPr>
                <a:spLocks noChangeAspect="1" noChangeShapeType="1"/>
              </p:cNvSpPr>
              <p:nvPr/>
            </p:nvSpPr>
            <p:spPr bwMode="auto">
              <a:xfrm>
                <a:off x="2665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89" name="Freeform 127"/>
              <p:cNvSpPr>
                <a:spLocks noChangeAspect="1"/>
              </p:cNvSpPr>
              <p:nvPr/>
            </p:nvSpPr>
            <p:spPr bwMode="auto">
              <a:xfrm>
                <a:off x="2611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0" name="Line 128"/>
              <p:cNvSpPr>
                <a:spLocks noChangeAspect="1" noChangeShapeType="1"/>
              </p:cNvSpPr>
              <p:nvPr/>
            </p:nvSpPr>
            <p:spPr bwMode="auto">
              <a:xfrm flipH="1">
                <a:off x="2624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1" name="Line 129"/>
              <p:cNvSpPr>
                <a:spLocks noChangeAspect="1" noChangeShapeType="1"/>
              </p:cNvSpPr>
              <p:nvPr/>
            </p:nvSpPr>
            <p:spPr bwMode="auto">
              <a:xfrm flipH="1">
                <a:off x="2623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2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2622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3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2620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4" name="Line 132"/>
              <p:cNvSpPr>
                <a:spLocks noChangeAspect="1" noChangeShapeType="1"/>
              </p:cNvSpPr>
              <p:nvPr/>
            </p:nvSpPr>
            <p:spPr bwMode="auto">
              <a:xfrm flipH="1">
                <a:off x="261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5" name="Line 1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5" y="361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6" name="Line 13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4" y="361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7" name="Line 13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2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8" name="Line 1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99" name="Line 1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0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1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2" name="Line 140"/>
              <p:cNvSpPr>
                <a:spLocks noChangeAspect="1" noChangeShapeType="1"/>
              </p:cNvSpPr>
              <p:nvPr/>
            </p:nvSpPr>
            <p:spPr bwMode="auto">
              <a:xfrm flipV="1">
                <a:off x="2612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3" name="Line 141"/>
              <p:cNvSpPr>
                <a:spLocks noChangeAspect="1" noChangeShapeType="1"/>
              </p:cNvSpPr>
              <p:nvPr/>
            </p:nvSpPr>
            <p:spPr bwMode="auto">
              <a:xfrm flipV="1">
                <a:off x="2614" y="3600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4" name="Line 142"/>
              <p:cNvSpPr>
                <a:spLocks noChangeAspect="1" noChangeShapeType="1"/>
              </p:cNvSpPr>
              <p:nvPr/>
            </p:nvSpPr>
            <p:spPr bwMode="auto">
              <a:xfrm flipV="1">
                <a:off x="2615" y="3600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5" name="Line 143"/>
              <p:cNvSpPr>
                <a:spLocks noChangeAspect="1" noChangeShapeType="1"/>
              </p:cNvSpPr>
              <p:nvPr/>
            </p:nvSpPr>
            <p:spPr bwMode="auto">
              <a:xfrm>
                <a:off x="261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6" name="Line 144"/>
              <p:cNvSpPr>
                <a:spLocks noChangeAspect="1" noChangeShapeType="1"/>
              </p:cNvSpPr>
              <p:nvPr/>
            </p:nvSpPr>
            <p:spPr bwMode="auto">
              <a:xfrm>
                <a:off x="2620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7" name="Line 145"/>
              <p:cNvSpPr>
                <a:spLocks noChangeAspect="1" noChangeShapeType="1"/>
              </p:cNvSpPr>
              <p:nvPr/>
            </p:nvSpPr>
            <p:spPr bwMode="auto">
              <a:xfrm>
                <a:off x="2622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8" name="Line 146"/>
              <p:cNvSpPr>
                <a:spLocks noChangeAspect="1" noChangeShapeType="1"/>
              </p:cNvSpPr>
              <p:nvPr/>
            </p:nvSpPr>
            <p:spPr bwMode="auto">
              <a:xfrm>
                <a:off x="2623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09" name="Line 147"/>
              <p:cNvSpPr>
                <a:spLocks noChangeAspect="1" noChangeShapeType="1"/>
              </p:cNvSpPr>
              <p:nvPr/>
            </p:nvSpPr>
            <p:spPr bwMode="auto">
              <a:xfrm>
                <a:off x="2624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0" name="Freeform 148"/>
              <p:cNvSpPr>
                <a:spLocks noChangeAspect="1"/>
              </p:cNvSpPr>
              <p:nvPr/>
            </p:nvSpPr>
            <p:spPr bwMode="auto">
              <a:xfrm>
                <a:off x="2583" y="3600"/>
                <a:ext cx="13" cy="13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1" name="Line 149"/>
              <p:cNvSpPr>
                <a:spLocks noChangeAspect="1" noChangeShapeType="1"/>
              </p:cNvSpPr>
              <p:nvPr/>
            </p:nvSpPr>
            <p:spPr bwMode="auto">
              <a:xfrm flipH="1">
                <a:off x="259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2" name="Line 150"/>
              <p:cNvSpPr>
                <a:spLocks noChangeAspect="1" noChangeShapeType="1"/>
              </p:cNvSpPr>
              <p:nvPr/>
            </p:nvSpPr>
            <p:spPr bwMode="auto">
              <a:xfrm flipH="1">
                <a:off x="2595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3" name="Line 151"/>
              <p:cNvSpPr>
                <a:spLocks noChangeAspect="1" noChangeShapeType="1"/>
              </p:cNvSpPr>
              <p:nvPr/>
            </p:nvSpPr>
            <p:spPr bwMode="auto">
              <a:xfrm flipH="1">
                <a:off x="2594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4" name="Line 152"/>
              <p:cNvSpPr>
                <a:spLocks noChangeAspect="1" noChangeShapeType="1"/>
              </p:cNvSpPr>
              <p:nvPr/>
            </p:nvSpPr>
            <p:spPr bwMode="auto">
              <a:xfrm flipH="1">
                <a:off x="2592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5" name="Line 153"/>
              <p:cNvSpPr>
                <a:spLocks noChangeAspect="1" noChangeShapeType="1"/>
              </p:cNvSpPr>
              <p:nvPr/>
            </p:nvSpPr>
            <p:spPr bwMode="auto">
              <a:xfrm flipH="1">
                <a:off x="259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6" name="Line 15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7" name="Line 15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6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8" name="Line 15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19" name="Line 15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08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0" name="Line 15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3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1" name="Line 159"/>
              <p:cNvSpPr>
                <a:spLocks noChangeAspect="1" noChangeShapeType="1"/>
              </p:cNvSpPr>
              <p:nvPr/>
            </p:nvSpPr>
            <p:spPr bwMode="auto">
              <a:xfrm flipV="1">
                <a:off x="2583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2" name="Line 160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3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3" name="Line 161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4" name="Line 162"/>
              <p:cNvSpPr>
                <a:spLocks noChangeAspect="1" noChangeShapeType="1"/>
              </p:cNvSpPr>
              <p:nvPr/>
            </p:nvSpPr>
            <p:spPr bwMode="auto">
              <a:xfrm flipV="1">
                <a:off x="2586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5" name="Line 163"/>
              <p:cNvSpPr>
                <a:spLocks noChangeAspect="1" noChangeShapeType="1"/>
              </p:cNvSpPr>
              <p:nvPr/>
            </p:nvSpPr>
            <p:spPr bwMode="auto">
              <a:xfrm flipV="1">
                <a:off x="258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6" name="Line 164"/>
              <p:cNvSpPr>
                <a:spLocks noChangeAspect="1" noChangeShapeType="1"/>
              </p:cNvSpPr>
              <p:nvPr/>
            </p:nvSpPr>
            <p:spPr bwMode="auto">
              <a:xfrm>
                <a:off x="259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7" name="Line 165"/>
              <p:cNvSpPr>
                <a:spLocks noChangeAspect="1" noChangeShapeType="1"/>
              </p:cNvSpPr>
              <p:nvPr/>
            </p:nvSpPr>
            <p:spPr bwMode="auto">
              <a:xfrm>
                <a:off x="2592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8" name="Line 166"/>
              <p:cNvSpPr>
                <a:spLocks noChangeAspect="1" noChangeShapeType="1"/>
              </p:cNvSpPr>
              <p:nvPr/>
            </p:nvSpPr>
            <p:spPr bwMode="auto">
              <a:xfrm>
                <a:off x="259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29" name="Line 167"/>
              <p:cNvSpPr>
                <a:spLocks noChangeAspect="1" noChangeShapeType="1"/>
              </p:cNvSpPr>
              <p:nvPr/>
            </p:nvSpPr>
            <p:spPr bwMode="auto">
              <a:xfrm>
                <a:off x="2595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0" name="Line 168"/>
              <p:cNvSpPr>
                <a:spLocks noChangeAspect="1" noChangeShapeType="1"/>
              </p:cNvSpPr>
              <p:nvPr/>
            </p:nvSpPr>
            <p:spPr bwMode="auto">
              <a:xfrm>
                <a:off x="259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1" name="Freeform 169"/>
              <p:cNvSpPr>
                <a:spLocks noChangeAspect="1"/>
              </p:cNvSpPr>
              <p:nvPr/>
            </p:nvSpPr>
            <p:spPr bwMode="auto">
              <a:xfrm>
                <a:off x="2556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2" name="Line 170"/>
              <p:cNvSpPr>
                <a:spLocks noChangeAspect="1" noChangeShapeType="1"/>
              </p:cNvSpPr>
              <p:nvPr/>
            </p:nvSpPr>
            <p:spPr bwMode="auto">
              <a:xfrm flipH="1">
                <a:off x="2568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3" name="Line 171"/>
              <p:cNvSpPr>
                <a:spLocks noChangeAspect="1" noChangeShapeType="1"/>
              </p:cNvSpPr>
              <p:nvPr/>
            </p:nvSpPr>
            <p:spPr bwMode="auto">
              <a:xfrm flipH="1">
                <a:off x="2567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4" name="Line 172"/>
              <p:cNvSpPr>
                <a:spLocks noChangeAspect="1" noChangeShapeType="1"/>
              </p:cNvSpPr>
              <p:nvPr/>
            </p:nvSpPr>
            <p:spPr bwMode="auto">
              <a:xfrm flipH="1">
                <a:off x="2566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5" name="Line 173"/>
              <p:cNvSpPr>
                <a:spLocks noChangeAspect="1" noChangeShapeType="1"/>
              </p:cNvSpPr>
              <p:nvPr/>
            </p:nvSpPr>
            <p:spPr bwMode="auto">
              <a:xfrm flipH="1">
                <a:off x="2564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6" name="Line 174"/>
              <p:cNvSpPr>
                <a:spLocks noChangeAspect="1" noChangeShapeType="1"/>
              </p:cNvSpPr>
              <p:nvPr/>
            </p:nvSpPr>
            <p:spPr bwMode="auto">
              <a:xfrm flipH="1">
                <a:off x="2562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7" name="Line 1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6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8" name="Line 1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8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39" name="Line 1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7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0" name="Line 17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1" name="Line 1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2" name="Line 180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3" name="Line 181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4" name="Line 182"/>
              <p:cNvSpPr>
                <a:spLocks noChangeAspect="1" noChangeShapeType="1"/>
              </p:cNvSpPr>
              <p:nvPr/>
            </p:nvSpPr>
            <p:spPr bwMode="auto">
              <a:xfrm flipV="1">
                <a:off x="255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5" name="Line 183"/>
              <p:cNvSpPr>
                <a:spLocks noChangeAspect="1" noChangeShapeType="1"/>
              </p:cNvSpPr>
              <p:nvPr/>
            </p:nvSpPr>
            <p:spPr bwMode="auto">
              <a:xfrm flipV="1">
                <a:off x="2558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256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7" name="Line 185"/>
              <p:cNvSpPr>
                <a:spLocks noChangeAspect="1" noChangeShapeType="1"/>
              </p:cNvSpPr>
              <p:nvPr/>
            </p:nvSpPr>
            <p:spPr bwMode="auto">
              <a:xfrm>
                <a:off x="2562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8" name="Line 186"/>
              <p:cNvSpPr>
                <a:spLocks noChangeAspect="1" noChangeShapeType="1"/>
              </p:cNvSpPr>
              <p:nvPr/>
            </p:nvSpPr>
            <p:spPr bwMode="auto">
              <a:xfrm>
                <a:off x="2564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49" name="Line 187"/>
              <p:cNvSpPr>
                <a:spLocks noChangeAspect="1" noChangeShapeType="1"/>
              </p:cNvSpPr>
              <p:nvPr/>
            </p:nvSpPr>
            <p:spPr bwMode="auto">
              <a:xfrm>
                <a:off x="2566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0" name="Line 188"/>
              <p:cNvSpPr>
                <a:spLocks noChangeAspect="1" noChangeShapeType="1"/>
              </p:cNvSpPr>
              <p:nvPr/>
            </p:nvSpPr>
            <p:spPr bwMode="auto">
              <a:xfrm>
                <a:off x="2567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1" name="Line 189"/>
              <p:cNvSpPr>
                <a:spLocks noChangeAspect="1" noChangeShapeType="1"/>
              </p:cNvSpPr>
              <p:nvPr/>
            </p:nvSpPr>
            <p:spPr bwMode="auto">
              <a:xfrm>
                <a:off x="2568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2" name="Freeform 190"/>
              <p:cNvSpPr>
                <a:spLocks noChangeAspect="1"/>
              </p:cNvSpPr>
              <p:nvPr/>
            </p:nvSpPr>
            <p:spPr bwMode="auto">
              <a:xfrm>
                <a:off x="2408" y="3489"/>
                <a:ext cx="140" cy="104"/>
              </a:xfrm>
              <a:custGeom>
                <a:avLst/>
                <a:gdLst>
                  <a:gd name="T0" fmla="*/ 0 w 1297"/>
                  <a:gd name="T1" fmla="*/ 0 h 958"/>
                  <a:gd name="T2" fmla="*/ 0 w 1297"/>
                  <a:gd name="T3" fmla="*/ 0 h 958"/>
                  <a:gd name="T4" fmla="*/ 0 w 1297"/>
                  <a:gd name="T5" fmla="*/ 0 h 958"/>
                  <a:gd name="T6" fmla="*/ 0 w 1297"/>
                  <a:gd name="T7" fmla="*/ 0 h 958"/>
                  <a:gd name="T8" fmla="*/ 0 w 1297"/>
                  <a:gd name="T9" fmla="*/ 0 h 958"/>
                  <a:gd name="T10" fmla="*/ 0 w 1297"/>
                  <a:gd name="T11" fmla="*/ 0 h 958"/>
                  <a:gd name="T12" fmla="*/ 0 w 1297"/>
                  <a:gd name="T13" fmla="*/ 0 h 958"/>
                  <a:gd name="T14" fmla="*/ 0 w 1297"/>
                  <a:gd name="T15" fmla="*/ 0 h 958"/>
                  <a:gd name="T16" fmla="*/ 0 w 1297"/>
                  <a:gd name="T17" fmla="*/ 0 h 958"/>
                  <a:gd name="T18" fmla="*/ 0 w 1297"/>
                  <a:gd name="T19" fmla="*/ 0 h 958"/>
                  <a:gd name="T20" fmla="*/ 0 w 1297"/>
                  <a:gd name="T21" fmla="*/ 0 h 958"/>
                  <a:gd name="T22" fmla="*/ 0 w 1297"/>
                  <a:gd name="T23" fmla="*/ 0 h 958"/>
                  <a:gd name="T24" fmla="*/ 0 w 1297"/>
                  <a:gd name="T25" fmla="*/ 0 h 958"/>
                  <a:gd name="T26" fmla="*/ 0 w 1297"/>
                  <a:gd name="T27" fmla="*/ 0 h 958"/>
                  <a:gd name="T28" fmla="*/ 0 w 1297"/>
                  <a:gd name="T29" fmla="*/ 0 h 958"/>
                  <a:gd name="T30" fmla="*/ 0 w 1297"/>
                  <a:gd name="T31" fmla="*/ 0 h 958"/>
                  <a:gd name="T32" fmla="*/ 0 w 1297"/>
                  <a:gd name="T33" fmla="*/ 0 h 958"/>
                  <a:gd name="T34" fmla="*/ 0 w 1297"/>
                  <a:gd name="T35" fmla="*/ 0 h 958"/>
                  <a:gd name="T36" fmla="*/ 0 w 1297"/>
                  <a:gd name="T37" fmla="*/ 0 h 958"/>
                  <a:gd name="T38" fmla="*/ 0 w 1297"/>
                  <a:gd name="T39" fmla="*/ 0 h 958"/>
                  <a:gd name="T40" fmla="*/ 0 w 1297"/>
                  <a:gd name="T41" fmla="*/ 0 h 958"/>
                  <a:gd name="T42" fmla="*/ 0 w 1297"/>
                  <a:gd name="T43" fmla="*/ 0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3" name="Line 191"/>
              <p:cNvSpPr>
                <a:spLocks noChangeAspect="1" noChangeShapeType="1"/>
              </p:cNvSpPr>
              <p:nvPr/>
            </p:nvSpPr>
            <p:spPr bwMode="auto">
              <a:xfrm flipH="1">
                <a:off x="2548" y="3585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4" name="Line 192"/>
              <p:cNvSpPr>
                <a:spLocks noChangeAspect="1" noChangeShapeType="1"/>
              </p:cNvSpPr>
              <p:nvPr/>
            </p:nvSpPr>
            <p:spPr bwMode="auto">
              <a:xfrm flipH="1">
                <a:off x="2547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5" name="Line 193"/>
              <p:cNvSpPr>
                <a:spLocks noChangeAspect="1" noChangeShapeType="1"/>
              </p:cNvSpPr>
              <p:nvPr/>
            </p:nvSpPr>
            <p:spPr bwMode="auto">
              <a:xfrm flipH="1">
                <a:off x="2545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6" name="Line 194"/>
              <p:cNvSpPr>
                <a:spLocks noChangeAspect="1" noChangeShapeType="1"/>
              </p:cNvSpPr>
              <p:nvPr/>
            </p:nvSpPr>
            <p:spPr bwMode="auto">
              <a:xfrm flipH="1">
                <a:off x="2543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7" name="Line 195"/>
              <p:cNvSpPr>
                <a:spLocks noChangeAspect="1" noChangeShapeType="1"/>
              </p:cNvSpPr>
              <p:nvPr/>
            </p:nvSpPr>
            <p:spPr bwMode="auto">
              <a:xfrm flipH="1">
                <a:off x="2541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8" name="Line 196"/>
              <p:cNvSpPr>
                <a:spLocks noChangeAspect="1" noChangeShapeType="1"/>
              </p:cNvSpPr>
              <p:nvPr/>
            </p:nvSpPr>
            <p:spPr bwMode="auto">
              <a:xfrm flipH="1">
                <a:off x="2539" y="359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59" name="Line 197"/>
              <p:cNvSpPr>
                <a:spLocks noChangeAspect="1" noChangeShapeType="1"/>
              </p:cNvSpPr>
              <p:nvPr/>
            </p:nvSpPr>
            <p:spPr bwMode="auto">
              <a:xfrm flipH="1">
                <a:off x="2418" y="3593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0" name="Line 1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5" y="359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1" name="Line 1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3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2" name="Line 2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1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3" name="Line 2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0" y="358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4" name="Line 20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9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5" name="Line 2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8" y="358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6" name="Line 204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7" name="Line 205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8" name="Line 206"/>
              <p:cNvSpPr>
                <a:spLocks noChangeAspect="1" noChangeShapeType="1"/>
              </p:cNvSpPr>
              <p:nvPr/>
            </p:nvSpPr>
            <p:spPr bwMode="auto">
              <a:xfrm flipV="1">
                <a:off x="2409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69" name="Line 207"/>
              <p:cNvSpPr>
                <a:spLocks noChangeAspect="1" noChangeShapeType="1"/>
              </p:cNvSpPr>
              <p:nvPr/>
            </p:nvSpPr>
            <p:spPr bwMode="auto">
              <a:xfrm flipV="1">
                <a:off x="2410" y="349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0" name="Line 208"/>
              <p:cNvSpPr>
                <a:spLocks noChangeAspect="1" noChangeShapeType="1"/>
              </p:cNvSpPr>
              <p:nvPr/>
            </p:nvSpPr>
            <p:spPr bwMode="auto">
              <a:xfrm flipV="1">
                <a:off x="2411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1" name="Line 209"/>
              <p:cNvSpPr>
                <a:spLocks noChangeAspect="1" noChangeShapeType="1"/>
              </p:cNvSpPr>
              <p:nvPr/>
            </p:nvSpPr>
            <p:spPr bwMode="auto">
              <a:xfrm flipV="1">
                <a:off x="2413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2" name="Line 210"/>
              <p:cNvSpPr>
                <a:spLocks noChangeAspect="1" noChangeShapeType="1"/>
              </p:cNvSpPr>
              <p:nvPr/>
            </p:nvSpPr>
            <p:spPr bwMode="auto">
              <a:xfrm flipV="1">
                <a:off x="2415" y="3489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3" name="Line 211"/>
              <p:cNvSpPr>
                <a:spLocks noChangeAspect="1" noChangeShapeType="1"/>
              </p:cNvSpPr>
              <p:nvPr/>
            </p:nvSpPr>
            <p:spPr bwMode="auto">
              <a:xfrm>
                <a:off x="2418" y="3489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4" name="Line 212"/>
              <p:cNvSpPr>
                <a:spLocks noChangeAspect="1" noChangeShapeType="1"/>
              </p:cNvSpPr>
              <p:nvPr/>
            </p:nvSpPr>
            <p:spPr bwMode="auto">
              <a:xfrm>
                <a:off x="2539" y="348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5" name="Line 213"/>
              <p:cNvSpPr>
                <a:spLocks noChangeAspect="1" noChangeShapeType="1"/>
              </p:cNvSpPr>
              <p:nvPr/>
            </p:nvSpPr>
            <p:spPr bwMode="auto">
              <a:xfrm>
                <a:off x="2541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6" name="Line 214"/>
              <p:cNvSpPr>
                <a:spLocks noChangeAspect="1" noChangeShapeType="1"/>
              </p:cNvSpPr>
              <p:nvPr/>
            </p:nvSpPr>
            <p:spPr bwMode="auto">
              <a:xfrm>
                <a:off x="2543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7" name="Line 215"/>
              <p:cNvSpPr>
                <a:spLocks noChangeAspect="1" noChangeShapeType="1"/>
              </p:cNvSpPr>
              <p:nvPr/>
            </p:nvSpPr>
            <p:spPr bwMode="auto">
              <a:xfrm>
                <a:off x="2545" y="34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8" name="Line 216"/>
              <p:cNvSpPr>
                <a:spLocks noChangeAspect="1" noChangeShapeType="1"/>
              </p:cNvSpPr>
              <p:nvPr/>
            </p:nvSpPr>
            <p:spPr bwMode="auto">
              <a:xfrm>
                <a:off x="2547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79" name="Line 217"/>
              <p:cNvSpPr>
                <a:spLocks noChangeAspect="1" noChangeShapeType="1"/>
              </p:cNvSpPr>
              <p:nvPr/>
            </p:nvSpPr>
            <p:spPr bwMode="auto">
              <a:xfrm>
                <a:off x="2548" y="349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0" name="Line 218"/>
              <p:cNvSpPr>
                <a:spLocks noChangeAspect="1" noChangeShapeType="1"/>
              </p:cNvSpPr>
              <p:nvPr/>
            </p:nvSpPr>
            <p:spPr bwMode="auto">
              <a:xfrm>
                <a:off x="254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1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421" y="3501"/>
                <a:ext cx="114" cy="80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2" name="Line 220"/>
              <p:cNvSpPr>
                <a:spLocks noChangeAspect="1" noChangeShapeType="1"/>
              </p:cNvSpPr>
              <p:nvPr/>
            </p:nvSpPr>
            <p:spPr bwMode="auto">
              <a:xfrm flipH="1">
                <a:off x="2421" y="358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3" name="Line 221"/>
              <p:cNvSpPr>
                <a:spLocks noChangeAspect="1" noChangeShapeType="1"/>
              </p:cNvSpPr>
              <p:nvPr/>
            </p:nvSpPr>
            <p:spPr bwMode="auto">
              <a:xfrm flipV="1">
                <a:off x="2421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4" name="Line 222"/>
              <p:cNvSpPr>
                <a:spLocks noChangeAspect="1" noChangeShapeType="1"/>
              </p:cNvSpPr>
              <p:nvPr/>
            </p:nvSpPr>
            <p:spPr bwMode="auto">
              <a:xfrm>
                <a:off x="2421" y="350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5" name="Line 223"/>
              <p:cNvSpPr>
                <a:spLocks noChangeAspect="1" noChangeShapeType="1"/>
              </p:cNvSpPr>
              <p:nvPr/>
            </p:nvSpPr>
            <p:spPr bwMode="auto">
              <a:xfrm>
                <a:off x="2535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6" name="Line 224"/>
              <p:cNvSpPr>
                <a:spLocks noChangeAspect="1" noChangeShapeType="1"/>
              </p:cNvSpPr>
              <p:nvPr/>
            </p:nvSpPr>
            <p:spPr bwMode="auto">
              <a:xfrm>
                <a:off x="2594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7" name="Freeform 225"/>
              <p:cNvSpPr>
                <a:spLocks noChangeAspect="1"/>
              </p:cNvSpPr>
              <p:nvPr/>
            </p:nvSpPr>
            <p:spPr bwMode="auto">
              <a:xfrm>
                <a:off x="2582" y="3551"/>
                <a:ext cx="27" cy="9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8" name="Line 226"/>
              <p:cNvSpPr>
                <a:spLocks noChangeAspect="1" noChangeShapeType="1"/>
              </p:cNvSpPr>
              <p:nvPr/>
            </p:nvSpPr>
            <p:spPr bwMode="auto">
              <a:xfrm>
                <a:off x="2630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89" name="Freeform 227"/>
              <p:cNvSpPr>
                <a:spLocks noChangeAspect="1"/>
              </p:cNvSpPr>
              <p:nvPr/>
            </p:nvSpPr>
            <p:spPr bwMode="auto">
              <a:xfrm>
                <a:off x="2617" y="3560"/>
                <a:ext cx="28" cy="8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0" name="Line 228"/>
              <p:cNvSpPr>
                <a:spLocks noChangeAspect="1" noChangeShapeType="1"/>
              </p:cNvSpPr>
              <p:nvPr/>
            </p:nvSpPr>
            <p:spPr bwMode="auto">
              <a:xfrm>
                <a:off x="2665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1" name="Freeform 229"/>
              <p:cNvSpPr>
                <a:spLocks noChangeAspect="1"/>
              </p:cNvSpPr>
              <p:nvPr/>
            </p:nvSpPr>
            <p:spPr bwMode="auto">
              <a:xfrm>
                <a:off x="2652" y="3549"/>
                <a:ext cx="28" cy="9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2" name="Freeform 230"/>
              <p:cNvSpPr>
                <a:spLocks noChangeAspect="1"/>
              </p:cNvSpPr>
              <p:nvPr/>
            </p:nvSpPr>
            <p:spPr bwMode="auto">
              <a:xfrm>
                <a:off x="2586" y="3496"/>
                <a:ext cx="17" cy="1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3" name="Freeform 231"/>
              <p:cNvSpPr>
                <a:spLocks noChangeAspect="1"/>
              </p:cNvSpPr>
              <p:nvPr/>
            </p:nvSpPr>
            <p:spPr bwMode="auto">
              <a:xfrm>
                <a:off x="2622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4" name="Freeform 232"/>
              <p:cNvSpPr>
                <a:spLocks noChangeAspect="1"/>
              </p:cNvSpPr>
              <p:nvPr/>
            </p:nvSpPr>
            <p:spPr bwMode="auto">
              <a:xfrm>
                <a:off x="2656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495" name="Oval 233"/>
              <p:cNvSpPr>
                <a:spLocks noChangeAspect="1" noChangeArrowheads="1"/>
              </p:cNvSpPr>
              <p:nvPr/>
            </p:nvSpPr>
            <p:spPr bwMode="auto">
              <a:xfrm>
                <a:off x="2691" y="3508"/>
                <a:ext cx="62" cy="62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76" name="直線コネクタ 175"/>
            <p:cNvCxnSpPr/>
            <p:nvPr/>
          </p:nvCxnSpPr>
          <p:spPr bwMode="auto">
            <a:xfrm>
              <a:off x="5853036" y="6292879"/>
              <a:ext cx="676275" cy="0"/>
            </a:xfrm>
            <a:prstGeom prst="line">
              <a:avLst/>
            </a:prstGeom>
            <a:ln w="38100">
              <a:solidFill>
                <a:srgbClr val="99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" name="Group 1084"/>
            <p:cNvGrpSpPr>
              <a:grpSpLocks noChangeAspect="1"/>
            </p:cNvGrpSpPr>
            <p:nvPr/>
          </p:nvGrpSpPr>
          <p:grpSpPr bwMode="auto">
            <a:xfrm>
              <a:off x="6452737" y="6189691"/>
              <a:ext cx="411126" cy="192088"/>
              <a:chOff x="2346" y="544"/>
              <a:chExt cx="2405" cy="1118"/>
            </a:xfrm>
          </p:grpSpPr>
          <p:sp>
            <p:nvSpPr>
              <p:cNvPr id="226" name="AutoShape 1085"/>
              <p:cNvSpPr>
                <a:spLocks noChangeAspect="1" noChangeArrowheads="1" noTextEdit="1"/>
              </p:cNvSpPr>
              <p:nvPr/>
            </p:nvSpPr>
            <p:spPr bwMode="auto">
              <a:xfrm>
                <a:off x="2346" y="54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" name="Rectangle 1086"/>
              <p:cNvSpPr>
                <a:spLocks noChangeAspect="1" noChangeArrowheads="1"/>
              </p:cNvSpPr>
              <p:nvPr/>
            </p:nvSpPr>
            <p:spPr bwMode="auto">
              <a:xfrm>
                <a:off x="2353" y="818"/>
                <a:ext cx="1963" cy="837"/>
              </a:xfrm>
              <a:prstGeom prst="rect">
                <a:avLst/>
              </a:prstGeom>
              <a:solidFill>
                <a:srgbClr val="CC99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" name="Line 1087"/>
              <p:cNvSpPr>
                <a:spLocks noChangeAspect="1" noChangeShapeType="1"/>
              </p:cNvSpPr>
              <p:nvPr/>
            </p:nvSpPr>
            <p:spPr bwMode="auto">
              <a:xfrm flipH="1">
                <a:off x="2353" y="165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" name="Line 1088"/>
              <p:cNvSpPr>
                <a:spLocks noChangeAspect="1" noChangeShapeType="1"/>
              </p:cNvSpPr>
              <p:nvPr/>
            </p:nvSpPr>
            <p:spPr bwMode="auto">
              <a:xfrm flipV="1">
                <a:off x="2353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" name="Line 108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" name="Line 1090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" name="Freeform 1091"/>
              <p:cNvSpPr>
                <a:spLocks noChangeAspect="1"/>
              </p:cNvSpPr>
              <p:nvPr/>
            </p:nvSpPr>
            <p:spPr bwMode="auto">
              <a:xfrm>
                <a:off x="4316" y="56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" name="Line 1092"/>
              <p:cNvSpPr>
                <a:spLocks noChangeAspect="1" noChangeShapeType="1"/>
              </p:cNvSpPr>
              <p:nvPr/>
            </p:nvSpPr>
            <p:spPr bwMode="auto">
              <a:xfrm flipV="1">
                <a:off x="4316" y="139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" name="Line 1093"/>
              <p:cNvSpPr>
                <a:spLocks noChangeAspect="1" noChangeShapeType="1"/>
              </p:cNvSpPr>
              <p:nvPr/>
            </p:nvSpPr>
            <p:spPr bwMode="auto">
              <a:xfrm flipV="1">
                <a:off x="4741" y="56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" name="Line 1094"/>
              <p:cNvSpPr>
                <a:spLocks noChangeAspect="1" noChangeShapeType="1"/>
              </p:cNvSpPr>
              <p:nvPr/>
            </p:nvSpPr>
            <p:spPr bwMode="auto">
              <a:xfrm flipH="1">
                <a:off x="4316" y="56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" name="Line 1095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" name="Freeform 1096"/>
              <p:cNvSpPr>
                <a:spLocks noChangeAspect="1"/>
              </p:cNvSpPr>
              <p:nvPr/>
            </p:nvSpPr>
            <p:spPr bwMode="auto">
              <a:xfrm>
                <a:off x="2353" y="56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" name="Line 1097"/>
              <p:cNvSpPr>
                <a:spLocks noChangeAspect="1" noChangeShapeType="1"/>
              </p:cNvSpPr>
              <p:nvPr/>
            </p:nvSpPr>
            <p:spPr bwMode="auto">
              <a:xfrm flipH="1">
                <a:off x="2748" y="579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" name="Line 1098"/>
              <p:cNvSpPr>
                <a:spLocks noChangeAspect="1" noChangeShapeType="1"/>
              </p:cNvSpPr>
              <p:nvPr/>
            </p:nvSpPr>
            <p:spPr bwMode="auto">
              <a:xfrm flipH="1">
                <a:off x="2353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" name="Line 109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" name="Line 1100"/>
              <p:cNvSpPr>
                <a:spLocks noChangeAspect="1" noChangeShapeType="1"/>
              </p:cNvSpPr>
              <p:nvPr/>
            </p:nvSpPr>
            <p:spPr bwMode="auto">
              <a:xfrm flipV="1">
                <a:off x="4316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2" name="Freeform 1101"/>
              <p:cNvSpPr>
                <a:spLocks noChangeAspect="1"/>
              </p:cNvSpPr>
              <p:nvPr/>
            </p:nvSpPr>
            <p:spPr bwMode="auto">
              <a:xfrm>
                <a:off x="2904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" name="Freeform 1102"/>
              <p:cNvSpPr>
                <a:spLocks noChangeAspect="1"/>
              </p:cNvSpPr>
              <p:nvPr/>
            </p:nvSpPr>
            <p:spPr bwMode="auto">
              <a:xfrm>
                <a:off x="3752" y="931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" name="Freeform 1103"/>
              <p:cNvSpPr>
                <a:spLocks noChangeAspect="1"/>
              </p:cNvSpPr>
              <p:nvPr/>
            </p:nvSpPr>
            <p:spPr bwMode="auto">
              <a:xfrm>
                <a:off x="3944" y="931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5" name="Freeform 1104"/>
              <p:cNvSpPr>
                <a:spLocks noChangeAspect="1"/>
              </p:cNvSpPr>
              <p:nvPr/>
            </p:nvSpPr>
            <p:spPr bwMode="auto">
              <a:xfrm>
                <a:off x="4125" y="931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" name="Freeform 1105"/>
              <p:cNvSpPr>
                <a:spLocks noChangeAspect="1"/>
              </p:cNvSpPr>
              <p:nvPr/>
            </p:nvSpPr>
            <p:spPr bwMode="auto">
              <a:xfrm>
                <a:off x="3752" y="1117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" name="Freeform 1106"/>
              <p:cNvSpPr>
                <a:spLocks noChangeAspect="1"/>
              </p:cNvSpPr>
              <p:nvPr/>
            </p:nvSpPr>
            <p:spPr bwMode="auto">
              <a:xfrm>
                <a:off x="3944" y="1117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" name="Freeform 1107"/>
              <p:cNvSpPr>
                <a:spLocks noChangeAspect="1"/>
              </p:cNvSpPr>
              <p:nvPr/>
            </p:nvSpPr>
            <p:spPr bwMode="auto">
              <a:xfrm>
                <a:off x="4125" y="1117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" name="AutoShape 1108"/>
              <p:cNvSpPr>
                <a:spLocks noChangeAspect="1" noChangeArrowheads="1"/>
              </p:cNvSpPr>
              <p:nvPr/>
            </p:nvSpPr>
            <p:spPr bwMode="auto">
              <a:xfrm>
                <a:off x="2844" y="918"/>
                <a:ext cx="474" cy="462"/>
              </a:xfrm>
              <a:prstGeom prst="octagon">
                <a:avLst>
                  <a:gd name="adj" fmla="val 29287"/>
                </a:avLst>
              </a:prstGeom>
              <a:gradFill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" name="AutoShape 1109"/>
              <p:cNvSpPr>
                <a:spLocks noChangeAspect="1" noChangeArrowheads="1"/>
              </p:cNvSpPr>
              <p:nvPr/>
            </p:nvSpPr>
            <p:spPr bwMode="auto">
              <a:xfrm>
                <a:off x="3425" y="1187"/>
                <a:ext cx="179" cy="179"/>
              </a:xfrm>
              <a:prstGeom prst="octagon">
                <a:avLst>
                  <a:gd name="adj" fmla="val 29287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" name="Freeform 1110"/>
              <p:cNvSpPr>
                <a:spLocks noChangeAspect="1"/>
              </p:cNvSpPr>
              <p:nvPr/>
            </p:nvSpPr>
            <p:spPr bwMode="auto">
              <a:xfrm>
                <a:off x="303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" name="Freeform 1111"/>
              <p:cNvSpPr>
                <a:spLocks noChangeAspect="1"/>
              </p:cNvSpPr>
              <p:nvPr/>
            </p:nvSpPr>
            <p:spPr bwMode="auto">
              <a:xfrm>
                <a:off x="315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" name="Rectangle 1112"/>
              <p:cNvSpPr>
                <a:spLocks noChangeAspect="1" noChangeArrowheads="1"/>
              </p:cNvSpPr>
              <p:nvPr/>
            </p:nvSpPr>
            <p:spPr bwMode="auto">
              <a:xfrm rot="-2700000">
                <a:off x="3386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" name="Rectangle 1113"/>
              <p:cNvSpPr>
                <a:spLocks noChangeAspect="1" noChangeArrowheads="1"/>
              </p:cNvSpPr>
              <p:nvPr/>
            </p:nvSpPr>
            <p:spPr bwMode="auto">
              <a:xfrm rot="-2700000">
                <a:off x="3610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" name="Rectangle 1114"/>
              <p:cNvSpPr>
                <a:spLocks noChangeAspect="1" noChangeArrowheads="1"/>
              </p:cNvSpPr>
              <p:nvPr/>
            </p:nvSpPr>
            <p:spPr bwMode="auto">
              <a:xfrm rot="-2700000">
                <a:off x="3834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" name="Rectangle 1115"/>
              <p:cNvSpPr>
                <a:spLocks noChangeAspect="1" noChangeArrowheads="1"/>
              </p:cNvSpPr>
              <p:nvPr/>
            </p:nvSpPr>
            <p:spPr bwMode="auto">
              <a:xfrm rot="-2700000">
                <a:off x="4058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9" name="Rectangle 1116"/>
              <p:cNvSpPr>
                <a:spLocks noChangeAspect="1" noChangeArrowheads="1"/>
              </p:cNvSpPr>
              <p:nvPr/>
            </p:nvSpPr>
            <p:spPr bwMode="auto">
              <a:xfrm>
                <a:off x="2430" y="894"/>
                <a:ext cx="294" cy="7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1" name="Line 1117"/>
              <p:cNvSpPr>
                <a:spLocks noChangeAspect="1" noChangeShapeType="1"/>
              </p:cNvSpPr>
              <p:nvPr/>
            </p:nvSpPr>
            <p:spPr bwMode="auto">
              <a:xfrm flipV="1">
                <a:off x="2514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2" name="Line 1118"/>
              <p:cNvSpPr>
                <a:spLocks noChangeAspect="1" noChangeShapeType="1"/>
              </p:cNvSpPr>
              <p:nvPr/>
            </p:nvSpPr>
            <p:spPr bwMode="auto">
              <a:xfrm flipV="1">
                <a:off x="2616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3" name="Freeform 1119"/>
              <p:cNvSpPr>
                <a:spLocks noChangeAspect="1"/>
              </p:cNvSpPr>
              <p:nvPr/>
            </p:nvSpPr>
            <p:spPr bwMode="auto">
              <a:xfrm>
                <a:off x="3752" y="1303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" name="Freeform 1120"/>
              <p:cNvSpPr>
                <a:spLocks noChangeAspect="1"/>
              </p:cNvSpPr>
              <p:nvPr/>
            </p:nvSpPr>
            <p:spPr bwMode="auto">
              <a:xfrm>
                <a:off x="3944" y="1303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" name="Freeform 1121"/>
              <p:cNvSpPr>
                <a:spLocks noChangeAspect="1"/>
              </p:cNvSpPr>
              <p:nvPr/>
            </p:nvSpPr>
            <p:spPr bwMode="auto">
              <a:xfrm>
                <a:off x="4125" y="1303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22" name="Group 1084"/>
            <p:cNvGrpSpPr>
              <a:grpSpLocks noChangeAspect="1"/>
            </p:cNvGrpSpPr>
            <p:nvPr/>
          </p:nvGrpSpPr>
          <p:grpSpPr bwMode="auto">
            <a:xfrm>
              <a:off x="5547942" y="6207154"/>
              <a:ext cx="411126" cy="192087"/>
              <a:chOff x="2346" y="544"/>
              <a:chExt cx="2405" cy="1118"/>
            </a:xfrm>
          </p:grpSpPr>
          <p:sp>
            <p:nvSpPr>
              <p:cNvPr id="187" name="AutoShape 1085"/>
              <p:cNvSpPr>
                <a:spLocks noChangeAspect="1" noChangeArrowheads="1" noTextEdit="1"/>
              </p:cNvSpPr>
              <p:nvPr/>
            </p:nvSpPr>
            <p:spPr bwMode="auto">
              <a:xfrm>
                <a:off x="2346" y="54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" name="Rectangle 1086"/>
              <p:cNvSpPr>
                <a:spLocks noChangeAspect="1" noChangeArrowheads="1"/>
              </p:cNvSpPr>
              <p:nvPr/>
            </p:nvSpPr>
            <p:spPr bwMode="auto">
              <a:xfrm>
                <a:off x="2353" y="818"/>
                <a:ext cx="1963" cy="837"/>
              </a:xfrm>
              <a:prstGeom prst="rect">
                <a:avLst/>
              </a:prstGeom>
              <a:solidFill>
                <a:srgbClr val="CC99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" name="Line 1087"/>
              <p:cNvSpPr>
                <a:spLocks noChangeAspect="1" noChangeShapeType="1"/>
              </p:cNvSpPr>
              <p:nvPr/>
            </p:nvSpPr>
            <p:spPr bwMode="auto">
              <a:xfrm flipH="1">
                <a:off x="2353" y="165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" name="Line 1088"/>
              <p:cNvSpPr>
                <a:spLocks noChangeAspect="1" noChangeShapeType="1"/>
              </p:cNvSpPr>
              <p:nvPr/>
            </p:nvSpPr>
            <p:spPr bwMode="auto">
              <a:xfrm flipV="1">
                <a:off x="2353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" name="Line 108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" name="Line 1090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" name="Freeform 1091"/>
              <p:cNvSpPr>
                <a:spLocks noChangeAspect="1"/>
              </p:cNvSpPr>
              <p:nvPr/>
            </p:nvSpPr>
            <p:spPr bwMode="auto">
              <a:xfrm>
                <a:off x="4316" y="56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" name="Line 1092"/>
              <p:cNvSpPr>
                <a:spLocks noChangeAspect="1" noChangeShapeType="1"/>
              </p:cNvSpPr>
              <p:nvPr/>
            </p:nvSpPr>
            <p:spPr bwMode="auto">
              <a:xfrm flipV="1">
                <a:off x="4316" y="139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" name="Line 1093"/>
              <p:cNvSpPr>
                <a:spLocks noChangeAspect="1" noChangeShapeType="1"/>
              </p:cNvSpPr>
              <p:nvPr/>
            </p:nvSpPr>
            <p:spPr bwMode="auto">
              <a:xfrm flipV="1">
                <a:off x="4741" y="56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" name="Line 1094"/>
              <p:cNvSpPr>
                <a:spLocks noChangeAspect="1" noChangeShapeType="1"/>
              </p:cNvSpPr>
              <p:nvPr/>
            </p:nvSpPr>
            <p:spPr bwMode="auto">
              <a:xfrm flipH="1">
                <a:off x="4316" y="56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" name="Line 1095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" name="Freeform 1096"/>
              <p:cNvSpPr>
                <a:spLocks noChangeAspect="1"/>
              </p:cNvSpPr>
              <p:nvPr/>
            </p:nvSpPr>
            <p:spPr bwMode="auto">
              <a:xfrm>
                <a:off x="2353" y="56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" name="Line 1097"/>
              <p:cNvSpPr>
                <a:spLocks noChangeAspect="1" noChangeShapeType="1"/>
              </p:cNvSpPr>
              <p:nvPr/>
            </p:nvSpPr>
            <p:spPr bwMode="auto">
              <a:xfrm flipH="1">
                <a:off x="2767" y="561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" name="Line 1098"/>
              <p:cNvSpPr>
                <a:spLocks noChangeAspect="1" noChangeShapeType="1"/>
              </p:cNvSpPr>
              <p:nvPr/>
            </p:nvSpPr>
            <p:spPr bwMode="auto">
              <a:xfrm flipH="1">
                <a:off x="2353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" name="Line 109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" name="Line 1100"/>
              <p:cNvSpPr>
                <a:spLocks noChangeAspect="1" noChangeShapeType="1"/>
              </p:cNvSpPr>
              <p:nvPr/>
            </p:nvSpPr>
            <p:spPr bwMode="auto">
              <a:xfrm flipV="1">
                <a:off x="4316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" name="Freeform 1101"/>
              <p:cNvSpPr>
                <a:spLocks noChangeAspect="1"/>
              </p:cNvSpPr>
              <p:nvPr/>
            </p:nvSpPr>
            <p:spPr bwMode="auto">
              <a:xfrm>
                <a:off x="2904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" name="Freeform 1102"/>
              <p:cNvSpPr>
                <a:spLocks noChangeAspect="1"/>
              </p:cNvSpPr>
              <p:nvPr/>
            </p:nvSpPr>
            <p:spPr bwMode="auto">
              <a:xfrm>
                <a:off x="3752" y="931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6" name="Freeform 1103"/>
              <p:cNvSpPr>
                <a:spLocks noChangeAspect="1"/>
              </p:cNvSpPr>
              <p:nvPr/>
            </p:nvSpPr>
            <p:spPr bwMode="auto">
              <a:xfrm>
                <a:off x="3944" y="931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" name="Freeform 1104"/>
              <p:cNvSpPr>
                <a:spLocks noChangeAspect="1"/>
              </p:cNvSpPr>
              <p:nvPr/>
            </p:nvSpPr>
            <p:spPr bwMode="auto">
              <a:xfrm>
                <a:off x="4125" y="931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" name="Freeform 1105"/>
              <p:cNvSpPr>
                <a:spLocks noChangeAspect="1"/>
              </p:cNvSpPr>
              <p:nvPr/>
            </p:nvSpPr>
            <p:spPr bwMode="auto">
              <a:xfrm>
                <a:off x="3752" y="1117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" name="Freeform 1106"/>
              <p:cNvSpPr>
                <a:spLocks noChangeAspect="1"/>
              </p:cNvSpPr>
              <p:nvPr/>
            </p:nvSpPr>
            <p:spPr bwMode="auto">
              <a:xfrm>
                <a:off x="3944" y="1117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" name="Freeform 1107"/>
              <p:cNvSpPr>
                <a:spLocks noChangeAspect="1"/>
              </p:cNvSpPr>
              <p:nvPr/>
            </p:nvSpPr>
            <p:spPr bwMode="auto">
              <a:xfrm>
                <a:off x="4125" y="1117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" name="AutoShape 1108"/>
              <p:cNvSpPr>
                <a:spLocks noChangeAspect="1" noChangeArrowheads="1"/>
              </p:cNvSpPr>
              <p:nvPr/>
            </p:nvSpPr>
            <p:spPr bwMode="auto">
              <a:xfrm>
                <a:off x="2844" y="918"/>
                <a:ext cx="474" cy="462"/>
              </a:xfrm>
              <a:prstGeom prst="octagon">
                <a:avLst>
                  <a:gd name="adj" fmla="val 29287"/>
                </a:avLst>
              </a:prstGeom>
              <a:gradFill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" name="AutoShape 1109"/>
              <p:cNvSpPr>
                <a:spLocks noChangeAspect="1" noChangeArrowheads="1"/>
              </p:cNvSpPr>
              <p:nvPr/>
            </p:nvSpPr>
            <p:spPr bwMode="auto">
              <a:xfrm>
                <a:off x="3425" y="1187"/>
                <a:ext cx="179" cy="179"/>
              </a:xfrm>
              <a:prstGeom prst="octagon">
                <a:avLst>
                  <a:gd name="adj" fmla="val 29287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" name="Freeform 1110"/>
              <p:cNvSpPr>
                <a:spLocks noChangeAspect="1"/>
              </p:cNvSpPr>
              <p:nvPr/>
            </p:nvSpPr>
            <p:spPr bwMode="auto">
              <a:xfrm>
                <a:off x="303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" name="Freeform 1111"/>
              <p:cNvSpPr>
                <a:spLocks noChangeAspect="1"/>
              </p:cNvSpPr>
              <p:nvPr/>
            </p:nvSpPr>
            <p:spPr bwMode="auto">
              <a:xfrm>
                <a:off x="315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" name="Rectangle 1112"/>
              <p:cNvSpPr>
                <a:spLocks noChangeAspect="1" noChangeArrowheads="1"/>
              </p:cNvSpPr>
              <p:nvPr/>
            </p:nvSpPr>
            <p:spPr bwMode="auto">
              <a:xfrm rot="-2700000">
                <a:off x="3386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" name="Rectangle 1113"/>
              <p:cNvSpPr>
                <a:spLocks noChangeAspect="1" noChangeArrowheads="1"/>
              </p:cNvSpPr>
              <p:nvPr/>
            </p:nvSpPr>
            <p:spPr bwMode="auto">
              <a:xfrm rot="-2700000">
                <a:off x="3610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" name="Rectangle 1114"/>
              <p:cNvSpPr>
                <a:spLocks noChangeAspect="1" noChangeArrowheads="1"/>
              </p:cNvSpPr>
              <p:nvPr/>
            </p:nvSpPr>
            <p:spPr bwMode="auto">
              <a:xfrm rot="-2700000">
                <a:off x="3834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" name="Rectangle 1115"/>
              <p:cNvSpPr>
                <a:spLocks noChangeAspect="1" noChangeArrowheads="1"/>
              </p:cNvSpPr>
              <p:nvPr/>
            </p:nvSpPr>
            <p:spPr bwMode="auto">
              <a:xfrm rot="-2700000">
                <a:off x="4058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" name="Rectangle 1116"/>
              <p:cNvSpPr>
                <a:spLocks noChangeAspect="1" noChangeArrowheads="1"/>
              </p:cNvSpPr>
              <p:nvPr/>
            </p:nvSpPr>
            <p:spPr bwMode="auto">
              <a:xfrm>
                <a:off x="2430" y="894"/>
                <a:ext cx="294" cy="7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" name="Line 1117"/>
              <p:cNvSpPr>
                <a:spLocks noChangeAspect="1" noChangeShapeType="1"/>
              </p:cNvSpPr>
              <p:nvPr/>
            </p:nvSpPr>
            <p:spPr bwMode="auto">
              <a:xfrm flipV="1">
                <a:off x="2514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" name="Line 1118"/>
              <p:cNvSpPr>
                <a:spLocks noChangeAspect="1" noChangeShapeType="1"/>
              </p:cNvSpPr>
              <p:nvPr/>
            </p:nvSpPr>
            <p:spPr bwMode="auto">
              <a:xfrm flipV="1">
                <a:off x="2616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" name="Freeform 1119"/>
              <p:cNvSpPr>
                <a:spLocks noChangeAspect="1"/>
              </p:cNvSpPr>
              <p:nvPr/>
            </p:nvSpPr>
            <p:spPr bwMode="auto">
              <a:xfrm>
                <a:off x="3752" y="1303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" name="Freeform 1120"/>
              <p:cNvSpPr>
                <a:spLocks noChangeAspect="1"/>
              </p:cNvSpPr>
              <p:nvPr/>
            </p:nvSpPr>
            <p:spPr bwMode="auto">
              <a:xfrm>
                <a:off x="3944" y="1303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" name="Freeform 1121"/>
              <p:cNvSpPr>
                <a:spLocks noChangeAspect="1"/>
              </p:cNvSpPr>
              <p:nvPr/>
            </p:nvSpPr>
            <p:spPr bwMode="auto">
              <a:xfrm>
                <a:off x="4125" y="1303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23" name="グループ化 1772"/>
            <p:cNvGrpSpPr/>
            <p:nvPr/>
          </p:nvGrpSpPr>
          <p:grpSpPr>
            <a:xfrm>
              <a:off x="2662170" y="1801512"/>
              <a:ext cx="4165537" cy="2279176"/>
              <a:chOff x="2157194" y="1005305"/>
              <a:chExt cx="4165537" cy="2663607"/>
            </a:xfrm>
          </p:grpSpPr>
          <p:sp>
            <p:nvSpPr>
              <p:cNvPr id="1774" name="Line 219"/>
              <p:cNvSpPr>
                <a:spLocks noChangeShapeType="1"/>
              </p:cNvSpPr>
              <p:nvPr/>
            </p:nvSpPr>
            <p:spPr bwMode="auto">
              <a:xfrm flipH="1" flipV="1">
                <a:off x="2157194" y="1987527"/>
                <a:ext cx="0" cy="1670710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75" name="Line 219"/>
              <p:cNvSpPr>
                <a:spLocks noChangeShapeType="1"/>
              </p:cNvSpPr>
              <p:nvPr/>
            </p:nvSpPr>
            <p:spPr bwMode="auto">
              <a:xfrm>
                <a:off x="2206366" y="1973240"/>
                <a:ext cx="0" cy="1692114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76" name="Line 219"/>
              <p:cNvSpPr>
                <a:spLocks noChangeShapeType="1"/>
              </p:cNvSpPr>
              <p:nvPr/>
            </p:nvSpPr>
            <p:spPr bwMode="auto">
              <a:xfrm flipV="1">
                <a:off x="3504982" y="1982764"/>
                <a:ext cx="0" cy="1668357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77" name="Line 219"/>
              <p:cNvSpPr>
                <a:spLocks noChangeShapeType="1"/>
              </p:cNvSpPr>
              <p:nvPr/>
            </p:nvSpPr>
            <p:spPr bwMode="auto">
              <a:xfrm>
                <a:off x="3551824" y="1962128"/>
                <a:ext cx="0" cy="1706784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78" name="Line 219"/>
              <p:cNvSpPr>
                <a:spLocks noChangeShapeType="1"/>
              </p:cNvSpPr>
              <p:nvPr/>
            </p:nvSpPr>
            <p:spPr bwMode="auto">
              <a:xfrm flipV="1">
                <a:off x="4948019" y="1982764"/>
                <a:ext cx="0" cy="1686147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79" name="Line 219"/>
              <p:cNvSpPr>
                <a:spLocks noChangeShapeType="1"/>
              </p:cNvSpPr>
              <p:nvPr/>
            </p:nvSpPr>
            <p:spPr bwMode="auto">
              <a:xfrm>
                <a:off x="4997908" y="1936728"/>
                <a:ext cx="0" cy="1725068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80" name="Line 219"/>
              <p:cNvSpPr>
                <a:spLocks noChangeShapeType="1"/>
              </p:cNvSpPr>
              <p:nvPr/>
            </p:nvSpPr>
            <p:spPr bwMode="auto">
              <a:xfrm flipH="1" flipV="1">
                <a:off x="6267232" y="1987528"/>
                <a:ext cx="0" cy="1679790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81" name="Line 219"/>
              <p:cNvSpPr>
                <a:spLocks noChangeShapeType="1"/>
              </p:cNvSpPr>
              <p:nvPr/>
            </p:nvSpPr>
            <p:spPr bwMode="auto">
              <a:xfrm>
                <a:off x="6322731" y="1933553"/>
                <a:ext cx="0" cy="1711820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82" name="Line 219"/>
              <p:cNvSpPr>
                <a:spLocks noChangeShapeType="1"/>
              </p:cNvSpPr>
              <p:nvPr/>
            </p:nvSpPr>
            <p:spPr bwMode="auto">
              <a:xfrm flipV="1">
                <a:off x="4220944" y="1032997"/>
                <a:ext cx="0" cy="1742729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83" name="Line 219"/>
              <p:cNvSpPr>
                <a:spLocks noChangeShapeType="1"/>
              </p:cNvSpPr>
              <p:nvPr/>
            </p:nvSpPr>
            <p:spPr bwMode="auto">
              <a:xfrm>
                <a:off x="4268345" y="1005305"/>
                <a:ext cx="0" cy="1818271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84" name="Line 219"/>
              <p:cNvSpPr>
                <a:spLocks noChangeShapeType="1"/>
              </p:cNvSpPr>
              <p:nvPr/>
            </p:nvSpPr>
            <p:spPr bwMode="auto">
              <a:xfrm>
                <a:off x="5632230" y="1048498"/>
                <a:ext cx="0" cy="1759128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85" name="Line 219"/>
              <p:cNvSpPr>
                <a:spLocks noChangeShapeType="1"/>
              </p:cNvSpPr>
              <p:nvPr/>
            </p:nvSpPr>
            <p:spPr bwMode="auto">
              <a:xfrm flipH="1" flipV="1">
                <a:off x="5571907" y="1048983"/>
                <a:ext cx="0" cy="1710793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</p:grpSp>
        <p:grpSp>
          <p:nvGrpSpPr>
            <p:cNvPr id="24" name="グループ化 1788"/>
            <p:cNvGrpSpPr/>
            <p:nvPr/>
          </p:nvGrpSpPr>
          <p:grpSpPr>
            <a:xfrm>
              <a:off x="2611699" y="1610442"/>
              <a:ext cx="4321363" cy="999689"/>
              <a:chOff x="2595776" y="801334"/>
              <a:chExt cx="4427143" cy="1227138"/>
            </a:xfrm>
          </p:grpSpPr>
          <p:cxnSp>
            <p:nvCxnSpPr>
              <p:cNvPr id="1790" name="直線コネクタ 1789"/>
              <p:cNvCxnSpPr/>
              <p:nvPr/>
            </p:nvCxnSpPr>
            <p:spPr bwMode="auto">
              <a:xfrm rot="5400000" flipH="1" flipV="1">
                <a:off x="3998360" y="1021203"/>
                <a:ext cx="874712" cy="825500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1" name="直線コネクタ 1790"/>
              <p:cNvCxnSpPr/>
              <p:nvPr/>
            </p:nvCxnSpPr>
            <p:spPr bwMode="auto">
              <a:xfrm flipV="1">
                <a:off x="4888154" y="983897"/>
                <a:ext cx="1293812" cy="3175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2" name="直線コネクタ 1791"/>
              <p:cNvCxnSpPr/>
              <p:nvPr/>
            </p:nvCxnSpPr>
            <p:spPr bwMode="auto">
              <a:xfrm rot="5400000" flipH="1" flipV="1">
                <a:off x="5365198" y="1011677"/>
                <a:ext cx="876300" cy="823913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" name="Group 863"/>
              <p:cNvGrpSpPr>
                <a:grpSpLocks noChangeAspect="1"/>
              </p:cNvGrpSpPr>
              <p:nvPr/>
            </p:nvGrpSpPr>
            <p:grpSpPr bwMode="auto">
              <a:xfrm>
                <a:off x="6013358" y="801334"/>
                <a:ext cx="303186" cy="338138"/>
                <a:chOff x="2364" y="1782"/>
                <a:chExt cx="180" cy="162"/>
              </a:xfrm>
            </p:grpSpPr>
            <p:sp>
              <p:nvSpPr>
                <p:cNvPr id="1820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26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22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23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27" name="Group 863"/>
              <p:cNvGrpSpPr>
                <a:grpSpLocks noChangeAspect="1"/>
              </p:cNvGrpSpPr>
              <p:nvPr/>
            </p:nvGrpSpPr>
            <p:grpSpPr bwMode="auto">
              <a:xfrm>
                <a:off x="4646643" y="801334"/>
                <a:ext cx="301598" cy="338138"/>
                <a:chOff x="2364" y="1782"/>
                <a:chExt cx="180" cy="162"/>
              </a:xfrm>
            </p:grpSpPr>
            <p:sp>
              <p:nvSpPr>
                <p:cNvPr id="1816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28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18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19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cxnSp>
            <p:nvCxnSpPr>
              <p:cNvPr id="1795" name="直線コネクタ 1794"/>
              <p:cNvCxnSpPr/>
              <p:nvPr/>
            </p:nvCxnSpPr>
            <p:spPr bwMode="auto">
              <a:xfrm>
                <a:off x="2859329" y="1869722"/>
                <a:ext cx="3948112" cy="1587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9" name="Group 863"/>
              <p:cNvGrpSpPr>
                <a:grpSpLocks noChangeAspect="1"/>
              </p:cNvGrpSpPr>
              <p:nvPr/>
            </p:nvGrpSpPr>
            <p:grpSpPr bwMode="auto">
              <a:xfrm>
                <a:off x="6719734" y="1688747"/>
                <a:ext cx="303185" cy="336550"/>
                <a:chOff x="2364" y="1782"/>
                <a:chExt cx="180" cy="162"/>
              </a:xfrm>
            </p:grpSpPr>
            <p:sp>
              <p:nvSpPr>
                <p:cNvPr id="1812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30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14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15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31" name="Group 863"/>
              <p:cNvGrpSpPr>
                <a:grpSpLocks noChangeAspect="1"/>
              </p:cNvGrpSpPr>
              <p:nvPr/>
            </p:nvGrpSpPr>
            <p:grpSpPr bwMode="auto">
              <a:xfrm>
                <a:off x="2595776" y="1691922"/>
                <a:ext cx="301598" cy="336550"/>
                <a:chOff x="2364" y="1782"/>
                <a:chExt cx="180" cy="162"/>
              </a:xfrm>
            </p:grpSpPr>
            <p:sp>
              <p:nvSpPr>
                <p:cNvPr id="1808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32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10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11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33" name="Group 863"/>
              <p:cNvGrpSpPr>
                <a:grpSpLocks noChangeAspect="1"/>
              </p:cNvGrpSpPr>
              <p:nvPr/>
            </p:nvGrpSpPr>
            <p:grpSpPr bwMode="auto">
              <a:xfrm>
                <a:off x="3940268" y="1688747"/>
                <a:ext cx="301598" cy="336550"/>
                <a:chOff x="2364" y="1782"/>
                <a:chExt cx="180" cy="162"/>
              </a:xfrm>
            </p:grpSpPr>
            <p:sp>
              <p:nvSpPr>
                <p:cNvPr id="1804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34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06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07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35" name="Group 863"/>
              <p:cNvGrpSpPr>
                <a:grpSpLocks noChangeAspect="1"/>
              </p:cNvGrpSpPr>
              <p:nvPr/>
            </p:nvGrpSpPr>
            <p:grpSpPr bwMode="auto">
              <a:xfrm>
                <a:off x="5353017" y="1688747"/>
                <a:ext cx="301598" cy="336550"/>
                <a:chOff x="2364" y="1782"/>
                <a:chExt cx="180" cy="162"/>
              </a:xfrm>
            </p:grpSpPr>
            <p:sp>
              <p:nvSpPr>
                <p:cNvPr id="1800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36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802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803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</p:grpSp>
      </p:grpSp>
      <p:pic>
        <p:nvPicPr>
          <p:cNvPr id="6094853" name="Picture 5" descr="C:\Users\psasaki\AppData\Local\Microsoft\Windows\Temporary Internet Files\Content.IE5\VIZLWVRK\MC900090569[1].wmf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20180" y="0"/>
            <a:ext cx="2962136" cy="2470246"/>
          </a:xfrm>
          <a:prstGeom prst="rect">
            <a:avLst/>
          </a:prstGeom>
          <a:noFill/>
        </p:spPr>
      </p:pic>
      <p:sp>
        <p:nvSpPr>
          <p:cNvPr id="1644" name="テキスト ボックス 1975"/>
          <p:cNvSpPr txBox="1">
            <a:spLocks noChangeArrowheads="1"/>
          </p:cNvSpPr>
          <p:nvPr/>
        </p:nvSpPr>
        <p:spPr bwMode="auto">
          <a:xfrm>
            <a:off x="3480178" y="204716"/>
            <a:ext cx="4913195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- TV screen was frozen quite often,  </a:t>
            </a:r>
          </a:p>
          <a:p>
            <a:r>
              <a:rPr lang="en-US" altLang="ja-JP" sz="2000" b="1" dirty="0" smtClean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- Could not eliminate a howling sound</a:t>
            </a:r>
            <a:br>
              <a:rPr lang="en-US" altLang="ja-JP" sz="2000" b="1" dirty="0" smtClean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</a:br>
            <a:r>
              <a:rPr lang="en-US" altLang="ja-JP" sz="2000" b="1" dirty="0" smtClean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  on the night before the demo </a:t>
            </a:r>
            <a:endParaRPr lang="en-US" altLang="ja-JP" sz="2000" b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645" name="テキスト ボックス 1975"/>
          <p:cNvSpPr txBox="1">
            <a:spLocks noChangeArrowheads="1"/>
          </p:cNvSpPr>
          <p:nvPr/>
        </p:nvSpPr>
        <p:spPr bwMode="auto">
          <a:xfrm>
            <a:off x="81888" y="3507474"/>
            <a:ext cx="2811439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b="1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ＭＳ Ｐゴシック" pitchFamily="50" charset="-128"/>
                <a:cs typeface="Arial" charset="0"/>
              </a:rPr>
              <a:t>Who cares about </a:t>
            </a:r>
          </a:p>
          <a:p>
            <a:r>
              <a:rPr lang="en-US" altLang="ja-JP" b="1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ＭＳ Ｐゴシック" pitchFamily="50" charset="-128"/>
                <a:cs typeface="Arial" charset="0"/>
              </a:rPr>
              <a:t>t</a:t>
            </a:r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he security of </a:t>
            </a:r>
          </a:p>
          <a:p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L2 switches </a:t>
            </a:r>
            <a:r>
              <a:rPr lang="en-US" altLang="ja-JP" b="1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ea typeface="ＭＳ Ｐゴシック" pitchFamily="50" charset="-128"/>
                <a:cs typeface="Arial" charset="0"/>
              </a:rPr>
              <a:t>….. </a:t>
            </a:r>
            <a:endParaRPr lang="en-US" altLang="ja-JP" b="1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/>
        </p:nvSpPr>
        <p:spPr>
          <a:xfrm>
            <a:off x="1487587" y="179867"/>
            <a:ext cx="6132914" cy="523220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ja-JP" sz="2800" dirty="0" smtClean="0">
                <a:solidFill>
                  <a:srgbClr val="FFFF00"/>
                </a:solidFill>
              </a:rPr>
              <a:t>(1) Dedicated P-to-P lines</a:t>
            </a:r>
          </a:p>
        </p:txBody>
      </p:sp>
      <p:sp>
        <p:nvSpPr>
          <p:cNvPr id="312" name="正方形/長方形 311"/>
          <p:cNvSpPr/>
          <p:nvPr/>
        </p:nvSpPr>
        <p:spPr>
          <a:xfrm>
            <a:off x="2866029" y="3980959"/>
            <a:ext cx="3384645" cy="523220"/>
          </a:xfrm>
          <a:prstGeom prst="rect">
            <a:avLst/>
          </a:prstGeom>
          <a:ln w="6350">
            <a:noFill/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HGP創英角ｺﾞｼｯｸUB" pitchFamily="50" charset="-128"/>
                <a:cs typeface="Arial" pitchFamily="34" charset="0"/>
              </a:rPr>
              <a:t>Reliability test </a:t>
            </a:r>
            <a:endParaRPr lang="en-US" altLang="ja-JP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lt"/>
              <a:ea typeface="HGP創英角ｺﾞｼｯｸUB" pitchFamily="50" charset="-128"/>
            </a:endParaRPr>
          </a:p>
        </p:txBody>
      </p:sp>
      <p:sp>
        <p:nvSpPr>
          <p:cNvPr id="313" name="正方形/長方形 312"/>
          <p:cNvSpPr/>
          <p:nvPr/>
        </p:nvSpPr>
        <p:spPr>
          <a:xfrm>
            <a:off x="1337517" y="4511105"/>
            <a:ext cx="644957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Stable operation over a long span of time </a:t>
            </a:r>
            <a:endParaRPr lang="ja-JP" alt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4" name="正方形/長方形 313"/>
          <p:cNvSpPr/>
          <p:nvPr/>
        </p:nvSpPr>
        <p:spPr>
          <a:xfrm>
            <a:off x="1337519" y="5001079"/>
            <a:ext cx="666007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Security assurance in practical conditions   </a:t>
            </a:r>
          </a:p>
        </p:txBody>
      </p:sp>
      <p:grpSp>
        <p:nvGrpSpPr>
          <p:cNvPr id="2" name="グループ化 317"/>
          <p:cNvGrpSpPr/>
          <p:nvPr/>
        </p:nvGrpSpPr>
        <p:grpSpPr>
          <a:xfrm>
            <a:off x="1760585" y="2101766"/>
            <a:ext cx="5622860" cy="1212338"/>
            <a:chOff x="1446680" y="1146769"/>
            <a:chExt cx="5889049" cy="1539527"/>
          </a:xfrm>
        </p:grpSpPr>
        <p:grpSp>
          <p:nvGrpSpPr>
            <p:cNvPr id="4" name="グループ化 5"/>
            <p:cNvGrpSpPr/>
            <p:nvPr/>
          </p:nvGrpSpPr>
          <p:grpSpPr>
            <a:xfrm flipH="1">
              <a:off x="2800259" y="1882929"/>
              <a:ext cx="3534814" cy="803367"/>
              <a:chOff x="3370216" y="4571999"/>
              <a:chExt cx="2555967" cy="892630"/>
            </a:xfrm>
          </p:grpSpPr>
          <p:sp>
            <p:nvSpPr>
              <p:cNvPr id="7" name="Freeform 53"/>
              <p:cNvSpPr>
                <a:spLocks/>
              </p:cNvSpPr>
              <p:nvPr/>
            </p:nvSpPr>
            <p:spPr bwMode="auto">
              <a:xfrm rot="10355135" flipV="1">
                <a:off x="3391879" y="4764776"/>
                <a:ext cx="2403417" cy="563900"/>
              </a:xfrm>
              <a:custGeom>
                <a:avLst/>
                <a:gdLst/>
                <a:ahLst/>
                <a:cxnLst>
                  <a:cxn ang="0">
                    <a:pos x="0" y="450"/>
                  </a:cxn>
                  <a:cxn ang="0">
                    <a:pos x="372" y="78"/>
                  </a:cxn>
                  <a:cxn ang="0">
                    <a:pos x="540" y="252"/>
                  </a:cxn>
                  <a:cxn ang="0">
                    <a:pos x="750" y="0"/>
                  </a:cxn>
                </a:cxnLst>
                <a:rect l="0" t="0" r="r" b="b"/>
                <a:pathLst>
                  <a:path w="750" h="450">
                    <a:moveTo>
                      <a:pt x="0" y="450"/>
                    </a:moveTo>
                    <a:cubicBezTo>
                      <a:pt x="62" y="388"/>
                      <a:pt x="282" y="111"/>
                      <a:pt x="372" y="78"/>
                    </a:cubicBezTo>
                    <a:cubicBezTo>
                      <a:pt x="462" y="45"/>
                      <a:pt x="477" y="265"/>
                      <a:pt x="540" y="252"/>
                    </a:cubicBezTo>
                    <a:cubicBezTo>
                      <a:pt x="603" y="239"/>
                      <a:pt x="706" y="52"/>
                      <a:pt x="750" y="0"/>
                    </a:cubicBezTo>
                  </a:path>
                </a:pathLst>
              </a:custGeom>
              <a:noFill/>
              <a:ln w="571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" name="フリーフォーム 7"/>
              <p:cNvSpPr/>
              <p:nvPr/>
            </p:nvSpPr>
            <p:spPr bwMode="auto">
              <a:xfrm>
                <a:off x="3370217" y="4571999"/>
                <a:ext cx="2555966" cy="566057"/>
              </a:xfrm>
              <a:custGeom>
                <a:avLst/>
                <a:gdLst>
                  <a:gd name="connsiteX0" fmla="*/ 0 w 2555966"/>
                  <a:gd name="connsiteY0" fmla="*/ 496389 h 670560"/>
                  <a:gd name="connsiteX1" fmla="*/ 1031966 w 2555966"/>
                  <a:gd name="connsiteY1" fmla="*/ 13063 h 670560"/>
                  <a:gd name="connsiteX2" fmla="*/ 2338252 w 2555966"/>
                  <a:gd name="connsiteY2" fmla="*/ 574766 h 670560"/>
                  <a:gd name="connsiteX3" fmla="*/ 2338252 w 2555966"/>
                  <a:gd name="connsiteY3" fmla="*/ 587829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5966" h="670560">
                    <a:moveTo>
                      <a:pt x="0" y="496389"/>
                    </a:moveTo>
                    <a:cubicBezTo>
                      <a:pt x="321128" y="248194"/>
                      <a:pt x="642257" y="0"/>
                      <a:pt x="1031966" y="13063"/>
                    </a:cubicBezTo>
                    <a:cubicBezTo>
                      <a:pt x="1421675" y="26126"/>
                      <a:pt x="2120538" y="478972"/>
                      <a:pt x="2338252" y="574766"/>
                    </a:cubicBezTo>
                    <a:cubicBezTo>
                      <a:pt x="2555966" y="670560"/>
                      <a:pt x="2447109" y="629194"/>
                      <a:pt x="2338252" y="587829"/>
                    </a:cubicBezTo>
                  </a:path>
                </a:pathLst>
              </a:custGeom>
              <a:noFill/>
              <a:ln w="571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" name="フリーフォーム 8"/>
              <p:cNvSpPr/>
              <p:nvPr/>
            </p:nvSpPr>
            <p:spPr bwMode="auto">
              <a:xfrm>
                <a:off x="3370216" y="5029200"/>
                <a:ext cx="2455817" cy="435429"/>
              </a:xfrm>
              <a:custGeom>
                <a:avLst/>
                <a:gdLst>
                  <a:gd name="connsiteX0" fmla="*/ 0 w 2403566"/>
                  <a:gd name="connsiteY0" fmla="*/ 0 h 435429"/>
                  <a:gd name="connsiteX1" fmla="*/ 574766 w 2403566"/>
                  <a:gd name="connsiteY1" fmla="*/ 352697 h 435429"/>
                  <a:gd name="connsiteX2" fmla="*/ 1423851 w 2403566"/>
                  <a:gd name="connsiteY2" fmla="*/ 391886 h 435429"/>
                  <a:gd name="connsiteX3" fmla="*/ 2403566 w 2403566"/>
                  <a:gd name="connsiteY3" fmla="*/ 91440 h 43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3566" h="435429">
                    <a:moveTo>
                      <a:pt x="0" y="0"/>
                    </a:moveTo>
                    <a:cubicBezTo>
                      <a:pt x="168729" y="143691"/>
                      <a:pt x="337458" y="287383"/>
                      <a:pt x="574766" y="352697"/>
                    </a:cubicBezTo>
                    <a:cubicBezTo>
                      <a:pt x="812074" y="418011"/>
                      <a:pt x="1119051" y="435429"/>
                      <a:pt x="1423851" y="391886"/>
                    </a:cubicBezTo>
                    <a:cubicBezTo>
                      <a:pt x="1728651" y="348343"/>
                      <a:pt x="2066108" y="219891"/>
                      <a:pt x="2403566" y="91440"/>
                    </a:cubicBezTo>
                  </a:path>
                </a:pathLst>
              </a:custGeom>
              <a:noFill/>
              <a:ln w="571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" name="Group 40"/>
            <p:cNvGrpSpPr>
              <a:grpSpLocks/>
            </p:cNvGrpSpPr>
            <p:nvPr/>
          </p:nvGrpSpPr>
          <p:grpSpPr bwMode="auto">
            <a:xfrm>
              <a:off x="1446680" y="1405690"/>
              <a:ext cx="1695046" cy="982637"/>
              <a:chOff x="4315" y="1739"/>
              <a:chExt cx="984" cy="418"/>
            </a:xfrm>
          </p:grpSpPr>
          <p:sp>
            <p:nvSpPr>
              <p:cNvPr id="14" name="Freeform 41"/>
              <p:cNvSpPr>
                <a:spLocks/>
              </p:cNvSpPr>
              <p:nvPr/>
            </p:nvSpPr>
            <p:spPr bwMode="auto">
              <a:xfrm>
                <a:off x="4669" y="1858"/>
                <a:ext cx="276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0"/>
                  </a:cxn>
                  <a:cxn ang="0">
                    <a:pos x="0" y="0"/>
                  </a:cxn>
                </a:cxnLst>
                <a:rect l="0" t="0" r="r" b="b"/>
                <a:pathLst>
                  <a:path w="276">
                    <a:moveTo>
                      <a:pt x="0" y="0"/>
                    </a:moveTo>
                    <a:lnTo>
                      <a:pt x="2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6859"/>
              </a:solidFill>
              <a:ln w="0">
                <a:solidFill>
                  <a:srgbClr val="56685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" name="Rectangle 42"/>
              <p:cNvSpPr>
                <a:spLocks noChangeArrowheads="1"/>
              </p:cNvSpPr>
              <p:nvPr/>
            </p:nvSpPr>
            <p:spPr bwMode="auto">
              <a:xfrm>
                <a:off x="4669" y="1854"/>
                <a:ext cx="276" cy="9"/>
              </a:xfrm>
              <a:prstGeom prst="rect">
                <a:avLst/>
              </a:prstGeom>
              <a:solidFill>
                <a:srgbClr val="C1CAC5"/>
              </a:solidFill>
              <a:ln w="0">
                <a:solidFill>
                  <a:srgbClr val="C1CA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" name="Rectangle 43"/>
              <p:cNvSpPr>
                <a:spLocks noChangeArrowheads="1"/>
              </p:cNvSpPr>
              <p:nvPr/>
            </p:nvSpPr>
            <p:spPr bwMode="auto">
              <a:xfrm>
                <a:off x="4669" y="1858"/>
                <a:ext cx="276" cy="43"/>
              </a:xfrm>
              <a:prstGeom prst="rect">
                <a:avLst/>
              </a:prstGeom>
              <a:solidFill>
                <a:srgbClr val="EFF2F1"/>
              </a:solidFill>
              <a:ln w="0">
                <a:solidFill>
                  <a:srgbClr val="EFF2F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" name="Rectangle 44"/>
              <p:cNvSpPr>
                <a:spLocks noChangeArrowheads="1"/>
              </p:cNvSpPr>
              <p:nvPr/>
            </p:nvSpPr>
            <p:spPr bwMode="auto">
              <a:xfrm>
                <a:off x="4669" y="1892"/>
                <a:ext cx="276" cy="35"/>
              </a:xfrm>
              <a:prstGeom prst="rect">
                <a:avLst/>
              </a:prstGeom>
              <a:solidFill>
                <a:srgbClr val="DFE5E3"/>
              </a:solidFill>
              <a:ln w="0">
                <a:solidFill>
                  <a:srgbClr val="DFE5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" name="Rectangle 45"/>
              <p:cNvSpPr>
                <a:spLocks noChangeArrowheads="1"/>
              </p:cNvSpPr>
              <p:nvPr/>
            </p:nvSpPr>
            <p:spPr bwMode="auto">
              <a:xfrm>
                <a:off x="4664" y="1922"/>
                <a:ext cx="286" cy="43"/>
              </a:xfrm>
              <a:prstGeom prst="rect">
                <a:avLst/>
              </a:prstGeom>
              <a:solidFill>
                <a:srgbClr val="DFE5E3"/>
              </a:solidFill>
              <a:ln w="0">
                <a:solidFill>
                  <a:srgbClr val="DFE5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" name="Rectangle 46"/>
              <p:cNvSpPr>
                <a:spLocks noChangeArrowheads="1"/>
              </p:cNvSpPr>
              <p:nvPr/>
            </p:nvSpPr>
            <p:spPr bwMode="auto">
              <a:xfrm>
                <a:off x="4669" y="1901"/>
                <a:ext cx="276" cy="4"/>
              </a:xfrm>
              <a:prstGeom prst="rect">
                <a:avLst/>
              </a:prstGeom>
              <a:solidFill>
                <a:srgbClr val="BFC8C3"/>
              </a:solidFill>
              <a:ln w="0">
                <a:solidFill>
                  <a:srgbClr val="BFC8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" name="Freeform 47"/>
              <p:cNvSpPr>
                <a:spLocks/>
              </p:cNvSpPr>
              <p:nvPr/>
            </p:nvSpPr>
            <p:spPr bwMode="auto">
              <a:xfrm>
                <a:off x="4677" y="1935"/>
                <a:ext cx="39" cy="34"/>
              </a:xfrm>
              <a:custGeom>
                <a:avLst/>
                <a:gdLst/>
                <a:ahLst/>
                <a:cxnLst>
                  <a:cxn ang="0">
                    <a:pos x="34" y="30"/>
                  </a:cxn>
                  <a:cxn ang="0">
                    <a:pos x="34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34" y="26"/>
                  </a:cxn>
                  <a:cxn ang="0">
                    <a:pos x="34" y="30"/>
                  </a:cxn>
                  <a:cxn ang="0">
                    <a:pos x="39" y="30"/>
                  </a:cxn>
                  <a:cxn ang="0">
                    <a:pos x="39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39" y="34"/>
                  </a:cxn>
                  <a:cxn ang="0">
                    <a:pos x="39" y="30"/>
                  </a:cxn>
                  <a:cxn ang="0">
                    <a:pos x="34" y="30"/>
                  </a:cxn>
                </a:cxnLst>
                <a:rect l="0" t="0" r="r" b="b"/>
                <a:pathLst>
                  <a:path w="39" h="34">
                    <a:moveTo>
                      <a:pt x="34" y="30"/>
                    </a:moveTo>
                    <a:lnTo>
                      <a:pt x="34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4" y="30"/>
                    </a:lnTo>
                    <a:lnTo>
                      <a:pt x="39" y="30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9" y="34"/>
                    </a:lnTo>
                    <a:lnTo>
                      <a:pt x="39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" name="Freeform 48"/>
              <p:cNvSpPr>
                <a:spLocks/>
              </p:cNvSpPr>
              <p:nvPr/>
            </p:nvSpPr>
            <p:spPr bwMode="auto">
              <a:xfrm>
                <a:off x="4720" y="1935"/>
                <a:ext cx="42" cy="34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26"/>
                  </a:cxn>
                  <a:cxn ang="0">
                    <a:pos x="8" y="26"/>
                  </a:cxn>
                  <a:cxn ang="0">
                    <a:pos x="8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26"/>
                  </a:cxn>
                  <a:cxn ang="0">
                    <a:pos x="38" y="30"/>
                  </a:cxn>
                  <a:cxn ang="0">
                    <a:pos x="42" y="30"/>
                  </a:cxn>
                  <a:cxn ang="0">
                    <a:pos x="42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42" y="34"/>
                  </a:cxn>
                  <a:cxn ang="0">
                    <a:pos x="42" y="30"/>
                  </a:cxn>
                  <a:cxn ang="0">
                    <a:pos x="38" y="30"/>
                  </a:cxn>
                </a:cxnLst>
                <a:rect l="0" t="0" r="r" b="b"/>
                <a:pathLst>
                  <a:path w="42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8" y="26"/>
                    </a:lnTo>
                    <a:lnTo>
                      <a:pt x="8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42" y="3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2" y="34"/>
                    </a:lnTo>
                    <a:lnTo>
                      <a:pt x="42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" name="Freeform 49"/>
              <p:cNvSpPr>
                <a:spLocks/>
              </p:cNvSpPr>
              <p:nvPr/>
            </p:nvSpPr>
            <p:spPr bwMode="auto">
              <a:xfrm>
                <a:off x="4767" y="1935"/>
                <a:ext cx="38" cy="34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26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38" y="34"/>
                  </a:cxn>
                  <a:cxn ang="0">
                    <a:pos x="38" y="30"/>
                  </a:cxn>
                  <a:cxn ang="0">
                    <a:pos x="38" y="30"/>
                  </a:cxn>
                </a:cxnLst>
                <a:rect l="0" t="0" r="r" b="b"/>
                <a:pathLst>
                  <a:path w="38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8" y="34"/>
                    </a:lnTo>
                    <a:lnTo>
                      <a:pt x="38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" name="Freeform 50"/>
              <p:cNvSpPr>
                <a:spLocks/>
              </p:cNvSpPr>
              <p:nvPr/>
            </p:nvSpPr>
            <p:spPr bwMode="auto">
              <a:xfrm>
                <a:off x="4809" y="1935"/>
                <a:ext cx="43" cy="34"/>
              </a:xfrm>
              <a:custGeom>
                <a:avLst/>
                <a:gdLst/>
                <a:ahLst/>
                <a:cxnLst>
                  <a:cxn ang="0">
                    <a:pos x="39" y="30"/>
                  </a:cxn>
                  <a:cxn ang="0">
                    <a:pos x="39" y="26"/>
                  </a:cxn>
                  <a:cxn ang="0">
                    <a:pos x="9" y="26"/>
                  </a:cxn>
                  <a:cxn ang="0">
                    <a:pos x="9" y="4"/>
                  </a:cxn>
                  <a:cxn ang="0">
                    <a:pos x="39" y="4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39" y="26"/>
                  </a:cxn>
                  <a:cxn ang="0">
                    <a:pos x="39" y="30"/>
                  </a:cxn>
                  <a:cxn ang="0">
                    <a:pos x="43" y="30"/>
                  </a:cxn>
                  <a:cxn ang="0">
                    <a:pos x="43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43" y="34"/>
                  </a:cxn>
                  <a:cxn ang="0">
                    <a:pos x="43" y="30"/>
                  </a:cxn>
                  <a:cxn ang="0">
                    <a:pos x="39" y="30"/>
                  </a:cxn>
                </a:cxnLst>
                <a:rect l="0" t="0" r="r" b="b"/>
                <a:pathLst>
                  <a:path w="43" h="34">
                    <a:moveTo>
                      <a:pt x="39" y="30"/>
                    </a:moveTo>
                    <a:lnTo>
                      <a:pt x="39" y="26"/>
                    </a:lnTo>
                    <a:lnTo>
                      <a:pt x="9" y="26"/>
                    </a:lnTo>
                    <a:lnTo>
                      <a:pt x="9" y="4"/>
                    </a:lnTo>
                    <a:lnTo>
                      <a:pt x="39" y="4"/>
                    </a:lnTo>
                    <a:lnTo>
                      <a:pt x="39" y="30"/>
                    </a:lnTo>
                    <a:lnTo>
                      <a:pt x="39" y="30"/>
                    </a:lnTo>
                    <a:lnTo>
                      <a:pt x="39" y="26"/>
                    </a:lnTo>
                    <a:lnTo>
                      <a:pt x="39" y="30"/>
                    </a:lnTo>
                    <a:lnTo>
                      <a:pt x="43" y="30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3" y="34"/>
                    </a:lnTo>
                    <a:lnTo>
                      <a:pt x="43" y="30"/>
                    </a:ln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" name="Freeform 51"/>
              <p:cNvSpPr>
                <a:spLocks/>
              </p:cNvSpPr>
              <p:nvPr/>
            </p:nvSpPr>
            <p:spPr bwMode="auto">
              <a:xfrm>
                <a:off x="4856" y="1935"/>
                <a:ext cx="43" cy="34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26"/>
                  </a:cxn>
                  <a:cxn ang="0">
                    <a:pos x="38" y="30"/>
                  </a:cxn>
                  <a:cxn ang="0">
                    <a:pos x="43" y="30"/>
                  </a:cxn>
                  <a:cxn ang="0">
                    <a:pos x="43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43" y="34"/>
                  </a:cxn>
                  <a:cxn ang="0">
                    <a:pos x="43" y="30"/>
                  </a:cxn>
                  <a:cxn ang="0">
                    <a:pos x="38" y="30"/>
                  </a:cxn>
                </a:cxnLst>
                <a:rect l="0" t="0" r="r" b="b"/>
                <a:pathLst>
                  <a:path w="43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43" y="30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3" y="34"/>
                    </a:lnTo>
                    <a:lnTo>
                      <a:pt x="43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" name="Freeform 52"/>
              <p:cNvSpPr>
                <a:spLocks/>
              </p:cNvSpPr>
              <p:nvPr/>
            </p:nvSpPr>
            <p:spPr bwMode="auto">
              <a:xfrm>
                <a:off x="4903" y="1935"/>
                <a:ext cx="38" cy="34"/>
              </a:xfrm>
              <a:custGeom>
                <a:avLst/>
                <a:gdLst/>
                <a:ahLst/>
                <a:cxnLst>
                  <a:cxn ang="0">
                    <a:pos x="34" y="30"/>
                  </a:cxn>
                  <a:cxn ang="0">
                    <a:pos x="34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34" y="26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38" y="34"/>
                  </a:cxn>
                  <a:cxn ang="0">
                    <a:pos x="38" y="30"/>
                  </a:cxn>
                  <a:cxn ang="0">
                    <a:pos x="34" y="30"/>
                  </a:cxn>
                </a:cxnLst>
                <a:rect l="0" t="0" r="r" b="b"/>
                <a:pathLst>
                  <a:path w="38" h="34">
                    <a:moveTo>
                      <a:pt x="34" y="30"/>
                    </a:moveTo>
                    <a:lnTo>
                      <a:pt x="34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8" y="34"/>
                    </a:lnTo>
                    <a:lnTo>
                      <a:pt x="38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Freeform 53"/>
              <p:cNvSpPr>
                <a:spLocks noEditPoints="1"/>
              </p:cNvSpPr>
              <p:nvPr/>
            </p:nvSpPr>
            <p:spPr bwMode="auto">
              <a:xfrm>
                <a:off x="4392" y="1956"/>
                <a:ext cx="835" cy="9"/>
              </a:xfrm>
              <a:custGeom>
                <a:avLst/>
                <a:gdLst/>
                <a:ahLst/>
                <a:cxnLst>
                  <a:cxn ang="0">
                    <a:pos x="826" y="0"/>
                  </a:cxn>
                  <a:cxn ang="0">
                    <a:pos x="813" y="0"/>
                  </a:cxn>
                  <a:cxn ang="0">
                    <a:pos x="792" y="9"/>
                  </a:cxn>
                  <a:cxn ang="0">
                    <a:pos x="762" y="9"/>
                  </a:cxn>
                  <a:cxn ang="0">
                    <a:pos x="762" y="9"/>
                  </a:cxn>
                  <a:cxn ang="0">
                    <a:pos x="741" y="0"/>
                  </a:cxn>
                  <a:cxn ang="0">
                    <a:pos x="728" y="0"/>
                  </a:cxn>
                  <a:cxn ang="0">
                    <a:pos x="707" y="9"/>
                  </a:cxn>
                  <a:cxn ang="0">
                    <a:pos x="673" y="9"/>
                  </a:cxn>
                  <a:cxn ang="0">
                    <a:pos x="673" y="9"/>
                  </a:cxn>
                  <a:cxn ang="0">
                    <a:pos x="651" y="0"/>
                  </a:cxn>
                  <a:cxn ang="0">
                    <a:pos x="639" y="0"/>
                  </a:cxn>
                  <a:cxn ang="0">
                    <a:pos x="617" y="9"/>
                  </a:cxn>
                  <a:cxn ang="0">
                    <a:pos x="588" y="9"/>
                  </a:cxn>
                  <a:cxn ang="0">
                    <a:pos x="588" y="9"/>
                  </a:cxn>
                  <a:cxn ang="0">
                    <a:pos x="566" y="0"/>
                  </a:cxn>
                  <a:cxn ang="0">
                    <a:pos x="553" y="0"/>
                  </a:cxn>
                  <a:cxn ang="0">
                    <a:pos x="532" y="9"/>
                  </a:cxn>
                  <a:cxn ang="0">
                    <a:pos x="498" y="9"/>
                  </a:cxn>
                  <a:cxn ang="0">
                    <a:pos x="498" y="9"/>
                  </a:cxn>
                  <a:cxn ang="0">
                    <a:pos x="477" y="0"/>
                  </a:cxn>
                  <a:cxn ang="0">
                    <a:pos x="464" y="0"/>
                  </a:cxn>
                  <a:cxn ang="0">
                    <a:pos x="443" y="9"/>
                  </a:cxn>
                  <a:cxn ang="0">
                    <a:pos x="413" y="9"/>
                  </a:cxn>
                  <a:cxn ang="0">
                    <a:pos x="413" y="9"/>
                  </a:cxn>
                  <a:cxn ang="0">
                    <a:pos x="392" y="0"/>
                  </a:cxn>
                  <a:cxn ang="0">
                    <a:pos x="379" y="0"/>
                  </a:cxn>
                  <a:cxn ang="0">
                    <a:pos x="358" y="9"/>
                  </a:cxn>
                  <a:cxn ang="0">
                    <a:pos x="324" y="9"/>
                  </a:cxn>
                  <a:cxn ang="0">
                    <a:pos x="324" y="9"/>
                  </a:cxn>
                  <a:cxn ang="0">
                    <a:pos x="302" y="0"/>
                  </a:cxn>
                  <a:cxn ang="0">
                    <a:pos x="289" y="0"/>
                  </a:cxn>
                  <a:cxn ang="0">
                    <a:pos x="268" y="9"/>
                  </a:cxn>
                  <a:cxn ang="0">
                    <a:pos x="238" y="9"/>
                  </a:cxn>
                  <a:cxn ang="0">
                    <a:pos x="238" y="9"/>
                  </a:cxn>
                  <a:cxn ang="0">
                    <a:pos x="217" y="0"/>
                  </a:cxn>
                  <a:cxn ang="0">
                    <a:pos x="204" y="0"/>
                  </a:cxn>
                  <a:cxn ang="0">
                    <a:pos x="183" y="9"/>
                  </a:cxn>
                  <a:cxn ang="0">
                    <a:pos x="149" y="9"/>
                  </a:cxn>
                  <a:cxn ang="0">
                    <a:pos x="149" y="9"/>
                  </a:cxn>
                  <a:cxn ang="0">
                    <a:pos x="128" y="0"/>
                  </a:cxn>
                  <a:cxn ang="0">
                    <a:pos x="115" y="0"/>
                  </a:cxn>
                  <a:cxn ang="0">
                    <a:pos x="94" y="9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42" y="0"/>
                  </a:cxn>
                  <a:cxn ang="0">
                    <a:pos x="30" y="0"/>
                  </a:cxn>
                  <a:cxn ang="0">
                    <a:pos x="8" y="9"/>
                  </a:cxn>
                </a:cxnLst>
                <a:rect l="0" t="0" r="r" b="b"/>
                <a:pathLst>
                  <a:path w="835" h="9">
                    <a:moveTo>
                      <a:pt x="826" y="9"/>
                    </a:moveTo>
                    <a:lnTo>
                      <a:pt x="835" y="9"/>
                    </a:lnTo>
                    <a:lnTo>
                      <a:pt x="835" y="0"/>
                    </a:lnTo>
                    <a:lnTo>
                      <a:pt x="826" y="0"/>
                    </a:lnTo>
                    <a:lnTo>
                      <a:pt x="826" y="9"/>
                    </a:lnTo>
                    <a:close/>
                    <a:moveTo>
                      <a:pt x="805" y="9"/>
                    </a:moveTo>
                    <a:lnTo>
                      <a:pt x="813" y="9"/>
                    </a:lnTo>
                    <a:lnTo>
                      <a:pt x="813" y="0"/>
                    </a:lnTo>
                    <a:lnTo>
                      <a:pt x="805" y="0"/>
                    </a:lnTo>
                    <a:lnTo>
                      <a:pt x="805" y="9"/>
                    </a:lnTo>
                    <a:close/>
                    <a:moveTo>
                      <a:pt x="783" y="9"/>
                    </a:moveTo>
                    <a:lnTo>
                      <a:pt x="792" y="9"/>
                    </a:lnTo>
                    <a:lnTo>
                      <a:pt x="792" y="0"/>
                    </a:lnTo>
                    <a:lnTo>
                      <a:pt x="783" y="0"/>
                    </a:lnTo>
                    <a:lnTo>
                      <a:pt x="783" y="9"/>
                    </a:lnTo>
                    <a:close/>
                    <a:moveTo>
                      <a:pt x="762" y="9"/>
                    </a:moveTo>
                    <a:lnTo>
                      <a:pt x="771" y="9"/>
                    </a:lnTo>
                    <a:lnTo>
                      <a:pt x="771" y="0"/>
                    </a:lnTo>
                    <a:lnTo>
                      <a:pt x="762" y="0"/>
                    </a:lnTo>
                    <a:lnTo>
                      <a:pt x="762" y="9"/>
                    </a:lnTo>
                    <a:close/>
                    <a:moveTo>
                      <a:pt x="741" y="9"/>
                    </a:moveTo>
                    <a:lnTo>
                      <a:pt x="749" y="9"/>
                    </a:lnTo>
                    <a:lnTo>
                      <a:pt x="749" y="0"/>
                    </a:lnTo>
                    <a:lnTo>
                      <a:pt x="741" y="0"/>
                    </a:lnTo>
                    <a:lnTo>
                      <a:pt x="741" y="9"/>
                    </a:lnTo>
                    <a:close/>
                    <a:moveTo>
                      <a:pt x="720" y="9"/>
                    </a:moveTo>
                    <a:lnTo>
                      <a:pt x="728" y="9"/>
                    </a:lnTo>
                    <a:lnTo>
                      <a:pt x="728" y="0"/>
                    </a:lnTo>
                    <a:lnTo>
                      <a:pt x="720" y="0"/>
                    </a:lnTo>
                    <a:lnTo>
                      <a:pt x="720" y="9"/>
                    </a:lnTo>
                    <a:close/>
                    <a:moveTo>
                      <a:pt x="698" y="9"/>
                    </a:moveTo>
                    <a:lnTo>
                      <a:pt x="707" y="9"/>
                    </a:lnTo>
                    <a:lnTo>
                      <a:pt x="707" y="0"/>
                    </a:lnTo>
                    <a:lnTo>
                      <a:pt x="698" y="0"/>
                    </a:lnTo>
                    <a:lnTo>
                      <a:pt x="698" y="9"/>
                    </a:lnTo>
                    <a:close/>
                    <a:moveTo>
                      <a:pt x="673" y="9"/>
                    </a:moveTo>
                    <a:lnTo>
                      <a:pt x="681" y="9"/>
                    </a:lnTo>
                    <a:lnTo>
                      <a:pt x="681" y="0"/>
                    </a:lnTo>
                    <a:lnTo>
                      <a:pt x="673" y="0"/>
                    </a:lnTo>
                    <a:lnTo>
                      <a:pt x="673" y="9"/>
                    </a:lnTo>
                    <a:close/>
                    <a:moveTo>
                      <a:pt x="651" y="9"/>
                    </a:moveTo>
                    <a:lnTo>
                      <a:pt x="660" y="9"/>
                    </a:lnTo>
                    <a:lnTo>
                      <a:pt x="660" y="0"/>
                    </a:lnTo>
                    <a:lnTo>
                      <a:pt x="651" y="0"/>
                    </a:lnTo>
                    <a:lnTo>
                      <a:pt x="651" y="9"/>
                    </a:lnTo>
                    <a:close/>
                    <a:moveTo>
                      <a:pt x="630" y="9"/>
                    </a:moveTo>
                    <a:lnTo>
                      <a:pt x="639" y="9"/>
                    </a:lnTo>
                    <a:lnTo>
                      <a:pt x="639" y="0"/>
                    </a:lnTo>
                    <a:lnTo>
                      <a:pt x="630" y="0"/>
                    </a:lnTo>
                    <a:lnTo>
                      <a:pt x="630" y="9"/>
                    </a:lnTo>
                    <a:close/>
                    <a:moveTo>
                      <a:pt x="609" y="9"/>
                    </a:moveTo>
                    <a:lnTo>
                      <a:pt x="617" y="9"/>
                    </a:lnTo>
                    <a:lnTo>
                      <a:pt x="617" y="0"/>
                    </a:lnTo>
                    <a:lnTo>
                      <a:pt x="609" y="0"/>
                    </a:lnTo>
                    <a:lnTo>
                      <a:pt x="609" y="9"/>
                    </a:lnTo>
                    <a:close/>
                    <a:moveTo>
                      <a:pt x="588" y="9"/>
                    </a:moveTo>
                    <a:lnTo>
                      <a:pt x="596" y="9"/>
                    </a:lnTo>
                    <a:lnTo>
                      <a:pt x="596" y="0"/>
                    </a:lnTo>
                    <a:lnTo>
                      <a:pt x="588" y="0"/>
                    </a:lnTo>
                    <a:lnTo>
                      <a:pt x="588" y="9"/>
                    </a:lnTo>
                    <a:close/>
                    <a:moveTo>
                      <a:pt x="566" y="9"/>
                    </a:moveTo>
                    <a:lnTo>
                      <a:pt x="575" y="9"/>
                    </a:lnTo>
                    <a:lnTo>
                      <a:pt x="575" y="0"/>
                    </a:lnTo>
                    <a:lnTo>
                      <a:pt x="566" y="0"/>
                    </a:lnTo>
                    <a:lnTo>
                      <a:pt x="566" y="9"/>
                    </a:lnTo>
                    <a:close/>
                    <a:moveTo>
                      <a:pt x="545" y="9"/>
                    </a:moveTo>
                    <a:lnTo>
                      <a:pt x="553" y="9"/>
                    </a:lnTo>
                    <a:lnTo>
                      <a:pt x="553" y="0"/>
                    </a:lnTo>
                    <a:lnTo>
                      <a:pt x="545" y="0"/>
                    </a:lnTo>
                    <a:lnTo>
                      <a:pt x="545" y="9"/>
                    </a:lnTo>
                    <a:close/>
                    <a:moveTo>
                      <a:pt x="524" y="9"/>
                    </a:moveTo>
                    <a:lnTo>
                      <a:pt x="532" y="9"/>
                    </a:lnTo>
                    <a:lnTo>
                      <a:pt x="532" y="0"/>
                    </a:lnTo>
                    <a:lnTo>
                      <a:pt x="524" y="0"/>
                    </a:lnTo>
                    <a:lnTo>
                      <a:pt x="524" y="9"/>
                    </a:lnTo>
                    <a:close/>
                    <a:moveTo>
                      <a:pt x="498" y="9"/>
                    </a:moveTo>
                    <a:lnTo>
                      <a:pt x="507" y="9"/>
                    </a:lnTo>
                    <a:lnTo>
                      <a:pt x="507" y="0"/>
                    </a:lnTo>
                    <a:lnTo>
                      <a:pt x="498" y="0"/>
                    </a:lnTo>
                    <a:lnTo>
                      <a:pt x="498" y="9"/>
                    </a:lnTo>
                    <a:close/>
                    <a:moveTo>
                      <a:pt x="477" y="9"/>
                    </a:moveTo>
                    <a:lnTo>
                      <a:pt x="485" y="9"/>
                    </a:lnTo>
                    <a:lnTo>
                      <a:pt x="485" y="0"/>
                    </a:lnTo>
                    <a:lnTo>
                      <a:pt x="477" y="0"/>
                    </a:lnTo>
                    <a:lnTo>
                      <a:pt x="477" y="9"/>
                    </a:lnTo>
                    <a:close/>
                    <a:moveTo>
                      <a:pt x="456" y="9"/>
                    </a:moveTo>
                    <a:lnTo>
                      <a:pt x="464" y="9"/>
                    </a:lnTo>
                    <a:lnTo>
                      <a:pt x="464" y="0"/>
                    </a:lnTo>
                    <a:lnTo>
                      <a:pt x="456" y="0"/>
                    </a:lnTo>
                    <a:lnTo>
                      <a:pt x="456" y="9"/>
                    </a:lnTo>
                    <a:close/>
                    <a:moveTo>
                      <a:pt x="434" y="9"/>
                    </a:moveTo>
                    <a:lnTo>
                      <a:pt x="443" y="9"/>
                    </a:lnTo>
                    <a:lnTo>
                      <a:pt x="443" y="0"/>
                    </a:lnTo>
                    <a:lnTo>
                      <a:pt x="434" y="0"/>
                    </a:lnTo>
                    <a:lnTo>
                      <a:pt x="434" y="9"/>
                    </a:lnTo>
                    <a:close/>
                    <a:moveTo>
                      <a:pt x="413" y="9"/>
                    </a:moveTo>
                    <a:lnTo>
                      <a:pt x="421" y="9"/>
                    </a:lnTo>
                    <a:lnTo>
                      <a:pt x="421" y="0"/>
                    </a:lnTo>
                    <a:lnTo>
                      <a:pt x="413" y="0"/>
                    </a:lnTo>
                    <a:lnTo>
                      <a:pt x="413" y="9"/>
                    </a:lnTo>
                    <a:close/>
                    <a:moveTo>
                      <a:pt x="392" y="9"/>
                    </a:moveTo>
                    <a:lnTo>
                      <a:pt x="400" y="9"/>
                    </a:lnTo>
                    <a:lnTo>
                      <a:pt x="400" y="0"/>
                    </a:lnTo>
                    <a:lnTo>
                      <a:pt x="392" y="0"/>
                    </a:lnTo>
                    <a:lnTo>
                      <a:pt x="392" y="9"/>
                    </a:lnTo>
                    <a:close/>
                    <a:moveTo>
                      <a:pt x="370" y="9"/>
                    </a:moveTo>
                    <a:lnTo>
                      <a:pt x="379" y="9"/>
                    </a:lnTo>
                    <a:lnTo>
                      <a:pt x="379" y="0"/>
                    </a:lnTo>
                    <a:lnTo>
                      <a:pt x="370" y="0"/>
                    </a:lnTo>
                    <a:lnTo>
                      <a:pt x="370" y="9"/>
                    </a:lnTo>
                    <a:close/>
                    <a:moveTo>
                      <a:pt x="349" y="9"/>
                    </a:moveTo>
                    <a:lnTo>
                      <a:pt x="358" y="9"/>
                    </a:lnTo>
                    <a:lnTo>
                      <a:pt x="358" y="0"/>
                    </a:lnTo>
                    <a:lnTo>
                      <a:pt x="349" y="0"/>
                    </a:lnTo>
                    <a:lnTo>
                      <a:pt x="349" y="9"/>
                    </a:lnTo>
                    <a:close/>
                    <a:moveTo>
                      <a:pt x="324" y="9"/>
                    </a:moveTo>
                    <a:lnTo>
                      <a:pt x="332" y="9"/>
                    </a:lnTo>
                    <a:lnTo>
                      <a:pt x="332" y="0"/>
                    </a:lnTo>
                    <a:lnTo>
                      <a:pt x="324" y="0"/>
                    </a:lnTo>
                    <a:lnTo>
                      <a:pt x="324" y="9"/>
                    </a:lnTo>
                    <a:close/>
                    <a:moveTo>
                      <a:pt x="302" y="9"/>
                    </a:moveTo>
                    <a:lnTo>
                      <a:pt x="311" y="9"/>
                    </a:lnTo>
                    <a:lnTo>
                      <a:pt x="311" y="0"/>
                    </a:lnTo>
                    <a:lnTo>
                      <a:pt x="302" y="0"/>
                    </a:lnTo>
                    <a:lnTo>
                      <a:pt x="302" y="9"/>
                    </a:lnTo>
                    <a:close/>
                    <a:moveTo>
                      <a:pt x="281" y="9"/>
                    </a:moveTo>
                    <a:lnTo>
                      <a:pt x="289" y="9"/>
                    </a:lnTo>
                    <a:lnTo>
                      <a:pt x="289" y="0"/>
                    </a:lnTo>
                    <a:lnTo>
                      <a:pt x="281" y="0"/>
                    </a:lnTo>
                    <a:lnTo>
                      <a:pt x="281" y="9"/>
                    </a:lnTo>
                    <a:close/>
                    <a:moveTo>
                      <a:pt x="260" y="9"/>
                    </a:moveTo>
                    <a:lnTo>
                      <a:pt x="268" y="9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60" y="9"/>
                    </a:lnTo>
                    <a:close/>
                    <a:moveTo>
                      <a:pt x="238" y="9"/>
                    </a:moveTo>
                    <a:lnTo>
                      <a:pt x="247" y="9"/>
                    </a:lnTo>
                    <a:lnTo>
                      <a:pt x="247" y="0"/>
                    </a:lnTo>
                    <a:lnTo>
                      <a:pt x="238" y="0"/>
                    </a:lnTo>
                    <a:lnTo>
                      <a:pt x="238" y="9"/>
                    </a:lnTo>
                    <a:close/>
                    <a:moveTo>
                      <a:pt x="217" y="9"/>
                    </a:moveTo>
                    <a:lnTo>
                      <a:pt x="226" y="9"/>
                    </a:lnTo>
                    <a:lnTo>
                      <a:pt x="226" y="0"/>
                    </a:lnTo>
                    <a:lnTo>
                      <a:pt x="217" y="0"/>
                    </a:lnTo>
                    <a:lnTo>
                      <a:pt x="217" y="9"/>
                    </a:lnTo>
                    <a:close/>
                    <a:moveTo>
                      <a:pt x="196" y="9"/>
                    </a:moveTo>
                    <a:lnTo>
                      <a:pt x="204" y="9"/>
                    </a:lnTo>
                    <a:lnTo>
                      <a:pt x="204" y="0"/>
                    </a:lnTo>
                    <a:lnTo>
                      <a:pt x="196" y="0"/>
                    </a:lnTo>
                    <a:lnTo>
                      <a:pt x="196" y="9"/>
                    </a:lnTo>
                    <a:close/>
                    <a:moveTo>
                      <a:pt x="174" y="9"/>
                    </a:moveTo>
                    <a:lnTo>
                      <a:pt x="183" y="9"/>
                    </a:lnTo>
                    <a:lnTo>
                      <a:pt x="183" y="0"/>
                    </a:lnTo>
                    <a:lnTo>
                      <a:pt x="174" y="0"/>
                    </a:lnTo>
                    <a:lnTo>
                      <a:pt x="174" y="9"/>
                    </a:lnTo>
                    <a:close/>
                    <a:moveTo>
                      <a:pt x="149" y="9"/>
                    </a:moveTo>
                    <a:lnTo>
                      <a:pt x="157" y="9"/>
                    </a:lnTo>
                    <a:lnTo>
                      <a:pt x="157" y="0"/>
                    </a:lnTo>
                    <a:lnTo>
                      <a:pt x="149" y="0"/>
                    </a:lnTo>
                    <a:lnTo>
                      <a:pt x="149" y="9"/>
                    </a:lnTo>
                    <a:close/>
                    <a:moveTo>
                      <a:pt x="128" y="9"/>
                    </a:moveTo>
                    <a:lnTo>
                      <a:pt x="136" y="9"/>
                    </a:lnTo>
                    <a:lnTo>
                      <a:pt x="136" y="0"/>
                    </a:lnTo>
                    <a:lnTo>
                      <a:pt x="128" y="0"/>
                    </a:lnTo>
                    <a:lnTo>
                      <a:pt x="128" y="9"/>
                    </a:lnTo>
                    <a:close/>
                    <a:moveTo>
                      <a:pt x="106" y="9"/>
                    </a:moveTo>
                    <a:lnTo>
                      <a:pt x="115" y="9"/>
                    </a:lnTo>
                    <a:lnTo>
                      <a:pt x="115" y="0"/>
                    </a:lnTo>
                    <a:lnTo>
                      <a:pt x="106" y="0"/>
                    </a:lnTo>
                    <a:lnTo>
                      <a:pt x="106" y="9"/>
                    </a:lnTo>
                    <a:close/>
                    <a:moveTo>
                      <a:pt x="85" y="9"/>
                    </a:moveTo>
                    <a:lnTo>
                      <a:pt x="94" y="9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85" y="9"/>
                    </a:lnTo>
                    <a:close/>
                    <a:moveTo>
                      <a:pt x="64" y="9"/>
                    </a:moveTo>
                    <a:lnTo>
                      <a:pt x="72" y="9"/>
                    </a:lnTo>
                    <a:lnTo>
                      <a:pt x="72" y="0"/>
                    </a:lnTo>
                    <a:lnTo>
                      <a:pt x="64" y="0"/>
                    </a:lnTo>
                    <a:lnTo>
                      <a:pt x="64" y="9"/>
                    </a:lnTo>
                    <a:close/>
                    <a:moveTo>
                      <a:pt x="42" y="9"/>
                    </a:moveTo>
                    <a:lnTo>
                      <a:pt x="51" y="9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42" y="9"/>
                    </a:lnTo>
                    <a:close/>
                    <a:moveTo>
                      <a:pt x="21" y="9"/>
                    </a:moveTo>
                    <a:lnTo>
                      <a:pt x="30" y="9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21" y="9"/>
                    </a:lnTo>
                    <a:close/>
                    <a:moveTo>
                      <a:pt x="0" y="9"/>
                    </a:moveTo>
                    <a:lnTo>
                      <a:pt x="8" y="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FD8D4"/>
              </a:solidFill>
              <a:ln w="0">
                <a:solidFill>
                  <a:srgbClr val="CFD8D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" name="Rectangle 54"/>
              <p:cNvSpPr>
                <a:spLocks noChangeArrowheads="1"/>
              </p:cNvSpPr>
              <p:nvPr/>
            </p:nvSpPr>
            <p:spPr bwMode="auto">
              <a:xfrm>
                <a:off x="4383" y="1961"/>
                <a:ext cx="852" cy="174"/>
              </a:xfrm>
              <a:prstGeom prst="rect">
                <a:avLst/>
              </a:prstGeom>
              <a:solidFill>
                <a:srgbClr val="DBE2DF"/>
              </a:solidFill>
              <a:ln w="0">
                <a:solidFill>
                  <a:srgbClr val="DBE2D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" name="Freeform 55"/>
              <p:cNvSpPr>
                <a:spLocks/>
              </p:cNvSpPr>
              <p:nvPr/>
            </p:nvSpPr>
            <p:spPr bwMode="auto">
              <a:xfrm>
                <a:off x="4671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13" y="153"/>
                  </a:cxn>
                  <a:cxn ang="0">
                    <a:pos x="4" y="153"/>
                  </a:cxn>
                  <a:cxn ang="0">
                    <a:pos x="0" y="76"/>
                  </a:cxn>
                  <a:cxn ang="0">
                    <a:pos x="4" y="0"/>
                  </a:cxn>
                  <a:cxn ang="0">
                    <a:pos x="13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4" y="153"/>
                    </a:lnTo>
                    <a:lnTo>
                      <a:pt x="0" y="76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Freeform 56"/>
              <p:cNvSpPr>
                <a:spLocks/>
              </p:cNvSpPr>
              <p:nvPr/>
            </p:nvSpPr>
            <p:spPr bwMode="auto">
              <a:xfrm>
                <a:off x="4669" y="1961"/>
                <a:ext cx="25" cy="17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12"/>
                  </a:cxn>
                  <a:cxn ang="0">
                    <a:pos x="8" y="17"/>
                  </a:cxn>
                  <a:cxn ang="0">
                    <a:pos x="12" y="17"/>
                  </a:cxn>
                  <a:cxn ang="0">
                    <a:pos x="17" y="12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25" y="8"/>
                  </a:cxn>
                  <a:cxn ang="0">
                    <a:pos x="25" y="0"/>
                  </a:cxn>
                </a:cxnLst>
                <a:rect l="0" t="0" r="r" b="b"/>
                <a:pathLst>
                  <a:path w="25" h="17">
                    <a:moveTo>
                      <a:pt x="25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2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17" y="12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5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" name="Freeform 57"/>
              <p:cNvSpPr>
                <a:spLocks/>
              </p:cNvSpPr>
              <p:nvPr/>
            </p:nvSpPr>
            <p:spPr bwMode="auto">
              <a:xfrm>
                <a:off x="4669" y="2118"/>
                <a:ext cx="25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5" y="17"/>
                  </a:cxn>
                  <a:cxn ang="0">
                    <a:pos x="25" y="9"/>
                  </a:cxn>
                  <a:cxn ang="0">
                    <a:pos x="21" y="9"/>
                  </a:cxn>
                  <a:cxn ang="0">
                    <a:pos x="21" y="4"/>
                  </a:cxn>
                  <a:cxn ang="0">
                    <a:pos x="17" y="0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4" y="0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25" h="17">
                    <a:moveTo>
                      <a:pt x="0" y="17"/>
                    </a:moveTo>
                    <a:lnTo>
                      <a:pt x="25" y="17"/>
                    </a:lnTo>
                    <a:lnTo>
                      <a:pt x="25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Freeform 58"/>
              <p:cNvSpPr>
                <a:spLocks/>
              </p:cNvSpPr>
              <p:nvPr/>
            </p:nvSpPr>
            <p:spPr bwMode="auto">
              <a:xfrm>
                <a:off x="4756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13" y="153"/>
                  </a:cxn>
                  <a:cxn ang="0">
                    <a:pos x="4" y="153"/>
                  </a:cxn>
                  <a:cxn ang="0">
                    <a:pos x="0" y="76"/>
                  </a:cxn>
                  <a:cxn ang="0">
                    <a:pos x="4" y="0"/>
                  </a:cxn>
                  <a:cxn ang="0">
                    <a:pos x="13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4" y="153"/>
                    </a:lnTo>
                    <a:lnTo>
                      <a:pt x="0" y="76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Freeform 59"/>
              <p:cNvSpPr>
                <a:spLocks/>
              </p:cNvSpPr>
              <p:nvPr/>
            </p:nvSpPr>
            <p:spPr bwMode="auto">
              <a:xfrm>
                <a:off x="4750" y="1961"/>
                <a:ext cx="29" cy="1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12"/>
                  </a:cxn>
                  <a:cxn ang="0">
                    <a:pos x="12" y="17"/>
                  </a:cxn>
                  <a:cxn ang="0">
                    <a:pos x="17" y="17"/>
                  </a:cxn>
                  <a:cxn ang="0">
                    <a:pos x="21" y="12"/>
                  </a:cxn>
                  <a:cxn ang="0">
                    <a:pos x="25" y="8"/>
                  </a:cxn>
                  <a:cxn ang="0">
                    <a:pos x="25" y="8"/>
                  </a:cxn>
                  <a:cxn ang="0">
                    <a:pos x="29" y="8"/>
                  </a:cxn>
                  <a:cxn ang="0">
                    <a:pos x="29" y="0"/>
                  </a:cxn>
                </a:cxnLst>
                <a:rect l="0" t="0" r="r" b="b"/>
                <a:pathLst>
                  <a:path w="29" h="17">
                    <a:moveTo>
                      <a:pt x="29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9" y="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Freeform 60"/>
              <p:cNvSpPr>
                <a:spLocks/>
              </p:cNvSpPr>
              <p:nvPr/>
            </p:nvSpPr>
            <p:spPr bwMode="auto">
              <a:xfrm>
                <a:off x="4750" y="2118"/>
                <a:ext cx="29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9" y="17"/>
                  </a:cxn>
                  <a:cxn ang="0">
                    <a:pos x="29" y="9"/>
                  </a:cxn>
                  <a:cxn ang="0">
                    <a:pos x="25" y="9"/>
                  </a:cxn>
                  <a:cxn ang="0">
                    <a:pos x="25" y="4"/>
                  </a:cxn>
                  <a:cxn ang="0">
                    <a:pos x="21" y="0"/>
                  </a:cxn>
                  <a:cxn ang="0">
                    <a:pos x="17" y="0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29" h="17">
                    <a:moveTo>
                      <a:pt x="0" y="17"/>
                    </a:moveTo>
                    <a:lnTo>
                      <a:pt x="29" y="17"/>
                    </a:lnTo>
                    <a:lnTo>
                      <a:pt x="29" y="9"/>
                    </a:lnTo>
                    <a:lnTo>
                      <a:pt x="25" y="9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Freeform 61"/>
              <p:cNvSpPr>
                <a:spLocks/>
              </p:cNvSpPr>
              <p:nvPr/>
            </p:nvSpPr>
            <p:spPr bwMode="auto">
              <a:xfrm>
                <a:off x="4841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13" y="153"/>
                  </a:cxn>
                  <a:cxn ang="0">
                    <a:pos x="5" y="153"/>
                  </a:cxn>
                  <a:cxn ang="0">
                    <a:pos x="0" y="76"/>
                  </a:cxn>
                  <a:cxn ang="0">
                    <a:pos x="5" y="0"/>
                  </a:cxn>
                  <a:cxn ang="0">
                    <a:pos x="13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5" y="153"/>
                    </a:lnTo>
                    <a:lnTo>
                      <a:pt x="0" y="76"/>
                    </a:lnTo>
                    <a:lnTo>
                      <a:pt x="5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Freeform 62"/>
              <p:cNvSpPr>
                <a:spLocks/>
              </p:cNvSpPr>
              <p:nvPr/>
            </p:nvSpPr>
            <p:spPr bwMode="auto">
              <a:xfrm>
                <a:off x="4835" y="1961"/>
                <a:ext cx="30" cy="17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12"/>
                  </a:cxn>
                  <a:cxn ang="0">
                    <a:pos x="13" y="17"/>
                  </a:cxn>
                  <a:cxn ang="0">
                    <a:pos x="17" y="17"/>
                  </a:cxn>
                  <a:cxn ang="0">
                    <a:pos x="21" y="12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30" y="8"/>
                  </a:cxn>
                  <a:cxn ang="0">
                    <a:pos x="30" y="0"/>
                  </a:cxn>
                </a:cxnLst>
                <a:rect l="0" t="0" r="r" b="b"/>
                <a:pathLst>
                  <a:path w="30" h="17">
                    <a:moveTo>
                      <a:pt x="3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Freeform 63"/>
              <p:cNvSpPr>
                <a:spLocks/>
              </p:cNvSpPr>
              <p:nvPr/>
            </p:nvSpPr>
            <p:spPr bwMode="auto">
              <a:xfrm>
                <a:off x="4835" y="2118"/>
                <a:ext cx="30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0" y="17"/>
                  </a:cxn>
                  <a:cxn ang="0">
                    <a:pos x="30" y="9"/>
                  </a:cxn>
                  <a:cxn ang="0">
                    <a:pos x="21" y="9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30" h="17">
                    <a:moveTo>
                      <a:pt x="0" y="17"/>
                    </a:moveTo>
                    <a:lnTo>
                      <a:pt x="30" y="17"/>
                    </a:lnTo>
                    <a:lnTo>
                      <a:pt x="30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64"/>
              <p:cNvSpPr>
                <a:spLocks/>
              </p:cNvSpPr>
              <p:nvPr/>
            </p:nvSpPr>
            <p:spPr bwMode="auto">
              <a:xfrm>
                <a:off x="4930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9" y="153"/>
                  </a:cxn>
                  <a:cxn ang="0">
                    <a:pos x="0" y="153"/>
                  </a:cxn>
                  <a:cxn ang="0">
                    <a:pos x="0" y="76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9" y="153"/>
                    </a:lnTo>
                    <a:lnTo>
                      <a:pt x="0" y="153"/>
                    </a:lnTo>
                    <a:lnTo>
                      <a:pt x="0" y="76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Freeform 65"/>
              <p:cNvSpPr>
                <a:spLocks/>
              </p:cNvSpPr>
              <p:nvPr/>
            </p:nvSpPr>
            <p:spPr bwMode="auto">
              <a:xfrm>
                <a:off x="4920" y="1961"/>
                <a:ext cx="30" cy="17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12"/>
                  </a:cxn>
                  <a:cxn ang="0">
                    <a:pos x="13" y="17"/>
                  </a:cxn>
                  <a:cxn ang="0">
                    <a:pos x="17" y="17"/>
                  </a:cxn>
                  <a:cxn ang="0">
                    <a:pos x="21" y="12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30" y="8"/>
                  </a:cxn>
                  <a:cxn ang="0">
                    <a:pos x="30" y="0"/>
                  </a:cxn>
                </a:cxnLst>
                <a:rect l="0" t="0" r="r" b="b"/>
                <a:pathLst>
                  <a:path w="30" h="17">
                    <a:moveTo>
                      <a:pt x="3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66"/>
              <p:cNvSpPr>
                <a:spLocks/>
              </p:cNvSpPr>
              <p:nvPr/>
            </p:nvSpPr>
            <p:spPr bwMode="auto">
              <a:xfrm>
                <a:off x="4920" y="2118"/>
                <a:ext cx="30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0" y="17"/>
                  </a:cxn>
                  <a:cxn ang="0">
                    <a:pos x="30" y="9"/>
                  </a:cxn>
                  <a:cxn ang="0">
                    <a:pos x="21" y="9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30" h="17">
                    <a:moveTo>
                      <a:pt x="0" y="17"/>
                    </a:moveTo>
                    <a:lnTo>
                      <a:pt x="30" y="17"/>
                    </a:lnTo>
                    <a:lnTo>
                      <a:pt x="30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0" name="Rectangle 67"/>
              <p:cNvSpPr>
                <a:spLocks noChangeArrowheads="1"/>
              </p:cNvSpPr>
              <p:nvPr/>
            </p:nvSpPr>
            <p:spPr bwMode="auto">
              <a:xfrm>
                <a:off x="442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Rectangle 68"/>
              <p:cNvSpPr>
                <a:spLocks noChangeArrowheads="1"/>
              </p:cNvSpPr>
              <p:nvPr/>
            </p:nvSpPr>
            <p:spPr bwMode="auto">
              <a:xfrm>
                <a:off x="4430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Rectangle 69"/>
              <p:cNvSpPr>
                <a:spLocks noChangeArrowheads="1"/>
              </p:cNvSpPr>
              <p:nvPr/>
            </p:nvSpPr>
            <p:spPr bwMode="auto">
              <a:xfrm>
                <a:off x="4434" y="1978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Rectangle 70"/>
              <p:cNvSpPr>
                <a:spLocks noChangeArrowheads="1"/>
              </p:cNvSpPr>
              <p:nvPr/>
            </p:nvSpPr>
            <p:spPr bwMode="auto">
              <a:xfrm>
                <a:off x="442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Rectangle 71"/>
              <p:cNvSpPr>
                <a:spLocks noChangeArrowheads="1"/>
              </p:cNvSpPr>
              <p:nvPr/>
            </p:nvSpPr>
            <p:spPr bwMode="auto">
              <a:xfrm>
                <a:off x="4430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Rectangle 72"/>
              <p:cNvSpPr>
                <a:spLocks noChangeArrowheads="1"/>
              </p:cNvSpPr>
              <p:nvPr/>
            </p:nvSpPr>
            <p:spPr bwMode="auto">
              <a:xfrm>
                <a:off x="4434" y="1990"/>
                <a:ext cx="9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Rectangle 73"/>
              <p:cNvSpPr>
                <a:spLocks noChangeArrowheads="1"/>
              </p:cNvSpPr>
              <p:nvPr/>
            </p:nvSpPr>
            <p:spPr bwMode="auto">
              <a:xfrm>
                <a:off x="442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Rectangle 74"/>
              <p:cNvSpPr>
                <a:spLocks noChangeArrowheads="1"/>
              </p:cNvSpPr>
              <p:nvPr/>
            </p:nvSpPr>
            <p:spPr bwMode="auto">
              <a:xfrm>
                <a:off x="4430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Rectangle 75"/>
              <p:cNvSpPr>
                <a:spLocks noChangeArrowheads="1"/>
              </p:cNvSpPr>
              <p:nvPr/>
            </p:nvSpPr>
            <p:spPr bwMode="auto">
              <a:xfrm>
                <a:off x="4434" y="1999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Rectangle 76"/>
              <p:cNvSpPr>
                <a:spLocks noChangeArrowheads="1"/>
              </p:cNvSpPr>
              <p:nvPr/>
            </p:nvSpPr>
            <p:spPr bwMode="auto">
              <a:xfrm>
                <a:off x="442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Rectangle 77"/>
              <p:cNvSpPr>
                <a:spLocks noChangeArrowheads="1"/>
              </p:cNvSpPr>
              <p:nvPr/>
            </p:nvSpPr>
            <p:spPr bwMode="auto">
              <a:xfrm>
                <a:off x="4430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Rectangle 78"/>
              <p:cNvSpPr>
                <a:spLocks noChangeArrowheads="1"/>
              </p:cNvSpPr>
              <p:nvPr/>
            </p:nvSpPr>
            <p:spPr bwMode="auto">
              <a:xfrm>
                <a:off x="4434" y="2012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Rectangle 79"/>
              <p:cNvSpPr>
                <a:spLocks noChangeArrowheads="1"/>
              </p:cNvSpPr>
              <p:nvPr/>
            </p:nvSpPr>
            <p:spPr bwMode="auto">
              <a:xfrm>
                <a:off x="442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Rectangle 80"/>
              <p:cNvSpPr>
                <a:spLocks noChangeArrowheads="1"/>
              </p:cNvSpPr>
              <p:nvPr/>
            </p:nvSpPr>
            <p:spPr bwMode="auto">
              <a:xfrm>
                <a:off x="4430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Rectangle 81"/>
              <p:cNvSpPr>
                <a:spLocks noChangeArrowheads="1"/>
              </p:cNvSpPr>
              <p:nvPr/>
            </p:nvSpPr>
            <p:spPr bwMode="auto">
              <a:xfrm>
                <a:off x="4434" y="2067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Rectangle 82"/>
              <p:cNvSpPr>
                <a:spLocks noChangeArrowheads="1"/>
              </p:cNvSpPr>
              <p:nvPr/>
            </p:nvSpPr>
            <p:spPr bwMode="auto">
              <a:xfrm>
                <a:off x="442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Rectangle 83"/>
              <p:cNvSpPr>
                <a:spLocks noChangeArrowheads="1"/>
              </p:cNvSpPr>
              <p:nvPr/>
            </p:nvSpPr>
            <p:spPr bwMode="auto">
              <a:xfrm>
                <a:off x="4430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Rectangle 84"/>
              <p:cNvSpPr>
                <a:spLocks noChangeArrowheads="1"/>
              </p:cNvSpPr>
              <p:nvPr/>
            </p:nvSpPr>
            <p:spPr bwMode="auto">
              <a:xfrm>
                <a:off x="4434" y="2080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Rectangle 85"/>
              <p:cNvSpPr>
                <a:spLocks noChangeArrowheads="1"/>
              </p:cNvSpPr>
              <p:nvPr/>
            </p:nvSpPr>
            <p:spPr bwMode="auto">
              <a:xfrm>
                <a:off x="442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Rectangle 86"/>
              <p:cNvSpPr>
                <a:spLocks noChangeArrowheads="1"/>
              </p:cNvSpPr>
              <p:nvPr/>
            </p:nvSpPr>
            <p:spPr bwMode="auto">
              <a:xfrm>
                <a:off x="4430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Rectangle 87"/>
              <p:cNvSpPr>
                <a:spLocks noChangeArrowheads="1"/>
              </p:cNvSpPr>
              <p:nvPr/>
            </p:nvSpPr>
            <p:spPr bwMode="auto">
              <a:xfrm>
                <a:off x="4434" y="2093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Rectangle 88"/>
              <p:cNvSpPr>
                <a:spLocks noChangeArrowheads="1"/>
              </p:cNvSpPr>
              <p:nvPr/>
            </p:nvSpPr>
            <p:spPr bwMode="auto">
              <a:xfrm>
                <a:off x="442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Rectangle 89"/>
              <p:cNvSpPr>
                <a:spLocks noChangeArrowheads="1"/>
              </p:cNvSpPr>
              <p:nvPr/>
            </p:nvSpPr>
            <p:spPr bwMode="auto">
              <a:xfrm>
                <a:off x="4430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Rectangle 90"/>
              <p:cNvSpPr>
                <a:spLocks noChangeArrowheads="1"/>
              </p:cNvSpPr>
              <p:nvPr/>
            </p:nvSpPr>
            <p:spPr bwMode="auto">
              <a:xfrm>
                <a:off x="4434" y="2105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Rectangle 91"/>
              <p:cNvSpPr>
                <a:spLocks noChangeArrowheads="1"/>
              </p:cNvSpPr>
              <p:nvPr/>
            </p:nvSpPr>
            <p:spPr bwMode="auto">
              <a:xfrm>
                <a:off x="462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Rectangle 92"/>
              <p:cNvSpPr>
                <a:spLocks noChangeArrowheads="1"/>
              </p:cNvSpPr>
              <p:nvPr/>
            </p:nvSpPr>
            <p:spPr bwMode="auto">
              <a:xfrm>
                <a:off x="4630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Rectangle 93"/>
              <p:cNvSpPr>
                <a:spLocks noChangeArrowheads="1"/>
              </p:cNvSpPr>
              <p:nvPr/>
            </p:nvSpPr>
            <p:spPr bwMode="auto">
              <a:xfrm>
                <a:off x="4635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Rectangle 94"/>
              <p:cNvSpPr>
                <a:spLocks noChangeArrowheads="1"/>
              </p:cNvSpPr>
              <p:nvPr/>
            </p:nvSpPr>
            <p:spPr bwMode="auto">
              <a:xfrm>
                <a:off x="462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Rectangle 95"/>
              <p:cNvSpPr>
                <a:spLocks noChangeArrowheads="1"/>
              </p:cNvSpPr>
              <p:nvPr/>
            </p:nvSpPr>
            <p:spPr bwMode="auto">
              <a:xfrm>
                <a:off x="4630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Rectangle 96"/>
              <p:cNvSpPr>
                <a:spLocks noChangeArrowheads="1"/>
              </p:cNvSpPr>
              <p:nvPr/>
            </p:nvSpPr>
            <p:spPr bwMode="auto">
              <a:xfrm>
                <a:off x="4635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Rectangle 97"/>
              <p:cNvSpPr>
                <a:spLocks noChangeArrowheads="1"/>
              </p:cNvSpPr>
              <p:nvPr/>
            </p:nvSpPr>
            <p:spPr bwMode="auto">
              <a:xfrm>
                <a:off x="462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Rectangle 98"/>
              <p:cNvSpPr>
                <a:spLocks noChangeArrowheads="1"/>
              </p:cNvSpPr>
              <p:nvPr/>
            </p:nvSpPr>
            <p:spPr bwMode="auto">
              <a:xfrm>
                <a:off x="4630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Rectangle 99"/>
              <p:cNvSpPr>
                <a:spLocks noChangeArrowheads="1"/>
              </p:cNvSpPr>
              <p:nvPr/>
            </p:nvSpPr>
            <p:spPr bwMode="auto">
              <a:xfrm>
                <a:off x="4635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Rectangle 100"/>
              <p:cNvSpPr>
                <a:spLocks noChangeArrowheads="1"/>
              </p:cNvSpPr>
              <p:nvPr/>
            </p:nvSpPr>
            <p:spPr bwMode="auto">
              <a:xfrm>
                <a:off x="462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Rectangle 101"/>
              <p:cNvSpPr>
                <a:spLocks noChangeArrowheads="1"/>
              </p:cNvSpPr>
              <p:nvPr/>
            </p:nvSpPr>
            <p:spPr bwMode="auto">
              <a:xfrm>
                <a:off x="4630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Rectangle 102"/>
              <p:cNvSpPr>
                <a:spLocks noChangeArrowheads="1"/>
              </p:cNvSpPr>
              <p:nvPr/>
            </p:nvSpPr>
            <p:spPr bwMode="auto">
              <a:xfrm>
                <a:off x="4635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Rectangle 103"/>
              <p:cNvSpPr>
                <a:spLocks noChangeArrowheads="1"/>
              </p:cNvSpPr>
              <p:nvPr/>
            </p:nvSpPr>
            <p:spPr bwMode="auto">
              <a:xfrm>
                <a:off x="462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Rectangle 104"/>
              <p:cNvSpPr>
                <a:spLocks noChangeArrowheads="1"/>
              </p:cNvSpPr>
              <p:nvPr/>
            </p:nvSpPr>
            <p:spPr bwMode="auto">
              <a:xfrm>
                <a:off x="4630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Rectangle 105"/>
              <p:cNvSpPr>
                <a:spLocks noChangeArrowheads="1"/>
              </p:cNvSpPr>
              <p:nvPr/>
            </p:nvSpPr>
            <p:spPr bwMode="auto">
              <a:xfrm>
                <a:off x="4635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Rectangle 106"/>
              <p:cNvSpPr>
                <a:spLocks noChangeArrowheads="1"/>
              </p:cNvSpPr>
              <p:nvPr/>
            </p:nvSpPr>
            <p:spPr bwMode="auto">
              <a:xfrm>
                <a:off x="462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Rectangle 107"/>
              <p:cNvSpPr>
                <a:spLocks noChangeArrowheads="1"/>
              </p:cNvSpPr>
              <p:nvPr/>
            </p:nvSpPr>
            <p:spPr bwMode="auto">
              <a:xfrm>
                <a:off x="4630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Rectangle 108"/>
              <p:cNvSpPr>
                <a:spLocks noChangeArrowheads="1"/>
              </p:cNvSpPr>
              <p:nvPr/>
            </p:nvSpPr>
            <p:spPr bwMode="auto">
              <a:xfrm>
                <a:off x="4635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Rectangle 109"/>
              <p:cNvSpPr>
                <a:spLocks noChangeArrowheads="1"/>
              </p:cNvSpPr>
              <p:nvPr/>
            </p:nvSpPr>
            <p:spPr bwMode="auto">
              <a:xfrm>
                <a:off x="462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Rectangle 110"/>
              <p:cNvSpPr>
                <a:spLocks noChangeArrowheads="1"/>
              </p:cNvSpPr>
              <p:nvPr/>
            </p:nvSpPr>
            <p:spPr bwMode="auto">
              <a:xfrm>
                <a:off x="4630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Rectangle 111"/>
              <p:cNvSpPr>
                <a:spLocks noChangeArrowheads="1"/>
              </p:cNvSpPr>
              <p:nvPr/>
            </p:nvSpPr>
            <p:spPr bwMode="auto">
              <a:xfrm>
                <a:off x="4635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Rectangle 112"/>
              <p:cNvSpPr>
                <a:spLocks noChangeArrowheads="1"/>
              </p:cNvSpPr>
              <p:nvPr/>
            </p:nvSpPr>
            <p:spPr bwMode="auto">
              <a:xfrm>
                <a:off x="462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Rectangle 113"/>
              <p:cNvSpPr>
                <a:spLocks noChangeArrowheads="1"/>
              </p:cNvSpPr>
              <p:nvPr/>
            </p:nvSpPr>
            <p:spPr bwMode="auto">
              <a:xfrm>
                <a:off x="4630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Rectangle 114"/>
              <p:cNvSpPr>
                <a:spLocks noChangeArrowheads="1"/>
              </p:cNvSpPr>
              <p:nvPr/>
            </p:nvSpPr>
            <p:spPr bwMode="auto">
              <a:xfrm>
                <a:off x="4635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Rectangle 115"/>
              <p:cNvSpPr>
                <a:spLocks noChangeArrowheads="1"/>
              </p:cNvSpPr>
              <p:nvPr/>
            </p:nvSpPr>
            <p:spPr bwMode="auto">
              <a:xfrm>
                <a:off x="4716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Rectangle 116"/>
              <p:cNvSpPr>
                <a:spLocks noChangeArrowheads="1"/>
              </p:cNvSpPr>
              <p:nvPr/>
            </p:nvSpPr>
            <p:spPr bwMode="auto">
              <a:xfrm>
                <a:off x="4724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Rectangle 117"/>
              <p:cNvSpPr>
                <a:spLocks noChangeArrowheads="1"/>
              </p:cNvSpPr>
              <p:nvPr/>
            </p:nvSpPr>
            <p:spPr bwMode="auto">
              <a:xfrm>
                <a:off x="4733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Rectangle 118"/>
              <p:cNvSpPr>
                <a:spLocks noChangeArrowheads="1"/>
              </p:cNvSpPr>
              <p:nvPr/>
            </p:nvSpPr>
            <p:spPr bwMode="auto">
              <a:xfrm>
                <a:off x="4716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Rectangle 119"/>
              <p:cNvSpPr>
                <a:spLocks noChangeArrowheads="1"/>
              </p:cNvSpPr>
              <p:nvPr/>
            </p:nvSpPr>
            <p:spPr bwMode="auto">
              <a:xfrm>
                <a:off x="4724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Rectangle 120"/>
              <p:cNvSpPr>
                <a:spLocks noChangeArrowheads="1"/>
              </p:cNvSpPr>
              <p:nvPr/>
            </p:nvSpPr>
            <p:spPr bwMode="auto">
              <a:xfrm>
                <a:off x="4733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Rectangle 121"/>
              <p:cNvSpPr>
                <a:spLocks noChangeArrowheads="1"/>
              </p:cNvSpPr>
              <p:nvPr/>
            </p:nvSpPr>
            <p:spPr bwMode="auto">
              <a:xfrm>
                <a:off x="4716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Rectangle 122"/>
              <p:cNvSpPr>
                <a:spLocks noChangeArrowheads="1"/>
              </p:cNvSpPr>
              <p:nvPr/>
            </p:nvSpPr>
            <p:spPr bwMode="auto">
              <a:xfrm>
                <a:off x="4724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Rectangle 123"/>
              <p:cNvSpPr>
                <a:spLocks noChangeArrowheads="1"/>
              </p:cNvSpPr>
              <p:nvPr/>
            </p:nvSpPr>
            <p:spPr bwMode="auto">
              <a:xfrm>
                <a:off x="4733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Rectangle 124"/>
              <p:cNvSpPr>
                <a:spLocks noChangeArrowheads="1"/>
              </p:cNvSpPr>
              <p:nvPr/>
            </p:nvSpPr>
            <p:spPr bwMode="auto">
              <a:xfrm>
                <a:off x="4716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Rectangle 125"/>
              <p:cNvSpPr>
                <a:spLocks noChangeArrowheads="1"/>
              </p:cNvSpPr>
              <p:nvPr/>
            </p:nvSpPr>
            <p:spPr bwMode="auto">
              <a:xfrm>
                <a:off x="4724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Rectangle 126"/>
              <p:cNvSpPr>
                <a:spLocks noChangeArrowheads="1"/>
              </p:cNvSpPr>
              <p:nvPr/>
            </p:nvSpPr>
            <p:spPr bwMode="auto">
              <a:xfrm>
                <a:off x="4733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Rectangle 127"/>
              <p:cNvSpPr>
                <a:spLocks noChangeArrowheads="1"/>
              </p:cNvSpPr>
              <p:nvPr/>
            </p:nvSpPr>
            <p:spPr bwMode="auto">
              <a:xfrm>
                <a:off x="4716" y="1973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Rectangle 128"/>
              <p:cNvSpPr>
                <a:spLocks noChangeArrowheads="1"/>
              </p:cNvSpPr>
              <p:nvPr/>
            </p:nvSpPr>
            <p:spPr bwMode="auto">
              <a:xfrm>
                <a:off x="4724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Rectangle 129"/>
              <p:cNvSpPr>
                <a:spLocks noChangeArrowheads="1"/>
              </p:cNvSpPr>
              <p:nvPr/>
            </p:nvSpPr>
            <p:spPr bwMode="auto">
              <a:xfrm>
                <a:off x="4733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Rectangle 130"/>
              <p:cNvSpPr>
                <a:spLocks noChangeArrowheads="1"/>
              </p:cNvSpPr>
              <p:nvPr/>
            </p:nvSpPr>
            <p:spPr bwMode="auto">
              <a:xfrm>
                <a:off x="4716" y="1986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Rectangle 131"/>
              <p:cNvSpPr>
                <a:spLocks noChangeArrowheads="1"/>
              </p:cNvSpPr>
              <p:nvPr/>
            </p:nvSpPr>
            <p:spPr bwMode="auto">
              <a:xfrm>
                <a:off x="4724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Rectangle 132"/>
              <p:cNvSpPr>
                <a:spLocks noChangeArrowheads="1"/>
              </p:cNvSpPr>
              <p:nvPr/>
            </p:nvSpPr>
            <p:spPr bwMode="auto">
              <a:xfrm>
                <a:off x="4733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Rectangle 133"/>
              <p:cNvSpPr>
                <a:spLocks noChangeArrowheads="1"/>
              </p:cNvSpPr>
              <p:nvPr/>
            </p:nvSpPr>
            <p:spPr bwMode="auto">
              <a:xfrm>
                <a:off x="4716" y="1999"/>
                <a:ext cx="8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Rectangle 134"/>
              <p:cNvSpPr>
                <a:spLocks noChangeArrowheads="1"/>
              </p:cNvSpPr>
              <p:nvPr/>
            </p:nvSpPr>
            <p:spPr bwMode="auto">
              <a:xfrm>
                <a:off x="4724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Rectangle 135"/>
              <p:cNvSpPr>
                <a:spLocks noChangeArrowheads="1"/>
              </p:cNvSpPr>
              <p:nvPr/>
            </p:nvSpPr>
            <p:spPr bwMode="auto">
              <a:xfrm>
                <a:off x="4733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Rectangle 136"/>
              <p:cNvSpPr>
                <a:spLocks noChangeArrowheads="1"/>
              </p:cNvSpPr>
              <p:nvPr/>
            </p:nvSpPr>
            <p:spPr bwMode="auto">
              <a:xfrm>
                <a:off x="4716" y="200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Rectangle 137"/>
              <p:cNvSpPr>
                <a:spLocks noChangeArrowheads="1"/>
              </p:cNvSpPr>
              <p:nvPr/>
            </p:nvSpPr>
            <p:spPr bwMode="auto">
              <a:xfrm>
                <a:off x="4724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Rectangle 138"/>
              <p:cNvSpPr>
                <a:spLocks noChangeArrowheads="1"/>
              </p:cNvSpPr>
              <p:nvPr/>
            </p:nvSpPr>
            <p:spPr bwMode="auto">
              <a:xfrm>
                <a:off x="4733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Rectangle 139"/>
              <p:cNvSpPr>
                <a:spLocks noChangeArrowheads="1"/>
              </p:cNvSpPr>
              <p:nvPr/>
            </p:nvSpPr>
            <p:spPr bwMode="auto">
              <a:xfrm>
                <a:off x="4796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Rectangle 140"/>
              <p:cNvSpPr>
                <a:spLocks noChangeArrowheads="1"/>
              </p:cNvSpPr>
              <p:nvPr/>
            </p:nvSpPr>
            <p:spPr bwMode="auto">
              <a:xfrm>
                <a:off x="4805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Rectangle 141"/>
              <p:cNvSpPr>
                <a:spLocks noChangeArrowheads="1"/>
              </p:cNvSpPr>
              <p:nvPr/>
            </p:nvSpPr>
            <p:spPr bwMode="auto">
              <a:xfrm>
                <a:off x="4813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Rectangle 142"/>
              <p:cNvSpPr>
                <a:spLocks noChangeArrowheads="1"/>
              </p:cNvSpPr>
              <p:nvPr/>
            </p:nvSpPr>
            <p:spPr bwMode="auto">
              <a:xfrm>
                <a:off x="4796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Rectangle 143"/>
              <p:cNvSpPr>
                <a:spLocks noChangeArrowheads="1"/>
              </p:cNvSpPr>
              <p:nvPr/>
            </p:nvSpPr>
            <p:spPr bwMode="auto">
              <a:xfrm>
                <a:off x="4805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Rectangle 144"/>
              <p:cNvSpPr>
                <a:spLocks noChangeArrowheads="1"/>
              </p:cNvSpPr>
              <p:nvPr/>
            </p:nvSpPr>
            <p:spPr bwMode="auto">
              <a:xfrm>
                <a:off x="4813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Rectangle 145"/>
              <p:cNvSpPr>
                <a:spLocks noChangeArrowheads="1"/>
              </p:cNvSpPr>
              <p:nvPr/>
            </p:nvSpPr>
            <p:spPr bwMode="auto">
              <a:xfrm>
                <a:off x="4796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Rectangle 146"/>
              <p:cNvSpPr>
                <a:spLocks noChangeArrowheads="1"/>
              </p:cNvSpPr>
              <p:nvPr/>
            </p:nvSpPr>
            <p:spPr bwMode="auto">
              <a:xfrm>
                <a:off x="4805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Rectangle 147"/>
              <p:cNvSpPr>
                <a:spLocks noChangeArrowheads="1"/>
              </p:cNvSpPr>
              <p:nvPr/>
            </p:nvSpPr>
            <p:spPr bwMode="auto">
              <a:xfrm>
                <a:off x="4813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Rectangle 148"/>
              <p:cNvSpPr>
                <a:spLocks noChangeArrowheads="1"/>
              </p:cNvSpPr>
              <p:nvPr/>
            </p:nvSpPr>
            <p:spPr bwMode="auto">
              <a:xfrm>
                <a:off x="4796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Rectangle 149"/>
              <p:cNvSpPr>
                <a:spLocks noChangeArrowheads="1"/>
              </p:cNvSpPr>
              <p:nvPr/>
            </p:nvSpPr>
            <p:spPr bwMode="auto">
              <a:xfrm>
                <a:off x="4805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Rectangle 150"/>
              <p:cNvSpPr>
                <a:spLocks noChangeArrowheads="1"/>
              </p:cNvSpPr>
              <p:nvPr/>
            </p:nvSpPr>
            <p:spPr bwMode="auto">
              <a:xfrm>
                <a:off x="4813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Rectangle 151"/>
              <p:cNvSpPr>
                <a:spLocks noChangeArrowheads="1"/>
              </p:cNvSpPr>
              <p:nvPr/>
            </p:nvSpPr>
            <p:spPr bwMode="auto">
              <a:xfrm>
                <a:off x="4796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Rectangle 152"/>
              <p:cNvSpPr>
                <a:spLocks noChangeArrowheads="1"/>
              </p:cNvSpPr>
              <p:nvPr/>
            </p:nvSpPr>
            <p:spPr bwMode="auto">
              <a:xfrm>
                <a:off x="4805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Rectangle 153"/>
              <p:cNvSpPr>
                <a:spLocks noChangeArrowheads="1"/>
              </p:cNvSpPr>
              <p:nvPr/>
            </p:nvSpPr>
            <p:spPr bwMode="auto">
              <a:xfrm>
                <a:off x="4813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Rectangle 154"/>
              <p:cNvSpPr>
                <a:spLocks noChangeArrowheads="1"/>
              </p:cNvSpPr>
              <p:nvPr/>
            </p:nvSpPr>
            <p:spPr bwMode="auto">
              <a:xfrm>
                <a:off x="4796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Rectangle 155"/>
              <p:cNvSpPr>
                <a:spLocks noChangeArrowheads="1"/>
              </p:cNvSpPr>
              <p:nvPr/>
            </p:nvSpPr>
            <p:spPr bwMode="auto">
              <a:xfrm>
                <a:off x="4805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Rectangle 156"/>
              <p:cNvSpPr>
                <a:spLocks noChangeArrowheads="1"/>
              </p:cNvSpPr>
              <p:nvPr/>
            </p:nvSpPr>
            <p:spPr bwMode="auto">
              <a:xfrm>
                <a:off x="4813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Rectangle 157"/>
              <p:cNvSpPr>
                <a:spLocks noChangeArrowheads="1"/>
              </p:cNvSpPr>
              <p:nvPr/>
            </p:nvSpPr>
            <p:spPr bwMode="auto">
              <a:xfrm>
                <a:off x="4796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Rectangle 158"/>
              <p:cNvSpPr>
                <a:spLocks noChangeArrowheads="1"/>
              </p:cNvSpPr>
              <p:nvPr/>
            </p:nvSpPr>
            <p:spPr bwMode="auto">
              <a:xfrm>
                <a:off x="4805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Rectangle 159"/>
              <p:cNvSpPr>
                <a:spLocks noChangeArrowheads="1"/>
              </p:cNvSpPr>
              <p:nvPr/>
            </p:nvSpPr>
            <p:spPr bwMode="auto">
              <a:xfrm>
                <a:off x="4813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Rectangle 160"/>
              <p:cNvSpPr>
                <a:spLocks noChangeArrowheads="1"/>
              </p:cNvSpPr>
              <p:nvPr/>
            </p:nvSpPr>
            <p:spPr bwMode="auto">
              <a:xfrm>
                <a:off x="4796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Rectangle 161"/>
              <p:cNvSpPr>
                <a:spLocks noChangeArrowheads="1"/>
              </p:cNvSpPr>
              <p:nvPr/>
            </p:nvSpPr>
            <p:spPr bwMode="auto">
              <a:xfrm>
                <a:off x="4805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Rectangle 162"/>
              <p:cNvSpPr>
                <a:spLocks noChangeArrowheads="1"/>
              </p:cNvSpPr>
              <p:nvPr/>
            </p:nvSpPr>
            <p:spPr bwMode="auto">
              <a:xfrm>
                <a:off x="4813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Rectangle 163"/>
              <p:cNvSpPr>
                <a:spLocks noChangeArrowheads="1"/>
              </p:cNvSpPr>
              <p:nvPr/>
            </p:nvSpPr>
            <p:spPr bwMode="auto">
              <a:xfrm>
                <a:off x="4869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Rectangle 164"/>
              <p:cNvSpPr>
                <a:spLocks noChangeArrowheads="1"/>
              </p:cNvSpPr>
              <p:nvPr/>
            </p:nvSpPr>
            <p:spPr bwMode="auto">
              <a:xfrm>
                <a:off x="4877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Rectangle 165"/>
              <p:cNvSpPr>
                <a:spLocks noChangeArrowheads="1"/>
              </p:cNvSpPr>
              <p:nvPr/>
            </p:nvSpPr>
            <p:spPr bwMode="auto">
              <a:xfrm>
                <a:off x="4886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Rectangle 166"/>
              <p:cNvSpPr>
                <a:spLocks noChangeArrowheads="1"/>
              </p:cNvSpPr>
              <p:nvPr/>
            </p:nvSpPr>
            <p:spPr bwMode="auto">
              <a:xfrm>
                <a:off x="4869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Rectangle 167"/>
              <p:cNvSpPr>
                <a:spLocks noChangeArrowheads="1"/>
              </p:cNvSpPr>
              <p:nvPr/>
            </p:nvSpPr>
            <p:spPr bwMode="auto">
              <a:xfrm>
                <a:off x="4877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Rectangle 168"/>
              <p:cNvSpPr>
                <a:spLocks noChangeArrowheads="1"/>
              </p:cNvSpPr>
              <p:nvPr/>
            </p:nvSpPr>
            <p:spPr bwMode="auto">
              <a:xfrm>
                <a:off x="4886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Rectangle 169"/>
              <p:cNvSpPr>
                <a:spLocks noChangeArrowheads="1"/>
              </p:cNvSpPr>
              <p:nvPr/>
            </p:nvSpPr>
            <p:spPr bwMode="auto">
              <a:xfrm>
                <a:off x="4869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Rectangle 170"/>
              <p:cNvSpPr>
                <a:spLocks noChangeArrowheads="1"/>
              </p:cNvSpPr>
              <p:nvPr/>
            </p:nvSpPr>
            <p:spPr bwMode="auto">
              <a:xfrm>
                <a:off x="4877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Rectangle 171"/>
              <p:cNvSpPr>
                <a:spLocks noChangeArrowheads="1"/>
              </p:cNvSpPr>
              <p:nvPr/>
            </p:nvSpPr>
            <p:spPr bwMode="auto">
              <a:xfrm>
                <a:off x="4886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Rectangle 172"/>
              <p:cNvSpPr>
                <a:spLocks noChangeArrowheads="1"/>
              </p:cNvSpPr>
              <p:nvPr/>
            </p:nvSpPr>
            <p:spPr bwMode="auto">
              <a:xfrm>
                <a:off x="4869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Rectangle 173"/>
              <p:cNvSpPr>
                <a:spLocks noChangeArrowheads="1"/>
              </p:cNvSpPr>
              <p:nvPr/>
            </p:nvSpPr>
            <p:spPr bwMode="auto">
              <a:xfrm>
                <a:off x="4877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Rectangle 174"/>
              <p:cNvSpPr>
                <a:spLocks noChangeArrowheads="1"/>
              </p:cNvSpPr>
              <p:nvPr/>
            </p:nvSpPr>
            <p:spPr bwMode="auto">
              <a:xfrm>
                <a:off x="4886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Rectangle 175"/>
              <p:cNvSpPr>
                <a:spLocks noChangeArrowheads="1"/>
              </p:cNvSpPr>
              <p:nvPr/>
            </p:nvSpPr>
            <p:spPr bwMode="auto">
              <a:xfrm>
                <a:off x="4869" y="1973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Rectangle 176"/>
              <p:cNvSpPr>
                <a:spLocks noChangeArrowheads="1"/>
              </p:cNvSpPr>
              <p:nvPr/>
            </p:nvSpPr>
            <p:spPr bwMode="auto">
              <a:xfrm>
                <a:off x="4877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Rectangle 177"/>
              <p:cNvSpPr>
                <a:spLocks noChangeArrowheads="1"/>
              </p:cNvSpPr>
              <p:nvPr/>
            </p:nvSpPr>
            <p:spPr bwMode="auto">
              <a:xfrm>
                <a:off x="4886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Rectangle 178"/>
              <p:cNvSpPr>
                <a:spLocks noChangeArrowheads="1"/>
              </p:cNvSpPr>
              <p:nvPr/>
            </p:nvSpPr>
            <p:spPr bwMode="auto">
              <a:xfrm>
                <a:off x="4869" y="1986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Rectangle 179"/>
              <p:cNvSpPr>
                <a:spLocks noChangeArrowheads="1"/>
              </p:cNvSpPr>
              <p:nvPr/>
            </p:nvSpPr>
            <p:spPr bwMode="auto">
              <a:xfrm>
                <a:off x="4877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Rectangle 180"/>
              <p:cNvSpPr>
                <a:spLocks noChangeArrowheads="1"/>
              </p:cNvSpPr>
              <p:nvPr/>
            </p:nvSpPr>
            <p:spPr bwMode="auto">
              <a:xfrm>
                <a:off x="4886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Rectangle 181"/>
              <p:cNvSpPr>
                <a:spLocks noChangeArrowheads="1"/>
              </p:cNvSpPr>
              <p:nvPr/>
            </p:nvSpPr>
            <p:spPr bwMode="auto">
              <a:xfrm>
                <a:off x="4869" y="1999"/>
                <a:ext cx="8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Rectangle 182"/>
              <p:cNvSpPr>
                <a:spLocks noChangeArrowheads="1"/>
              </p:cNvSpPr>
              <p:nvPr/>
            </p:nvSpPr>
            <p:spPr bwMode="auto">
              <a:xfrm>
                <a:off x="4877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Rectangle 183"/>
              <p:cNvSpPr>
                <a:spLocks noChangeArrowheads="1"/>
              </p:cNvSpPr>
              <p:nvPr/>
            </p:nvSpPr>
            <p:spPr bwMode="auto">
              <a:xfrm>
                <a:off x="4886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Rectangle 184"/>
              <p:cNvSpPr>
                <a:spLocks noChangeArrowheads="1"/>
              </p:cNvSpPr>
              <p:nvPr/>
            </p:nvSpPr>
            <p:spPr bwMode="auto">
              <a:xfrm>
                <a:off x="4869" y="200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Rectangle 185"/>
              <p:cNvSpPr>
                <a:spLocks noChangeArrowheads="1"/>
              </p:cNvSpPr>
              <p:nvPr/>
            </p:nvSpPr>
            <p:spPr bwMode="auto">
              <a:xfrm>
                <a:off x="4877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Rectangle 186"/>
              <p:cNvSpPr>
                <a:spLocks noChangeArrowheads="1"/>
              </p:cNvSpPr>
              <p:nvPr/>
            </p:nvSpPr>
            <p:spPr bwMode="auto">
              <a:xfrm>
                <a:off x="4886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Rectangle 187"/>
              <p:cNvSpPr>
                <a:spLocks noChangeArrowheads="1"/>
              </p:cNvSpPr>
              <p:nvPr/>
            </p:nvSpPr>
            <p:spPr bwMode="auto">
              <a:xfrm>
                <a:off x="4984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Rectangle 188"/>
              <p:cNvSpPr>
                <a:spLocks noChangeArrowheads="1"/>
              </p:cNvSpPr>
              <p:nvPr/>
            </p:nvSpPr>
            <p:spPr bwMode="auto">
              <a:xfrm>
                <a:off x="4992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Rectangle 189"/>
              <p:cNvSpPr>
                <a:spLocks noChangeArrowheads="1"/>
              </p:cNvSpPr>
              <p:nvPr/>
            </p:nvSpPr>
            <p:spPr bwMode="auto">
              <a:xfrm>
                <a:off x="4997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Rectangle 190"/>
              <p:cNvSpPr>
                <a:spLocks noChangeArrowheads="1"/>
              </p:cNvSpPr>
              <p:nvPr/>
            </p:nvSpPr>
            <p:spPr bwMode="auto">
              <a:xfrm>
                <a:off x="4984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Rectangle 191"/>
              <p:cNvSpPr>
                <a:spLocks noChangeArrowheads="1"/>
              </p:cNvSpPr>
              <p:nvPr/>
            </p:nvSpPr>
            <p:spPr bwMode="auto">
              <a:xfrm>
                <a:off x="4992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Rectangle 192"/>
              <p:cNvSpPr>
                <a:spLocks noChangeArrowheads="1"/>
              </p:cNvSpPr>
              <p:nvPr/>
            </p:nvSpPr>
            <p:spPr bwMode="auto">
              <a:xfrm>
                <a:off x="4997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Rectangle 193"/>
              <p:cNvSpPr>
                <a:spLocks noChangeArrowheads="1"/>
              </p:cNvSpPr>
              <p:nvPr/>
            </p:nvSpPr>
            <p:spPr bwMode="auto">
              <a:xfrm>
                <a:off x="4984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Rectangle 194"/>
              <p:cNvSpPr>
                <a:spLocks noChangeArrowheads="1"/>
              </p:cNvSpPr>
              <p:nvPr/>
            </p:nvSpPr>
            <p:spPr bwMode="auto">
              <a:xfrm>
                <a:off x="4992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Rectangle 195"/>
              <p:cNvSpPr>
                <a:spLocks noChangeArrowheads="1"/>
              </p:cNvSpPr>
              <p:nvPr/>
            </p:nvSpPr>
            <p:spPr bwMode="auto">
              <a:xfrm>
                <a:off x="4997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Rectangle 196"/>
              <p:cNvSpPr>
                <a:spLocks noChangeArrowheads="1"/>
              </p:cNvSpPr>
              <p:nvPr/>
            </p:nvSpPr>
            <p:spPr bwMode="auto">
              <a:xfrm>
                <a:off x="4984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Rectangle 197"/>
              <p:cNvSpPr>
                <a:spLocks noChangeArrowheads="1"/>
              </p:cNvSpPr>
              <p:nvPr/>
            </p:nvSpPr>
            <p:spPr bwMode="auto">
              <a:xfrm>
                <a:off x="4992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Rectangle 198"/>
              <p:cNvSpPr>
                <a:spLocks noChangeArrowheads="1"/>
              </p:cNvSpPr>
              <p:nvPr/>
            </p:nvSpPr>
            <p:spPr bwMode="auto">
              <a:xfrm>
                <a:off x="4997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Rectangle 199"/>
              <p:cNvSpPr>
                <a:spLocks noChangeArrowheads="1"/>
              </p:cNvSpPr>
              <p:nvPr/>
            </p:nvSpPr>
            <p:spPr bwMode="auto">
              <a:xfrm>
                <a:off x="4984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Rectangle 200"/>
              <p:cNvSpPr>
                <a:spLocks noChangeArrowheads="1"/>
              </p:cNvSpPr>
              <p:nvPr/>
            </p:nvSpPr>
            <p:spPr bwMode="auto">
              <a:xfrm>
                <a:off x="4992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Rectangle 201"/>
              <p:cNvSpPr>
                <a:spLocks noChangeArrowheads="1"/>
              </p:cNvSpPr>
              <p:nvPr/>
            </p:nvSpPr>
            <p:spPr bwMode="auto">
              <a:xfrm>
                <a:off x="4997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Rectangle 202"/>
              <p:cNvSpPr>
                <a:spLocks noChangeArrowheads="1"/>
              </p:cNvSpPr>
              <p:nvPr/>
            </p:nvSpPr>
            <p:spPr bwMode="auto">
              <a:xfrm>
                <a:off x="4984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Rectangle 203"/>
              <p:cNvSpPr>
                <a:spLocks noChangeArrowheads="1"/>
              </p:cNvSpPr>
              <p:nvPr/>
            </p:nvSpPr>
            <p:spPr bwMode="auto">
              <a:xfrm>
                <a:off x="4992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Rectangle 204"/>
              <p:cNvSpPr>
                <a:spLocks noChangeArrowheads="1"/>
              </p:cNvSpPr>
              <p:nvPr/>
            </p:nvSpPr>
            <p:spPr bwMode="auto">
              <a:xfrm>
                <a:off x="4997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Rectangle 205"/>
              <p:cNvSpPr>
                <a:spLocks noChangeArrowheads="1"/>
              </p:cNvSpPr>
              <p:nvPr/>
            </p:nvSpPr>
            <p:spPr bwMode="auto">
              <a:xfrm>
                <a:off x="4984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Rectangle 206"/>
              <p:cNvSpPr>
                <a:spLocks noChangeArrowheads="1"/>
              </p:cNvSpPr>
              <p:nvPr/>
            </p:nvSpPr>
            <p:spPr bwMode="auto">
              <a:xfrm>
                <a:off x="4992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Rectangle 207"/>
              <p:cNvSpPr>
                <a:spLocks noChangeArrowheads="1"/>
              </p:cNvSpPr>
              <p:nvPr/>
            </p:nvSpPr>
            <p:spPr bwMode="auto">
              <a:xfrm>
                <a:off x="4997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Rectangle 208"/>
              <p:cNvSpPr>
                <a:spLocks noChangeArrowheads="1"/>
              </p:cNvSpPr>
              <p:nvPr/>
            </p:nvSpPr>
            <p:spPr bwMode="auto">
              <a:xfrm>
                <a:off x="4984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Rectangle 209"/>
              <p:cNvSpPr>
                <a:spLocks noChangeArrowheads="1"/>
              </p:cNvSpPr>
              <p:nvPr/>
            </p:nvSpPr>
            <p:spPr bwMode="auto">
              <a:xfrm>
                <a:off x="4992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Rectangle 210"/>
              <p:cNvSpPr>
                <a:spLocks noChangeArrowheads="1"/>
              </p:cNvSpPr>
              <p:nvPr/>
            </p:nvSpPr>
            <p:spPr bwMode="auto">
              <a:xfrm>
                <a:off x="4997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Rectangle 211"/>
              <p:cNvSpPr>
                <a:spLocks noChangeArrowheads="1"/>
              </p:cNvSpPr>
              <p:nvPr/>
            </p:nvSpPr>
            <p:spPr bwMode="auto">
              <a:xfrm>
                <a:off x="5048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Rectangle 212"/>
              <p:cNvSpPr>
                <a:spLocks noChangeArrowheads="1"/>
              </p:cNvSpPr>
              <p:nvPr/>
            </p:nvSpPr>
            <p:spPr bwMode="auto">
              <a:xfrm>
                <a:off x="5056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Rectangle 213"/>
              <p:cNvSpPr>
                <a:spLocks noChangeArrowheads="1"/>
              </p:cNvSpPr>
              <p:nvPr/>
            </p:nvSpPr>
            <p:spPr bwMode="auto">
              <a:xfrm>
                <a:off x="5060" y="1978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Rectangle 214"/>
              <p:cNvSpPr>
                <a:spLocks noChangeArrowheads="1"/>
              </p:cNvSpPr>
              <p:nvPr/>
            </p:nvSpPr>
            <p:spPr bwMode="auto">
              <a:xfrm>
                <a:off x="5048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Rectangle 215"/>
              <p:cNvSpPr>
                <a:spLocks noChangeArrowheads="1"/>
              </p:cNvSpPr>
              <p:nvPr/>
            </p:nvSpPr>
            <p:spPr bwMode="auto">
              <a:xfrm>
                <a:off x="5056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Rectangle 216"/>
              <p:cNvSpPr>
                <a:spLocks noChangeArrowheads="1"/>
              </p:cNvSpPr>
              <p:nvPr/>
            </p:nvSpPr>
            <p:spPr bwMode="auto">
              <a:xfrm>
                <a:off x="5060" y="1990"/>
                <a:ext cx="9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Rectangle 217"/>
              <p:cNvSpPr>
                <a:spLocks noChangeArrowheads="1"/>
              </p:cNvSpPr>
              <p:nvPr/>
            </p:nvSpPr>
            <p:spPr bwMode="auto">
              <a:xfrm>
                <a:off x="5048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Rectangle 218"/>
              <p:cNvSpPr>
                <a:spLocks noChangeArrowheads="1"/>
              </p:cNvSpPr>
              <p:nvPr/>
            </p:nvSpPr>
            <p:spPr bwMode="auto">
              <a:xfrm>
                <a:off x="5056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Rectangle 219"/>
              <p:cNvSpPr>
                <a:spLocks noChangeArrowheads="1"/>
              </p:cNvSpPr>
              <p:nvPr/>
            </p:nvSpPr>
            <p:spPr bwMode="auto">
              <a:xfrm>
                <a:off x="5060" y="1999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Rectangle 220"/>
              <p:cNvSpPr>
                <a:spLocks noChangeArrowheads="1"/>
              </p:cNvSpPr>
              <p:nvPr/>
            </p:nvSpPr>
            <p:spPr bwMode="auto">
              <a:xfrm>
                <a:off x="5048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Rectangle 221"/>
              <p:cNvSpPr>
                <a:spLocks noChangeArrowheads="1"/>
              </p:cNvSpPr>
              <p:nvPr/>
            </p:nvSpPr>
            <p:spPr bwMode="auto">
              <a:xfrm>
                <a:off x="5056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Rectangle 222"/>
              <p:cNvSpPr>
                <a:spLocks noChangeArrowheads="1"/>
              </p:cNvSpPr>
              <p:nvPr/>
            </p:nvSpPr>
            <p:spPr bwMode="auto">
              <a:xfrm>
                <a:off x="5060" y="2012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Rectangle 223"/>
              <p:cNvSpPr>
                <a:spLocks noChangeArrowheads="1"/>
              </p:cNvSpPr>
              <p:nvPr/>
            </p:nvSpPr>
            <p:spPr bwMode="auto">
              <a:xfrm>
                <a:off x="5048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Rectangle 224"/>
              <p:cNvSpPr>
                <a:spLocks noChangeArrowheads="1"/>
              </p:cNvSpPr>
              <p:nvPr/>
            </p:nvSpPr>
            <p:spPr bwMode="auto">
              <a:xfrm>
                <a:off x="5056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Rectangle 225"/>
              <p:cNvSpPr>
                <a:spLocks noChangeArrowheads="1"/>
              </p:cNvSpPr>
              <p:nvPr/>
            </p:nvSpPr>
            <p:spPr bwMode="auto">
              <a:xfrm>
                <a:off x="5060" y="2067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Rectangle 226"/>
              <p:cNvSpPr>
                <a:spLocks noChangeArrowheads="1"/>
              </p:cNvSpPr>
              <p:nvPr/>
            </p:nvSpPr>
            <p:spPr bwMode="auto">
              <a:xfrm>
                <a:off x="5048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Rectangle 227"/>
              <p:cNvSpPr>
                <a:spLocks noChangeArrowheads="1"/>
              </p:cNvSpPr>
              <p:nvPr/>
            </p:nvSpPr>
            <p:spPr bwMode="auto">
              <a:xfrm>
                <a:off x="5056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Rectangle 228"/>
              <p:cNvSpPr>
                <a:spLocks noChangeArrowheads="1"/>
              </p:cNvSpPr>
              <p:nvPr/>
            </p:nvSpPr>
            <p:spPr bwMode="auto">
              <a:xfrm>
                <a:off x="5060" y="2080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Rectangle 229"/>
              <p:cNvSpPr>
                <a:spLocks noChangeArrowheads="1"/>
              </p:cNvSpPr>
              <p:nvPr/>
            </p:nvSpPr>
            <p:spPr bwMode="auto">
              <a:xfrm>
                <a:off x="5048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Rectangle 230"/>
              <p:cNvSpPr>
                <a:spLocks noChangeArrowheads="1"/>
              </p:cNvSpPr>
              <p:nvPr/>
            </p:nvSpPr>
            <p:spPr bwMode="auto">
              <a:xfrm>
                <a:off x="5056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Rectangle 231"/>
              <p:cNvSpPr>
                <a:spLocks noChangeArrowheads="1"/>
              </p:cNvSpPr>
              <p:nvPr/>
            </p:nvSpPr>
            <p:spPr bwMode="auto">
              <a:xfrm>
                <a:off x="5060" y="2093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Rectangle 232"/>
              <p:cNvSpPr>
                <a:spLocks noChangeArrowheads="1"/>
              </p:cNvSpPr>
              <p:nvPr/>
            </p:nvSpPr>
            <p:spPr bwMode="auto">
              <a:xfrm>
                <a:off x="5048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Rectangle 233"/>
              <p:cNvSpPr>
                <a:spLocks noChangeArrowheads="1"/>
              </p:cNvSpPr>
              <p:nvPr/>
            </p:nvSpPr>
            <p:spPr bwMode="auto">
              <a:xfrm>
                <a:off x="5056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Rectangle 234"/>
              <p:cNvSpPr>
                <a:spLocks noChangeArrowheads="1"/>
              </p:cNvSpPr>
              <p:nvPr/>
            </p:nvSpPr>
            <p:spPr bwMode="auto">
              <a:xfrm>
                <a:off x="5060" y="2105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Rectangle 235"/>
              <p:cNvSpPr>
                <a:spLocks noChangeArrowheads="1"/>
              </p:cNvSpPr>
              <p:nvPr/>
            </p:nvSpPr>
            <p:spPr bwMode="auto">
              <a:xfrm>
                <a:off x="5112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Rectangle 236"/>
              <p:cNvSpPr>
                <a:spLocks noChangeArrowheads="1"/>
              </p:cNvSpPr>
              <p:nvPr/>
            </p:nvSpPr>
            <p:spPr bwMode="auto">
              <a:xfrm>
                <a:off x="5120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Rectangle 237"/>
              <p:cNvSpPr>
                <a:spLocks noChangeArrowheads="1"/>
              </p:cNvSpPr>
              <p:nvPr/>
            </p:nvSpPr>
            <p:spPr bwMode="auto">
              <a:xfrm>
                <a:off x="5129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Rectangle 238"/>
              <p:cNvSpPr>
                <a:spLocks noChangeArrowheads="1"/>
              </p:cNvSpPr>
              <p:nvPr/>
            </p:nvSpPr>
            <p:spPr bwMode="auto">
              <a:xfrm>
                <a:off x="5112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Rectangle 239"/>
              <p:cNvSpPr>
                <a:spLocks noChangeArrowheads="1"/>
              </p:cNvSpPr>
              <p:nvPr/>
            </p:nvSpPr>
            <p:spPr bwMode="auto">
              <a:xfrm>
                <a:off x="5120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Rectangle 240"/>
              <p:cNvSpPr>
                <a:spLocks noChangeArrowheads="1"/>
              </p:cNvSpPr>
              <p:nvPr/>
            </p:nvSpPr>
            <p:spPr bwMode="auto">
              <a:xfrm>
                <a:off x="5129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Rectangle 241"/>
              <p:cNvSpPr>
                <a:spLocks noChangeArrowheads="1"/>
              </p:cNvSpPr>
              <p:nvPr/>
            </p:nvSpPr>
            <p:spPr bwMode="auto">
              <a:xfrm>
                <a:off x="5112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Rectangle 242"/>
              <p:cNvSpPr>
                <a:spLocks noChangeArrowheads="1"/>
              </p:cNvSpPr>
              <p:nvPr/>
            </p:nvSpPr>
            <p:spPr bwMode="auto">
              <a:xfrm>
                <a:off x="5120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Rectangle 243"/>
              <p:cNvSpPr>
                <a:spLocks noChangeArrowheads="1"/>
              </p:cNvSpPr>
              <p:nvPr/>
            </p:nvSpPr>
            <p:spPr bwMode="auto">
              <a:xfrm>
                <a:off x="5129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Rectangle 244"/>
              <p:cNvSpPr>
                <a:spLocks noChangeArrowheads="1"/>
              </p:cNvSpPr>
              <p:nvPr/>
            </p:nvSpPr>
            <p:spPr bwMode="auto">
              <a:xfrm>
                <a:off x="5112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Rectangle 245"/>
              <p:cNvSpPr>
                <a:spLocks noChangeArrowheads="1"/>
              </p:cNvSpPr>
              <p:nvPr/>
            </p:nvSpPr>
            <p:spPr bwMode="auto">
              <a:xfrm>
                <a:off x="5120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Rectangle 246"/>
              <p:cNvSpPr>
                <a:spLocks noChangeArrowheads="1"/>
              </p:cNvSpPr>
              <p:nvPr/>
            </p:nvSpPr>
            <p:spPr bwMode="auto">
              <a:xfrm>
                <a:off x="5129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Rectangle 247"/>
              <p:cNvSpPr>
                <a:spLocks noChangeArrowheads="1"/>
              </p:cNvSpPr>
              <p:nvPr/>
            </p:nvSpPr>
            <p:spPr bwMode="auto">
              <a:xfrm>
                <a:off x="5112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Rectangle 248"/>
              <p:cNvSpPr>
                <a:spLocks noChangeArrowheads="1"/>
              </p:cNvSpPr>
              <p:nvPr/>
            </p:nvSpPr>
            <p:spPr bwMode="auto">
              <a:xfrm>
                <a:off x="5120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Rectangle 249"/>
              <p:cNvSpPr>
                <a:spLocks noChangeArrowheads="1"/>
              </p:cNvSpPr>
              <p:nvPr/>
            </p:nvSpPr>
            <p:spPr bwMode="auto">
              <a:xfrm>
                <a:off x="5129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Rectangle 250"/>
              <p:cNvSpPr>
                <a:spLocks noChangeArrowheads="1"/>
              </p:cNvSpPr>
              <p:nvPr/>
            </p:nvSpPr>
            <p:spPr bwMode="auto">
              <a:xfrm>
                <a:off x="5112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Rectangle 251"/>
              <p:cNvSpPr>
                <a:spLocks noChangeArrowheads="1"/>
              </p:cNvSpPr>
              <p:nvPr/>
            </p:nvSpPr>
            <p:spPr bwMode="auto">
              <a:xfrm>
                <a:off x="5120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Rectangle 252"/>
              <p:cNvSpPr>
                <a:spLocks noChangeArrowheads="1"/>
              </p:cNvSpPr>
              <p:nvPr/>
            </p:nvSpPr>
            <p:spPr bwMode="auto">
              <a:xfrm>
                <a:off x="5129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Rectangle 253"/>
              <p:cNvSpPr>
                <a:spLocks noChangeArrowheads="1"/>
              </p:cNvSpPr>
              <p:nvPr/>
            </p:nvSpPr>
            <p:spPr bwMode="auto">
              <a:xfrm>
                <a:off x="5112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Rectangle 254"/>
              <p:cNvSpPr>
                <a:spLocks noChangeArrowheads="1"/>
              </p:cNvSpPr>
              <p:nvPr/>
            </p:nvSpPr>
            <p:spPr bwMode="auto">
              <a:xfrm>
                <a:off x="5120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Rectangle 255"/>
              <p:cNvSpPr>
                <a:spLocks noChangeArrowheads="1"/>
              </p:cNvSpPr>
              <p:nvPr/>
            </p:nvSpPr>
            <p:spPr bwMode="auto">
              <a:xfrm>
                <a:off x="5129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Rectangle 256"/>
              <p:cNvSpPr>
                <a:spLocks noChangeArrowheads="1"/>
              </p:cNvSpPr>
              <p:nvPr/>
            </p:nvSpPr>
            <p:spPr bwMode="auto">
              <a:xfrm>
                <a:off x="5112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Rectangle 257"/>
              <p:cNvSpPr>
                <a:spLocks noChangeArrowheads="1"/>
              </p:cNvSpPr>
              <p:nvPr/>
            </p:nvSpPr>
            <p:spPr bwMode="auto">
              <a:xfrm>
                <a:off x="5120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1" name="Rectangle 258"/>
              <p:cNvSpPr>
                <a:spLocks noChangeArrowheads="1"/>
              </p:cNvSpPr>
              <p:nvPr/>
            </p:nvSpPr>
            <p:spPr bwMode="auto">
              <a:xfrm>
                <a:off x="5129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Rectangle 259"/>
              <p:cNvSpPr>
                <a:spLocks noChangeArrowheads="1"/>
              </p:cNvSpPr>
              <p:nvPr/>
            </p:nvSpPr>
            <p:spPr bwMode="auto">
              <a:xfrm>
                <a:off x="5184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3" name="Rectangle 260"/>
              <p:cNvSpPr>
                <a:spLocks noChangeArrowheads="1"/>
              </p:cNvSpPr>
              <p:nvPr/>
            </p:nvSpPr>
            <p:spPr bwMode="auto">
              <a:xfrm>
                <a:off x="5192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4" name="Rectangle 261"/>
              <p:cNvSpPr>
                <a:spLocks noChangeArrowheads="1"/>
              </p:cNvSpPr>
              <p:nvPr/>
            </p:nvSpPr>
            <p:spPr bwMode="auto">
              <a:xfrm>
                <a:off x="5201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5" name="Rectangle 262"/>
              <p:cNvSpPr>
                <a:spLocks noChangeArrowheads="1"/>
              </p:cNvSpPr>
              <p:nvPr/>
            </p:nvSpPr>
            <p:spPr bwMode="auto">
              <a:xfrm>
                <a:off x="5184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6" name="Rectangle 263"/>
              <p:cNvSpPr>
                <a:spLocks noChangeArrowheads="1"/>
              </p:cNvSpPr>
              <p:nvPr/>
            </p:nvSpPr>
            <p:spPr bwMode="auto">
              <a:xfrm>
                <a:off x="5192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7" name="Rectangle 264"/>
              <p:cNvSpPr>
                <a:spLocks noChangeArrowheads="1"/>
              </p:cNvSpPr>
              <p:nvPr/>
            </p:nvSpPr>
            <p:spPr bwMode="auto">
              <a:xfrm>
                <a:off x="5201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8" name="Rectangle 265"/>
              <p:cNvSpPr>
                <a:spLocks noChangeArrowheads="1"/>
              </p:cNvSpPr>
              <p:nvPr/>
            </p:nvSpPr>
            <p:spPr bwMode="auto">
              <a:xfrm>
                <a:off x="5184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9" name="Rectangle 266"/>
              <p:cNvSpPr>
                <a:spLocks noChangeArrowheads="1"/>
              </p:cNvSpPr>
              <p:nvPr/>
            </p:nvSpPr>
            <p:spPr bwMode="auto">
              <a:xfrm>
                <a:off x="5192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0" name="Rectangle 267"/>
              <p:cNvSpPr>
                <a:spLocks noChangeArrowheads="1"/>
              </p:cNvSpPr>
              <p:nvPr/>
            </p:nvSpPr>
            <p:spPr bwMode="auto">
              <a:xfrm>
                <a:off x="5201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1" name="Rectangle 268"/>
              <p:cNvSpPr>
                <a:spLocks noChangeArrowheads="1"/>
              </p:cNvSpPr>
              <p:nvPr/>
            </p:nvSpPr>
            <p:spPr bwMode="auto">
              <a:xfrm>
                <a:off x="5184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2" name="Rectangle 269"/>
              <p:cNvSpPr>
                <a:spLocks noChangeArrowheads="1"/>
              </p:cNvSpPr>
              <p:nvPr/>
            </p:nvSpPr>
            <p:spPr bwMode="auto">
              <a:xfrm>
                <a:off x="5192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3" name="Rectangle 270"/>
              <p:cNvSpPr>
                <a:spLocks noChangeArrowheads="1"/>
              </p:cNvSpPr>
              <p:nvPr/>
            </p:nvSpPr>
            <p:spPr bwMode="auto">
              <a:xfrm>
                <a:off x="5201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4" name="Rectangle 271"/>
              <p:cNvSpPr>
                <a:spLocks noChangeArrowheads="1"/>
              </p:cNvSpPr>
              <p:nvPr/>
            </p:nvSpPr>
            <p:spPr bwMode="auto">
              <a:xfrm>
                <a:off x="5184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5" name="Rectangle 272"/>
              <p:cNvSpPr>
                <a:spLocks noChangeArrowheads="1"/>
              </p:cNvSpPr>
              <p:nvPr/>
            </p:nvSpPr>
            <p:spPr bwMode="auto">
              <a:xfrm>
                <a:off x="5192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6" name="Rectangle 273"/>
              <p:cNvSpPr>
                <a:spLocks noChangeArrowheads="1"/>
              </p:cNvSpPr>
              <p:nvPr/>
            </p:nvSpPr>
            <p:spPr bwMode="auto">
              <a:xfrm>
                <a:off x="5201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7" name="Rectangle 274"/>
              <p:cNvSpPr>
                <a:spLocks noChangeArrowheads="1"/>
              </p:cNvSpPr>
              <p:nvPr/>
            </p:nvSpPr>
            <p:spPr bwMode="auto">
              <a:xfrm>
                <a:off x="5184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8" name="Rectangle 275"/>
              <p:cNvSpPr>
                <a:spLocks noChangeArrowheads="1"/>
              </p:cNvSpPr>
              <p:nvPr/>
            </p:nvSpPr>
            <p:spPr bwMode="auto">
              <a:xfrm>
                <a:off x="5192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9" name="Rectangle 276"/>
              <p:cNvSpPr>
                <a:spLocks noChangeArrowheads="1"/>
              </p:cNvSpPr>
              <p:nvPr/>
            </p:nvSpPr>
            <p:spPr bwMode="auto">
              <a:xfrm>
                <a:off x="5201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0" name="Rectangle 277"/>
              <p:cNvSpPr>
                <a:spLocks noChangeArrowheads="1"/>
              </p:cNvSpPr>
              <p:nvPr/>
            </p:nvSpPr>
            <p:spPr bwMode="auto">
              <a:xfrm>
                <a:off x="5184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1" name="Rectangle 278"/>
              <p:cNvSpPr>
                <a:spLocks noChangeArrowheads="1"/>
              </p:cNvSpPr>
              <p:nvPr/>
            </p:nvSpPr>
            <p:spPr bwMode="auto">
              <a:xfrm>
                <a:off x="5192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2" name="Rectangle 279"/>
              <p:cNvSpPr>
                <a:spLocks noChangeArrowheads="1"/>
              </p:cNvSpPr>
              <p:nvPr/>
            </p:nvSpPr>
            <p:spPr bwMode="auto">
              <a:xfrm>
                <a:off x="5201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3" name="Rectangle 280"/>
              <p:cNvSpPr>
                <a:spLocks noChangeArrowheads="1"/>
              </p:cNvSpPr>
              <p:nvPr/>
            </p:nvSpPr>
            <p:spPr bwMode="auto">
              <a:xfrm>
                <a:off x="5184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4" name="Rectangle 281"/>
              <p:cNvSpPr>
                <a:spLocks noChangeArrowheads="1"/>
              </p:cNvSpPr>
              <p:nvPr/>
            </p:nvSpPr>
            <p:spPr bwMode="auto">
              <a:xfrm>
                <a:off x="5192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5" name="Rectangle 282"/>
              <p:cNvSpPr>
                <a:spLocks noChangeArrowheads="1"/>
              </p:cNvSpPr>
              <p:nvPr/>
            </p:nvSpPr>
            <p:spPr bwMode="auto">
              <a:xfrm>
                <a:off x="5201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6" name="Rectangle 283"/>
              <p:cNvSpPr>
                <a:spLocks noChangeArrowheads="1"/>
              </p:cNvSpPr>
              <p:nvPr/>
            </p:nvSpPr>
            <p:spPr bwMode="auto">
              <a:xfrm>
                <a:off x="4558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7" name="Rectangle 284"/>
              <p:cNvSpPr>
                <a:spLocks noChangeArrowheads="1"/>
              </p:cNvSpPr>
              <p:nvPr/>
            </p:nvSpPr>
            <p:spPr bwMode="auto">
              <a:xfrm>
                <a:off x="456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8" name="Rectangle 285"/>
              <p:cNvSpPr>
                <a:spLocks noChangeArrowheads="1"/>
              </p:cNvSpPr>
              <p:nvPr/>
            </p:nvSpPr>
            <p:spPr bwMode="auto">
              <a:xfrm>
                <a:off x="4571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9" name="Rectangle 286"/>
              <p:cNvSpPr>
                <a:spLocks noChangeArrowheads="1"/>
              </p:cNvSpPr>
              <p:nvPr/>
            </p:nvSpPr>
            <p:spPr bwMode="auto">
              <a:xfrm>
                <a:off x="4558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0" name="Rectangle 287"/>
              <p:cNvSpPr>
                <a:spLocks noChangeArrowheads="1"/>
              </p:cNvSpPr>
              <p:nvPr/>
            </p:nvSpPr>
            <p:spPr bwMode="auto">
              <a:xfrm>
                <a:off x="456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1" name="Rectangle 288"/>
              <p:cNvSpPr>
                <a:spLocks noChangeArrowheads="1"/>
              </p:cNvSpPr>
              <p:nvPr/>
            </p:nvSpPr>
            <p:spPr bwMode="auto">
              <a:xfrm>
                <a:off x="4571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2" name="Rectangle 289"/>
              <p:cNvSpPr>
                <a:spLocks noChangeArrowheads="1"/>
              </p:cNvSpPr>
              <p:nvPr/>
            </p:nvSpPr>
            <p:spPr bwMode="auto">
              <a:xfrm>
                <a:off x="4558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3" name="Rectangle 290"/>
              <p:cNvSpPr>
                <a:spLocks noChangeArrowheads="1"/>
              </p:cNvSpPr>
              <p:nvPr/>
            </p:nvSpPr>
            <p:spPr bwMode="auto">
              <a:xfrm>
                <a:off x="456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4" name="Rectangle 291"/>
              <p:cNvSpPr>
                <a:spLocks noChangeArrowheads="1"/>
              </p:cNvSpPr>
              <p:nvPr/>
            </p:nvSpPr>
            <p:spPr bwMode="auto">
              <a:xfrm>
                <a:off x="4571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5" name="Rectangle 292"/>
              <p:cNvSpPr>
                <a:spLocks noChangeArrowheads="1"/>
              </p:cNvSpPr>
              <p:nvPr/>
            </p:nvSpPr>
            <p:spPr bwMode="auto">
              <a:xfrm>
                <a:off x="4558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6" name="Rectangle 293"/>
              <p:cNvSpPr>
                <a:spLocks noChangeArrowheads="1"/>
              </p:cNvSpPr>
              <p:nvPr/>
            </p:nvSpPr>
            <p:spPr bwMode="auto">
              <a:xfrm>
                <a:off x="456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7" name="Rectangle 294"/>
              <p:cNvSpPr>
                <a:spLocks noChangeArrowheads="1"/>
              </p:cNvSpPr>
              <p:nvPr/>
            </p:nvSpPr>
            <p:spPr bwMode="auto">
              <a:xfrm>
                <a:off x="4571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8" name="Rectangle 295"/>
              <p:cNvSpPr>
                <a:spLocks noChangeArrowheads="1"/>
              </p:cNvSpPr>
              <p:nvPr/>
            </p:nvSpPr>
            <p:spPr bwMode="auto">
              <a:xfrm>
                <a:off x="4558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9" name="Rectangle 296"/>
              <p:cNvSpPr>
                <a:spLocks noChangeArrowheads="1"/>
              </p:cNvSpPr>
              <p:nvPr/>
            </p:nvSpPr>
            <p:spPr bwMode="auto">
              <a:xfrm>
                <a:off x="456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0" name="Rectangle 297"/>
              <p:cNvSpPr>
                <a:spLocks noChangeArrowheads="1"/>
              </p:cNvSpPr>
              <p:nvPr/>
            </p:nvSpPr>
            <p:spPr bwMode="auto">
              <a:xfrm>
                <a:off x="4571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1" name="Rectangle 298"/>
              <p:cNvSpPr>
                <a:spLocks noChangeArrowheads="1"/>
              </p:cNvSpPr>
              <p:nvPr/>
            </p:nvSpPr>
            <p:spPr bwMode="auto">
              <a:xfrm>
                <a:off x="4558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2" name="Rectangle 299"/>
              <p:cNvSpPr>
                <a:spLocks noChangeArrowheads="1"/>
              </p:cNvSpPr>
              <p:nvPr/>
            </p:nvSpPr>
            <p:spPr bwMode="auto">
              <a:xfrm>
                <a:off x="456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3" name="Rectangle 300"/>
              <p:cNvSpPr>
                <a:spLocks noChangeArrowheads="1"/>
              </p:cNvSpPr>
              <p:nvPr/>
            </p:nvSpPr>
            <p:spPr bwMode="auto">
              <a:xfrm>
                <a:off x="4571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4" name="Rectangle 301"/>
              <p:cNvSpPr>
                <a:spLocks noChangeArrowheads="1"/>
              </p:cNvSpPr>
              <p:nvPr/>
            </p:nvSpPr>
            <p:spPr bwMode="auto">
              <a:xfrm>
                <a:off x="4558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5" name="Rectangle 302"/>
              <p:cNvSpPr>
                <a:spLocks noChangeArrowheads="1"/>
              </p:cNvSpPr>
              <p:nvPr/>
            </p:nvSpPr>
            <p:spPr bwMode="auto">
              <a:xfrm>
                <a:off x="456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6" name="Rectangle 303"/>
              <p:cNvSpPr>
                <a:spLocks noChangeArrowheads="1"/>
              </p:cNvSpPr>
              <p:nvPr/>
            </p:nvSpPr>
            <p:spPr bwMode="auto">
              <a:xfrm>
                <a:off x="4571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7" name="Rectangle 304"/>
              <p:cNvSpPr>
                <a:spLocks noChangeArrowheads="1"/>
              </p:cNvSpPr>
              <p:nvPr/>
            </p:nvSpPr>
            <p:spPr bwMode="auto">
              <a:xfrm>
                <a:off x="4558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Rectangle 305"/>
              <p:cNvSpPr>
                <a:spLocks noChangeArrowheads="1"/>
              </p:cNvSpPr>
              <p:nvPr/>
            </p:nvSpPr>
            <p:spPr bwMode="auto">
              <a:xfrm>
                <a:off x="456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9" name="Rectangle 306"/>
              <p:cNvSpPr>
                <a:spLocks noChangeArrowheads="1"/>
              </p:cNvSpPr>
              <p:nvPr/>
            </p:nvSpPr>
            <p:spPr bwMode="auto">
              <a:xfrm>
                <a:off x="4571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0" name="Rectangle 307"/>
              <p:cNvSpPr>
                <a:spLocks noChangeArrowheads="1"/>
              </p:cNvSpPr>
              <p:nvPr/>
            </p:nvSpPr>
            <p:spPr bwMode="auto">
              <a:xfrm>
                <a:off x="4490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Rectangle 308"/>
              <p:cNvSpPr>
                <a:spLocks noChangeArrowheads="1"/>
              </p:cNvSpPr>
              <p:nvPr/>
            </p:nvSpPr>
            <p:spPr bwMode="auto">
              <a:xfrm>
                <a:off x="4498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2" name="Rectangle 309"/>
              <p:cNvSpPr>
                <a:spLocks noChangeArrowheads="1"/>
              </p:cNvSpPr>
              <p:nvPr/>
            </p:nvSpPr>
            <p:spPr bwMode="auto">
              <a:xfrm>
                <a:off x="4507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3" name="Rectangle 310"/>
              <p:cNvSpPr>
                <a:spLocks noChangeArrowheads="1"/>
              </p:cNvSpPr>
              <p:nvPr/>
            </p:nvSpPr>
            <p:spPr bwMode="auto">
              <a:xfrm>
                <a:off x="4490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4" name="Rectangle 311"/>
              <p:cNvSpPr>
                <a:spLocks noChangeArrowheads="1"/>
              </p:cNvSpPr>
              <p:nvPr/>
            </p:nvSpPr>
            <p:spPr bwMode="auto">
              <a:xfrm>
                <a:off x="4498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5" name="Rectangle 312"/>
              <p:cNvSpPr>
                <a:spLocks noChangeArrowheads="1"/>
              </p:cNvSpPr>
              <p:nvPr/>
            </p:nvSpPr>
            <p:spPr bwMode="auto">
              <a:xfrm>
                <a:off x="4507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6" name="Rectangle 313"/>
              <p:cNvSpPr>
                <a:spLocks noChangeArrowheads="1"/>
              </p:cNvSpPr>
              <p:nvPr/>
            </p:nvSpPr>
            <p:spPr bwMode="auto">
              <a:xfrm>
                <a:off x="4490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7" name="Rectangle 314"/>
              <p:cNvSpPr>
                <a:spLocks noChangeArrowheads="1"/>
              </p:cNvSpPr>
              <p:nvPr/>
            </p:nvSpPr>
            <p:spPr bwMode="auto">
              <a:xfrm>
                <a:off x="4498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8" name="Rectangle 315"/>
              <p:cNvSpPr>
                <a:spLocks noChangeArrowheads="1"/>
              </p:cNvSpPr>
              <p:nvPr/>
            </p:nvSpPr>
            <p:spPr bwMode="auto">
              <a:xfrm>
                <a:off x="4507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9" name="Rectangle 316"/>
              <p:cNvSpPr>
                <a:spLocks noChangeArrowheads="1"/>
              </p:cNvSpPr>
              <p:nvPr/>
            </p:nvSpPr>
            <p:spPr bwMode="auto">
              <a:xfrm>
                <a:off x="4490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0" name="Rectangle 317"/>
              <p:cNvSpPr>
                <a:spLocks noChangeArrowheads="1"/>
              </p:cNvSpPr>
              <p:nvPr/>
            </p:nvSpPr>
            <p:spPr bwMode="auto">
              <a:xfrm>
                <a:off x="4498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1" name="Rectangle 318"/>
              <p:cNvSpPr>
                <a:spLocks noChangeArrowheads="1"/>
              </p:cNvSpPr>
              <p:nvPr/>
            </p:nvSpPr>
            <p:spPr bwMode="auto">
              <a:xfrm>
                <a:off x="4507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2" name="Rectangle 319"/>
              <p:cNvSpPr>
                <a:spLocks noChangeArrowheads="1"/>
              </p:cNvSpPr>
              <p:nvPr/>
            </p:nvSpPr>
            <p:spPr bwMode="auto">
              <a:xfrm>
                <a:off x="4490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3" name="Rectangle 320"/>
              <p:cNvSpPr>
                <a:spLocks noChangeArrowheads="1"/>
              </p:cNvSpPr>
              <p:nvPr/>
            </p:nvSpPr>
            <p:spPr bwMode="auto">
              <a:xfrm>
                <a:off x="4498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4" name="Rectangle 321"/>
              <p:cNvSpPr>
                <a:spLocks noChangeArrowheads="1"/>
              </p:cNvSpPr>
              <p:nvPr/>
            </p:nvSpPr>
            <p:spPr bwMode="auto">
              <a:xfrm>
                <a:off x="4507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5" name="Rectangle 322"/>
              <p:cNvSpPr>
                <a:spLocks noChangeArrowheads="1"/>
              </p:cNvSpPr>
              <p:nvPr/>
            </p:nvSpPr>
            <p:spPr bwMode="auto">
              <a:xfrm>
                <a:off x="4490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6" name="Rectangle 323"/>
              <p:cNvSpPr>
                <a:spLocks noChangeArrowheads="1"/>
              </p:cNvSpPr>
              <p:nvPr/>
            </p:nvSpPr>
            <p:spPr bwMode="auto">
              <a:xfrm>
                <a:off x="4498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7" name="Rectangle 324"/>
              <p:cNvSpPr>
                <a:spLocks noChangeArrowheads="1"/>
              </p:cNvSpPr>
              <p:nvPr/>
            </p:nvSpPr>
            <p:spPr bwMode="auto">
              <a:xfrm>
                <a:off x="4507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8" name="Rectangle 325"/>
              <p:cNvSpPr>
                <a:spLocks noChangeArrowheads="1"/>
              </p:cNvSpPr>
              <p:nvPr/>
            </p:nvSpPr>
            <p:spPr bwMode="auto">
              <a:xfrm>
                <a:off x="4490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9" name="Rectangle 326"/>
              <p:cNvSpPr>
                <a:spLocks noChangeArrowheads="1"/>
              </p:cNvSpPr>
              <p:nvPr/>
            </p:nvSpPr>
            <p:spPr bwMode="auto">
              <a:xfrm>
                <a:off x="4498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0" name="Rectangle 327"/>
              <p:cNvSpPr>
                <a:spLocks noChangeArrowheads="1"/>
              </p:cNvSpPr>
              <p:nvPr/>
            </p:nvSpPr>
            <p:spPr bwMode="auto">
              <a:xfrm>
                <a:off x="4507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Rectangle 328"/>
              <p:cNvSpPr>
                <a:spLocks noChangeArrowheads="1"/>
              </p:cNvSpPr>
              <p:nvPr/>
            </p:nvSpPr>
            <p:spPr bwMode="auto">
              <a:xfrm>
                <a:off x="4490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2" name="Rectangle 329"/>
              <p:cNvSpPr>
                <a:spLocks noChangeArrowheads="1"/>
              </p:cNvSpPr>
              <p:nvPr/>
            </p:nvSpPr>
            <p:spPr bwMode="auto">
              <a:xfrm>
                <a:off x="4498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3" name="Rectangle 330"/>
              <p:cNvSpPr>
                <a:spLocks noChangeArrowheads="1"/>
              </p:cNvSpPr>
              <p:nvPr/>
            </p:nvSpPr>
            <p:spPr bwMode="auto">
              <a:xfrm>
                <a:off x="4507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4" name="Rectangle 331"/>
              <p:cNvSpPr>
                <a:spLocks noChangeArrowheads="1"/>
              </p:cNvSpPr>
              <p:nvPr/>
            </p:nvSpPr>
            <p:spPr bwMode="auto">
              <a:xfrm>
                <a:off x="4669" y="1914"/>
                <a:ext cx="276" cy="4"/>
              </a:xfrm>
              <a:prstGeom prst="rect">
                <a:avLst/>
              </a:prstGeom>
              <a:solidFill>
                <a:srgbClr val="F5F7F7"/>
              </a:solidFill>
              <a:ln w="0">
                <a:solidFill>
                  <a:srgbClr val="F5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5" name="Freeform 332"/>
              <p:cNvSpPr>
                <a:spLocks/>
              </p:cNvSpPr>
              <p:nvPr/>
            </p:nvSpPr>
            <p:spPr bwMode="auto">
              <a:xfrm>
                <a:off x="4801" y="1739"/>
                <a:ext cx="12" cy="13"/>
              </a:xfrm>
              <a:custGeom>
                <a:avLst/>
                <a:gdLst/>
                <a:ahLst/>
                <a:cxnLst>
                  <a:cxn ang="0">
                    <a:pos x="12" y="9"/>
                  </a:cxn>
                  <a:cxn ang="0">
                    <a:pos x="12" y="13"/>
                  </a:cxn>
                  <a:cxn ang="0">
                    <a:pos x="8" y="13"/>
                  </a:cxn>
                  <a:cxn ang="0">
                    <a:pos x="4" y="13"/>
                  </a:cxn>
                  <a:cxn ang="0">
                    <a:pos x="0" y="9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4"/>
                  </a:cxn>
                  <a:cxn ang="0">
                    <a:pos x="12" y="9"/>
                  </a:cxn>
                </a:cxnLst>
                <a:rect l="0" t="0" r="r" b="b"/>
                <a:pathLst>
                  <a:path w="12" h="13">
                    <a:moveTo>
                      <a:pt x="12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4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DAE1DE"/>
              </a:solidFill>
              <a:ln w="0">
                <a:solidFill>
                  <a:srgbClr val="DAE1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6" name="Freeform 333"/>
              <p:cNvSpPr>
                <a:spLocks/>
              </p:cNvSpPr>
              <p:nvPr/>
            </p:nvSpPr>
            <p:spPr bwMode="auto">
              <a:xfrm>
                <a:off x="4703" y="1760"/>
                <a:ext cx="106" cy="35"/>
              </a:xfrm>
              <a:custGeom>
                <a:avLst/>
                <a:gdLst/>
                <a:ahLst/>
                <a:cxnLst>
                  <a:cxn ang="0">
                    <a:pos x="106" y="0"/>
                  </a:cxn>
                  <a:cxn ang="0">
                    <a:pos x="68" y="5"/>
                  </a:cxn>
                  <a:cxn ang="0">
                    <a:pos x="34" y="17"/>
                  </a:cxn>
                  <a:cxn ang="0">
                    <a:pos x="0" y="17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106" y="35"/>
                  </a:cxn>
                  <a:cxn ang="0">
                    <a:pos x="106" y="0"/>
                  </a:cxn>
                </a:cxnLst>
                <a:rect l="0" t="0" r="r" b="b"/>
                <a:pathLst>
                  <a:path w="106" h="35">
                    <a:moveTo>
                      <a:pt x="106" y="0"/>
                    </a:moveTo>
                    <a:lnTo>
                      <a:pt x="68" y="5"/>
                    </a:lnTo>
                    <a:lnTo>
                      <a:pt x="34" y="17"/>
                    </a:lnTo>
                    <a:lnTo>
                      <a:pt x="0" y="17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106" y="3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99CC"/>
              </a:solidFill>
              <a:ln w="0">
                <a:solidFill>
                  <a:srgbClr val="EDF1F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7" name="Rectangle 334"/>
              <p:cNvSpPr>
                <a:spLocks noChangeArrowheads="1"/>
              </p:cNvSpPr>
              <p:nvPr/>
            </p:nvSpPr>
            <p:spPr bwMode="auto">
              <a:xfrm>
                <a:off x="4805" y="1748"/>
                <a:ext cx="8" cy="93"/>
              </a:xfrm>
              <a:prstGeom prst="rect">
                <a:avLst/>
              </a:prstGeom>
              <a:solidFill>
                <a:srgbClr val="DAE1DE"/>
              </a:solidFill>
              <a:ln w="0">
                <a:solidFill>
                  <a:srgbClr val="DAE1D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8" name="Freeform 335"/>
              <p:cNvSpPr>
                <a:spLocks/>
              </p:cNvSpPr>
              <p:nvPr/>
            </p:nvSpPr>
            <p:spPr bwMode="auto">
              <a:xfrm>
                <a:off x="4664" y="1833"/>
                <a:ext cx="290" cy="64"/>
              </a:xfrm>
              <a:custGeom>
                <a:avLst/>
                <a:gdLst/>
                <a:ahLst/>
                <a:cxnLst>
                  <a:cxn ang="0">
                    <a:pos x="290" y="64"/>
                  </a:cxn>
                  <a:cxn ang="0">
                    <a:pos x="0" y="64"/>
                  </a:cxn>
                  <a:cxn ang="0">
                    <a:pos x="145" y="0"/>
                  </a:cxn>
                  <a:cxn ang="0">
                    <a:pos x="290" y="64"/>
                  </a:cxn>
                </a:cxnLst>
                <a:rect l="0" t="0" r="r" b="b"/>
                <a:pathLst>
                  <a:path w="290" h="64">
                    <a:moveTo>
                      <a:pt x="290" y="64"/>
                    </a:moveTo>
                    <a:lnTo>
                      <a:pt x="0" y="64"/>
                    </a:lnTo>
                    <a:lnTo>
                      <a:pt x="145" y="0"/>
                    </a:lnTo>
                    <a:lnTo>
                      <a:pt x="290" y="64"/>
                    </a:lnTo>
                    <a:close/>
                  </a:path>
                </a:pathLst>
              </a:custGeom>
              <a:solidFill>
                <a:srgbClr val="DAE1DE"/>
              </a:solidFill>
              <a:ln w="0">
                <a:solidFill>
                  <a:srgbClr val="DAE1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9" name="Freeform 336"/>
              <p:cNvSpPr>
                <a:spLocks noEditPoints="1"/>
              </p:cNvSpPr>
              <p:nvPr/>
            </p:nvSpPr>
            <p:spPr bwMode="auto">
              <a:xfrm>
                <a:off x="4660" y="1841"/>
                <a:ext cx="294" cy="73"/>
              </a:xfrm>
              <a:custGeom>
                <a:avLst/>
                <a:gdLst/>
                <a:ahLst/>
                <a:cxnLst>
                  <a:cxn ang="0">
                    <a:pos x="290" y="73"/>
                  </a:cxn>
                  <a:cxn ang="0">
                    <a:pos x="290" y="60"/>
                  </a:cxn>
                  <a:cxn ang="0">
                    <a:pos x="260" y="60"/>
                  </a:cxn>
                  <a:cxn ang="0">
                    <a:pos x="277" y="56"/>
                  </a:cxn>
                  <a:cxn ang="0">
                    <a:pos x="260" y="60"/>
                  </a:cxn>
                  <a:cxn ang="0">
                    <a:pos x="251" y="56"/>
                  </a:cxn>
                  <a:cxn ang="0">
                    <a:pos x="243" y="39"/>
                  </a:cxn>
                  <a:cxn ang="0">
                    <a:pos x="217" y="43"/>
                  </a:cxn>
                  <a:cxn ang="0">
                    <a:pos x="234" y="34"/>
                  </a:cxn>
                  <a:cxn ang="0">
                    <a:pos x="217" y="43"/>
                  </a:cxn>
                  <a:cxn ang="0">
                    <a:pos x="205" y="39"/>
                  </a:cxn>
                  <a:cxn ang="0">
                    <a:pos x="200" y="22"/>
                  </a:cxn>
                  <a:cxn ang="0">
                    <a:pos x="175" y="26"/>
                  </a:cxn>
                  <a:cxn ang="0">
                    <a:pos x="192" y="17"/>
                  </a:cxn>
                  <a:cxn ang="0">
                    <a:pos x="175" y="26"/>
                  </a:cxn>
                  <a:cxn ang="0">
                    <a:pos x="162" y="17"/>
                  </a:cxn>
                  <a:cxn ang="0">
                    <a:pos x="158" y="5"/>
                  </a:cxn>
                  <a:cxn ang="0">
                    <a:pos x="136" y="17"/>
                  </a:cxn>
                  <a:cxn ang="0">
                    <a:pos x="141" y="0"/>
                  </a:cxn>
                  <a:cxn ang="0">
                    <a:pos x="136" y="17"/>
                  </a:cxn>
                  <a:cxn ang="0">
                    <a:pos x="124" y="22"/>
                  </a:cxn>
                  <a:cxn ang="0">
                    <a:pos x="107" y="17"/>
                  </a:cxn>
                  <a:cxn ang="0">
                    <a:pos x="90" y="39"/>
                  </a:cxn>
                  <a:cxn ang="0">
                    <a:pos x="98" y="22"/>
                  </a:cxn>
                  <a:cxn ang="0">
                    <a:pos x="90" y="39"/>
                  </a:cxn>
                  <a:cxn ang="0">
                    <a:pos x="81" y="43"/>
                  </a:cxn>
                  <a:cxn ang="0">
                    <a:pos x="64" y="34"/>
                  </a:cxn>
                  <a:cxn ang="0">
                    <a:pos x="47" y="56"/>
                  </a:cxn>
                  <a:cxn ang="0">
                    <a:pos x="56" y="39"/>
                  </a:cxn>
                  <a:cxn ang="0">
                    <a:pos x="47" y="56"/>
                  </a:cxn>
                  <a:cxn ang="0">
                    <a:pos x="38" y="60"/>
                  </a:cxn>
                  <a:cxn ang="0">
                    <a:pos x="21" y="51"/>
                  </a:cxn>
                  <a:cxn ang="0">
                    <a:pos x="4" y="73"/>
                  </a:cxn>
                  <a:cxn ang="0">
                    <a:pos x="9" y="60"/>
                  </a:cxn>
                  <a:cxn ang="0">
                    <a:pos x="4" y="73"/>
                  </a:cxn>
                </a:cxnLst>
                <a:rect l="0" t="0" r="r" b="b"/>
                <a:pathLst>
                  <a:path w="294" h="73">
                    <a:moveTo>
                      <a:pt x="281" y="73"/>
                    </a:moveTo>
                    <a:lnTo>
                      <a:pt x="290" y="73"/>
                    </a:lnTo>
                    <a:lnTo>
                      <a:pt x="294" y="64"/>
                    </a:lnTo>
                    <a:lnTo>
                      <a:pt x="290" y="60"/>
                    </a:lnTo>
                    <a:lnTo>
                      <a:pt x="281" y="73"/>
                    </a:lnTo>
                    <a:close/>
                    <a:moveTo>
                      <a:pt x="260" y="60"/>
                    </a:moveTo>
                    <a:lnTo>
                      <a:pt x="273" y="68"/>
                    </a:lnTo>
                    <a:lnTo>
                      <a:pt x="277" y="56"/>
                    </a:lnTo>
                    <a:lnTo>
                      <a:pt x="268" y="51"/>
                    </a:lnTo>
                    <a:lnTo>
                      <a:pt x="260" y="60"/>
                    </a:lnTo>
                    <a:close/>
                    <a:moveTo>
                      <a:pt x="239" y="51"/>
                    </a:moveTo>
                    <a:lnTo>
                      <a:pt x="251" y="56"/>
                    </a:lnTo>
                    <a:lnTo>
                      <a:pt x="256" y="47"/>
                    </a:lnTo>
                    <a:lnTo>
                      <a:pt x="243" y="39"/>
                    </a:lnTo>
                    <a:lnTo>
                      <a:pt x="239" y="51"/>
                    </a:lnTo>
                    <a:close/>
                    <a:moveTo>
                      <a:pt x="217" y="43"/>
                    </a:moveTo>
                    <a:lnTo>
                      <a:pt x="230" y="47"/>
                    </a:lnTo>
                    <a:lnTo>
                      <a:pt x="234" y="34"/>
                    </a:lnTo>
                    <a:lnTo>
                      <a:pt x="222" y="30"/>
                    </a:lnTo>
                    <a:lnTo>
                      <a:pt x="217" y="43"/>
                    </a:lnTo>
                    <a:close/>
                    <a:moveTo>
                      <a:pt x="196" y="34"/>
                    </a:moveTo>
                    <a:lnTo>
                      <a:pt x="205" y="39"/>
                    </a:lnTo>
                    <a:lnTo>
                      <a:pt x="213" y="26"/>
                    </a:lnTo>
                    <a:lnTo>
                      <a:pt x="200" y="22"/>
                    </a:lnTo>
                    <a:lnTo>
                      <a:pt x="196" y="34"/>
                    </a:lnTo>
                    <a:close/>
                    <a:moveTo>
                      <a:pt x="175" y="26"/>
                    </a:moveTo>
                    <a:lnTo>
                      <a:pt x="183" y="30"/>
                    </a:lnTo>
                    <a:lnTo>
                      <a:pt x="192" y="17"/>
                    </a:lnTo>
                    <a:lnTo>
                      <a:pt x="179" y="13"/>
                    </a:lnTo>
                    <a:lnTo>
                      <a:pt x="175" y="26"/>
                    </a:lnTo>
                    <a:close/>
                    <a:moveTo>
                      <a:pt x="153" y="13"/>
                    </a:moveTo>
                    <a:lnTo>
                      <a:pt x="162" y="17"/>
                    </a:lnTo>
                    <a:lnTo>
                      <a:pt x="166" y="9"/>
                    </a:lnTo>
                    <a:lnTo>
                      <a:pt x="158" y="5"/>
                    </a:lnTo>
                    <a:lnTo>
                      <a:pt x="153" y="13"/>
                    </a:lnTo>
                    <a:close/>
                    <a:moveTo>
                      <a:pt x="136" y="17"/>
                    </a:moveTo>
                    <a:lnTo>
                      <a:pt x="145" y="13"/>
                    </a:lnTo>
                    <a:lnTo>
                      <a:pt x="141" y="0"/>
                    </a:lnTo>
                    <a:lnTo>
                      <a:pt x="128" y="5"/>
                    </a:lnTo>
                    <a:lnTo>
                      <a:pt x="136" y="17"/>
                    </a:lnTo>
                    <a:close/>
                    <a:moveTo>
                      <a:pt x="115" y="26"/>
                    </a:moveTo>
                    <a:lnTo>
                      <a:pt x="124" y="22"/>
                    </a:lnTo>
                    <a:lnTo>
                      <a:pt x="119" y="9"/>
                    </a:lnTo>
                    <a:lnTo>
                      <a:pt x="107" y="17"/>
                    </a:lnTo>
                    <a:lnTo>
                      <a:pt x="115" y="26"/>
                    </a:lnTo>
                    <a:close/>
                    <a:moveTo>
                      <a:pt x="90" y="39"/>
                    </a:moveTo>
                    <a:lnTo>
                      <a:pt x="102" y="30"/>
                    </a:lnTo>
                    <a:lnTo>
                      <a:pt x="98" y="22"/>
                    </a:lnTo>
                    <a:lnTo>
                      <a:pt x="85" y="26"/>
                    </a:lnTo>
                    <a:lnTo>
                      <a:pt x="90" y="39"/>
                    </a:lnTo>
                    <a:close/>
                    <a:moveTo>
                      <a:pt x="68" y="47"/>
                    </a:moveTo>
                    <a:lnTo>
                      <a:pt x="81" y="43"/>
                    </a:lnTo>
                    <a:lnTo>
                      <a:pt x="77" y="30"/>
                    </a:lnTo>
                    <a:lnTo>
                      <a:pt x="64" y="34"/>
                    </a:lnTo>
                    <a:lnTo>
                      <a:pt x="68" y="47"/>
                    </a:lnTo>
                    <a:close/>
                    <a:moveTo>
                      <a:pt x="47" y="56"/>
                    </a:moveTo>
                    <a:lnTo>
                      <a:pt x="60" y="51"/>
                    </a:lnTo>
                    <a:lnTo>
                      <a:pt x="56" y="39"/>
                    </a:lnTo>
                    <a:lnTo>
                      <a:pt x="43" y="43"/>
                    </a:lnTo>
                    <a:lnTo>
                      <a:pt x="47" y="56"/>
                    </a:lnTo>
                    <a:close/>
                    <a:moveTo>
                      <a:pt x="26" y="64"/>
                    </a:moveTo>
                    <a:lnTo>
                      <a:pt x="38" y="60"/>
                    </a:lnTo>
                    <a:lnTo>
                      <a:pt x="30" y="47"/>
                    </a:lnTo>
                    <a:lnTo>
                      <a:pt x="21" y="51"/>
                    </a:lnTo>
                    <a:lnTo>
                      <a:pt x="26" y="64"/>
                    </a:lnTo>
                    <a:close/>
                    <a:moveTo>
                      <a:pt x="4" y="73"/>
                    </a:moveTo>
                    <a:lnTo>
                      <a:pt x="13" y="68"/>
                    </a:lnTo>
                    <a:lnTo>
                      <a:pt x="9" y="60"/>
                    </a:lnTo>
                    <a:lnTo>
                      <a:pt x="0" y="64"/>
                    </a:lnTo>
                    <a:lnTo>
                      <a:pt x="4" y="73"/>
                    </a:lnTo>
                    <a:close/>
                  </a:path>
                </a:pathLst>
              </a:custGeom>
              <a:solidFill>
                <a:srgbClr val="9EAAA2"/>
              </a:solidFill>
              <a:ln w="0">
                <a:solidFill>
                  <a:srgbClr val="9EAA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10" name="Freeform 337"/>
              <p:cNvSpPr>
                <a:spLocks/>
              </p:cNvSpPr>
              <p:nvPr/>
            </p:nvSpPr>
            <p:spPr bwMode="auto">
              <a:xfrm>
                <a:off x="4656" y="1829"/>
                <a:ext cx="307" cy="80"/>
              </a:xfrm>
              <a:custGeom>
                <a:avLst/>
                <a:gdLst/>
                <a:ahLst/>
                <a:cxnLst>
                  <a:cxn ang="0">
                    <a:pos x="4" y="80"/>
                  </a:cxn>
                  <a:cxn ang="0">
                    <a:pos x="153" y="12"/>
                  </a:cxn>
                  <a:cxn ang="0">
                    <a:pos x="302" y="76"/>
                  </a:cxn>
                  <a:cxn ang="0">
                    <a:pos x="307" y="63"/>
                  </a:cxn>
                  <a:cxn ang="0">
                    <a:pos x="153" y="0"/>
                  </a:cxn>
                  <a:cxn ang="0">
                    <a:pos x="0" y="68"/>
                  </a:cxn>
                  <a:cxn ang="0">
                    <a:pos x="4" y="80"/>
                  </a:cxn>
                </a:cxnLst>
                <a:rect l="0" t="0" r="r" b="b"/>
                <a:pathLst>
                  <a:path w="307" h="80">
                    <a:moveTo>
                      <a:pt x="4" y="80"/>
                    </a:moveTo>
                    <a:lnTo>
                      <a:pt x="153" y="12"/>
                    </a:lnTo>
                    <a:lnTo>
                      <a:pt x="302" y="76"/>
                    </a:lnTo>
                    <a:lnTo>
                      <a:pt x="307" y="63"/>
                    </a:lnTo>
                    <a:lnTo>
                      <a:pt x="153" y="0"/>
                    </a:lnTo>
                    <a:lnTo>
                      <a:pt x="0" y="68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9EAAA2"/>
              </a:solidFill>
              <a:ln w="0">
                <a:solidFill>
                  <a:srgbClr val="9EAA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11" name="Rectangle 338"/>
              <p:cNvSpPr>
                <a:spLocks noChangeArrowheads="1"/>
              </p:cNvSpPr>
              <p:nvPr/>
            </p:nvSpPr>
            <p:spPr bwMode="auto">
              <a:xfrm>
                <a:off x="4315" y="2135"/>
                <a:ext cx="984" cy="22"/>
              </a:xfrm>
              <a:prstGeom prst="rect">
                <a:avLst/>
              </a:prstGeom>
              <a:solidFill>
                <a:srgbClr val="604432"/>
              </a:solidFill>
              <a:ln w="0">
                <a:solidFill>
                  <a:srgbClr val="1326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316" name="Picture 32" descr="CSBL00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958262" y="1146769"/>
              <a:ext cx="1377467" cy="14872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17" name="正方形/長方形 316"/>
          <p:cNvSpPr/>
          <p:nvPr/>
        </p:nvSpPr>
        <p:spPr>
          <a:xfrm>
            <a:off x="1951623" y="1303866"/>
            <a:ext cx="52407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Tightly protected state secrets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" name="フリーフォーム 1648"/>
          <p:cNvSpPr/>
          <p:nvPr/>
        </p:nvSpPr>
        <p:spPr>
          <a:xfrm rot="14795619" flipH="1" flipV="1">
            <a:off x="859616" y="5836360"/>
            <a:ext cx="521047" cy="593005"/>
          </a:xfrm>
          <a:custGeom>
            <a:avLst/>
            <a:gdLst>
              <a:gd name="connsiteX0" fmla="*/ 0 w 127379"/>
              <a:gd name="connsiteY0" fmla="*/ 600501 h 600501"/>
              <a:gd name="connsiteX1" fmla="*/ 109182 w 127379"/>
              <a:gd name="connsiteY1" fmla="*/ 341194 h 600501"/>
              <a:gd name="connsiteX2" fmla="*/ 109182 w 127379"/>
              <a:gd name="connsiteY2" fmla="*/ 0 h 600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379" h="600501">
                <a:moveTo>
                  <a:pt x="0" y="600501"/>
                </a:moveTo>
                <a:cubicBezTo>
                  <a:pt x="45492" y="520889"/>
                  <a:pt x="90985" y="441277"/>
                  <a:pt x="109182" y="341194"/>
                </a:cubicBezTo>
                <a:cubicBezTo>
                  <a:pt x="127379" y="241111"/>
                  <a:pt x="118280" y="120555"/>
                  <a:pt x="109182" y="0"/>
                </a:cubicBezTo>
              </a:path>
            </a:pathLst>
          </a:custGeom>
          <a:ln w="5715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867" name="Picture 43" descr="ot_00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69961" y="5240747"/>
            <a:ext cx="819224" cy="833264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</p:pic>
      <p:grpSp>
        <p:nvGrpSpPr>
          <p:cNvPr id="36" name="グループ化 1646"/>
          <p:cNvGrpSpPr/>
          <p:nvPr/>
        </p:nvGrpSpPr>
        <p:grpSpPr>
          <a:xfrm>
            <a:off x="1194234" y="3238500"/>
            <a:ext cx="856824" cy="1644216"/>
            <a:chOff x="853034" y="3238500"/>
            <a:chExt cx="856824" cy="1644216"/>
          </a:xfrm>
        </p:grpSpPr>
        <p:sp>
          <p:nvSpPr>
            <p:cNvPr id="1644" name="直方体 1643"/>
            <p:cNvSpPr>
              <a:spLocks noChangeArrowheads="1"/>
            </p:cNvSpPr>
            <p:nvPr/>
          </p:nvSpPr>
          <p:spPr bwMode="auto">
            <a:xfrm>
              <a:off x="1336795" y="3238500"/>
              <a:ext cx="373063" cy="1644216"/>
            </a:xfrm>
            <a:prstGeom prst="cube">
              <a:avLst>
                <a:gd name="adj" fmla="val 78824"/>
              </a:avLst>
            </a:prstGeom>
            <a:blipFill dpi="0" rotWithShape="1">
              <a:blip r:embed="rId4" cstate="print"/>
              <a:srcRect/>
              <a:stretch>
                <a:fillRect/>
              </a:stretch>
            </a:blipFill>
            <a:ln w="41275" cap="sq">
              <a:solidFill>
                <a:srgbClr val="000000"/>
              </a:solidFill>
              <a:miter lim="800000"/>
              <a:headEnd/>
              <a:tailEnd type="none" w="lg" len="lg"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kern="0" dirty="0">
                <a:solidFill>
                  <a:srgbClr val="000000"/>
                </a:solidFill>
                <a:latin typeface="+mn-lt"/>
                <a:ea typeface="ＭＳ Ｐゴシック"/>
              </a:endParaRPr>
            </a:p>
          </p:txBody>
        </p:sp>
        <p:pic>
          <p:nvPicPr>
            <p:cNvPr id="1645" name="Picture 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53034" y="3866872"/>
              <a:ext cx="510333" cy="52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648" name="フリーフォーム 1647"/>
          <p:cNvSpPr/>
          <p:nvPr/>
        </p:nvSpPr>
        <p:spPr>
          <a:xfrm rot="16200000">
            <a:off x="592549" y="3501778"/>
            <a:ext cx="670999" cy="600503"/>
          </a:xfrm>
          <a:custGeom>
            <a:avLst/>
            <a:gdLst>
              <a:gd name="connsiteX0" fmla="*/ 1228725 w 1228725"/>
              <a:gd name="connsiteY0" fmla="*/ 0 h 1790700"/>
              <a:gd name="connsiteX1" fmla="*/ 571500 w 1228725"/>
              <a:gd name="connsiteY1" fmla="*/ 23812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228725 w 1228725"/>
              <a:gd name="connsiteY0" fmla="*/ 0 h 1790700"/>
              <a:gd name="connsiteX1" fmla="*/ 485775 w 1228725"/>
              <a:gd name="connsiteY1" fmla="*/ 37147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181100 w 1181100"/>
              <a:gd name="connsiteY0" fmla="*/ 0 h 1838325"/>
              <a:gd name="connsiteX1" fmla="*/ 485775 w 1181100"/>
              <a:gd name="connsiteY1" fmla="*/ 419100 h 1838325"/>
              <a:gd name="connsiteX2" fmla="*/ 104775 w 1181100"/>
              <a:gd name="connsiteY2" fmla="*/ 1104900 h 1838325"/>
              <a:gd name="connsiteX3" fmla="*/ 0 w 1181100"/>
              <a:gd name="connsiteY3" fmla="*/ 1838325 h 183832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4838 w 1228725"/>
              <a:gd name="connsiteY1" fmla="*/ 485775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9600 w 1228725"/>
              <a:gd name="connsiteY1" fmla="*/ 54768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204788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38164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833563">
                <a:moveTo>
                  <a:pt x="1295400" y="0"/>
                </a:moveTo>
                <a:cubicBezTo>
                  <a:pt x="1022350" y="169068"/>
                  <a:pt x="795337" y="354014"/>
                  <a:pt x="609600" y="538164"/>
                </a:cubicBezTo>
                <a:cubicBezTo>
                  <a:pt x="423863" y="722314"/>
                  <a:pt x="320675" y="850106"/>
                  <a:pt x="180975" y="1104901"/>
                </a:cubicBezTo>
                <a:cubicBezTo>
                  <a:pt x="79375" y="1316832"/>
                  <a:pt x="4762" y="1596232"/>
                  <a:pt x="0" y="1833563"/>
                </a:cubicBezTo>
              </a:path>
            </a:pathLst>
          </a:custGeom>
          <a:ln w="508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7" name="グループ化 1645"/>
          <p:cNvGrpSpPr/>
          <p:nvPr/>
        </p:nvGrpSpPr>
        <p:grpSpPr>
          <a:xfrm>
            <a:off x="1360278" y="5131558"/>
            <a:ext cx="843177" cy="1513994"/>
            <a:chOff x="1196502" y="5131558"/>
            <a:chExt cx="843177" cy="1513994"/>
          </a:xfrm>
        </p:grpSpPr>
        <p:sp>
          <p:nvSpPr>
            <p:cNvPr id="1650" name="直方体 1649"/>
            <p:cNvSpPr>
              <a:spLocks noChangeArrowheads="1"/>
            </p:cNvSpPr>
            <p:nvPr/>
          </p:nvSpPr>
          <p:spPr bwMode="auto">
            <a:xfrm>
              <a:off x="1666616" y="5131558"/>
              <a:ext cx="373063" cy="1513994"/>
            </a:xfrm>
            <a:prstGeom prst="cube">
              <a:avLst>
                <a:gd name="adj" fmla="val 78824"/>
              </a:avLst>
            </a:prstGeom>
            <a:blipFill dpi="0" rotWithShape="1">
              <a:blip r:embed="rId4" cstate="print"/>
              <a:srcRect/>
              <a:stretch>
                <a:fillRect/>
              </a:stretch>
            </a:blipFill>
            <a:ln w="41275" cap="sq">
              <a:solidFill>
                <a:srgbClr val="000000"/>
              </a:solidFill>
              <a:miter lim="800000"/>
              <a:headEnd/>
              <a:tailEnd type="none" w="lg" len="lg"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kern="0" dirty="0">
                <a:solidFill>
                  <a:srgbClr val="000000"/>
                </a:solidFill>
                <a:latin typeface="+mn-lt"/>
                <a:ea typeface="ＭＳ Ｐゴシック"/>
              </a:endParaRPr>
            </a:p>
          </p:txBody>
        </p:sp>
        <p:pic>
          <p:nvPicPr>
            <p:cNvPr id="1651" name="Picture 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196502" y="5711594"/>
              <a:ext cx="510333" cy="52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864" name="Picture 43" descr="ot_00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4425" y="2672683"/>
            <a:ext cx="819224" cy="833264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</p:pic>
      <p:grpSp>
        <p:nvGrpSpPr>
          <p:cNvPr id="1646" name="グループ化 1659"/>
          <p:cNvGrpSpPr/>
          <p:nvPr/>
        </p:nvGrpSpPr>
        <p:grpSpPr>
          <a:xfrm>
            <a:off x="2600350" y="1522351"/>
            <a:ext cx="6421755" cy="5240113"/>
            <a:chOff x="1968424" y="1433021"/>
            <a:chExt cx="6421755" cy="5240113"/>
          </a:xfrm>
        </p:grpSpPr>
        <p:sp>
          <p:nvSpPr>
            <p:cNvPr id="1647" name="AutoShape 2"/>
            <p:cNvSpPr>
              <a:spLocks noChangeAspect="1" noChangeArrowheads="1"/>
            </p:cNvSpPr>
            <p:nvPr/>
          </p:nvSpPr>
          <p:spPr bwMode="auto">
            <a:xfrm>
              <a:off x="2040349" y="1433021"/>
              <a:ext cx="6349830" cy="1441966"/>
            </a:xfrm>
            <a:prstGeom prst="parallelogram">
              <a:avLst>
                <a:gd name="adj" fmla="val 94659"/>
              </a:avLst>
            </a:prstGeom>
            <a:gradFill rotWithShape="1">
              <a:gsLst>
                <a:gs pos="0">
                  <a:srgbClr val="9393ED">
                    <a:alpha val="50000"/>
                  </a:srgbClr>
                </a:gs>
                <a:gs pos="50000">
                  <a:schemeClr val="bg1">
                    <a:alpha val="64999"/>
                  </a:schemeClr>
                </a:gs>
                <a:gs pos="100000">
                  <a:srgbClr val="9393ED"/>
                </a:gs>
              </a:gsLst>
              <a:lin ang="0" scaled="1"/>
            </a:gradFill>
            <a:ln w="15875">
              <a:solidFill>
                <a:srgbClr val="3366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655" name="AutoShape 2"/>
            <p:cNvSpPr>
              <a:spLocks noChangeAspect="1" noChangeArrowheads="1"/>
            </p:cNvSpPr>
            <p:nvPr/>
          </p:nvSpPr>
          <p:spPr bwMode="auto">
            <a:xfrm>
              <a:off x="1968424" y="5022382"/>
              <a:ext cx="6349830" cy="1650752"/>
            </a:xfrm>
            <a:prstGeom prst="parallelogram">
              <a:avLst>
                <a:gd name="adj" fmla="val 94659"/>
              </a:avLst>
            </a:prstGeom>
            <a:gradFill rotWithShape="1">
              <a:gsLst>
                <a:gs pos="0">
                  <a:srgbClr val="9393ED">
                    <a:alpha val="50000"/>
                  </a:srgbClr>
                </a:gs>
                <a:gs pos="50000">
                  <a:schemeClr val="bg1">
                    <a:alpha val="64999"/>
                  </a:schemeClr>
                </a:gs>
                <a:gs pos="100000">
                  <a:srgbClr val="9393ED"/>
                </a:gs>
              </a:gsLst>
              <a:lin ang="0" scaled="1"/>
            </a:gradFill>
            <a:ln w="15875">
              <a:solidFill>
                <a:srgbClr val="3366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grpSp>
          <p:nvGrpSpPr>
            <p:cNvPr id="1656" name="グループ化 1656"/>
            <p:cNvGrpSpPr/>
            <p:nvPr/>
          </p:nvGrpSpPr>
          <p:grpSpPr>
            <a:xfrm>
              <a:off x="4290754" y="3566052"/>
              <a:ext cx="2233415" cy="1876111"/>
              <a:chOff x="3785787" y="3070746"/>
              <a:chExt cx="2233415" cy="2256729"/>
            </a:xfrm>
          </p:grpSpPr>
          <p:pic>
            <p:nvPicPr>
              <p:cNvPr id="3197" name="図 1944" descr="光円錐緑４.png"/>
              <p:cNvPicPr>
                <a:picLocks noChangeAspect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5342987" y="3152632"/>
                <a:ext cx="676215" cy="21748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198" name="図 1941" descr="光円錐緑２.png"/>
              <p:cNvPicPr>
                <a:picLocks noChangeAspect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785787" y="3070746"/>
                <a:ext cx="961939" cy="2112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1657" name="円/楕円 1994"/>
            <p:cNvSpPr>
              <a:spLocks noChangeArrowheads="1"/>
            </p:cNvSpPr>
            <p:nvPr/>
          </p:nvSpPr>
          <p:spPr bwMode="auto">
            <a:xfrm>
              <a:off x="5854303" y="5183502"/>
              <a:ext cx="660341" cy="447675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58" name="円/楕円 1995"/>
            <p:cNvSpPr>
              <a:spLocks noChangeArrowheads="1"/>
            </p:cNvSpPr>
            <p:nvPr/>
          </p:nvSpPr>
          <p:spPr bwMode="auto">
            <a:xfrm>
              <a:off x="6352734" y="6192866"/>
              <a:ext cx="601608" cy="268288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cxnSp>
          <p:nvCxnSpPr>
            <p:cNvPr id="1660" name="直線コネクタ 1659"/>
            <p:cNvCxnSpPr/>
            <p:nvPr/>
          </p:nvCxnSpPr>
          <p:spPr bwMode="auto">
            <a:xfrm rot="5400000" flipH="1" flipV="1">
              <a:off x="5549824" y="5318154"/>
              <a:ext cx="752475" cy="714375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61" name="Group 1122"/>
            <p:cNvGrpSpPr>
              <a:grpSpLocks noChangeAspect="1"/>
            </p:cNvGrpSpPr>
            <p:nvPr/>
          </p:nvGrpSpPr>
          <p:grpSpPr bwMode="auto">
            <a:xfrm>
              <a:off x="6003531" y="5426984"/>
              <a:ext cx="407952" cy="190500"/>
              <a:chOff x="2256" y="514"/>
              <a:chExt cx="2405" cy="1118"/>
            </a:xfrm>
          </p:grpSpPr>
          <p:sp>
            <p:nvSpPr>
              <p:cNvPr id="3152" name="AutoShape 1123"/>
              <p:cNvSpPr>
                <a:spLocks noChangeAspect="1" noChangeArrowheads="1" noTextEdit="1"/>
              </p:cNvSpPr>
              <p:nvPr/>
            </p:nvSpPr>
            <p:spPr bwMode="auto">
              <a:xfrm>
                <a:off x="2256" y="51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53" name="Rectangle 1124"/>
              <p:cNvSpPr>
                <a:spLocks noChangeAspect="1" noChangeArrowheads="1"/>
              </p:cNvSpPr>
              <p:nvPr/>
            </p:nvSpPr>
            <p:spPr bwMode="auto">
              <a:xfrm>
                <a:off x="2263" y="788"/>
                <a:ext cx="1963" cy="837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54" name="Line 1125"/>
              <p:cNvSpPr>
                <a:spLocks noChangeAspect="1" noChangeShapeType="1"/>
              </p:cNvSpPr>
              <p:nvPr/>
            </p:nvSpPr>
            <p:spPr bwMode="auto">
              <a:xfrm flipH="1">
                <a:off x="2263" y="162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55" name="Line 1126"/>
              <p:cNvSpPr>
                <a:spLocks noChangeAspect="1" noChangeShapeType="1"/>
              </p:cNvSpPr>
              <p:nvPr/>
            </p:nvSpPr>
            <p:spPr bwMode="auto">
              <a:xfrm flipV="1">
                <a:off x="2263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56" name="Line 112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57" name="Line 1128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58" name="Freeform 1129"/>
              <p:cNvSpPr>
                <a:spLocks noChangeAspect="1"/>
              </p:cNvSpPr>
              <p:nvPr/>
            </p:nvSpPr>
            <p:spPr bwMode="auto">
              <a:xfrm>
                <a:off x="4226" y="53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59" name="Line 1130"/>
              <p:cNvSpPr>
                <a:spLocks noChangeAspect="1" noChangeShapeType="1"/>
              </p:cNvSpPr>
              <p:nvPr/>
            </p:nvSpPr>
            <p:spPr bwMode="auto">
              <a:xfrm flipV="1">
                <a:off x="4226" y="136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0" name="Line 1131"/>
              <p:cNvSpPr>
                <a:spLocks noChangeAspect="1" noChangeShapeType="1"/>
              </p:cNvSpPr>
              <p:nvPr/>
            </p:nvSpPr>
            <p:spPr bwMode="auto">
              <a:xfrm flipV="1">
                <a:off x="4651" y="53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1" name="Line 1132"/>
              <p:cNvSpPr>
                <a:spLocks noChangeAspect="1" noChangeShapeType="1"/>
              </p:cNvSpPr>
              <p:nvPr/>
            </p:nvSpPr>
            <p:spPr bwMode="auto">
              <a:xfrm flipH="1">
                <a:off x="4226" y="53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2" name="Line 1133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3" name="Freeform 1134"/>
              <p:cNvSpPr>
                <a:spLocks noChangeAspect="1"/>
              </p:cNvSpPr>
              <p:nvPr/>
            </p:nvSpPr>
            <p:spPr bwMode="auto">
              <a:xfrm>
                <a:off x="2263" y="53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CCFFCC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4" name="Line 1135"/>
              <p:cNvSpPr>
                <a:spLocks noChangeAspect="1" noChangeShapeType="1"/>
              </p:cNvSpPr>
              <p:nvPr/>
            </p:nvSpPr>
            <p:spPr bwMode="auto">
              <a:xfrm flipH="1">
                <a:off x="2677" y="531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5" name="Line 1136"/>
              <p:cNvSpPr>
                <a:spLocks noChangeAspect="1" noChangeShapeType="1"/>
              </p:cNvSpPr>
              <p:nvPr/>
            </p:nvSpPr>
            <p:spPr bwMode="auto">
              <a:xfrm flipH="1">
                <a:off x="2263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6" name="Line 113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7" name="Line 1138"/>
              <p:cNvSpPr>
                <a:spLocks noChangeAspect="1" noChangeShapeType="1"/>
              </p:cNvSpPr>
              <p:nvPr/>
            </p:nvSpPr>
            <p:spPr bwMode="auto">
              <a:xfrm flipV="1">
                <a:off x="4226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8" name="Oval 1139"/>
              <p:cNvSpPr>
                <a:spLocks noChangeAspect="1" noChangeArrowheads="1"/>
              </p:cNvSpPr>
              <p:nvPr/>
            </p:nvSpPr>
            <p:spPr bwMode="auto">
              <a:xfrm>
                <a:off x="2784" y="852"/>
                <a:ext cx="900" cy="360"/>
              </a:xfrm>
              <a:prstGeom prst="ellipse">
                <a:avLst/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69" name="Oval 1140"/>
              <p:cNvSpPr>
                <a:spLocks noChangeAspect="1" noChangeArrowheads="1"/>
              </p:cNvSpPr>
              <p:nvPr/>
            </p:nvSpPr>
            <p:spPr bwMode="auto">
              <a:xfrm>
                <a:off x="282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0" name="Oval 1141"/>
              <p:cNvSpPr>
                <a:spLocks noChangeAspect="1" noChangeArrowheads="1"/>
              </p:cNvSpPr>
              <p:nvPr/>
            </p:nvSpPr>
            <p:spPr bwMode="auto">
              <a:xfrm>
                <a:off x="304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1" name="Oval 1142"/>
              <p:cNvSpPr>
                <a:spLocks noChangeAspect="1" noChangeArrowheads="1"/>
              </p:cNvSpPr>
              <p:nvPr/>
            </p:nvSpPr>
            <p:spPr bwMode="auto">
              <a:xfrm>
                <a:off x="326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2" name="Oval 1143"/>
              <p:cNvSpPr>
                <a:spLocks noChangeAspect="1" noChangeArrowheads="1"/>
              </p:cNvSpPr>
              <p:nvPr/>
            </p:nvSpPr>
            <p:spPr bwMode="auto">
              <a:xfrm>
                <a:off x="348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3" name="Rectangle 1144"/>
              <p:cNvSpPr>
                <a:spLocks noChangeAspect="1" noChangeArrowheads="1"/>
              </p:cNvSpPr>
              <p:nvPr/>
            </p:nvSpPr>
            <p:spPr bwMode="auto">
              <a:xfrm>
                <a:off x="2352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4" name="Rectangle 1145"/>
              <p:cNvSpPr>
                <a:spLocks noChangeAspect="1" noChangeArrowheads="1"/>
              </p:cNvSpPr>
              <p:nvPr/>
            </p:nvSpPr>
            <p:spPr bwMode="auto">
              <a:xfrm>
                <a:off x="2490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5" name="Rectangle 1146"/>
              <p:cNvSpPr>
                <a:spLocks noChangeAspect="1" noChangeArrowheads="1"/>
              </p:cNvSpPr>
              <p:nvPr/>
            </p:nvSpPr>
            <p:spPr bwMode="auto">
              <a:xfrm>
                <a:off x="2352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6" name="Rectangle 1147"/>
              <p:cNvSpPr>
                <a:spLocks noChangeAspect="1" noChangeArrowheads="1"/>
              </p:cNvSpPr>
              <p:nvPr/>
            </p:nvSpPr>
            <p:spPr bwMode="auto">
              <a:xfrm>
                <a:off x="2490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7" name="Rectangle 1148"/>
              <p:cNvSpPr>
                <a:spLocks noChangeAspect="1" noChangeArrowheads="1"/>
              </p:cNvSpPr>
              <p:nvPr/>
            </p:nvSpPr>
            <p:spPr bwMode="auto">
              <a:xfrm>
                <a:off x="2352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8" name="Rectangle 1149"/>
              <p:cNvSpPr>
                <a:spLocks noChangeAspect="1" noChangeArrowheads="1"/>
              </p:cNvSpPr>
              <p:nvPr/>
            </p:nvSpPr>
            <p:spPr bwMode="auto">
              <a:xfrm>
                <a:off x="2490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79" name="Rectangle 1150"/>
              <p:cNvSpPr>
                <a:spLocks noChangeAspect="1" noChangeArrowheads="1"/>
              </p:cNvSpPr>
              <p:nvPr/>
            </p:nvSpPr>
            <p:spPr bwMode="auto">
              <a:xfrm>
                <a:off x="2352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0" name="Rectangle 1151"/>
              <p:cNvSpPr>
                <a:spLocks noChangeAspect="1" noChangeArrowheads="1"/>
              </p:cNvSpPr>
              <p:nvPr/>
            </p:nvSpPr>
            <p:spPr bwMode="auto">
              <a:xfrm>
                <a:off x="2490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1" name="Rectangle 1152"/>
              <p:cNvSpPr>
                <a:spLocks noChangeAspect="1" noChangeArrowheads="1"/>
              </p:cNvSpPr>
              <p:nvPr/>
            </p:nvSpPr>
            <p:spPr bwMode="auto">
              <a:xfrm>
                <a:off x="3750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2" name="Rectangle 1153"/>
              <p:cNvSpPr>
                <a:spLocks noChangeAspect="1" noChangeArrowheads="1"/>
              </p:cNvSpPr>
              <p:nvPr/>
            </p:nvSpPr>
            <p:spPr bwMode="auto">
              <a:xfrm>
                <a:off x="3864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3" name="Rectangle 1154"/>
              <p:cNvSpPr>
                <a:spLocks noChangeAspect="1" noChangeArrowheads="1"/>
              </p:cNvSpPr>
              <p:nvPr/>
            </p:nvSpPr>
            <p:spPr bwMode="auto">
              <a:xfrm>
                <a:off x="3972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4" name="Rectangle 1155"/>
              <p:cNvSpPr>
                <a:spLocks noChangeAspect="1" noChangeArrowheads="1"/>
              </p:cNvSpPr>
              <p:nvPr/>
            </p:nvSpPr>
            <p:spPr bwMode="auto">
              <a:xfrm>
                <a:off x="4086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5" name="AutoShape 1156"/>
              <p:cNvSpPr>
                <a:spLocks noChangeAspect="1" noChangeArrowheads="1"/>
              </p:cNvSpPr>
              <p:nvPr/>
            </p:nvSpPr>
            <p:spPr bwMode="auto">
              <a:xfrm>
                <a:off x="282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6" name="Line 1157"/>
              <p:cNvSpPr>
                <a:spLocks noChangeAspect="1" noChangeShapeType="1"/>
              </p:cNvSpPr>
              <p:nvPr/>
            </p:nvSpPr>
            <p:spPr bwMode="auto">
              <a:xfrm>
                <a:off x="3054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7" name="Line 1158"/>
              <p:cNvSpPr>
                <a:spLocks noChangeAspect="1" noChangeShapeType="1"/>
              </p:cNvSpPr>
              <p:nvPr/>
            </p:nvSpPr>
            <p:spPr bwMode="auto">
              <a:xfrm>
                <a:off x="3121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8" name="Line 1159"/>
              <p:cNvSpPr>
                <a:spLocks noChangeAspect="1" noChangeShapeType="1"/>
              </p:cNvSpPr>
              <p:nvPr/>
            </p:nvSpPr>
            <p:spPr bwMode="auto">
              <a:xfrm>
                <a:off x="3188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89" name="Line 1160"/>
              <p:cNvSpPr>
                <a:spLocks noChangeAspect="1" noChangeShapeType="1"/>
              </p:cNvSpPr>
              <p:nvPr/>
            </p:nvSpPr>
            <p:spPr bwMode="auto">
              <a:xfrm>
                <a:off x="3255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90" name="Line 1161"/>
              <p:cNvSpPr>
                <a:spLocks noChangeAspect="1" noChangeShapeType="1"/>
              </p:cNvSpPr>
              <p:nvPr/>
            </p:nvSpPr>
            <p:spPr bwMode="auto">
              <a:xfrm>
                <a:off x="3322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91" name="Line 1162"/>
              <p:cNvSpPr>
                <a:spLocks noChangeAspect="1" noChangeShapeType="1"/>
              </p:cNvSpPr>
              <p:nvPr/>
            </p:nvSpPr>
            <p:spPr bwMode="auto">
              <a:xfrm>
                <a:off x="3390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92" name="Line 1163"/>
              <p:cNvSpPr>
                <a:spLocks noChangeAspect="1" noChangeShapeType="1"/>
              </p:cNvSpPr>
              <p:nvPr/>
            </p:nvSpPr>
            <p:spPr bwMode="auto">
              <a:xfrm>
                <a:off x="2970" y="1476"/>
                <a:ext cx="516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93" name="AutoShape 1164"/>
              <p:cNvSpPr>
                <a:spLocks noChangeAspect="1" noChangeArrowheads="1"/>
              </p:cNvSpPr>
              <p:nvPr/>
            </p:nvSpPr>
            <p:spPr bwMode="auto">
              <a:xfrm>
                <a:off x="348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94" name="Oval 1165"/>
              <p:cNvSpPr>
                <a:spLocks noChangeAspect="1" noChangeArrowheads="1"/>
              </p:cNvSpPr>
              <p:nvPr/>
            </p:nvSpPr>
            <p:spPr bwMode="auto">
              <a:xfrm>
                <a:off x="2358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95" name="Oval 1166"/>
              <p:cNvSpPr>
                <a:spLocks noChangeAspect="1" noChangeArrowheads="1"/>
              </p:cNvSpPr>
              <p:nvPr/>
            </p:nvSpPr>
            <p:spPr bwMode="auto">
              <a:xfrm>
                <a:off x="2451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96" name="Oval 1167"/>
              <p:cNvSpPr>
                <a:spLocks noChangeAspect="1" noChangeArrowheads="1"/>
              </p:cNvSpPr>
              <p:nvPr/>
            </p:nvSpPr>
            <p:spPr bwMode="auto">
              <a:xfrm>
                <a:off x="2544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662" name="直線コネクタ 1661"/>
            <p:cNvCxnSpPr/>
            <p:nvPr/>
          </p:nvCxnSpPr>
          <p:spPr bwMode="auto">
            <a:xfrm>
              <a:off x="4971974" y="5307922"/>
              <a:ext cx="1317625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63" name="Group 897"/>
            <p:cNvGrpSpPr>
              <a:grpSpLocks noChangeAspect="1"/>
            </p:cNvGrpSpPr>
            <p:nvPr/>
          </p:nvGrpSpPr>
          <p:grpSpPr bwMode="auto">
            <a:xfrm>
              <a:off x="5916227" y="5201559"/>
              <a:ext cx="390490" cy="201613"/>
              <a:chOff x="1986" y="2637"/>
              <a:chExt cx="702" cy="327"/>
            </a:xfrm>
          </p:grpSpPr>
          <p:sp>
            <p:nvSpPr>
              <p:cNvPr id="2967" name="AutoShape 898"/>
              <p:cNvSpPr>
                <a:spLocks noChangeAspect="1" noChangeArrowheads="1" noTextEdit="1"/>
              </p:cNvSpPr>
              <p:nvPr/>
            </p:nvSpPr>
            <p:spPr bwMode="auto">
              <a:xfrm>
                <a:off x="1986" y="2637"/>
                <a:ext cx="702" cy="3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68" name="Rectangle 899"/>
              <p:cNvSpPr>
                <a:spLocks noChangeAspect="1" noChangeArrowheads="1"/>
              </p:cNvSpPr>
              <p:nvPr/>
            </p:nvSpPr>
            <p:spPr bwMode="auto">
              <a:xfrm>
                <a:off x="1988" y="2717"/>
                <a:ext cx="573" cy="245"/>
              </a:xfrm>
              <a:prstGeom prst="rect">
                <a:avLst/>
              </a:prstGeom>
              <a:solidFill>
                <a:srgbClr val="B9B8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69" name="Line 900"/>
              <p:cNvSpPr>
                <a:spLocks noChangeAspect="1" noChangeShapeType="1"/>
              </p:cNvSpPr>
              <p:nvPr/>
            </p:nvSpPr>
            <p:spPr bwMode="auto">
              <a:xfrm flipH="1">
                <a:off x="1988" y="296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0" name="Line 901"/>
              <p:cNvSpPr>
                <a:spLocks noChangeAspect="1" noChangeShapeType="1"/>
              </p:cNvSpPr>
              <p:nvPr/>
            </p:nvSpPr>
            <p:spPr bwMode="auto">
              <a:xfrm flipV="1">
                <a:off x="1988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1" name="Line 90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2" name="Line 903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3" name="Freeform 904"/>
              <p:cNvSpPr>
                <a:spLocks noChangeAspect="1"/>
              </p:cNvSpPr>
              <p:nvPr/>
            </p:nvSpPr>
            <p:spPr bwMode="auto">
              <a:xfrm>
                <a:off x="2561" y="2642"/>
                <a:ext cx="124" cy="320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4648FF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4" name="Line 905"/>
              <p:cNvSpPr>
                <a:spLocks noChangeAspect="1" noChangeShapeType="1"/>
              </p:cNvSpPr>
              <p:nvPr/>
            </p:nvSpPr>
            <p:spPr bwMode="auto">
              <a:xfrm flipV="1">
                <a:off x="2561" y="2887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5" name="Line 906"/>
              <p:cNvSpPr>
                <a:spLocks noChangeAspect="1" noChangeShapeType="1"/>
              </p:cNvSpPr>
              <p:nvPr/>
            </p:nvSpPr>
            <p:spPr bwMode="auto">
              <a:xfrm flipV="1">
                <a:off x="2685" y="2642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6" name="Line 907"/>
              <p:cNvSpPr>
                <a:spLocks noChangeAspect="1" noChangeShapeType="1"/>
              </p:cNvSpPr>
              <p:nvPr/>
            </p:nvSpPr>
            <p:spPr bwMode="auto">
              <a:xfrm flipH="1">
                <a:off x="2561" y="2642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7" name="Line 908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8" name="Freeform 909"/>
              <p:cNvSpPr>
                <a:spLocks noChangeAspect="1"/>
              </p:cNvSpPr>
              <p:nvPr/>
            </p:nvSpPr>
            <p:spPr bwMode="auto">
              <a:xfrm>
                <a:off x="1988" y="2642"/>
                <a:ext cx="694" cy="75"/>
              </a:xfrm>
              <a:custGeom>
                <a:avLst/>
                <a:gdLst>
                  <a:gd name="T0" fmla="*/ 1 w 4133"/>
                  <a:gd name="T1" fmla="*/ 0 h 445"/>
                  <a:gd name="T2" fmla="*/ 3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79" name="Line 910"/>
              <p:cNvSpPr>
                <a:spLocks noChangeAspect="1" noChangeShapeType="1"/>
              </p:cNvSpPr>
              <p:nvPr/>
            </p:nvSpPr>
            <p:spPr bwMode="auto">
              <a:xfrm flipH="1">
                <a:off x="2109" y="264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0" name="Line 911"/>
              <p:cNvSpPr>
                <a:spLocks noChangeAspect="1" noChangeShapeType="1"/>
              </p:cNvSpPr>
              <p:nvPr/>
            </p:nvSpPr>
            <p:spPr bwMode="auto">
              <a:xfrm flipH="1">
                <a:off x="1988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1" name="Line 91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2" name="Line 913"/>
              <p:cNvSpPr>
                <a:spLocks noChangeAspect="1" noChangeShapeType="1"/>
              </p:cNvSpPr>
              <p:nvPr/>
            </p:nvSpPr>
            <p:spPr bwMode="auto">
              <a:xfrm flipV="1">
                <a:off x="2561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3" name="Freeform 914"/>
              <p:cNvSpPr>
                <a:spLocks noChangeAspect="1"/>
              </p:cNvSpPr>
              <p:nvPr/>
            </p:nvSpPr>
            <p:spPr bwMode="auto">
              <a:xfrm>
                <a:off x="2479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4" name="Line 915"/>
              <p:cNvSpPr>
                <a:spLocks noChangeAspect="1" noChangeShapeType="1"/>
              </p:cNvSpPr>
              <p:nvPr/>
            </p:nvSpPr>
            <p:spPr bwMode="auto">
              <a:xfrm flipH="1">
                <a:off x="2512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5" name="Line 916"/>
              <p:cNvSpPr>
                <a:spLocks noChangeAspect="1" noChangeShapeType="1"/>
              </p:cNvSpPr>
              <p:nvPr/>
            </p:nvSpPr>
            <p:spPr bwMode="auto">
              <a:xfrm flipH="1">
                <a:off x="2510" y="2929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6" name="Line 917"/>
              <p:cNvSpPr>
                <a:spLocks noChangeAspect="1" noChangeShapeType="1"/>
              </p:cNvSpPr>
              <p:nvPr/>
            </p:nvSpPr>
            <p:spPr bwMode="auto">
              <a:xfrm flipH="1">
                <a:off x="2508" y="2933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7" name="Line 918"/>
              <p:cNvSpPr>
                <a:spLocks noChangeAspect="1" noChangeShapeType="1"/>
              </p:cNvSpPr>
              <p:nvPr/>
            </p:nvSpPr>
            <p:spPr bwMode="auto">
              <a:xfrm flipH="1">
                <a:off x="2504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8" name="Line 919"/>
              <p:cNvSpPr>
                <a:spLocks noChangeAspect="1" noChangeShapeType="1"/>
              </p:cNvSpPr>
              <p:nvPr/>
            </p:nvSpPr>
            <p:spPr bwMode="auto">
              <a:xfrm flipH="1">
                <a:off x="2500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89" name="Line 920"/>
              <p:cNvSpPr>
                <a:spLocks noChangeAspect="1" noChangeShapeType="1"/>
              </p:cNvSpPr>
              <p:nvPr/>
            </p:nvSpPr>
            <p:spPr bwMode="auto">
              <a:xfrm flipH="1">
                <a:off x="2496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90" name="Line 92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91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91" name="Line 92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92" name="Line 9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4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93" name="Line 92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1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94" name="Line 9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0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95" name="Line 92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79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96" name="Line 927"/>
              <p:cNvSpPr>
                <a:spLocks noChangeAspect="1" noChangeShapeType="1"/>
              </p:cNvSpPr>
              <p:nvPr/>
            </p:nvSpPr>
            <p:spPr bwMode="auto">
              <a:xfrm flipV="1">
                <a:off x="2479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97" name="Line 928"/>
              <p:cNvSpPr>
                <a:spLocks noChangeAspect="1" noChangeShapeType="1"/>
              </p:cNvSpPr>
              <p:nvPr/>
            </p:nvSpPr>
            <p:spPr bwMode="auto">
              <a:xfrm flipV="1">
                <a:off x="2480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98" name="Line 929"/>
              <p:cNvSpPr>
                <a:spLocks noChangeAspect="1" noChangeShapeType="1"/>
              </p:cNvSpPr>
              <p:nvPr/>
            </p:nvSpPr>
            <p:spPr bwMode="auto">
              <a:xfrm flipV="1">
                <a:off x="2481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99" name="Line 930"/>
              <p:cNvSpPr>
                <a:spLocks noChangeAspect="1" noChangeShapeType="1"/>
              </p:cNvSpPr>
              <p:nvPr/>
            </p:nvSpPr>
            <p:spPr bwMode="auto">
              <a:xfrm flipV="1">
                <a:off x="2484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00" name="Line 931"/>
              <p:cNvSpPr>
                <a:spLocks noChangeAspect="1" noChangeShapeType="1"/>
              </p:cNvSpPr>
              <p:nvPr/>
            </p:nvSpPr>
            <p:spPr bwMode="auto">
              <a:xfrm flipV="1">
                <a:off x="248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01" name="Line 932"/>
              <p:cNvSpPr>
                <a:spLocks noChangeAspect="1" noChangeShapeType="1"/>
              </p:cNvSpPr>
              <p:nvPr/>
            </p:nvSpPr>
            <p:spPr bwMode="auto">
              <a:xfrm flipV="1">
                <a:off x="2491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02" name="Line 933"/>
              <p:cNvSpPr>
                <a:spLocks noChangeAspect="1" noChangeShapeType="1"/>
              </p:cNvSpPr>
              <p:nvPr/>
            </p:nvSpPr>
            <p:spPr bwMode="auto">
              <a:xfrm>
                <a:off x="2496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03" name="Line 934"/>
              <p:cNvSpPr>
                <a:spLocks noChangeAspect="1" noChangeShapeType="1"/>
              </p:cNvSpPr>
              <p:nvPr/>
            </p:nvSpPr>
            <p:spPr bwMode="auto">
              <a:xfrm>
                <a:off x="2500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04" name="Line 935"/>
              <p:cNvSpPr>
                <a:spLocks noChangeAspect="1" noChangeShapeType="1"/>
              </p:cNvSpPr>
              <p:nvPr/>
            </p:nvSpPr>
            <p:spPr bwMode="auto">
              <a:xfrm>
                <a:off x="2504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05" name="Line 936"/>
              <p:cNvSpPr>
                <a:spLocks noChangeAspect="1" noChangeShapeType="1"/>
              </p:cNvSpPr>
              <p:nvPr/>
            </p:nvSpPr>
            <p:spPr bwMode="auto">
              <a:xfrm>
                <a:off x="2508" y="2912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06" name="Line 937"/>
              <p:cNvSpPr>
                <a:spLocks noChangeAspect="1" noChangeShapeType="1"/>
              </p:cNvSpPr>
              <p:nvPr/>
            </p:nvSpPr>
            <p:spPr bwMode="auto">
              <a:xfrm>
                <a:off x="2510" y="2916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07" name="Line 938"/>
              <p:cNvSpPr>
                <a:spLocks noChangeAspect="1" noChangeShapeType="1"/>
              </p:cNvSpPr>
              <p:nvPr/>
            </p:nvSpPr>
            <p:spPr bwMode="auto">
              <a:xfrm>
                <a:off x="2512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08" name="Freeform 939"/>
              <p:cNvSpPr>
                <a:spLocks noChangeAspect="1"/>
              </p:cNvSpPr>
              <p:nvPr/>
            </p:nvSpPr>
            <p:spPr bwMode="auto">
              <a:xfrm>
                <a:off x="2427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09" name="Line 940"/>
              <p:cNvSpPr>
                <a:spLocks noChangeAspect="1" noChangeShapeType="1"/>
              </p:cNvSpPr>
              <p:nvPr/>
            </p:nvSpPr>
            <p:spPr bwMode="auto">
              <a:xfrm flipH="1">
                <a:off x="2460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10" name="Line 941"/>
              <p:cNvSpPr>
                <a:spLocks noChangeAspect="1" noChangeShapeType="1"/>
              </p:cNvSpPr>
              <p:nvPr/>
            </p:nvSpPr>
            <p:spPr bwMode="auto">
              <a:xfrm flipH="1">
                <a:off x="2459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11" name="Line 942"/>
              <p:cNvSpPr>
                <a:spLocks noChangeAspect="1" noChangeShapeType="1"/>
              </p:cNvSpPr>
              <p:nvPr/>
            </p:nvSpPr>
            <p:spPr bwMode="auto">
              <a:xfrm flipH="1">
                <a:off x="2456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12" name="Line 943"/>
              <p:cNvSpPr>
                <a:spLocks noChangeAspect="1" noChangeShapeType="1"/>
              </p:cNvSpPr>
              <p:nvPr/>
            </p:nvSpPr>
            <p:spPr bwMode="auto">
              <a:xfrm flipH="1">
                <a:off x="2452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13" name="Line 944"/>
              <p:cNvSpPr>
                <a:spLocks noChangeAspect="1" noChangeShapeType="1"/>
              </p:cNvSpPr>
              <p:nvPr/>
            </p:nvSpPr>
            <p:spPr bwMode="auto">
              <a:xfrm flipH="1">
                <a:off x="2448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14" name="Line 945"/>
              <p:cNvSpPr>
                <a:spLocks noChangeAspect="1" noChangeShapeType="1"/>
              </p:cNvSpPr>
              <p:nvPr/>
            </p:nvSpPr>
            <p:spPr bwMode="auto">
              <a:xfrm flipH="1">
                <a:off x="2444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15" name="Line 94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9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16" name="Line 94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5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17" name="Line 94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2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18" name="Line 94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9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19" name="Line 95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8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20" name="Line 95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7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21" name="Line 952"/>
              <p:cNvSpPr>
                <a:spLocks noChangeAspect="1" noChangeShapeType="1"/>
              </p:cNvSpPr>
              <p:nvPr/>
            </p:nvSpPr>
            <p:spPr bwMode="auto">
              <a:xfrm flipV="1">
                <a:off x="2427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22" name="Line 953"/>
              <p:cNvSpPr>
                <a:spLocks noChangeAspect="1" noChangeShapeType="1"/>
              </p:cNvSpPr>
              <p:nvPr/>
            </p:nvSpPr>
            <p:spPr bwMode="auto">
              <a:xfrm flipV="1">
                <a:off x="2428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23" name="Line 954"/>
              <p:cNvSpPr>
                <a:spLocks noChangeAspect="1" noChangeShapeType="1"/>
              </p:cNvSpPr>
              <p:nvPr/>
            </p:nvSpPr>
            <p:spPr bwMode="auto">
              <a:xfrm flipV="1">
                <a:off x="2429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24" name="Line 955"/>
              <p:cNvSpPr>
                <a:spLocks noChangeAspect="1" noChangeShapeType="1"/>
              </p:cNvSpPr>
              <p:nvPr/>
            </p:nvSpPr>
            <p:spPr bwMode="auto">
              <a:xfrm flipV="1">
                <a:off x="2432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25" name="Line 956"/>
              <p:cNvSpPr>
                <a:spLocks noChangeAspect="1" noChangeShapeType="1"/>
              </p:cNvSpPr>
              <p:nvPr/>
            </p:nvSpPr>
            <p:spPr bwMode="auto">
              <a:xfrm flipV="1">
                <a:off x="2435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26" name="Line 957"/>
              <p:cNvSpPr>
                <a:spLocks noChangeAspect="1" noChangeShapeType="1"/>
              </p:cNvSpPr>
              <p:nvPr/>
            </p:nvSpPr>
            <p:spPr bwMode="auto">
              <a:xfrm flipV="1">
                <a:off x="2439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27" name="Line 958"/>
              <p:cNvSpPr>
                <a:spLocks noChangeAspect="1" noChangeShapeType="1"/>
              </p:cNvSpPr>
              <p:nvPr/>
            </p:nvSpPr>
            <p:spPr bwMode="auto">
              <a:xfrm>
                <a:off x="2444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28" name="Line 959"/>
              <p:cNvSpPr>
                <a:spLocks noChangeAspect="1" noChangeShapeType="1"/>
              </p:cNvSpPr>
              <p:nvPr/>
            </p:nvSpPr>
            <p:spPr bwMode="auto">
              <a:xfrm>
                <a:off x="2448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29" name="Line 960"/>
              <p:cNvSpPr>
                <a:spLocks noChangeAspect="1" noChangeShapeType="1"/>
              </p:cNvSpPr>
              <p:nvPr/>
            </p:nvSpPr>
            <p:spPr bwMode="auto">
              <a:xfrm>
                <a:off x="2452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30" name="Line 961"/>
              <p:cNvSpPr>
                <a:spLocks noChangeAspect="1" noChangeShapeType="1"/>
              </p:cNvSpPr>
              <p:nvPr/>
            </p:nvSpPr>
            <p:spPr bwMode="auto">
              <a:xfrm>
                <a:off x="2456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31" name="Line 962"/>
              <p:cNvSpPr>
                <a:spLocks noChangeAspect="1" noChangeShapeType="1"/>
              </p:cNvSpPr>
              <p:nvPr/>
            </p:nvSpPr>
            <p:spPr bwMode="auto">
              <a:xfrm>
                <a:off x="2459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32" name="Line 963"/>
              <p:cNvSpPr>
                <a:spLocks noChangeAspect="1" noChangeShapeType="1"/>
              </p:cNvSpPr>
              <p:nvPr/>
            </p:nvSpPr>
            <p:spPr bwMode="auto">
              <a:xfrm>
                <a:off x="2460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33" name="Freeform 964"/>
              <p:cNvSpPr>
                <a:spLocks noChangeAspect="1"/>
              </p:cNvSpPr>
              <p:nvPr/>
            </p:nvSpPr>
            <p:spPr bwMode="auto">
              <a:xfrm>
                <a:off x="2375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34" name="Line 965"/>
              <p:cNvSpPr>
                <a:spLocks noChangeAspect="1" noChangeShapeType="1"/>
              </p:cNvSpPr>
              <p:nvPr/>
            </p:nvSpPr>
            <p:spPr bwMode="auto">
              <a:xfrm flipH="1">
                <a:off x="2408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35" name="Line 966"/>
              <p:cNvSpPr>
                <a:spLocks noChangeAspect="1" noChangeShapeType="1"/>
              </p:cNvSpPr>
              <p:nvPr/>
            </p:nvSpPr>
            <p:spPr bwMode="auto">
              <a:xfrm flipH="1">
                <a:off x="2407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36" name="Line 967"/>
              <p:cNvSpPr>
                <a:spLocks noChangeAspect="1" noChangeShapeType="1"/>
              </p:cNvSpPr>
              <p:nvPr/>
            </p:nvSpPr>
            <p:spPr bwMode="auto">
              <a:xfrm flipH="1">
                <a:off x="2404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37" name="Line 968"/>
              <p:cNvSpPr>
                <a:spLocks noChangeAspect="1" noChangeShapeType="1"/>
              </p:cNvSpPr>
              <p:nvPr/>
            </p:nvSpPr>
            <p:spPr bwMode="auto">
              <a:xfrm flipH="1">
                <a:off x="2401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38" name="Line 969"/>
              <p:cNvSpPr>
                <a:spLocks noChangeAspect="1" noChangeShapeType="1"/>
              </p:cNvSpPr>
              <p:nvPr/>
            </p:nvSpPr>
            <p:spPr bwMode="auto">
              <a:xfrm flipH="1">
                <a:off x="239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39" name="Line 970"/>
              <p:cNvSpPr>
                <a:spLocks noChangeAspect="1" noChangeShapeType="1"/>
              </p:cNvSpPr>
              <p:nvPr/>
            </p:nvSpPr>
            <p:spPr bwMode="auto">
              <a:xfrm flipH="1">
                <a:off x="2392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40" name="Line 97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7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41" name="Line 9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3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42" name="Line 97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0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43" name="Line 97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7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44" name="Line 9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6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45" name="Line 9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5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46" name="Line 977"/>
              <p:cNvSpPr>
                <a:spLocks noChangeAspect="1" noChangeShapeType="1"/>
              </p:cNvSpPr>
              <p:nvPr/>
            </p:nvSpPr>
            <p:spPr bwMode="auto">
              <a:xfrm flipV="1">
                <a:off x="2375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47" name="Line 978"/>
              <p:cNvSpPr>
                <a:spLocks noChangeAspect="1" noChangeShapeType="1"/>
              </p:cNvSpPr>
              <p:nvPr/>
            </p:nvSpPr>
            <p:spPr bwMode="auto">
              <a:xfrm flipV="1">
                <a:off x="2376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48" name="Line 979"/>
              <p:cNvSpPr>
                <a:spLocks noChangeAspect="1" noChangeShapeType="1"/>
              </p:cNvSpPr>
              <p:nvPr/>
            </p:nvSpPr>
            <p:spPr bwMode="auto">
              <a:xfrm flipV="1">
                <a:off x="2377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49" name="Line 980"/>
              <p:cNvSpPr>
                <a:spLocks noChangeAspect="1" noChangeShapeType="1"/>
              </p:cNvSpPr>
              <p:nvPr/>
            </p:nvSpPr>
            <p:spPr bwMode="auto">
              <a:xfrm flipV="1">
                <a:off x="2380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50" name="Line 981"/>
              <p:cNvSpPr>
                <a:spLocks noChangeAspect="1" noChangeShapeType="1"/>
              </p:cNvSpPr>
              <p:nvPr/>
            </p:nvSpPr>
            <p:spPr bwMode="auto">
              <a:xfrm flipV="1">
                <a:off x="2383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51" name="Line 982"/>
              <p:cNvSpPr>
                <a:spLocks noChangeAspect="1" noChangeShapeType="1"/>
              </p:cNvSpPr>
              <p:nvPr/>
            </p:nvSpPr>
            <p:spPr bwMode="auto">
              <a:xfrm flipV="1">
                <a:off x="2387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52" name="Line 983"/>
              <p:cNvSpPr>
                <a:spLocks noChangeAspect="1" noChangeShapeType="1"/>
              </p:cNvSpPr>
              <p:nvPr/>
            </p:nvSpPr>
            <p:spPr bwMode="auto">
              <a:xfrm>
                <a:off x="2392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53" name="Line 984"/>
              <p:cNvSpPr>
                <a:spLocks noChangeAspect="1" noChangeShapeType="1"/>
              </p:cNvSpPr>
              <p:nvPr/>
            </p:nvSpPr>
            <p:spPr bwMode="auto">
              <a:xfrm>
                <a:off x="239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54" name="Line 985"/>
              <p:cNvSpPr>
                <a:spLocks noChangeAspect="1" noChangeShapeType="1"/>
              </p:cNvSpPr>
              <p:nvPr/>
            </p:nvSpPr>
            <p:spPr bwMode="auto">
              <a:xfrm>
                <a:off x="2401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55" name="Line 986"/>
              <p:cNvSpPr>
                <a:spLocks noChangeAspect="1" noChangeShapeType="1"/>
              </p:cNvSpPr>
              <p:nvPr/>
            </p:nvSpPr>
            <p:spPr bwMode="auto">
              <a:xfrm>
                <a:off x="2404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56" name="Line 987"/>
              <p:cNvSpPr>
                <a:spLocks noChangeAspect="1" noChangeShapeType="1"/>
              </p:cNvSpPr>
              <p:nvPr/>
            </p:nvSpPr>
            <p:spPr bwMode="auto">
              <a:xfrm>
                <a:off x="2407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57" name="Line 988"/>
              <p:cNvSpPr>
                <a:spLocks noChangeAspect="1" noChangeShapeType="1"/>
              </p:cNvSpPr>
              <p:nvPr/>
            </p:nvSpPr>
            <p:spPr bwMode="auto">
              <a:xfrm>
                <a:off x="2408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58" name="Freeform 989"/>
              <p:cNvSpPr>
                <a:spLocks noChangeAspect="1"/>
              </p:cNvSpPr>
              <p:nvPr/>
            </p:nvSpPr>
            <p:spPr bwMode="auto">
              <a:xfrm>
                <a:off x="2236" y="2914"/>
                <a:ext cx="20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6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6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59" name="Line 990"/>
              <p:cNvSpPr>
                <a:spLocks noChangeAspect="1" noChangeShapeType="1"/>
              </p:cNvSpPr>
              <p:nvPr/>
            </p:nvSpPr>
            <p:spPr bwMode="auto">
              <a:xfrm flipH="1">
                <a:off x="2256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0" name="Line 991"/>
              <p:cNvSpPr>
                <a:spLocks noChangeAspect="1" noChangeShapeType="1"/>
              </p:cNvSpPr>
              <p:nvPr/>
            </p:nvSpPr>
            <p:spPr bwMode="auto">
              <a:xfrm flipH="1">
                <a:off x="2254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1" name="Line 992"/>
              <p:cNvSpPr>
                <a:spLocks noChangeAspect="1" noChangeShapeType="1"/>
              </p:cNvSpPr>
              <p:nvPr/>
            </p:nvSpPr>
            <p:spPr bwMode="auto">
              <a:xfrm flipH="1">
                <a:off x="2252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2" name="Line 993"/>
              <p:cNvSpPr>
                <a:spLocks noChangeAspect="1" noChangeShapeType="1"/>
              </p:cNvSpPr>
              <p:nvPr/>
            </p:nvSpPr>
            <p:spPr bwMode="auto">
              <a:xfrm flipH="1">
                <a:off x="2249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3" name="Line 994"/>
              <p:cNvSpPr>
                <a:spLocks noChangeAspect="1" noChangeShapeType="1"/>
              </p:cNvSpPr>
              <p:nvPr/>
            </p:nvSpPr>
            <p:spPr bwMode="auto">
              <a:xfrm flipH="1">
                <a:off x="224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4" name="Line 99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5" name="Line 9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0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6" name="Line 99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8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7" name="Line 9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7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8" name="Line 9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6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69" name="Line 1000"/>
              <p:cNvSpPr>
                <a:spLocks noChangeAspect="1" noChangeShapeType="1"/>
              </p:cNvSpPr>
              <p:nvPr/>
            </p:nvSpPr>
            <p:spPr bwMode="auto">
              <a:xfrm flipV="1">
                <a:off x="2236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0" name="Line 1001"/>
              <p:cNvSpPr>
                <a:spLocks noChangeAspect="1" noChangeShapeType="1"/>
              </p:cNvSpPr>
              <p:nvPr/>
            </p:nvSpPr>
            <p:spPr bwMode="auto">
              <a:xfrm flipV="1">
                <a:off x="2237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1" name="Line 1002"/>
              <p:cNvSpPr>
                <a:spLocks noChangeAspect="1" noChangeShapeType="1"/>
              </p:cNvSpPr>
              <p:nvPr/>
            </p:nvSpPr>
            <p:spPr bwMode="auto">
              <a:xfrm flipV="1">
                <a:off x="2238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2" name="Line 1003"/>
              <p:cNvSpPr>
                <a:spLocks noChangeAspect="1" noChangeShapeType="1"/>
              </p:cNvSpPr>
              <p:nvPr/>
            </p:nvSpPr>
            <p:spPr bwMode="auto">
              <a:xfrm flipV="1">
                <a:off x="2240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3" name="Line 1004"/>
              <p:cNvSpPr>
                <a:spLocks noChangeAspect="1" noChangeShapeType="1"/>
              </p:cNvSpPr>
              <p:nvPr/>
            </p:nvSpPr>
            <p:spPr bwMode="auto">
              <a:xfrm flipV="1">
                <a:off x="224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4" name="Line 1005"/>
              <p:cNvSpPr>
                <a:spLocks noChangeAspect="1" noChangeShapeType="1"/>
              </p:cNvSpPr>
              <p:nvPr/>
            </p:nvSpPr>
            <p:spPr bwMode="auto">
              <a:xfrm>
                <a:off x="224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5" name="Line 1006"/>
              <p:cNvSpPr>
                <a:spLocks noChangeAspect="1" noChangeShapeType="1"/>
              </p:cNvSpPr>
              <p:nvPr/>
            </p:nvSpPr>
            <p:spPr bwMode="auto">
              <a:xfrm>
                <a:off x="2249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6" name="Line 1007"/>
              <p:cNvSpPr>
                <a:spLocks noChangeAspect="1" noChangeShapeType="1"/>
              </p:cNvSpPr>
              <p:nvPr/>
            </p:nvSpPr>
            <p:spPr bwMode="auto">
              <a:xfrm>
                <a:off x="2252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7" name="Line 1008"/>
              <p:cNvSpPr>
                <a:spLocks noChangeAspect="1" noChangeShapeType="1"/>
              </p:cNvSpPr>
              <p:nvPr/>
            </p:nvSpPr>
            <p:spPr bwMode="auto">
              <a:xfrm>
                <a:off x="2254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8" name="Line 1009"/>
              <p:cNvSpPr>
                <a:spLocks noChangeAspect="1" noChangeShapeType="1"/>
              </p:cNvSpPr>
              <p:nvPr/>
            </p:nvSpPr>
            <p:spPr bwMode="auto">
              <a:xfrm>
                <a:off x="2256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79" name="Freeform 1010"/>
              <p:cNvSpPr>
                <a:spLocks noChangeAspect="1"/>
              </p:cNvSpPr>
              <p:nvPr/>
            </p:nvSpPr>
            <p:spPr bwMode="auto">
              <a:xfrm>
                <a:off x="2193" y="2914"/>
                <a:ext cx="20" cy="20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0" y="0"/>
                    </a:moveTo>
                    <a:lnTo>
                      <a:pt x="79" y="3"/>
                    </a:lnTo>
                    <a:lnTo>
                      <a:pt x="97" y="12"/>
                    </a:lnTo>
                    <a:lnTo>
                      <a:pt x="109" y="26"/>
                    </a:lnTo>
                    <a:lnTo>
                      <a:pt x="118" y="42"/>
                    </a:lnTo>
                    <a:lnTo>
                      <a:pt x="121" y="61"/>
                    </a:lnTo>
                    <a:lnTo>
                      <a:pt x="118" y="80"/>
                    </a:lnTo>
                    <a:lnTo>
                      <a:pt x="109" y="98"/>
                    </a:lnTo>
                    <a:lnTo>
                      <a:pt x="97" y="110"/>
                    </a:lnTo>
                    <a:lnTo>
                      <a:pt x="79" y="119"/>
                    </a:lnTo>
                    <a:lnTo>
                      <a:pt x="60" y="122"/>
                    </a:lnTo>
                    <a:lnTo>
                      <a:pt x="41" y="119"/>
                    </a:lnTo>
                    <a:lnTo>
                      <a:pt x="24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4" y="12"/>
                    </a:lnTo>
                    <a:lnTo>
                      <a:pt x="41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0" name="Line 1011"/>
              <p:cNvSpPr>
                <a:spLocks noChangeAspect="1" noChangeShapeType="1"/>
              </p:cNvSpPr>
              <p:nvPr/>
            </p:nvSpPr>
            <p:spPr bwMode="auto">
              <a:xfrm flipH="1">
                <a:off x="2212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1" name="Line 1012"/>
              <p:cNvSpPr>
                <a:spLocks noChangeAspect="1" noChangeShapeType="1"/>
              </p:cNvSpPr>
              <p:nvPr/>
            </p:nvSpPr>
            <p:spPr bwMode="auto">
              <a:xfrm flipH="1">
                <a:off x="2211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2" name="Line 1013"/>
              <p:cNvSpPr>
                <a:spLocks noChangeAspect="1" noChangeShapeType="1"/>
              </p:cNvSpPr>
              <p:nvPr/>
            </p:nvSpPr>
            <p:spPr bwMode="auto">
              <a:xfrm flipH="1">
                <a:off x="2209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3" name="Line 1014"/>
              <p:cNvSpPr>
                <a:spLocks noChangeAspect="1" noChangeShapeType="1"/>
              </p:cNvSpPr>
              <p:nvPr/>
            </p:nvSpPr>
            <p:spPr bwMode="auto">
              <a:xfrm flipH="1">
                <a:off x="2206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4" name="Line 1015"/>
              <p:cNvSpPr>
                <a:spLocks noChangeAspect="1" noChangeShapeType="1"/>
              </p:cNvSpPr>
              <p:nvPr/>
            </p:nvSpPr>
            <p:spPr bwMode="auto">
              <a:xfrm flipH="1">
                <a:off x="220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5" name="Line 10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00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6" name="Line 10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7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7" name="Line 10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5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8" name="Line 10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89" name="Line 102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0" name="Line 1021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1" name="Line 1022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2" name="Line 1023"/>
              <p:cNvSpPr>
                <a:spLocks noChangeAspect="1" noChangeShapeType="1"/>
              </p:cNvSpPr>
              <p:nvPr/>
            </p:nvSpPr>
            <p:spPr bwMode="auto">
              <a:xfrm flipV="1">
                <a:off x="2195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3" name="Line 1024"/>
              <p:cNvSpPr>
                <a:spLocks noChangeAspect="1" noChangeShapeType="1"/>
              </p:cNvSpPr>
              <p:nvPr/>
            </p:nvSpPr>
            <p:spPr bwMode="auto">
              <a:xfrm flipV="1">
                <a:off x="2197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4" name="Line 1025"/>
              <p:cNvSpPr>
                <a:spLocks noChangeAspect="1" noChangeShapeType="1"/>
              </p:cNvSpPr>
              <p:nvPr/>
            </p:nvSpPr>
            <p:spPr bwMode="auto">
              <a:xfrm flipV="1">
                <a:off x="2200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5" name="Line 1026"/>
              <p:cNvSpPr>
                <a:spLocks noChangeAspect="1" noChangeShapeType="1"/>
              </p:cNvSpPr>
              <p:nvPr/>
            </p:nvSpPr>
            <p:spPr bwMode="auto">
              <a:xfrm>
                <a:off x="220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6" name="Line 1027"/>
              <p:cNvSpPr>
                <a:spLocks noChangeAspect="1" noChangeShapeType="1"/>
              </p:cNvSpPr>
              <p:nvPr/>
            </p:nvSpPr>
            <p:spPr bwMode="auto">
              <a:xfrm>
                <a:off x="2206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7" name="Line 1028"/>
              <p:cNvSpPr>
                <a:spLocks noChangeAspect="1" noChangeShapeType="1"/>
              </p:cNvSpPr>
              <p:nvPr/>
            </p:nvSpPr>
            <p:spPr bwMode="auto">
              <a:xfrm>
                <a:off x="2209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8" name="Line 1029"/>
              <p:cNvSpPr>
                <a:spLocks noChangeAspect="1" noChangeShapeType="1"/>
              </p:cNvSpPr>
              <p:nvPr/>
            </p:nvSpPr>
            <p:spPr bwMode="auto">
              <a:xfrm>
                <a:off x="2211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099" name="Line 1030"/>
              <p:cNvSpPr>
                <a:spLocks noChangeAspect="1" noChangeShapeType="1"/>
              </p:cNvSpPr>
              <p:nvPr/>
            </p:nvSpPr>
            <p:spPr bwMode="auto">
              <a:xfrm>
                <a:off x="2212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0" name="Freeform 1031"/>
              <p:cNvSpPr>
                <a:spLocks noChangeAspect="1"/>
              </p:cNvSpPr>
              <p:nvPr/>
            </p:nvSpPr>
            <p:spPr bwMode="auto">
              <a:xfrm>
                <a:off x="2149" y="2914"/>
                <a:ext cx="21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1" name="Line 1032"/>
              <p:cNvSpPr>
                <a:spLocks noChangeAspect="1" noChangeShapeType="1"/>
              </p:cNvSpPr>
              <p:nvPr/>
            </p:nvSpPr>
            <p:spPr bwMode="auto">
              <a:xfrm flipH="1">
                <a:off x="2170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2" name="Line 1033"/>
              <p:cNvSpPr>
                <a:spLocks noChangeAspect="1" noChangeShapeType="1"/>
              </p:cNvSpPr>
              <p:nvPr/>
            </p:nvSpPr>
            <p:spPr bwMode="auto">
              <a:xfrm flipH="1">
                <a:off x="2168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3" name="Line 1034"/>
              <p:cNvSpPr>
                <a:spLocks noChangeAspect="1" noChangeShapeType="1"/>
              </p:cNvSpPr>
              <p:nvPr/>
            </p:nvSpPr>
            <p:spPr bwMode="auto">
              <a:xfrm flipH="1">
                <a:off x="2166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4" name="Line 1035"/>
              <p:cNvSpPr>
                <a:spLocks noChangeAspect="1" noChangeShapeType="1"/>
              </p:cNvSpPr>
              <p:nvPr/>
            </p:nvSpPr>
            <p:spPr bwMode="auto">
              <a:xfrm flipH="1">
                <a:off x="216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5" name="Line 1036"/>
              <p:cNvSpPr>
                <a:spLocks noChangeAspect="1" noChangeShapeType="1"/>
              </p:cNvSpPr>
              <p:nvPr/>
            </p:nvSpPr>
            <p:spPr bwMode="auto">
              <a:xfrm flipH="1">
                <a:off x="2159" y="293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6" name="Line 10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7" name="Line 10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8" name="Line 10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1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09" name="Line 10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0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0" name="Line 10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49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1" name="Line 1042"/>
              <p:cNvSpPr>
                <a:spLocks noChangeAspect="1" noChangeShapeType="1"/>
              </p:cNvSpPr>
              <p:nvPr/>
            </p:nvSpPr>
            <p:spPr bwMode="auto">
              <a:xfrm flipV="1">
                <a:off x="2149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2" name="Line 1043"/>
              <p:cNvSpPr>
                <a:spLocks noChangeAspect="1" noChangeShapeType="1"/>
              </p:cNvSpPr>
              <p:nvPr/>
            </p:nvSpPr>
            <p:spPr bwMode="auto">
              <a:xfrm flipV="1">
                <a:off x="2150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3" name="Line 1044"/>
              <p:cNvSpPr>
                <a:spLocks noChangeAspect="1" noChangeShapeType="1"/>
              </p:cNvSpPr>
              <p:nvPr/>
            </p:nvSpPr>
            <p:spPr bwMode="auto">
              <a:xfrm flipV="1">
                <a:off x="2151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4" name="Line 1045"/>
              <p:cNvSpPr>
                <a:spLocks noChangeAspect="1" noChangeShapeType="1"/>
              </p:cNvSpPr>
              <p:nvPr/>
            </p:nvSpPr>
            <p:spPr bwMode="auto">
              <a:xfrm flipV="1">
                <a:off x="215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5" name="Line 1046"/>
              <p:cNvSpPr>
                <a:spLocks noChangeAspect="1" noChangeShapeType="1"/>
              </p:cNvSpPr>
              <p:nvPr/>
            </p:nvSpPr>
            <p:spPr bwMode="auto">
              <a:xfrm flipV="1">
                <a:off x="215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6" name="Line 1047"/>
              <p:cNvSpPr>
                <a:spLocks noChangeAspect="1" noChangeShapeType="1"/>
              </p:cNvSpPr>
              <p:nvPr/>
            </p:nvSpPr>
            <p:spPr bwMode="auto">
              <a:xfrm>
                <a:off x="2159" y="291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7" name="Line 1048"/>
              <p:cNvSpPr>
                <a:spLocks noChangeAspect="1" noChangeShapeType="1"/>
              </p:cNvSpPr>
              <p:nvPr/>
            </p:nvSpPr>
            <p:spPr bwMode="auto">
              <a:xfrm>
                <a:off x="216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8" name="Line 1049"/>
              <p:cNvSpPr>
                <a:spLocks noChangeAspect="1" noChangeShapeType="1"/>
              </p:cNvSpPr>
              <p:nvPr/>
            </p:nvSpPr>
            <p:spPr bwMode="auto">
              <a:xfrm>
                <a:off x="2166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19" name="Line 1050"/>
              <p:cNvSpPr>
                <a:spLocks noChangeAspect="1" noChangeShapeType="1"/>
              </p:cNvSpPr>
              <p:nvPr/>
            </p:nvSpPr>
            <p:spPr bwMode="auto">
              <a:xfrm>
                <a:off x="2168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20" name="Line 1051"/>
              <p:cNvSpPr>
                <a:spLocks noChangeAspect="1" noChangeShapeType="1"/>
              </p:cNvSpPr>
              <p:nvPr/>
            </p:nvSpPr>
            <p:spPr bwMode="auto">
              <a:xfrm>
                <a:off x="2170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21" name="Rectangle 1052"/>
              <p:cNvSpPr>
                <a:spLocks noChangeAspect="1" noChangeArrowheads="1"/>
              </p:cNvSpPr>
              <p:nvPr/>
            </p:nvSpPr>
            <p:spPr bwMode="auto">
              <a:xfrm>
                <a:off x="2144" y="2750"/>
                <a:ext cx="114" cy="124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50000">
                    <a:schemeClr val="folHlink"/>
                  </a:gs>
                  <a:gs pos="100000">
                    <a:schemeClr val="hlink"/>
                  </a:gs>
                </a:gsLst>
                <a:lin ang="5400000" scaled="1"/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3122" name="Line 1053"/>
              <p:cNvSpPr>
                <a:spLocks noChangeAspect="1" noChangeShapeType="1"/>
              </p:cNvSpPr>
              <p:nvPr/>
            </p:nvSpPr>
            <p:spPr bwMode="auto">
              <a:xfrm flipH="1">
                <a:off x="2142" y="2875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23" name="Line 1054"/>
              <p:cNvSpPr>
                <a:spLocks noChangeAspect="1" noChangeShapeType="1"/>
              </p:cNvSpPr>
              <p:nvPr/>
            </p:nvSpPr>
            <p:spPr bwMode="auto">
              <a:xfrm flipV="1">
                <a:off x="2142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24" name="Line 1055"/>
              <p:cNvSpPr>
                <a:spLocks noChangeAspect="1" noChangeShapeType="1"/>
              </p:cNvSpPr>
              <p:nvPr/>
            </p:nvSpPr>
            <p:spPr bwMode="auto">
              <a:xfrm>
                <a:off x="2142" y="2751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25" name="Line 1056"/>
              <p:cNvSpPr>
                <a:spLocks noChangeAspect="1" noChangeShapeType="1"/>
              </p:cNvSpPr>
              <p:nvPr/>
            </p:nvSpPr>
            <p:spPr bwMode="auto">
              <a:xfrm>
                <a:off x="2257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26" name="Freeform 1057"/>
              <p:cNvSpPr>
                <a:spLocks noChangeAspect="1"/>
              </p:cNvSpPr>
              <p:nvPr/>
            </p:nvSpPr>
            <p:spPr bwMode="auto">
              <a:xfrm>
                <a:off x="2286" y="2752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27" name="Freeform 1058"/>
              <p:cNvSpPr>
                <a:spLocks noChangeAspect="1"/>
              </p:cNvSpPr>
              <p:nvPr/>
            </p:nvSpPr>
            <p:spPr bwMode="auto">
              <a:xfrm>
                <a:off x="2342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28" name="Freeform 1059"/>
              <p:cNvSpPr>
                <a:spLocks noChangeAspect="1"/>
              </p:cNvSpPr>
              <p:nvPr/>
            </p:nvSpPr>
            <p:spPr bwMode="auto">
              <a:xfrm>
                <a:off x="2395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29" name="Freeform 1060"/>
              <p:cNvSpPr>
                <a:spLocks noChangeAspect="1"/>
              </p:cNvSpPr>
              <p:nvPr/>
            </p:nvSpPr>
            <p:spPr bwMode="auto">
              <a:xfrm>
                <a:off x="2286" y="2795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3"/>
                    </a:lnTo>
                    <a:lnTo>
                      <a:pt x="151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0" name="Freeform 1061"/>
              <p:cNvSpPr>
                <a:spLocks noChangeAspect="1"/>
              </p:cNvSpPr>
              <p:nvPr/>
            </p:nvSpPr>
            <p:spPr bwMode="auto">
              <a:xfrm>
                <a:off x="2342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2" y="142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1" name="Freeform 1062"/>
              <p:cNvSpPr>
                <a:spLocks noChangeAspect="1"/>
              </p:cNvSpPr>
              <p:nvPr/>
            </p:nvSpPr>
            <p:spPr bwMode="auto">
              <a:xfrm>
                <a:off x="2395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2" name="Freeform 1063"/>
              <p:cNvSpPr>
                <a:spLocks noChangeAspect="1"/>
              </p:cNvSpPr>
              <p:nvPr/>
            </p:nvSpPr>
            <p:spPr bwMode="auto">
              <a:xfrm>
                <a:off x="2286" y="2839"/>
                <a:ext cx="25" cy="2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1" y="35"/>
                    </a:lnTo>
                    <a:lnTo>
                      <a:pt x="151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3" name="Freeform 1064"/>
              <p:cNvSpPr>
                <a:spLocks noChangeAspect="1"/>
              </p:cNvSpPr>
              <p:nvPr/>
            </p:nvSpPr>
            <p:spPr bwMode="auto">
              <a:xfrm>
                <a:off x="2342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3"/>
                    </a:lnTo>
                    <a:lnTo>
                      <a:pt x="142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2" y="142"/>
                    </a:lnTo>
                    <a:lnTo>
                      <a:pt x="132" y="150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4" name="Freeform 1065"/>
              <p:cNvSpPr>
                <a:spLocks noChangeAspect="1"/>
              </p:cNvSpPr>
              <p:nvPr/>
            </p:nvSpPr>
            <p:spPr bwMode="auto">
              <a:xfrm>
                <a:off x="2395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5" name="Line 1066"/>
              <p:cNvSpPr>
                <a:spLocks noChangeAspect="1" noChangeShapeType="1"/>
              </p:cNvSpPr>
              <p:nvPr/>
            </p:nvSpPr>
            <p:spPr bwMode="auto">
              <a:xfrm>
                <a:off x="2015" y="275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6" name="Line 1067"/>
              <p:cNvSpPr>
                <a:spLocks noChangeAspect="1" noChangeShapeType="1"/>
              </p:cNvSpPr>
              <p:nvPr/>
            </p:nvSpPr>
            <p:spPr bwMode="auto">
              <a:xfrm>
                <a:off x="2015" y="276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7" name="Line 1068"/>
              <p:cNvSpPr>
                <a:spLocks noChangeAspect="1" noChangeShapeType="1"/>
              </p:cNvSpPr>
              <p:nvPr/>
            </p:nvSpPr>
            <p:spPr bwMode="auto">
              <a:xfrm>
                <a:off x="2015" y="278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8" name="Line 1069"/>
              <p:cNvSpPr>
                <a:spLocks noChangeAspect="1" noChangeShapeType="1"/>
              </p:cNvSpPr>
              <p:nvPr/>
            </p:nvSpPr>
            <p:spPr bwMode="auto">
              <a:xfrm>
                <a:off x="2015" y="279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39" name="Line 1070"/>
              <p:cNvSpPr>
                <a:spLocks noChangeAspect="1" noChangeShapeType="1"/>
              </p:cNvSpPr>
              <p:nvPr/>
            </p:nvSpPr>
            <p:spPr bwMode="auto">
              <a:xfrm>
                <a:off x="2015" y="281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0" name="Line 1071"/>
              <p:cNvSpPr>
                <a:spLocks noChangeAspect="1" noChangeShapeType="1"/>
              </p:cNvSpPr>
              <p:nvPr/>
            </p:nvSpPr>
            <p:spPr bwMode="auto">
              <a:xfrm>
                <a:off x="2015" y="282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1" name="Line 1072"/>
              <p:cNvSpPr>
                <a:spLocks noChangeAspect="1" noChangeShapeType="1"/>
              </p:cNvSpPr>
              <p:nvPr/>
            </p:nvSpPr>
            <p:spPr bwMode="auto">
              <a:xfrm>
                <a:off x="2015" y="284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2" name="Line 1073"/>
              <p:cNvSpPr>
                <a:spLocks noChangeAspect="1" noChangeShapeType="1"/>
              </p:cNvSpPr>
              <p:nvPr/>
            </p:nvSpPr>
            <p:spPr bwMode="auto">
              <a:xfrm>
                <a:off x="2015" y="285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3" name="Line 1074"/>
              <p:cNvSpPr>
                <a:spLocks noChangeAspect="1" noChangeShapeType="1"/>
              </p:cNvSpPr>
              <p:nvPr/>
            </p:nvSpPr>
            <p:spPr bwMode="auto">
              <a:xfrm>
                <a:off x="2015" y="287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4" name="Line 1075"/>
              <p:cNvSpPr>
                <a:spLocks noChangeAspect="1" noChangeShapeType="1"/>
              </p:cNvSpPr>
              <p:nvPr/>
            </p:nvSpPr>
            <p:spPr bwMode="auto">
              <a:xfrm>
                <a:off x="2015" y="288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5" name="Freeform 1076"/>
              <p:cNvSpPr>
                <a:spLocks noChangeAspect="1"/>
              </p:cNvSpPr>
              <p:nvPr/>
            </p:nvSpPr>
            <p:spPr bwMode="auto">
              <a:xfrm>
                <a:off x="2440" y="2766"/>
                <a:ext cx="91" cy="78"/>
              </a:xfrm>
              <a:custGeom>
                <a:avLst/>
                <a:gdLst>
                  <a:gd name="T0" fmla="*/ 0 w 540"/>
                  <a:gd name="T1" fmla="*/ 0 h 467"/>
                  <a:gd name="T2" fmla="*/ 0 w 540"/>
                  <a:gd name="T3" fmla="*/ 0 h 467"/>
                  <a:gd name="T4" fmla="*/ 1 w 540"/>
                  <a:gd name="T5" fmla="*/ 0 h 467"/>
                  <a:gd name="T6" fmla="*/ 0 w 540"/>
                  <a:gd name="T7" fmla="*/ 0 h 467"/>
                  <a:gd name="T8" fmla="*/ 0 w 540"/>
                  <a:gd name="T9" fmla="*/ 0 h 467"/>
                  <a:gd name="T10" fmla="*/ 0 w 540"/>
                  <a:gd name="T11" fmla="*/ 0 h 467"/>
                  <a:gd name="T12" fmla="*/ 0 w 540"/>
                  <a:gd name="T13" fmla="*/ 0 h 4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0"/>
                  <a:gd name="T22" fmla="*/ 0 h 467"/>
                  <a:gd name="T23" fmla="*/ 540 w 540"/>
                  <a:gd name="T24" fmla="*/ 467 h 4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0" h="467">
                    <a:moveTo>
                      <a:pt x="134" y="0"/>
                    </a:moveTo>
                    <a:lnTo>
                      <a:pt x="405" y="0"/>
                    </a:lnTo>
                    <a:lnTo>
                      <a:pt x="540" y="233"/>
                    </a:lnTo>
                    <a:lnTo>
                      <a:pt x="405" y="467"/>
                    </a:lnTo>
                    <a:lnTo>
                      <a:pt x="134" y="467"/>
                    </a:lnTo>
                    <a:lnTo>
                      <a:pt x="0" y="23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6" name="Line 10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40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7" name="Line 1078"/>
              <p:cNvSpPr>
                <a:spLocks noChangeAspect="1" noChangeShapeType="1"/>
              </p:cNvSpPr>
              <p:nvPr/>
            </p:nvSpPr>
            <p:spPr bwMode="auto">
              <a:xfrm flipV="1">
                <a:off x="2440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8" name="Line 1079"/>
              <p:cNvSpPr>
                <a:spLocks noChangeAspect="1" noChangeShapeType="1"/>
              </p:cNvSpPr>
              <p:nvPr/>
            </p:nvSpPr>
            <p:spPr bwMode="auto">
              <a:xfrm>
                <a:off x="2463" y="2766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49" name="Line 1080"/>
              <p:cNvSpPr>
                <a:spLocks noChangeAspect="1" noChangeShapeType="1"/>
              </p:cNvSpPr>
              <p:nvPr/>
            </p:nvSpPr>
            <p:spPr bwMode="auto">
              <a:xfrm>
                <a:off x="2508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50" name="Line 1081"/>
              <p:cNvSpPr>
                <a:spLocks noChangeAspect="1" noChangeShapeType="1"/>
              </p:cNvSpPr>
              <p:nvPr/>
            </p:nvSpPr>
            <p:spPr bwMode="auto">
              <a:xfrm flipH="1">
                <a:off x="2508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3151" name="Line 1082"/>
              <p:cNvSpPr>
                <a:spLocks noChangeAspect="1" noChangeShapeType="1"/>
              </p:cNvSpPr>
              <p:nvPr/>
            </p:nvSpPr>
            <p:spPr bwMode="auto">
              <a:xfrm flipH="1">
                <a:off x="2463" y="2844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664" name="円/楕円 1993"/>
            <p:cNvSpPr>
              <a:spLocks noChangeArrowheads="1"/>
            </p:cNvSpPr>
            <p:nvPr/>
          </p:nvSpPr>
          <p:spPr bwMode="auto">
            <a:xfrm>
              <a:off x="5046337" y="6065866"/>
              <a:ext cx="969877" cy="531813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65" name="円/楕円 1992"/>
            <p:cNvSpPr>
              <a:spLocks noChangeArrowheads="1"/>
            </p:cNvSpPr>
            <p:nvPr/>
          </p:nvSpPr>
          <p:spPr bwMode="auto">
            <a:xfrm>
              <a:off x="4292342" y="5139647"/>
              <a:ext cx="947653" cy="395287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cxnSp>
          <p:nvCxnSpPr>
            <p:cNvPr id="1666" name="直線コネクタ 1665"/>
            <p:cNvCxnSpPr/>
            <p:nvPr/>
          </p:nvCxnSpPr>
          <p:spPr bwMode="auto">
            <a:xfrm rot="5400000" flipH="1" flipV="1">
              <a:off x="3680137" y="5255031"/>
              <a:ext cx="904875" cy="835025"/>
            </a:xfrm>
            <a:prstGeom prst="line">
              <a:avLst/>
            </a:prstGeom>
            <a:ln w="3810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67" name="グループ化 1643"/>
            <p:cNvGrpSpPr/>
            <p:nvPr/>
          </p:nvGrpSpPr>
          <p:grpSpPr>
            <a:xfrm>
              <a:off x="2328779" y="4299051"/>
              <a:ext cx="4576988" cy="2092252"/>
              <a:chOff x="1823812" y="3766781"/>
              <a:chExt cx="4576988" cy="2692757"/>
            </a:xfrm>
          </p:grpSpPr>
          <p:pic>
            <p:nvPicPr>
              <p:cNvPr id="2963" name="図 1946" descr="光円錐緑６.png"/>
              <p:cNvPicPr>
                <a:picLocks noChangeAspect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1823812" y="3766782"/>
                <a:ext cx="571449" cy="26927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964" name="図 1945" descr="光円錐緑５.png"/>
              <p:cNvPicPr>
                <a:picLocks noChangeAspect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5839830" y="3780430"/>
                <a:ext cx="560970" cy="2599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965" name="図 1943" descr="光円錐緑３.png"/>
              <p:cNvPicPr>
                <a:picLocks noChangeAspect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4530259" y="3794078"/>
                <a:ext cx="980988" cy="2605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966" name="図 1940" descr="光円錐緑１.png"/>
              <p:cNvPicPr>
                <a:picLocks noChangeAspect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2785751" y="3766781"/>
                <a:ext cx="1136549" cy="25435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1668" name="円/楕円 1996"/>
            <p:cNvSpPr>
              <a:spLocks noChangeArrowheads="1"/>
            </p:cNvSpPr>
            <p:nvPr/>
          </p:nvSpPr>
          <p:spPr bwMode="auto">
            <a:xfrm>
              <a:off x="3303417" y="6029354"/>
              <a:ext cx="1117501" cy="500062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69" name="円/楕円 1486"/>
            <p:cNvSpPr>
              <a:spLocks noChangeArrowheads="1"/>
            </p:cNvSpPr>
            <p:nvPr/>
          </p:nvSpPr>
          <p:spPr bwMode="auto">
            <a:xfrm>
              <a:off x="2346240" y="6281766"/>
              <a:ext cx="557162" cy="201613"/>
            </a:xfrm>
            <a:prstGeom prst="ellipse">
              <a:avLst/>
            </a:prstGeom>
            <a:gradFill rotWithShape="1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lin ang="16200000"/>
            </a:gradFill>
            <a:ln w="1587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grpSp>
          <p:nvGrpSpPr>
            <p:cNvPr id="1670" name="グループ化 3010"/>
            <p:cNvGrpSpPr>
              <a:grpSpLocks noChangeAspect="1"/>
            </p:cNvGrpSpPr>
            <p:nvPr/>
          </p:nvGrpSpPr>
          <p:grpSpPr bwMode="auto">
            <a:xfrm>
              <a:off x="3652636" y="5953154"/>
              <a:ext cx="403189" cy="188912"/>
              <a:chOff x="2320792" y="2019300"/>
              <a:chExt cx="5807061" cy="2933700"/>
            </a:xfrm>
          </p:grpSpPr>
          <p:sp>
            <p:nvSpPr>
              <p:cNvPr id="2928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20792" y="2019300"/>
                <a:ext cx="5807061" cy="29337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29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33697" y="2731770"/>
                <a:ext cx="4748885" cy="2207260"/>
              </a:xfrm>
              <a:prstGeom prst="rect">
                <a:avLst/>
              </a:prstGeom>
              <a:solidFill>
                <a:srgbClr val="0099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0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493903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1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33697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2" name="Line 4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3" name="Line 41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4" name="Freeform 42"/>
              <p:cNvSpPr>
                <a:spLocks noChangeAspect="1"/>
              </p:cNvSpPr>
              <p:nvPr/>
            </p:nvSpPr>
            <p:spPr bwMode="auto">
              <a:xfrm>
                <a:off x="7082582" y="2061210"/>
                <a:ext cx="1019462" cy="2877820"/>
              </a:xfrm>
              <a:custGeom>
                <a:avLst/>
                <a:gdLst>
                  <a:gd name="T0" fmla="*/ 2147483647 w 733"/>
                  <a:gd name="T1" fmla="*/ 0 h 1906"/>
                  <a:gd name="T2" fmla="*/ 2147483647 w 733"/>
                  <a:gd name="T3" fmla="*/ 2147483647 h 1906"/>
                  <a:gd name="T4" fmla="*/ 0 w 733"/>
                  <a:gd name="T5" fmla="*/ 2147483647 h 1906"/>
                  <a:gd name="T6" fmla="*/ 0 w 733"/>
                  <a:gd name="T7" fmla="*/ 2147483647 h 1906"/>
                  <a:gd name="T8" fmla="*/ 2147483647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5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4254500"/>
                <a:ext cx="1019462" cy="6845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6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8102044" y="2061210"/>
                <a:ext cx="0" cy="219329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7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7082582" y="2061210"/>
                <a:ext cx="1019462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8" name="Line 46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39" name="Freeform 47"/>
              <p:cNvSpPr>
                <a:spLocks noChangeAspect="1"/>
              </p:cNvSpPr>
              <p:nvPr/>
            </p:nvSpPr>
            <p:spPr bwMode="auto">
              <a:xfrm>
                <a:off x="2333697" y="2061210"/>
                <a:ext cx="5742538" cy="670560"/>
              </a:xfrm>
              <a:custGeom>
                <a:avLst/>
                <a:gdLst>
                  <a:gd name="T0" fmla="*/ 2147483647 w 4133"/>
                  <a:gd name="T1" fmla="*/ 0 h 445"/>
                  <a:gd name="T2" fmla="*/ 2147483647 w 4133"/>
                  <a:gd name="T3" fmla="*/ 0 h 445"/>
                  <a:gd name="T4" fmla="*/ 2147483647 w 4133"/>
                  <a:gd name="T5" fmla="*/ 2147483647 h 445"/>
                  <a:gd name="T6" fmla="*/ 0 w 4133"/>
                  <a:gd name="T7" fmla="*/ 2147483647 h 445"/>
                  <a:gd name="T8" fmla="*/ 2147483647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92D050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40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3340254" y="2061210"/>
                <a:ext cx="473598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41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2061210"/>
                <a:ext cx="1006557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42" name="Line 5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43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2061210"/>
                <a:ext cx="993653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44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678741" y="3018154"/>
                <a:ext cx="1216984" cy="164909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45" name="フレーム 2944"/>
              <p:cNvSpPr/>
              <p:nvPr/>
            </p:nvSpPr>
            <p:spPr bwMode="auto">
              <a:xfrm>
                <a:off x="2619838" y="2906808"/>
                <a:ext cx="1463327" cy="1922935"/>
              </a:xfrm>
              <a:prstGeom prst="fram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2946" name="グループ化 209"/>
              <p:cNvGrpSpPr>
                <a:grpSpLocks/>
              </p:cNvGrpSpPr>
              <p:nvPr/>
            </p:nvGrpSpPr>
            <p:grpSpPr bwMode="auto">
              <a:xfrm>
                <a:off x="4429125" y="2952750"/>
                <a:ext cx="1323975" cy="419100"/>
                <a:chOff x="4429125" y="2952750"/>
                <a:chExt cx="1323975" cy="419100"/>
              </a:xfrm>
            </p:grpSpPr>
            <p:sp>
              <p:nvSpPr>
                <p:cNvPr id="2960" name="二等辺三角形 2598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961" name="二等辺三角形 2599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962" name="二等辺三角形 2600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2947" name="グループ化 210"/>
              <p:cNvGrpSpPr>
                <a:grpSpLocks/>
              </p:cNvGrpSpPr>
              <p:nvPr/>
            </p:nvGrpSpPr>
            <p:grpSpPr bwMode="auto">
              <a:xfrm rot="10800000">
                <a:off x="4429125" y="3571875"/>
                <a:ext cx="1323975" cy="419100"/>
                <a:chOff x="4429125" y="2952750"/>
                <a:chExt cx="1323975" cy="419100"/>
              </a:xfrm>
            </p:grpSpPr>
            <p:sp>
              <p:nvSpPr>
                <p:cNvPr id="2957" name="二等辺三角形 2595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958" name="二等辺三角形 2596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959" name="二等辺三角形 2597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2948" name="グループ化 217"/>
              <p:cNvGrpSpPr>
                <a:grpSpLocks/>
              </p:cNvGrpSpPr>
              <p:nvPr/>
            </p:nvGrpSpPr>
            <p:grpSpPr bwMode="auto">
              <a:xfrm>
                <a:off x="5924550" y="2981325"/>
                <a:ext cx="1028700" cy="1028700"/>
                <a:chOff x="7781925" y="4895850"/>
                <a:chExt cx="1200150" cy="1200150"/>
              </a:xfrm>
            </p:grpSpPr>
            <p:sp>
              <p:nvSpPr>
                <p:cNvPr id="2955" name="円/楕円 2593"/>
                <p:cNvSpPr>
                  <a:spLocks noChangeArrowheads="1"/>
                </p:cNvSpPr>
                <p:nvPr/>
              </p:nvSpPr>
              <p:spPr bwMode="auto">
                <a:xfrm>
                  <a:off x="7781925" y="4895850"/>
                  <a:ext cx="1200150" cy="1200150"/>
                </a:xfrm>
                <a:prstGeom prst="ellipse">
                  <a:avLst/>
                </a:prstGeom>
                <a:solidFill>
                  <a:srgbClr val="497752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956" name="星 32 2594"/>
                <p:cNvSpPr>
                  <a:spLocks noChangeArrowheads="1"/>
                </p:cNvSpPr>
                <p:nvPr/>
              </p:nvSpPr>
              <p:spPr bwMode="auto">
                <a:xfrm>
                  <a:off x="7839075" y="4953000"/>
                  <a:ext cx="1085850" cy="1085850"/>
                </a:xfrm>
                <a:prstGeom prst="star32">
                  <a:avLst>
                    <a:gd name="adj" fmla="val 37500"/>
                  </a:avLst>
                </a:prstGeom>
                <a:solidFill>
                  <a:srgbClr val="00B050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sp>
            <p:nvSpPr>
              <p:cNvPr id="2949" name="角丸四角形 2587"/>
              <p:cNvSpPr>
                <a:spLocks noChangeArrowheads="1"/>
              </p:cNvSpPr>
              <p:nvPr/>
            </p:nvSpPr>
            <p:spPr bwMode="auto">
              <a:xfrm>
                <a:off x="445770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50" name="角丸四角形 2588"/>
              <p:cNvSpPr>
                <a:spLocks noChangeArrowheads="1"/>
              </p:cNvSpPr>
              <p:nvPr/>
            </p:nvSpPr>
            <p:spPr bwMode="auto">
              <a:xfrm>
                <a:off x="479869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51" name="角丸四角形 2589"/>
              <p:cNvSpPr>
                <a:spLocks noChangeArrowheads="1"/>
              </p:cNvSpPr>
              <p:nvPr/>
            </p:nvSpPr>
            <p:spPr bwMode="auto">
              <a:xfrm>
                <a:off x="513969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52" name="角丸四角形 2590"/>
              <p:cNvSpPr>
                <a:spLocks noChangeArrowheads="1"/>
              </p:cNvSpPr>
              <p:nvPr/>
            </p:nvSpPr>
            <p:spPr bwMode="auto">
              <a:xfrm>
                <a:off x="548068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53" name="角丸四角形 2591"/>
              <p:cNvSpPr>
                <a:spLocks noChangeArrowheads="1"/>
              </p:cNvSpPr>
              <p:nvPr/>
            </p:nvSpPr>
            <p:spPr bwMode="auto">
              <a:xfrm>
                <a:off x="582168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54" name="角丸四角形 2592"/>
              <p:cNvSpPr>
                <a:spLocks noChangeArrowheads="1"/>
              </p:cNvSpPr>
              <p:nvPr/>
            </p:nvSpPr>
            <p:spPr bwMode="auto">
              <a:xfrm>
                <a:off x="616267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671" name="直線コネクタ 1670"/>
            <p:cNvCxnSpPr/>
            <p:nvPr/>
          </p:nvCxnSpPr>
          <p:spPr bwMode="auto">
            <a:xfrm>
              <a:off x="4095674" y="6323041"/>
              <a:ext cx="1141412" cy="7938"/>
            </a:xfrm>
            <a:prstGeom prst="line">
              <a:avLst/>
            </a:prstGeom>
            <a:ln w="38100">
              <a:solidFill>
                <a:srgbClr val="FF99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72" name="Group 640"/>
            <p:cNvGrpSpPr>
              <a:grpSpLocks noChangeAspect="1"/>
            </p:cNvGrpSpPr>
            <p:nvPr/>
          </p:nvGrpSpPr>
          <p:grpSpPr bwMode="auto">
            <a:xfrm>
              <a:off x="5097133" y="6224616"/>
              <a:ext cx="419063" cy="211138"/>
              <a:chOff x="3134" y="3413"/>
              <a:chExt cx="414" cy="193"/>
            </a:xfrm>
          </p:grpSpPr>
          <p:sp>
            <p:nvSpPr>
              <p:cNvPr id="2730" name="AutoShape 641"/>
              <p:cNvSpPr>
                <a:spLocks noChangeAspect="1" noChangeArrowheads="1" noTextEdit="1"/>
              </p:cNvSpPr>
              <p:nvPr/>
            </p:nvSpPr>
            <p:spPr bwMode="auto">
              <a:xfrm>
                <a:off x="3134" y="3413"/>
                <a:ext cx="414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31" name="Rectangle 642"/>
              <p:cNvSpPr>
                <a:spLocks noChangeAspect="1" noChangeArrowheads="1"/>
              </p:cNvSpPr>
              <p:nvPr/>
            </p:nvSpPr>
            <p:spPr bwMode="auto">
              <a:xfrm>
                <a:off x="3135" y="3460"/>
                <a:ext cx="338" cy="145"/>
              </a:xfrm>
              <a:prstGeom prst="rect">
                <a:avLst/>
              </a:prstGeom>
              <a:solidFill>
                <a:srgbClr val="FFCC99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32" name="Line 643"/>
              <p:cNvSpPr>
                <a:spLocks noChangeAspect="1" noChangeShapeType="1"/>
              </p:cNvSpPr>
              <p:nvPr/>
            </p:nvSpPr>
            <p:spPr bwMode="auto">
              <a:xfrm flipH="1">
                <a:off x="3135" y="3605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33" name="Line 644"/>
              <p:cNvSpPr>
                <a:spLocks noChangeAspect="1" noChangeShapeType="1"/>
              </p:cNvSpPr>
              <p:nvPr/>
            </p:nvSpPr>
            <p:spPr bwMode="auto">
              <a:xfrm flipV="1">
                <a:off x="3135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34" name="Line 64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35" name="Line 646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36" name="Freeform 647"/>
              <p:cNvSpPr>
                <a:spLocks noChangeAspect="1"/>
              </p:cNvSpPr>
              <p:nvPr/>
            </p:nvSpPr>
            <p:spPr bwMode="auto">
              <a:xfrm>
                <a:off x="3473" y="3416"/>
                <a:ext cx="73" cy="189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37" name="Line 648"/>
              <p:cNvSpPr>
                <a:spLocks noChangeAspect="1" noChangeShapeType="1"/>
              </p:cNvSpPr>
              <p:nvPr/>
            </p:nvSpPr>
            <p:spPr bwMode="auto">
              <a:xfrm flipV="1">
                <a:off x="3473" y="3560"/>
                <a:ext cx="73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38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3546" y="3416"/>
                <a:ext cx="0" cy="1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39" name="Line 650"/>
              <p:cNvSpPr>
                <a:spLocks noChangeAspect="1" noChangeShapeType="1"/>
              </p:cNvSpPr>
              <p:nvPr/>
            </p:nvSpPr>
            <p:spPr bwMode="auto">
              <a:xfrm flipH="1">
                <a:off x="3473" y="3416"/>
                <a:ext cx="73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40" name="Line 651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41" name="Freeform 652"/>
              <p:cNvSpPr>
                <a:spLocks noChangeAspect="1"/>
              </p:cNvSpPr>
              <p:nvPr/>
            </p:nvSpPr>
            <p:spPr bwMode="auto">
              <a:xfrm>
                <a:off x="3135" y="3416"/>
                <a:ext cx="410" cy="44"/>
              </a:xfrm>
              <a:custGeom>
                <a:avLst/>
                <a:gdLst>
                  <a:gd name="T0" fmla="*/ 1 w 4133"/>
                  <a:gd name="T1" fmla="*/ 0 h 445"/>
                  <a:gd name="T2" fmla="*/ 4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9E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42" name="Line 653"/>
              <p:cNvSpPr>
                <a:spLocks noChangeAspect="1" noChangeShapeType="1"/>
              </p:cNvSpPr>
              <p:nvPr/>
            </p:nvSpPr>
            <p:spPr bwMode="auto">
              <a:xfrm flipH="1">
                <a:off x="3207" y="3416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43" name="Line 654"/>
              <p:cNvSpPr>
                <a:spLocks noChangeAspect="1" noChangeShapeType="1"/>
              </p:cNvSpPr>
              <p:nvPr/>
            </p:nvSpPr>
            <p:spPr bwMode="auto">
              <a:xfrm flipH="1">
                <a:off x="3135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44" name="Line 65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45" name="Line 656"/>
              <p:cNvSpPr>
                <a:spLocks noChangeAspect="1" noChangeShapeType="1"/>
              </p:cNvSpPr>
              <p:nvPr/>
            </p:nvSpPr>
            <p:spPr bwMode="auto">
              <a:xfrm flipV="1">
                <a:off x="3473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46" name="Freeform 657"/>
              <p:cNvSpPr>
                <a:spLocks noChangeAspect="1"/>
              </p:cNvSpPr>
              <p:nvPr/>
            </p:nvSpPr>
            <p:spPr bwMode="auto">
              <a:xfrm>
                <a:off x="3425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47" name="Line 658"/>
              <p:cNvSpPr>
                <a:spLocks noChangeAspect="1" noChangeShapeType="1"/>
              </p:cNvSpPr>
              <p:nvPr/>
            </p:nvSpPr>
            <p:spPr bwMode="auto">
              <a:xfrm flipH="1">
                <a:off x="344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48" name="Line 659"/>
              <p:cNvSpPr>
                <a:spLocks noChangeAspect="1" noChangeShapeType="1"/>
              </p:cNvSpPr>
              <p:nvPr/>
            </p:nvSpPr>
            <p:spPr bwMode="auto">
              <a:xfrm flipH="1">
                <a:off x="344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49" name="Line 660"/>
              <p:cNvSpPr>
                <a:spLocks noChangeAspect="1" noChangeShapeType="1"/>
              </p:cNvSpPr>
              <p:nvPr/>
            </p:nvSpPr>
            <p:spPr bwMode="auto">
              <a:xfrm flipH="1">
                <a:off x="3442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0" name="Line 661"/>
              <p:cNvSpPr>
                <a:spLocks noChangeAspect="1" noChangeShapeType="1"/>
              </p:cNvSpPr>
              <p:nvPr/>
            </p:nvSpPr>
            <p:spPr bwMode="auto">
              <a:xfrm flipH="1">
                <a:off x="3440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1" name="Line 662"/>
              <p:cNvSpPr>
                <a:spLocks noChangeAspect="1" noChangeShapeType="1"/>
              </p:cNvSpPr>
              <p:nvPr/>
            </p:nvSpPr>
            <p:spPr bwMode="auto">
              <a:xfrm flipH="1">
                <a:off x="3437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2" name="Line 663"/>
              <p:cNvSpPr>
                <a:spLocks noChangeAspect="1" noChangeShapeType="1"/>
              </p:cNvSpPr>
              <p:nvPr/>
            </p:nvSpPr>
            <p:spPr bwMode="auto">
              <a:xfrm flipH="1">
                <a:off x="3435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3" name="Line 6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2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4" name="Line 6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0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5" name="Line 6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8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6" name="Line 66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6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7" name="Line 66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8" name="Line 66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59" name="Line 670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60" name="Line 671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61" name="Line 672"/>
              <p:cNvSpPr>
                <a:spLocks noChangeAspect="1" noChangeShapeType="1"/>
              </p:cNvSpPr>
              <p:nvPr/>
            </p:nvSpPr>
            <p:spPr bwMode="auto">
              <a:xfrm flipV="1">
                <a:off x="3426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62" name="Line 673"/>
              <p:cNvSpPr>
                <a:spLocks noChangeAspect="1" noChangeShapeType="1"/>
              </p:cNvSpPr>
              <p:nvPr/>
            </p:nvSpPr>
            <p:spPr bwMode="auto">
              <a:xfrm flipV="1">
                <a:off x="3428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63" name="Line 674"/>
              <p:cNvSpPr>
                <a:spLocks noChangeAspect="1" noChangeShapeType="1"/>
              </p:cNvSpPr>
              <p:nvPr/>
            </p:nvSpPr>
            <p:spPr bwMode="auto">
              <a:xfrm flipV="1">
                <a:off x="3430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64" name="Line 675"/>
              <p:cNvSpPr>
                <a:spLocks noChangeAspect="1" noChangeShapeType="1"/>
              </p:cNvSpPr>
              <p:nvPr/>
            </p:nvSpPr>
            <p:spPr bwMode="auto">
              <a:xfrm flipV="1">
                <a:off x="3432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65" name="Line 676"/>
              <p:cNvSpPr>
                <a:spLocks noChangeAspect="1" noChangeShapeType="1"/>
              </p:cNvSpPr>
              <p:nvPr/>
            </p:nvSpPr>
            <p:spPr bwMode="auto">
              <a:xfrm>
                <a:off x="3435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66" name="Line 677"/>
              <p:cNvSpPr>
                <a:spLocks noChangeAspect="1" noChangeShapeType="1"/>
              </p:cNvSpPr>
              <p:nvPr/>
            </p:nvSpPr>
            <p:spPr bwMode="auto">
              <a:xfrm>
                <a:off x="3437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67" name="Line 678"/>
              <p:cNvSpPr>
                <a:spLocks noChangeAspect="1" noChangeShapeType="1"/>
              </p:cNvSpPr>
              <p:nvPr/>
            </p:nvSpPr>
            <p:spPr bwMode="auto">
              <a:xfrm>
                <a:off x="3440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68" name="Line 679"/>
              <p:cNvSpPr>
                <a:spLocks noChangeAspect="1" noChangeShapeType="1"/>
              </p:cNvSpPr>
              <p:nvPr/>
            </p:nvSpPr>
            <p:spPr bwMode="auto">
              <a:xfrm>
                <a:off x="3442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69" name="Line 680"/>
              <p:cNvSpPr>
                <a:spLocks noChangeAspect="1" noChangeShapeType="1"/>
              </p:cNvSpPr>
              <p:nvPr/>
            </p:nvSpPr>
            <p:spPr bwMode="auto">
              <a:xfrm>
                <a:off x="344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70" name="Line 681"/>
              <p:cNvSpPr>
                <a:spLocks noChangeAspect="1" noChangeShapeType="1"/>
              </p:cNvSpPr>
              <p:nvPr/>
            </p:nvSpPr>
            <p:spPr bwMode="auto">
              <a:xfrm>
                <a:off x="344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71" name="Freeform 682"/>
              <p:cNvSpPr>
                <a:spLocks noChangeAspect="1"/>
              </p:cNvSpPr>
              <p:nvPr/>
            </p:nvSpPr>
            <p:spPr bwMode="auto">
              <a:xfrm>
                <a:off x="3394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72" name="Line 683"/>
              <p:cNvSpPr>
                <a:spLocks noChangeAspect="1" noChangeShapeType="1"/>
              </p:cNvSpPr>
              <p:nvPr/>
            </p:nvSpPr>
            <p:spPr bwMode="auto">
              <a:xfrm flipH="1">
                <a:off x="341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73" name="Line 684"/>
              <p:cNvSpPr>
                <a:spLocks noChangeAspect="1" noChangeShapeType="1"/>
              </p:cNvSpPr>
              <p:nvPr/>
            </p:nvSpPr>
            <p:spPr bwMode="auto">
              <a:xfrm flipH="1">
                <a:off x="341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74" name="Line 685"/>
              <p:cNvSpPr>
                <a:spLocks noChangeAspect="1" noChangeShapeType="1"/>
              </p:cNvSpPr>
              <p:nvPr/>
            </p:nvSpPr>
            <p:spPr bwMode="auto">
              <a:xfrm flipH="1">
                <a:off x="3411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75" name="Line 686"/>
              <p:cNvSpPr>
                <a:spLocks noChangeAspect="1" noChangeShapeType="1"/>
              </p:cNvSpPr>
              <p:nvPr/>
            </p:nvSpPr>
            <p:spPr bwMode="auto">
              <a:xfrm flipH="1">
                <a:off x="3409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76" name="Line 687"/>
              <p:cNvSpPr>
                <a:spLocks noChangeAspect="1" noChangeShapeType="1"/>
              </p:cNvSpPr>
              <p:nvPr/>
            </p:nvSpPr>
            <p:spPr bwMode="auto">
              <a:xfrm flipH="1">
                <a:off x="3407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77" name="Line 688"/>
              <p:cNvSpPr>
                <a:spLocks noChangeAspect="1" noChangeShapeType="1"/>
              </p:cNvSpPr>
              <p:nvPr/>
            </p:nvSpPr>
            <p:spPr bwMode="auto">
              <a:xfrm flipH="1">
                <a:off x="3404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78" name="Line 6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01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79" name="Line 69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9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80" name="Line 69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7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81" name="Line 6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82" name="Line 69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83" name="Line 69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84" name="Line 695"/>
              <p:cNvSpPr>
                <a:spLocks noChangeAspect="1" noChangeShapeType="1"/>
              </p:cNvSpPr>
              <p:nvPr/>
            </p:nvSpPr>
            <p:spPr bwMode="auto">
              <a:xfrm flipV="1">
                <a:off x="33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85" name="Line 696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7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86" name="Line 697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87" name="Line 698"/>
              <p:cNvSpPr>
                <a:spLocks noChangeAspect="1" noChangeShapeType="1"/>
              </p:cNvSpPr>
              <p:nvPr/>
            </p:nvSpPr>
            <p:spPr bwMode="auto">
              <a:xfrm flipV="1">
                <a:off x="3397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88" name="Line 699"/>
              <p:cNvSpPr>
                <a:spLocks noChangeAspect="1" noChangeShapeType="1"/>
              </p:cNvSpPr>
              <p:nvPr/>
            </p:nvSpPr>
            <p:spPr bwMode="auto">
              <a:xfrm flipV="1">
                <a:off x="3399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89" name="Line 700"/>
              <p:cNvSpPr>
                <a:spLocks noChangeAspect="1" noChangeShapeType="1"/>
              </p:cNvSpPr>
              <p:nvPr/>
            </p:nvSpPr>
            <p:spPr bwMode="auto">
              <a:xfrm flipV="1">
                <a:off x="3401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0" name="Line 701"/>
              <p:cNvSpPr>
                <a:spLocks noChangeAspect="1" noChangeShapeType="1"/>
              </p:cNvSpPr>
              <p:nvPr/>
            </p:nvSpPr>
            <p:spPr bwMode="auto">
              <a:xfrm>
                <a:off x="3404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1" name="Line 702"/>
              <p:cNvSpPr>
                <a:spLocks noChangeAspect="1" noChangeShapeType="1"/>
              </p:cNvSpPr>
              <p:nvPr/>
            </p:nvSpPr>
            <p:spPr bwMode="auto">
              <a:xfrm>
                <a:off x="3407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2" name="Line 703"/>
              <p:cNvSpPr>
                <a:spLocks noChangeAspect="1" noChangeShapeType="1"/>
              </p:cNvSpPr>
              <p:nvPr/>
            </p:nvSpPr>
            <p:spPr bwMode="auto">
              <a:xfrm>
                <a:off x="3409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3" name="Line 704"/>
              <p:cNvSpPr>
                <a:spLocks noChangeAspect="1" noChangeShapeType="1"/>
              </p:cNvSpPr>
              <p:nvPr/>
            </p:nvSpPr>
            <p:spPr bwMode="auto">
              <a:xfrm>
                <a:off x="3411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4" name="Line 705"/>
              <p:cNvSpPr>
                <a:spLocks noChangeAspect="1" noChangeShapeType="1"/>
              </p:cNvSpPr>
              <p:nvPr/>
            </p:nvSpPr>
            <p:spPr bwMode="auto">
              <a:xfrm>
                <a:off x="341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5" name="Line 706"/>
              <p:cNvSpPr>
                <a:spLocks noChangeAspect="1" noChangeShapeType="1"/>
              </p:cNvSpPr>
              <p:nvPr/>
            </p:nvSpPr>
            <p:spPr bwMode="auto">
              <a:xfrm>
                <a:off x="341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6" name="Freeform 707"/>
              <p:cNvSpPr>
                <a:spLocks noChangeAspect="1"/>
              </p:cNvSpPr>
              <p:nvPr/>
            </p:nvSpPr>
            <p:spPr bwMode="auto">
              <a:xfrm>
                <a:off x="3364" y="3572"/>
                <a:ext cx="19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7" name="Line 708"/>
              <p:cNvSpPr>
                <a:spLocks noChangeAspect="1" noChangeShapeType="1"/>
              </p:cNvSpPr>
              <p:nvPr/>
            </p:nvSpPr>
            <p:spPr bwMode="auto">
              <a:xfrm flipH="1">
                <a:off x="3383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8" name="Line 709"/>
              <p:cNvSpPr>
                <a:spLocks noChangeAspect="1" noChangeShapeType="1"/>
              </p:cNvSpPr>
              <p:nvPr/>
            </p:nvSpPr>
            <p:spPr bwMode="auto">
              <a:xfrm flipH="1">
                <a:off x="3382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99" name="Line 710"/>
              <p:cNvSpPr>
                <a:spLocks noChangeAspect="1" noChangeShapeType="1"/>
              </p:cNvSpPr>
              <p:nvPr/>
            </p:nvSpPr>
            <p:spPr bwMode="auto">
              <a:xfrm flipH="1">
                <a:off x="3381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00" name="Line 711"/>
              <p:cNvSpPr>
                <a:spLocks noChangeAspect="1" noChangeShapeType="1"/>
              </p:cNvSpPr>
              <p:nvPr/>
            </p:nvSpPr>
            <p:spPr bwMode="auto">
              <a:xfrm flipH="1">
                <a:off x="3378" y="3589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01" name="Line 712"/>
              <p:cNvSpPr>
                <a:spLocks noChangeAspect="1" noChangeShapeType="1"/>
              </p:cNvSpPr>
              <p:nvPr/>
            </p:nvSpPr>
            <p:spPr bwMode="auto">
              <a:xfrm flipH="1">
                <a:off x="3376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02" name="Line 713"/>
              <p:cNvSpPr>
                <a:spLocks noChangeAspect="1" noChangeShapeType="1"/>
              </p:cNvSpPr>
              <p:nvPr/>
            </p:nvSpPr>
            <p:spPr bwMode="auto">
              <a:xfrm flipH="1">
                <a:off x="3373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03" name="Line 7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71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04" name="Line 7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8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05" name="Line 7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6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06" name="Line 7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5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07" name="Line 7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08" name="Line 7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09" name="Line 720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10" name="Line 721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11" name="Line 722"/>
              <p:cNvSpPr>
                <a:spLocks noChangeAspect="1" noChangeShapeType="1"/>
              </p:cNvSpPr>
              <p:nvPr/>
            </p:nvSpPr>
            <p:spPr bwMode="auto">
              <a:xfrm flipV="1">
                <a:off x="3365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12" name="Line 723"/>
              <p:cNvSpPr>
                <a:spLocks noChangeAspect="1" noChangeShapeType="1"/>
              </p:cNvSpPr>
              <p:nvPr/>
            </p:nvSpPr>
            <p:spPr bwMode="auto">
              <a:xfrm flipV="1">
                <a:off x="3366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13" name="Line 724"/>
              <p:cNvSpPr>
                <a:spLocks noChangeAspect="1" noChangeShapeType="1"/>
              </p:cNvSpPr>
              <p:nvPr/>
            </p:nvSpPr>
            <p:spPr bwMode="auto">
              <a:xfrm flipV="1">
                <a:off x="3368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14" name="Line 725"/>
              <p:cNvSpPr>
                <a:spLocks noChangeAspect="1" noChangeShapeType="1"/>
              </p:cNvSpPr>
              <p:nvPr/>
            </p:nvSpPr>
            <p:spPr bwMode="auto">
              <a:xfrm flipV="1">
                <a:off x="3371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15" name="Line 726"/>
              <p:cNvSpPr>
                <a:spLocks noChangeAspect="1" noChangeShapeType="1"/>
              </p:cNvSpPr>
              <p:nvPr/>
            </p:nvSpPr>
            <p:spPr bwMode="auto">
              <a:xfrm>
                <a:off x="3373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16" name="Line 727"/>
              <p:cNvSpPr>
                <a:spLocks noChangeAspect="1" noChangeShapeType="1"/>
              </p:cNvSpPr>
              <p:nvPr/>
            </p:nvSpPr>
            <p:spPr bwMode="auto">
              <a:xfrm>
                <a:off x="3376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17" name="Line 728"/>
              <p:cNvSpPr>
                <a:spLocks noChangeAspect="1" noChangeShapeType="1"/>
              </p:cNvSpPr>
              <p:nvPr/>
            </p:nvSpPr>
            <p:spPr bwMode="auto">
              <a:xfrm>
                <a:off x="3378" y="357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18" name="Line 729"/>
              <p:cNvSpPr>
                <a:spLocks noChangeAspect="1" noChangeShapeType="1"/>
              </p:cNvSpPr>
              <p:nvPr/>
            </p:nvSpPr>
            <p:spPr bwMode="auto">
              <a:xfrm>
                <a:off x="3381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19" name="Line 730"/>
              <p:cNvSpPr>
                <a:spLocks noChangeAspect="1" noChangeShapeType="1"/>
              </p:cNvSpPr>
              <p:nvPr/>
            </p:nvSpPr>
            <p:spPr bwMode="auto">
              <a:xfrm>
                <a:off x="3382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0" name="Line 731"/>
              <p:cNvSpPr>
                <a:spLocks noChangeAspect="1" noChangeShapeType="1"/>
              </p:cNvSpPr>
              <p:nvPr/>
            </p:nvSpPr>
            <p:spPr bwMode="auto">
              <a:xfrm>
                <a:off x="33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1" name="Freeform 732"/>
              <p:cNvSpPr>
                <a:spLocks noChangeAspect="1"/>
              </p:cNvSpPr>
              <p:nvPr/>
            </p:nvSpPr>
            <p:spPr bwMode="auto">
              <a:xfrm>
                <a:off x="3334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2" name="Line 733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3" name="Line 734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4" name="Line 735"/>
              <p:cNvSpPr>
                <a:spLocks noChangeAspect="1" noChangeShapeType="1"/>
              </p:cNvSpPr>
              <p:nvPr/>
            </p:nvSpPr>
            <p:spPr bwMode="auto">
              <a:xfrm flipH="1">
                <a:off x="3343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5" name="Line 736"/>
              <p:cNvSpPr>
                <a:spLocks noChangeAspect="1" noChangeShapeType="1"/>
              </p:cNvSpPr>
              <p:nvPr/>
            </p:nvSpPr>
            <p:spPr bwMode="auto">
              <a:xfrm flipH="1">
                <a:off x="3342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6" name="Line 737"/>
              <p:cNvSpPr>
                <a:spLocks noChangeAspect="1" noChangeShapeType="1"/>
              </p:cNvSpPr>
              <p:nvPr/>
            </p:nvSpPr>
            <p:spPr bwMode="auto">
              <a:xfrm flipH="1">
                <a:off x="3340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7" name="Line 7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8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8" name="Line 7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29" name="Line 7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5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30" name="Line 7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31" name="Line 74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32" name="Line 743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33" name="Line 744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34" name="Line 745"/>
              <p:cNvSpPr>
                <a:spLocks noChangeAspect="1" noChangeShapeType="1"/>
              </p:cNvSpPr>
              <p:nvPr/>
            </p:nvSpPr>
            <p:spPr bwMode="auto">
              <a:xfrm flipV="1">
                <a:off x="3335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35" name="Line 746"/>
              <p:cNvSpPr>
                <a:spLocks noChangeAspect="1" noChangeShapeType="1"/>
              </p:cNvSpPr>
              <p:nvPr/>
            </p:nvSpPr>
            <p:spPr bwMode="auto">
              <a:xfrm flipV="1">
                <a:off x="333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36" name="Line 747"/>
              <p:cNvSpPr>
                <a:spLocks noChangeAspect="1" noChangeShapeType="1"/>
              </p:cNvSpPr>
              <p:nvPr/>
            </p:nvSpPr>
            <p:spPr bwMode="auto">
              <a:xfrm flipV="1">
                <a:off x="3338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37" name="Line 748"/>
              <p:cNvSpPr>
                <a:spLocks noChangeAspect="1" noChangeShapeType="1"/>
              </p:cNvSpPr>
              <p:nvPr/>
            </p:nvSpPr>
            <p:spPr bwMode="auto">
              <a:xfrm>
                <a:off x="3340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38" name="Line 749"/>
              <p:cNvSpPr>
                <a:spLocks noChangeAspect="1" noChangeShapeType="1"/>
              </p:cNvSpPr>
              <p:nvPr/>
            </p:nvSpPr>
            <p:spPr bwMode="auto">
              <a:xfrm>
                <a:off x="3342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39" name="Line 750"/>
              <p:cNvSpPr>
                <a:spLocks noChangeAspect="1" noChangeShapeType="1"/>
              </p:cNvSpPr>
              <p:nvPr/>
            </p:nvSpPr>
            <p:spPr bwMode="auto">
              <a:xfrm>
                <a:off x="3343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40" name="Line 751"/>
              <p:cNvSpPr>
                <a:spLocks noChangeAspect="1" noChangeShapeType="1"/>
              </p:cNvSpPr>
              <p:nvPr/>
            </p:nvSpPr>
            <p:spPr bwMode="auto">
              <a:xfrm>
                <a:off x="3345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41" name="Line 752"/>
              <p:cNvSpPr>
                <a:spLocks noChangeAspect="1" noChangeShapeType="1"/>
              </p:cNvSpPr>
              <p:nvPr/>
            </p:nvSpPr>
            <p:spPr bwMode="auto">
              <a:xfrm>
                <a:off x="3345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42" name="Freeform 753"/>
              <p:cNvSpPr>
                <a:spLocks noChangeAspect="1"/>
              </p:cNvSpPr>
              <p:nvPr/>
            </p:nvSpPr>
            <p:spPr bwMode="auto">
              <a:xfrm>
                <a:off x="3308" y="3576"/>
                <a:ext cx="12" cy="12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43" name="Line 754"/>
              <p:cNvSpPr>
                <a:spLocks noChangeAspect="1" noChangeShapeType="1"/>
              </p:cNvSpPr>
              <p:nvPr/>
            </p:nvSpPr>
            <p:spPr bwMode="auto">
              <a:xfrm flipH="1">
                <a:off x="3320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44" name="Line 755"/>
              <p:cNvSpPr>
                <a:spLocks noChangeAspect="1" noChangeShapeType="1"/>
              </p:cNvSpPr>
              <p:nvPr/>
            </p:nvSpPr>
            <p:spPr bwMode="auto">
              <a:xfrm flipH="1">
                <a:off x="3319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45" name="Line 756"/>
              <p:cNvSpPr>
                <a:spLocks noChangeAspect="1" noChangeShapeType="1"/>
              </p:cNvSpPr>
              <p:nvPr/>
            </p:nvSpPr>
            <p:spPr bwMode="auto">
              <a:xfrm flipH="1">
                <a:off x="3318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46" name="Line 757"/>
              <p:cNvSpPr>
                <a:spLocks noChangeAspect="1" noChangeShapeType="1"/>
              </p:cNvSpPr>
              <p:nvPr/>
            </p:nvSpPr>
            <p:spPr bwMode="auto">
              <a:xfrm flipH="1">
                <a:off x="331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47" name="Line 758"/>
              <p:cNvSpPr>
                <a:spLocks noChangeAspect="1" noChangeShapeType="1"/>
              </p:cNvSpPr>
              <p:nvPr/>
            </p:nvSpPr>
            <p:spPr bwMode="auto">
              <a:xfrm flipH="1">
                <a:off x="3314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48" name="Line 7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2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49" name="Line 7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1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50" name="Line 7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51" name="Line 7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52" name="Line 7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8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53" name="Line 764"/>
              <p:cNvSpPr>
                <a:spLocks noChangeAspect="1" noChangeShapeType="1"/>
              </p:cNvSpPr>
              <p:nvPr/>
            </p:nvSpPr>
            <p:spPr bwMode="auto">
              <a:xfrm flipV="1">
                <a:off x="3308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54" name="Line 765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55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56" name="Line 767"/>
              <p:cNvSpPr>
                <a:spLocks noChangeAspect="1" noChangeShapeType="1"/>
              </p:cNvSpPr>
              <p:nvPr/>
            </p:nvSpPr>
            <p:spPr bwMode="auto">
              <a:xfrm flipV="1">
                <a:off x="3311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57" name="Line 768"/>
              <p:cNvSpPr>
                <a:spLocks noChangeAspect="1" noChangeShapeType="1"/>
              </p:cNvSpPr>
              <p:nvPr/>
            </p:nvSpPr>
            <p:spPr bwMode="auto">
              <a:xfrm flipV="1">
                <a:off x="3312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58" name="Line 769"/>
              <p:cNvSpPr>
                <a:spLocks noChangeAspect="1" noChangeShapeType="1"/>
              </p:cNvSpPr>
              <p:nvPr/>
            </p:nvSpPr>
            <p:spPr bwMode="auto">
              <a:xfrm>
                <a:off x="3314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59" name="Line 770"/>
              <p:cNvSpPr>
                <a:spLocks noChangeAspect="1" noChangeShapeType="1"/>
              </p:cNvSpPr>
              <p:nvPr/>
            </p:nvSpPr>
            <p:spPr bwMode="auto">
              <a:xfrm>
                <a:off x="331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60" name="Line 771"/>
              <p:cNvSpPr>
                <a:spLocks noChangeAspect="1" noChangeShapeType="1"/>
              </p:cNvSpPr>
              <p:nvPr/>
            </p:nvSpPr>
            <p:spPr bwMode="auto">
              <a:xfrm>
                <a:off x="3318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61" name="Line 772"/>
              <p:cNvSpPr>
                <a:spLocks noChangeAspect="1" noChangeShapeType="1"/>
              </p:cNvSpPr>
              <p:nvPr/>
            </p:nvSpPr>
            <p:spPr bwMode="auto">
              <a:xfrm>
                <a:off x="3319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62" name="Line 773"/>
              <p:cNvSpPr>
                <a:spLocks noChangeAspect="1" noChangeShapeType="1"/>
              </p:cNvSpPr>
              <p:nvPr/>
            </p:nvSpPr>
            <p:spPr bwMode="auto">
              <a:xfrm>
                <a:off x="3320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63" name="Freeform 774"/>
              <p:cNvSpPr>
                <a:spLocks noChangeAspect="1"/>
              </p:cNvSpPr>
              <p:nvPr/>
            </p:nvSpPr>
            <p:spPr bwMode="auto">
              <a:xfrm>
                <a:off x="3283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64" name="Line 775"/>
              <p:cNvSpPr>
                <a:spLocks noChangeAspect="1" noChangeShapeType="1"/>
              </p:cNvSpPr>
              <p:nvPr/>
            </p:nvSpPr>
            <p:spPr bwMode="auto">
              <a:xfrm flipH="1">
                <a:off x="3294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65" name="Line 776"/>
              <p:cNvSpPr>
                <a:spLocks noChangeAspect="1" noChangeShapeType="1"/>
              </p:cNvSpPr>
              <p:nvPr/>
            </p:nvSpPr>
            <p:spPr bwMode="auto">
              <a:xfrm flipH="1">
                <a:off x="329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66" name="Line 777"/>
              <p:cNvSpPr>
                <a:spLocks noChangeAspect="1" noChangeShapeType="1"/>
              </p:cNvSpPr>
              <p:nvPr/>
            </p:nvSpPr>
            <p:spPr bwMode="auto">
              <a:xfrm flipH="1">
                <a:off x="3292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67" name="Line 778"/>
              <p:cNvSpPr>
                <a:spLocks noChangeAspect="1" noChangeShapeType="1"/>
              </p:cNvSpPr>
              <p:nvPr/>
            </p:nvSpPr>
            <p:spPr bwMode="auto">
              <a:xfrm flipH="1">
                <a:off x="3290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68" name="Line 779"/>
              <p:cNvSpPr>
                <a:spLocks noChangeAspect="1" noChangeShapeType="1"/>
              </p:cNvSpPr>
              <p:nvPr/>
            </p:nvSpPr>
            <p:spPr bwMode="auto">
              <a:xfrm flipH="1">
                <a:off x="3289" y="3588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69" name="Line 7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7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70" name="Line 78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5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71" name="Line 78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4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72" name="Line 78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73" name="Line 7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74" name="Line 785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75" name="Line 786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76" name="Line 787"/>
              <p:cNvSpPr>
                <a:spLocks noChangeAspect="1" noChangeShapeType="1"/>
              </p:cNvSpPr>
              <p:nvPr/>
            </p:nvSpPr>
            <p:spPr bwMode="auto">
              <a:xfrm flipV="1">
                <a:off x="3284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77" name="Line 788"/>
              <p:cNvSpPr>
                <a:spLocks noChangeAspect="1" noChangeShapeType="1"/>
              </p:cNvSpPr>
              <p:nvPr/>
            </p:nvSpPr>
            <p:spPr bwMode="auto">
              <a:xfrm flipV="1">
                <a:off x="3285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78" name="Line 789"/>
              <p:cNvSpPr>
                <a:spLocks noChangeAspect="1" noChangeShapeType="1"/>
              </p:cNvSpPr>
              <p:nvPr/>
            </p:nvSpPr>
            <p:spPr bwMode="auto">
              <a:xfrm flipV="1">
                <a:off x="3287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79" name="Line 790"/>
              <p:cNvSpPr>
                <a:spLocks noChangeAspect="1" noChangeShapeType="1"/>
              </p:cNvSpPr>
              <p:nvPr/>
            </p:nvSpPr>
            <p:spPr bwMode="auto">
              <a:xfrm>
                <a:off x="3289" y="357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80" name="Line 791"/>
              <p:cNvSpPr>
                <a:spLocks noChangeAspect="1" noChangeShapeType="1"/>
              </p:cNvSpPr>
              <p:nvPr/>
            </p:nvSpPr>
            <p:spPr bwMode="auto">
              <a:xfrm>
                <a:off x="3290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81" name="Line 792"/>
              <p:cNvSpPr>
                <a:spLocks noChangeAspect="1" noChangeShapeType="1"/>
              </p:cNvSpPr>
              <p:nvPr/>
            </p:nvSpPr>
            <p:spPr bwMode="auto">
              <a:xfrm>
                <a:off x="3292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82" name="Line 793"/>
              <p:cNvSpPr>
                <a:spLocks noChangeAspect="1" noChangeShapeType="1"/>
              </p:cNvSpPr>
              <p:nvPr/>
            </p:nvSpPr>
            <p:spPr bwMode="auto">
              <a:xfrm>
                <a:off x="329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83" name="Line 794"/>
              <p:cNvSpPr>
                <a:spLocks noChangeAspect="1" noChangeShapeType="1"/>
              </p:cNvSpPr>
              <p:nvPr/>
            </p:nvSpPr>
            <p:spPr bwMode="auto">
              <a:xfrm>
                <a:off x="32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84" name="Freeform 795"/>
              <p:cNvSpPr>
                <a:spLocks noChangeAspect="1"/>
              </p:cNvSpPr>
              <p:nvPr/>
            </p:nvSpPr>
            <p:spPr bwMode="auto">
              <a:xfrm>
                <a:off x="3147" y="3475"/>
                <a:ext cx="129" cy="95"/>
              </a:xfrm>
              <a:custGeom>
                <a:avLst/>
                <a:gdLst>
                  <a:gd name="T0" fmla="*/ 0 w 1297"/>
                  <a:gd name="T1" fmla="*/ 0 h 958"/>
                  <a:gd name="T2" fmla="*/ 1 w 1297"/>
                  <a:gd name="T3" fmla="*/ 0 h 958"/>
                  <a:gd name="T4" fmla="*/ 1 w 1297"/>
                  <a:gd name="T5" fmla="*/ 0 h 958"/>
                  <a:gd name="T6" fmla="*/ 1 w 1297"/>
                  <a:gd name="T7" fmla="*/ 0 h 958"/>
                  <a:gd name="T8" fmla="*/ 1 w 1297"/>
                  <a:gd name="T9" fmla="*/ 0 h 958"/>
                  <a:gd name="T10" fmla="*/ 1 w 1297"/>
                  <a:gd name="T11" fmla="*/ 0 h 958"/>
                  <a:gd name="T12" fmla="*/ 1 w 1297"/>
                  <a:gd name="T13" fmla="*/ 0 h 958"/>
                  <a:gd name="T14" fmla="*/ 1 w 1297"/>
                  <a:gd name="T15" fmla="*/ 0 h 958"/>
                  <a:gd name="T16" fmla="*/ 1 w 1297"/>
                  <a:gd name="T17" fmla="*/ 1 h 958"/>
                  <a:gd name="T18" fmla="*/ 1 w 1297"/>
                  <a:gd name="T19" fmla="*/ 1 h 958"/>
                  <a:gd name="T20" fmla="*/ 1 w 1297"/>
                  <a:gd name="T21" fmla="*/ 1 h 958"/>
                  <a:gd name="T22" fmla="*/ 1 w 1297"/>
                  <a:gd name="T23" fmla="*/ 1 h 958"/>
                  <a:gd name="T24" fmla="*/ 1 w 1297"/>
                  <a:gd name="T25" fmla="*/ 1 h 958"/>
                  <a:gd name="T26" fmla="*/ 1 w 1297"/>
                  <a:gd name="T27" fmla="*/ 1 h 958"/>
                  <a:gd name="T28" fmla="*/ 1 w 1297"/>
                  <a:gd name="T29" fmla="*/ 1 h 958"/>
                  <a:gd name="T30" fmla="*/ 0 w 1297"/>
                  <a:gd name="T31" fmla="*/ 1 h 958"/>
                  <a:gd name="T32" fmla="*/ 0 w 1297"/>
                  <a:gd name="T33" fmla="*/ 1 h 958"/>
                  <a:gd name="T34" fmla="*/ 0 w 1297"/>
                  <a:gd name="T35" fmla="*/ 1 h 958"/>
                  <a:gd name="T36" fmla="*/ 0 w 1297"/>
                  <a:gd name="T37" fmla="*/ 1 h 958"/>
                  <a:gd name="T38" fmla="*/ 0 w 1297"/>
                  <a:gd name="T39" fmla="*/ 1 h 958"/>
                  <a:gd name="T40" fmla="*/ 0 w 1297"/>
                  <a:gd name="T41" fmla="*/ 1 h 958"/>
                  <a:gd name="T42" fmla="*/ 0 w 1297"/>
                  <a:gd name="T43" fmla="*/ 1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85" name="Line 796"/>
              <p:cNvSpPr>
                <a:spLocks noChangeAspect="1" noChangeShapeType="1"/>
              </p:cNvSpPr>
              <p:nvPr/>
            </p:nvSpPr>
            <p:spPr bwMode="auto">
              <a:xfrm flipH="1">
                <a:off x="3276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86" name="Line 797"/>
              <p:cNvSpPr>
                <a:spLocks noChangeAspect="1" noChangeShapeType="1"/>
              </p:cNvSpPr>
              <p:nvPr/>
            </p:nvSpPr>
            <p:spPr bwMode="auto">
              <a:xfrm flipH="1">
                <a:off x="3275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87" name="Line 798"/>
              <p:cNvSpPr>
                <a:spLocks noChangeAspect="1" noChangeShapeType="1"/>
              </p:cNvSpPr>
              <p:nvPr/>
            </p:nvSpPr>
            <p:spPr bwMode="auto">
              <a:xfrm flipH="1">
                <a:off x="3273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88" name="Line 799"/>
              <p:cNvSpPr>
                <a:spLocks noChangeAspect="1" noChangeShapeType="1"/>
              </p:cNvSpPr>
              <p:nvPr/>
            </p:nvSpPr>
            <p:spPr bwMode="auto">
              <a:xfrm flipH="1">
                <a:off x="3271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89" name="Line 800"/>
              <p:cNvSpPr>
                <a:spLocks noChangeAspect="1" noChangeShapeType="1"/>
              </p:cNvSpPr>
              <p:nvPr/>
            </p:nvSpPr>
            <p:spPr bwMode="auto">
              <a:xfrm flipH="1">
                <a:off x="3269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0" name="Line 801"/>
              <p:cNvSpPr>
                <a:spLocks noChangeAspect="1" noChangeShapeType="1"/>
              </p:cNvSpPr>
              <p:nvPr/>
            </p:nvSpPr>
            <p:spPr bwMode="auto">
              <a:xfrm flipH="1">
                <a:off x="3267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1" name="Line 802"/>
              <p:cNvSpPr>
                <a:spLocks noChangeAspect="1" noChangeShapeType="1"/>
              </p:cNvSpPr>
              <p:nvPr/>
            </p:nvSpPr>
            <p:spPr bwMode="auto">
              <a:xfrm flipH="1">
                <a:off x="3156" y="3570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2" name="Line 8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4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3" name="Line 8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2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4" name="Line 80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0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5" name="Line 80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8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6" name="Line 80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7" name="Line 80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8" name="Line 809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899" name="Line 810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00" name="Line 811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01" name="Line 812"/>
              <p:cNvSpPr>
                <a:spLocks noChangeAspect="1" noChangeShapeType="1"/>
              </p:cNvSpPr>
              <p:nvPr/>
            </p:nvSpPr>
            <p:spPr bwMode="auto">
              <a:xfrm flipV="1">
                <a:off x="3148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02" name="Line 813"/>
              <p:cNvSpPr>
                <a:spLocks noChangeAspect="1" noChangeShapeType="1"/>
              </p:cNvSpPr>
              <p:nvPr/>
            </p:nvSpPr>
            <p:spPr bwMode="auto">
              <a:xfrm flipV="1">
                <a:off x="3150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03" name="Line 814"/>
              <p:cNvSpPr>
                <a:spLocks noChangeAspect="1" noChangeShapeType="1"/>
              </p:cNvSpPr>
              <p:nvPr/>
            </p:nvSpPr>
            <p:spPr bwMode="auto">
              <a:xfrm flipV="1">
                <a:off x="3152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04" name="Line 815"/>
              <p:cNvSpPr>
                <a:spLocks noChangeAspect="1" noChangeShapeType="1"/>
              </p:cNvSpPr>
              <p:nvPr/>
            </p:nvSpPr>
            <p:spPr bwMode="auto">
              <a:xfrm flipV="1">
                <a:off x="3154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05" name="Line 816"/>
              <p:cNvSpPr>
                <a:spLocks noChangeAspect="1" noChangeShapeType="1"/>
              </p:cNvSpPr>
              <p:nvPr/>
            </p:nvSpPr>
            <p:spPr bwMode="auto">
              <a:xfrm>
                <a:off x="3156" y="3475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06" name="Line 817"/>
              <p:cNvSpPr>
                <a:spLocks noChangeAspect="1" noChangeShapeType="1"/>
              </p:cNvSpPr>
              <p:nvPr/>
            </p:nvSpPr>
            <p:spPr bwMode="auto">
              <a:xfrm>
                <a:off x="3267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07" name="Line 818"/>
              <p:cNvSpPr>
                <a:spLocks noChangeAspect="1" noChangeShapeType="1"/>
              </p:cNvSpPr>
              <p:nvPr/>
            </p:nvSpPr>
            <p:spPr bwMode="auto">
              <a:xfrm>
                <a:off x="3269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08" name="Line 819"/>
              <p:cNvSpPr>
                <a:spLocks noChangeAspect="1" noChangeShapeType="1"/>
              </p:cNvSpPr>
              <p:nvPr/>
            </p:nvSpPr>
            <p:spPr bwMode="auto">
              <a:xfrm>
                <a:off x="3271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09" name="Line 820"/>
              <p:cNvSpPr>
                <a:spLocks noChangeAspect="1" noChangeShapeType="1"/>
              </p:cNvSpPr>
              <p:nvPr/>
            </p:nvSpPr>
            <p:spPr bwMode="auto">
              <a:xfrm>
                <a:off x="3273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0" name="Line 821"/>
              <p:cNvSpPr>
                <a:spLocks noChangeAspect="1" noChangeShapeType="1"/>
              </p:cNvSpPr>
              <p:nvPr/>
            </p:nvSpPr>
            <p:spPr bwMode="auto">
              <a:xfrm>
                <a:off x="3275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1" name="Line 822"/>
              <p:cNvSpPr>
                <a:spLocks noChangeAspect="1" noChangeShapeType="1"/>
              </p:cNvSpPr>
              <p:nvPr/>
            </p:nvSpPr>
            <p:spPr bwMode="auto">
              <a:xfrm>
                <a:off x="3276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2" name="Line 823"/>
              <p:cNvSpPr>
                <a:spLocks noChangeAspect="1" noChangeShapeType="1"/>
              </p:cNvSpPr>
              <p:nvPr/>
            </p:nvSpPr>
            <p:spPr bwMode="auto">
              <a:xfrm>
                <a:off x="3276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3" name="Rectangle 824"/>
              <p:cNvSpPr>
                <a:spLocks noChangeAspect="1" noChangeArrowheads="1"/>
              </p:cNvSpPr>
              <p:nvPr/>
            </p:nvSpPr>
            <p:spPr bwMode="auto">
              <a:xfrm>
                <a:off x="3159" y="3486"/>
                <a:ext cx="105" cy="7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FF9900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4" name="Line 825"/>
              <p:cNvSpPr>
                <a:spLocks noChangeAspect="1" noChangeShapeType="1"/>
              </p:cNvSpPr>
              <p:nvPr/>
            </p:nvSpPr>
            <p:spPr bwMode="auto">
              <a:xfrm flipH="1">
                <a:off x="3159" y="3559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5" name="Line 826"/>
              <p:cNvSpPr>
                <a:spLocks noChangeAspect="1" noChangeShapeType="1"/>
              </p:cNvSpPr>
              <p:nvPr/>
            </p:nvSpPr>
            <p:spPr bwMode="auto">
              <a:xfrm flipV="1">
                <a:off x="3159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6" name="Line 827"/>
              <p:cNvSpPr>
                <a:spLocks noChangeAspect="1" noChangeShapeType="1"/>
              </p:cNvSpPr>
              <p:nvPr/>
            </p:nvSpPr>
            <p:spPr bwMode="auto">
              <a:xfrm>
                <a:off x="3159" y="3486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7" name="Line 828"/>
              <p:cNvSpPr>
                <a:spLocks noChangeAspect="1" noChangeShapeType="1"/>
              </p:cNvSpPr>
              <p:nvPr/>
            </p:nvSpPr>
            <p:spPr bwMode="auto">
              <a:xfrm>
                <a:off x="3264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8" name="Line 829"/>
              <p:cNvSpPr>
                <a:spLocks noChangeAspect="1" noChangeShapeType="1"/>
              </p:cNvSpPr>
              <p:nvPr/>
            </p:nvSpPr>
            <p:spPr bwMode="auto">
              <a:xfrm>
                <a:off x="3318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19" name="Freeform 830"/>
              <p:cNvSpPr>
                <a:spLocks noChangeAspect="1"/>
              </p:cNvSpPr>
              <p:nvPr/>
            </p:nvSpPr>
            <p:spPr bwMode="auto">
              <a:xfrm>
                <a:off x="3307" y="3532"/>
                <a:ext cx="25" cy="8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20" name="Line 831"/>
              <p:cNvSpPr>
                <a:spLocks noChangeAspect="1" noChangeShapeType="1"/>
              </p:cNvSpPr>
              <p:nvPr/>
            </p:nvSpPr>
            <p:spPr bwMode="auto">
              <a:xfrm>
                <a:off x="3351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21" name="Freeform 832"/>
              <p:cNvSpPr>
                <a:spLocks noChangeAspect="1"/>
              </p:cNvSpPr>
              <p:nvPr/>
            </p:nvSpPr>
            <p:spPr bwMode="auto">
              <a:xfrm>
                <a:off x="3339" y="3540"/>
                <a:ext cx="25" cy="7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22" name="Line 833"/>
              <p:cNvSpPr>
                <a:spLocks noChangeAspect="1" noChangeShapeType="1"/>
              </p:cNvSpPr>
              <p:nvPr/>
            </p:nvSpPr>
            <p:spPr bwMode="auto">
              <a:xfrm>
                <a:off x="3384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23" name="Freeform 834"/>
              <p:cNvSpPr>
                <a:spLocks noChangeAspect="1"/>
              </p:cNvSpPr>
              <p:nvPr/>
            </p:nvSpPr>
            <p:spPr bwMode="auto">
              <a:xfrm>
                <a:off x="3372" y="3530"/>
                <a:ext cx="25" cy="8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24" name="Freeform 835"/>
              <p:cNvSpPr>
                <a:spLocks noChangeAspect="1"/>
              </p:cNvSpPr>
              <p:nvPr/>
            </p:nvSpPr>
            <p:spPr bwMode="auto">
              <a:xfrm>
                <a:off x="3311" y="3481"/>
                <a:ext cx="15" cy="1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25" name="Freeform 836"/>
              <p:cNvSpPr>
                <a:spLocks noChangeAspect="1"/>
              </p:cNvSpPr>
              <p:nvPr/>
            </p:nvSpPr>
            <p:spPr bwMode="auto">
              <a:xfrm>
                <a:off x="3344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26" name="Freeform 837"/>
              <p:cNvSpPr>
                <a:spLocks noChangeAspect="1"/>
              </p:cNvSpPr>
              <p:nvPr/>
            </p:nvSpPr>
            <p:spPr bwMode="auto">
              <a:xfrm>
                <a:off x="3375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927" name="Oval 838"/>
              <p:cNvSpPr>
                <a:spLocks noChangeAspect="1" noChangeArrowheads="1"/>
              </p:cNvSpPr>
              <p:nvPr/>
            </p:nvSpPr>
            <p:spPr bwMode="auto">
              <a:xfrm>
                <a:off x="3407" y="3492"/>
                <a:ext cx="57" cy="57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673" name="グループ化 3010"/>
            <p:cNvGrpSpPr>
              <a:grpSpLocks noChangeAspect="1"/>
            </p:cNvGrpSpPr>
            <p:nvPr/>
          </p:nvGrpSpPr>
          <p:grpSpPr bwMode="auto">
            <a:xfrm>
              <a:off x="4373297" y="5199972"/>
              <a:ext cx="403189" cy="188912"/>
              <a:chOff x="2320792" y="2019300"/>
              <a:chExt cx="5807061" cy="2933700"/>
            </a:xfrm>
          </p:grpSpPr>
          <p:sp>
            <p:nvSpPr>
              <p:cNvPr id="2695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20792" y="2019300"/>
                <a:ext cx="5807061" cy="29337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96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33697" y="2731770"/>
                <a:ext cx="4748885" cy="2207260"/>
              </a:xfrm>
              <a:prstGeom prst="rect">
                <a:avLst/>
              </a:prstGeom>
              <a:solidFill>
                <a:srgbClr val="0099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97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493903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98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33697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99" name="Line 4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00" name="Line 41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01" name="Freeform 42"/>
              <p:cNvSpPr>
                <a:spLocks noChangeAspect="1"/>
              </p:cNvSpPr>
              <p:nvPr/>
            </p:nvSpPr>
            <p:spPr bwMode="auto">
              <a:xfrm>
                <a:off x="7082582" y="2061210"/>
                <a:ext cx="1019462" cy="2877820"/>
              </a:xfrm>
              <a:custGeom>
                <a:avLst/>
                <a:gdLst>
                  <a:gd name="T0" fmla="*/ 2147483647 w 733"/>
                  <a:gd name="T1" fmla="*/ 0 h 1906"/>
                  <a:gd name="T2" fmla="*/ 2147483647 w 733"/>
                  <a:gd name="T3" fmla="*/ 2147483647 h 1906"/>
                  <a:gd name="T4" fmla="*/ 0 w 733"/>
                  <a:gd name="T5" fmla="*/ 2147483647 h 1906"/>
                  <a:gd name="T6" fmla="*/ 0 w 733"/>
                  <a:gd name="T7" fmla="*/ 2147483647 h 1906"/>
                  <a:gd name="T8" fmla="*/ 2147483647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02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4254500"/>
                <a:ext cx="1019462" cy="6845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03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8102044" y="2061210"/>
                <a:ext cx="0" cy="219329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04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7082582" y="2061210"/>
                <a:ext cx="1019462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05" name="Line 46"/>
              <p:cNvSpPr>
                <a:spLocks noChangeAspect="1" noChangeShapeType="1"/>
              </p:cNvSpPr>
              <p:nvPr/>
            </p:nvSpPr>
            <p:spPr bwMode="auto">
              <a:xfrm>
                <a:off x="7082582" y="2731770"/>
                <a:ext cx="0" cy="22072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06" name="Freeform 47"/>
              <p:cNvSpPr>
                <a:spLocks noChangeAspect="1"/>
              </p:cNvSpPr>
              <p:nvPr/>
            </p:nvSpPr>
            <p:spPr bwMode="auto">
              <a:xfrm>
                <a:off x="2333697" y="2061210"/>
                <a:ext cx="5742538" cy="670560"/>
              </a:xfrm>
              <a:custGeom>
                <a:avLst/>
                <a:gdLst>
                  <a:gd name="T0" fmla="*/ 2147483647 w 4133"/>
                  <a:gd name="T1" fmla="*/ 0 h 445"/>
                  <a:gd name="T2" fmla="*/ 2147483647 w 4133"/>
                  <a:gd name="T3" fmla="*/ 0 h 445"/>
                  <a:gd name="T4" fmla="*/ 2147483647 w 4133"/>
                  <a:gd name="T5" fmla="*/ 2147483647 h 445"/>
                  <a:gd name="T6" fmla="*/ 0 w 4133"/>
                  <a:gd name="T7" fmla="*/ 2147483647 h 445"/>
                  <a:gd name="T8" fmla="*/ 2147483647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92D050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07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3340254" y="2061210"/>
                <a:ext cx="473598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08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33697" y="2061210"/>
                <a:ext cx="1006557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09" name="Line 50"/>
              <p:cNvSpPr>
                <a:spLocks noChangeAspect="1" noChangeShapeType="1"/>
              </p:cNvSpPr>
              <p:nvPr/>
            </p:nvSpPr>
            <p:spPr bwMode="auto">
              <a:xfrm>
                <a:off x="2333697" y="2731770"/>
                <a:ext cx="474888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10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7082582" y="2061210"/>
                <a:ext cx="993653" cy="6705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11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678741" y="3018154"/>
                <a:ext cx="1216984" cy="164909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12" name="フレーム 2711"/>
              <p:cNvSpPr/>
              <p:nvPr/>
            </p:nvSpPr>
            <p:spPr bwMode="auto">
              <a:xfrm>
                <a:off x="2620760" y="2906808"/>
                <a:ext cx="1463327" cy="1922935"/>
              </a:xfrm>
              <a:prstGeom prst="fram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2713" name="グループ化 209"/>
              <p:cNvGrpSpPr>
                <a:grpSpLocks/>
              </p:cNvGrpSpPr>
              <p:nvPr/>
            </p:nvGrpSpPr>
            <p:grpSpPr bwMode="auto">
              <a:xfrm>
                <a:off x="4429125" y="2952750"/>
                <a:ext cx="1323975" cy="419100"/>
                <a:chOff x="4429125" y="2952750"/>
                <a:chExt cx="1323975" cy="419100"/>
              </a:xfrm>
            </p:grpSpPr>
            <p:sp>
              <p:nvSpPr>
                <p:cNvPr id="2727" name="二等辺三角形 3034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728" name="二等辺三角形 3035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729" name="二等辺三角形 3036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2714" name="グループ化 210"/>
              <p:cNvGrpSpPr>
                <a:grpSpLocks/>
              </p:cNvGrpSpPr>
              <p:nvPr/>
            </p:nvGrpSpPr>
            <p:grpSpPr bwMode="auto">
              <a:xfrm rot="10800000">
                <a:off x="4429125" y="3571875"/>
                <a:ext cx="1323975" cy="419100"/>
                <a:chOff x="4429125" y="2952750"/>
                <a:chExt cx="1323975" cy="419100"/>
              </a:xfrm>
            </p:grpSpPr>
            <p:sp>
              <p:nvSpPr>
                <p:cNvPr id="2724" name="二等辺三角形 3031"/>
                <p:cNvSpPr>
                  <a:spLocks noChangeArrowheads="1"/>
                </p:cNvSpPr>
                <p:nvPr/>
              </p:nvSpPr>
              <p:spPr bwMode="auto">
                <a:xfrm>
                  <a:off x="4429125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725" name="二等辺三角形 3032"/>
                <p:cNvSpPr>
                  <a:spLocks noChangeArrowheads="1"/>
                </p:cNvSpPr>
                <p:nvPr/>
              </p:nvSpPr>
              <p:spPr bwMode="auto">
                <a:xfrm>
                  <a:off x="4910137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726" name="二等辺三角形 3033"/>
                <p:cNvSpPr>
                  <a:spLocks noChangeArrowheads="1"/>
                </p:cNvSpPr>
                <p:nvPr/>
              </p:nvSpPr>
              <p:spPr bwMode="auto">
                <a:xfrm>
                  <a:off x="5391150" y="2952750"/>
                  <a:ext cx="361950" cy="41910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C000"/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grpSp>
            <p:nvGrpSpPr>
              <p:cNvPr id="2715" name="グループ化 217"/>
              <p:cNvGrpSpPr>
                <a:grpSpLocks/>
              </p:cNvGrpSpPr>
              <p:nvPr/>
            </p:nvGrpSpPr>
            <p:grpSpPr bwMode="auto">
              <a:xfrm>
                <a:off x="5924550" y="2981325"/>
                <a:ext cx="1028700" cy="1028700"/>
                <a:chOff x="7781925" y="4895850"/>
                <a:chExt cx="1200150" cy="1200150"/>
              </a:xfrm>
            </p:grpSpPr>
            <p:sp>
              <p:nvSpPr>
                <p:cNvPr id="2722" name="円/楕円 3029"/>
                <p:cNvSpPr>
                  <a:spLocks noChangeArrowheads="1"/>
                </p:cNvSpPr>
                <p:nvPr/>
              </p:nvSpPr>
              <p:spPr bwMode="auto">
                <a:xfrm>
                  <a:off x="7781925" y="4895850"/>
                  <a:ext cx="1200150" cy="1200150"/>
                </a:xfrm>
                <a:prstGeom prst="ellipse">
                  <a:avLst/>
                </a:prstGeom>
                <a:solidFill>
                  <a:srgbClr val="497752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2723" name="星 32 3030"/>
                <p:cNvSpPr>
                  <a:spLocks noChangeArrowheads="1"/>
                </p:cNvSpPr>
                <p:nvPr/>
              </p:nvSpPr>
              <p:spPr bwMode="auto">
                <a:xfrm>
                  <a:off x="7839075" y="4953000"/>
                  <a:ext cx="1085850" cy="1085850"/>
                </a:xfrm>
                <a:prstGeom prst="star32">
                  <a:avLst>
                    <a:gd name="adj" fmla="val 37500"/>
                  </a:avLst>
                </a:prstGeom>
                <a:solidFill>
                  <a:srgbClr val="00B050"/>
                </a:solidFill>
                <a:ln w="9525" algn="ctr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1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  <p:sp>
            <p:nvSpPr>
              <p:cNvPr id="2716" name="角丸四角形 3023"/>
              <p:cNvSpPr>
                <a:spLocks noChangeArrowheads="1"/>
              </p:cNvSpPr>
              <p:nvPr/>
            </p:nvSpPr>
            <p:spPr bwMode="auto">
              <a:xfrm>
                <a:off x="445770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17" name="角丸四角形 3024"/>
              <p:cNvSpPr>
                <a:spLocks noChangeArrowheads="1"/>
              </p:cNvSpPr>
              <p:nvPr/>
            </p:nvSpPr>
            <p:spPr bwMode="auto">
              <a:xfrm>
                <a:off x="4798684" y="4295770"/>
                <a:ext cx="219065" cy="466716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18" name="角丸四角形 3025"/>
              <p:cNvSpPr>
                <a:spLocks noChangeArrowheads="1"/>
              </p:cNvSpPr>
              <p:nvPr/>
            </p:nvSpPr>
            <p:spPr bwMode="auto">
              <a:xfrm>
                <a:off x="513969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19" name="角丸四角形 3026"/>
              <p:cNvSpPr>
                <a:spLocks noChangeArrowheads="1"/>
              </p:cNvSpPr>
              <p:nvPr/>
            </p:nvSpPr>
            <p:spPr bwMode="auto">
              <a:xfrm>
                <a:off x="548068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20" name="角丸四角形 3027"/>
              <p:cNvSpPr>
                <a:spLocks noChangeArrowheads="1"/>
              </p:cNvSpPr>
              <p:nvPr/>
            </p:nvSpPr>
            <p:spPr bwMode="auto">
              <a:xfrm>
                <a:off x="5821680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721" name="角丸四角形 3028"/>
              <p:cNvSpPr>
                <a:spLocks noChangeArrowheads="1"/>
              </p:cNvSpPr>
              <p:nvPr/>
            </p:nvSpPr>
            <p:spPr bwMode="auto">
              <a:xfrm>
                <a:off x="6162675" y="4295775"/>
                <a:ext cx="219075" cy="466725"/>
              </a:xfrm>
              <a:prstGeom prst="roundRect">
                <a:avLst>
                  <a:gd name="adj" fmla="val 16667"/>
                </a:avLst>
              </a:prstGeom>
              <a:solidFill>
                <a:srgbClr val="DCE74B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674" name="AutoShape 2"/>
            <p:cNvSpPr>
              <a:spLocks noChangeAspect="1" noChangeArrowheads="1"/>
            </p:cNvSpPr>
            <p:nvPr/>
          </p:nvSpPr>
          <p:spPr bwMode="auto">
            <a:xfrm>
              <a:off x="1993269" y="3057106"/>
              <a:ext cx="6349830" cy="1640459"/>
            </a:xfrm>
            <a:prstGeom prst="parallelogram">
              <a:avLst>
                <a:gd name="adj" fmla="val 94659"/>
              </a:avLst>
            </a:prstGeom>
            <a:gradFill rotWithShape="1">
              <a:gsLst>
                <a:gs pos="0">
                  <a:srgbClr val="9393ED">
                    <a:alpha val="50000"/>
                  </a:srgbClr>
                </a:gs>
                <a:gs pos="50000">
                  <a:schemeClr val="bg1">
                    <a:alpha val="64999"/>
                  </a:schemeClr>
                </a:gs>
                <a:gs pos="100000">
                  <a:srgbClr val="9393ED"/>
                </a:gs>
              </a:gsLst>
              <a:lin ang="0" scaled="1"/>
            </a:gradFill>
            <a:ln w="15875">
              <a:solidFill>
                <a:srgbClr val="3366FF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 dirty="0">
                <a:solidFill>
                  <a:srgbClr val="FFFF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675" name="正方形/長方形 1674"/>
            <p:cNvSpPr/>
            <p:nvPr/>
          </p:nvSpPr>
          <p:spPr bwMode="auto">
            <a:xfrm>
              <a:off x="4697891" y="3514516"/>
              <a:ext cx="1376022" cy="37166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676" name="正方形/長方形 1675"/>
            <p:cNvSpPr/>
            <p:nvPr/>
          </p:nvSpPr>
          <p:spPr bwMode="auto">
            <a:xfrm rot="7999950" flipV="1">
              <a:off x="3930946" y="3829293"/>
              <a:ext cx="1041338" cy="34756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677" name="正方形/長方形 1676"/>
            <p:cNvSpPr/>
            <p:nvPr/>
          </p:nvSpPr>
          <p:spPr bwMode="auto">
            <a:xfrm>
              <a:off x="5491220" y="4242500"/>
              <a:ext cx="1259018" cy="41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678" name="正方形/長方形 1677"/>
            <p:cNvSpPr/>
            <p:nvPr/>
          </p:nvSpPr>
          <p:spPr bwMode="auto">
            <a:xfrm>
              <a:off x="4122722" y="4242500"/>
              <a:ext cx="1259018" cy="41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679" name="正方形/長方形 1678"/>
            <p:cNvSpPr/>
            <p:nvPr/>
          </p:nvSpPr>
          <p:spPr bwMode="auto">
            <a:xfrm>
              <a:off x="2754224" y="4242500"/>
              <a:ext cx="1204278" cy="41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sp>
          <p:nvSpPr>
            <p:cNvPr id="1680" name="正方形/長方形 1679"/>
            <p:cNvSpPr/>
            <p:nvPr/>
          </p:nvSpPr>
          <p:spPr bwMode="auto">
            <a:xfrm rot="7999950" flipV="1">
              <a:off x="5343693" y="3847541"/>
              <a:ext cx="938332" cy="4880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chemeClr val="accent6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FFFFFF"/>
                </a:solidFill>
              </a:endParaRPr>
            </a:p>
          </p:txBody>
        </p:sp>
        <p:cxnSp>
          <p:nvCxnSpPr>
            <p:cNvPr id="1681" name="直線コネクタ 1680"/>
            <p:cNvCxnSpPr/>
            <p:nvPr/>
          </p:nvCxnSpPr>
          <p:spPr bwMode="auto">
            <a:xfrm rot="5400000" flipH="1" flipV="1">
              <a:off x="3841724" y="5522568"/>
              <a:ext cx="451175" cy="425875"/>
            </a:xfrm>
            <a:prstGeom prst="line">
              <a:avLst/>
            </a:prstGeom>
            <a:ln w="38100">
              <a:solidFill>
                <a:srgbClr val="00CC00">
                  <a:alpha val="4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2" name="直線コネクタ 1681"/>
            <p:cNvCxnSpPr/>
            <p:nvPr/>
          </p:nvCxnSpPr>
          <p:spPr bwMode="auto">
            <a:xfrm rot="5400000" flipH="1" flipV="1">
              <a:off x="5564111" y="5676929"/>
              <a:ext cx="358775" cy="355600"/>
            </a:xfrm>
            <a:prstGeom prst="line">
              <a:avLst/>
            </a:prstGeom>
            <a:ln w="38100">
              <a:solidFill>
                <a:srgbClr val="00B0F0">
                  <a:alpha val="4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83" name="Group 1122"/>
            <p:cNvGrpSpPr>
              <a:grpSpLocks noChangeAspect="1"/>
            </p:cNvGrpSpPr>
            <p:nvPr/>
          </p:nvGrpSpPr>
          <p:grpSpPr bwMode="auto">
            <a:xfrm>
              <a:off x="5305077" y="5988079"/>
              <a:ext cx="406364" cy="190500"/>
              <a:chOff x="2256" y="514"/>
              <a:chExt cx="2405" cy="1118"/>
            </a:xfrm>
          </p:grpSpPr>
          <p:sp>
            <p:nvSpPr>
              <p:cNvPr id="2650" name="AutoShape 1123"/>
              <p:cNvSpPr>
                <a:spLocks noChangeAspect="1" noChangeArrowheads="1" noTextEdit="1"/>
              </p:cNvSpPr>
              <p:nvPr/>
            </p:nvSpPr>
            <p:spPr bwMode="auto">
              <a:xfrm>
                <a:off x="2256" y="51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51" name="Rectangle 1124"/>
              <p:cNvSpPr>
                <a:spLocks noChangeAspect="1" noChangeArrowheads="1"/>
              </p:cNvSpPr>
              <p:nvPr/>
            </p:nvSpPr>
            <p:spPr bwMode="auto">
              <a:xfrm>
                <a:off x="2263" y="788"/>
                <a:ext cx="1963" cy="837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52" name="Line 1125"/>
              <p:cNvSpPr>
                <a:spLocks noChangeAspect="1" noChangeShapeType="1"/>
              </p:cNvSpPr>
              <p:nvPr/>
            </p:nvSpPr>
            <p:spPr bwMode="auto">
              <a:xfrm flipH="1">
                <a:off x="2263" y="162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53" name="Line 1126"/>
              <p:cNvSpPr>
                <a:spLocks noChangeAspect="1" noChangeShapeType="1"/>
              </p:cNvSpPr>
              <p:nvPr/>
            </p:nvSpPr>
            <p:spPr bwMode="auto">
              <a:xfrm flipV="1">
                <a:off x="2263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54" name="Line 112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55" name="Line 1128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56" name="Freeform 1129"/>
              <p:cNvSpPr>
                <a:spLocks noChangeAspect="1"/>
              </p:cNvSpPr>
              <p:nvPr/>
            </p:nvSpPr>
            <p:spPr bwMode="auto">
              <a:xfrm>
                <a:off x="4226" y="53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57" name="Line 1130"/>
              <p:cNvSpPr>
                <a:spLocks noChangeAspect="1" noChangeShapeType="1"/>
              </p:cNvSpPr>
              <p:nvPr/>
            </p:nvSpPr>
            <p:spPr bwMode="auto">
              <a:xfrm flipV="1">
                <a:off x="4226" y="136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58" name="Line 1131"/>
              <p:cNvSpPr>
                <a:spLocks noChangeAspect="1" noChangeShapeType="1"/>
              </p:cNvSpPr>
              <p:nvPr/>
            </p:nvSpPr>
            <p:spPr bwMode="auto">
              <a:xfrm flipV="1">
                <a:off x="4651" y="53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59" name="Line 1132"/>
              <p:cNvSpPr>
                <a:spLocks noChangeAspect="1" noChangeShapeType="1"/>
              </p:cNvSpPr>
              <p:nvPr/>
            </p:nvSpPr>
            <p:spPr bwMode="auto">
              <a:xfrm flipH="1">
                <a:off x="4226" y="53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0" name="Line 1133"/>
              <p:cNvSpPr>
                <a:spLocks noChangeAspect="1" noChangeShapeType="1"/>
              </p:cNvSpPr>
              <p:nvPr/>
            </p:nvSpPr>
            <p:spPr bwMode="auto">
              <a:xfrm>
                <a:off x="4226" y="78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1" name="Freeform 1134"/>
              <p:cNvSpPr>
                <a:spLocks noChangeAspect="1"/>
              </p:cNvSpPr>
              <p:nvPr/>
            </p:nvSpPr>
            <p:spPr bwMode="auto">
              <a:xfrm>
                <a:off x="2263" y="53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CCFFCC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2" name="Line 1135"/>
              <p:cNvSpPr>
                <a:spLocks noChangeAspect="1" noChangeShapeType="1"/>
              </p:cNvSpPr>
              <p:nvPr/>
            </p:nvSpPr>
            <p:spPr bwMode="auto">
              <a:xfrm flipH="1">
                <a:off x="2677" y="531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3" name="Line 1136"/>
              <p:cNvSpPr>
                <a:spLocks noChangeAspect="1" noChangeShapeType="1"/>
              </p:cNvSpPr>
              <p:nvPr/>
            </p:nvSpPr>
            <p:spPr bwMode="auto">
              <a:xfrm flipH="1">
                <a:off x="2263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4" name="Line 1137"/>
              <p:cNvSpPr>
                <a:spLocks noChangeAspect="1" noChangeShapeType="1"/>
              </p:cNvSpPr>
              <p:nvPr/>
            </p:nvSpPr>
            <p:spPr bwMode="auto">
              <a:xfrm>
                <a:off x="2263" y="78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5" name="Line 1138"/>
              <p:cNvSpPr>
                <a:spLocks noChangeAspect="1" noChangeShapeType="1"/>
              </p:cNvSpPr>
              <p:nvPr/>
            </p:nvSpPr>
            <p:spPr bwMode="auto">
              <a:xfrm flipV="1">
                <a:off x="4226" y="53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6" name="Oval 1139"/>
              <p:cNvSpPr>
                <a:spLocks noChangeAspect="1" noChangeArrowheads="1"/>
              </p:cNvSpPr>
              <p:nvPr/>
            </p:nvSpPr>
            <p:spPr bwMode="auto">
              <a:xfrm>
                <a:off x="2784" y="852"/>
                <a:ext cx="900" cy="360"/>
              </a:xfrm>
              <a:prstGeom prst="ellipse">
                <a:avLst/>
              </a:prstGeom>
              <a:gradFill rotWithShape="1">
                <a:gsLst>
                  <a:gs pos="0">
                    <a:srgbClr val="8488C4"/>
                  </a:gs>
                  <a:gs pos="53000">
                    <a:srgbClr val="D4DEFF"/>
                  </a:gs>
                  <a:gs pos="83000">
                    <a:srgbClr val="D4DEFF"/>
                  </a:gs>
                  <a:gs pos="100000">
                    <a:srgbClr val="96AB94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7" name="Oval 1140"/>
              <p:cNvSpPr>
                <a:spLocks noChangeAspect="1" noChangeArrowheads="1"/>
              </p:cNvSpPr>
              <p:nvPr/>
            </p:nvSpPr>
            <p:spPr bwMode="auto">
              <a:xfrm>
                <a:off x="282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8" name="Oval 1141"/>
              <p:cNvSpPr>
                <a:spLocks noChangeAspect="1" noChangeArrowheads="1"/>
              </p:cNvSpPr>
              <p:nvPr/>
            </p:nvSpPr>
            <p:spPr bwMode="auto">
              <a:xfrm>
                <a:off x="304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69" name="Oval 1142"/>
              <p:cNvSpPr>
                <a:spLocks noChangeAspect="1" noChangeArrowheads="1"/>
              </p:cNvSpPr>
              <p:nvPr/>
            </p:nvSpPr>
            <p:spPr bwMode="auto">
              <a:xfrm>
                <a:off x="326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0" name="Oval 1143"/>
              <p:cNvSpPr>
                <a:spLocks noChangeAspect="1" noChangeArrowheads="1"/>
              </p:cNvSpPr>
              <p:nvPr/>
            </p:nvSpPr>
            <p:spPr bwMode="auto">
              <a:xfrm>
                <a:off x="3486" y="1287"/>
                <a:ext cx="156" cy="72"/>
              </a:xfrm>
              <a:prstGeom prst="ellipse">
                <a:avLst/>
              </a:prstGeom>
              <a:solidFill>
                <a:srgbClr val="3366FF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1" name="Rectangle 1144"/>
              <p:cNvSpPr>
                <a:spLocks noChangeAspect="1" noChangeArrowheads="1"/>
              </p:cNvSpPr>
              <p:nvPr/>
            </p:nvSpPr>
            <p:spPr bwMode="auto">
              <a:xfrm>
                <a:off x="2352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2" name="Rectangle 1145"/>
              <p:cNvSpPr>
                <a:spLocks noChangeAspect="1" noChangeArrowheads="1"/>
              </p:cNvSpPr>
              <p:nvPr/>
            </p:nvSpPr>
            <p:spPr bwMode="auto">
              <a:xfrm>
                <a:off x="2490" y="864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3" name="Rectangle 1146"/>
              <p:cNvSpPr>
                <a:spLocks noChangeAspect="1" noChangeArrowheads="1"/>
              </p:cNvSpPr>
              <p:nvPr/>
            </p:nvSpPr>
            <p:spPr bwMode="auto">
              <a:xfrm>
                <a:off x="2352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4" name="Rectangle 1147"/>
              <p:cNvSpPr>
                <a:spLocks noChangeAspect="1" noChangeArrowheads="1"/>
              </p:cNvSpPr>
              <p:nvPr/>
            </p:nvSpPr>
            <p:spPr bwMode="auto">
              <a:xfrm>
                <a:off x="2490" y="102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5" name="Rectangle 1148"/>
              <p:cNvSpPr>
                <a:spLocks noChangeAspect="1" noChangeArrowheads="1"/>
              </p:cNvSpPr>
              <p:nvPr/>
            </p:nvSpPr>
            <p:spPr bwMode="auto">
              <a:xfrm>
                <a:off x="2352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6" name="Rectangle 1149"/>
              <p:cNvSpPr>
                <a:spLocks noChangeAspect="1" noChangeArrowheads="1"/>
              </p:cNvSpPr>
              <p:nvPr/>
            </p:nvSpPr>
            <p:spPr bwMode="auto">
              <a:xfrm>
                <a:off x="2490" y="1176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7" name="Rectangle 1150"/>
              <p:cNvSpPr>
                <a:spLocks noChangeAspect="1" noChangeArrowheads="1"/>
              </p:cNvSpPr>
              <p:nvPr/>
            </p:nvSpPr>
            <p:spPr bwMode="auto">
              <a:xfrm>
                <a:off x="2352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8" name="Rectangle 1151"/>
              <p:cNvSpPr>
                <a:spLocks noChangeAspect="1" noChangeArrowheads="1"/>
              </p:cNvSpPr>
              <p:nvPr/>
            </p:nvSpPr>
            <p:spPr bwMode="auto">
              <a:xfrm>
                <a:off x="2490" y="1320"/>
                <a:ext cx="102" cy="1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79" name="Rectangle 1152"/>
              <p:cNvSpPr>
                <a:spLocks noChangeAspect="1" noChangeArrowheads="1"/>
              </p:cNvSpPr>
              <p:nvPr/>
            </p:nvSpPr>
            <p:spPr bwMode="auto">
              <a:xfrm>
                <a:off x="3750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80" name="Rectangle 1153"/>
              <p:cNvSpPr>
                <a:spLocks noChangeAspect="1" noChangeArrowheads="1"/>
              </p:cNvSpPr>
              <p:nvPr/>
            </p:nvSpPr>
            <p:spPr bwMode="auto">
              <a:xfrm>
                <a:off x="3864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81" name="Rectangle 1154"/>
              <p:cNvSpPr>
                <a:spLocks noChangeAspect="1" noChangeArrowheads="1"/>
              </p:cNvSpPr>
              <p:nvPr/>
            </p:nvSpPr>
            <p:spPr bwMode="auto">
              <a:xfrm>
                <a:off x="3972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82" name="Rectangle 1155"/>
              <p:cNvSpPr>
                <a:spLocks noChangeAspect="1" noChangeArrowheads="1"/>
              </p:cNvSpPr>
              <p:nvPr/>
            </p:nvSpPr>
            <p:spPr bwMode="auto">
              <a:xfrm>
                <a:off x="4086" y="852"/>
                <a:ext cx="56" cy="714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83" name="AutoShape 1156"/>
              <p:cNvSpPr>
                <a:spLocks noChangeAspect="1" noChangeArrowheads="1"/>
              </p:cNvSpPr>
              <p:nvPr/>
            </p:nvSpPr>
            <p:spPr bwMode="auto">
              <a:xfrm>
                <a:off x="282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84" name="Line 1157"/>
              <p:cNvSpPr>
                <a:spLocks noChangeAspect="1" noChangeShapeType="1"/>
              </p:cNvSpPr>
              <p:nvPr/>
            </p:nvSpPr>
            <p:spPr bwMode="auto">
              <a:xfrm>
                <a:off x="3054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85" name="Line 1158"/>
              <p:cNvSpPr>
                <a:spLocks noChangeAspect="1" noChangeShapeType="1"/>
              </p:cNvSpPr>
              <p:nvPr/>
            </p:nvSpPr>
            <p:spPr bwMode="auto">
              <a:xfrm>
                <a:off x="3121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86" name="Line 1159"/>
              <p:cNvSpPr>
                <a:spLocks noChangeAspect="1" noChangeShapeType="1"/>
              </p:cNvSpPr>
              <p:nvPr/>
            </p:nvSpPr>
            <p:spPr bwMode="auto">
              <a:xfrm>
                <a:off x="3188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87" name="Line 1160"/>
              <p:cNvSpPr>
                <a:spLocks noChangeAspect="1" noChangeShapeType="1"/>
              </p:cNvSpPr>
              <p:nvPr/>
            </p:nvSpPr>
            <p:spPr bwMode="auto">
              <a:xfrm>
                <a:off x="3255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88" name="Line 1161"/>
              <p:cNvSpPr>
                <a:spLocks noChangeAspect="1" noChangeShapeType="1"/>
              </p:cNvSpPr>
              <p:nvPr/>
            </p:nvSpPr>
            <p:spPr bwMode="auto">
              <a:xfrm>
                <a:off x="3322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89" name="Line 1162"/>
              <p:cNvSpPr>
                <a:spLocks noChangeAspect="1" noChangeShapeType="1"/>
              </p:cNvSpPr>
              <p:nvPr/>
            </p:nvSpPr>
            <p:spPr bwMode="auto">
              <a:xfrm>
                <a:off x="3390" y="1428"/>
                <a:ext cx="0" cy="1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90" name="Line 1163"/>
              <p:cNvSpPr>
                <a:spLocks noChangeAspect="1" noChangeShapeType="1"/>
              </p:cNvSpPr>
              <p:nvPr/>
            </p:nvSpPr>
            <p:spPr bwMode="auto">
              <a:xfrm>
                <a:off x="2970" y="1476"/>
                <a:ext cx="516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91" name="AutoShape 1164"/>
              <p:cNvSpPr>
                <a:spLocks noChangeAspect="1" noChangeArrowheads="1"/>
              </p:cNvSpPr>
              <p:nvPr/>
            </p:nvSpPr>
            <p:spPr bwMode="auto">
              <a:xfrm>
                <a:off x="3480" y="1410"/>
                <a:ext cx="150" cy="150"/>
              </a:xfrm>
              <a:prstGeom prst="plus">
                <a:avLst>
                  <a:gd name="adj" fmla="val 25000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92" name="Oval 1165"/>
              <p:cNvSpPr>
                <a:spLocks noChangeAspect="1" noChangeArrowheads="1"/>
              </p:cNvSpPr>
              <p:nvPr/>
            </p:nvSpPr>
            <p:spPr bwMode="auto">
              <a:xfrm>
                <a:off x="2358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93" name="Oval 1166"/>
              <p:cNvSpPr>
                <a:spLocks noChangeAspect="1" noChangeArrowheads="1"/>
              </p:cNvSpPr>
              <p:nvPr/>
            </p:nvSpPr>
            <p:spPr bwMode="auto">
              <a:xfrm>
                <a:off x="2451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94" name="Oval 1167"/>
              <p:cNvSpPr>
                <a:spLocks noChangeAspect="1" noChangeArrowheads="1"/>
              </p:cNvSpPr>
              <p:nvPr/>
            </p:nvSpPr>
            <p:spPr bwMode="auto">
              <a:xfrm>
                <a:off x="2544" y="1500"/>
                <a:ext cx="56" cy="56"/>
              </a:xfrm>
              <a:prstGeom prst="ellipse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684" name="直線コネクタ 1683"/>
            <p:cNvCxnSpPr/>
            <p:nvPr/>
          </p:nvCxnSpPr>
          <p:spPr bwMode="auto">
            <a:xfrm>
              <a:off x="5154536" y="5306334"/>
              <a:ext cx="98425" cy="1588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85" name="Group 640"/>
            <p:cNvGrpSpPr>
              <a:grpSpLocks noChangeAspect="1"/>
            </p:cNvGrpSpPr>
            <p:nvPr/>
          </p:nvGrpSpPr>
          <p:grpSpPr bwMode="auto">
            <a:xfrm>
              <a:off x="3917726" y="6216679"/>
              <a:ext cx="417475" cy="209550"/>
              <a:chOff x="3134" y="3413"/>
              <a:chExt cx="414" cy="193"/>
            </a:xfrm>
          </p:grpSpPr>
          <p:sp>
            <p:nvSpPr>
              <p:cNvPr id="2452" name="AutoShape 641"/>
              <p:cNvSpPr>
                <a:spLocks noChangeAspect="1" noChangeArrowheads="1" noTextEdit="1"/>
              </p:cNvSpPr>
              <p:nvPr/>
            </p:nvSpPr>
            <p:spPr bwMode="auto">
              <a:xfrm>
                <a:off x="3134" y="3413"/>
                <a:ext cx="414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53" name="Rectangle 642"/>
              <p:cNvSpPr>
                <a:spLocks noChangeAspect="1" noChangeArrowheads="1"/>
              </p:cNvSpPr>
              <p:nvPr/>
            </p:nvSpPr>
            <p:spPr bwMode="auto">
              <a:xfrm>
                <a:off x="3135" y="3460"/>
                <a:ext cx="338" cy="145"/>
              </a:xfrm>
              <a:prstGeom prst="rect">
                <a:avLst/>
              </a:prstGeom>
              <a:solidFill>
                <a:srgbClr val="FFCC99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54" name="Line 643"/>
              <p:cNvSpPr>
                <a:spLocks noChangeAspect="1" noChangeShapeType="1"/>
              </p:cNvSpPr>
              <p:nvPr/>
            </p:nvSpPr>
            <p:spPr bwMode="auto">
              <a:xfrm flipH="1">
                <a:off x="3135" y="3605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55" name="Line 644"/>
              <p:cNvSpPr>
                <a:spLocks noChangeAspect="1" noChangeShapeType="1"/>
              </p:cNvSpPr>
              <p:nvPr/>
            </p:nvSpPr>
            <p:spPr bwMode="auto">
              <a:xfrm flipV="1">
                <a:off x="3135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56" name="Line 64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57" name="Line 646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58" name="Freeform 647"/>
              <p:cNvSpPr>
                <a:spLocks noChangeAspect="1"/>
              </p:cNvSpPr>
              <p:nvPr/>
            </p:nvSpPr>
            <p:spPr bwMode="auto">
              <a:xfrm>
                <a:off x="3473" y="3416"/>
                <a:ext cx="73" cy="189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59" name="Line 648"/>
              <p:cNvSpPr>
                <a:spLocks noChangeAspect="1" noChangeShapeType="1"/>
              </p:cNvSpPr>
              <p:nvPr/>
            </p:nvSpPr>
            <p:spPr bwMode="auto">
              <a:xfrm flipV="1">
                <a:off x="3473" y="3560"/>
                <a:ext cx="73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0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3546" y="3416"/>
                <a:ext cx="0" cy="1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1" name="Line 650"/>
              <p:cNvSpPr>
                <a:spLocks noChangeAspect="1" noChangeShapeType="1"/>
              </p:cNvSpPr>
              <p:nvPr/>
            </p:nvSpPr>
            <p:spPr bwMode="auto">
              <a:xfrm flipH="1">
                <a:off x="3473" y="3416"/>
                <a:ext cx="73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2" name="Line 651"/>
              <p:cNvSpPr>
                <a:spLocks noChangeAspect="1" noChangeShapeType="1"/>
              </p:cNvSpPr>
              <p:nvPr/>
            </p:nvSpPr>
            <p:spPr bwMode="auto">
              <a:xfrm>
                <a:off x="3473" y="3460"/>
                <a:ext cx="0" cy="1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3" name="Freeform 652"/>
              <p:cNvSpPr>
                <a:spLocks noChangeAspect="1"/>
              </p:cNvSpPr>
              <p:nvPr/>
            </p:nvSpPr>
            <p:spPr bwMode="auto">
              <a:xfrm>
                <a:off x="3135" y="3416"/>
                <a:ext cx="410" cy="44"/>
              </a:xfrm>
              <a:custGeom>
                <a:avLst/>
                <a:gdLst>
                  <a:gd name="T0" fmla="*/ 1 w 4133"/>
                  <a:gd name="T1" fmla="*/ 0 h 445"/>
                  <a:gd name="T2" fmla="*/ 4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9E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4" name="Line 653"/>
              <p:cNvSpPr>
                <a:spLocks noChangeAspect="1" noChangeShapeType="1"/>
              </p:cNvSpPr>
              <p:nvPr/>
            </p:nvSpPr>
            <p:spPr bwMode="auto">
              <a:xfrm flipH="1">
                <a:off x="3207" y="3416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5" name="Line 654"/>
              <p:cNvSpPr>
                <a:spLocks noChangeAspect="1" noChangeShapeType="1"/>
              </p:cNvSpPr>
              <p:nvPr/>
            </p:nvSpPr>
            <p:spPr bwMode="auto">
              <a:xfrm flipH="1">
                <a:off x="3135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6" name="Line 655"/>
              <p:cNvSpPr>
                <a:spLocks noChangeAspect="1" noChangeShapeType="1"/>
              </p:cNvSpPr>
              <p:nvPr/>
            </p:nvSpPr>
            <p:spPr bwMode="auto">
              <a:xfrm>
                <a:off x="3135" y="3460"/>
                <a:ext cx="33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7" name="Line 656"/>
              <p:cNvSpPr>
                <a:spLocks noChangeAspect="1" noChangeShapeType="1"/>
              </p:cNvSpPr>
              <p:nvPr/>
            </p:nvSpPr>
            <p:spPr bwMode="auto">
              <a:xfrm flipV="1">
                <a:off x="3473" y="3416"/>
                <a:ext cx="72" cy="4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8" name="Freeform 657"/>
              <p:cNvSpPr>
                <a:spLocks noChangeAspect="1"/>
              </p:cNvSpPr>
              <p:nvPr/>
            </p:nvSpPr>
            <p:spPr bwMode="auto">
              <a:xfrm>
                <a:off x="3425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69" name="Line 658"/>
              <p:cNvSpPr>
                <a:spLocks noChangeAspect="1" noChangeShapeType="1"/>
              </p:cNvSpPr>
              <p:nvPr/>
            </p:nvSpPr>
            <p:spPr bwMode="auto">
              <a:xfrm flipH="1">
                <a:off x="344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0" name="Line 659"/>
              <p:cNvSpPr>
                <a:spLocks noChangeAspect="1" noChangeShapeType="1"/>
              </p:cNvSpPr>
              <p:nvPr/>
            </p:nvSpPr>
            <p:spPr bwMode="auto">
              <a:xfrm flipH="1">
                <a:off x="344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1" name="Line 660"/>
              <p:cNvSpPr>
                <a:spLocks noChangeAspect="1" noChangeShapeType="1"/>
              </p:cNvSpPr>
              <p:nvPr/>
            </p:nvSpPr>
            <p:spPr bwMode="auto">
              <a:xfrm flipH="1">
                <a:off x="3442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2" name="Line 661"/>
              <p:cNvSpPr>
                <a:spLocks noChangeAspect="1" noChangeShapeType="1"/>
              </p:cNvSpPr>
              <p:nvPr/>
            </p:nvSpPr>
            <p:spPr bwMode="auto">
              <a:xfrm flipH="1">
                <a:off x="3440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3" name="Line 662"/>
              <p:cNvSpPr>
                <a:spLocks noChangeAspect="1" noChangeShapeType="1"/>
              </p:cNvSpPr>
              <p:nvPr/>
            </p:nvSpPr>
            <p:spPr bwMode="auto">
              <a:xfrm flipH="1">
                <a:off x="3437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4" name="Line 663"/>
              <p:cNvSpPr>
                <a:spLocks noChangeAspect="1" noChangeShapeType="1"/>
              </p:cNvSpPr>
              <p:nvPr/>
            </p:nvSpPr>
            <p:spPr bwMode="auto">
              <a:xfrm flipH="1">
                <a:off x="3435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5" name="Line 6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2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6" name="Line 6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30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7" name="Line 6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8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8" name="Line 66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6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79" name="Line 66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0" name="Line 66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25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1" name="Line 670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2" name="Line 671"/>
              <p:cNvSpPr>
                <a:spLocks noChangeAspect="1" noChangeShapeType="1"/>
              </p:cNvSpPr>
              <p:nvPr/>
            </p:nvSpPr>
            <p:spPr bwMode="auto">
              <a:xfrm flipV="1">
                <a:off x="3425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3" name="Line 672"/>
              <p:cNvSpPr>
                <a:spLocks noChangeAspect="1" noChangeShapeType="1"/>
              </p:cNvSpPr>
              <p:nvPr/>
            </p:nvSpPr>
            <p:spPr bwMode="auto">
              <a:xfrm flipV="1">
                <a:off x="3426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4" name="Line 673"/>
              <p:cNvSpPr>
                <a:spLocks noChangeAspect="1" noChangeShapeType="1"/>
              </p:cNvSpPr>
              <p:nvPr/>
            </p:nvSpPr>
            <p:spPr bwMode="auto">
              <a:xfrm flipV="1">
                <a:off x="3428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5" name="Line 674"/>
              <p:cNvSpPr>
                <a:spLocks noChangeAspect="1" noChangeShapeType="1"/>
              </p:cNvSpPr>
              <p:nvPr/>
            </p:nvSpPr>
            <p:spPr bwMode="auto">
              <a:xfrm flipV="1">
                <a:off x="3430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6" name="Line 675"/>
              <p:cNvSpPr>
                <a:spLocks noChangeAspect="1" noChangeShapeType="1"/>
              </p:cNvSpPr>
              <p:nvPr/>
            </p:nvSpPr>
            <p:spPr bwMode="auto">
              <a:xfrm flipV="1">
                <a:off x="3432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7" name="Line 676"/>
              <p:cNvSpPr>
                <a:spLocks noChangeAspect="1" noChangeShapeType="1"/>
              </p:cNvSpPr>
              <p:nvPr/>
            </p:nvSpPr>
            <p:spPr bwMode="auto">
              <a:xfrm>
                <a:off x="3435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8" name="Line 677"/>
              <p:cNvSpPr>
                <a:spLocks noChangeAspect="1" noChangeShapeType="1"/>
              </p:cNvSpPr>
              <p:nvPr/>
            </p:nvSpPr>
            <p:spPr bwMode="auto">
              <a:xfrm>
                <a:off x="3437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89" name="Line 678"/>
              <p:cNvSpPr>
                <a:spLocks noChangeAspect="1" noChangeShapeType="1"/>
              </p:cNvSpPr>
              <p:nvPr/>
            </p:nvSpPr>
            <p:spPr bwMode="auto">
              <a:xfrm>
                <a:off x="3440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0" name="Line 679"/>
              <p:cNvSpPr>
                <a:spLocks noChangeAspect="1" noChangeShapeType="1"/>
              </p:cNvSpPr>
              <p:nvPr/>
            </p:nvSpPr>
            <p:spPr bwMode="auto">
              <a:xfrm>
                <a:off x="3442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1" name="Line 680"/>
              <p:cNvSpPr>
                <a:spLocks noChangeAspect="1" noChangeShapeType="1"/>
              </p:cNvSpPr>
              <p:nvPr/>
            </p:nvSpPr>
            <p:spPr bwMode="auto">
              <a:xfrm>
                <a:off x="344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2" name="Line 681"/>
              <p:cNvSpPr>
                <a:spLocks noChangeAspect="1" noChangeShapeType="1"/>
              </p:cNvSpPr>
              <p:nvPr/>
            </p:nvSpPr>
            <p:spPr bwMode="auto">
              <a:xfrm>
                <a:off x="344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3" name="Freeform 682"/>
              <p:cNvSpPr>
                <a:spLocks noChangeAspect="1"/>
              </p:cNvSpPr>
              <p:nvPr/>
            </p:nvSpPr>
            <p:spPr bwMode="auto">
              <a:xfrm>
                <a:off x="3394" y="3572"/>
                <a:ext cx="20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4" name="Line 683"/>
              <p:cNvSpPr>
                <a:spLocks noChangeAspect="1" noChangeShapeType="1"/>
              </p:cNvSpPr>
              <p:nvPr/>
            </p:nvSpPr>
            <p:spPr bwMode="auto">
              <a:xfrm flipH="1">
                <a:off x="341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5" name="Line 684"/>
              <p:cNvSpPr>
                <a:spLocks noChangeAspect="1" noChangeShapeType="1"/>
              </p:cNvSpPr>
              <p:nvPr/>
            </p:nvSpPr>
            <p:spPr bwMode="auto">
              <a:xfrm flipH="1">
                <a:off x="3413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6" name="Line 685"/>
              <p:cNvSpPr>
                <a:spLocks noChangeAspect="1" noChangeShapeType="1"/>
              </p:cNvSpPr>
              <p:nvPr/>
            </p:nvSpPr>
            <p:spPr bwMode="auto">
              <a:xfrm flipH="1">
                <a:off x="3411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7" name="Line 686"/>
              <p:cNvSpPr>
                <a:spLocks noChangeAspect="1" noChangeShapeType="1"/>
              </p:cNvSpPr>
              <p:nvPr/>
            </p:nvSpPr>
            <p:spPr bwMode="auto">
              <a:xfrm flipH="1">
                <a:off x="3409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8" name="Line 687"/>
              <p:cNvSpPr>
                <a:spLocks noChangeAspect="1" noChangeShapeType="1"/>
              </p:cNvSpPr>
              <p:nvPr/>
            </p:nvSpPr>
            <p:spPr bwMode="auto">
              <a:xfrm flipH="1">
                <a:off x="3407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99" name="Line 688"/>
              <p:cNvSpPr>
                <a:spLocks noChangeAspect="1" noChangeShapeType="1"/>
              </p:cNvSpPr>
              <p:nvPr/>
            </p:nvSpPr>
            <p:spPr bwMode="auto">
              <a:xfrm flipH="1">
                <a:off x="3404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0" name="Line 6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01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1" name="Line 69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9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2" name="Line 69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7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3" name="Line 6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4" name="Line 69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5" y="358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5" name="Line 69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94" y="3582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6" name="Line 695"/>
              <p:cNvSpPr>
                <a:spLocks noChangeAspect="1" noChangeShapeType="1"/>
              </p:cNvSpPr>
              <p:nvPr/>
            </p:nvSpPr>
            <p:spPr bwMode="auto">
              <a:xfrm flipV="1">
                <a:off x="33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7" name="Line 696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7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8" name="Line 697"/>
              <p:cNvSpPr>
                <a:spLocks noChangeAspect="1" noChangeShapeType="1"/>
              </p:cNvSpPr>
              <p:nvPr/>
            </p:nvSpPr>
            <p:spPr bwMode="auto">
              <a:xfrm flipV="1">
                <a:off x="3395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09" name="Line 698"/>
              <p:cNvSpPr>
                <a:spLocks noChangeAspect="1" noChangeShapeType="1"/>
              </p:cNvSpPr>
              <p:nvPr/>
            </p:nvSpPr>
            <p:spPr bwMode="auto">
              <a:xfrm flipV="1">
                <a:off x="3397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0" name="Line 699"/>
              <p:cNvSpPr>
                <a:spLocks noChangeAspect="1" noChangeShapeType="1"/>
              </p:cNvSpPr>
              <p:nvPr/>
            </p:nvSpPr>
            <p:spPr bwMode="auto">
              <a:xfrm flipV="1">
                <a:off x="3399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1" name="Line 700"/>
              <p:cNvSpPr>
                <a:spLocks noChangeAspect="1" noChangeShapeType="1"/>
              </p:cNvSpPr>
              <p:nvPr/>
            </p:nvSpPr>
            <p:spPr bwMode="auto">
              <a:xfrm flipV="1">
                <a:off x="3401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2" name="Line 701"/>
              <p:cNvSpPr>
                <a:spLocks noChangeAspect="1" noChangeShapeType="1"/>
              </p:cNvSpPr>
              <p:nvPr/>
            </p:nvSpPr>
            <p:spPr bwMode="auto">
              <a:xfrm>
                <a:off x="3404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3" name="Line 702"/>
              <p:cNvSpPr>
                <a:spLocks noChangeAspect="1" noChangeShapeType="1"/>
              </p:cNvSpPr>
              <p:nvPr/>
            </p:nvSpPr>
            <p:spPr bwMode="auto">
              <a:xfrm>
                <a:off x="3407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4" name="Line 703"/>
              <p:cNvSpPr>
                <a:spLocks noChangeAspect="1" noChangeShapeType="1"/>
              </p:cNvSpPr>
              <p:nvPr/>
            </p:nvSpPr>
            <p:spPr bwMode="auto">
              <a:xfrm>
                <a:off x="3409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5" name="Line 704"/>
              <p:cNvSpPr>
                <a:spLocks noChangeAspect="1" noChangeShapeType="1"/>
              </p:cNvSpPr>
              <p:nvPr/>
            </p:nvSpPr>
            <p:spPr bwMode="auto">
              <a:xfrm>
                <a:off x="3411" y="357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6" name="Line 705"/>
              <p:cNvSpPr>
                <a:spLocks noChangeAspect="1" noChangeShapeType="1"/>
              </p:cNvSpPr>
              <p:nvPr/>
            </p:nvSpPr>
            <p:spPr bwMode="auto">
              <a:xfrm>
                <a:off x="3413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7" name="Line 706"/>
              <p:cNvSpPr>
                <a:spLocks noChangeAspect="1" noChangeShapeType="1"/>
              </p:cNvSpPr>
              <p:nvPr/>
            </p:nvSpPr>
            <p:spPr bwMode="auto">
              <a:xfrm>
                <a:off x="341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8" name="Freeform 707"/>
              <p:cNvSpPr>
                <a:spLocks noChangeAspect="1"/>
              </p:cNvSpPr>
              <p:nvPr/>
            </p:nvSpPr>
            <p:spPr bwMode="auto">
              <a:xfrm>
                <a:off x="3364" y="3572"/>
                <a:ext cx="19" cy="20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19" name="Line 708"/>
              <p:cNvSpPr>
                <a:spLocks noChangeAspect="1" noChangeShapeType="1"/>
              </p:cNvSpPr>
              <p:nvPr/>
            </p:nvSpPr>
            <p:spPr bwMode="auto">
              <a:xfrm flipH="1">
                <a:off x="3383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0" name="Line 709"/>
              <p:cNvSpPr>
                <a:spLocks noChangeAspect="1" noChangeShapeType="1"/>
              </p:cNvSpPr>
              <p:nvPr/>
            </p:nvSpPr>
            <p:spPr bwMode="auto">
              <a:xfrm flipH="1">
                <a:off x="3382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1" name="Line 710"/>
              <p:cNvSpPr>
                <a:spLocks noChangeAspect="1" noChangeShapeType="1"/>
              </p:cNvSpPr>
              <p:nvPr/>
            </p:nvSpPr>
            <p:spPr bwMode="auto">
              <a:xfrm flipH="1">
                <a:off x="3381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2" name="Line 711"/>
              <p:cNvSpPr>
                <a:spLocks noChangeAspect="1" noChangeShapeType="1"/>
              </p:cNvSpPr>
              <p:nvPr/>
            </p:nvSpPr>
            <p:spPr bwMode="auto">
              <a:xfrm flipH="1">
                <a:off x="3378" y="3589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3" name="Line 712"/>
              <p:cNvSpPr>
                <a:spLocks noChangeAspect="1" noChangeShapeType="1"/>
              </p:cNvSpPr>
              <p:nvPr/>
            </p:nvSpPr>
            <p:spPr bwMode="auto">
              <a:xfrm flipH="1">
                <a:off x="3376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4" name="Line 713"/>
              <p:cNvSpPr>
                <a:spLocks noChangeAspect="1" noChangeShapeType="1"/>
              </p:cNvSpPr>
              <p:nvPr/>
            </p:nvSpPr>
            <p:spPr bwMode="auto">
              <a:xfrm flipH="1">
                <a:off x="3373" y="3592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5" name="Line 7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71" y="3592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6" name="Line 7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8" y="3591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7" name="Line 7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6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8" name="Line 7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5" y="3588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29" name="Line 7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30" name="Line 7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4" y="3582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31" name="Line 720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32" name="Line 721"/>
              <p:cNvSpPr>
                <a:spLocks noChangeAspect="1" noChangeShapeType="1"/>
              </p:cNvSpPr>
              <p:nvPr/>
            </p:nvSpPr>
            <p:spPr bwMode="auto">
              <a:xfrm flipV="1">
                <a:off x="3364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33" name="Line 722"/>
              <p:cNvSpPr>
                <a:spLocks noChangeAspect="1" noChangeShapeType="1"/>
              </p:cNvSpPr>
              <p:nvPr/>
            </p:nvSpPr>
            <p:spPr bwMode="auto">
              <a:xfrm flipV="1">
                <a:off x="3365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34" name="Line 723"/>
              <p:cNvSpPr>
                <a:spLocks noChangeAspect="1" noChangeShapeType="1"/>
              </p:cNvSpPr>
              <p:nvPr/>
            </p:nvSpPr>
            <p:spPr bwMode="auto">
              <a:xfrm flipV="1">
                <a:off x="3366" y="357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35" name="Line 724"/>
              <p:cNvSpPr>
                <a:spLocks noChangeAspect="1" noChangeShapeType="1"/>
              </p:cNvSpPr>
              <p:nvPr/>
            </p:nvSpPr>
            <p:spPr bwMode="auto">
              <a:xfrm flipV="1">
                <a:off x="3368" y="3573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36" name="Line 725"/>
              <p:cNvSpPr>
                <a:spLocks noChangeAspect="1" noChangeShapeType="1"/>
              </p:cNvSpPr>
              <p:nvPr/>
            </p:nvSpPr>
            <p:spPr bwMode="auto">
              <a:xfrm flipV="1">
                <a:off x="3371" y="357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37" name="Line 726"/>
              <p:cNvSpPr>
                <a:spLocks noChangeAspect="1" noChangeShapeType="1"/>
              </p:cNvSpPr>
              <p:nvPr/>
            </p:nvSpPr>
            <p:spPr bwMode="auto">
              <a:xfrm>
                <a:off x="3373" y="3572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38" name="Line 727"/>
              <p:cNvSpPr>
                <a:spLocks noChangeAspect="1" noChangeShapeType="1"/>
              </p:cNvSpPr>
              <p:nvPr/>
            </p:nvSpPr>
            <p:spPr bwMode="auto">
              <a:xfrm>
                <a:off x="3376" y="3573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39" name="Line 728"/>
              <p:cNvSpPr>
                <a:spLocks noChangeAspect="1" noChangeShapeType="1"/>
              </p:cNvSpPr>
              <p:nvPr/>
            </p:nvSpPr>
            <p:spPr bwMode="auto">
              <a:xfrm>
                <a:off x="3378" y="357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40" name="Line 729"/>
              <p:cNvSpPr>
                <a:spLocks noChangeAspect="1" noChangeShapeType="1"/>
              </p:cNvSpPr>
              <p:nvPr/>
            </p:nvSpPr>
            <p:spPr bwMode="auto">
              <a:xfrm>
                <a:off x="3381" y="357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41" name="Line 730"/>
              <p:cNvSpPr>
                <a:spLocks noChangeAspect="1" noChangeShapeType="1"/>
              </p:cNvSpPr>
              <p:nvPr/>
            </p:nvSpPr>
            <p:spPr bwMode="auto">
              <a:xfrm>
                <a:off x="3382" y="357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42" name="Line 731"/>
              <p:cNvSpPr>
                <a:spLocks noChangeAspect="1" noChangeShapeType="1"/>
              </p:cNvSpPr>
              <p:nvPr/>
            </p:nvSpPr>
            <p:spPr bwMode="auto">
              <a:xfrm>
                <a:off x="33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43" name="Freeform 732"/>
              <p:cNvSpPr>
                <a:spLocks noChangeAspect="1"/>
              </p:cNvSpPr>
              <p:nvPr/>
            </p:nvSpPr>
            <p:spPr bwMode="auto">
              <a:xfrm>
                <a:off x="3334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44" name="Line 733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45" name="Line 734"/>
              <p:cNvSpPr>
                <a:spLocks noChangeAspect="1" noChangeShapeType="1"/>
              </p:cNvSpPr>
              <p:nvPr/>
            </p:nvSpPr>
            <p:spPr bwMode="auto">
              <a:xfrm flipH="1">
                <a:off x="3345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46" name="Line 735"/>
              <p:cNvSpPr>
                <a:spLocks noChangeAspect="1" noChangeShapeType="1"/>
              </p:cNvSpPr>
              <p:nvPr/>
            </p:nvSpPr>
            <p:spPr bwMode="auto">
              <a:xfrm flipH="1">
                <a:off x="3343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47" name="Line 736"/>
              <p:cNvSpPr>
                <a:spLocks noChangeAspect="1" noChangeShapeType="1"/>
              </p:cNvSpPr>
              <p:nvPr/>
            </p:nvSpPr>
            <p:spPr bwMode="auto">
              <a:xfrm flipH="1">
                <a:off x="3342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48" name="Line 737"/>
              <p:cNvSpPr>
                <a:spLocks noChangeAspect="1" noChangeShapeType="1"/>
              </p:cNvSpPr>
              <p:nvPr/>
            </p:nvSpPr>
            <p:spPr bwMode="auto">
              <a:xfrm flipH="1">
                <a:off x="3340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49" name="Line 7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8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50" name="Line 7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51" name="Line 7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5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52" name="Line 7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53" name="Line 74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34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54" name="Line 743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55" name="Line 744"/>
              <p:cNvSpPr>
                <a:spLocks noChangeAspect="1" noChangeShapeType="1"/>
              </p:cNvSpPr>
              <p:nvPr/>
            </p:nvSpPr>
            <p:spPr bwMode="auto">
              <a:xfrm flipV="1">
                <a:off x="3334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56" name="Line 745"/>
              <p:cNvSpPr>
                <a:spLocks noChangeAspect="1" noChangeShapeType="1"/>
              </p:cNvSpPr>
              <p:nvPr/>
            </p:nvSpPr>
            <p:spPr bwMode="auto">
              <a:xfrm flipV="1">
                <a:off x="3335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57" name="Line 746"/>
              <p:cNvSpPr>
                <a:spLocks noChangeAspect="1" noChangeShapeType="1"/>
              </p:cNvSpPr>
              <p:nvPr/>
            </p:nvSpPr>
            <p:spPr bwMode="auto">
              <a:xfrm flipV="1">
                <a:off x="333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58" name="Line 747"/>
              <p:cNvSpPr>
                <a:spLocks noChangeAspect="1" noChangeShapeType="1"/>
              </p:cNvSpPr>
              <p:nvPr/>
            </p:nvSpPr>
            <p:spPr bwMode="auto">
              <a:xfrm flipV="1">
                <a:off x="3338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59" name="Line 748"/>
              <p:cNvSpPr>
                <a:spLocks noChangeAspect="1" noChangeShapeType="1"/>
              </p:cNvSpPr>
              <p:nvPr/>
            </p:nvSpPr>
            <p:spPr bwMode="auto">
              <a:xfrm>
                <a:off x="3340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60" name="Line 749"/>
              <p:cNvSpPr>
                <a:spLocks noChangeAspect="1" noChangeShapeType="1"/>
              </p:cNvSpPr>
              <p:nvPr/>
            </p:nvSpPr>
            <p:spPr bwMode="auto">
              <a:xfrm>
                <a:off x="3342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61" name="Line 750"/>
              <p:cNvSpPr>
                <a:spLocks noChangeAspect="1" noChangeShapeType="1"/>
              </p:cNvSpPr>
              <p:nvPr/>
            </p:nvSpPr>
            <p:spPr bwMode="auto">
              <a:xfrm>
                <a:off x="3343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62" name="Line 751"/>
              <p:cNvSpPr>
                <a:spLocks noChangeAspect="1" noChangeShapeType="1"/>
              </p:cNvSpPr>
              <p:nvPr/>
            </p:nvSpPr>
            <p:spPr bwMode="auto">
              <a:xfrm>
                <a:off x="3345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63" name="Line 752"/>
              <p:cNvSpPr>
                <a:spLocks noChangeAspect="1" noChangeShapeType="1"/>
              </p:cNvSpPr>
              <p:nvPr/>
            </p:nvSpPr>
            <p:spPr bwMode="auto">
              <a:xfrm>
                <a:off x="3345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64" name="Freeform 753"/>
              <p:cNvSpPr>
                <a:spLocks noChangeAspect="1"/>
              </p:cNvSpPr>
              <p:nvPr/>
            </p:nvSpPr>
            <p:spPr bwMode="auto">
              <a:xfrm>
                <a:off x="3308" y="3576"/>
                <a:ext cx="12" cy="12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65" name="Line 754"/>
              <p:cNvSpPr>
                <a:spLocks noChangeAspect="1" noChangeShapeType="1"/>
              </p:cNvSpPr>
              <p:nvPr/>
            </p:nvSpPr>
            <p:spPr bwMode="auto">
              <a:xfrm flipH="1">
                <a:off x="3320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66" name="Line 755"/>
              <p:cNvSpPr>
                <a:spLocks noChangeAspect="1" noChangeShapeType="1"/>
              </p:cNvSpPr>
              <p:nvPr/>
            </p:nvSpPr>
            <p:spPr bwMode="auto">
              <a:xfrm flipH="1">
                <a:off x="3319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67" name="Line 756"/>
              <p:cNvSpPr>
                <a:spLocks noChangeAspect="1" noChangeShapeType="1"/>
              </p:cNvSpPr>
              <p:nvPr/>
            </p:nvSpPr>
            <p:spPr bwMode="auto">
              <a:xfrm flipH="1">
                <a:off x="3318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68" name="Line 757"/>
              <p:cNvSpPr>
                <a:spLocks noChangeAspect="1" noChangeShapeType="1"/>
              </p:cNvSpPr>
              <p:nvPr/>
            </p:nvSpPr>
            <p:spPr bwMode="auto">
              <a:xfrm flipH="1">
                <a:off x="3316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69" name="Line 758"/>
              <p:cNvSpPr>
                <a:spLocks noChangeAspect="1" noChangeShapeType="1"/>
              </p:cNvSpPr>
              <p:nvPr/>
            </p:nvSpPr>
            <p:spPr bwMode="auto">
              <a:xfrm flipH="1">
                <a:off x="3314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70" name="Line 7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2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71" name="Line 7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11" y="3587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72" name="Line 7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73" name="Line 7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9" y="358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74" name="Line 7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08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75" name="Line 764"/>
              <p:cNvSpPr>
                <a:spLocks noChangeAspect="1" noChangeShapeType="1"/>
              </p:cNvSpPr>
              <p:nvPr/>
            </p:nvSpPr>
            <p:spPr bwMode="auto">
              <a:xfrm flipV="1">
                <a:off x="3308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76" name="Line 765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9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77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3309" y="35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78" name="Line 767"/>
              <p:cNvSpPr>
                <a:spLocks noChangeAspect="1" noChangeShapeType="1"/>
              </p:cNvSpPr>
              <p:nvPr/>
            </p:nvSpPr>
            <p:spPr bwMode="auto">
              <a:xfrm flipV="1">
                <a:off x="3311" y="3577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79" name="Line 768"/>
              <p:cNvSpPr>
                <a:spLocks noChangeAspect="1" noChangeShapeType="1"/>
              </p:cNvSpPr>
              <p:nvPr/>
            </p:nvSpPr>
            <p:spPr bwMode="auto">
              <a:xfrm flipV="1">
                <a:off x="3312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80" name="Line 769"/>
              <p:cNvSpPr>
                <a:spLocks noChangeAspect="1" noChangeShapeType="1"/>
              </p:cNvSpPr>
              <p:nvPr/>
            </p:nvSpPr>
            <p:spPr bwMode="auto">
              <a:xfrm>
                <a:off x="3314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81" name="Line 770"/>
              <p:cNvSpPr>
                <a:spLocks noChangeAspect="1" noChangeShapeType="1"/>
              </p:cNvSpPr>
              <p:nvPr/>
            </p:nvSpPr>
            <p:spPr bwMode="auto">
              <a:xfrm>
                <a:off x="3316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82" name="Line 771"/>
              <p:cNvSpPr>
                <a:spLocks noChangeAspect="1" noChangeShapeType="1"/>
              </p:cNvSpPr>
              <p:nvPr/>
            </p:nvSpPr>
            <p:spPr bwMode="auto">
              <a:xfrm>
                <a:off x="3318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83" name="Line 772"/>
              <p:cNvSpPr>
                <a:spLocks noChangeAspect="1" noChangeShapeType="1"/>
              </p:cNvSpPr>
              <p:nvPr/>
            </p:nvSpPr>
            <p:spPr bwMode="auto">
              <a:xfrm>
                <a:off x="3319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84" name="Line 773"/>
              <p:cNvSpPr>
                <a:spLocks noChangeAspect="1" noChangeShapeType="1"/>
              </p:cNvSpPr>
              <p:nvPr/>
            </p:nvSpPr>
            <p:spPr bwMode="auto">
              <a:xfrm>
                <a:off x="3320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85" name="Freeform 774"/>
              <p:cNvSpPr>
                <a:spLocks noChangeAspect="1"/>
              </p:cNvSpPr>
              <p:nvPr/>
            </p:nvSpPr>
            <p:spPr bwMode="auto">
              <a:xfrm>
                <a:off x="3283" y="3576"/>
                <a:ext cx="12" cy="12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86" name="Line 775"/>
              <p:cNvSpPr>
                <a:spLocks noChangeAspect="1" noChangeShapeType="1"/>
              </p:cNvSpPr>
              <p:nvPr/>
            </p:nvSpPr>
            <p:spPr bwMode="auto">
              <a:xfrm flipH="1">
                <a:off x="3294" y="358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87" name="Line 776"/>
              <p:cNvSpPr>
                <a:spLocks noChangeAspect="1" noChangeShapeType="1"/>
              </p:cNvSpPr>
              <p:nvPr/>
            </p:nvSpPr>
            <p:spPr bwMode="auto">
              <a:xfrm flipH="1">
                <a:off x="329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88" name="Line 777"/>
              <p:cNvSpPr>
                <a:spLocks noChangeAspect="1" noChangeShapeType="1"/>
              </p:cNvSpPr>
              <p:nvPr/>
            </p:nvSpPr>
            <p:spPr bwMode="auto">
              <a:xfrm flipH="1">
                <a:off x="3292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89" name="Line 778"/>
              <p:cNvSpPr>
                <a:spLocks noChangeAspect="1" noChangeShapeType="1"/>
              </p:cNvSpPr>
              <p:nvPr/>
            </p:nvSpPr>
            <p:spPr bwMode="auto">
              <a:xfrm flipH="1">
                <a:off x="3290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90" name="Line 779"/>
              <p:cNvSpPr>
                <a:spLocks noChangeAspect="1" noChangeShapeType="1"/>
              </p:cNvSpPr>
              <p:nvPr/>
            </p:nvSpPr>
            <p:spPr bwMode="auto">
              <a:xfrm flipH="1">
                <a:off x="3289" y="3588"/>
                <a:ext cx="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91" name="Line 7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7" y="3588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92" name="Line 78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5" y="3587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93" name="Line 78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4" y="358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94" name="Line 78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95" name="Line 7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83" y="3582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96" name="Line 785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97" name="Line 786"/>
              <p:cNvSpPr>
                <a:spLocks noChangeAspect="1" noChangeShapeType="1"/>
              </p:cNvSpPr>
              <p:nvPr/>
            </p:nvSpPr>
            <p:spPr bwMode="auto">
              <a:xfrm flipV="1">
                <a:off x="328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98" name="Line 787"/>
              <p:cNvSpPr>
                <a:spLocks noChangeAspect="1" noChangeShapeType="1"/>
              </p:cNvSpPr>
              <p:nvPr/>
            </p:nvSpPr>
            <p:spPr bwMode="auto">
              <a:xfrm flipV="1">
                <a:off x="3284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599" name="Line 788"/>
              <p:cNvSpPr>
                <a:spLocks noChangeAspect="1" noChangeShapeType="1"/>
              </p:cNvSpPr>
              <p:nvPr/>
            </p:nvSpPr>
            <p:spPr bwMode="auto">
              <a:xfrm flipV="1">
                <a:off x="3285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0" name="Line 789"/>
              <p:cNvSpPr>
                <a:spLocks noChangeAspect="1" noChangeShapeType="1"/>
              </p:cNvSpPr>
              <p:nvPr/>
            </p:nvSpPr>
            <p:spPr bwMode="auto">
              <a:xfrm flipV="1">
                <a:off x="3287" y="35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1" name="Line 790"/>
              <p:cNvSpPr>
                <a:spLocks noChangeAspect="1" noChangeShapeType="1"/>
              </p:cNvSpPr>
              <p:nvPr/>
            </p:nvSpPr>
            <p:spPr bwMode="auto">
              <a:xfrm>
                <a:off x="3289" y="3576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2" name="Line 791"/>
              <p:cNvSpPr>
                <a:spLocks noChangeAspect="1" noChangeShapeType="1"/>
              </p:cNvSpPr>
              <p:nvPr/>
            </p:nvSpPr>
            <p:spPr bwMode="auto">
              <a:xfrm>
                <a:off x="3290" y="357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3" name="Line 792"/>
              <p:cNvSpPr>
                <a:spLocks noChangeAspect="1" noChangeShapeType="1"/>
              </p:cNvSpPr>
              <p:nvPr/>
            </p:nvSpPr>
            <p:spPr bwMode="auto">
              <a:xfrm>
                <a:off x="3292" y="357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4" name="Line 793"/>
              <p:cNvSpPr>
                <a:spLocks noChangeAspect="1" noChangeShapeType="1"/>
              </p:cNvSpPr>
              <p:nvPr/>
            </p:nvSpPr>
            <p:spPr bwMode="auto">
              <a:xfrm>
                <a:off x="3293" y="35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5" name="Line 794"/>
              <p:cNvSpPr>
                <a:spLocks noChangeAspect="1" noChangeShapeType="1"/>
              </p:cNvSpPr>
              <p:nvPr/>
            </p:nvSpPr>
            <p:spPr bwMode="auto">
              <a:xfrm>
                <a:off x="3294" y="358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6" name="Freeform 795"/>
              <p:cNvSpPr>
                <a:spLocks noChangeAspect="1"/>
              </p:cNvSpPr>
              <p:nvPr/>
            </p:nvSpPr>
            <p:spPr bwMode="auto">
              <a:xfrm>
                <a:off x="3147" y="3475"/>
                <a:ext cx="129" cy="95"/>
              </a:xfrm>
              <a:custGeom>
                <a:avLst/>
                <a:gdLst>
                  <a:gd name="T0" fmla="*/ 0 w 1297"/>
                  <a:gd name="T1" fmla="*/ 0 h 958"/>
                  <a:gd name="T2" fmla="*/ 1 w 1297"/>
                  <a:gd name="T3" fmla="*/ 0 h 958"/>
                  <a:gd name="T4" fmla="*/ 1 w 1297"/>
                  <a:gd name="T5" fmla="*/ 0 h 958"/>
                  <a:gd name="T6" fmla="*/ 1 w 1297"/>
                  <a:gd name="T7" fmla="*/ 0 h 958"/>
                  <a:gd name="T8" fmla="*/ 1 w 1297"/>
                  <a:gd name="T9" fmla="*/ 0 h 958"/>
                  <a:gd name="T10" fmla="*/ 1 w 1297"/>
                  <a:gd name="T11" fmla="*/ 0 h 958"/>
                  <a:gd name="T12" fmla="*/ 1 w 1297"/>
                  <a:gd name="T13" fmla="*/ 0 h 958"/>
                  <a:gd name="T14" fmla="*/ 1 w 1297"/>
                  <a:gd name="T15" fmla="*/ 0 h 958"/>
                  <a:gd name="T16" fmla="*/ 1 w 1297"/>
                  <a:gd name="T17" fmla="*/ 1 h 958"/>
                  <a:gd name="T18" fmla="*/ 1 w 1297"/>
                  <a:gd name="T19" fmla="*/ 1 h 958"/>
                  <a:gd name="T20" fmla="*/ 1 w 1297"/>
                  <a:gd name="T21" fmla="*/ 1 h 958"/>
                  <a:gd name="T22" fmla="*/ 1 w 1297"/>
                  <a:gd name="T23" fmla="*/ 1 h 958"/>
                  <a:gd name="T24" fmla="*/ 1 w 1297"/>
                  <a:gd name="T25" fmla="*/ 1 h 958"/>
                  <a:gd name="T26" fmla="*/ 1 w 1297"/>
                  <a:gd name="T27" fmla="*/ 1 h 958"/>
                  <a:gd name="T28" fmla="*/ 1 w 1297"/>
                  <a:gd name="T29" fmla="*/ 1 h 958"/>
                  <a:gd name="T30" fmla="*/ 0 w 1297"/>
                  <a:gd name="T31" fmla="*/ 1 h 958"/>
                  <a:gd name="T32" fmla="*/ 0 w 1297"/>
                  <a:gd name="T33" fmla="*/ 1 h 958"/>
                  <a:gd name="T34" fmla="*/ 0 w 1297"/>
                  <a:gd name="T35" fmla="*/ 1 h 958"/>
                  <a:gd name="T36" fmla="*/ 0 w 1297"/>
                  <a:gd name="T37" fmla="*/ 1 h 958"/>
                  <a:gd name="T38" fmla="*/ 0 w 1297"/>
                  <a:gd name="T39" fmla="*/ 1 h 958"/>
                  <a:gd name="T40" fmla="*/ 0 w 1297"/>
                  <a:gd name="T41" fmla="*/ 1 h 958"/>
                  <a:gd name="T42" fmla="*/ 0 w 1297"/>
                  <a:gd name="T43" fmla="*/ 1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7" name="Line 796"/>
              <p:cNvSpPr>
                <a:spLocks noChangeAspect="1" noChangeShapeType="1"/>
              </p:cNvSpPr>
              <p:nvPr/>
            </p:nvSpPr>
            <p:spPr bwMode="auto">
              <a:xfrm flipH="1">
                <a:off x="3276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8" name="Line 797"/>
              <p:cNvSpPr>
                <a:spLocks noChangeAspect="1" noChangeShapeType="1"/>
              </p:cNvSpPr>
              <p:nvPr/>
            </p:nvSpPr>
            <p:spPr bwMode="auto">
              <a:xfrm flipH="1">
                <a:off x="3275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09" name="Line 798"/>
              <p:cNvSpPr>
                <a:spLocks noChangeAspect="1" noChangeShapeType="1"/>
              </p:cNvSpPr>
              <p:nvPr/>
            </p:nvSpPr>
            <p:spPr bwMode="auto">
              <a:xfrm flipH="1">
                <a:off x="3273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0" name="Line 799"/>
              <p:cNvSpPr>
                <a:spLocks noChangeAspect="1" noChangeShapeType="1"/>
              </p:cNvSpPr>
              <p:nvPr/>
            </p:nvSpPr>
            <p:spPr bwMode="auto">
              <a:xfrm flipH="1">
                <a:off x="3271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1" name="Line 800"/>
              <p:cNvSpPr>
                <a:spLocks noChangeAspect="1" noChangeShapeType="1"/>
              </p:cNvSpPr>
              <p:nvPr/>
            </p:nvSpPr>
            <p:spPr bwMode="auto">
              <a:xfrm flipH="1">
                <a:off x="3269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2" name="Line 801"/>
              <p:cNvSpPr>
                <a:spLocks noChangeAspect="1" noChangeShapeType="1"/>
              </p:cNvSpPr>
              <p:nvPr/>
            </p:nvSpPr>
            <p:spPr bwMode="auto">
              <a:xfrm flipH="1">
                <a:off x="3267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3" name="Line 802"/>
              <p:cNvSpPr>
                <a:spLocks noChangeAspect="1" noChangeShapeType="1"/>
              </p:cNvSpPr>
              <p:nvPr/>
            </p:nvSpPr>
            <p:spPr bwMode="auto">
              <a:xfrm flipH="1">
                <a:off x="3156" y="3570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4" name="Line 8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4" y="357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5" name="Line 80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2" y="356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6" name="Line 80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50" y="3568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7" name="Line 80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8" y="356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8" name="Line 80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5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19" name="Line 80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147" y="3563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20" name="Line 809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21" name="Line 810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22" name="Line 811"/>
              <p:cNvSpPr>
                <a:spLocks noChangeAspect="1" noChangeShapeType="1"/>
              </p:cNvSpPr>
              <p:nvPr/>
            </p:nvSpPr>
            <p:spPr bwMode="auto">
              <a:xfrm flipV="1">
                <a:off x="3147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23" name="Line 812"/>
              <p:cNvSpPr>
                <a:spLocks noChangeAspect="1" noChangeShapeType="1"/>
              </p:cNvSpPr>
              <p:nvPr/>
            </p:nvSpPr>
            <p:spPr bwMode="auto">
              <a:xfrm flipV="1">
                <a:off x="3148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24" name="Line 813"/>
              <p:cNvSpPr>
                <a:spLocks noChangeAspect="1" noChangeShapeType="1"/>
              </p:cNvSpPr>
              <p:nvPr/>
            </p:nvSpPr>
            <p:spPr bwMode="auto">
              <a:xfrm flipV="1">
                <a:off x="3150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25" name="Line 814"/>
              <p:cNvSpPr>
                <a:spLocks noChangeAspect="1" noChangeShapeType="1"/>
              </p:cNvSpPr>
              <p:nvPr/>
            </p:nvSpPr>
            <p:spPr bwMode="auto">
              <a:xfrm flipV="1">
                <a:off x="3152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26" name="Line 815"/>
              <p:cNvSpPr>
                <a:spLocks noChangeAspect="1" noChangeShapeType="1"/>
              </p:cNvSpPr>
              <p:nvPr/>
            </p:nvSpPr>
            <p:spPr bwMode="auto">
              <a:xfrm flipV="1">
                <a:off x="3154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27" name="Line 816"/>
              <p:cNvSpPr>
                <a:spLocks noChangeAspect="1" noChangeShapeType="1"/>
              </p:cNvSpPr>
              <p:nvPr/>
            </p:nvSpPr>
            <p:spPr bwMode="auto">
              <a:xfrm>
                <a:off x="3156" y="3475"/>
                <a:ext cx="11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28" name="Line 817"/>
              <p:cNvSpPr>
                <a:spLocks noChangeAspect="1" noChangeShapeType="1"/>
              </p:cNvSpPr>
              <p:nvPr/>
            </p:nvSpPr>
            <p:spPr bwMode="auto">
              <a:xfrm>
                <a:off x="3267" y="3475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29" name="Line 818"/>
              <p:cNvSpPr>
                <a:spLocks noChangeAspect="1" noChangeShapeType="1"/>
              </p:cNvSpPr>
              <p:nvPr/>
            </p:nvSpPr>
            <p:spPr bwMode="auto">
              <a:xfrm>
                <a:off x="3269" y="347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30" name="Line 819"/>
              <p:cNvSpPr>
                <a:spLocks noChangeAspect="1" noChangeShapeType="1"/>
              </p:cNvSpPr>
              <p:nvPr/>
            </p:nvSpPr>
            <p:spPr bwMode="auto">
              <a:xfrm>
                <a:off x="3271" y="347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31" name="Line 820"/>
              <p:cNvSpPr>
                <a:spLocks noChangeAspect="1" noChangeShapeType="1"/>
              </p:cNvSpPr>
              <p:nvPr/>
            </p:nvSpPr>
            <p:spPr bwMode="auto">
              <a:xfrm>
                <a:off x="3273" y="347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32" name="Line 821"/>
              <p:cNvSpPr>
                <a:spLocks noChangeAspect="1" noChangeShapeType="1"/>
              </p:cNvSpPr>
              <p:nvPr/>
            </p:nvSpPr>
            <p:spPr bwMode="auto">
              <a:xfrm>
                <a:off x="3275" y="3479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33" name="Line 822"/>
              <p:cNvSpPr>
                <a:spLocks noChangeAspect="1" noChangeShapeType="1"/>
              </p:cNvSpPr>
              <p:nvPr/>
            </p:nvSpPr>
            <p:spPr bwMode="auto">
              <a:xfrm>
                <a:off x="3276" y="3480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34" name="Line 823"/>
              <p:cNvSpPr>
                <a:spLocks noChangeAspect="1" noChangeShapeType="1"/>
              </p:cNvSpPr>
              <p:nvPr/>
            </p:nvSpPr>
            <p:spPr bwMode="auto">
              <a:xfrm>
                <a:off x="3276" y="348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35" name="Rectangle 824"/>
              <p:cNvSpPr>
                <a:spLocks noChangeAspect="1" noChangeArrowheads="1"/>
              </p:cNvSpPr>
              <p:nvPr/>
            </p:nvSpPr>
            <p:spPr bwMode="auto">
              <a:xfrm>
                <a:off x="3159" y="3486"/>
                <a:ext cx="105" cy="7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FF9900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36" name="Line 825"/>
              <p:cNvSpPr>
                <a:spLocks noChangeAspect="1" noChangeShapeType="1"/>
              </p:cNvSpPr>
              <p:nvPr/>
            </p:nvSpPr>
            <p:spPr bwMode="auto">
              <a:xfrm flipH="1">
                <a:off x="3159" y="3559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37" name="Line 826"/>
              <p:cNvSpPr>
                <a:spLocks noChangeAspect="1" noChangeShapeType="1"/>
              </p:cNvSpPr>
              <p:nvPr/>
            </p:nvSpPr>
            <p:spPr bwMode="auto">
              <a:xfrm flipV="1">
                <a:off x="3159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38" name="Line 827"/>
              <p:cNvSpPr>
                <a:spLocks noChangeAspect="1" noChangeShapeType="1"/>
              </p:cNvSpPr>
              <p:nvPr/>
            </p:nvSpPr>
            <p:spPr bwMode="auto">
              <a:xfrm>
                <a:off x="3159" y="3486"/>
                <a:ext cx="10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39" name="Line 828"/>
              <p:cNvSpPr>
                <a:spLocks noChangeAspect="1" noChangeShapeType="1"/>
              </p:cNvSpPr>
              <p:nvPr/>
            </p:nvSpPr>
            <p:spPr bwMode="auto">
              <a:xfrm>
                <a:off x="3264" y="348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40" name="Line 829"/>
              <p:cNvSpPr>
                <a:spLocks noChangeAspect="1" noChangeShapeType="1"/>
              </p:cNvSpPr>
              <p:nvPr/>
            </p:nvSpPr>
            <p:spPr bwMode="auto">
              <a:xfrm>
                <a:off x="3318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41" name="Freeform 830"/>
              <p:cNvSpPr>
                <a:spLocks noChangeAspect="1"/>
              </p:cNvSpPr>
              <p:nvPr/>
            </p:nvSpPr>
            <p:spPr bwMode="auto">
              <a:xfrm>
                <a:off x="3307" y="3532"/>
                <a:ext cx="25" cy="8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42" name="Line 831"/>
              <p:cNvSpPr>
                <a:spLocks noChangeAspect="1" noChangeShapeType="1"/>
              </p:cNvSpPr>
              <p:nvPr/>
            </p:nvSpPr>
            <p:spPr bwMode="auto">
              <a:xfrm>
                <a:off x="3351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43" name="Freeform 832"/>
              <p:cNvSpPr>
                <a:spLocks noChangeAspect="1"/>
              </p:cNvSpPr>
              <p:nvPr/>
            </p:nvSpPr>
            <p:spPr bwMode="auto">
              <a:xfrm>
                <a:off x="3339" y="3540"/>
                <a:ext cx="25" cy="7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44" name="Line 833"/>
              <p:cNvSpPr>
                <a:spLocks noChangeAspect="1" noChangeShapeType="1"/>
              </p:cNvSpPr>
              <p:nvPr/>
            </p:nvSpPr>
            <p:spPr bwMode="auto">
              <a:xfrm>
                <a:off x="3384" y="3508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45" name="Freeform 834"/>
              <p:cNvSpPr>
                <a:spLocks noChangeAspect="1"/>
              </p:cNvSpPr>
              <p:nvPr/>
            </p:nvSpPr>
            <p:spPr bwMode="auto">
              <a:xfrm>
                <a:off x="3372" y="3530"/>
                <a:ext cx="25" cy="8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46" name="Freeform 835"/>
              <p:cNvSpPr>
                <a:spLocks noChangeAspect="1"/>
              </p:cNvSpPr>
              <p:nvPr/>
            </p:nvSpPr>
            <p:spPr bwMode="auto">
              <a:xfrm>
                <a:off x="3311" y="3481"/>
                <a:ext cx="15" cy="1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47" name="Freeform 836"/>
              <p:cNvSpPr>
                <a:spLocks noChangeAspect="1"/>
              </p:cNvSpPr>
              <p:nvPr/>
            </p:nvSpPr>
            <p:spPr bwMode="auto">
              <a:xfrm>
                <a:off x="3344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48" name="Freeform 837"/>
              <p:cNvSpPr>
                <a:spLocks noChangeAspect="1"/>
              </p:cNvSpPr>
              <p:nvPr/>
            </p:nvSpPr>
            <p:spPr bwMode="auto">
              <a:xfrm>
                <a:off x="3375" y="3481"/>
                <a:ext cx="15" cy="1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649" name="Oval 838"/>
              <p:cNvSpPr>
                <a:spLocks noChangeAspect="1" noChangeArrowheads="1"/>
              </p:cNvSpPr>
              <p:nvPr/>
            </p:nvSpPr>
            <p:spPr bwMode="auto">
              <a:xfrm>
                <a:off x="3407" y="3492"/>
                <a:ext cx="57" cy="57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pic>
          <p:nvPicPr>
            <p:cNvPr id="1686" name="図 1685" descr="pyramid_purple.png"/>
            <p:cNvPicPr>
              <a:picLocks noChangeAspect="1"/>
            </p:cNvPicPr>
            <p:nvPr/>
          </p:nvPicPr>
          <p:blipFill>
            <a:blip r:embed="rId12" cstate="print"/>
            <a:stretch>
              <a:fillRect/>
            </a:stretch>
          </p:blipFill>
          <p:spPr bwMode="auto">
            <a:xfrm>
              <a:off x="6652589" y="3867813"/>
              <a:ext cx="371349" cy="81337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687" name="図 1686" descr="pyramid_blue.png"/>
            <p:cNvPicPr preferRelativeResize="0">
              <a:picLocks noChangeAspect="1"/>
            </p:cNvPicPr>
            <p:nvPr/>
          </p:nvPicPr>
          <p:blipFill>
            <a:blip r:embed="rId13" cstate="print"/>
            <a:stretch>
              <a:fillRect/>
            </a:stretch>
          </p:blipFill>
          <p:spPr bwMode="auto">
            <a:xfrm>
              <a:off x="3889342" y="3903853"/>
              <a:ext cx="340621" cy="74129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688" name="図 1687" descr="pyramid_blue.png"/>
            <p:cNvPicPr>
              <a:picLocks noChangeAspect="1"/>
            </p:cNvPicPr>
            <p:nvPr/>
          </p:nvPicPr>
          <p:blipFill>
            <a:blip r:embed="rId13" cstate="print">
              <a:duotone>
                <a:prstClr val="black"/>
                <a:schemeClr val="accent6">
                  <a:tint val="45000"/>
                  <a:satMod val="400000"/>
                </a:schemeClr>
              </a:duotone>
              <a:lum bright="8000"/>
            </a:blip>
            <a:stretch>
              <a:fillRect/>
            </a:stretch>
          </p:blipFill>
          <p:spPr bwMode="auto">
            <a:xfrm>
              <a:off x="2512641" y="3879115"/>
              <a:ext cx="351064" cy="790773"/>
            </a:xfrm>
            <a:prstGeom prst="rect">
              <a:avLst/>
            </a:prstGeom>
            <a:noFill/>
            <a:ln>
              <a:noFill/>
            </a:ln>
            <a:scene3d>
              <a:camera prst="orthographicFront">
                <a:rot lat="17399987" lon="0" rev="21599994"/>
              </a:camera>
              <a:lightRig rig="threePt" dir="t"/>
            </a:scene3d>
            <a:sp3d>
              <a:bevelB w="0" h="0"/>
            </a:sp3d>
          </p:spPr>
        </p:pic>
        <p:pic>
          <p:nvPicPr>
            <p:cNvPr id="1689" name="図 1688" descr="pyramid_green.png"/>
            <p:cNvPicPr>
              <a:picLocks noChangeAspect="1"/>
            </p:cNvPicPr>
            <p:nvPr/>
          </p:nvPicPr>
          <p:blipFill>
            <a:blip r:embed="rId14" cstate="print"/>
            <a:stretch>
              <a:fillRect/>
            </a:stretch>
          </p:blipFill>
          <p:spPr bwMode="auto">
            <a:xfrm>
              <a:off x="4595940" y="3111700"/>
              <a:ext cx="328434" cy="813372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690" name="図 1689" descr="pyramid_blue.png"/>
            <p:cNvPicPr>
              <a:picLocks noChangeAspect="1"/>
            </p:cNvPicPr>
            <p:nvPr/>
          </p:nvPicPr>
          <p:blipFill>
            <a:blip r:embed="rId13" cstate="print"/>
            <a:stretch>
              <a:fillRect/>
            </a:stretch>
          </p:blipFill>
          <p:spPr bwMode="auto">
            <a:xfrm>
              <a:off x="5964432" y="3111699"/>
              <a:ext cx="328440" cy="81337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691" name="図 1690" descr="pyramid_gray.png"/>
            <p:cNvPicPr>
              <a:picLocks noChangeAspect="1"/>
            </p:cNvPicPr>
            <p:nvPr/>
          </p:nvPicPr>
          <p:blipFill>
            <a:blip r:embed="rId15" cstate="print"/>
            <a:stretch>
              <a:fillRect/>
            </a:stretch>
          </p:blipFill>
          <p:spPr bwMode="auto">
            <a:xfrm>
              <a:off x="5319388" y="3877528"/>
              <a:ext cx="371350" cy="793946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cxnSp>
          <p:nvCxnSpPr>
            <p:cNvPr id="1692" name="直線コネクタ 1691"/>
            <p:cNvCxnSpPr/>
            <p:nvPr/>
          </p:nvCxnSpPr>
          <p:spPr bwMode="auto">
            <a:xfrm>
              <a:off x="5229149" y="5307922"/>
              <a:ext cx="576262" cy="0"/>
            </a:xfrm>
            <a:prstGeom prst="line">
              <a:avLst/>
            </a:prstGeom>
            <a:ln w="38100">
              <a:solidFill>
                <a:srgbClr val="0070C0">
                  <a:alpha val="4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93" name="Group 897"/>
            <p:cNvGrpSpPr>
              <a:grpSpLocks noChangeAspect="1"/>
            </p:cNvGrpSpPr>
            <p:nvPr/>
          </p:nvGrpSpPr>
          <p:grpSpPr bwMode="auto">
            <a:xfrm>
              <a:off x="4797122" y="5177747"/>
              <a:ext cx="392077" cy="201612"/>
              <a:chOff x="1986" y="2637"/>
              <a:chExt cx="702" cy="327"/>
            </a:xfrm>
          </p:grpSpPr>
          <p:sp>
            <p:nvSpPr>
              <p:cNvPr id="2267" name="AutoShape 898"/>
              <p:cNvSpPr>
                <a:spLocks noChangeAspect="1" noChangeArrowheads="1" noTextEdit="1"/>
              </p:cNvSpPr>
              <p:nvPr/>
            </p:nvSpPr>
            <p:spPr bwMode="auto">
              <a:xfrm>
                <a:off x="1986" y="2637"/>
                <a:ext cx="702" cy="3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68" name="Rectangle 899"/>
              <p:cNvSpPr>
                <a:spLocks noChangeAspect="1" noChangeArrowheads="1"/>
              </p:cNvSpPr>
              <p:nvPr/>
            </p:nvSpPr>
            <p:spPr bwMode="auto">
              <a:xfrm>
                <a:off x="1988" y="2717"/>
                <a:ext cx="573" cy="245"/>
              </a:xfrm>
              <a:prstGeom prst="rect">
                <a:avLst/>
              </a:prstGeom>
              <a:solidFill>
                <a:srgbClr val="B9B8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69" name="Line 900"/>
              <p:cNvSpPr>
                <a:spLocks noChangeAspect="1" noChangeShapeType="1"/>
              </p:cNvSpPr>
              <p:nvPr/>
            </p:nvSpPr>
            <p:spPr bwMode="auto">
              <a:xfrm flipH="1">
                <a:off x="1988" y="296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0" name="Line 901"/>
              <p:cNvSpPr>
                <a:spLocks noChangeAspect="1" noChangeShapeType="1"/>
              </p:cNvSpPr>
              <p:nvPr/>
            </p:nvSpPr>
            <p:spPr bwMode="auto">
              <a:xfrm flipV="1">
                <a:off x="1988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1" name="Line 90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2" name="Line 903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3" name="Freeform 904"/>
              <p:cNvSpPr>
                <a:spLocks noChangeAspect="1"/>
              </p:cNvSpPr>
              <p:nvPr/>
            </p:nvSpPr>
            <p:spPr bwMode="auto">
              <a:xfrm>
                <a:off x="2561" y="2642"/>
                <a:ext cx="124" cy="320"/>
              </a:xfrm>
              <a:custGeom>
                <a:avLst/>
                <a:gdLst>
                  <a:gd name="T0" fmla="*/ 1 w 733"/>
                  <a:gd name="T1" fmla="*/ 0 h 1906"/>
                  <a:gd name="T2" fmla="*/ 1 w 733"/>
                  <a:gd name="T3" fmla="*/ 1 h 1906"/>
                  <a:gd name="T4" fmla="*/ 0 w 733"/>
                  <a:gd name="T5" fmla="*/ 2 h 1906"/>
                  <a:gd name="T6" fmla="*/ 0 w 733"/>
                  <a:gd name="T7" fmla="*/ 0 h 1906"/>
                  <a:gd name="T8" fmla="*/ 1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4648FF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4" name="Line 905"/>
              <p:cNvSpPr>
                <a:spLocks noChangeAspect="1" noChangeShapeType="1"/>
              </p:cNvSpPr>
              <p:nvPr/>
            </p:nvSpPr>
            <p:spPr bwMode="auto">
              <a:xfrm flipV="1">
                <a:off x="2561" y="2887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5" name="Line 906"/>
              <p:cNvSpPr>
                <a:spLocks noChangeAspect="1" noChangeShapeType="1"/>
              </p:cNvSpPr>
              <p:nvPr/>
            </p:nvSpPr>
            <p:spPr bwMode="auto">
              <a:xfrm flipV="1">
                <a:off x="2685" y="2642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6" name="Line 907"/>
              <p:cNvSpPr>
                <a:spLocks noChangeAspect="1" noChangeShapeType="1"/>
              </p:cNvSpPr>
              <p:nvPr/>
            </p:nvSpPr>
            <p:spPr bwMode="auto">
              <a:xfrm flipH="1">
                <a:off x="2561" y="2642"/>
                <a:ext cx="124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7" name="Line 908"/>
              <p:cNvSpPr>
                <a:spLocks noChangeAspect="1" noChangeShapeType="1"/>
              </p:cNvSpPr>
              <p:nvPr/>
            </p:nvSpPr>
            <p:spPr bwMode="auto">
              <a:xfrm>
                <a:off x="2561" y="2717"/>
                <a:ext cx="0" cy="2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8" name="Freeform 909"/>
              <p:cNvSpPr>
                <a:spLocks noChangeAspect="1"/>
              </p:cNvSpPr>
              <p:nvPr/>
            </p:nvSpPr>
            <p:spPr bwMode="auto">
              <a:xfrm>
                <a:off x="1988" y="2642"/>
                <a:ext cx="694" cy="75"/>
              </a:xfrm>
              <a:custGeom>
                <a:avLst/>
                <a:gdLst>
                  <a:gd name="T0" fmla="*/ 1 w 4133"/>
                  <a:gd name="T1" fmla="*/ 0 h 445"/>
                  <a:gd name="T2" fmla="*/ 3 w 4133"/>
                  <a:gd name="T3" fmla="*/ 0 h 445"/>
                  <a:gd name="T4" fmla="*/ 3 w 4133"/>
                  <a:gd name="T5" fmla="*/ 0 h 445"/>
                  <a:gd name="T6" fmla="*/ 0 w 4133"/>
                  <a:gd name="T7" fmla="*/ 0 h 445"/>
                  <a:gd name="T8" fmla="*/ 1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79" name="Line 910"/>
              <p:cNvSpPr>
                <a:spLocks noChangeAspect="1" noChangeShapeType="1"/>
              </p:cNvSpPr>
              <p:nvPr/>
            </p:nvSpPr>
            <p:spPr bwMode="auto">
              <a:xfrm flipH="1">
                <a:off x="2109" y="2642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0" name="Line 911"/>
              <p:cNvSpPr>
                <a:spLocks noChangeAspect="1" noChangeShapeType="1"/>
              </p:cNvSpPr>
              <p:nvPr/>
            </p:nvSpPr>
            <p:spPr bwMode="auto">
              <a:xfrm flipH="1">
                <a:off x="1988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1" name="Line 912"/>
              <p:cNvSpPr>
                <a:spLocks noChangeAspect="1" noChangeShapeType="1"/>
              </p:cNvSpPr>
              <p:nvPr/>
            </p:nvSpPr>
            <p:spPr bwMode="auto">
              <a:xfrm>
                <a:off x="1988" y="2717"/>
                <a:ext cx="57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2" name="Line 913"/>
              <p:cNvSpPr>
                <a:spLocks noChangeAspect="1" noChangeShapeType="1"/>
              </p:cNvSpPr>
              <p:nvPr/>
            </p:nvSpPr>
            <p:spPr bwMode="auto">
              <a:xfrm flipV="1">
                <a:off x="2561" y="2642"/>
                <a:ext cx="121" cy="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3" name="Freeform 914"/>
              <p:cNvSpPr>
                <a:spLocks noChangeAspect="1"/>
              </p:cNvSpPr>
              <p:nvPr/>
            </p:nvSpPr>
            <p:spPr bwMode="auto">
              <a:xfrm>
                <a:off x="2479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4" name="Line 915"/>
              <p:cNvSpPr>
                <a:spLocks noChangeAspect="1" noChangeShapeType="1"/>
              </p:cNvSpPr>
              <p:nvPr/>
            </p:nvSpPr>
            <p:spPr bwMode="auto">
              <a:xfrm flipH="1">
                <a:off x="2512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5" name="Line 916"/>
              <p:cNvSpPr>
                <a:spLocks noChangeAspect="1" noChangeShapeType="1"/>
              </p:cNvSpPr>
              <p:nvPr/>
            </p:nvSpPr>
            <p:spPr bwMode="auto">
              <a:xfrm flipH="1">
                <a:off x="2510" y="2929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6" name="Line 917"/>
              <p:cNvSpPr>
                <a:spLocks noChangeAspect="1" noChangeShapeType="1"/>
              </p:cNvSpPr>
              <p:nvPr/>
            </p:nvSpPr>
            <p:spPr bwMode="auto">
              <a:xfrm flipH="1">
                <a:off x="2508" y="2933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7" name="Line 918"/>
              <p:cNvSpPr>
                <a:spLocks noChangeAspect="1" noChangeShapeType="1"/>
              </p:cNvSpPr>
              <p:nvPr/>
            </p:nvSpPr>
            <p:spPr bwMode="auto">
              <a:xfrm flipH="1">
                <a:off x="2504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8" name="Line 919"/>
              <p:cNvSpPr>
                <a:spLocks noChangeAspect="1" noChangeShapeType="1"/>
              </p:cNvSpPr>
              <p:nvPr/>
            </p:nvSpPr>
            <p:spPr bwMode="auto">
              <a:xfrm flipH="1">
                <a:off x="2500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89" name="Line 920"/>
              <p:cNvSpPr>
                <a:spLocks noChangeAspect="1" noChangeShapeType="1"/>
              </p:cNvSpPr>
              <p:nvPr/>
            </p:nvSpPr>
            <p:spPr bwMode="auto">
              <a:xfrm flipH="1">
                <a:off x="2496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0" name="Line 92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91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1" name="Line 92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2" name="Line 9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4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3" name="Line 92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1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4" name="Line 9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80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5" name="Line 92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79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6" name="Line 927"/>
              <p:cNvSpPr>
                <a:spLocks noChangeAspect="1" noChangeShapeType="1"/>
              </p:cNvSpPr>
              <p:nvPr/>
            </p:nvSpPr>
            <p:spPr bwMode="auto">
              <a:xfrm flipV="1">
                <a:off x="2479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7" name="Line 928"/>
              <p:cNvSpPr>
                <a:spLocks noChangeAspect="1" noChangeShapeType="1"/>
              </p:cNvSpPr>
              <p:nvPr/>
            </p:nvSpPr>
            <p:spPr bwMode="auto">
              <a:xfrm flipV="1">
                <a:off x="2480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8" name="Line 929"/>
              <p:cNvSpPr>
                <a:spLocks noChangeAspect="1" noChangeShapeType="1"/>
              </p:cNvSpPr>
              <p:nvPr/>
            </p:nvSpPr>
            <p:spPr bwMode="auto">
              <a:xfrm flipV="1">
                <a:off x="2481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99" name="Line 930"/>
              <p:cNvSpPr>
                <a:spLocks noChangeAspect="1" noChangeShapeType="1"/>
              </p:cNvSpPr>
              <p:nvPr/>
            </p:nvSpPr>
            <p:spPr bwMode="auto">
              <a:xfrm flipV="1">
                <a:off x="2484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0" name="Line 931"/>
              <p:cNvSpPr>
                <a:spLocks noChangeAspect="1" noChangeShapeType="1"/>
              </p:cNvSpPr>
              <p:nvPr/>
            </p:nvSpPr>
            <p:spPr bwMode="auto">
              <a:xfrm flipV="1">
                <a:off x="248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1" name="Line 932"/>
              <p:cNvSpPr>
                <a:spLocks noChangeAspect="1" noChangeShapeType="1"/>
              </p:cNvSpPr>
              <p:nvPr/>
            </p:nvSpPr>
            <p:spPr bwMode="auto">
              <a:xfrm flipV="1">
                <a:off x="2491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2" name="Line 933"/>
              <p:cNvSpPr>
                <a:spLocks noChangeAspect="1" noChangeShapeType="1"/>
              </p:cNvSpPr>
              <p:nvPr/>
            </p:nvSpPr>
            <p:spPr bwMode="auto">
              <a:xfrm>
                <a:off x="2496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3" name="Line 934"/>
              <p:cNvSpPr>
                <a:spLocks noChangeAspect="1" noChangeShapeType="1"/>
              </p:cNvSpPr>
              <p:nvPr/>
            </p:nvSpPr>
            <p:spPr bwMode="auto">
              <a:xfrm>
                <a:off x="2500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4" name="Line 935"/>
              <p:cNvSpPr>
                <a:spLocks noChangeAspect="1" noChangeShapeType="1"/>
              </p:cNvSpPr>
              <p:nvPr/>
            </p:nvSpPr>
            <p:spPr bwMode="auto">
              <a:xfrm>
                <a:off x="2504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5" name="Line 936"/>
              <p:cNvSpPr>
                <a:spLocks noChangeAspect="1" noChangeShapeType="1"/>
              </p:cNvSpPr>
              <p:nvPr/>
            </p:nvSpPr>
            <p:spPr bwMode="auto">
              <a:xfrm>
                <a:off x="2508" y="2912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6" name="Line 937"/>
              <p:cNvSpPr>
                <a:spLocks noChangeAspect="1" noChangeShapeType="1"/>
              </p:cNvSpPr>
              <p:nvPr/>
            </p:nvSpPr>
            <p:spPr bwMode="auto">
              <a:xfrm>
                <a:off x="2510" y="2916"/>
                <a:ext cx="2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7" name="Line 938"/>
              <p:cNvSpPr>
                <a:spLocks noChangeAspect="1" noChangeShapeType="1"/>
              </p:cNvSpPr>
              <p:nvPr/>
            </p:nvSpPr>
            <p:spPr bwMode="auto">
              <a:xfrm>
                <a:off x="2512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8" name="Freeform 939"/>
              <p:cNvSpPr>
                <a:spLocks noChangeAspect="1"/>
              </p:cNvSpPr>
              <p:nvPr/>
            </p:nvSpPr>
            <p:spPr bwMode="auto">
              <a:xfrm>
                <a:off x="2427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09" name="Line 940"/>
              <p:cNvSpPr>
                <a:spLocks noChangeAspect="1" noChangeShapeType="1"/>
              </p:cNvSpPr>
              <p:nvPr/>
            </p:nvSpPr>
            <p:spPr bwMode="auto">
              <a:xfrm flipH="1">
                <a:off x="2460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0" name="Line 941"/>
              <p:cNvSpPr>
                <a:spLocks noChangeAspect="1" noChangeShapeType="1"/>
              </p:cNvSpPr>
              <p:nvPr/>
            </p:nvSpPr>
            <p:spPr bwMode="auto">
              <a:xfrm flipH="1">
                <a:off x="2459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1" name="Line 942"/>
              <p:cNvSpPr>
                <a:spLocks noChangeAspect="1" noChangeShapeType="1"/>
              </p:cNvSpPr>
              <p:nvPr/>
            </p:nvSpPr>
            <p:spPr bwMode="auto">
              <a:xfrm flipH="1">
                <a:off x="2456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2" name="Line 943"/>
              <p:cNvSpPr>
                <a:spLocks noChangeAspect="1" noChangeShapeType="1"/>
              </p:cNvSpPr>
              <p:nvPr/>
            </p:nvSpPr>
            <p:spPr bwMode="auto">
              <a:xfrm flipH="1">
                <a:off x="2452" y="2936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3" name="Line 944"/>
              <p:cNvSpPr>
                <a:spLocks noChangeAspect="1" noChangeShapeType="1"/>
              </p:cNvSpPr>
              <p:nvPr/>
            </p:nvSpPr>
            <p:spPr bwMode="auto">
              <a:xfrm flipH="1">
                <a:off x="2448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4" name="Line 945"/>
              <p:cNvSpPr>
                <a:spLocks noChangeAspect="1" noChangeShapeType="1"/>
              </p:cNvSpPr>
              <p:nvPr/>
            </p:nvSpPr>
            <p:spPr bwMode="auto">
              <a:xfrm flipH="1">
                <a:off x="2444" y="2940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5" name="Line 94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9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6" name="Line 94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5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7" name="Line 94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32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8" name="Line 94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9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19" name="Line 95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8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0" name="Line 95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27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1" name="Line 952"/>
              <p:cNvSpPr>
                <a:spLocks noChangeAspect="1" noChangeShapeType="1"/>
              </p:cNvSpPr>
              <p:nvPr/>
            </p:nvSpPr>
            <p:spPr bwMode="auto">
              <a:xfrm flipV="1">
                <a:off x="2427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2" name="Line 953"/>
              <p:cNvSpPr>
                <a:spLocks noChangeAspect="1" noChangeShapeType="1"/>
              </p:cNvSpPr>
              <p:nvPr/>
            </p:nvSpPr>
            <p:spPr bwMode="auto">
              <a:xfrm flipV="1">
                <a:off x="2428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3" name="Line 954"/>
              <p:cNvSpPr>
                <a:spLocks noChangeAspect="1" noChangeShapeType="1"/>
              </p:cNvSpPr>
              <p:nvPr/>
            </p:nvSpPr>
            <p:spPr bwMode="auto">
              <a:xfrm flipV="1">
                <a:off x="2429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4" name="Line 955"/>
              <p:cNvSpPr>
                <a:spLocks noChangeAspect="1" noChangeShapeType="1"/>
              </p:cNvSpPr>
              <p:nvPr/>
            </p:nvSpPr>
            <p:spPr bwMode="auto">
              <a:xfrm flipV="1">
                <a:off x="2432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5" name="Line 956"/>
              <p:cNvSpPr>
                <a:spLocks noChangeAspect="1" noChangeShapeType="1"/>
              </p:cNvSpPr>
              <p:nvPr/>
            </p:nvSpPr>
            <p:spPr bwMode="auto">
              <a:xfrm flipV="1">
                <a:off x="2435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6" name="Line 957"/>
              <p:cNvSpPr>
                <a:spLocks noChangeAspect="1" noChangeShapeType="1"/>
              </p:cNvSpPr>
              <p:nvPr/>
            </p:nvSpPr>
            <p:spPr bwMode="auto">
              <a:xfrm flipV="1">
                <a:off x="2439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7" name="Line 958"/>
              <p:cNvSpPr>
                <a:spLocks noChangeAspect="1" noChangeShapeType="1"/>
              </p:cNvSpPr>
              <p:nvPr/>
            </p:nvSpPr>
            <p:spPr bwMode="auto">
              <a:xfrm>
                <a:off x="2444" y="2907"/>
                <a:ext cx="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8" name="Line 959"/>
              <p:cNvSpPr>
                <a:spLocks noChangeAspect="1" noChangeShapeType="1"/>
              </p:cNvSpPr>
              <p:nvPr/>
            </p:nvSpPr>
            <p:spPr bwMode="auto">
              <a:xfrm>
                <a:off x="2448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29" name="Line 960"/>
              <p:cNvSpPr>
                <a:spLocks noChangeAspect="1" noChangeShapeType="1"/>
              </p:cNvSpPr>
              <p:nvPr/>
            </p:nvSpPr>
            <p:spPr bwMode="auto">
              <a:xfrm>
                <a:off x="2452" y="2910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0" name="Line 961"/>
              <p:cNvSpPr>
                <a:spLocks noChangeAspect="1" noChangeShapeType="1"/>
              </p:cNvSpPr>
              <p:nvPr/>
            </p:nvSpPr>
            <p:spPr bwMode="auto">
              <a:xfrm>
                <a:off x="2456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1" name="Line 962"/>
              <p:cNvSpPr>
                <a:spLocks noChangeAspect="1" noChangeShapeType="1"/>
              </p:cNvSpPr>
              <p:nvPr/>
            </p:nvSpPr>
            <p:spPr bwMode="auto">
              <a:xfrm>
                <a:off x="2459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2" name="Line 963"/>
              <p:cNvSpPr>
                <a:spLocks noChangeAspect="1" noChangeShapeType="1"/>
              </p:cNvSpPr>
              <p:nvPr/>
            </p:nvSpPr>
            <p:spPr bwMode="auto">
              <a:xfrm>
                <a:off x="2460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3" name="Freeform 964"/>
              <p:cNvSpPr>
                <a:spLocks noChangeAspect="1"/>
              </p:cNvSpPr>
              <p:nvPr/>
            </p:nvSpPr>
            <p:spPr bwMode="auto">
              <a:xfrm>
                <a:off x="2375" y="2907"/>
                <a:ext cx="34" cy="34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4" name="Line 965"/>
              <p:cNvSpPr>
                <a:spLocks noChangeAspect="1" noChangeShapeType="1"/>
              </p:cNvSpPr>
              <p:nvPr/>
            </p:nvSpPr>
            <p:spPr bwMode="auto">
              <a:xfrm flipH="1">
                <a:off x="2408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5" name="Line 966"/>
              <p:cNvSpPr>
                <a:spLocks noChangeAspect="1" noChangeShapeType="1"/>
              </p:cNvSpPr>
              <p:nvPr/>
            </p:nvSpPr>
            <p:spPr bwMode="auto">
              <a:xfrm flipH="1">
                <a:off x="2407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6" name="Line 967"/>
              <p:cNvSpPr>
                <a:spLocks noChangeAspect="1" noChangeShapeType="1"/>
              </p:cNvSpPr>
              <p:nvPr/>
            </p:nvSpPr>
            <p:spPr bwMode="auto">
              <a:xfrm flipH="1">
                <a:off x="2404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7" name="Line 968"/>
              <p:cNvSpPr>
                <a:spLocks noChangeAspect="1" noChangeShapeType="1"/>
              </p:cNvSpPr>
              <p:nvPr/>
            </p:nvSpPr>
            <p:spPr bwMode="auto">
              <a:xfrm flipH="1">
                <a:off x="2401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8" name="Line 969"/>
              <p:cNvSpPr>
                <a:spLocks noChangeAspect="1" noChangeShapeType="1"/>
              </p:cNvSpPr>
              <p:nvPr/>
            </p:nvSpPr>
            <p:spPr bwMode="auto">
              <a:xfrm flipH="1">
                <a:off x="2397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39" name="Line 970"/>
              <p:cNvSpPr>
                <a:spLocks noChangeAspect="1" noChangeShapeType="1"/>
              </p:cNvSpPr>
              <p:nvPr/>
            </p:nvSpPr>
            <p:spPr bwMode="auto">
              <a:xfrm flipH="1">
                <a:off x="2392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0" name="Line 97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7" y="2940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1" name="Line 9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3" y="293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2" name="Line 97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80" y="2936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3" name="Line 97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7" y="2933"/>
                <a:ext cx="3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4" name="Line 9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6" y="2929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5" name="Line 9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375" y="2924"/>
                <a:ext cx="1" cy="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6" name="Line 977"/>
              <p:cNvSpPr>
                <a:spLocks noChangeAspect="1" noChangeShapeType="1"/>
              </p:cNvSpPr>
              <p:nvPr/>
            </p:nvSpPr>
            <p:spPr bwMode="auto">
              <a:xfrm flipV="1">
                <a:off x="2375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7" name="Line 978"/>
              <p:cNvSpPr>
                <a:spLocks noChangeAspect="1" noChangeShapeType="1"/>
              </p:cNvSpPr>
              <p:nvPr/>
            </p:nvSpPr>
            <p:spPr bwMode="auto">
              <a:xfrm flipV="1">
                <a:off x="2376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8" name="Line 979"/>
              <p:cNvSpPr>
                <a:spLocks noChangeAspect="1" noChangeShapeType="1"/>
              </p:cNvSpPr>
              <p:nvPr/>
            </p:nvSpPr>
            <p:spPr bwMode="auto">
              <a:xfrm flipV="1">
                <a:off x="2377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49" name="Line 980"/>
              <p:cNvSpPr>
                <a:spLocks noChangeAspect="1" noChangeShapeType="1"/>
              </p:cNvSpPr>
              <p:nvPr/>
            </p:nvSpPr>
            <p:spPr bwMode="auto">
              <a:xfrm flipV="1">
                <a:off x="2380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0" name="Line 981"/>
              <p:cNvSpPr>
                <a:spLocks noChangeAspect="1" noChangeShapeType="1"/>
              </p:cNvSpPr>
              <p:nvPr/>
            </p:nvSpPr>
            <p:spPr bwMode="auto">
              <a:xfrm flipV="1">
                <a:off x="2383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1" name="Line 982"/>
              <p:cNvSpPr>
                <a:spLocks noChangeAspect="1" noChangeShapeType="1"/>
              </p:cNvSpPr>
              <p:nvPr/>
            </p:nvSpPr>
            <p:spPr bwMode="auto">
              <a:xfrm flipV="1">
                <a:off x="2387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2" name="Line 983"/>
              <p:cNvSpPr>
                <a:spLocks noChangeAspect="1" noChangeShapeType="1"/>
              </p:cNvSpPr>
              <p:nvPr/>
            </p:nvSpPr>
            <p:spPr bwMode="auto">
              <a:xfrm>
                <a:off x="2392" y="2907"/>
                <a:ext cx="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3" name="Line 984"/>
              <p:cNvSpPr>
                <a:spLocks noChangeAspect="1" noChangeShapeType="1"/>
              </p:cNvSpPr>
              <p:nvPr/>
            </p:nvSpPr>
            <p:spPr bwMode="auto">
              <a:xfrm>
                <a:off x="2397" y="2908"/>
                <a:ext cx="4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4" name="Line 985"/>
              <p:cNvSpPr>
                <a:spLocks noChangeAspect="1" noChangeShapeType="1"/>
              </p:cNvSpPr>
              <p:nvPr/>
            </p:nvSpPr>
            <p:spPr bwMode="auto">
              <a:xfrm>
                <a:off x="2401" y="2910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5" name="Line 986"/>
              <p:cNvSpPr>
                <a:spLocks noChangeAspect="1" noChangeShapeType="1"/>
              </p:cNvSpPr>
              <p:nvPr/>
            </p:nvSpPr>
            <p:spPr bwMode="auto">
              <a:xfrm>
                <a:off x="2404" y="2912"/>
                <a:ext cx="3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6" name="Line 987"/>
              <p:cNvSpPr>
                <a:spLocks noChangeAspect="1" noChangeShapeType="1"/>
              </p:cNvSpPr>
              <p:nvPr/>
            </p:nvSpPr>
            <p:spPr bwMode="auto">
              <a:xfrm>
                <a:off x="2407" y="2916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7" name="Line 988"/>
              <p:cNvSpPr>
                <a:spLocks noChangeAspect="1" noChangeShapeType="1"/>
              </p:cNvSpPr>
              <p:nvPr/>
            </p:nvSpPr>
            <p:spPr bwMode="auto">
              <a:xfrm>
                <a:off x="2408" y="2920"/>
                <a:ext cx="1" cy="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8" name="Freeform 989"/>
              <p:cNvSpPr>
                <a:spLocks noChangeAspect="1"/>
              </p:cNvSpPr>
              <p:nvPr/>
            </p:nvSpPr>
            <p:spPr bwMode="auto">
              <a:xfrm>
                <a:off x="2236" y="2914"/>
                <a:ext cx="20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6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6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59" name="Line 990"/>
              <p:cNvSpPr>
                <a:spLocks noChangeAspect="1" noChangeShapeType="1"/>
              </p:cNvSpPr>
              <p:nvPr/>
            </p:nvSpPr>
            <p:spPr bwMode="auto">
              <a:xfrm flipH="1">
                <a:off x="2256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0" name="Line 991"/>
              <p:cNvSpPr>
                <a:spLocks noChangeAspect="1" noChangeShapeType="1"/>
              </p:cNvSpPr>
              <p:nvPr/>
            </p:nvSpPr>
            <p:spPr bwMode="auto">
              <a:xfrm flipH="1">
                <a:off x="2254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1" name="Line 992"/>
              <p:cNvSpPr>
                <a:spLocks noChangeAspect="1" noChangeShapeType="1"/>
              </p:cNvSpPr>
              <p:nvPr/>
            </p:nvSpPr>
            <p:spPr bwMode="auto">
              <a:xfrm flipH="1">
                <a:off x="2252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2" name="Line 993"/>
              <p:cNvSpPr>
                <a:spLocks noChangeAspect="1" noChangeShapeType="1"/>
              </p:cNvSpPr>
              <p:nvPr/>
            </p:nvSpPr>
            <p:spPr bwMode="auto">
              <a:xfrm flipH="1">
                <a:off x="2249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3" name="Line 994"/>
              <p:cNvSpPr>
                <a:spLocks noChangeAspect="1" noChangeShapeType="1"/>
              </p:cNvSpPr>
              <p:nvPr/>
            </p:nvSpPr>
            <p:spPr bwMode="auto">
              <a:xfrm flipH="1">
                <a:off x="224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4" name="Line 99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5" name="Line 9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40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6" name="Line 99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8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7" name="Line 9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7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8" name="Line 9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36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69" name="Line 1000"/>
              <p:cNvSpPr>
                <a:spLocks noChangeAspect="1" noChangeShapeType="1"/>
              </p:cNvSpPr>
              <p:nvPr/>
            </p:nvSpPr>
            <p:spPr bwMode="auto">
              <a:xfrm flipV="1">
                <a:off x="2236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0" name="Line 1001"/>
              <p:cNvSpPr>
                <a:spLocks noChangeAspect="1" noChangeShapeType="1"/>
              </p:cNvSpPr>
              <p:nvPr/>
            </p:nvSpPr>
            <p:spPr bwMode="auto">
              <a:xfrm flipV="1">
                <a:off x="2237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1" name="Line 1002"/>
              <p:cNvSpPr>
                <a:spLocks noChangeAspect="1" noChangeShapeType="1"/>
              </p:cNvSpPr>
              <p:nvPr/>
            </p:nvSpPr>
            <p:spPr bwMode="auto">
              <a:xfrm flipV="1">
                <a:off x="2238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2" name="Line 1003"/>
              <p:cNvSpPr>
                <a:spLocks noChangeAspect="1" noChangeShapeType="1"/>
              </p:cNvSpPr>
              <p:nvPr/>
            </p:nvSpPr>
            <p:spPr bwMode="auto">
              <a:xfrm flipV="1">
                <a:off x="2240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3" name="Line 1004"/>
              <p:cNvSpPr>
                <a:spLocks noChangeAspect="1" noChangeShapeType="1"/>
              </p:cNvSpPr>
              <p:nvPr/>
            </p:nvSpPr>
            <p:spPr bwMode="auto">
              <a:xfrm flipV="1">
                <a:off x="224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4" name="Line 1005"/>
              <p:cNvSpPr>
                <a:spLocks noChangeAspect="1" noChangeShapeType="1"/>
              </p:cNvSpPr>
              <p:nvPr/>
            </p:nvSpPr>
            <p:spPr bwMode="auto">
              <a:xfrm>
                <a:off x="224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5" name="Line 1006"/>
              <p:cNvSpPr>
                <a:spLocks noChangeAspect="1" noChangeShapeType="1"/>
              </p:cNvSpPr>
              <p:nvPr/>
            </p:nvSpPr>
            <p:spPr bwMode="auto">
              <a:xfrm>
                <a:off x="2249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6" name="Line 1007"/>
              <p:cNvSpPr>
                <a:spLocks noChangeAspect="1" noChangeShapeType="1"/>
              </p:cNvSpPr>
              <p:nvPr/>
            </p:nvSpPr>
            <p:spPr bwMode="auto">
              <a:xfrm>
                <a:off x="2252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7" name="Line 1008"/>
              <p:cNvSpPr>
                <a:spLocks noChangeAspect="1" noChangeShapeType="1"/>
              </p:cNvSpPr>
              <p:nvPr/>
            </p:nvSpPr>
            <p:spPr bwMode="auto">
              <a:xfrm>
                <a:off x="2254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8" name="Line 1009"/>
              <p:cNvSpPr>
                <a:spLocks noChangeAspect="1" noChangeShapeType="1"/>
              </p:cNvSpPr>
              <p:nvPr/>
            </p:nvSpPr>
            <p:spPr bwMode="auto">
              <a:xfrm>
                <a:off x="2256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79" name="Freeform 1010"/>
              <p:cNvSpPr>
                <a:spLocks noChangeAspect="1"/>
              </p:cNvSpPr>
              <p:nvPr/>
            </p:nvSpPr>
            <p:spPr bwMode="auto">
              <a:xfrm>
                <a:off x="2193" y="2914"/>
                <a:ext cx="20" cy="20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0" y="0"/>
                    </a:moveTo>
                    <a:lnTo>
                      <a:pt x="79" y="3"/>
                    </a:lnTo>
                    <a:lnTo>
                      <a:pt x="97" y="12"/>
                    </a:lnTo>
                    <a:lnTo>
                      <a:pt x="109" y="26"/>
                    </a:lnTo>
                    <a:lnTo>
                      <a:pt x="118" y="42"/>
                    </a:lnTo>
                    <a:lnTo>
                      <a:pt x="121" y="61"/>
                    </a:lnTo>
                    <a:lnTo>
                      <a:pt x="118" y="80"/>
                    </a:lnTo>
                    <a:lnTo>
                      <a:pt x="109" y="98"/>
                    </a:lnTo>
                    <a:lnTo>
                      <a:pt x="97" y="110"/>
                    </a:lnTo>
                    <a:lnTo>
                      <a:pt x="79" y="119"/>
                    </a:lnTo>
                    <a:lnTo>
                      <a:pt x="60" y="122"/>
                    </a:lnTo>
                    <a:lnTo>
                      <a:pt x="41" y="119"/>
                    </a:lnTo>
                    <a:lnTo>
                      <a:pt x="24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4" y="12"/>
                    </a:lnTo>
                    <a:lnTo>
                      <a:pt x="41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0" name="Line 1011"/>
              <p:cNvSpPr>
                <a:spLocks noChangeAspect="1" noChangeShapeType="1"/>
              </p:cNvSpPr>
              <p:nvPr/>
            </p:nvSpPr>
            <p:spPr bwMode="auto">
              <a:xfrm flipH="1">
                <a:off x="2212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1" name="Line 1012"/>
              <p:cNvSpPr>
                <a:spLocks noChangeAspect="1" noChangeShapeType="1"/>
              </p:cNvSpPr>
              <p:nvPr/>
            </p:nvSpPr>
            <p:spPr bwMode="auto">
              <a:xfrm flipH="1">
                <a:off x="2211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2" name="Line 1013"/>
              <p:cNvSpPr>
                <a:spLocks noChangeAspect="1" noChangeShapeType="1"/>
              </p:cNvSpPr>
              <p:nvPr/>
            </p:nvSpPr>
            <p:spPr bwMode="auto">
              <a:xfrm flipH="1">
                <a:off x="2209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3" name="Line 1014"/>
              <p:cNvSpPr>
                <a:spLocks noChangeAspect="1" noChangeShapeType="1"/>
              </p:cNvSpPr>
              <p:nvPr/>
            </p:nvSpPr>
            <p:spPr bwMode="auto">
              <a:xfrm flipH="1">
                <a:off x="2206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4" name="Line 1015"/>
              <p:cNvSpPr>
                <a:spLocks noChangeAspect="1" noChangeShapeType="1"/>
              </p:cNvSpPr>
              <p:nvPr/>
            </p:nvSpPr>
            <p:spPr bwMode="auto">
              <a:xfrm flipH="1">
                <a:off x="2203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5" name="Line 10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00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6" name="Line 101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7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7" name="Line 101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5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8" name="Line 10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89" name="Line 102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93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0" name="Line 1021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1" name="Line 1022"/>
              <p:cNvSpPr>
                <a:spLocks noChangeAspect="1" noChangeShapeType="1"/>
              </p:cNvSpPr>
              <p:nvPr/>
            </p:nvSpPr>
            <p:spPr bwMode="auto">
              <a:xfrm flipV="1">
                <a:off x="2193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2" name="Line 1023"/>
              <p:cNvSpPr>
                <a:spLocks noChangeAspect="1" noChangeShapeType="1"/>
              </p:cNvSpPr>
              <p:nvPr/>
            </p:nvSpPr>
            <p:spPr bwMode="auto">
              <a:xfrm flipV="1">
                <a:off x="2195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3" name="Line 1024"/>
              <p:cNvSpPr>
                <a:spLocks noChangeAspect="1" noChangeShapeType="1"/>
              </p:cNvSpPr>
              <p:nvPr/>
            </p:nvSpPr>
            <p:spPr bwMode="auto">
              <a:xfrm flipV="1">
                <a:off x="2197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4" name="Line 1025"/>
              <p:cNvSpPr>
                <a:spLocks noChangeAspect="1" noChangeShapeType="1"/>
              </p:cNvSpPr>
              <p:nvPr/>
            </p:nvSpPr>
            <p:spPr bwMode="auto">
              <a:xfrm flipV="1">
                <a:off x="2200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5" name="Line 1026"/>
              <p:cNvSpPr>
                <a:spLocks noChangeAspect="1" noChangeShapeType="1"/>
              </p:cNvSpPr>
              <p:nvPr/>
            </p:nvSpPr>
            <p:spPr bwMode="auto">
              <a:xfrm>
                <a:off x="2203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6" name="Line 1027"/>
              <p:cNvSpPr>
                <a:spLocks noChangeAspect="1" noChangeShapeType="1"/>
              </p:cNvSpPr>
              <p:nvPr/>
            </p:nvSpPr>
            <p:spPr bwMode="auto">
              <a:xfrm>
                <a:off x="2206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7" name="Line 1028"/>
              <p:cNvSpPr>
                <a:spLocks noChangeAspect="1" noChangeShapeType="1"/>
              </p:cNvSpPr>
              <p:nvPr/>
            </p:nvSpPr>
            <p:spPr bwMode="auto">
              <a:xfrm>
                <a:off x="2209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8" name="Line 1029"/>
              <p:cNvSpPr>
                <a:spLocks noChangeAspect="1" noChangeShapeType="1"/>
              </p:cNvSpPr>
              <p:nvPr/>
            </p:nvSpPr>
            <p:spPr bwMode="auto">
              <a:xfrm>
                <a:off x="2211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399" name="Line 1030"/>
              <p:cNvSpPr>
                <a:spLocks noChangeAspect="1" noChangeShapeType="1"/>
              </p:cNvSpPr>
              <p:nvPr/>
            </p:nvSpPr>
            <p:spPr bwMode="auto">
              <a:xfrm>
                <a:off x="2212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0" name="Freeform 1031"/>
              <p:cNvSpPr>
                <a:spLocks noChangeAspect="1"/>
              </p:cNvSpPr>
              <p:nvPr/>
            </p:nvSpPr>
            <p:spPr bwMode="auto">
              <a:xfrm>
                <a:off x="2149" y="2914"/>
                <a:ext cx="21" cy="20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1" name="Line 1032"/>
              <p:cNvSpPr>
                <a:spLocks noChangeAspect="1" noChangeShapeType="1"/>
              </p:cNvSpPr>
              <p:nvPr/>
            </p:nvSpPr>
            <p:spPr bwMode="auto">
              <a:xfrm flipH="1">
                <a:off x="2170" y="2924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2" name="Line 1033"/>
              <p:cNvSpPr>
                <a:spLocks noChangeAspect="1" noChangeShapeType="1"/>
              </p:cNvSpPr>
              <p:nvPr/>
            </p:nvSpPr>
            <p:spPr bwMode="auto">
              <a:xfrm flipH="1">
                <a:off x="2168" y="2927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3" name="Line 1034"/>
              <p:cNvSpPr>
                <a:spLocks noChangeAspect="1" noChangeShapeType="1"/>
              </p:cNvSpPr>
              <p:nvPr/>
            </p:nvSpPr>
            <p:spPr bwMode="auto">
              <a:xfrm flipH="1">
                <a:off x="2166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4" name="Line 1035"/>
              <p:cNvSpPr>
                <a:spLocks noChangeAspect="1" noChangeShapeType="1"/>
              </p:cNvSpPr>
              <p:nvPr/>
            </p:nvSpPr>
            <p:spPr bwMode="auto">
              <a:xfrm flipH="1">
                <a:off x="216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5" name="Line 1036"/>
              <p:cNvSpPr>
                <a:spLocks noChangeAspect="1" noChangeShapeType="1"/>
              </p:cNvSpPr>
              <p:nvPr/>
            </p:nvSpPr>
            <p:spPr bwMode="auto">
              <a:xfrm flipH="1">
                <a:off x="2159" y="293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6" name="Line 10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6" y="293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7" name="Line 103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3" y="2932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8" name="Line 103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1" y="293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09" name="Line 10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50" y="2927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0" name="Line 10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149" y="2924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1" name="Line 1042"/>
              <p:cNvSpPr>
                <a:spLocks noChangeAspect="1" noChangeShapeType="1"/>
              </p:cNvSpPr>
              <p:nvPr/>
            </p:nvSpPr>
            <p:spPr bwMode="auto">
              <a:xfrm flipV="1">
                <a:off x="2149" y="2921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2" name="Line 1043"/>
              <p:cNvSpPr>
                <a:spLocks noChangeAspect="1" noChangeShapeType="1"/>
              </p:cNvSpPr>
              <p:nvPr/>
            </p:nvSpPr>
            <p:spPr bwMode="auto">
              <a:xfrm flipV="1">
                <a:off x="2150" y="2918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3" name="Line 1044"/>
              <p:cNvSpPr>
                <a:spLocks noChangeAspect="1" noChangeShapeType="1"/>
              </p:cNvSpPr>
              <p:nvPr/>
            </p:nvSpPr>
            <p:spPr bwMode="auto">
              <a:xfrm flipV="1">
                <a:off x="2151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4" name="Line 1045"/>
              <p:cNvSpPr>
                <a:spLocks noChangeAspect="1" noChangeShapeType="1"/>
              </p:cNvSpPr>
              <p:nvPr/>
            </p:nvSpPr>
            <p:spPr bwMode="auto">
              <a:xfrm flipV="1">
                <a:off x="215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5" name="Line 1046"/>
              <p:cNvSpPr>
                <a:spLocks noChangeAspect="1" noChangeShapeType="1"/>
              </p:cNvSpPr>
              <p:nvPr/>
            </p:nvSpPr>
            <p:spPr bwMode="auto">
              <a:xfrm flipV="1">
                <a:off x="2156" y="2914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6" name="Line 1047"/>
              <p:cNvSpPr>
                <a:spLocks noChangeAspect="1" noChangeShapeType="1"/>
              </p:cNvSpPr>
              <p:nvPr/>
            </p:nvSpPr>
            <p:spPr bwMode="auto">
              <a:xfrm>
                <a:off x="2159" y="2914"/>
                <a:ext cx="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7" name="Line 1048"/>
              <p:cNvSpPr>
                <a:spLocks noChangeAspect="1" noChangeShapeType="1"/>
              </p:cNvSpPr>
              <p:nvPr/>
            </p:nvSpPr>
            <p:spPr bwMode="auto">
              <a:xfrm>
                <a:off x="2163" y="2914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8" name="Line 1049"/>
              <p:cNvSpPr>
                <a:spLocks noChangeAspect="1" noChangeShapeType="1"/>
              </p:cNvSpPr>
              <p:nvPr/>
            </p:nvSpPr>
            <p:spPr bwMode="auto">
              <a:xfrm>
                <a:off x="2166" y="2916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19" name="Line 1050"/>
              <p:cNvSpPr>
                <a:spLocks noChangeAspect="1" noChangeShapeType="1"/>
              </p:cNvSpPr>
              <p:nvPr/>
            </p:nvSpPr>
            <p:spPr bwMode="auto">
              <a:xfrm>
                <a:off x="2168" y="2918"/>
                <a:ext cx="2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20" name="Line 1051"/>
              <p:cNvSpPr>
                <a:spLocks noChangeAspect="1" noChangeShapeType="1"/>
              </p:cNvSpPr>
              <p:nvPr/>
            </p:nvSpPr>
            <p:spPr bwMode="auto">
              <a:xfrm>
                <a:off x="2170" y="2921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21" name="Rectangle 1052"/>
              <p:cNvSpPr>
                <a:spLocks noChangeAspect="1" noChangeArrowheads="1"/>
              </p:cNvSpPr>
              <p:nvPr/>
            </p:nvSpPr>
            <p:spPr bwMode="auto">
              <a:xfrm>
                <a:off x="2143" y="2750"/>
                <a:ext cx="114" cy="124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50000">
                    <a:schemeClr val="folHlink"/>
                  </a:gs>
                  <a:gs pos="100000">
                    <a:schemeClr val="hlink"/>
                  </a:gs>
                </a:gsLst>
                <a:lin ang="5400000" scaled="1"/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11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2422" name="Line 1053"/>
              <p:cNvSpPr>
                <a:spLocks noChangeAspect="1" noChangeShapeType="1"/>
              </p:cNvSpPr>
              <p:nvPr/>
            </p:nvSpPr>
            <p:spPr bwMode="auto">
              <a:xfrm flipH="1">
                <a:off x="2142" y="2875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23" name="Line 1054"/>
              <p:cNvSpPr>
                <a:spLocks noChangeAspect="1" noChangeShapeType="1"/>
              </p:cNvSpPr>
              <p:nvPr/>
            </p:nvSpPr>
            <p:spPr bwMode="auto">
              <a:xfrm flipV="1">
                <a:off x="2142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24" name="Line 1055"/>
              <p:cNvSpPr>
                <a:spLocks noChangeAspect="1" noChangeShapeType="1"/>
              </p:cNvSpPr>
              <p:nvPr/>
            </p:nvSpPr>
            <p:spPr bwMode="auto">
              <a:xfrm>
                <a:off x="2142" y="2751"/>
                <a:ext cx="11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25" name="Line 1056"/>
              <p:cNvSpPr>
                <a:spLocks noChangeAspect="1" noChangeShapeType="1"/>
              </p:cNvSpPr>
              <p:nvPr/>
            </p:nvSpPr>
            <p:spPr bwMode="auto">
              <a:xfrm>
                <a:off x="2257" y="2751"/>
                <a:ext cx="0" cy="12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26" name="Freeform 1057"/>
              <p:cNvSpPr>
                <a:spLocks noChangeAspect="1"/>
              </p:cNvSpPr>
              <p:nvPr/>
            </p:nvSpPr>
            <p:spPr bwMode="auto">
              <a:xfrm>
                <a:off x="2286" y="2752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27" name="Freeform 1058"/>
              <p:cNvSpPr>
                <a:spLocks noChangeAspect="1"/>
              </p:cNvSpPr>
              <p:nvPr/>
            </p:nvSpPr>
            <p:spPr bwMode="auto">
              <a:xfrm>
                <a:off x="2342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28" name="Freeform 1059"/>
              <p:cNvSpPr>
                <a:spLocks noChangeAspect="1"/>
              </p:cNvSpPr>
              <p:nvPr/>
            </p:nvSpPr>
            <p:spPr bwMode="auto">
              <a:xfrm>
                <a:off x="2395" y="2752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29" name="Freeform 1060"/>
              <p:cNvSpPr>
                <a:spLocks noChangeAspect="1"/>
              </p:cNvSpPr>
              <p:nvPr/>
            </p:nvSpPr>
            <p:spPr bwMode="auto">
              <a:xfrm>
                <a:off x="2286" y="2795"/>
                <a:ext cx="25" cy="25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3"/>
                    </a:lnTo>
                    <a:lnTo>
                      <a:pt x="151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0" name="Freeform 1061"/>
              <p:cNvSpPr>
                <a:spLocks noChangeAspect="1"/>
              </p:cNvSpPr>
              <p:nvPr/>
            </p:nvSpPr>
            <p:spPr bwMode="auto">
              <a:xfrm>
                <a:off x="2342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2" y="142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1" name="Freeform 1062"/>
              <p:cNvSpPr>
                <a:spLocks noChangeAspect="1"/>
              </p:cNvSpPr>
              <p:nvPr/>
            </p:nvSpPr>
            <p:spPr bwMode="auto">
              <a:xfrm>
                <a:off x="2395" y="2795"/>
                <a:ext cx="25" cy="25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3"/>
                    </a:lnTo>
                    <a:lnTo>
                      <a:pt x="152" y="118"/>
                    </a:lnTo>
                    <a:lnTo>
                      <a:pt x="149" y="131"/>
                    </a:lnTo>
                    <a:lnTo>
                      <a:pt x="141" y="142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2"/>
                    </a:lnTo>
                    <a:lnTo>
                      <a:pt x="2" y="131"/>
                    </a:lnTo>
                    <a:lnTo>
                      <a:pt x="0" y="118"/>
                    </a:lnTo>
                    <a:lnTo>
                      <a:pt x="0" y="33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2" name="Freeform 1063"/>
              <p:cNvSpPr>
                <a:spLocks noChangeAspect="1"/>
              </p:cNvSpPr>
              <p:nvPr/>
            </p:nvSpPr>
            <p:spPr bwMode="auto">
              <a:xfrm>
                <a:off x="2286" y="2839"/>
                <a:ext cx="25" cy="2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1" y="35"/>
                    </a:lnTo>
                    <a:lnTo>
                      <a:pt x="151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3" name="Freeform 1064"/>
              <p:cNvSpPr>
                <a:spLocks noChangeAspect="1"/>
              </p:cNvSpPr>
              <p:nvPr/>
            </p:nvSpPr>
            <p:spPr bwMode="auto">
              <a:xfrm>
                <a:off x="2342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3"/>
                    </a:lnTo>
                    <a:lnTo>
                      <a:pt x="142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2" y="142"/>
                    </a:lnTo>
                    <a:lnTo>
                      <a:pt x="132" y="150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4" name="Freeform 1065"/>
              <p:cNvSpPr>
                <a:spLocks noChangeAspect="1"/>
              </p:cNvSpPr>
              <p:nvPr/>
            </p:nvSpPr>
            <p:spPr bwMode="auto">
              <a:xfrm>
                <a:off x="2395" y="2839"/>
                <a:ext cx="25" cy="2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3"/>
                    </a:lnTo>
                    <a:lnTo>
                      <a:pt x="141" y="10"/>
                    </a:lnTo>
                    <a:lnTo>
                      <a:pt x="149" y="21"/>
                    </a:lnTo>
                    <a:lnTo>
                      <a:pt x="152" y="35"/>
                    </a:lnTo>
                    <a:lnTo>
                      <a:pt x="152" y="118"/>
                    </a:lnTo>
                    <a:lnTo>
                      <a:pt x="149" y="132"/>
                    </a:lnTo>
                    <a:lnTo>
                      <a:pt x="141" y="142"/>
                    </a:lnTo>
                    <a:lnTo>
                      <a:pt x="131" y="150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50"/>
                    </a:lnTo>
                    <a:lnTo>
                      <a:pt x="10" y="142"/>
                    </a:lnTo>
                    <a:lnTo>
                      <a:pt x="2" y="132"/>
                    </a:lnTo>
                    <a:lnTo>
                      <a:pt x="0" y="118"/>
                    </a:lnTo>
                    <a:lnTo>
                      <a:pt x="0" y="35"/>
                    </a:lnTo>
                    <a:lnTo>
                      <a:pt x="2" y="21"/>
                    </a:lnTo>
                    <a:lnTo>
                      <a:pt x="10" y="10"/>
                    </a:lnTo>
                    <a:lnTo>
                      <a:pt x="20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5" name="Line 1066"/>
              <p:cNvSpPr>
                <a:spLocks noChangeAspect="1" noChangeShapeType="1"/>
              </p:cNvSpPr>
              <p:nvPr/>
            </p:nvSpPr>
            <p:spPr bwMode="auto">
              <a:xfrm>
                <a:off x="2015" y="275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6" name="Line 1067"/>
              <p:cNvSpPr>
                <a:spLocks noChangeAspect="1" noChangeShapeType="1"/>
              </p:cNvSpPr>
              <p:nvPr/>
            </p:nvSpPr>
            <p:spPr bwMode="auto">
              <a:xfrm>
                <a:off x="2015" y="276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7" name="Line 1068"/>
              <p:cNvSpPr>
                <a:spLocks noChangeAspect="1" noChangeShapeType="1"/>
              </p:cNvSpPr>
              <p:nvPr/>
            </p:nvSpPr>
            <p:spPr bwMode="auto">
              <a:xfrm>
                <a:off x="2015" y="278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8" name="Line 1069"/>
              <p:cNvSpPr>
                <a:spLocks noChangeAspect="1" noChangeShapeType="1"/>
              </p:cNvSpPr>
              <p:nvPr/>
            </p:nvSpPr>
            <p:spPr bwMode="auto">
              <a:xfrm>
                <a:off x="2015" y="279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39" name="Line 1070"/>
              <p:cNvSpPr>
                <a:spLocks noChangeAspect="1" noChangeShapeType="1"/>
              </p:cNvSpPr>
              <p:nvPr/>
            </p:nvSpPr>
            <p:spPr bwMode="auto">
              <a:xfrm>
                <a:off x="2015" y="281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0" name="Line 1071"/>
              <p:cNvSpPr>
                <a:spLocks noChangeAspect="1" noChangeShapeType="1"/>
              </p:cNvSpPr>
              <p:nvPr/>
            </p:nvSpPr>
            <p:spPr bwMode="auto">
              <a:xfrm>
                <a:off x="2015" y="282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1" name="Line 1072"/>
              <p:cNvSpPr>
                <a:spLocks noChangeAspect="1" noChangeShapeType="1"/>
              </p:cNvSpPr>
              <p:nvPr/>
            </p:nvSpPr>
            <p:spPr bwMode="auto">
              <a:xfrm>
                <a:off x="2015" y="284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2" name="Line 1073"/>
              <p:cNvSpPr>
                <a:spLocks noChangeAspect="1" noChangeShapeType="1"/>
              </p:cNvSpPr>
              <p:nvPr/>
            </p:nvSpPr>
            <p:spPr bwMode="auto">
              <a:xfrm>
                <a:off x="2015" y="285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3" name="Line 1074"/>
              <p:cNvSpPr>
                <a:spLocks noChangeAspect="1" noChangeShapeType="1"/>
              </p:cNvSpPr>
              <p:nvPr/>
            </p:nvSpPr>
            <p:spPr bwMode="auto">
              <a:xfrm>
                <a:off x="2015" y="2870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4" name="Line 1075"/>
              <p:cNvSpPr>
                <a:spLocks noChangeAspect="1" noChangeShapeType="1"/>
              </p:cNvSpPr>
              <p:nvPr/>
            </p:nvSpPr>
            <p:spPr bwMode="auto">
              <a:xfrm>
                <a:off x="2015" y="2885"/>
                <a:ext cx="9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5" name="Freeform 1076"/>
              <p:cNvSpPr>
                <a:spLocks noChangeAspect="1"/>
              </p:cNvSpPr>
              <p:nvPr/>
            </p:nvSpPr>
            <p:spPr bwMode="auto">
              <a:xfrm>
                <a:off x="2440" y="2766"/>
                <a:ext cx="91" cy="78"/>
              </a:xfrm>
              <a:custGeom>
                <a:avLst/>
                <a:gdLst>
                  <a:gd name="T0" fmla="*/ 0 w 540"/>
                  <a:gd name="T1" fmla="*/ 0 h 467"/>
                  <a:gd name="T2" fmla="*/ 0 w 540"/>
                  <a:gd name="T3" fmla="*/ 0 h 467"/>
                  <a:gd name="T4" fmla="*/ 1 w 540"/>
                  <a:gd name="T5" fmla="*/ 0 h 467"/>
                  <a:gd name="T6" fmla="*/ 0 w 540"/>
                  <a:gd name="T7" fmla="*/ 0 h 467"/>
                  <a:gd name="T8" fmla="*/ 0 w 540"/>
                  <a:gd name="T9" fmla="*/ 0 h 467"/>
                  <a:gd name="T10" fmla="*/ 0 w 540"/>
                  <a:gd name="T11" fmla="*/ 0 h 467"/>
                  <a:gd name="T12" fmla="*/ 0 w 540"/>
                  <a:gd name="T13" fmla="*/ 0 h 4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0"/>
                  <a:gd name="T22" fmla="*/ 0 h 467"/>
                  <a:gd name="T23" fmla="*/ 540 w 540"/>
                  <a:gd name="T24" fmla="*/ 467 h 4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0" h="467">
                    <a:moveTo>
                      <a:pt x="134" y="0"/>
                    </a:moveTo>
                    <a:lnTo>
                      <a:pt x="405" y="0"/>
                    </a:lnTo>
                    <a:lnTo>
                      <a:pt x="540" y="233"/>
                    </a:lnTo>
                    <a:lnTo>
                      <a:pt x="405" y="467"/>
                    </a:lnTo>
                    <a:lnTo>
                      <a:pt x="134" y="467"/>
                    </a:lnTo>
                    <a:lnTo>
                      <a:pt x="0" y="23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6" name="Line 10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40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7" name="Line 1078"/>
              <p:cNvSpPr>
                <a:spLocks noChangeAspect="1" noChangeShapeType="1"/>
              </p:cNvSpPr>
              <p:nvPr/>
            </p:nvSpPr>
            <p:spPr bwMode="auto">
              <a:xfrm flipV="1">
                <a:off x="2440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8" name="Line 1079"/>
              <p:cNvSpPr>
                <a:spLocks noChangeAspect="1" noChangeShapeType="1"/>
              </p:cNvSpPr>
              <p:nvPr/>
            </p:nvSpPr>
            <p:spPr bwMode="auto">
              <a:xfrm>
                <a:off x="2463" y="2766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49" name="Line 1080"/>
              <p:cNvSpPr>
                <a:spLocks noChangeAspect="1" noChangeShapeType="1"/>
              </p:cNvSpPr>
              <p:nvPr/>
            </p:nvSpPr>
            <p:spPr bwMode="auto">
              <a:xfrm>
                <a:off x="2508" y="2766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50" name="Line 1081"/>
              <p:cNvSpPr>
                <a:spLocks noChangeAspect="1" noChangeShapeType="1"/>
              </p:cNvSpPr>
              <p:nvPr/>
            </p:nvSpPr>
            <p:spPr bwMode="auto">
              <a:xfrm flipH="1">
                <a:off x="2508" y="2805"/>
                <a:ext cx="23" cy="3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451" name="Line 1082"/>
              <p:cNvSpPr>
                <a:spLocks noChangeAspect="1" noChangeShapeType="1"/>
              </p:cNvSpPr>
              <p:nvPr/>
            </p:nvSpPr>
            <p:spPr bwMode="auto">
              <a:xfrm flipH="1">
                <a:off x="2463" y="2844"/>
                <a:ext cx="45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694" name="直線コネクタ 1693"/>
            <p:cNvCxnSpPr/>
            <p:nvPr/>
          </p:nvCxnSpPr>
          <p:spPr bwMode="auto">
            <a:xfrm>
              <a:off x="2825674" y="6280179"/>
              <a:ext cx="739775" cy="0"/>
            </a:xfrm>
            <a:prstGeom prst="line">
              <a:avLst/>
            </a:prstGeom>
            <a:ln w="381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95" name="Group 35"/>
            <p:cNvGrpSpPr>
              <a:grpSpLocks noChangeAspect="1"/>
            </p:cNvGrpSpPr>
            <p:nvPr/>
          </p:nvGrpSpPr>
          <p:grpSpPr bwMode="auto">
            <a:xfrm>
              <a:off x="3473265" y="6172229"/>
              <a:ext cx="396840" cy="185737"/>
              <a:chOff x="2394" y="3422"/>
              <a:chExt cx="450" cy="210"/>
            </a:xfrm>
          </p:grpSpPr>
          <p:sp>
            <p:nvSpPr>
              <p:cNvPr id="2069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94" y="3422"/>
                <a:ext cx="450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0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95" y="3473"/>
                <a:ext cx="368" cy="158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1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95" y="3631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2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95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3" name="Line 4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4" name="Line 41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5" name="Freeform 42"/>
              <p:cNvSpPr>
                <a:spLocks noChangeAspect="1"/>
              </p:cNvSpPr>
              <p:nvPr/>
            </p:nvSpPr>
            <p:spPr bwMode="auto">
              <a:xfrm>
                <a:off x="2763" y="3425"/>
                <a:ext cx="79" cy="206"/>
              </a:xfrm>
              <a:custGeom>
                <a:avLst/>
                <a:gdLst>
                  <a:gd name="T0" fmla="*/ 0 w 733"/>
                  <a:gd name="T1" fmla="*/ 0 h 1906"/>
                  <a:gd name="T2" fmla="*/ 0 w 733"/>
                  <a:gd name="T3" fmla="*/ 0 h 1906"/>
                  <a:gd name="T4" fmla="*/ 0 w 733"/>
                  <a:gd name="T5" fmla="*/ 0 h 1906"/>
                  <a:gd name="T6" fmla="*/ 0 w 733"/>
                  <a:gd name="T7" fmla="*/ 0 h 1906"/>
                  <a:gd name="T8" fmla="*/ 0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6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2763" y="3582"/>
                <a:ext cx="79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7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2842" y="3425"/>
                <a:ext cx="0" cy="1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8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2763" y="3425"/>
                <a:ext cx="79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79" name="Line 46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0" name="Freeform 47"/>
              <p:cNvSpPr>
                <a:spLocks noChangeAspect="1"/>
              </p:cNvSpPr>
              <p:nvPr/>
            </p:nvSpPr>
            <p:spPr bwMode="auto">
              <a:xfrm>
                <a:off x="2395" y="3425"/>
                <a:ext cx="445" cy="48"/>
              </a:xfrm>
              <a:custGeom>
                <a:avLst/>
                <a:gdLst>
                  <a:gd name="T0" fmla="*/ 0 w 4133"/>
                  <a:gd name="T1" fmla="*/ 0 h 445"/>
                  <a:gd name="T2" fmla="*/ 1 w 4133"/>
                  <a:gd name="T3" fmla="*/ 0 h 445"/>
                  <a:gd name="T4" fmla="*/ 0 w 4133"/>
                  <a:gd name="T5" fmla="*/ 0 h 445"/>
                  <a:gd name="T6" fmla="*/ 0 w 4133"/>
                  <a:gd name="T7" fmla="*/ 0 h 445"/>
                  <a:gd name="T8" fmla="*/ 0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1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2473" y="3425"/>
                <a:ext cx="36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2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95" y="3425"/>
                <a:ext cx="78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3" name="Line 5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4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2763" y="3425"/>
                <a:ext cx="77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5" name="Freeform 52"/>
              <p:cNvSpPr>
                <a:spLocks noChangeAspect="1"/>
              </p:cNvSpPr>
              <p:nvPr/>
            </p:nvSpPr>
            <p:spPr bwMode="auto">
              <a:xfrm>
                <a:off x="2710" y="3595"/>
                <a:ext cx="22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6" name="Line 53"/>
              <p:cNvSpPr>
                <a:spLocks noChangeAspect="1" noChangeShapeType="1"/>
              </p:cNvSpPr>
              <p:nvPr/>
            </p:nvSpPr>
            <p:spPr bwMode="auto">
              <a:xfrm flipH="1">
                <a:off x="2731" y="3606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7" name="Line 54"/>
              <p:cNvSpPr>
                <a:spLocks noChangeAspect="1" noChangeShapeType="1"/>
              </p:cNvSpPr>
              <p:nvPr/>
            </p:nvSpPr>
            <p:spPr bwMode="auto">
              <a:xfrm flipH="1">
                <a:off x="273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8" name="Line 55"/>
              <p:cNvSpPr>
                <a:spLocks noChangeAspect="1" noChangeShapeType="1"/>
              </p:cNvSpPr>
              <p:nvPr/>
            </p:nvSpPr>
            <p:spPr bwMode="auto">
              <a:xfrm flipH="1">
                <a:off x="2729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89" name="Line 56"/>
              <p:cNvSpPr>
                <a:spLocks noChangeAspect="1" noChangeShapeType="1"/>
              </p:cNvSpPr>
              <p:nvPr/>
            </p:nvSpPr>
            <p:spPr bwMode="auto">
              <a:xfrm flipH="1">
                <a:off x="272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0" name="Line 57"/>
              <p:cNvSpPr>
                <a:spLocks noChangeAspect="1" noChangeShapeType="1"/>
              </p:cNvSpPr>
              <p:nvPr/>
            </p:nvSpPr>
            <p:spPr bwMode="auto">
              <a:xfrm flipH="1">
                <a:off x="2724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1" name="Line 58"/>
              <p:cNvSpPr>
                <a:spLocks noChangeAspect="1" noChangeShapeType="1"/>
              </p:cNvSpPr>
              <p:nvPr/>
            </p:nvSpPr>
            <p:spPr bwMode="auto">
              <a:xfrm flipH="1">
                <a:off x="272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2" name="Line 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8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3" name="Line 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5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4" name="Line 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5" name="Line 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1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6" name="Line 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7" name="Line 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8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99" name="Line 66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0" name="Line 67"/>
              <p:cNvSpPr>
                <a:spLocks noChangeAspect="1" noChangeShapeType="1"/>
              </p:cNvSpPr>
              <p:nvPr/>
            </p:nvSpPr>
            <p:spPr bwMode="auto">
              <a:xfrm flipV="1">
                <a:off x="2711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1" name="Line 68"/>
              <p:cNvSpPr>
                <a:spLocks noChangeAspect="1" noChangeShapeType="1"/>
              </p:cNvSpPr>
              <p:nvPr/>
            </p:nvSpPr>
            <p:spPr bwMode="auto">
              <a:xfrm flipV="1">
                <a:off x="271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2" name="Line 69"/>
              <p:cNvSpPr>
                <a:spLocks noChangeAspect="1" noChangeShapeType="1"/>
              </p:cNvSpPr>
              <p:nvPr/>
            </p:nvSpPr>
            <p:spPr bwMode="auto">
              <a:xfrm flipV="1">
                <a:off x="2715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3" name="Line 70"/>
              <p:cNvSpPr>
                <a:spLocks noChangeAspect="1" noChangeShapeType="1"/>
              </p:cNvSpPr>
              <p:nvPr/>
            </p:nvSpPr>
            <p:spPr bwMode="auto">
              <a:xfrm flipV="1">
                <a:off x="2718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4" name="Line 71"/>
              <p:cNvSpPr>
                <a:spLocks noChangeAspect="1" noChangeShapeType="1"/>
              </p:cNvSpPr>
              <p:nvPr/>
            </p:nvSpPr>
            <p:spPr bwMode="auto">
              <a:xfrm>
                <a:off x="272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5" name="Line 72"/>
              <p:cNvSpPr>
                <a:spLocks noChangeAspect="1" noChangeShapeType="1"/>
              </p:cNvSpPr>
              <p:nvPr/>
            </p:nvSpPr>
            <p:spPr bwMode="auto">
              <a:xfrm>
                <a:off x="2724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6" name="Line 73"/>
              <p:cNvSpPr>
                <a:spLocks noChangeAspect="1" noChangeShapeType="1"/>
              </p:cNvSpPr>
              <p:nvPr/>
            </p:nvSpPr>
            <p:spPr bwMode="auto">
              <a:xfrm>
                <a:off x="272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7" name="Line 74"/>
              <p:cNvSpPr>
                <a:spLocks noChangeAspect="1" noChangeShapeType="1"/>
              </p:cNvSpPr>
              <p:nvPr/>
            </p:nvSpPr>
            <p:spPr bwMode="auto">
              <a:xfrm>
                <a:off x="2729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8" name="Line 75"/>
              <p:cNvSpPr>
                <a:spLocks noChangeAspect="1" noChangeShapeType="1"/>
              </p:cNvSpPr>
              <p:nvPr/>
            </p:nvSpPr>
            <p:spPr bwMode="auto">
              <a:xfrm>
                <a:off x="273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09" name="Line 76"/>
              <p:cNvSpPr>
                <a:spLocks noChangeAspect="1" noChangeShapeType="1"/>
              </p:cNvSpPr>
              <p:nvPr/>
            </p:nvSpPr>
            <p:spPr bwMode="auto">
              <a:xfrm>
                <a:off x="2731" y="3603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0" name="Freeform 77"/>
              <p:cNvSpPr>
                <a:spLocks noChangeAspect="1"/>
              </p:cNvSpPr>
              <p:nvPr/>
            </p:nvSpPr>
            <p:spPr bwMode="auto">
              <a:xfrm>
                <a:off x="2677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1" name="Line 78"/>
              <p:cNvSpPr>
                <a:spLocks noChangeAspect="1" noChangeShapeType="1"/>
              </p:cNvSpPr>
              <p:nvPr/>
            </p:nvSpPr>
            <p:spPr bwMode="auto">
              <a:xfrm flipH="1">
                <a:off x="2698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2" name="Line 79"/>
              <p:cNvSpPr>
                <a:spLocks noChangeAspect="1" noChangeShapeType="1"/>
              </p:cNvSpPr>
              <p:nvPr/>
            </p:nvSpPr>
            <p:spPr bwMode="auto">
              <a:xfrm flipH="1">
                <a:off x="269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3" name="Line 80"/>
              <p:cNvSpPr>
                <a:spLocks noChangeAspect="1" noChangeShapeType="1"/>
              </p:cNvSpPr>
              <p:nvPr/>
            </p:nvSpPr>
            <p:spPr bwMode="auto">
              <a:xfrm flipH="1">
                <a:off x="2695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4" name="Line 81"/>
              <p:cNvSpPr>
                <a:spLocks noChangeAspect="1" noChangeShapeType="1"/>
              </p:cNvSpPr>
              <p:nvPr/>
            </p:nvSpPr>
            <p:spPr bwMode="auto">
              <a:xfrm flipH="1">
                <a:off x="269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5" name="Line 82"/>
              <p:cNvSpPr>
                <a:spLocks noChangeAspect="1" noChangeShapeType="1"/>
              </p:cNvSpPr>
              <p:nvPr/>
            </p:nvSpPr>
            <p:spPr bwMode="auto">
              <a:xfrm flipH="1">
                <a:off x="2690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6" name="Line 83"/>
              <p:cNvSpPr>
                <a:spLocks noChangeAspect="1" noChangeShapeType="1"/>
              </p:cNvSpPr>
              <p:nvPr/>
            </p:nvSpPr>
            <p:spPr bwMode="auto">
              <a:xfrm flipH="1">
                <a:off x="2688" y="361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7" name="Line 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5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8" name="Line 8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2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19" name="Line 8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0" name="Line 8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8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1" name="Line 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2" name="Line 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3" name="Line 90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4" name="Line 91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5" name="Line 92"/>
              <p:cNvSpPr>
                <a:spLocks noChangeAspect="1" noChangeShapeType="1"/>
              </p:cNvSpPr>
              <p:nvPr/>
            </p:nvSpPr>
            <p:spPr bwMode="auto">
              <a:xfrm flipV="1">
                <a:off x="2678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6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268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7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2682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8" name="Line 95"/>
              <p:cNvSpPr>
                <a:spLocks noChangeAspect="1" noChangeShapeType="1"/>
              </p:cNvSpPr>
              <p:nvPr/>
            </p:nvSpPr>
            <p:spPr bwMode="auto">
              <a:xfrm flipV="1">
                <a:off x="2685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29" name="Line 96"/>
              <p:cNvSpPr>
                <a:spLocks noChangeAspect="1" noChangeShapeType="1"/>
              </p:cNvSpPr>
              <p:nvPr/>
            </p:nvSpPr>
            <p:spPr bwMode="auto">
              <a:xfrm>
                <a:off x="2688" y="359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0" name="Line 97"/>
              <p:cNvSpPr>
                <a:spLocks noChangeAspect="1" noChangeShapeType="1"/>
              </p:cNvSpPr>
              <p:nvPr/>
            </p:nvSpPr>
            <p:spPr bwMode="auto">
              <a:xfrm>
                <a:off x="2690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1" name="Line 98"/>
              <p:cNvSpPr>
                <a:spLocks noChangeAspect="1" noChangeShapeType="1"/>
              </p:cNvSpPr>
              <p:nvPr/>
            </p:nvSpPr>
            <p:spPr bwMode="auto">
              <a:xfrm>
                <a:off x="269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2" name="Line 99"/>
              <p:cNvSpPr>
                <a:spLocks noChangeAspect="1" noChangeShapeType="1"/>
              </p:cNvSpPr>
              <p:nvPr/>
            </p:nvSpPr>
            <p:spPr bwMode="auto">
              <a:xfrm>
                <a:off x="2695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3" name="Line 100"/>
              <p:cNvSpPr>
                <a:spLocks noChangeAspect="1" noChangeShapeType="1"/>
              </p:cNvSpPr>
              <p:nvPr/>
            </p:nvSpPr>
            <p:spPr bwMode="auto">
              <a:xfrm>
                <a:off x="269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4" name="Line 101"/>
              <p:cNvSpPr>
                <a:spLocks noChangeAspect="1" noChangeShapeType="1"/>
              </p:cNvSpPr>
              <p:nvPr/>
            </p:nvSpPr>
            <p:spPr bwMode="auto">
              <a:xfrm>
                <a:off x="2698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5" name="Freeform 102"/>
              <p:cNvSpPr>
                <a:spLocks noChangeAspect="1"/>
              </p:cNvSpPr>
              <p:nvPr/>
            </p:nvSpPr>
            <p:spPr bwMode="auto">
              <a:xfrm>
                <a:off x="2644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6" name="Line 103"/>
              <p:cNvSpPr>
                <a:spLocks noChangeAspect="1" noChangeShapeType="1"/>
              </p:cNvSpPr>
              <p:nvPr/>
            </p:nvSpPr>
            <p:spPr bwMode="auto">
              <a:xfrm flipH="1">
                <a:off x="2665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7" name="Line 104"/>
              <p:cNvSpPr>
                <a:spLocks noChangeAspect="1" noChangeShapeType="1"/>
              </p:cNvSpPr>
              <p:nvPr/>
            </p:nvSpPr>
            <p:spPr bwMode="auto">
              <a:xfrm flipH="1">
                <a:off x="266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8" name="Line 105"/>
              <p:cNvSpPr>
                <a:spLocks noChangeAspect="1" noChangeShapeType="1"/>
              </p:cNvSpPr>
              <p:nvPr/>
            </p:nvSpPr>
            <p:spPr bwMode="auto">
              <a:xfrm flipH="1">
                <a:off x="2662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39" name="Line 106"/>
              <p:cNvSpPr>
                <a:spLocks noChangeAspect="1" noChangeShapeType="1"/>
              </p:cNvSpPr>
              <p:nvPr/>
            </p:nvSpPr>
            <p:spPr bwMode="auto">
              <a:xfrm flipH="1">
                <a:off x="266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0" name="Line 107"/>
              <p:cNvSpPr>
                <a:spLocks noChangeAspect="1" noChangeShapeType="1"/>
              </p:cNvSpPr>
              <p:nvPr/>
            </p:nvSpPr>
            <p:spPr bwMode="auto">
              <a:xfrm flipH="1">
                <a:off x="2657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1" name="Line 108"/>
              <p:cNvSpPr>
                <a:spLocks noChangeAspect="1" noChangeShapeType="1"/>
              </p:cNvSpPr>
              <p:nvPr/>
            </p:nvSpPr>
            <p:spPr bwMode="auto">
              <a:xfrm flipH="1">
                <a:off x="2654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2" name="Line 10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5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3" name="Line 11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9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4" name="Line 11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5" name="Line 1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5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6" name="Line 11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7" name="Line 1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8" name="Line 115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49" name="Line 116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0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2645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1" name="Line 118"/>
              <p:cNvSpPr>
                <a:spLocks noChangeAspect="1" noChangeShapeType="1"/>
              </p:cNvSpPr>
              <p:nvPr/>
            </p:nvSpPr>
            <p:spPr bwMode="auto">
              <a:xfrm flipV="1">
                <a:off x="264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2" name="Line 119"/>
              <p:cNvSpPr>
                <a:spLocks noChangeAspect="1" noChangeShapeType="1"/>
              </p:cNvSpPr>
              <p:nvPr/>
            </p:nvSpPr>
            <p:spPr bwMode="auto">
              <a:xfrm flipV="1">
                <a:off x="2649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3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265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4" name="Line 121"/>
              <p:cNvSpPr>
                <a:spLocks noChangeAspect="1" noChangeShapeType="1"/>
              </p:cNvSpPr>
              <p:nvPr/>
            </p:nvSpPr>
            <p:spPr bwMode="auto">
              <a:xfrm>
                <a:off x="2654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5" name="Line 122"/>
              <p:cNvSpPr>
                <a:spLocks noChangeAspect="1" noChangeShapeType="1"/>
              </p:cNvSpPr>
              <p:nvPr/>
            </p:nvSpPr>
            <p:spPr bwMode="auto">
              <a:xfrm>
                <a:off x="2657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6" name="Line 123"/>
              <p:cNvSpPr>
                <a:spLocks noChangeAspect="1" noChangeShapeType="1"/>
              </p:cNvSpPr>
              <p:nvPr/>
            </p:nvSpPr>
            <p:spPr bwMode="auto">
              <a:xfrm>
                <a:off x="266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7" name="Line 124"/>
              <p:cNvSpPr>
                <a:spLocks noChangeAspect="1" noChangeShapeType="1"/>
              </p:cNvSpPr>
              <p:nvPr/>
            </p:nvSpPr>
            <p:spPr bwMode="auto">
              <a:xfrm>
                <a:off x="2662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8" name="Line 125"/>
              <p:cNvSpPr>
                <a:spLocks noChangeAspect="1" noChangeShapeType="1"/>
              </p:cNvSpPr>
              <p:nvPr/>
            </p:nvSpPr>
            <p:spPr bwMode="auto">
              <a:xfrm>
                <a:off x="266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59" name="Line 126"/>
              <p:cNvSpPr>
                <a:spLocks noChangeAspect="1" noChangeShapeType="1"/>
              </p:cNvSpPr>
              <p:nvPr/>
            </p:nvSpPr>
            <p:spPr bwMode="auto">
              <a:xfrm>
                <a:off x="2665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0" name="Freeform 127"/>
              <p:cNvSpPr>
                <a:spLocks noChangeAspect="1"/>
              </p:cNvSpPr>
              <p:nvPr/>
            </p:nvSpPr>
            <p:spPr bwMode="auto">
              <a:xfrm>
                <a:off x="2611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1" name="Line 128"/>
              <p:cNvSpPr>
                <a:spLocks noChangeAspect="1" noChangeShapeType="1"/>
              </p:cNvSpPr>
              <p:nvPr/>
            </p:nvSpPr>
            <p:spPr bwMode="auto">
              <a:xfrm flipH="1">
                <a:off x="2624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2" name="Line 129"/>
              <p:cNvSpPr>
                <a:spLocks noChangeAspect="1" noChangeShapeType="1"/>
              </p:cNvSpPr>
              <p:nvPr/>
            </p:nvSpPr>
            <p:spPr bwMode="auto">
              <a:xfrm flipH="1">
                <a:off x="2623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3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2622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4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2620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5" name="Line 132"/>
              <p:cNvSpPr>
                <a:spLocks noChangeAspect="1" noChangeShapeType="1"/>
              </p:cNvSpPr>
              <p:nvPr/>
            </p:nvSpPr>
            <p:spPr bwMode="auto">
              <a:xfrm flipH="1">
                <a:off x="261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6" name="Line 1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5" y="361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7" name="Line 13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4" y="361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8" name="Line 13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2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69" name="Line 1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0" name="Line 1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1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2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3" name="Line 140"/>
              <p:cNvSpPr>
                <a:spLocks noChangeAspect="1" noChangeShapeType="1"/>
              </p:cNvSpPr>
              <p:nvPr/>
            </p:nvSpPr>
            <p:spPr bwMode="auto">
              <a:xfrm flipV="1">
                <a:off x="2612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4" name="Line 141"/>
              <p:cNvSpPr>
                <a:spLocks noChangeAspect="1" noChangeShapeType="1"/>
              </p:cNvSpPr>
              <p:nvPr/>
            </p:nvSpPr>
            <p:spPr bwMode="auto">
              <a:xfrm flipV="1">
                <a:off x="2614" y="3600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5" name="Line 142"/>
              <p:cNvSpPr>
                <a:spLocks noChangeAspect="1" noChangeShapeType="1"/>
              </p:cNvSpPr>
              <p:nvPr/>
            </p:nvSpPr>
            <p:spPr bwMode="auto">
              <a:xfrm flipV="1">
                <a:off x="2615" y="3600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6" name="Line 143"/>
              <p:cNvSpPr>
                <a:spLocks noChangeAspect="1" noChangeShapeType="1"/>
              </p:cNvSpPr>
              <p:nvPr/>
            </p:nvSpPr>
            <p:spPr bwMode="auto">
              <a:xfrm>
                <a:off x="261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7" name="Line 144"/>
              <p:cNvSpPr>
                <a:spLocks noChangeAspect="1" noChangeShapeType="1"/>
              </p:cNvSpPr>
              <p:nvPr/>
            </p:nvSpPr>
            <p:spPr bwMode="auto">
              <a:xfrm>
                <a:off x="2620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8" name="Line 145"/>
              <p:cNvSpPr>
                <a:spLocks noChangeAspect="1" noChangeShapeType="1"/>
              </p:cNvSpPr>
              <p:nvPr/>
            </p:nvSpPr>
            <p:spPr bwMode="auto">
              <a:xfrm>
                <a:off x="2622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79" name="Line 146"/>
              <p:cNvSpPr>
                <a:spLocks noChangeAspect="1" noChangeShapeType="1"/>
              </p:cNvSpPr>
              <p:nvPr/>
            </p:nvSpPr>
            <p:spPr bwMode="auto">
              <a:xfrm>
                <a:off x="2623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0" name="Line 147"/>
              <p:cNvSpPr>
                <a:spLocks noChangeAspect="1" noChangeShapeType="1"/>
              </p:cNvSpPr>
              <p:nvPr/>
            </p:nvSpPr>
            <p:spPr bwMode="auto">
              <a:xfrm>
                <a:off x="2624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1" name="Freeform 148"/>
              <p:cNvSpPr>
                <a:spLocks noChangeAspect="1"/>
              </p:cNvSpPr>
              <p:nvPr/>
            </p:nvSpPr>
            <p:spPr bwMode="auto">
              <a:xfrm>
                <a:off x="2583" y="3600"/>
                <a:ext cx="13" cy="13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2" name="Line 149"/>
              <p:cNvSpPr>
                <a:spLocks noChangeAspect="1" noChangeShapeType="1"/>
              </p:cNvSpPr>
              <p:nvPr/>
            </p:nvSpPr>
            <p:spPr bwMode="auto">
              <a:xfrm flipH="1">
                <a:off x="259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3" name="Line 150"/>
              <p:cNvSpPr>
                <a:spLocks noChangeAspect="1" noChangeShapeType="1"/>
              </p:cNvSpPr>
              <p:nvPr/>
            </p:nvSpPr>
            <p:spPr bwMode="auto">
              <a:xfrm flipH="1">
                <a:off x="2595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4" name="Line 151"/>
              <p:cNvSpPr>
                <a:spLocks noChangeAspect="1" noChangeShapeType="1"/>
              </p:cNvSpPr>
              <p:nvPr/>
            </p:nvSpPr>
            <p:spPr bwMode="auto">
              <a:xfrm flipH="1">
                <a:off x="2594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5" name="Line 152"/>
              <p:cNvSpPr>
                <a:spLocks noChangeAspect="1" noChangeShapeType="1"/>
              </p:cNvSpPr>
              <p:nvPr/>
            </p:nvSpPr>
            <p:spPr bwMode="auto">
              <a:xfrm flipH="1">
                <a:off x="2592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6" name="Line 153"/>
              <p:cNvSpPr>
                <a:spLocks noChangeAspect="1" noChangeShapeType="1"/>
              </p:cNvSpPr>
              <p:nvPr/>
            </p:nvSpPr>
            <p:spPr bwMode="auto">
              <a:xfrm flipH="1">
                <a:off x="259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7" name="Line 15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8" name="Line 15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6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89" name="Line 15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0" name="Line 15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08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1" name="Line 15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3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2" name="Line 159"/>
              <p:cNvSpPr>
                <a:spLocks noChangeAspect="1" noChangeShapeType="1"/>
              </p:cNvSpPr>
              <p:nvPr/>
            </p:nvSpPr>
            <p:spPr bwMode="auto">
              <a:xfrm flipV="1">
                <a:off x="2583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3" name="Line 160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3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4" name="Line 161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5" name="Line 162"/>
              <p:cNvSpPr>
                <a:spLocks noChangeAspect="1" noChangeShapeType="1"/>
              </p:cNvSpPr>
              <p:nvPr/>
            </p:nvSpPr>
            <p:spPr bwMode="auto">
              <a:xfrm flipV="1">
                <a:off x="2586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6" name="Line 163"/>
              <p:cNvSpPr>
                <a:spLocks noChangeAspect="1" noChangeShapeType="1"/>
              </p:cNvSpPr>
              <p:nvPr/>
            </p:nvSpPr>
            <p:spPr bwMode="auto">
              <a:xfrm flipV="1">
                <a:off x="258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7" name="Line 164"/>
              <p:cNvSpPr>
                <a:spLocks noChangeAspect="1" noChangeShapeType="1"/>
              </p:cNvSpPr>
              <p:nvPr/>
            </p:nvSpPr>
            <p:spPr bwMode="auto">
              <a:xfrm>
                <a:off x="259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8" name="Line 165"/>
              <p:cNvSpPr>
                <a:spLocks noChangeAspect="1" noChangeShapeType="1"/>
              </p:cNvSpPr>
              <p:nvPr/>
            </p:nvSpPr>
            <p:spPr bwMode="auto">
              <a:xfrm>
                <a:off x="2592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199" name="Line 166"/>
              <p:cNvSpPr>
                <a:spLocks noChangeAspect="1" noChangeShapeType="1"/>
              </p:cNvSpPr>
              <p:nvPr/>
            </p:nvSpPr>
            <p:spPr bwMode="auto">
              <a:xfrm>
                <a:off x="259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00" name="Line 167"/>
              <p:cNvSpPr>
                <a:spLocks noChangeAspect="1" noChangeShapeType="1"/>
              </p:cNvSpPr>
              <p:nvPr/>
            </p:nvSpPr>
            <p:spPr bwMode="auto">
              <a:xfrm>
                <a:off x="2595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01" name="Line 168"/>
              <p:cNvSpPr>
                <a:spLocks noChangeAspect="1" noChangeShapeType="1"/>
              </p:cNvSpPr>
              <p:nvPr/>
            </p:nvSpPr>
            <p:spPr bwMode="auto">
              <a:xfrm>
                <a:off x="259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02" name="Freeform 169"/>
              <p:cNvSpPr>
                <a:spLocks noChangeAspect="1"/>
              </p:cNvSpPr>
              <p:nvPr/>
            </p:nvSpPr>
            <p:spPr bwMode="auto">
              <a:xfrm>
                <a:off x="2556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03" name="Line 170"/>
              <p:cNvSpPr>
                <a:spLocks noChangeAspect="1" noChangeShapeType="1"/>
              </p:cNvSpPr>
              <p:nvPr/>
            </p:nvSpPr>
            <p:spPr bwMode="auto">
              <a:xfrm flipH="1">
                <a:off x="2568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04" name="Line 171"/>
              <p:cNvSpPr>
                <a:spLocks noChangeAspect="1" noChangeShapeType="1"/>
              </p:cNvSpPr>
              <p:nvPr/>
            </p:nvSpPr>
            <p:spPr bwMode="auto">
              <a:xfrm flipH="1">
                <a:off x="2567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05" name="Line 172"/>
              <p:cNvSpPr>
                <a:spLocks noChangeAspect="1" noChangeShapeType="1"/>
              </p:cNvSpPr>
              <p:nvPr/>
            </p:nvSpPr>
            <p:spPr bwMode="auto">
              <a:xfrm flipH="1">
                <a:off x="2566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06" name="Line 173"/>
              <p:cNvSpPr>
                <a:spLocks noChangeAspect="1" noChangeShapeType="1"/>
              </p:cNvSpPr>
              <p:nvPr/>
            </p:nvSpPr>
            <p:spPr bwMode="auto">
              <a:xfrm flipH="1">
                <a:off x="2564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07" name="Line 174"/>
              <p:cNvSpPr>
                <a:spLocks noChangeAspect="1" noChangeShapeType="1"/>
              </p:cNvSpPr>
              <p:nvPr/>
            </p:nvSpPr>
            <p:spPr bwMode="auto">
              <a:xfrm flipH="1">
                <a:off x="2562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08" name="Line 1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6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09" name="Line 1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8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0" name="Line 1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7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1" name="Line 17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2" name="Line 1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3" name="Line 180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4" name="Line 181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5" name="Line 182"/>
              <p:cNvSpPr>
                <a:spLocks noChangeAspect="1" noChangeShapeType="1"/>
              </p:cNvSpPr>
              <p:nvPr/>
            </p:nvSpPr>
            <p:spPr bwMode="auto">
              <a:xfrm flipV="1">
                <a:off x="255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6" name="Line 183"/>
              <p:cNvSpPr>
                <a:spLocks noChangeAspect="1" noChangeShapeType="1"/>
              </p:cNvSpPr>
              <p:nvPr/>
            </p:nvSpPr>
            <p:spPr bwMode="auto">
              <a:xfrm flipV="1">
                <a:off x="2558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7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256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8" name="Line 185"/>
              <p:cNvSpPr>
                <a:spLocks noChangeAspect="1" noChangeShapeType="1"/>
              </p:cNvSpPr>
              <p:nvPr/>
            </p:nvSpPr>
            <p:spPr bwMode="auto">
              <a:xfrm>
                <a:off x="2562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19" name="Line 186"/>
              <p:cNvSpPr>
                <a:spLocks noChangeAspect="1" noChangeShapeType="1"/>
              </p:cNvSpPr>
              <p:nvPr/>
            </p:nvSpPr>
            <p:spPr bwMode="auto">
              <a:xfrm>
                <a:off x="2564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0" name="Line 187"/>
              <p:cNvSpPr>
                <a:spLocks noChangeAspect="1" noChangeShapeType="1"/>
              </p:cNvSpPr>
              <p:nvPr/>
            </p:nvSpPr>
            <p:spPr bwMode="auto">
              <a:xfrm>
                <a:off x="2566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1" name="Line 188"/>
              <p:cNvSpPr>
                <a:spLocks noChangeAspect="1" noChangeShapeType="1"/>
              </p:cNvSpPr>
              <p:nvPr/>
            </p:nvSpPr>
            <p:spPr bwMode="auto">
              <a:xfrm>
                <a:off x="2567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2" name="Line 189"/>
              <p:cNvSpPr>
                <a:spLocks noChangeAspect="1" noChangeShapeType="1"/>
              </p:cNvSpPr>
              <p:nvPr/>
            </p:nvSpPr>
            <p:spPr bwMode="auto">
              <a:xfrm>
                <a:off x="2568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3" name="Freeform 190"/>
              <p:cNvSpPr>
                <a:spLocks noChangeAspect="1"/>
              </p:cNvSpPr>
              <p:nvPr/>
            </p:nvSpPr>
            <p:spPr bwMode="auto">
              <a:xfrm>
                <a:off x="2408" y="3489"/>
                <a:ext cx="140" cy="104"/>
              </a:xfrm>
              <a:custGeom>
                <a:avLst/>
                <a:gdLst>
                  <a:gd name="T0" fmla="*/ 0 w 1297"/>
                  <a:gd name="T1" fmla="*/ 0 h 958"/>
                  <a:gd name="T2" fmla="*/ 0 w 1297"/>
                  <a:gd name="T3" fmla="*/ 0 h 958"/>
                  <a:gd name="T4" fmla="*/ 0 w 1297"/>
                  <a:gd name="T5" fmla="*/ 0 h 958"/>
                  <a:gd name="T6" fmla="*/ 0 w 1297"/>
                  <a:gd name="T7" fmla="*/ 0 h 958"/>
                  <a:gd name="T8" fmla="*/ 0 w 1297"/>
                  <a:gd name="T9" fmla="*/ 0 h 958"/>
                  <a:gd name="T10" fmla="*/ 0 w 1297"/>
                  <a:gd name="T11" fmla="*/ 0 h 958"/>
                  <a:gd name="T12" fmla="*/ 0 w 1297"/>
                  <a:gd name="T13" fmla="*/ 0 h 958"/>
                  <a:gd name="T14" fmla="*/ 0 w 1297"/>
                  <a:gd name="T15" fmla="*/ 0 h 958"/>
                  <a:gd name="T16" fmla="*/ 0 w 1297"/>
                  <a:gd name="T17" fmla="*/ 0 h 958"/>
                  <a:gd name="T18" fmla="*/ 0 w 1297"/>
                  <a:gd name="T19" fmla="*/ 0 h 958"/>
                  <a:gd name="T20" fmla="*/ 0 w 1297"/>
                  <a:gd name="T21" fmla="*/ 0 h 958"/>
                  <a:gd name="T22" fmla="*/ 0 w 1297"/>
                  <a:gd name="T23" fmla="*/ 0 h 958"/>
                  <a:gd name="T24" fmla="*/ 0 w 1297"/>
                  <a:gd name="T25" fmla="*/ 0 h 958"/>
                  <a:gd name="T26" fmla="*/ 0 w 1297"/>
                  <a:gd name="T27" fmla="*/ 0 h 958"/>
                  <a:gd name="T28" fmla="*/ 0 w 1297"/>
                  <a:gd name="T29" fmla="*/ 0 h 958"/>
                  <a:gd name="T30" fmla="*/ 0 w 1297"/>
                  <a:gd name="T31" fmla="*/ 0 h 958"/>
                  <a:gd name="T32" fmla="*/ 0 w 1297"/>
                  <a:gd name="T33" fmla="*/ 0 h 958"/>
                  <a:gd name="T34" fmla="*/ 0 w 1297"/>
                  <a:gd name="T35" fmla="*/ 0 h 958"/>
                  <a:gd name="T36" fmla="*/ 0 w 1297"/>
                  <a:gd name="T37" fmla="*/ 0 h 958"/>
                  <a:gd name="T38" fmla="*/ 0 w 1297"/>
                  <a:gd name="T39" fmla="*/ 0 h 958"/>
                  <a:gd name="T40" fmla="*/ 0 w 1297"/>
                  <a:gd name="T41" fmla="*/ 0 h 958"/>
                  <a:gd name="T42" fmla="*/ 0 w 1297"/>
                  <a:gd name="T43" fmla="*/ 0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4" name="Line 191"/>
              <p:cNvSpPr>
                <a:spLocks noChangeAspect="1" noChangeShapeType="1"/>
              </p:cNvSpPr>
              <p:nvPr/>
            </p:nvSpPr>
            <p:spPr bwMode="auto">
              <a:xfrm flipH="1">
                <a:off x="2548" y="3585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5" name="Line 192"/>
              <p:cNvSpPr>
                <a:spLocks noChangeAspect="1" noChangeShapeType="1"/>
              </p:cNvSpPr>
              <p:nvPr/>
            </p:nvSpPr>
            <p:spPr bwMode="auto">
              <a:xfrm flipH="1">
                <a:off x="2547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6" name="Line 193"/>
              <p:cNvSpPr>
                <a:spLocks noChangeAspect="1" noChangeShapeType="1"/>
              </p:cNvSpPr>
              <p:nvPr/>
            </p:nvSpPr>
            <p:spPr bwMode="auto">
              <a:xfrm flipH="1">
                <a:off x="2545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7" name="Line 194"/>
              <p:cNvSpPr>
                <a:spLocks noChangeAspect="1" noChangeShapeType="1"/>
              </p:cNvSpPr>
              <p:nvPr/>
            </p:nvSpPr>
            <p:spPr bwMode="auto">
              <a:xfrm flipH="1">
                <a:off x="2543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8" name="Line 195"/>
              <p:cNvSpPr>
                <a:spLocks noChangeAspect="1" noChangeShapeType="1"/>
              </p:cNvSpPr>
              <p:nvPr/>
            </p:nvSpPr>
            <p:spPr bwMode="auto">
              <a:xfrm flipH="1">
                <a:off x="2541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29" name="Line 196"/>
              <p:cNvSpPr>
                <a:spLocks noChangeAspect="1" noChangeShapeType="1"/>
              </p:cNvSpPr>
              <p:nvPr/>
            </p:nvSpPr>
            <p:spPr bwMode="auto">
              <a:xfrm flipH="1">
                <a:off x="2539" y="359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0" name="Line 197"/>
              <p:cNvSpPr>
                <a:spLocks noChangeAspect="1" noChangeShapeType="1"/>
              </p:cNvSpPr>
              <p:nvPr/>
            </p:nvSpPr>
            <p:spPr bwMode="auto">
              <a:xfrm flipH="1">
                <a:off x="2418" y="3593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1" name="Line 1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5" y="359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2" name="Line 1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3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3" name="Line 2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1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4" name="Line 2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0" y="358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5" name="Line 20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9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6" name="Line 2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8" y="358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7" name="Line 204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8" name="Line 205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39" name="Line 206"/>
              <p:cNvSpPr>
                <a:spLocks noChangeAspect="1" noChangeShapeType="1"/>
              </p:cNvSpPr>
              <p:nvPr/>
            </p:nvSpPr>
            <p:spPr bwMode="auto">
              <a:xfrm flipV="1">
                <a:off x="2409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0" name="Line 207"/>
              <p:cNvSpPr>
                <a:spLocks noChangeAspect="1" noChangeShapeType="1"/>
              </p:cNvSpPr>
              <p:nvPr/>
            </p:nvSpPr>
            <p:spPr bwMode="auto">
              <a:xfrm flipV="1">
                <a:off x="2410" y="349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1" name="Line 208"/>
              <p:cNvSpPr>
                <a:spLocks noChangeAspect="1" noChangeShapeType="1"/>
              </p:cNvSpPr>
              <p:nvPr/>
            </p:nvSpPr>
            <p:spPr bwMode="auto">
              <a:xfrm flipV="1">
                <a:off x="2411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2" name="Line 209"/>
              <p:cNvSpPr>
                <a:spLocks noChangeAspect="1" noChangeShapeType="1"/>
              </p:cNvSpPr>
              <p:nvPr/>
            </p:nvSpPr>
            <p:spPr bwMode="auto">
              <a:xfrm flipV="1">
                <a:off x="2413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3" name="Line 210"/>
              <p:cNvSpPr>
                <a:spLocks noChangeAspect="1" noChangeShapeType="1"/>
              </p:cNvSpPr>
              <p:nvPr/>
            </p:nvSpPr>
            <p:spPr bwMode="auto">
              <a:xfrm flipV="1">
                <a:off x="2415" y="3489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4" name="Line 211"/>
              <p:cNvSpPr>
                <a:spLocks noChangeAspect="1" noChangeShapeType="1"/>
              </p:cNvSpPr>
              <p:nvPr/>
            </p:nvSpPr>
            <p:spPr bwMode="auto">
              <a:xfrm>
                <a:off x="2418" y="3489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5" name="Line 212"/>
              <p:cNvSpPr>
                <a:spLocks noChangeAspect="1" noChangeShapeType="1"/>
              </p:cNvSpPr>
              <p:nvPr/>
            </p:nvSpPr>
            <p:spPr bwMode="auto">
              <a:xfrm>
                <a:off x="2539" y="348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6" name="Line 213"/>
              <p:cNvSpPr>
                <a:spLocks noChangeAspect="1" noChangeShapeType="1"/>
              </p:cNvSpPr>
              <p:nvPr/>
            </p:nvSpPr>
            <p:spPr bwMode="auto">
              <a:xfrm>
                <a:off x="2541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7" name="Line 214"/>
              <p:cNvSpPr>
                <a:spLocks noChangeAspect="1" noChangeShapeType="1"/>
              </p:cNvSpPr>
              <p:nvPr/>
            </p:nvSpPr>
            <p:spPr bwMode="auto">
              <a:xfrm>
                <a:off x="2543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8" name="Line 215"/>
              <p:cNvSpPr>
                <a:spLocks noChangeAspect="1" noChangeShapeType="1"/>
              </p:cNvSpPr>
              <p:nvPr/>
            </p:nvSpPr>
            <p:spPr bwMode="auto">
              <a:xfrm>
                <a:off x="2545" y="34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49" name="Line 216"/>
              <p:cNvSpPr>
                <a:spLocks noChangeAspect="1" noChangeShapeType="1"/>
              </p:cNvSpPr>
              <p:nvPr/>
            </p:nvSpPr>
            <p:spPr bwMode="auto">
              <a:xfrm>
                <a:off x="2547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0" name="Line 217"/>
              <p:cNvSpPr>
                <a:spLocks noChangeAspect="1" noChangeShapeType="1"/>
              </p:cNvSpPr>
              <p:nvPr/>
            </p:nvSpPr>
            <p:spPr bwMode="auto">
              <a:xfrm>
                <a:off x="2548" y="349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1" name="Line 218"/>
              <p:cNvSpPr>
                <a:spLocks noChangeAspect="1" noChangeShapeType="1"/>
              </p:cNvSpPr>
              <p:nvPr/>
            </p:nvSpPr>
            <p:spPr bwMode="auto">
              <a:xfrm>
                <a:off x="254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2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421" y="3501"/>
                <a:ext cx="114" cy="80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3" name="Line 220"/>
              <p:cNvSpPr>
                <a:spLocks noChangeAspect="1" noChangeShapeType="1"/>
              </p:cNvSpPr>
              <p:nvPr/>
            </p:nvSpPr>
            <p:spPr bwMode="auto">
              <a:xfrm flipH="1">
                <a:off x="2421" y="358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4" name="Line 221"/>
              <p:cNvSpPr>
                <a:spLocks noChangeAspect="1" noChangeShapeType="1"/>
              </p:cNvSpPr>
              <p:nvPr/>
            </p:nvSpPr>
            <p:spPr bwMode="auto">
              <a:xfrm flipV="1">
                <a:off x="2421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5" name="Line 222"/>
              <p:cNvSpPr>
                <a:spLocks noChangeAspect="1" noChangeShapeType="1"/>
              </p:cNvSpPr>
              <p:nvPr/>
            </p:nvSpPr>
            <p:spPr bwMode="auto">
              <a:xfrm>
                <a:off x="2421" y="350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6" name="Line 223"/>
              <p:cNvSpPr>
                <a:spLocks noChangeAspect="1" noChangeShapeType="1"/>
              </p:cNvSpPr>
              <p:nvPr/>
            </p:nvSpPr>
            <p:spPr bwMode="auto">
              <a:xfrm>
                <a:off x="2535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7" name="Line 224"/>
              <p:cNvSpPr>
                <a:spLocks noChangeAspect="1" noChangeShapeType="1"/>
              </p:cNvSpPr>
              <p:nvPr/>
            </p:nvSpPr>
            <p:spPr bwMode="auto">
              <a:xfrm>
                <a:off x="2594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8" name="Freeform 225"/>
              <p:cNvSpPr>
                <a:spLocks noChangeAspect="1"/>
              </p:cNvSpPr>
              <p:nvPr/>
            </p:nvSpPr>
            <p:spPr bwMode="auto">
              <a:xfrm>
                <a:off x="2582" y="3551"/>
                <a:ext cx="27" cy="9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59" name="Line 226"/>
              <p:cNvSpPr>
                <a:spLocks noChangeAspect="1" noChangeShapeType="1"/>
              </p:cNvSpPr>
              <p:nvPr/>
            </p:nvSpPr>
            <p:spPr bwMode="auto">
              <a:xfrm>
                <a:off x="2630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60" name="Freeform 227"/>
              <p:cNvSpPr>
                <a:spLocks noChangeAspect="1"/>
              </p:cNvSpPr>
              <p:nvPr/>
            </p:nvSpPr>
            <p:spPr bwMode="auto">
              <a:xfrm>
                <a:off x="2617" y="3560"/>
                <a:ext cx="28" cy="8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61" name="Line 228"/>
              <p:cNvSpPr>
                <a:spLocks noChangeAspect="1" noChangeShapeType="1"/>
              </p:cNvSpPr>
              <p:nvPr/>
            </p:nvSpPr>
            <p:spPr bwMode="auto">
              <a:xfrm>
                <a:off x="2665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62" name="Freeform 229"/>
              <p:cNvSpPr>
                <a:spLocks noChangeAspect="1"/>
              </p:cNvSpPr>
              <p:nvPr/>
            </p:nvSpPr>
            <p:spPr bwMode="auto">
              <a:xfrm>
                <a:off x="2652" y="3549"/>
                <a:ext cx="28" cy="9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63" name="Freeform 230"/>
              <p:cNvSpPr>
                <a:spLocks noChangeAspect="1"/>
              </p:cNvSpPr>
              <p:nvPr/>
            </p:nvSpPr>
            <p:spPr bwMode="auto">
              <a:xfrm>
                <a:off x="2586" y="3496"/>
                <a:ext cx="17" cy="1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64" name="Freeform 231"/>
              <p:cNvSpPr>
                <a:spLocks noChangeAspect="1"/>
              </p:cNvSpPr>
              <p:nvPr/>
            </p:nvSpPr>
            <p:spPr bwMode="auto">
              <a:xfrm>
                <a:off x="2622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65" name="Freeform 232"/>
              <p:cNvSpPr>
                <a:spLocks noChangeAspect="1"/>
              </p:cNvSpPr>
              <p:nvPr/>
            </p:nvSpPr>
            <p:spPr bwMode="auto">
              <a:xfrm>
                <a:off x="2656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266" name="Oval 233"/>
              <p:cNvSpPr>
                <a:spLocks noChangeAspect="1" noChangeArrowheads="1"/>
              </p:cNvSpPr>
              <p:nvPr/>
            </p:nvSpPr>
            <p:spPr bwMode="auto">
              <a:xfrm>
                <a:off x="2691" y="3508"/>
                <a:ext cx="62" cy="62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696" name="Group 35"/>
            <p:cNvGrpSpPr>
              <a:grpSpLocks noChangeAspect="1"/>
            </p:cNvGrpSpPr>
            <p:nvPr/>
          </p:nvGrpSpPr>
          <p:grpSpPr bwMode="auto">
            <a:xfrm>
              <a:off x="2446243" y="6197629"/>
              <a:ext cx="398428" cy="185737"/>
              <a:chOff x="2394" y="3422"/>
              <a:chExt cx="450" cy="210"/>
            </a:xfrm>
          </p:grpSpPr>
          <p:sp>
            <p:nvSpPr>
              <p:cNvPr id="1870" name="AutoShape 36"/>
              <p:cNvSpPr>
                <a:spLocks noChangeAspect="1" noChangeArrowheads="1" noTextEdit="1"/>
              </p:cNvSpPr>
              <p:nvPr/>
            </p:nvSpPr>
            <p:spPr bwMode="auto">
              <a:xfrm>
                <a:off x="2394" y="3422"/>
                <a:ext cx="450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72" name="Rectangle 37"/>
              <p:cNvSpPr>
                <a:spLocks noChangeAspect="1" noChangeArrowheads="1"/>
              </p:cNvSpPr>
              <p:nvPr/>
            </p:nvSpPr>
            <p:spPr bwMode="auto">
              <a:xfrm>
                <a:off x="2395" y="3473"/>
                <a:ext cx="368" cy="158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73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2395" y="3631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74" name="Line 39"/>
              <p:cNvSpPr>
                <a:spLocks noChangeAspect="1" noChangeShapeType="1"/>
              </p:cNvSpPr>
              <p:nvPr/>
            </p:nvSpPr>
            <p:spPr bwMode="auto">
              <a:xfrm flipV="1">
                <a:off x="2395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75" name="Line 4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76" name="Line 41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77" name="Freeform 42"/>
              <p:cNvSpPr>
                <a:spLocks noChangeAspect="1"/>
              </p:cNvSpPr>
              <p:nvPr/>
            </p:nvSpPr>
            <p:spPr bwMode="auto">
              <a:xfrm>
                <a:off x="2763" y="3425"/>
                <a:ext cx="79" cy="206"/>
              </a:xfrm>
              <a:custGeom>
                <a:avLst/>
                <a:gdLst>
                  <a:gd name="T0" fmla="*/ 0 w 733"/>
                  <a:gd name="T1" fmla="*/ 0 h 1906"/>
                  <a:gd name="T2" fmla="*/ 0 w 733"/>
                  <a:gd name="T3" fmla="*/ 0 h 1906"/>
                  <a:gd name="T4" fmla="*/ 0 w 733"/>
                  <a:gd name="T5" fmla="*/ 0 h 1906"/>
                  <a:gd name="T6" fmla="*/ 0 w 733"/>
                  <a:gd name="T7" fmla="*/ 0 h 1906"/>
                  <a:gd name="T8" fmla="*/ 0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B5B507"/>
              </a:solidFill>
              <a:ln w="0">
                <a:solidFill>
                  <a:srgbClr val="4648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78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2763" y="3582"/>
                <a:ext cx="79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79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2842" y="3425"/>
                <a:ext cx="0" cy="1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0" name="Line 45"/>
              <p:cNvSpPr>
                <a:spLocks noChangeAspect="1" noChangeShapeType="1"/>
              </p:cNvSpPr>
              <p:nvPr/>
            </p:nvSpPr>
            <p:spPr bwMode="auto">
              <a:xfrm flipH="1">
                <a:off x="2763" y="3425"/>
                <a:ext cx="79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1" name="Line 46"/>
              <p:cNvSpPr>
                <a:spLocks noChangeAspect="1" noChangeShapeType="1"/>
              </p:cNvSpPr>
              <p:nvPr/>
            </p:nvSpPr>
            <p:spPr bwMode="auto">
              <a:xfrm>
                <a:off x="2763" y="3473"/>
                <a:ext cx="0" cy="1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2" name="Freeform 47"/>
              <p:cNvSpPr>
                <a:spLocks noChangeAspect="1"/>
              </p:cNvSpPr>
              <p:nvPr/>
            </p:nvSpPr>
            <p:spPr bwMode="auto">
              <a:xfrm>
                <a:off x="2395" y="3425"/>
                <a:ext cx="445" cy="48"/>
              </a:xfrm>
              <a:custGeom>
                <a:avLst/>
                <a:gdLst>
                  <a:gd name="T0" fmla="*/ 0 w 4133"/>
                  <a:gd name="T1" fmla="*/ 0 h 445"/>
                  <a:gd name="T2" fmla="*/ 1 w 4133"/>
                  <a:gd name="T3" fmla="*/ 0 h 445"/>
                  <a:gd name="T4" fmla="*/ 0 w 4133"/>
                  <a:gd name="T5" fmla="*/ 0 h 445"/>
                  <a:gd name="T6" fmla="*/ 0 w 4133"/>
                  <a:gd name="T7" fmla="*/ 0 h 445"/>
                  <a:gd name="T8" fmla="*/ 0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3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2473" y="3425"/>
                <a:ext cx="367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4" name="Line 49"/>
              <p:cNvSpPr>
                <a:spLocks noChangeAspect="1" noChangeShapeType="1"/>
              </p:cNvSpPr>
              <p:nvPr/>
            </p:nvSpPr>
            <p:spPr bwMode="auto">
              <a:xfrm flipH="1">
                <a:off x="2395" y="3425"/>
                <a:ext cx="78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5" name="Line 50"/>
              <p:cNvSpPr>
                <a:spLocks noChangeAspect="1" noChangeShapeType="1"/>
              </p:cNvSpPr>
              <p:nvPr/>
            </p:nvSpPr>
            <p:spPr bwMode="auto">
              <a:xfrm>
                <a:off x="2395" y="3473"/>
                <a:ext cx="368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6" name="Line 51"/>
              <p:cNvSpPr>
                <a:spLocks noChangeAspect="1" noChangeShapeType="1"/>
              </p:cNvSpPr>
              <p:nvPr/>
            </p:nvSpPr>
            <p:spPr bwMode="auto">
              <a:xfrm flipV="1">
                <a:off x="2763" y="3425"/>
                <a:ext cx="77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7" name="Freeform 52"/>
              <p:cNvSpPr>
                <a:spLocks noChangeAspect="1"/>
              </p:cNvSpPr>
              <p:nvPr/>
            </p:nvSpPr>
            <p:spPr bwMode="auto">
              <a:xfrm>
                <a:off x="2710" y="3595"/>
                <a:ext cx="22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3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3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8" name="Line 53"/>
              <p:cNvSpPr>
                <a:spLocks noChangeAspect="1" noChangeShapeType="1"/>
              </p:cNvSpPr>
              <p:nvPr/>
            </p:nvSpPr>
            <p:spPr bwMode="auto">
              <a:xfrm flipH="1">
                <a:off x="2731" y="3606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89" name="Line 54"/>
              <p:cNvSpPr>
                <a:spLocks noChangeAspect="1" noChangeShapeType="1"/>
              </p:cNvSpPr>
              <p:nvPr/>
            </p:nvSpPr>
            <p:spPr bwMode="auto">
              <a:xfrm flipH="1">
                <a:off x="273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0" name="Line 55"/>
              <p:cNvSpPr>
                <a:spLocks noChangeAspect="1" noChangeShapeType="1"/>
              </p:cNvSpPr>
              <p:nvPr/>
            </p:nvSpPr>
            <p:spPr bwMode="auto">
              <a:xfrm flipH="1">
                <a:off x="2729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1" name="Line 56"/>
              <p:cNvSpPr>
                <a:spLocks noChangeAspect="1" noChangeShapeType="1"/>
              </p:cNvSpPr>
              <p:nvPr/>
            </p:nvSpPr>
            <p:spPr bwMode="auto">
              <a:xfrm flipH="1">
                <a:off x="272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2" name="Line 57"/>
              <p:cNvSpPr>
                <a:spLocks noChangeAspect="1" noChangeShapeType="1"/>
              </p:cNvSpPr>
              <p:nvPr/>
            </p:nvSpPr>
            <p:spPr bwMode="auto">
              <a:xfrm flipH="1">
                <a:off x="2724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3" name="Line 58"/>
              <p:cNvSpPr>
                <a:spLocks noChangeAspect="1" noChangeShapeType="1"/>
              </p:cNvSpPr>
              <p:nvPr/>
            </p:nvSpPr>
            <p:spPr bwMode="auto">
              <a:xfrm flipH="1">
                <a:off x="272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4" name="Line 5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8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5" name="Line 6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5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6" name="Line 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7" name="Line 6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1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8" name="Line 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99" name="Line 6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710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0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1" name="Line 66"/>
              <p:cNvSpPr>
                <a:spLocks noChangeAspect="1" noChangeShapeType="1"/>
              </p:cNvSpPr>
              <p:nvPr/>
            </p:nvSpPr>
            <p:spPr bwMode="auto">
              <a:xfrm flipV="1">
                <a:off x="271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2" name="Line 67"/>
              <p:cNvSpPr>
                <a:spLocks noChangeAspect="1" noChangeShapeType="1"/>
              </p:cNvSpPr>
              <p:nvPr/>
            </p:nvSpPr>
            <p:spPr bwMode="auto">
              <a:xfrm flipV="1">
                <a:off x="2711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3" name="Line 68"/>
              <p:cNvSpPr>
                <a:spLocks noChangeAspect="1" noChangeShapeType="1"/>
              </p:cNvSpPr>
              <p:nvPr/>
            </p:nvSpPr>
            <p:spPr bwMode="auto">
              <a:xfrm flipV="1">
                <a:off x="271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4" name="Line 69"/>
              <p:cNvSpPr>
                <a:spLocks noChangeAspect="1" noChangeShapeType="1"/>
              </p:cNvSpPr>
              <p:nvPr/>
            </p:nvSpPr>
            <p:spPr bwMode="auto">
              <a:xfrm flipV="1">
                <a:off x="2715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5" name="Line 70"/>
              <p:cNvSpPr>
                <a:spLocks noChangeAspect="1" noChangeShapeType="1"/>
              </p:cNvSpPr>
              <p:nvPr/>
            </p:nvSpPr>
            <p:spPr bwMode="auto">
              <a:xfrm flipV="1">
                <a:off x="2718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6" name="Line 71"/>
              <p:cNvSpPr>
                <a:spLocks noChangeAspect="1" noChangeShapeType="1"/>
              </p:cNvSpPr>
              <p:nvPr/>
            </p:nvSpPr>
            <p:spPr bwMode="auto">
              <a:xfrm>
                <a:off x="272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7" name="Line 72"/>
              <p:cNvSpPr>
                <a:spLocks noChangeAspect="1" noChangeShapeType="1"/>
              </p:cNvSpPr>
              <p:nvPr/>
            </p:nvSpPr>
            <p:spPr bwMode="auto">
              <a:xfrm>
                <a:off x="2724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8" name="Line 73"/>
              <p:cNvSpPr>
                <a:spLocks noChangeAspect="1" noChangeShapeType="1"/>
              </p:cNvSpPr>
              <p:nvPr/>
            </p:nvSpPr>
            <p:spPr bwMode="auto">
              <a:xfrm>
                <a:off x="272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09" name="Line 74"/>
              <p:cNvSpPr>
                <a:spLocks noChangeAspect="1" noChangeShapeType="1"/>
              </p:cNvSpPr>
              <p:nvPr/>
            </p:nvSpPr>
            <p:spPr bwMode="auto">
              <a:xfrm>
                <a:off x="2729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0" name="Line 75"/>
              <p:cNvSpPr>
                <a:spLocks noChangeAspect="1" noChangeShapeType="1"/>
              </p:cNvSpPr>
              <p:nvPr/>
            </p:nvSpPr>
            <p:spPr bwMode="auto">
              <a:xfrm>
                <a:off x="2730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1" name="Line 76"/>
              <p:cNvSpPr>
                <a:spLocks noChangeAspect="1" noChangeShapeType="1"/>
              </p:cNvSpPr>
              <p:nvPr/>
            </p:nvSpPr>
            <p:spPr bwMode="auto">
              <a:xfrm>
                <a:off x="2731" y="3603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2" name="Freeform 77"/>
              <p:cNvSpPr>
                <a:spLocks noChangeAspect="1"/>
              </p:cNvSpPr>
              <p:nvPr/>
            </p:nvSpPr>
            <p:spPr bwMode="auto">
              <a:xfrm>
                <a:off x="2677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49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49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3" name="Line 78"/>
              <p:cNvSpPr>
                <a:spLocks noChangeAspect="1" noChangeShapeType="1"/>
              </p:cNvSpPr>
              <p:nvPr/>
            </p:nvSpPr>
            <p:spPr bwMode="auto">
              <a:xfrm flipH="1">
                <a:off x="2698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4" name="Line 79"/>
              <p:cNvSpPr>
                <a:spLocks noChangeAspect="1" noChangeShapeType="1"/>
              </p:cNvSpPr>
              <p:nvPr/>
            </p:nvSpPr>
            <p:spPr bwMode="auto">
              <a:xfrm flipH="1">
                <a:off x="269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5" name="Line 80"/>
              <p:cNvSpPr>
                <a:spLocks noChangeAspect="1" noChangeShapeType="1"/>
              </p:cNvSpPr>
              <p:nvPr/>
            </p:nvSpPr>
            <p:spPr bwMode="auto">
              <a:xfrm flipH="1">
                <a:off x="2695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6" name="Line 81"/>
              <p:cNvSpPr>
                <a:spLocks noChangeAspect="1" noChangeShapeType="1"/>
              </p:cNvSpPr>
              <p:nvPr/>
            </p:nvSpPr>
            <p:spPr bwMode="auto">
              <a:xfrm flipH="1">
                <a:off x="2693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7" name="Line 82"/>
              <p:cNvSpPr>
                <a:spLocks noChangeAspect="1" noChangeShapeType="1"/>
              </p:cNvSpPr>
              <p:nvPr/>
            </p:nvSpPr>
            <p:spPr bwMode="auto">
              <a:xfrm flipH="1">
                <a:off x="2690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8" name="Line 83"/>
              <p:cNvSpPr>
                <a:spLocks noChangeAspect="1" noChangeShapeType="1"/>
              </p:cNvSpPr>
              <p:nvPr/>
            </p:nvSpPr>
            <p:spPr bwMode="auto">
              <a:xfrm flipH="1">
                <a:off x="2688" y="3617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19" name="Line 8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5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0" name="Line 8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2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1" name="Line 8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8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2" name="Line 8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8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3" name="Line 8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4" name="Line 8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77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5" name="Line 90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6" name="Line 91"/>
              <p:cNvSpPr>
                <a:spLocks noChangeAspect="1" noChangeShapeType="1"/>
              </p:cNvSpPr>
              <p:nvPr/>
            </p:nvSpPr>
            <p:spPr bwMode="auto">
              <a:xfrm flipV="1">
                <a:off x="267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7" name="Line 92"/>
              <p:cNvSpPr>
                <a:spLocks noChangeAspect="1" noChangeShapeType="1"/>
              </p:cNvSpPr>
              <p:nvPr/>
            </p:nvSpPr>
            <p:spPr bwMode="auto">
              <a:xfrm flipV="1">
                <a:off x="2678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8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268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29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2682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0" name="Line 95"/>
              <p:cNvSpPr>
                <a:spLocks noChangeAspect="1" noChangeShapeType="1"/>
              </p:cNvSpPr>
              <p:nvPr/>
            </p:nvSpPr>
            <p:spPr bwMode="auto">
              <a:xfrm flipV="1">
                <a:off x="2685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1" name="Line 96"/>
              <p:cNvSpPr>
                <a:spLocks noChangeAspect="1" noChangeShapeType="1"/>
              </p:cNvSpPr>
              <p:nvPr/>
            </p:nvSpPr>
            <p:spPr bwMode="auto">
              <a:xfrm>
                <a:off x="2688" y="3595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2" name="Line 97"/>
              <p:cNvSpPr>
                <a:spLocks noChangeAspect="1" noChangeShapeType="1"/>
              </p:cNvSpPr>
              <p:nvPr/>
            </p:nvSpPr>
            <p:spPr bwMode="auto">
              <a:xfrm>
                <a:off x="2690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3" name="Line 98"/>
              <p:cNvSpPr>
                <a:spLocks noChangeAspect="1" noChangeShapeType="1"/>
              </p:cNvSpPr>
              <p:nvPr/>
            </p:nvSpPr>
            <p:spPr bwMode="auto">
              <a:xfrm>
                <a:off x="2693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4" name="Line 99"/>
              <p:cNvSpPr>
                <a:spLocks noChangeAspect="1" noChangeShapeType="1"/>
              </p:cNvSpPr>
              <p:nvPr/>
            </p:nvSpPr>
            <p:spPr bwMode="auto">
              <a:xfrm>
                <a:off x="2695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5" name="Line 100"/>
              <p:cNvSpPr>
                <a:spLocks noChangeAspect="1" noChangeShapeType="1"/>
              </p:cNvSpPr>
              <p:nvPr/>
            </p:nvSpPr>
            <p:spPr bwMode="auto">
              <a:xfrm>
                <a:off x="269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6" name="Line 101"/>
              <p:cNvSpPr>
                <a:spLocks noChangeAspect="1" noChangeShapeType="1"/>
              </p:cNvSpPr>
              <p:nvPr/>
            </p:nvSpPr>
            <p:spPr bwMode="auto">
              <a:xfrm>
                <a:off x="2698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7" name="Freeform 102"/>
              <p:cNvSpPr>
                <a:spLocks noChangeAspect="1"/>
              </p:cNvSpPr>
              <p:nvPr/>
            </p:nvSpPr>
            <p:spPr bwMode="auto">
              <a:xfrm>
                <a:off x="2644" y="3595"/>
                <a:ext cx="21" cy="22"/>
              </a:xfrm>
              <a:custGeom>
                <a:avLst/>
                <a:gdLst>
                  <a:gd name="T0" fmla="*/ 0 w 200"/>
                  <a:gd name="T1" fmla="*/ 0 h 200"/>
                  <a:gd name="T2" fmla="*/ 0 w 200"/>
                  <a:gd name="T3" fmla="*/ 0 h 200"/>
                  <a:gd name="T4" fmla="*/ 0 w 200"/>
                  <a:gd name="T5" fmla="*/ 0 h 200"/>
                  <a:gd name="T6" fmla="*/ 0 w 200"/>
                  <a:gd name="T7" fmla="*/ 0 h 200"/>
                  <a:gd name="T8" fmla="*/ 0 w 200"/>
                  <a:gd name="T9" fmla="*/ 0 h 200"/>
                  <a:gd name="T10" fmla="*/ 0 w 200"/>
                  <a:gd name="T11" fmla="*/ 0 h 200"/>
                  <a:gd name="T12" fmla="*/ 0 w 200"/>
                  <a:gd name="T13" fmla="*/ 0 h 200"/>
                  <a:gd name="T14" fmla="*/ 0 w 200"/>
                  <a:gd name="T15" fmla="*/ 0 h 200"/>
                  <a:gd name="T16" fmla="*/ 0 w 200"/>
                  <a:gd name="T17" fmla="*/ 0 h 200"/>
                  <a:gd name="T18" fmla="*/ 0 w 200"/>
                  <a:gd name="T19" fmla="*/ 0 h 200"/>
                  <a:gd name="T20" fmla="*/ 0 w 200"/>
                  <a:gd name="T21" fmla="*/ 0 h 200"/>
                  <a:gd name="T22" fmla="*/ 0 w 200"/>
                  <a:gd name="T23" fmla="*/ 0 h 200"/>
                  <a:gd name="T24" fmla="*/ 0 w 200"/>
                  <a:gd name="T25" fmla="*/ 0 h 200"/>
                  <a:gd name="T26" fmla="*/ 0 w 200"/>
                  <a:gd name="T27" fmla="*/ 0 h 200"/>
                  <a:gd name="T28" fmla="*/ 0 w 200"/>
                  <a:gd name="T29" fmla="*/ 0 h 200"/>
                  <a:gd name="T30" fmla="*/ 0 w 200"/>
                  <a:gd name="T31" fmla="*/ 0 h 200"/>
                  <a:gd name="T32" fmla="*/ 0 w 200"/>
                  <a:gd name="T33" fmla="*/ 0 h 200"/>
                  <a:gd name="T34" fmla="*/ 0 w 200"/>
                  <a:gd name="T35" fmla="*/ 0 h 200"/>
                  <a:gd name="T36" fmla="*/ 0 w 200"/>
                  <a:gd name="T37" fmla="*/ 0 h 200"/>
                  <a:gd name="T38" fmla="*/ 0 w 200"/>
                  <a:gd name="T39" fmla="*/ 0 h 200"/>
                  <a:gd name="T40" fmla="*/ 0 w 200"/>
                  <a:gd name="T41" fmla="*/ 0 h 200"/>
                  <a:gd name="T42" fmla="*/ 0 w 200"/>
                  <a:gd name="T43" fmla="*/ 0 h 200"/>
                  <a:gd name="T44" fmla="*/ 0 w 200"/>
                  <a:gd name="T45" fmla="*/ 0 h 200"/>
                  <a:gd name="T46" fmla="*/ 0 w 200"/>
                  <a:gd name="T47" fmla="*/ 0 h 200"/>
                  <a:gd name="T48" fmla="*/ 0 w 200"/>
                  <a:gd name="T49" fmla="*/ 0 h 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0"/>
                  <a:gd name="T76" fmla="*/ 0 h 200"/>
                  <a:gd name="T77" fmla="*/ 200 w 200"/>
                  <a:gd name="T78" fmla="*/ 200 h 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0" h="200">
                    <a:moveTo>
                      <a:pt x="100" y="0"/>
                    </a:moveTo>
                    <a:lnTo>
                      <a:pt x="127" y="4"/>
                    </a:lnTo>
                    <a:lnTo>
                      <a:pt x="151" y="14"/>
                    </a:lnTo>
                    <a:lnTo>
                      <a:pt x="171" y="29"/>
                    </a:lnTo>
                    <a:lnTo>
                      <a:pt x="186" y="49"/>
                    </a:lnTo>
                    <a:lnTo>
                      <a:pt x="196" y="73"/>
                    </a:lnTo>
                    <a:lnTo>
                      <a:pt x="200" y="100"/>
                    </a:lnTo>
                    <a:lnTo>
                      <a:pt x="196" y="127"/>
                    </a:lnTo>
                    <a:lnTo>
                      <a:pt x="186" y="151"/>
                    </a:lnTo>
                    <a:lnTo>
                      <a:pt x="171" y="171"/>
                    </a:lnTo>
                    <a:lnTo>
                      <a:pt x="151" y="186"/>
                    </a:lnTo>
                    <a:lnTo>
                      <a:pt x="127" y="196"/>
                    </a:lnTo>
                    <a:lnTo>
                      <a:pt x="100" y="200"/>
                    </a:lnTo>
                    <a:lnTo>
                      <a:pt x="74" y="196"/>
                    </a:lnTo>
                    <a:lnTo>
                      <a:pt x="50" y="186"/>
                    </a:lnTo>
                    <a:lnTo>
                      <a:pt x="29" y="171"/>
                    </a:lnTo>
                    <a:lnTo>
                      <a:pt x="14" y="151"/>
                    </a:lnTo>
                    <a:lnTo>
                      <a:pt x="4" y="127"/>
                    </a:lnTo>
                    <a:lnTo>
                      <a:pt x="0" y="100"/>
                    </a:lnTo>
                    <a:lnTo>
                      <a:pt x="4" y="73"/>
                    </a:lnTo>
                    <a:lnTo>
                      <a:pt x="14" y="49"/>
                    </a:lnTo>
                    <a:lnTo>
                      <a:pt x="29" y="29"/>
                    </a:lnTo>
                    <a:lnTo>
                      <a:pt x="50" y="14"/>
                    </a:lnTo>
                    <a:lnTo>
                      <a:pt x="74" y="4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8" name="Line 103"/>
              <p:cNvSpPr>
                <a:spLocks noChangeAspect="1" noChangeShapeType="1"/>
              </p:cNvSpPr>
              <p:nvPr/>
            </p:nvSpPr>
            <p:spPr bwMode="auto">
              <a:xfrm flipH="1">
                <a:off x="2665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39" name="Line 104"/>
              <p:cNvSpPr>
                <a:spLocks noChangeAspect="1" noChangeShapeType="1"/>
              </p:cNvSpPr>
              <p:nvPr/>
            </p:nvSpPr>
            <p:spPr bwMode="auto">
              <a:xfrm flipH="1">
                <a:off x="266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0" name="Line 105"/>
              <p:cNvSpPr>
                <a:spLocks noChangeAspect="1" noChangeShapeType="1"/>
              </p:cNvSpPr>
              <p:nvPr/>
            </p:nvSpPr>
            <p:spPr bwMode="auto">
              <a:xfrm flipH="1">
                <a:off x="2662" y="3612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1" name="Line 106"/>
              <p:cNvSpPr>
                <a:spLocks noChangeAspect="1" noChangeShapeType="1"/>
              </p:cNvSpPr>
              <p:nvPr/>
            </p:nvSpPr>
            <p:spPr bwMode="auto">
              <a:xfrm flipH="1">
                <a:off x="2660" y="3614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2" name="Line 107"/>
              <p:cNvSpPr>
                <a:spLocks noChangeAspect="1" noChangeShapeType="1"/>
              </p:cNvSpPr>
              <p:nvPr/>
            </p:nvSpPr>
            <p:spPr bwMode="auto">
              <a:xfrm flipH="1">
                <a:off x="2657" y="3615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3" name="Line 108"/>
              <p:cNvSpPr>
                <a:spLocks noChangeAspect="1" noChangeShapeType="1"/>
              </p:cNvSpPr>
              <p:nvPr/>
            </p:nvSpPr>
            <p:spPr bwMode="auto">
              <a:xfrm flipH="1">
                <a:off x="2654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4" name="Line 10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51" y="3617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5" name="Line 11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9" y="3615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6" name="Line 11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6" y="3614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7" name="Line 11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5" y="3612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8" name="Line 11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9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49" name="Line 11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44" y="3606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0" name="Line 115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1" name="Line 116"/>
              <p:cNvSpPr>
                <a:spLocks noChangeAspect="1" noChangeShapeType="1"/>
              </p:cNvSpPr>
              <p:nvPr/>
            </p:nvSpPr>
            <p:spPr bwMode="auto">
              <a:xfrm flipV="1">
                <a:off x="264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2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2645" y="359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3" name="Line 118"/>
              <p:cNvSpPr>
                <a:spLocks noChangeAspect="1" noChangeShapeType="1"/>
              </p:cNvSpPr>
              <p:nvPr/>
            </p:nvSpPr>
            <p:spPr bwMode="auto">
              <a:xfrm flipV="1">
                <a:off x="2646" y="3597"/>
                <a:ext cx="3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4" name="Line 119"/>
              <p:cNvSpPr>
                <a:spLocks noChangeAspect="1" noChangeShapeType="1"/>
              </p:cNvSpPr>
              <p:nvPr/>
            </p:nvSpPr>
            <p:spPr bwMode="auto">
              <a:xfrm flipV="1">
                <a:off x="2649" y="3596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5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2651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6" name="Line 121"/>
              <p:cNvSpPr>
                <a:spLocks noChangeAspect="1" noChangeShapeType="1"/>
              </p:cNvSpPr>
              <p:nvPr/>
            </p:nvSpPr>
            <p:spPr bwMode="auto">
              <a:xfrm>
                <a:off x="2654" y="3595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7" name="Line 122"/>
              <p:cNvSpPr>
                <a:spLocks noChangeAspect="1" noChangeShapeType="1"/>
              </p:cNvSpPr>
              <p:nvPr/>
            </p:nvSpPr>
            <p:spPr bwMode="auto">
              <a:xfrm>
                <a:off x="2657" y="3596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8" name="Line 123"/>
              <p:cNvSpPr>
                <a:spLocks noChangeAspect="1" noChangeShapeType="1"/>
              </p:cNvSpPr>
              <p:nvPr/>
            </p:nvSpPr>
            <p:spPr bwMode="auto">
              <a:xfrm>
                <a:off x="2660" y="3597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59" name="Line 124"/>
              <p:cNvSpPr>
                <a:spLocks noChangeAspect="1" noChangeShapeType="1"/>
              </p:cNvSpPr>
              <p:nvPr/>
            </p:nvSpPr>
            <p:spPr bwMode="auto">
              <a:xfrm>
                <a:off x="2662" y="359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0" name="Line 125"/>
              <p:cNvSpPr>
                <a:spLocks noChangeAspect="1" noChangeShapeType="1"/>
              </p:cNvSpPr>
              <p:nvPr/>
            </p:nvSpPr>
            <p:spPr bwMode="auto">
              <a:xfrm>
                <a:off x="266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1" name="Line 126"/>
              <p:cNvSpPr>
                <a:spLocks noChangeAspect="1" noChangeShapeType="1"/>
              </p:cNvSpPr>
              <p:nvPr/>
            </p:nvSpPr>
            <p:spPr bwMode="auto">
              <a:xfrm>
                <a:off x="2665" y="3603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2" name="Freeform 127"/>
              <p:cNvSpPr>
                <a:spLocks noChangeAspect="1"/>
              </p:cNvSpPr>
              <p:nvPr/>
            </p:nvSpPr>
            <p:spPr bwMode="auto">
              <a:xfrm>
                <a:off x="2611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3" name="Line 128"/>
              <p:cNvSpPr>
                <a:spLocks noChangeAspect="1" noChangeShapeType="1"/>
              </p:cNvSpPr>
              <p:nvPr/>
            </p:nvSpPr>
            <p:spPr bwMode="auto">
              <a:xfrm flipH="1">
                <a:off x="2624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4" name="Line 129"/>
              <p:cNvSpPr>
                <a:spLocks noChangeAspect="1" noChangeShapeType="1"/>
              </p:cNvSpPr>
              <p:nvPr/>
            </p:nvSpPr>
            <p:spPr bwMode="auto">
              <a:xfrm flipH="1">
                <a:off x="2623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5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2622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6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2620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7" name="Line 132"/>
              <p:cNvSpPr>
                <a:spLocks noChangeAspect="1" noChangeShapeType="1"/>
              </p:cNvSpPr>
              <p:nvPr/>
            </p:nvSpPr>
            <p:spPr bwMode="auto">
              <a:xfrm flipH="1">
                <a:off x="261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8" name="Line 1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5" y="361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69" name="Line 13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4" y="361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0" name="Line 13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2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1" name="Line 1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2" name="Line 1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611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3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4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2611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5" name="Line 140"/>
              <p:cNvSpPr>
                <a:spLocks noChangeAspect="1" noChangeShapeType="1"/>
              </p:cNvSpPr>
              <p:nvPr/>
            </p:nvSpPr>
            <p:spPr bwMode="auto">
              <a:xfrm flipV="1">
                <a:off x="2612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6" name="Line 141"/>
              <p:cNvSpPr>
                <a:spLocks noChangeAspect="1" noChangeShapeType="1"/>
              </p:cNvSpPr>
              <p:nvPr/>
            </p:nvSpPr>
            <p:spPr bwMode="auto">
              <a:xfrm flipV="1">
                <a:off x="2614" y="3600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7" name="Line 142"/>
              <p:cNvSpPr>
                <a:spLocks noChangeAspect="1" noChangeShapeType="1"/>
              </p:cNvSpPr>
              <p:nvPr/>
            </p:nvSpPr>
            <p:spPr bwMode="auto">
              <a:xfrm flipV="1">
                <a:off x="2615" y="3600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8" name="Line 143"/>
              <p:cNvSpPr>
                <a:spLocks noChangeAspect="1" noChangeShapeType="1"/>
              </p:cNvSpPr>
              <p:nvPr/>
            </p:nvSpPr>
            <p:spPr bwMode="auto">
              <a:xfrm>
                <a:off x="261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79" name="Line 144"/>
              <p:cNvSpPr>
                <a:spLocks noChangeAspect="1" noChangeShapeType="1"/>
              </p:cNvSpPr>
              <p:nvPr/>
            </p:nvSpPr>
            <p:spPr bwMode="auto">
              <a:xfrm>
                <a:off x="2620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0" name="Line 145"/>
              <p:cNvSpPr>
                <a:spLocks noChangeAspect="1" noChangeShapeType="1"/>
              </p:cNvSpPr>
              <p:nvPr/>
            </p:nvSpPr>
            <p:spPr bwMode="auto">
              <a:xfrm>
                <a:off x="2622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1" name="Line 146"/>
              <p:cNvSpPr>
                <a:spLocks noChangeAspect="1" noChangeShapeType="1"/>
              </p:cNvSpPr>
              <p:nvPr/>
            </p:nvSpPr>
            <p:spPr bwMode="auto">
              <a:xfrm>
                <a:off x="2623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2" name="Line 147"/>
              <p:cNvSpPr>
                <a:spLocks noChangeAspect="1" noChangeShapeType="1"/>
              </p:cNvSpPr>
              <p:nvPr/>
            </p:nvSpPr>
            <p:spPr bwMode="auto">
              <a:xfrm>
                <a:off x="2624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3" name="Freeform 148"/>
              <p:cNvSpPr>
                <a:spLocks noChangeAspect="1"/>
              </p:cNvSpPr>
              <p:nvPr/>
            </p:nvSpPr>
            <p:spPr bwMode="auto">
              <a:xfrm>
                <a:off x="2583" y="3600"/>
                <a:ext cx="13" cy="13"/>
              </a:xfrm>
              <a:custGeom>
                <a:avLst/>
                <a:gdLst>
                  <a:gd name="T0" fmla="*/ 0 w 122"/>
                  <a:gd name="T1" fmla="*/ 0 h 122"/>
                  <a:gd name="T2" fmla="*/ 0 w 122"/>
                  <a:gd name="T3" fmla="*/ 0 h 122"/>
                  <a:gd name="T4" fmla="*/ 0 w 122"/>
                  <a:gd name="T5" fmla="*/ 0 h 122"/>
                  <a:gd name="T6" fmla="*/ 0 w 122"/>
                  <a:gd name="T7" fmla="*/ 0 h 122"/>
                  <a:gd name="T8" fmla="*/ 0 w 122"/>
                  <a:gd name="T9" fmla="*/ 0 h 122"/>
                  <a:gd name="T10" fmla="*/ 0 w 122"/>
                  <a:gd name="T11" fmla="*/ 0 h 122"/>
                  <a:gd name="T12" fmla="*/ 0 w 122"/>
                  <a:gd name="T13" fmla="*/ 0 h 122"/>
                  <a:gd name="T14" fmla="*/ 0 w 122"/>
                  <a:gd name="T15" fmla="*/ 0 h 122"/>
                  <a:gd name="T16" fmla="*/ 0 w 122"/>
                  <a:gd name="T17" fmla="*/ 0 h 122"/>
                  <a:gd name="T18" fmla="*/ 0 w 122"/>
                  <a:gd name="T19" fmla="*/ 0 h 122"/>
                  <a:gd name="T20" fmla="*/ 0 w 122"/>
                  <a:gd name="T21" fmla="*/ 0 h 122"/>
                  <a:gd name="T22" fmla="*/ 0 w 122"/>
                  <a:gd name="T23" fmla="*/ 0 h 122"/>
                  <a:gd name="T24" fmla="*/ 0 w 122"/>
                  <a:gd name="T25" fmla="*/ 0 h 122"/>
                  <a:gd name="T26" fmla="*/ 0 w 122"/>
                  <a:gd name="T27" fmla="*/ 0 h 122"/>
                  <a:gd name="T28" fmla="*/ 0 w 122"/>
                  <a:gd name="T29" fmla="*/ 0 h 122"/>
                  <a:gd name="T30" fmla="*/ 0 w 122"/>
                  <a:gd name="T31" fmla="*/ 0 h 122"/>
                  <a:gd name="T32" fmla="*/ 0 w 122"/>
                  <a:gd name="T33" fmla="*/ 0 h 122"/>
                  <a:gd name="T34" fmla="*/ 0 w 122"/>
                  <a:gd name="T35" fmla="*/ 0 h 122"/>
                  <a:gd name="T36" fmla="*/ 0 w 122"/>
                  <a:gd name="T37" fmla="*/ 0 h 122"/>
                  <a:gd name="T38" fmla="*/ 0 w 122"/>
                  <a:gd name="T39" fmla="*/ 0 h 122"/>
                  <a:gd name="T40" fmla="*/ 0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4" y="110"/>
                    </a:lnTo>
                    <a:lnTo>
                      <a:pt x="11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1" y="26"/>
                    </a:lnTo>
                    <a:lnTo>
                      <a:pt x="24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4" name="Line 149"/>
              <p:cNvSpPr>
                <a:spLocks noChangeAspect="1" noChangeShapeType="1"/>
              </p:cNvSpPr>
              <p:nvPr/>
            </p:nvSpPr>
            <p:spPr bwMode="auto">
              <a:xfrm flipH="1">
                <a:off x="259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5" name="Line 150"/>
              <p:cNvSpPr>
                <a:spLocks noChangeAspect="1" noChangeShapeType="1"/>
              </p:cNvSpPr>
              <p:nvPr/>
            </p:nvSpPr>
            <p:spPr bwMode="auto">
              <a:xfrm flipH="1">
                <a:off x="2595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6" name="Line 151"/>
              <p:cNvSpPr>
                <a:spLocks noChangeAspect="1" noChangeShapeType="1"/>
              </p:cNvSpPr>
              <p:nvPr/>
            </p:nvSpPr>
            <p:spPr bwMode="auto">
              <a:xfrm flipH="1">
                <a:off x="2594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7" name="Line 152"/>
              <p:cNvSpPr>
                <a:spLocks noChangeAspect="1" noChangeShapeType="1"/>
              </p:cNvSpPr>
              <p:nvPr/>
            </p:nvSpPr>
            <p:spPr bwMode="auto">
              <a:xfrm flipH="1">
                <a:off x="2592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8" name="Line 153"/>
              <p:cNvSpPr>
                <a:spLocks noChangeAspect="1" noChangeShapeType="1"/>
              </p:cNvSpPr>
              <p:nvPr/>
            </p:nvSpPr>
            <p:spPr bwMode="auto">
              <a:xfrm flipH="1">
                <a:off x="259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89" name="Line 15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8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0" name="Line 15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6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1" name="Line 15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1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2" name="Line 15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4" y="3608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3" name="Line 15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83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4" name="Line 159"/>
              <p:cNvSpPr>
                <a:spLocks noChangeAspect="1" noChangeShapeType="1"/>
              </p:cNvSpPr>
              <p:nvPr/>
            </p:nvSpPr>
            <p:spPr bwMode="auto">
              <a:xfrm flipV="1">
                <a:off x="2583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5" name="Line 160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3"/>
                <a:ext cx="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6" name="Line 161"/>
              <p:cNvSpPr>
                <a:spLocks noChangeAspect="1" noChangeShapeType="1"/>
              </p:cNvSpPr>
              <p:nvPr/>
            </p:nvSpPr>
            <p:spPr bwMode="auto">
              <a:xfrm flipV="1">
                <a:off x="2584" y="3601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7" name="Line 162"/>
              <p:cNvSpPr>
                <a:spLocks noChangeAspect="1" noChangeShapeType="1"/>
              </p:cNvSpPr>
              <p:nvPr/>
            </p:nvSpPr>
            <p:spPr bwMode="auto">
              <a:xfrm flipV="1">
                <a:off x="2586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8" name="Line 163"/>
              <p:cNvSpPr>
                <a:spLocks noChangeAspect="1" noChangeShapeType="1"/>
              </p:cNvSpPr>
              <p:nvPr/>
            </p:nvSpPr>
            <p:spPr bwMode="auto">
              <a:xfrm flipV="1">
                <a:off x="2588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999" name="Line 164"/>
              <p:cNvSpPr>
                <a:spLocks noChangeAspect="1" noChangeShapeType="1"/>
              </p:cNvSpPr>
              <p:nvPr/>
            </p:nvSpPr>
            <p:spPr bwMode="auto">
              <a:xfrm>
                <a:off x="259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0" name="Line 165"/>
              <p:cNvSpPr>
                <a:spLocks noChangeAspect="1" noChangeShapeType="1"/>
              </p:cNvSpPr>
              <p:nvPr/>
            </p:nvSpPr>
            <p:spPr bwMode="auto">
              <a:xfrm>
                <a:off x="2592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1" name="Line 166"/>
              <p:cNvSpPr>
                <a:spLocks noChangeAspect="1" noChangeShapeType="1"/>
              </p:cNvSpPr>
              <p:nvPr/>
            </p:nvSpPr>
            <p:spPr bwMode="auto">
              <a:xfrm>
                <a:off x="2594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2" name="Line 167"/>
              <p:cNvSpPr>
                <a:spLocks noChangeAspect="1" noChangeShapeType="1"/>
              </p:cNvSpPr>
              <p:nvPr/>
            </p:nvSpPr>
            <p:spPr bwMode="auto">
              <a:xfrm>
                <a:off x="2595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3" name="Line 168"/>
              <p:cNvSpPr>
                <a:spLocks noChangeAspect="1" noChangeShapeType="1"/>
              </p:cNvSpPr>
              <p:nvPr/>
            </p:nvSpPr>
            <p:spPr bwMode="auto">
              <a:xfrm>
                <a:off x="259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4" name="Freeform 169"/>
              <p:cNvSpPr>
                <a:spLocks noChangeAspect="1"/>
              </p:cNvSpPr>
              <p:nvPr/>
            </p:nvSpPr>
            <p:spPr bwMode="auto">
              <a:xfrm>
                <a:off x="2556" y="3600"/>
                <a:ext cx="13" cy="13"/>
              </a:xfrm>
              <a:custGeom>
                <a:avLst/>
                <a:gdLst>
                  <a:gd name="T0" fmla="*/ 0 w 121"/>
                  <a:gd name="T1" fmla="*/ 0 h 122"/>
                  <a:gd name="T2" fmla="*/ 0 w 121"/>
                  <a:gd name="T3" fmla="*/ 0 h 122"/>
                  <a:gd name="T4" fmla="*/ 0 w 121"/>
                  <a:gd name="T5" fmla="*/ 0 h 122"/>
                  <a:gd name="T6" fmla="*/ 0 w 121"/>
                  <a:gd name="T7" fmla="*/ 0 h 122"/>
                  <a:gd name="T8" fmla="*/ 0 w 121"/>
                  <a:gd name="T9" fmla="*/ 0 h 122"/>
                  <a:gd name="T10" fmla="*/ 0 w 121"/>
                  <a:gd name="T11" fmla="*/ 0 h 122"/>
                  <a:gd name="T12" fmla="*/ 0 w 121"/>
                  <a:gd name="T13" fmla="*/ 0 h 122"/>
                  <a:gd name="T14" fmla="*/ 0 w 121"/>
                  <a:gd name="T15" fmla="*/ 0 h 122"/>
                  <a:gd name="T16" fmla="*/ 0 w 121"/>
                  <a:gd name="T17" fmla="*/ 0 h 122"/>
                  <a:gd name="T18" fmla="*/ 0 w 121"/>
                  <a:gd name="T19" fmla="*/ 0 h 122"/>
                  <a:gd name="T20" fmla="*/ 0 w 121"/>
                  <a:gd name="T21" fmla="*/ 0 h 122"/>
                  <a:gd name="T22" fmla="*/ 0 w 121"/>
                  <a:gd name="T23" fmla="*/ 0 h 122"/>
                  <a:gd name="T24" fmla="*/ 0 w 121"/>
                  <a:gd name="T25" fmla="*/ 0 h 122"/>
                  <a:gd name="T26" fmla="*/ 0 w 121"/>
                  <a:gd name="T27" fmla="*/ 0 h 122"/>
                  <a:gd name="T28" fmla="*/ 0 w 121"/>
                  <a:gd name="T29" fmla="*/ 0 h 122"/>
                  <a:gd name="T30" fmla="*/ 0 w 121"/>
                  <a:gd name="T31" fmla="*/ 0 h 122"/>
                  <a:gd name="T32" fmla="*/ 0 w 121"/>
                  <a:gd name="T33" fmla="*/ 0 h 122"/>
                  <a:gd name="T34" fmla="*/ 0 w 121"/>
                  <a:gd name="T35" fmla="*/ 0 h 122"/>
                  <a:gd name="T36" fmla="*/ 0 w 121"/>
                  <a:gd name="T37" fmla="*/ 0 h 122"/>
                  <a:gd name="T38" fmla="*/ 0 w 121"/>
                  <a:gd name="T39" fmla="*/ 0 h 122"/>
                  <a:gd name="T40" fmla="*/ 0 w 121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1"/>
                  <a:gd name="T64" fmla="*/ 0 h 122"/>
                  <a:gd name="T65" fmla="*/ 121 w 121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1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7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1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7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1" y="98"/>
                    </a:lnTo>
                    <a:lnTo>
                      <a:pt x="2" y="80"/>
                    </a:lnTo>
                    <a:lnTo>
                      <a:pt x="0" y="61"/>
                    </a:lnTo>
                    <a:lnTo>
                      <a:pt x="2" y="42"/>
                    </a:lnTo>
                    <a:lnTo>
                      <a:pt x="11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5" name="Line 170"/>
              <p:cNvSpPr>
                <a:spLocks noChangeAspect="1" noChangeShapeType="1"/>
              </p:cNvSpPr>
              <p:nvPr/>
            </p:nvSpPr>
            <p:spPr bwMode="auto">
              <a:xfrm flipH="1">
                <a:off x="2568" y="3606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6" name="Line 171"/>
              <p:cNvSpPr>
                <a:spLocks noChangeAspect="1" noChangeShapeType="1"/>
              </p:cNvSpPr>
              <p:nvPr/>
            </p:nvSpPr>
            <p:spPr bwMode="auto">
              <a:xfrm flipH="1">
                <a:off x="2567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7" name="Line 172"/>
              <p:cNvSpPr>
                <a:spLocks noChangeAspect="1" noChangeShapeType="1"/>
              </p:cNvSpPr>
              <p:nvPr/>
            </p:nvSpPr>
            <p:spPr bwMode="auto">
              <a:xfrm flipH="1">
                <a:off x="2566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8" name="Line 173"/>
              <p:cNvSpPr>
                <a:spLocks noChangeAspect="1" noChangeShapeType="1"/>
              </p:cNvSpPr>
              <p:nvPr/>
            </p:nvSpPr>
            <p:spPr bwMode="auto">
              <a:xfrm flipH="1">
                <a:off x="2564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09" name="Line 174"/>
              <p:cNvSpPr>
                <a:spLocks noChangeAspect="1" noChangeShapeType="1"/>
              </p:cNvSpPr>
              <p:nvPr/>
            </p:nvSpPr>
            <p:spPr bwMode="auto">
              <a:xfrm flipH="1">
                <a:off x="2562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0" name="Line 17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60" y="361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1" name="Line 17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8" y="361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2" name="Line 17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7" y="3610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3" name="Line 17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8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4" name="Line 1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56" y="3606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5" name="Line 180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4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6" name="Line 181"/>
              <p:cNvSpPr>
                <a:spLocks noChangeAspect="1" noChangeShapeType="1"/>
              </p:cNvSpPr>
              <p:nvPr/>
            </p:nvSpPr>
            <p:spPr bwMode="auto">
              <a:xfrm flipV="1">
                <a:off x="2556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7" name="Line 182"/>
              <p:cNvSpPr>
                <a:spLocks noChangeAspect="1" noChangeShapeType="1"/>
              </p:cNvSpPr>
              <p:nvPr/>
            </p:nvSpPr>
            <p:spPr bwMode="auto">
              <a:xfrm flipV="1">
                <a:off x="2557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8" name="Line 183"/>
              <p:cNvSpPr>
                <a:spLocks noChangeAspect="1" noChangeShapeType="1"/>
              </p:cNvSpPr>
              <p:nvPr/>
            </p:nvSpPr>
            <p:spPr bwMode="auto">
              <a:xfrm flipV="1">
                <a:off x="2558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19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2560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0" name="Line 185"/>
              <p:cNvSpPr>
                <a:spLocks noChangeAspect="1" noChangeShapeType="1"/>
              </p:cNvSpPr>
              <p:nvPr/>
            </p:nvSpPr>
            <p:spPr bwMode="auto">
              <a:xfrm>
                <a:off x="2562" y="360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1" name="Line 186"/>
              <p:cNvSpPr>
                <a:spLocks noChangeAspect="1" noChangeShapeType="1"/>
              </p:cNvSpPr>
              <p:nvPr/>
            </p:nvSpPr>
            <p:spPr bwMode="auto">
              <a:xfrm>
                <a:off x="2564" y="3600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2" name="Line 187"/>
              <p:cNvSpPr>
                <a:spLocks noChangeAspect="1" noChangeShapeType="1"/>
              </p:cNvSpPr>
              <p:nvPr/>
            </p:nvSpPr>
            <p:spPr bwMode="auto">
              <a:xfrm>
                <a:off x="2566" y="3601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3" name="Line 188"/>
              <p:cNvSpPr>
                <a:spLocks noChangeAspect="1" noChangeShapeType="1"/>
              </p:cNvSpPr>
              <p:nvPr/>
            </p:nvSpPr>
            <p:spPr bwMode="auto">
              <a:xfrm>
                <a:off x="2567" y="3603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4" name="Line 189"/>
              <p:cNvSpPr>
                <a:spLocks noChangeAspect="1" noChangeShapeType="1"/>
              </p:cNvSpPr>
              <p:nvPr/>
            </p:nvSpPr>
            <p:spPr bwMode="auto">
              <a:xfrm>
                <a:off x="2568" y="3604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5" name="Freeform 190"/>
              <p:cNvSpPr>
                <a:spLocks noChangeAspect="1"/>
              </p:cNvSpPr>
              <p:nvPr/>
            </p:nvSpPr>
            <p:spPr bwMode="auto">
              <a:xfrm>
                <a:off x="2408" y="3489"/>
                <a:ext cx="140" cy="104"/>
              </a:xfrm>
              <a:custGeom>
                <a:avLst/>
                <a:gdLst>
                  <a:gd name="T0" fmla="*/ 0 w 1297"/>
                  <a:gd name="T1" fmla="*/ 0 h 958"/>
                  <a:gd name="T2" fmla="*/ 0 w 1297"/>
                  <a:gd name="T3" fmla="*/ 0 h 958"/>
                  <a:gd name="T4" fmla="*/ 0 w 1297"/>
                  <a:gd name="T5" fmla="*/ 0 h 958"/>
                  <a:gd name="T6" fmla="*/ 0 w 1297"/>
                  <a:gd name="T7" fmla="*/ 0 h 958"/>
                  <a:gd name="T8" fmla="*/ 0 w 1297"/>
                  <a:gd name="T9" fmla="*/ 0 h 958"/>
                  <a:gd name="T10" fmla="*/ 0 w 1297"/>
                  <a:gd name="T11" fmla="*/ 0 h 958"/>
                  <a:gd name="T12" fmla="*/ 0 w 1297"/>
                  <a:gd name="T13" fmla="*/ 0 h 958"/>
                  <a:gd name="T14" fmla="*/ 0 w 1297"/>
                  <a:gd name="T15" fmla="*/ 0 h 958"/>
                  <a:gd name="T16" fmla="*/ 0 w 1297"/>
                  <a:gd name="T17" fmla="*/ 0 h 958"/>
                  <a:gd name="T18" fmla="*/ 0 w 1297"/>
                  <a:gd name="T19" fmla="*/ 0 h 958"/>
                  <a:gd name="T20" fmla="*/ 0 w 1297"/>
                  <a:gd name="T21" fmla="*/ 0 h 958"/>
                  <a:gd name="T22" fmla="*/ 0 w 1297"/>
                  <a:gd name="T23" fmla="*/ 0 h 958"/>
                  <a:gd name="T24" fmla="*/ 0 w 1297"/>
                  <a:gd name="T25" fmla="*/ 0 h 958"/>
                  <a:gd name="T26" fmla="*/ 0 w 1297"/>
                  <a:gd name="T27" fmla="*/ 0 h 958"/>
                  <a:gd name="T28" fmla="*/ 0 w 1297"/>
                  <a:gd name="T29" fmla="*/ 0 h 958"/>
                  <a:gd name="T30" fmla="*/ 0 w 1297"/>
                  <a:gd name="T31" fmla="*/ 0 h 958"/>
                  <a:gd name="T32" fmla="*/ 0 w 1297"/>
                  <a:gd name="T33" fmla="*/ 0 h 958"/>
                  <a:gd name="T34" fmla="*/ 0 w 1297"/>
                  <a:gd name="T35" fmla="*/ 0 h 958"/>
                  <a:gd name="T36" fmla="*/ 0 w 1297"/>
                  <a:gd name="T37" fmla="*/ 0 h 958"/>
                  <a:gd name="T38" fmla="*/ 0 w 1297"/>
                  <a:gd name="T39" fmla="*/ 0 h 958"/>
                  <a:gd name="T40" fmla="*/ 0 w 1297"/>
                  <a:gd name="T41" fmla="*/ 0 h 958"/>
                  <a:gd name="T42" fmla="*/ 0 w 1297"/>
                  <a:gd name="T43" fmla="*/ 0 h 958"/>
                  <a:gd name="T44" fmla="*/ 0 w 1297"/>
                  <a:gd name="T45" fmla="*/ 0 h 958"/>
                  <a:gd name="T46" fmla="*/ 0 w 1297"/>
                  <a:gd name="T47" fmla="*/ 0 h 958"/>
                  <a:gd name="T48" fmla="*/ 0 w 1297"/>
                  <a:gd name="T49" fmla="*/ 0 h 958"/>
                  <a:gd name="T50" fmla="*/ 0 w 1297"/>
                  <a:gd name="T51" fmla="*/ 0 h 958"/>
                  <a:gd name="T52" fmla="*/ 0 w 1297"/>
                  <a:gd name="T53" fmla="*/ 0 h 958"/>
                  <a:gd name="T54" fmla="*/ 0 w 1297"/>
                  <a:gd name="T55" fmla="*/ 0 h 958"/>
                  <a:gd name="T56" fmla="*/ 0 w 1297"/>
                  <a:gd name="T57" fmla="*/ 0 h 95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97"/>
                  <a:gd name="T88" fmla="*/ 0 h 958"/>
                  <a:gd name="T89" fmla="*/ 1297 w 1297"/>
                  <a:gd name="T90" fmla="*/ 958 h 95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97" h="958">
                    <a:moveTo>
                      <a:pt x="87" y="0"/>
                    </a:moveTo>
                    <a:lnTo>
                      <a:pt x="1210" y="0"/>
                    </a:lnTo>
                    <a:lnTo>
                      <a:pt x="1233" y="2"/>
                    </a:lnTo>
                    <a:lnTo>
                      <a:pt x="1254" y="10"/>
                    </a:lnTo>
                    <a:lnTo>
                      <a:pt x="1272" y="21"/>
                    </a:lnTo>
                    <a:lnTo>
                      <a:pt x="1286" y="37"/>
                    </a:lnTo>
                    <a:lnTo>
                      <a:pt x="1295" y="54"/>
                    </a:lnTo>
                    <a:lnTo>
                      <a:pt x="1297" y="75"/>
                    </a:lnTo>
                    <a:lnTo>
                      <a:pt x="1297" y="883"/>
                    </a:lnTo>
                    <a:lnTo>
                      <a:pt x="1295" y="904"/>
                    </a:lnTo>
                    <a:lnTo>
                      <a:pt x="1286" y="921"/>
                    </a:lnTo>
                    <a:lnTo>
                      <a:pt x="1272" y="937"/>
                    </a:lnTo>
                    <a:lnTo>
                      <a:pt x="1254" y="948"/>
                    </a:lnTo>
                    <a:lnTo>
                      <a:pt x="1233" y="956"/>
                    </a:lnTo>
                    <a:lnTo>
                      <a:pt x="1210" y="958"/>
                    </a:lnTo>
                    <a:lnTo>
                      <a:pt x="87" y="958"/>
                    </a:lnTo>
                    <a:lnTo>
                      <a:pt x="64" y="956"/>
                    </a:lnTo>
                    <a:lnTo>
                      <a:pt x="43" y="948"/>
                    </a:lnTo>
                    <a:lnTo>
                      <a:pt x="25" y="937"/>
                    </a:lnTo>
                    <a:lnTo>
                      <a:pt x="11" y="921"/>
                    </a:lnTo>
                    <a:lnTo>
                      <a:pt x="2" y="904"/>
                    </a:lnTo>
                    <a:lnTo>
                      <a:pt x="0" y="883"/>
                    </a:lnTo>
                    <a:lnTo>
                      <a:pt x="0" y="75"/>
                    </a:lnTo>
                    <a:lnTo>
                      <a:pt x="2" y="54"/>
                    </a:lnTo>
                    <a:lnTo>
                      <a:pt x="11" y="37"/>
                    </a:lnTo>
                    <a:lnTo>
                      <a:pt x="25" y="21"/>
                    </a:lnTo>
                    <a:lnTo>
                      <a:pt x="43" y="10"/>
                    </a:lnTo>
                    <a:lnTo>
                      <a:pt x="64" y="2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989AFF"/>
              </a:solidFill>
              <a:ln w="0">
                <a:solidFill>
                  <a:srgbClr val="989A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6" name="Line 191"/>
              <p:cNvSpPr>
                <a:spLocks noChangeAspect="1" noChangeShapeType="1"/>
              </p:cNvSpPr>
              <p:nvPr/>
            </p:nvSpPr>
            <p:spPr bwMode="auto">
              <a:xfrm flipH="1">
                <a:off x="2548" y="3585"/>
                <a:ext cx="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7" name="Line 192"/>
              <p:cNvSpPr>
                <a:spLocks noChangeAspect="1" noChangeShapeType="1"/>
              </p:cNvSpPr>
              <p:nvPr/>
            </p:nvSpPr>
            <p:spPr bwMode="auto">
              <a:xfrm flipH="1">
                <a:off x="2547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8" name="Line 193"/>
              <p:cNvSpPr>
                <a:spLocks noChangeAspect="1" noChangeShapeType="1"/>
              </p:cNvSpPr>
              <p:nvPr/>
            </p:nvSpPr>
            <p:spPr bwMode="auto">
              <a:xfrm flipH="1">
                <a:off x="2545" y="3589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29" name="Line 194"/>
              <p:cNvSpPr>
                <a:spLocks noChangeAspect="1" noChangeShapeType="1"/>
              </p:cNvSpPr>
              <p:nvPr/>
            </p:nvSpPr>
            <p:spPr bwMode="auto">
              <a:xfrm flipH="1">
                <a:off x="2543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0" name="Line 195"/>
              <p:cNvSpPr>
                <a:spLocks noChangeAspect="1" noChangeShapeType="1"/>
              </p:cNvSpPr>
              <p:nvPr/>
            </p:nvSpPr>
            <p:spPr bwMode="auto">
              <a:xfrm flipH="1">
                <a:off x="2541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1" name="Line 196"/>
              <p:cNvSpPr>
                <a:spLocks noChangeAspect="1" noChangeShapeType="1"/>
              </p:cNvSpPr>
              <p:nvPr/>
            </p:nvSpPr>
            <p:spPr bwMode="auto">
              <a:xfrm flipH="1">
                <a:off x="2539" y="3593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2" name="Line 197"/>
              <p:cNvSpPr>
                <a:spLocks noChangeAspect="1" noChangeShapeType="1"/>
              </p:cNvSpPr>
              <p:nvPr/>
            </p:nvSpPr>
            <p:spPr bwMode="auto">
              <a:xfrm flipH="1">
                <a:off x="2418" y="3593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3" name="Line 198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5" y="3593"/>
                <a:ext cx="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4" name="Line 19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3" y="35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5" name="Line 2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1" y="3591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6" name="Line 2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10" y="3589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7" name="Line 20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9" y="3587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8" name="Line 20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08" y="3585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39" name="Line 204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0" name="Line 205"/>
              <p:cNvSpPr>
                <a:spLocks noChangeAspect="1" noChangeShapeType="1"/>
              </p:cNvSpPr>
              <p:nvPr/>
            </p:nvSpPr>
            <p:spPr bwMode="auto">
              <a:xfrm flipV="1">
                <a:off x="2408" y="3495"/>
                <a:ext cx="1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1" name="Line 206"/>
              <p:cNvSpPr>
                <a:spLocks noChangeAspect="1" noChangeShapeType="1"/>
              </p:cNvSpPr>
              <p:nvPr/>
            </p:nvSpPr>
            <p:spPr bwMode="auto">
              <a:xfrm flipV="1">
                <a:off x="2409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2" name="Line 207"/>
              <p:cNvSpPr>
                <a:spLocks noChangeAspect="1" noChangeShapeType="1"/>
              </p:cNvSpPr>
              <p:nvPr/>
            </p:nvSpPr>
            <p:spPr bwMode="auto">
              <a:xfrm flipV="1">
                <a:off x="2410" y="3492"/>
                <a:ext cx="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3" name="Line 208"/>
              <p:cNvSpPr>
                <a:spLocks noChangeAspect="1" noChangeShapeType="1"/>
              </p:cNvSpPr>
              <p:nvPr/>
            </p:nvSpPr>
            <p:spPr bwMode="auto">
              <a:xfrm flipV="1">
                <a:off x="2411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4" name="Line 209"/>
              <p:cNvSpPr>
                <a:spLocks noChangeAspect="1" noChangeShapeType="1"/>
              </p:cNvSpPr>
              <p:nvPr/>
            </p:nvSpPr>
            <p:spPr bwMode="auto">
              <a:xfrm flipV="1">
                <a:off x="2413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5" name="Line 210"/>
              <p:cNvSpPr>
                <a:spLocks noChangeAspect="1" noChangeShapeType="1"/>
              </p:cNvSpPr>
              <p:nvPr/>
            </p:nvSpPr>
            <p:spPr bwMode="auto">
              <a:xfrm flipV="1">
                <a:off x="2415" y="3489"/>
                <a:ext cx="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6" name="Line 211"/>
              <p:cNvSpPr>
                <a:spLocks noChangeAspect="1" noChangeShapeType="1"/>
              </p:cNvSpPr>
              <p:nvPr/>
            </p:nvSpPr>
            <p:spPr bwMode="auto">
              <a:xfrm>
                <a:off x="2418" y="3489"/>
                <a:ext cx="121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7" name="Line 212"/>
              <p:cNvSpPr>
                <a:spLocks noChangeAspect="1" noChangeShapeType="1"/>
              </p:cNvSpPr>
              <p:nvPr/>
            </p:nvSpPr>
            <p:spPr bwMode="auto">
              <a:xfrm>
                <a:off x="2539" y="3489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8" name="Line 213"/>
              <p:cNvSpPr>
                <a:spLocks noChangeAspect="1" noChangeShapeType="1"/>
              </p:cNvSpPr>
              <p:nvPr/>
            </p:nvSpPr>
            <p:spPr bwMode="auto">
              <a:xfrm>
                <a:off x="2541" y="3490"/>
                <a:ext cx="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49" name="Line 214"/>
              <p:cNvSpPr>
                <a:spLocks noChangeAspect="1" noChangeShapeType="1"/>
              </p:cNvSpPr>
              <p:nvPr/>
            </p:nvSpPr>
            <p:spPr bwMode="auto">
              <a:xfrm>
                <a:off x="2543" y="3490"/>
                <a:ext cx="2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50" name="Line 215"/>
              <p:cNvSpPr>
                <a:spLocks noChangeAspect="1" noChangeShapeType="1"/>
              </p:cNvSpPr>
              <p:nvPr/>
            </p:nvSpPr>
            <p:spPr bwMode="auto">
              <a:xfrm>
                <a:off x="2545" y="3492"/>
                <a:ext cx="2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51" name="Line 216"/>
              <p:cNvSpPr>
                <a:spLocks noChangeAspect="1" noChangeShapeType="1"/>
              </p:cNvSpPr>
              <p:nvPr/>
            </p:nvSpPr>
            <p:spPr bwMode="auto">
              <a:xfrm>
                <a:off x="2547" y="3493"/>
                <a:ext cx="1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52" name="Line 217"/>
              <p:cNvSpPr>
                <a:spLocks noChangeAspect="1" noChangeShapeType="1"/>
              </p:cNvSpPr>
              <p:nvPr/>
            </p:nvSpPr>
            <p:spPr bwMode="auto">
              <a:xfrm>
                <a:off x="2548" y="3495"/>
                <a:ext cx="0" cy="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53" name="Line 218"/>
              <p:cNvSpPr>
                <a:spLocks noChangeAspect="1" noChangeShapeType="1"/>
              </p:cNvSpPr>
              <p:nvPr/>
            </p:nvSpPr>
            <p:spPr bwMode="auto">
              <a:xfrm>
                <a:off x="2548" y="3498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54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2421" y="3501"/>
                <a:ext cx="114" cy="80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B5B507"/>
                  </a:gs>
                </a:gsLst>
                <a:path path="shape">
                  <a:fillToRect l="50000" t="50000" r="50000" b="50000"/>
                </a:path>
              </a:gradFill>
              <a:ln w="0">
                <a:solidFill>
                  <a:srgbClr val="989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55" name="Line 220"/>
              <p:cNvSpPr>
                <a:spLocks noChangeAspect="1" noChangeShapeType="1"/>
              </p:cNvSpPr>
              <p:nvPr/>
            </p:nvSpPr>
            <p:spPr bwMode="auto">
              <a:xfrm flipH="1">
                <a:off x="2421" y="358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56" name="Line 221"/>
              <p:cNvSpPr>
                <a:spLocks noChangeAspect="1" noChangeShapeType="1"/>
              </p:cNvSpPr>
              <p:nvPr/>
            </p:nvSpPr>
            <p:spPr bwMode="auto">
              <a:xfrm flipV="1">
                <a:off x="2421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57" name="Line 222"/>
              <p:cNvSpPr>
                <a:spLocks noChangeAspect="1" noChangeShapeType="1"/>
              </p:cNvSpPr>
              <p:nvPr/>
            </p:nvSpPr>
            <p:spPr bwMode="auto">
              <a:xfrm>
                <a:off x="2421" y="3501"/>
                <a:ext cx="11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58" name="Line 223"/>
              <p:cNvSpPr>
                <a:spLocks noChangeAspect="1" noChangeShapeType="1"/>
              </p:cNvSpPr>
              <p:nvPr/>
            </p:nvSpPr>
            <p:spPr bwMode="auto">
              <a:xfrm>
                <a:off x="2535" y="3501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59" name="Line 224"/>
              <p:cNvSpPr>
                <a:spLocks noChangeAspect="1" noChangeShapeType="1"/>
              </p:cNvSpPr>
              <p:nvPr/>
            </p:nvSpPr>
            <p:spPr bwMode="auto">
              <a:xfrm>
                <a:off x="2594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60" name="Freeform 225"/>
              <p:cNvSpPr>
                <a:spLocks noChangeAspect="1"/>
              </p:cNvSpPr>
              <p:nvPr/>
            </p:nvSpPr>
            <p:spPr bwMode="auto">
              <a:xfrm>
                <a:off x="2582" y="3551"/>
                <a:ext cx="27" cy="9"/>
              </a:xfrm>
              <a:custGeom>
                <a:avLst/>
                <a:gdLst>
                  <a:gd name="T0" fmla="*/ 0 w 255"/>
                  <a:gd name="T1" fmla="*/ 0 h 79"/>
                  <a:gd name="T2" fmla="*/ 0 w 255"/>
                  <a:gd name="T3" fmla="*/ 0 h 79"/>
                  <a:gd name="T4" fmla="*/ 0 w 255"/>
                  <a:gd name="T5" fmla="*/ 0 h 79"/>
                  <a:gd name="T6" fmla="*/ 0 w 255"/>
                  <a:gd name="T7" fmla="*/ 0 h 79"/>
                  <a:gd name="T8" fmla="*/ 0 w 255"/>
                  <a:gd name="T9" fmla="*/ 0 h 79"/>
                  <a:gd name="T10" fmla="*/ 0 w 255"/>
                  <a:gd name="T11" fmla="*/ 0 h 79"/>
                  <a:gd name="T12" fmla="*/ 0 w 255"/>
                  <a:gd name="T13" fmla="*/ 0 h 79"/>
                  <a:gd name="T14" fmla="*/ 0 w 255"/>
                  <a:gd name="T15" fmla="*/ 0 h 79"/>
                  <a:gd name="T16" fmla="*/ 0 w 255"/>
                  <a:gd name="T17" fmla="*/ 0 h 79"/>
                  <a:gd name="T18" fmla="*/ 0 w 255"/>
                  <a:gd name="T19" fmla="*/ 0 h 79"/>
                  <a:gd name="T20" fmla="*/ 0 w 255"/>
                  <a:gd name="T21" fmla="*/ 0 h 79"/>
                  <a:gd name="T22" fmla="*/ 0 w 255"/>
                  <a:gd name="T23" fmla="*/ 0 h 79"/>
                  <a:gd name="T24" fmla="*/ 0 w 255"/>
                  <a:gd name="T25" fmla="*/ 0 h 79"/>
                  <a:gd name="T26" fmla="*/ 0 w 255"/>
                  <a:gd name="T27" fmla="*/ 0 h 79"/>
                  <a:gd name="T28" fmla="*/ 0 w 255"/>
                  <a:gd name="T29" fmla="*/ 0 h 79"/>
                  <a:gd name="T30" fmla="*/ 0 w 255"/>
                  <a:gd name="T31" fmla="*/ 0 h 79"/>
                  <a:gd name="T32" fmla="*/ 0 w 255"/>
                  <a:gd name="T33" fmla="*/ 0 h 79"/>
                  <a:gd name="T34" fmla="*/ 0 w 255"/>
                  <a:gd name="T35" fmla="*/ 0 h 79"/>
                  <a:gd name="T36" fmla="*/ 0 w 255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5"/>
                  <a:gd name="T58" fmla="*/ 0 h 79"/>
                  <a:gd name="T59" fmla="*/ 255 w 255"/>
                  <a:gd name="T60" fmla="*/ 79 h 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5" h="79">
                    <a:moveTo>
                      <a:pt x="40" y="0"/>
                    </a:moveTo>
                    <a:lnTo>
                      <a:pt x="216" y="0"/>
                    </a:lnTo>
                    <a:lnTo>
                      <a:pt x="231" y="2"/>
                    </a:lnTo>
                    <a:lnTo>
                      <a:pt x="244" y="11"/>
                    </a:lnTo>
                    <a:lnTo>
                      <a:pt x="253" y="24"/>
                    </a:lnTo>
                    <a:lnTo>
                      <a:pt x="255" y="39"/>
                    </a:lnTo>
                    <a:lnTo>
                      <a:pt x="253" y="55"/>
                    </a:lnTo>
                    <a:lnTo>
                      <a:pt x="244" y="68"/>
                    </a:lnTo>
                    <a:lnTo>
                      <a:pt x="231" y="77"/>
                    </a:lnTo>
                    <a:lnTo>
                      <a:pt x="216" y="79"/>
                    </a:lnTo>
                    <a:lnTo>
                      <a:pt x="40" y="79"/>
                    </a:lnTo>
                    <a:lnTo>
                      <a:pt x="24" y="77"/>
                    </a:lnTo>
                    <a:lnTo>
                      <a:pt x="11" y="68"/>
                    </a:lnTo>
                    <a:lnTo>
                      <a:pt x="2" y="55"/>
                    </a:lnTo>
                    <a:lnTo>
                      <a:pt x="0" y="39"/>
                    </a:lnTo>
                    <a:lnTo>
                      <a:pt x="2" y="24"/>
                    </a:lnTo>
                    <a:lnTo>
                      <a:pt x="11" y="11"/>
                    </a:lnTo>
                    <a:lnTo>
                      <a:pt x="24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61" name="Line 226"/>
              <p:cNvSpPr>
                <a:spLocks noChangeAspect="1" noChangeShapeType="1"/>
              </p:cNvSpPr>
              <p:nvPr/>
            </p:nvSpPr>
            <p:spPr bwMode="auto">
              <a:xfrm>
                <a:off x="2630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62" name="Freeform 227"/>
              <p:cNvSpPr>
                <a:spLocks noChangeAspect="1"/>
              </p:cNvSpPr>
              <p:nvPr/>
            </p:nvSpPr>
            <p:spPr bwMode="auto">
              <a:xfrm>
                <a:off x="2617" y="3560"/>
                <a:ext cx="28" cy="8"/>
              </a:xfrm>
              <a:custGeom>
                <a:avLst/>
                <a:gdLst>
                  <a:gd name="T0" fmla="*/ 0 w 256"/>
                  <a:gd name="T1" fmla="*/ 0 h 80"/>
                  <a:gd name="T2" fmla="*/ 0 w 256"/>
                  <a:gd name="T3" fmla="*/ 0 h 80"/>
                  <a:gd name="T4" fmla="*/ 0 w 256"/>
                  <a:gd name="T5" fmla="*/ 0 h 80"/>
                  <a:gd name="T6" fmla="*/ 0 w 256"/>
                  <a:gd name="T7" fmla="*/ 0 h 80"/>
                  <a:gd name="T8" fmla="*/ 0 w 256"/>
                  <a:gd name="T9" fmla="*/ 0 h 80"/>
                  <a:gd name="T10" fmla="*/ 0 w 256"/>
                  <a:gd name="T11" fmla="*/ 0 h 80"/>
                  <a:gd name="T12" fmla="*/ 0 w 256"/>
                  <a:gd name="T13" fmla="*/ 0 h 80"/>
                  <a:gd name="T14" fmla="*/ 0 w 256"/>
                  <a:gd name="T15" fmla="*/ 0 h 80"/>
                  <a:gd name="T16" fmla="*/ 0 w 256"/>
                  <a:gd name="T17" fmla="*/ 0 h 80"/>
                  <a:gd name="T18" fmla="*/ 0 w 256"/>
                  <a:gd name="T19" fmla="*/ 0 h 80"/>
                  <a:gd name="T20" fmla="*/ 0 w 256"/>
                  <a:gd name="T21" fmla="*/ 0 h 80"/>
                  <a:gd name="T22" fmla="*/ 0 w 256"/>
                  <a:gd name="T23" fmla="*/ 0 h 80"/>
                  <a:gd name="T24" fmla="*/ 0 w 256"/>
                  <a:gd name="T25" fmla="*/ 0 h 80"/>
                  <a:gd name="T26" fmla="*/ 0 w 256"/>
                  <a:gd name="T27" fmla="*/ 0 h 80"/>
                  <a:gd name="T28" fmla="*/ 0 w 256"/>
                  <a:gd name="T29" fmla="*/ 0 h 80"/>
                  <a:gd name="T30" fmla="*/ 0 w 256"/>
                  <a:gd name="T31" fmla="*/ 0 h 80"/>
                  <a:gd name="T32" fmla="*/ 0 w 256"/>
                  <a:gd name="T33" fmla="*/ 0 h 80"/>
                  <a:gd name="T34" fmla="*/ 0 w 256"/>
                  <a:gd name="T35" fmla="*/ 0 h 80"/>
                  <a:gd name="T36" fmla="*/ 0 w 256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6"/>
                  <a:gd name="T58" fmla="*/ 0 h 80"/>
                  <a:gd name="T59" fmla="*/ 256 w 256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6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2" y="3"/>
                    </a:lnTo>
                    <a:lnTo>
                      <a:pt x="245" y="12"/>
                    </a:lnTo>
                    <a:lnTo>
                      <a:pt x="254" y="25"/>
                    </a:lnTo>
                    <a:lnTo>
                      <a:pt x="256" y="41"/>
                    </a:lnTo>
                    <a:lnTo>
                      <a:pt x="254" y="56"/>
                    </a:lnTo>
                    <a:lnTo>
                      <a:pt x="245" y="69"/>
                    </a:lnTo>
                    <a:lnTo>
                      <a:pt x="232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4" y="78"/>
                    </a:lnTo>
                    <a:lnTo>
                      <a:pt x="12" y="69"/>
                    </a:lnTo>
                    <a:lnTo>
                      <a:pt x="3" y="56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4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63" name="Line 228"/>
              <p:cNvSpPr>
                <a:spLocks noChangeAspect="1" noChangeShapeType="1"/>
              </p:cNvSpPr>
              <p:nvPr/>
            </p:nvSpPr>
            <p:spPr bwMode="auto">
              <a:xfrm>
                <a:off x="2665" y="3525"/>
                <a:ext cx="0" cy="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64" name="Freeform 229"/>
              <p:cNvSpPr>
                <a:spLocks noChangeAspect="1"/>
              </p:cNvSpPr>
              <p:nvPr/>
            </p:nvSpPr>
            <p:spPr bwMode="auto">
              <a:xfrm>
                <a:off x="2652" y="3549"/>
                <a:ext cx="28" cy="9"/>
              </a:xfrm>
              <a:custGeom>
                <a:avLst/>
                <a:gdLst>
                  <a:gd name="T0" fmla="*/ 0 w 257"/>
                  <a:gd name="T1" fmla="*/ 0 h 80"/>
                  <a:gd name="T2" fmla="*/ 0 w 257"/>
                  <a:gd name="T3" fmla="*/ 0 h 80"/>
                  <a:gd name="T4" fmla="*/ 0 w 257"/>
                  <a:gd name="T5" fmla="*/ 0 h 80"/>
                  <a:gd name="T6" fmla="*/ 0 w 257"/>
                  <a:gd name="T7" fmla="*/ 0 h 80"/>
                  <a:gd name="T8" fmla="*/ 0 w 257"/>
                  <a:gd name="T9" fmla="*/ 0 h 80"/>
                  <a:gd name="T10" fmla="*/ 0 w 257"/>
                  <a:gd name="T11" fmla="*/ 0 h 80"/>
                  <a:gd name="T12" fmla="*/ 0 w 257"/>
                  <a:gd name="T13" fmla="*/ 0 h 80"/>
                  <a:gd name="T14" fmla="*/ 0 w 257"/>
                  <a:gd name="T15" fmla="*/ 0 h 80"/>
                  <a:gd name="T16" fmla="*/ 0 w 257"/>
                  <a:gd name="T17" fmla="*/ 0 h 80"/>
                  <a:gd name="T18" fmla="*/ 0 w 257"/>
                  <a:gd name="T19" fmla="*/ 0 h 80"/>
                  <a:gd name="T20" fmla="*/ 0 w 257"/>
                  <a:gd name="T21" fmla="*/ 0 h 80"/>
                  <a:gd name="T22" fmla="*/ 0 w 257"/>
                  <a:gd name="T23" fmla="*/ 0 h 80"/>
                  <a:gd name="T24" fmla="*/ 0 w 257"/>
                  <a:gd name="T25" fmla="*/ 0 h 80"/>
                  <a:gd name="T26" fmla="*/ 0 w 257"/>
                  <a:gd name="T27" fmla="*/ 0 h 80"/>
                  <a:gd name="T28" fmla="*/ 0 w 257"/>
                  <a:gd name="T29" fmla="*/ 0 h 80"/>
                  <a:gd name="T30" fmla="*/ 0 w 257"/>
                  <a:gd name="T31" fmla="*/ 0 h 80"/>
                  <a:gd name="T32" fmla="*/ 0 w 257"/>
                  <a:gd name="T33" fmla="*/ 0 h 80"/>
                  <a:gd name="T34" fmla="*/ 0 w 257"/>
                  <a:gd name="T35" fmla="*/ 0 h 80"/>
                  <a:gd name="T36" fmla="*/ 0 w 257"/>
                  <a:gd name="T37" fmla="*/ 0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7"/>
                  <a:gd name="T58" fmla="*/ 0 h 80"/>
                  <a:gd name="T59" fmla="*/ 257 w 257"/>
                  <a:gd name="T60" fmla="*/ 80 h 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7" h="80">
                    <a:moveTo>
                      <a:pt x="41" y="0"/>
                    </a:moveTo>
                    <a:lnTo>
                      <a:pt x="217" y="0"/>
                    </a:lnTo>
                    <a:lnTo>
                      <a:pt x="233" y="3"/>
                    </a:lnTo>
                    <a:lnTo>
                      <a:pt x="246" y="12"/>
                    </a:lnTo>
                    <a:lnTo>
                      <a:pt x="255" y="24"/>
                    </a:lnTo>
                    <a:lnTo>
                      <a:pt x="257" y="41"/>
                    </a:lnTo>
                    <a:lnTo>
                      <a:pt x="255" y="56"/>
                    </a:lnTo>
                    <a:lnTo>
                      <a:pt x="246" y="69"/>
                    </a:lnTo>
                    <a:lnTo>
                      <a:pt x="233" y="78"/>
                    </a:lnTo>
                    <a:lnTo>
                      <a:pt x="217" y="80"/>
                    </a:lnTo>
                    <a:lnTo>
                      <a:pt x="41" y="80"/>
                    </a:lnTo>
                    <a:lnTo>
                      <a:pt x="26" y="78"/>
                    </a:lnTo>
                    <a:lnTo>
                      <a:pt x="13" y="69"/>
                    </a:lnTo>
                    <a:lnTo>
                      <a:pt x="4" y="56"/>
                    </a:lnTo>
                    <a:lnTo>
                      <a:pt x="0" y="41"/>
                    </a:lnTo>
                    <a:lnTo>
                      <a:pt x="4" y="24"/>
                    </a:lnTo>
                    <a:lnTo>
                      <a:pt x="13" y="12"/>
                    </a:lnTo>
                    <a:lnTo>
                      <a:pt x="26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3A3EFF"/>
              </a:solidFill>
              <a:ln w="0">
                <a:solidFill>
                  <a:srgbClr val="3A3E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65" name="Freeform 230"/>
              <p:cNvSpPr>
                <a:spLocks noChangeAspect="1"/>
              </p:cNvSpPr>
              <p:nvPr/>
            </p:nvSpPr>
            <p:spPr bwMode="auto">
              <a:xfrm>
                <a:off x="2586" y="3496"/>
                <a:ext cx="17" cy="16"/>
              </a:xfrm>
              <a:custGeom>
                <a:avLst/>
                <a:gdLst>
                  <a:gd name="T0" fmla="*/ 0 w 151"/>
                  <a:gd name="T1" fmla="*/ 0 h 152"/>
                  <a:gd name="T2" fmla="*/ 0 w 151"/>
                  <a:gd name="T3" fmla="*/ 0 h 152"/>
                  <a:gd name="T4" fmla="*/ 0 w 151"/>
                  <a:gd name="T5" fmla="*/ 0 h 152"/>
                  <a:gd name="T6" fmla="*/ 0 w 151"/>
                  <a:gd name="T7" fmla="*/ 0 h 152"/>
                  <a:gd name="T8" fmla="*/ 0 w 151"/>
                  <a:gd name="T9" fmla="*/ 0 h 152"/>
                  <a:gd name="T10" fmla="*/ 0 w 151"/>
                  <a:gd name="T11" fmla="*/ 0 h 152"/>
                  <a:gd name="T12" fmla="*/ 0 w 151"/>
                  <a:gd name="T13" fmla="*/ 0 h 152"/>
                  <a:gd name="T14" fmla="*/ 0 w 151"/>
                  <a:gd name="T15" fmla="*/ 0 h 152"/>
                  <a:gd name="T16" fmla="*/ 0 w 151"/>
                  <a:gd name="T17" fmla="*/ 0 h 152"/>
                  <a:gd name="T18" fmla="*/ 0 w 151"/>
                  <a:gd name="T19" fmla="*/ 0 h 152"/>
                  <a:gd name="T20" fmla="*/ 0 w 151"/>
                  <a:gd name="T21" fmla="*/ 0 h 152"/>
                  <a:gd name="T22" fmla="*/ 0 w 151"/>
                  <a:gd name="T23" fmla="*/ 0 h 152"/>
                  <a:gd name="T24" fmla="*/ 0 w 151"/>
                  <a:gd name="T25" fmla="*/ 0 h 152"/>
                  <a:gd name="T26" fmla="*/ 0 w 151"/>
                  <a:gd name="T27" fmla="*/ 0 h 152"/>
                  <a:gd name="T28" fmla="*/ 0 w 151"/>
                  <a:gd name="T29" fmla="*/ 0 h 152"/>
                  <a:gd name="T30" fmla="*/ 0 w 151"/>
                  <a:gd name="T31" fmla="*/ 0 h 152"/>
                  <a:gd name="T32" fmla="*/ 0 w 151"/>
                  <a:gd name="T33" fmla="*/ 0 h 152"/>
                  <a:gd name="T34" fmla="*/ 0 w 151"/>
                  <a:gd name="T35" fmla="*/ 0 h 152"/>
                  <a:gd name="T36" fmla="*/ 0 w 151"/>
                  <a:gd name="T37" fmla="*/ 0 h 152"/>
                  <a:gd name="T38" fmla="*/ 0 w 151"/>
                  <a:gd name="T39" fmla="*/ 0 h 152"/>
                  <a:gd name="T40" fmla="*/ 0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66" name="Freeform 231"/>
              <p:cNvSpPr>
                <a:spLocks noChangeAspect="1"/>
              </p:cNvSpPr>
              <p:nvPr/>
            </p:nvSpPr>
            <p:spPr bwMode="auto">
              <a:xfrm>
                <a:off x="2622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67" name="Freeform 232"/>
              <p:cNvSpPr>
                <a:spLocks noChangeAspect="1"/>
              </p:cNvSpPr>
              <p:nvPr/>
            </p:nvSpPr>
            <p:spPr bwMode="auto">
              <a:xfrm>
                <a:off x="2656" y="3496"/>
                <a:ext cx="16" cy="16"/>
              </a:xfrm>
              <a:custGeom>
                <a:avLst/>
                <a:gdLst>
                  <a:gd name="T0" fmla="*/ 0 w 152"/>
                  <a:gd name="T1" fmla="*/ 0 h 152"/>
                  <a:gd name="T2" fmla="*/ 0 w 152"/>
                  <a:gd name="T3" fmla="*/ 0 h 152"/>
                  <a:gd name="T4" fmla="*/ 0 w 152"/>
                  <a:gd name="T5" fmla="*/ 0 h 152"/>
                  <a:gd name="T6" fmla="*/ 0 w 152"/>
                  <a:gd name="T7" fmla="*/ 0 h 152"/>
                  <a:gd name="T8" fmla="*/ 0 w 152"/>
                  <a:gd name="T9" fmla="*/ 0 h 152"/>
                  <a:gd name="T10" fmla="*/ 0 w 152"/>
                  <a:gd name="T11" fmla="*/ 0 h 152"/>
                  <a:gd name="T12" fmla="*/ 0 w 152"/>
                  <a:gd name="T13" fmla="*/ 0 h 152"/>
                  <a:gd name="T14" fmla="*/ 0 w 152"/>
                  <a:gd name="T15" fmla="*/ 0 h 152"/>
                  <a:gd name="T16" fmla="*/ 0 w 152"/>
                  <a:gd name="T17" fmla="*/ 0 h 152"/>
                  <a:gd name="T18" fmla="*/ 0 w 152"/>
                  <a:gd name="T19" fmla="*/ 0 h 152"/>
                  <a:gd name="T20" fmla="*/ 0 w 152"/>
                  <a:gd name="T21" fmla="*/ 0 h 152"/>
                  <a:gd name="T22" fmla="*/ 0 w 152"/>
                  <a:gd name="T23" fmla="*/ 0 h 152"/>
                  <a:gd name="T24" fmla="*/ 0 w 152"/>
                  <a:gd name="T25" fmla="*/ 0 h 152"/>
                  <a:gd name="T26" fmla="*/ 0 w 152"/>
                  <a:gd name="T27" fmla="*/ 0 h 152"/>
                  <a:gd name="T28" fmla="*/ 0 w 152"/>
                  <a:gd name="T29" fmla="*/ 0 h 152"/>
                  <a:gd name="T30" fmla="*/ 0 w 152"/>
                  <a:gd name="T31" fmla="*/ 0 h 152"/>
                  <a:gd name="T32" fmla="*/ 0 w 152"/>
                  <a:gd name="T33" fmla="*/ 0 h 152"/>
                  <a:gd name="T34" fmla="*/ 0 w 152"/>
                  <a:gd name="T35" fmla="*/ 0 h 152"/>
                  <a:gd name="T36" fmla="*/ 0 w 152"/>
                  <a:gd name="T37" fmla="*/ 0 h 152"/>
                  <a:gd name="T38" fmla="*/ 0 w 152"/>
                  <a:gd name="T39" fmla="*/ 0 h 152"/>
                  <a:gd name="T40" fmla="*/ 0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2068" name="Oval 233"/>
              <p:cNvSpPr>
                <a:spLocks noChangeAspect="1" noChangeArrowheads="1"/>
              </p:cNvSpPr>
              <p:nvPr/>
            </p:nvSpPr>
            <p:spPr bwMode="auto">
              <a:xfrm>
                <a:off x="2691" y="3508"/>
                <a:ext cx="62" cy="62"/>
              </a:xfrm>
              <a:prstGeom prst="ellipse">
                <a:avLst/>
              </a:prstGeom>
              <a:solidFill>
                <a:srgbClr val="808080"/>
              </a:solidFill>
              <a:ln w="6350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</p:grpSp>
        <p:cxnSp>
          <p:nvCxnSpPr>
            <p:cNvPr id="1697" name="直線コネクタ 1696"/>
            <p:cNvCxnSpPr/>
            <p:nvPr/>
          </p:nvCxnSpPr>
          <p:spPr bwMode="auto">
            <a:xfrm>
              <a:off x="5853036" y="6292879"/>
              <a:ext cx="676275" cy="0"/>
            </a:xfrm>
            <a:prstGeom prst="line">
              <a:avLst/>
            </a:prstGeom>
            <a:ln w="38100">
              <a:solidFill>
                <a:srgbClr val="9966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98" name="Group 1084"/>
            <p:cNvGrpSpPr>
              <a:grpSpLocks noChangeAspect="1"/>
            </p:cNvGrpSpPr>
            <p:nvPr/>
          </p:nvGrpSpPr>
          <p:grpSpPr bwMode="auto">
            <a:xfrm>
              <a:off x="6452737" y="6189691"/>
              <a:ext cx="411126" cy="192088"/>
              <a:chOff x="2346" y="544"/>
              <a:chExt cx="2405" cy="1118"/>
            </a:xfrm>
          </p:grpSpPr>
          <p:sp>
            <p:nvSpPr>
              <p:cNvPr id="1829" name="AutoShape 1085"/>
              <p:cNvSpPr>
                <a:spLocks noChangeAspect="1" noChangeArrowheads="1" noTextEdit="1"/>
              </p:cNvSpPr>
              <p:nvPr/>
            </p:nvSpPr>
            <p:spPr bwMode="auto">
              <a:xfrm>
                <a:off x="2346" y="54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30" name="Rectangle 1086"/>
              <p:cNvSpPr>
                <a:spLocks noChangeAspect="1" noChangeArrowheads="1"/>
              </p:cNvSpPr>
              <p:nvPr/>
            </p:nvSpPr>
            <p:spPr bwMode="auto">
              <a:xfrm>
                <a:off x="2353" y="818"/>
                <a:ext cx="1963" cy="837"/>
              </a:xfrm>
              <a:prstGeom prst="rect">
                <a:avLst/>
              </a:prstGeom>
              <a:solidFill>
                <a:srgbClr val="CC99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31" name="Line 1087"/>
              <p:cNvSpPr>
                <a:spLocks noChangeAspect="1" noChangeShapeType="1"/>
              </p:cNvSpPr>
              <p:nvPr/>
            </p:nvSpPr>
            <p:spPr bwMode="auto">
              <a:xfrm flipH="1">
                <a:off x="2353" y="165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32" name="Line 1088"/>
              <p:cNvSpPr>
                <a:spLocks noChangeAspect="1" noChangeShapeType="1"/>
              </p:cNvSpPr>
              <p:nvPr/>
            </p:nvSpPr>
            <p:spPr bwMode="auto">
              <a:xfrm flipV="1">
                <a:off x="2353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33" name="Line 108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34" name="Line 1090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35" name="Freeform 1091"/>
              <p:cNvSpPr>
                <a:spLocks noChangeAspect="1"/>
              </p:cNvSpPr>
              <p:nvPr/>
            </p:nvSpPr>
            <p:spPr bwMode="auto">
              <a:xfrm>
                <a:off x="4316" y="56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36" name="Line 1092"/>
              <p:cNvSpPr>
                <a:spLocks noChangeAspect="1" noChangeShapeType="1"/>
              </p:cNvSpPr>
              <p:nvPr/>
            </p:nvSpPr>
            <p:spPr bwMode="auto">
              <a:xfrm flipV="1">
                <a:off x="4316" y="139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37" name="Line 1093"/>
              <p:cNvSpPr>
                <a:spLocks noChangeAspect="1" noChangeShapeType="1"/>
              </p:cNvSpPr>
              <p:nvPr/>
            </p:nvSpPr>
            <p:spPr bwMode="auto">
              <a:xfrm flipV="1">
                <a:off x="4741" y="56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38" name="Line 1094"/>
              <p:cNvSpPr>
                <a:spLocks noChangeAspect="1" noChangeShapeType="1"/>
              </p:cNvSpPr>
              <p:nvPr/>
            </p:nvSpPr>
            <p:spPr bwMode="auto">
              <a:xfrm flipH="1">
                <a:off x="4316" y="56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39" name="Line 1095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40" name="Freeform 1096"/>
              <p:cNvSpPr>
                <a:spLocks noChangeAspect="1"/>
              </p:cNvSpPr>
              <p:nvPr/>
            </p:nvSpPr>
            <p:spPr bwMode="auto">
              <a:xfrm>
                <a:off x="2353" y="56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41" name="Line 1097"/>
              <p:cNvSpPr>
                <a:spLocks noChangeAspect="1" noChangeShapeType="1"/>
              </p:cNvSpPr>
              <p:nvPr/>
            </p:nvSpPr>
            <p:spPr bwMode="auto">
              <a:xfrm flipH="1">
                <a:off x="2748" y="579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42" name="Line 1098"/>
              <p:cNvSpPr>
                <a:spLocks noChangeAspect="1" noChangeShapeType="1"/>
              </p:cNvSpPr>
              <p:nvPr/>
            </p:nvSpPr>
            <p:spPr bwMode="auto">
              <a:xfrm flipH="1">
                <a:off x="2353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43" name="Line 109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44" name="Line 1100"/>
              <p:cNvSpPr>
                <a:spLocks noChangeAspect="1" noChangeShapeType="1"/>
              </p:cNvSpPr>
              <p:nvPr/>
            </p:nvSpPr>
            <p:spPr bwMode="auto">
              <a:xfrm flipV="1">
                <a:off x="4316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45" name="Freeform 1101"/>
              <p:cNvSpPr>
                <a:spLocks noChangeAspect="1"/>
              </p:cNvSpPr>
              <p:nvPr/>
            </p:nvSpPr>
            <p:spPr bwMode="auto">
              <a:xfrm>
                <a:off x="2904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46" name="Freeform 1102"/>
              <p:cNvSpPr>
                <a:spLocks noChangeAspect="1"/>
              </p:cNvSpPr>
              <p:nvPr/>
            </p:nvSpPr>
            <p:spPr bwMode="auto">
              <a:xfrm>
                <a:off x="3752" y="931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47" name="Freeform 1103"/>
              <p:cNvSpPr>
                <a:spLocks noChangeAspect="1"/>
              </p:cNvSpPr>
              <p:nvPr/>
            </p:nvSpPr>
            <p:spPr bwMode="auto">
              <a:xfrm>
                <a:off x="3944" y="931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48" name="Freeform 1104"/>
              <p:cNvSpPr>
                <a:spLocks noChangeAspect="1"/>
              </p:cNvSpPr>
              <p:nvPr/>
            </p:nvSpPr>
            <p:spPr bwMode="auto">
              <a:xfrm>
                <a:off x="4125" y="931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49" name="Freeform 1105"/>
              <p:cNvSpPr>
                <a:spLocks noChangeAspect="1"/>
              </p:cNvSpPr>
              <p:nvPr/>
            </p:nvSpPr>
            <p:spPr bwMode="auto">
              <a:xfrm>
                <a:off x="3752" y="1117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50" name="Freeform 1106"/>
              <p:cNvSpPr>
                <a:spLocks noChangeAspect="1"/>
              </p:cNvSpPr>
              <p:nvPr/>
            </p:nvSpPr>
            <p:spPr bwMode="auto">
              <a:xfrm>
                <a:off x="3944" y="1117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51" name="Freeform 1107"/>
              <p:cNvSpPr>
                <a:spLocks noChangeAspect="1"/>
              </p:cNvSpPr>
              <p:nvPr/>
            </p:nvSpPr>
            <p:spPr bwMode="auto">
              <a:xfrm>
                <a:off x="4125" y="1117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52" name="AutoShape 1108"/>
              <p:cNvSpPr>
                <a:spLocks noChangeAspect="1" noChangeArrowheads="1"/>
              </p:cNvSpPr>
              <p:nvPr/>
            </p:nvSpPr>
            <p:spPr bwMode="auto">
              <a:xfrm>
                <a:off x="2844" y="918"/>
                <a:ext cx="474" cy="462"/>
              </a:xfrm>
              <a:prstGeom prst="octagon">
                <a:avLst>
                  <a:gd name="adj" fmla="val 29287"/>
                </a:avLst>
              </a:prstGeom>
              <a:gradFill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53" name="AutoShape 1109"/>
              <p:cNvSpPr>
                <a:spLocks noChangeAspect="1" noChangeArrowheads="1"/>
              </p:cNvSpPr>
              <p:nvPr/>
            </p:nvSpPr>
            <p:spPr bwMode="auto">
              <a:xfrm>
                <a:off x="3425" y="1187"/>
                <a:ext cx="179" cy="179"/>
              </a:xfrm>
              <a:prstGeom prst="octagon">
                <a:avLst>
                  <a:gd name="adj" fmla="val 29287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54" name="Freeform 1110"/>
              <p:cNvSpPr>
                <a:spLocks noChangeAspect="1"/>
              </p:cNvSpPr>
              <p:nvPr/>
            </p:nvSpPr>
            <p:spPr bwMode="auto">
              <a:xfrm>
                <a:off x="303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55" name="Freeform 1111"/>
              <p:cNvSpPr>
                <a:spLocks noChangeAspect="1"/>
              </p:cNvSpPr>
              <p:nvPr/>
            </p:nvSpPr>
            <p:spPr bwMode="auto">
              <a:xfrm>
                <a:off x="315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56" name="Rectangle 1112"/>
              <p:cNvSpPr>
                <a:spLocks noChangeAspect="1" noChangeArrowheads="1"/>
              </p:cNvSpPr>
              <p:nvPr/>
            </p:nvSpPr>
            <p:spPr bwMode="auto">
              <a:xfrm rot="-2700000">
                <a:off x="3386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57" name="Rectangle 1113"/>
              <p:cNvSpPr>
                <a:spLocks noChangeAspect="1" noChangeArrowheads="1"/>
              </p:cNvSpPr>
              <p:nvPr/>
            </p:nvSpPr>
            <p:spPr bwMode="auto">
              <a:xfrm rot="-2700000">
                <a:off x="3610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58" name="Rectangle 1114"/>
              <p:cNvSpPr>
                <a:spLocks noChangeAspect="1" noChangeArrowheads="1"/>
              </p:cNvSpPr>
              <p:nvPr/>
            </p:nvSpPr>
            <p:spPr bwMode="auto">
              <a:xfrm rot="-2700000">
                <a:off x="3834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59" name="Rectangle 1115"/>
              <p:cNvSpPr>
                <a:spLocks noChangeAspect="1" noChangeArrowheads="1"/>
              </p:cNvSpPr>
              <p:nvPr/>
            </p:nvSpPr>
            <p:spPr bwMode="auto">
              <a:xfrm rot="-2700000">
                <a:off x="4058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60" name="Rectangle 1116"/>
              <p:cNvSpPr>
                <a:spLocks noChangeAspect="1" noChangeArrowheads="1"/>
              </p:cNvSpPr>
              <p:nvPr/>
            </p:nvSpPr>
            <p:spPr bwMode="auto">
              <a:xfrm>
                <a:off x="2430" y="894"/>
                <a:ext cx="294" cy="7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61" name="Line 1117"/>
              <p:cNvSpPr>
                <a:spLocks noChangeAspect="1" noChangeShapeType="1"/>
              </p:cNvSpPr>
              <p:nvPr/>
            </p:nvSpPr>
            <p:spPr bwMode="auto">
              <a:xfrm flipV="1">
                <a:off x="2514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62" name="Line 1118"/>
              <p:cNvSpPr>
                <a:spLocks noChangeAspect="1" noChangeShapeType="1"/>
              </p:cNvSpPr>
              <p:nvPr/>
            </p:nvSpPr>
            <p:spPr bwMode="auto">
              <a:xfrm flipV="1">
                <a:off x="2616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63" name="Freeform 1119"/>
              <p:cNvSpPr>
                <a:spLocks noChangeAspect="1"/>
              </p:cNvSpPr>
              <p:nvPr/>
            </p:nvSpPr>
            <p:spPr bwMode="auto">
              <a:xfrm>
                <a:off x="3752" y="1303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65" name="Freeform 1120"/>
              <p:cNvSpPr>
                <a:spLocks noChangeAspect="1"/>
              </p:cNvSpPr>
              <p:nvPr/>
            </p:nvSpPr>
            <p:spPr bwMode="auto">
              <a:xfrm>
                <a:off x="3944" y="1303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69" name="Freeform 1121"/>
              <p:cNvSpPr>
                <a:spLocks noChangeAspect="1"/>
              </p:cNvSpPr>
              <p:nvPr/>
            </p:nvSpPr>
            <p:spPr bwMode="auto">
              <a:xfrm>
                <a:off x="4125" y="1303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699" name="Group 1084"/>
            <p:cNvGrpSpPr>
              <a:grpSpLocks noChangeAspect="1"/>
            </p:cNvGrpSpPr>
            <p:nvPr/>
          </p:nvGrpSpPr>
          <p:grpSpPr bwMode="auto">
            <a:xfrm>
              <a:off x="5547942" y="6207154"/>
              <a:ext cx="411126" cy="192087"/>
              <a:chOff x="2346" y="544"/>
              <a:chExt cx="2405" cy="1118"/>
            </a:xfrm>
          </p:grpSpPr>
          <p:sp>
            <p:nvSpPr>
              <p:cNvPr id="1750" name="AutoShape 1085"/>
              <p:cNvSpPr>
                <a:spLocks noChangeAspect="1" noChangeArrowheads="1" noTextEdit="1"/>
              </p:cNvSpPr>
              <p:nvPr/>
            </p:nvSpPr>
            <p:spPr bwMode="auto">
              <a:xfrm>
                <a:off x="2346" y="544"/>
                <a:ext cx="2405" cy="11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51" name="Rectangle 1086"/>
              <p:cNvSpPr>
                <a:spLocks noChangeAspect="1" noChangeArrowheads="1"/>
              </p:cNvSpPr>
              <p:nvPr/>
            </p:nvSpPr>
            <p:spPr bwMode="auto">
              <a:xfrm>
                <a:off x="2353" y="818"/>
                <a:ext cx="1963" cy="837"/>
              </a:xfrm>
              <a:prstGeom prst="rect">
                <a:avLst/>
              </a:prstGeom>
              <a:solidFill>
                <a:srgbClr val="CC99FF"/>
              </a:solidFill>
              <a:ln w="0">
                <a:solidFill>
                  <a:srgbClr val="B9B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52" name="Line 1087"/>
              <p:cNvSpPr>
                <a:spLocks noChangeAspect="1" noChangeShapeType="1"/>
              </p:cNvSpPr>
              <p:nvPr/>
            </p:nvSpPr>
            <p:spPr bwMode="auto">
              <a:xfrm flipH="1">
                <a:off x="2353" y="1655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53" name="Line 1088"/>
              <p:cNvSpPr>
                <a:spLocks noChangeAspect="1" noChangeShapeType="1"/>
              </p:cNvSpPr>
              <p:nvPr/>
            </p:nvSpPr>
            <p:spPr bwMode="auto">
              <a:xfrm flipV="1">
                <a:off x="2353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54" name="Line 108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55" name="Line 1090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56" name="Freeform 1091"/>
              <p:cNvSpPr>
                <a:spLocks noChangeAspect="1"/>
              </p:cNvSpPr>
              <p:nvPr/>
            </p:nvSpPr>
            <p:spPr bwMode="auto">
              <a:xfrm>
                <a:off x="4316" y="561"/>
                <a:ext cx="425" cy="1094"/>
              </a:xfrm>
              <a:custGeom>
                <a:avLst/>
                <a:gdLst>
                  <a:gd name="T0" fmla="*/ 83 w 733"/>
                  <a:gd name="T1" fmla="*/ 0 h 1906"/>
                  <a:gd name="T2" fmla="*/ 83 w 733"/>
                  <a:gd name="T3" fmla="*/ 158 h 1906"/>
                  <a:gd name="T4" fmla="*/ 0 w 733"/>
                  <a:gd name="T5" fmla="*/ 207 h 1906"/>
                  <a:gd name="T6" fmla="*/ 0 w 733"/>
                  <a:gd name="T7" fmla="*/ 49 h 1906"/>
                  <a:gd name="T8" fmla="*/ 83 w 733"/>
                  <a:gd name="T9" fmla="*/ 0 h 1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3"/>
                  <a:gd name="T16" fmla="*/ 0 h 1906"/>
                  <a:gd name="T17" fmla="*/ 733 w 733"/>
                  <a:gd name="T18" fmla="*/ 1906 h 1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3" h="1906">
                    <a:moveTo>
                      <a:pt x="733" y="0"/>
                    </a:moveTo>
                    <a:lnTo>
                      <a:pt x="733" y="1458"/>
                    </a:lnTo>
                    <a:lnTo>
                      <a:pt x="0" y="1906"/>
                    </a:lnTo>
                    <a:lnTo>
                      <a:pt x="0" y="44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57" name="Line 1092"/>
              <p:cNvSpPr>
                <a:spLocks noChangeAspect="1" noChangeShapeType="1"/>
              </p:cNvSpPr>
              <p:nvPr/>
            </p:nvSpPr>
            <p:spPr bwMode="auto">
              <a:xfrm flipV="1">
                <a:off x="4316" y="1399"/>
                <a:ext cx="425" cy="2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58" name="Line 1093"/>
              <p:cNvSpPr>
                <a:spLocks noChangeAspect="1" noChangeShapeType="1"/>
              </p:cNvSpPr>
              <p:nvPr/>
            </p:nvSpPr>
            <p:spPr bwMode="auto">
              <a:xfrm flipV="1">
                <a:off x="4741" y="561"/>
                <a:ext cx="0" cy="8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59" name="Line 1094"/>
              <p:cNvSpPr>
                <a:spLocks noChangeAspect="1" noChangeShapeType="1"/>
              </p:cNvSpPr>
              <p:nvPr/>
            </p:nvSpPr>
            <p:spPr bwMode="auto">
              <a:xfrm flipH="1">
                <a:off x="4316" y="561"/>
                <a:ext cx="425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60" name="Line 1095"/>
              <p:cNvSpPr>
                <a:spLocks noChangeAspect="1" noChangeShapeType="1"/>
              </p:cNvSpPr>
              <p:nvPr/>
            </p:nvSpPr>
            <p:spPr bwMode="auto">
              <a:xfrm>
                <a:off x="4316" y="818"/>
                <a:ext cx="0" cy="8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61" name="Freeform 1096"/>
              <p:cNvSpPr>
                <a:spLocks noChangeAspect="1"/>
              </p:cNvSpPr>
              <p:nvPr/>
            </p:nvSpPr>
            <p:spPr bwMode="auto">
              <a:xfrm>
                <a:off x="2353" y="561"/>
                <a:ext cx="2377" cy="257"/>
              </a:xfrm>
              <a:custGeom>
                <a:avLst/>
                <a:gdLst>
                  <a:gd name="T0" fmla="*/ 79 w 4133"/>
                  <a:gd name="T1" fmla="*/ 0 h 445"/>
                  <a:gd name="T2" fmla="*/ 452 w 4133"/>
                  <a:gd name="T3" fmla="*/ 0 h 445"/>
                  <a:gd name="T4" fmla="*/ 373 w 4133"/>
                  <a:gd name="T5" fmla="*/ 49 h 445"/>
                  <a:gd name="T6" fmla="*/ 0 w 4133"/>
                  <a:gd name="T7" fmla="*/ 49 h 445"/>
                  <a:gd name="T8" fmla="*/ 79 w 4133"/>
                  <a:gd name="T9" fmla="*/ 0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33"/>
                  <a:gd name="T16" fmla="*/ 0 h 445"/>
                  <a:gd name="T17" fmla="*/ 4133 w 4133"/>
                  <a:gd name="T18" fmla="*/ 445 h 4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33" h="445">
                    <a:moveTo>
                      <a:pt x="721" y="0"/>
                    </a:moveTo>
                    <a:lnTo>
                      <a:pt x="4133" y="0"/>
                    </a:lnTo>
                    <a:lnTo>
                      <a:pt x="3413" y="445"/>
                    </a:lnTo>
                    <a:lnTo>
                      <a:pt x="0" y="445"/>
                    </a:lnTo>
                    <a:lnTo>
                      <a:pt x="721" y="0"/>
                    </a:lnTo>
                    <a:close/>
                  </a:path>
                </a:pathLst>
              </a:custGeom>
              <a:solidFill>
                <a:srgbClr val="EFE9FF"/>
              </a:solidFill>
              <a:ln w="0">
                <a:solidFill>
                  <a:srgbClr val="EFE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62" name="Line 1097"/>
              <p:cNvSpPr>
                <a:spLocks noChangeAspect="1" noChangeShapeType="1"/>
              </p:cNvSpPr>
              <p:nvPr/>
            </p:nvSpPr>
            <p:spPr bwMode="auto">
              <a:xfrm flipH="1">
                <a:off x="2767" y="561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63" name="Line 1098"/>
              <p:cNvSpPr>
                <a:spLocks noChangeAspect="1" noChangeShapeType="1"/>
              </p:cNvSpPr>
              <p:nvPr/>
            </p:nvSpPr>
            <p:spPr bwMode="auto">
              <a:xfrm flipH="1">
                <a:off x="2353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64" name="Line 1099"/>
              <p:cNvSpPr>
                <a:spLocks noChangeAspect="1" noChangeShapeType="1"/>
              </p:cNvSpPr>
              <p:nvPr/>
            </p:nvSpPr>
            <p:spPr bwMode="auto">
              <a:xfrm>
                <a:off x="2353" y="818"/>
                <a:ext cx="196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65" name="Line 1100"/>
              <p:cNvSpPr>
                <a:spLocks noChangeAspect="1" noChangeShapeType="1"/>
              </p:cNvSpPr>
              <p:nvPr/>
            </p:nvSpPr>
            <p:spPr bwMode="auto">
              <a:xfrm flipV="1">
                <a:off x="4316" y="561"/>
                <a:ext cx="414" cy="2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66" name="Freeform 1101"/>
              <p:cNvSpPr>
                <a:spLocks noChangeAspect="1"/>
              </p:cNvSpPr>
              <p:nvPr/>
            </p:nvSpPr>
            <p:spPr bwMode="auto">
              <a:xfrm>
                <a:off x="2904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73" name="Freeform 1102"/>
              <p:cNvSpPr>
                <a:spLocks noChangeAspect="1"/>
              </p:cNvSpPr>
              <p:nvPr/>
            </p:nvSpPr>
            <p:spPr bwMode="auto">
              <a:xfrm>
                <a:off x="3752" y="931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88" name="Freeform 1103"/>
              <p:cNvSpPr>
                <a:spLocks noChangeAspect="1"/>
              </p:cNvSpPr>
              <p:nvPr/>
            </p:nvSpPr>
            <p:spPr bwMode="auto">
              <a:xfrm>
                <a:off x="3944" y="931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89" name="Freeform 1104"/>
              <p:cNvSpPr>
                <a:spLocks noChangeAspect="1"/>
              </p:cNvSpPr>
              <p:nvPr/>
            </p:nvSpPr>
            <p:spPr bwMode="auto">
              <a:xfrm>
                <a:off x="4125" y="931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93" name="Freeform 1105"/>
              <p:cNvSpPr>
                <a:spLocks noChangeAspect="1"/>
              </p:cNvSpPr>
              <p:nvPr/>
            </p:nvSpPr>
            <p:spPr bwMode="auto">
              <a:xfrm>
                <a:off x="3752" y="1117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94" name="Freeform 1106"/>
              <p:cNvSpPr>
                <a:spLocks noChangeAspect="1"/>
              </p:cNvSpPr>
              <p:nvPr/>
            </p:nvSpPr>
            <p:spPr bwMode="auto">
              <a:xfrm>
                <a:off x="3944" y="1117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CC99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96" name="Freeform 1107"/>
              <p:cNvSpPr>
                <a:spLocks noChangeAspect="1"/>
              </p:cNvSpPr>
              <p:nvPr/>
            </p:nvSpPr>
            <p:spPr bwMode="auto">
              <a:xfrm>
                <a:off x="4125" y="1117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97" name="AutoShape 1108"/>
              <p:cNvSpPr>
                <a:spLocks noChangeAspect="1" noChangeArrowheads="1"/>
              </p:cNvSpPr>
              <p:nvPr/>
            </p:nvSpPr>
            <p:spPr bwMode="auto">
              <a:xfrm>
                <a:off x="2844" y="918"/>
                <a:ext cx="474" cy="462"/>
              </a:xfrm>
              <a:prstGeom prst="octagon">
                <a:avLst>
                  <a:gd name="adj" fmla="val 29287"/>
                </a:avLst>
              </a:prstGeom>
              <a:gradFill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5400000" scaled="1"/>
              </a:gra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98" name="AutoShape 1109"/>
              <p:cNvSpPr>
                <a:spLocks noChangeAspect="1" noChangeArrowheads="1"/>
              </p:cNvSpPr>
              <p:nvPr/>
            </p:nvSpPr>
            <p:spPr bwMode="auto">
              <a:xfrm>
                <a:off x="3425" y="1187"/>
                <a:ext cx="179" cy="179"/>
              </a:xfrm>
              <a:prstGeom prst="octagon">
                <a:avLst>
                  <a:gd name="adj" fmla="val 29287"/>
                </a:avLst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99" name="Freeform 1110"/>
              <p:cNvSpPr>
                <a:spLocks noChangeAspect="1"/>
              </p:cNvSpPr>
              <p:nvPr/>
            </p:nvSpPr>
            <p:spPr bwMode="auto">
              <a:xfrm>
                <a:off x="303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01" name="Freeform 1111"/>
              <p:cNvSpPr>
                <a:spLocks noChangeAspect="1"/>
              </p:cNvSpPr>
              <p:nvPr/>
            </p:nvSpPr>
            <p:spPr bwMode="auto">
              <a:xfrm>
                <a:off x="3150" y="1491"/>
                <a:ext cx="72" cy="68"/>
              </a:xfrm>
              <a:custGeom>
                <a:avLst/>
                <a:gdLst>
                  <a:gd name="T0" fmla="*/ 7 w 122"/>
                  <a:gd name="T1" fmla="*/ 0 h 122"/>
                  <a:gd name="T2" fmla="*/ 10 w 122"/>
                  <a:gd name="T3" fmla="*/ 1 h 122"/>
                  <a:gd name="T4" fmla="*/ 12 w 122"/>
                  <a:gd name="T5" fmla="*/ 1 h 122"/>
                  <a:gd name="T6" fmla="*/ 13 w 122"/>
                  <a:gd name="T7" fmla="*/ 2 h 122"/>
                  <a:gd name="T8" fmla="*/ 14 w 122"/>
                  <a:gd name="T9" fmla="*/ 4 h 122"/>
                  <a:gd name="T10" fmla="*/ 15 w 122"/>
                  <a:gd name="T11" fmla="*/ 6 h 122"/>
                  <a:gd name="T12" fmla="*/ 14 w 122"/>
                  <a:gd name="T13" fmla="*/ 8 h 122"/>
                  <a:gd name="T14" fmla="*/ 13 w 122"/>
                  <a:gd name="T15" fmla="*/ 9 h 122"/>
                  <a:gd name="T16" fmla="*/ 12 w 122"/>
                  <a:gd name="T17" fmla="*/ 11 h 122"/>
                  <a:gd name="T18" fmla="*/ 10 w 122"/>
                  <a:gd name="T19" fmla="*/ 12 h 122"/>
                  <a:gd name="T20" fmla="*/ 7 w 122"/>
                  <a:gd name="T21" fmla="*/ 12 h 122"/>
                  <a:gd name="T22" fmla="*/ 5 w 122"/>
                  <a:gd name="T23" fmla="*/ 12 h 122"/>
                  <a:gd name="T24" fmla="*/ 3 w 122"/>
                  <a:gd name="T25" fmla="*/ 11 h 122"/>
                  <a:gd name="T26" fmla="*/ 1 w 122"/>
                  <a:gd name="T27" fmla="*/ 9 h 122"/>
                  <a:gd name="T28" fmla="*/ 1 w 122"/>
                  <a:gd name="T29" fmla="*/ 8 h 122"/>
                  <a:gd name="T30" fmla="*/ 0 w 122"/>
                  <a:gd name="T31" fmla="*/ 6 h 122"/>
                  <a:gd name="T32" fmla="*/ 1 w 122"/>
                  <a:gd name="T33" fmla="*/ 4 h 122"/>
                  <a:gd name="T34" fmla="*/ 1 w 122"/>
                  <a:gd name="T35" fmla="*/ 2 h 122"/>
                  <a:gd name="T36" fmla="*/ 3 w 122"/>
                  <a:gd name="T37" fmla="*/ 1 h 122"/>
                  <a:gd name="T38" fmla="*/ 5 w 122"/>
                  <a:gd name="T39" fmla="*/ 1 h 122"/>
                  <a:gd name="T40" fmla="*/ 7 w 122"/>
                  <a:gd name="T41" fmla="*/ 0 h 1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2"/>
                  <a:gd name="T64" fmla="*/ 0 h 122"/>
                  <a:gd name="T65" fmla="*/ 122 w 122"/>
                  <a:gd name="T66" fmla="*/ 122 h 1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2" h="122">
                    <a:moveTo>
                      <a:pt x="61" y="0"/>
                    </a:moveTo>
                    <a:lnTo>
                      <a:pt x="80" y="3"/>
                    </a:lnTo>
                    <a:lnTo>
                      <a:pt x="96" y="12"/>
                    </a:lnTo>
                    <a:lnTo>
                      <a:pt x="110" y="26"/>
                    </a:lnTo>
                    <a:lnTo>
                      <a:pt x="119" y="42"/>
                    </a:lnTo>
                    <a:lnTo>
                      <a:pt x="122" y="61"/>
                    </a:lnTo>
                    <a:lnTo>
                      <a:pt x="119" y="80"/>
                    </a:lnTo>
                    <a:lnTo>
                      <a:pt x="110" y="98"/>
                    </a:lnTo>
                    <a:lnTo>
                      <a:pt x="96" y="110"/>
                    </a:lnTo>
                    <a:lnTo>
                      <a:pt x="80" y="119"/>
                    </a:lnTo>
                    <a:lnTo>
                      <a:pt x="61" y="122"/>
                    </a:lnTo>
                    <a:lnTo>
                      <a:pt x="42" y="119"/>
                    </a:lnTo>
                    <a:lnTo>
                      <a:pt x="25" y="110"/>
                    </a:lnTo>
                    <a:lnTo>
                      <a:pt x="12" y="98"/>
                    </a:lnTo>
                    <a:lnTo>
                      <a:pt x="3" y="80"/>
                    </a:lnTo>
                    <a:lnTo>
                      <a:pt x="0" y="61"/>
                    </a:lnTo>
                    <a:lnTo>
                      <a:pt x="3" y="42"/>
                    </a:lnTo>
                    <a:lnTo>
                      <a:pt x="12" y="26"/>
                    </a:lnTo>
                    <a:lnTo>
                      <a:pt x="25" y="12"/>
                    </a:lnTo>
                    <a:lnTo>
                      <a:pt x="42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989A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05" name="Rectangle 1112"/>
              <p:cNvSpPr>
                <a:spLocks noChangeAspect="1" noChangeArrowheads="1"/>
              </p:cNvSpPr>
              <p:nvPr/>
            </p:nvSpPr>
            <p:spPr bwMode="auto">
              <a:xfrm rot="-2700000">
                <a:off x="3386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09" name="Rectangle 1113"/>
              <p:cNvSpPr>
                <a:spLocks noChangeAspect="1" noChangeArrowheads="1"/>
              </p:cNvSpPr>
              <p:nvPr/>
            </p:nvSpPr>
            <p:spPr bwMode="auto">
              <a:xfrm rot="-2700000">
                <a:off x="3610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13" name="Rectangle 1114"/>
              <p:cNvSpPr>
                <a:spLocks noChangeAspect="1" noChangeArrowheads="1"/>
              </p:cNvSpPr>
              <p:nvPr/>
            </p:nvSpPr>
            <p:spPr bwMode="auto">
              <a:xfrm rot="-2700000">
                <a:off x="3834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17" name="Rectangle 1115"/>
              <p:cNvSpPr>
                <a:spLocks noChangeAspect="1" noChangeArrowheads="1"/>
              </p:cNvSpPr>
              <p:nvPr/>
            </p:nvSpPr>
            <p:spPr bwMode="auto">
              <a:xfrm rot="-2700000">
                <a:off x="4058" y="1482"/>
                <a:ext cx="106" cy="106"/>
              </a:xfrm>
              <a:prstGeom prst="rect">
                <a:avLst/>
              </a:prstGeom>
              <a:solidFill>
                <a:srgbClr val="800080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21" name="Rectangle 1116"/>
              <p:cNvSpPr>
                <a:spLocks noChangeAspect="1" noChangeArrowheads="1"/>
              </p:cNvSpPr>
              <p:nvPr/>
            </p:nvSpPr>
            <p:spPr bwMode="auto">
              <a:xfrm>
                <a:off x="2430" y="894"/>
                <a:ext cx="294" cy="702"/>
              </a:xfrm>
              <a:prstGeom prst="rect">
                <a:avLst/>
              </a:prstGeom>
              <a:solidFill>
                <a:schemeClr val="accent1"/>
              </a:solidFill>
              <a:ln w="3175">
                <a:solidFill>
                  <a:schemeClr val="tx1"/>
                </a:solidFill>
                <a:miter lim="800000"/>
                <a:headEnd type="none" w="lg" len="lg"/>
                <a:tailEnd type="none" w="lg" len="lg"/>
              </a:ln>
            </p:spPr>
            <p:txBody>
              <a:bodyPr wrap="none" anchor="ctr"/>
              <a:lstStyle/>
              <a:p>
                <a:endParaRPr lang="ja-JP" altLang="en-US" sz="11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24" name="Line 1117"/>
              <p:cNvSpPr>
                <a:spLocks noChangeAspect="1" noChangeShapeType="1"/>
              </p:cNvSpPr>
              <p:nvPr/>
            </p:nvSpPr>
            <p:spPr bwMode="auto">
              <a:xfrm flipV="1">
                <a:off x="2514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25" name="Line 1118"/>
              <p:cNvSpPr>
                <a:spLocks noChangeAspect="1" noChangeShapeType="1"/>
              </p:cNvSpPr>
              <p:nvPr/>
            </p:nvSpPr>
            <p:spPr bwMode="auto">
              <a:xfrm flipV="1">
                <a:off x="2616" y="906"/>
                <a:ext cx="0" cy="6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 type="none" w="lg" len="lg"/>
                <a:tailEnd type="none" w="lg" len="lg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26" name="Freeform 1119"/>
              <p:cNvSpPr>
                <a:spLocks noChangeAspect="1"/>
              </p:cNvSpPr>
              <p:nvPr/>
            </p:nvSpPr>
            <p:spPr bwMode="auto">
              <a:xfrm>
                <a:off x="3752" y="1303"/>
                <a:ext cx="85" cy="86"/>
              </a:xfrm>
              <a:custGeom>
                <a:avLst/>
                <a:gdLst>
                  <a:gd name="T0" fmla="*/ 3 w 151"/>
                  <a:gd name="T1" fmla="*/ 0 h 152"/>
                  <a:gd name="T2" fmla="*/ 12 w 151"/>
                  <a:gd name="T3" fmla="*/ 0 h 152"/>
                  <a:gd name="T4" fmla="*/ 14 w 151"/>
                  <a:gd name="T5" fmla="*/ 1 h 152"/>
                  <a:gd name="T6" fmla="*/ 14 w 151"/>
                  <a:gd name="T7" fmla="*/ 1 h 152"/>
                  <a:gd name="T8" fmla="*/ 15 w 151"/>
                  <a:gd name="T9" fmla="*/ 2 h 152"/>
                  <a:gd name="T10" fmla="*/ 15 w 151"/>
                  <a:gd name="T11" fmla="*/ 3 h 152"/>
                  <a:gd name="T12" fmla="*/ 15 w 151"/>
                  <a:gd name="T13" fmla="*/ 12 h 152"/>
                  <a:gd name="T14" fmla="*/ 15 w 151"/>
                  <a:gd name="T15" fmla="*/ 14 h 152"/>
                  <a:gd name="T16" fmla="*/ 14 w 151"/>
                  <a:gd name="T17" fmla="*/ 14 h 152"/>
                  <a:gd name="T18" fmla="*/ 14 w 151"/>
                  <a:gd name="T19" fmla="*/ 15 h 152"/>
                  <a:gd name="T20" fmla="*/ 12 w 151"/>
                  <a:gd name="T21" fmla="*/ 16 h 152"/>
                  <a:gd name="T22" fmla="*/ 3 w 151"/>
                  <a:gd name="T23" fmla="*/ 16 h 152"/>
                  <a:gd name="T24" fmla="*/ 2 w 151"/>
                  <a:gd name="T25" fmla="*/ 15 h 152"/>
                  <a:gd name="T26" fmla="*/ 1 w 151"/>
                  <a:gd name="T27" fmla="*/ 14 h 152"/>
                  <a:gd name="T28" fmla="*/ 1 w 151"/>
                  <a:gd name="T29" fmla="*/ 14 h 152"/>
                  <a:gd name="T30" fmla="*/ 0 w 151"/>
                  <a:gd name="T31" fmla="*/ 12 h 152"/>
                  <a:gd name="T32" fmla="*/ 0 w 151"/>
                  <a:gd name="T33" fmla="*/ 3 h 152"/>
                  <a:gd name="T34" fmla="*/ 1 w 151"/>
                  <a:gd name="T35" fmla="*/ 2 h 152"/>
                  <a:gd name="T36" fmla="*/ 1 w 151"/>
                  <a:gd name="T37" fmla="*/ 1 h 152"/>
                  <a:gd name="T38" fmla="*/ 2 w 151"/>
                  <a:gd name="T39" fmla="*/ 1 h 152"/>
                  <a:gd name="T40" fmla="*/ 3 w 151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2"/>
                  <a:gd name="T65" fmla="*/ 151 w 151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1" y="34"/>
                    </a:lnTo>
                    <a:lnTo>
                      <a:pt x="151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CFF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27" name="Freeform 1120"/>
              <p:cNvSpPr>
                <a:spLocks noChangeAspect="1"/>
              </p:cNvSpPr>
              <p:nvPr/>
            </p:nvSpPr>
            <p:spPr bwMode="auto">
              <a:xfrm>
                <a:off x="3944" y="1303"/>
                <a:ext cx="85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3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5 w 152"/>
                  <a:gd name="T11" fmla="*/ 3 h 152"/>
                  <a:gd name="T12" fmla="*/ 15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3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3" y="0"/>
                    </a:moveTo>
                    <a:lnTo>
                      <a:pt x="118" y="0"/>
                    </a:lnTo>
                    <a:lnTo>
                      <a:pt x="132" y="2"/>
                    </a:lnTo>
                    <a:lnTo>
                      <a:pt x="142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2" y="141"/>
                    </a:lnTo>
                    <a:lnTo>
                      <a:pt x="132" y="149"/>
                    </a:lnTo>
                    <a:lnTo>
                      <a:pt x="118" y="152"/>
                    </a:lnTo>
                    <a:lnTo>
                      <a:pt x="33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828" name="Freeform 1121"/>
              <p:cNvSpPr>
                <a:spLocks noChangeAspect="1"/>
              </p:cNvSpPr>
              <p:nvPr/>
            </p:nvSpPr>
            <p:spPr bwMode="auto">
              <a:xfrm>
                <a:off x="4125" y="1303"/>
                <a:ext cx="86" cy="86"/>
              </a:xfrm>
              <a:custGeom>
                <a:avLst/>
                <a:gdLst>
                  <a:gd name="T0" fmla="*/ 3 w 152"/>
                  <a:gd name="T1" fmla="*/ 0 h 152"/>
                  <a:gd name="T2" fmla="*/ 12 w 152"/>
                  <a:gd name="T3" fmla="*/ 0 h 152"/>
                  <a:gd name="T4" fmla="*/ 14 w 152"/>
                  <a:gd name="T5" fmla="*/ 1 h 152"/>
                  <a:gd name="T6" fmla="*/ 14 w 152"/>
                  <a:gd name="T7" fmla="*/ 1 h 152"/>
                  <a:gd name="T8" fmla="*/ 15 w 152"/>
                  <a:gd name="T9" fmla="*/ 2 h 152"/>
                  <a:gd name="T10" fmla="*/ 16 w 152"/>
                  <a:gd name="T11" fmla="*/ 3 h 152"/>
                  <a:gd name="T12" fmla="*/ 16 w 152"/>
                  <a:gd name="T13" fmla="*/ 12 h 152"/>
                  <a:gd name="T14" fmla="*/ 15 w 152"/>
                  <a:gd name="T15" fmla="*/ 14 h 152"/>
                  <a:gd name="T16" fmla="*/ 14 w 152"/>
                  <a:gd name="T17" fmla="*/ 14 h 152"/>
                  <a:gd name="T18" fmla="*/ 14 w 152"/>
                  <a:gd name="T19" fmla="*/ 15 h 152"/>
                  <a:gd name="T20" fmla="*/ 12 w 152"/>
                  <a:gd name="T21" fmla="*/ 16 h 152"/>
                  <a:gd name="T22" fmla="*/ 3 w 152"/>
                  <a:gd name="T23" fmla="*/ 16 h 152"/>
                  <a:gd name="T24" fmla="*/ 2 w 152"/>
                  <a:gd name="T25" fmla="*/ 15 h 152"/>
                  <a:gd name="T26" fmla="*/ 1 w 152"/>
                  <a:gd name="T27" fmla="*/ 14 h 152"/>
                  <a:gd name="T28" fmla="*/ 1 w 152"/>
                  <a:gd name="T29" fmla="*/ 14 h 152"/>
                  <a:gd name="T30" fmla="*/ 0 w 152"/>
                  <a:gd name="T31" fmla="*/ 12 h 152"/>
                  <a:gd name="T32" fmla="*/ 0 w 152"/>
                  <a:gd name="T33" fmla="*/ 3 h 152"/>
                  <a:gd name="T34" fmla="*/ 1 w 152"/>
                  <a:gd name="T35" fmla="*/ 2 h 152"/>
                  <a:gd name="T36" fmla="*/ 1 w 152"/>
                  <a:gd name="T37" fmla="*/ 1 h 152"/>
                  <a:gd name="T38" fmla="*/ 2 w 152"/>
                  <a:gd name="T39" fmla="*/ 1 h 152"/>
                  <a:gd name="T40" fmla="*/ 3 w 152"/>
                  <a:gd name="T41" fmla="*/ 0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2"/>
                  <a:gd name="T64" fmla="*/ 0 h 152"/>
                  <a:gd name="T65" fmla="*/ 152 w 152"/>
                  <a:gd name="T66" fmla="*/ 152 h 15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2" h="152">
                    <a:moveTo>
                      <a:pt x="34" y="0"/>
                    </a:moveTo>
                    <a:lnTo>
                      <a:pt x="117" y="0"/>
                    </a:lnTo>
                    <a:lnTo>
                      <a:pt x="131" y="2"/>
                    </a:lnTo>
                    <a:lnTo>
                      <a:pt x="141" y="10"/>
                    </a:lnTo>
                    <a:lnTo>
                      <a:pt x="149" y="20"/>
                    </a:lnTo>
                    <a:lnTo>
                      <a:pt x="152" y="34"/>
                    </a:lnTo>
                    <a:lnTo>
                      <a:pt x="152" y="117"/>
                    </a:lnTo>
                    <a:lnTo>
                      <a:pt x="149" y="131"/>
                    </a:lnTo>
                    <a:lnTo>
                      <a:pt x="141" y="141"/>
                    </a:lnTo>
                    <a:lnTo>
                      <a:pt x="131" y="149"/>
                    </a:lnTo>
                    <a:lnTo>
                      <a:pt x="117" y="152"/>
                    </a:lnTo>
                    <a:lnTo>
                      <a:pt x="34" y="152"/>
                    </a:lnTo>
                    <a:lnTo>
                      <a:pt x="20" y="149"/>
                    </a:lnTo>
                    <a:lnTo>
                      <a:pt x="10" y="141"/>
                    </a:lnTo>
                    <a:lnTo>
                      <a:pt x="2" y="131"/>
                    </a:lnTo>
                    <a:lnTo>
                      <a:pt x="0" y="117"/>
                    </a:lnTo>
                    <a:lnTo>
                      <a:pt x="0" y="34"/>
                    </a:lnTo>
                    <a:lnTo>
                      <a:pt x="2" y="20"/>
                    </a:lnTo>
                    <a:lnTo>
                      <a:pt x="10" y="10"/>
                    </a:lnTo>
                    <a:lnTo>
                      <a:pt x="20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6A6BFF"/>
              </a:solidFill>
              <a:ln w="0">
                <a:solidFill>
                  <a:srgbClr val="6A6B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700" name="グループ化 1772"/>
            <p:cNvGrpSpPr/>
            <p:nvPr/>
          </p:nvGrpSpPr>
          <p:grpSpPr>
            <a:xfrm>
              <a:off x="2662170" y="1801515"/>
              <a:ext cx="4165537" cy="2279178"/>
              <a:chOff x="2157194" y="1005305"/>
              <a:chExt cx="4165537" cy="2663607"/>
            </a:xfrm>
          </p:grpSpPr>
          <p:sp>
            <p:nvSpPr>
              <p:cNvPr id="1738" name="Line 219"/>
              <p:cNvSpPr>
                <a:spLocks noChangeShapeType="1"/>
              </p:cNvSpPr>
              <p:nvPr/>
            </p:nvSpPr>
            <p:spPr bwMode="auto">
              <a:xfrm flipH="1" flipV="1">
                <a:off x="2157194" y="1987527"/>
                <a:ext cx="0" cy="1670710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39" name="Line 219"/>
              <p:cNvSpPr>
                <a:spLocks noChangeShapeType="1"/>
              </p:cNvSpPr>
              <p:nvPr/>
            </p:nvSpPr>
            <p:spPr bwMode="auto">
              <a:xfrm>
                <a:off x="2206366" y="1973240"/>
                <a:ext cx="0" cy="1692114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40" name="Line 219"/>
              <p:cNvSpPr>
                <a:spLocks noChangeShapeType="1"/>
              </p:cNvSpPr>
              <p:nvPr/>
            </p:nvSpPr>
            <p:spPr bwMode="auto">
              <a:xfrm flipV="1">
                <a:off x="3504982" y="1982764"/>
                <a:ext cx="0" cy="1668357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41" name="Line 219"/>
              <p:cNvSpPr>
                <a:spLocks noChangeShapeType="1"/>
              </p:cNvSpPr>
              <p:nvPr/>
            </p:nvSpPr>
            <p:spPr bwMode="auto">
              <a:xfrm>
                <a:off x="3551824" y="1962128"/>
                <a:ext cx="0" cy="1706784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42" name="Line 219"/>
              <p:cNvSpPr>
                <a:spLocks noChangeShapeType="1"/>
              </p:cNvSpPr>
              <p:nvPr/>
            </p:nvSpPr>
            <p:spPr bwMode="auto">
              <a:xfrm flipV="1">
                <a:off x="4948019" y="1982764"/>
                <a:ext cx="0" cy="1686147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43" name="Line 219"/>
              <p:cNvSpPr>
                <a:spLocks noChangeShapeType="1"/>
              </p:cNvSpPr>
              <p:nvPr/>
            </p:nvSpPr>
            <p:spPr bwMode="auto">
              <a:xfrm>
                <a:off x="4997908" y="1936728"/>
                <a:ext cx="0" cy="1725068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44" name="Line 219"/>
              <p:cNvSpPr>
                <a:spLocks noChangeShapeType="1"/>
              </p:cNvSpPr>
              <p:nvPr/>
            </p:nvSpPr>
            <p:spPr bwMode="auto">
              <a:xfrm flipH="1" flipV="1">
                <a:off x="6267232" y="1987528"/>
                <a:ext cx="0" cy="1679790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45" name="Line 219"/>
              <p:cNvSpPr>
                <a:spLocks noChangeShapeType="1"/>
              </p:cNvSpPr>
              <p:nvPr/>
            </p:nvSpPr>
            <p:spPr bwMode="auto">
              <a:xfrm>
                <a:off x="6322731" y="1933553"/>
                <a:ext cx="0" cy="1711820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46" name="Line 219"/>
              <p:cNvSpPr>
                <a:spLocks noChangeShapeType="1"/>
              </p:cNvSpPr>
              <p:nvPr/>
            </p:nvSpPr>
            <p:spPr bwMode="auto">
              <a:xfrm flipV="1">
                <a:off x="4220944" y="1032997"/>
                <a:ext cx="0" cy="1742729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  <p:sp>
            <p:nvSpPr>
              <p:cNvPr id="1747" name="Line 219"/>
              <p:cNvSpPr>
                <a:spLocks noChangeShapeType="1"/>
              </p:cNvSpPr>
              <p:nvPr/>
            </p:nvSpPr>
            <p:spPr bwMode="auto">
              <a:xfrm>
                <a:off x="4268345" y="1005305"/>
                <a:ext cx="0" cy="1818271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48" name="Line 219"/>
              <p:cNvSpPr>
                <a:spLocks noChangeShapeType="1"/>
              </p:cNvSpPr>
              <p:nvPr/>
            </p:nvSpPr>
            <p:spPr bwMode="auto">
              <a:xfrm>
                <a:off x="5632230" y="1048498"/>
                <a:ext cx="0" cy="1759128"/>
              </a:xfrm>
              <a:prstGeom prst="line">
                <a:avLst/>
              </a:prstGeom>
              <a:noFill/>
              <a:ln w="25400">
                <a:solidFill>
                  <a:srgbClr val="EA22C4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 sz="24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749" name="Line 219"/>
              <p:cNvSpPr>
                <a:spLocks noChangeShapeType="1"/>
              </p:cNvSpPr>
              <p:nvPr/>
            </p:nvSpPr>
            <p:spPr bwMode="auto">
              <a:xfrm flipH="1" flipV="1">
                <a:off x="5571907" y="1048983"/>
                <a:ext cx="0" cy="1710793"/>
              </a:xfrm>
              <a:prstGeom prst="line">
                <a:avLst/>
              </a:prstGeom>
              <a:noFill/>
              <a:ln w="25400">
                <a:solidFill>
                  <a:schemeClr val="bg1">
                    <a:lumMod val="50000"/>
                  </a:schemeClr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sz="2400" b="1">
                  <a:solidFill>
                    <a:srgbClr val="000000"/>
                  </a:solidFill>
                  <a:latin typeface="Arial"/>
                  <a:ea typeface="ＭＳ Ｐゴシック"/>
                </a:endParaRPr>
              </a:p>
            </p:txBody>
          </p:sp>
        </p:grpSp>
        <p:grpSp>
          <p:nvGrpSpPr>
            <p:cNvPr id="1701" name="グループ化 1788"/>
            <p:cNvGrpSpPr/>
            <p:nvPr/>
          </p:nvGrpSpPr>
          <p:grpSpPr>
            <a:xfrm>
              <a:off x="2611697" y="1610442"/>
              <a:ext cx="4321362" cy="999689"/>
              <a:chOff x="2595776" y="801334"/>
              <a:chExt cx="4427143" cy="1227138"/>
            </a:xfrm>
          </p:grpSpPr>
          <p:cxnSp>
            <p:nvCxnSpPr>
              <p:cNvPr id="1702" name="直線コネクタ 1701"/>
              <p:cNvCxnSpPr/>
              <p:nvPr/>
            </p:nvCxnSpPr>
            <p:spPr bwMode="auto">
              <a:xfrm rot="5400000" flipH="1" flipV="1">
                <a:off x="3998360" y="1021203"/>
                <a:ext cx="874712" cy="825500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3" name="直線コネクタ 1702"/>
              <p:cNvCxnSpPr/>
              <p:nvPr/>
            </p:nvCxnSpPr>
            <p:spPr bwMode="auto">
              <a:xfrm flipV="1">
                <a:off x="4888154" y="983897"/>
                <a:ext cx="1293812" cy="3175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4" name="直線コネクタ 1703"/>
              <p:cNvCxnSpPr/>
              <p:nvPr/>
            </p:nvCxnSpPr>
            <p:spPr bwMode="auto">
              <a:xfrm rot="5400000" flipH="1" flipV="1">
                <a:off x="5365198" y="1011677"/>
                <a:ext cx="876300" cy="823913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05" name="Group 863"/>
              <p:cNvGrpSpPr>
                <a:grpSpLocks noChangeAspect="1"/>
              </p:cNvGrpSpPr>
              <p:nvPr/>
            </p:nvGrpSpPr>
            <p:grpSpPr bwMode="auto">
              <a:xfrm>
                <a:off x="6013358" y="801334"/>
                <a:ext cx="303186" cy="338138"/>
                <a:chOff x="2364" y="1782"/>
                <a:chExt cx="180" cy="162"/>
              </a:xfrm>
            </p:grpSpPr>
            <p:sp>
              <p:nvSpPr>
                <p:cNvPr id="1734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1735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736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737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1706" name="Group 863"/>
              <p:cNvGrpSpPr>
                <a:grpSpLocks noChangeAspect="1"/>
              </p:cNvGrpSpPr>
              <p:nvPr/>
            </p:nvGrpSpPr>
            <p:grpSpPr bwMode="auto">
              <a:xfrm>
                <a:off x="4646643" y="801334"/>
                <a:ext cx="301598" cy="338138"/>
                <a:chOff x="2364" y="1782"/>
                <a:chExt cx="180" cy="162"/>
              </a:xfrm>
            </p:grpSpPr>
            <p:sp>
              <p:nvSpPr>
                <p:cNvPr id="1728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1729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730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733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cxnSp>
            <p:nvCxnSpPr>
              <p:cNvPr id="1707" name="直線コネクタ 1706"/>
              <p:cNvCxnSpPr/>
              <p:nvPr/>
            </p:nvCxnSpPr>
            <p:spPr bwMode="auto">
              <a:xfrm>
                <a:off x="2859329" y="1869722"/>
                <a:ext cx="3948112" cy="1587"/>
              </a:xfrm>
              <a:prstGeom prst="line">
                <a:avLst/>
              </a:prstGeom>
              <a:ln w="38100">
                <a:solidFill>
                  <a:srgbClr val="00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08" name="Group 863"/>
              <p:cNvGrpSpPr>
                <a:grpSpLocks noChangeAspect="1"/>
              </p:cNvGrpSpPr>
              <p:nvPr/>
            </p:nvGrpSpPr>
            <p:grpSpPr bwMode="auto">
              <a:xfrm>
                <a:off x="6719734" y="1688747"/>
                <a:ext cx="303185" cy="336550"/>
                <a:chOff x="2364" y="1782"/>
                <a:chExt cx="180" cy="162"/>
              </a:xfrm>
            </p:grpSpPr>
            <p:sp>
              <p:nvSpPr>
                <p:cNvPr id="1724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1725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726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727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1709" name="Group 863"/>
              <p:cNvGrpSpPr>
                <a:grpSpLocks noChangeAspect="1"/>
              </p:cNvGrpSpPr>
              <p:nvPr/>
            </p:nvGrpSpPr>
            <p:grpSpPr bwMode="auto">
              <a:xfrm>
                <a:off x="2595776" y="1691922"/>
                <a:ext cx="301598" cy="336550"/>
                <a:chOff x="2364" y="1782"/>
                <a:chExt cx="180" cy="162"/>
              </a:xfrm>
            </p:grpSpPr>
            <p:sp>
              <p:nvSpPr>
                <p:cNvPr id="1720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1721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722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723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1710" name="Group 863"/>
              <p:cNvGrpSpPr>
                <a:grpSpLocks noChangeAspect="1"/>
              </p:cNvGrpSpPr>
              <p:nvPr/>
            </p:nvGrpSpPr>
            <p:grpSpPr bwMode="auto">
              <a:xfrm>
                <a:off x="3940268" y="1688747"/>
                <a:ext cx="301598" cy="336550"/>
                <a:chOff x="2364" y="1782"/>
                <a:chExt cx="180" cy="162"/>
              </a:xfrm>
            </p:grpSpPr>
            <p:sp>
              <p:nvSpPr>
                <p:cNvPr id="1716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1717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718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719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  <p:grpSp>
            <p:nvGrpSpPr>
              <p:cNvPr id="1711" name="Group 863"/>
              <p:cNvGrpSpPr>
                <a:grpSpLocks noChangeAspect="1"/>
              </p:cNvGrpSpPr>
              <p:nvPr/>
            </p:nvGrpSpPr>
            <p:grpSpPr bwMode="auto">
              <a:xfrm>
                <a:off x="5353017" y="1688747"/>
                <a:ext cx="301598" cy="336550"/>
                <a:chOff x="2364" y="1782"/>
                <a:chExt cx="180" cy="162"/>
              </a:xfrm>
            </p:grpSpPr>
            <p:sp>
              <p:nvSpPr>
                <p:cNvPr id="1712" name="AutoShape 8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64" y="1782"/>
                  <a:ext cx="180" cy="162"/>
                </a:xfrm>
                <a:prstGeom prst="cube">
                  <a:avLst>
                    <a:gd name="adj" fmla="val 25000"/>
                  </a:avLst>
                </a:prstGeom>
                <a:solidFill>
                  <a:srgbClr val="FFFF00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 sz="1200" b="1">
                    <a:solidFill>
                      <a:srgbClr val="000000"/>
                    </a:solidFill>
                    <a:latin typeface="Calibri" pitchFamily="34" charset="0"/>
                    <a:ea typeface="ＭＳ Ｐゴシック" pitchFamily="50" charset="-128"/>
                  </a:endParaRPr>
                </a:p>
              </p:txBody>
            </p:sp>
            <p:grpSp>
              <p:nvGrpSpPr>
                <p:cNvPr id="1713" name="Group 865"/>
                <p:cNvGrpSpPr>
                  <a:grpSpLocks noChangeAspect="1"/>
                </p:cNvGrpSpPr>
                <p:nvPr/>
              </p:nvGrpSpPr>
              <p:grpSpPr bwMode="auto">
                <a:xfrm>
                  <a:off x="2378" y="1843"/>
                  <a:ext cx="118" cy="79"/>
                  <a:chOff x="2378" y="1843"/>
                  <a:chExt cx="118" cy="79"/>
                </a:xfrm>
              </p:grpSpPr>
              <p:sp>
                <p:nvSpPr>
                  <p:cNvPr id="1714" name="Freeform 866"/>
                  <p:cNvSpPr>
                    <a:spLocks noChangeAspect="1"/>
                  </p:cNvSpPr>
                  <p:nvPr/>
                </p:nvSpPr>
                <p:spPr bwMode="auto">
                  <a:xfrm>
                    <a:off x="2378" y="1845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  <p:sp>
                <p:nvSpPr>
                  <p:cNvPr id="1715" name="Freeform 867"/>
                  <p:cNvSpPr>
                    <a:spLocks noChangeAspect="1"/>
                  </p:cNvSpPr>
                  <p:nvPr/>
                </p:nvSpPr>
                <p:spPr bwMode="auto">
                  <a:xfrm flipV="1">
                    <a:off x="2380" y="1843"/>
                    <a:ext cx="116" cy="77"/>
                  </a:xfrm>
                  <a:custGeom>
                    <a:avLst/>
                    <a:gdLst>
                      <a:gd name="T0" fmla="*/ 0 w 116"/>
                      <a:gd name="T1" fmla="*/ 0 h 76"/>
                      <a:gd name="T2" fmla="*/ 32 w 116"/>
                      <a:gd name="T3" fmla="*/ 0 h 76"/>
                      <a:gd name="T4" fmla="*/ 80 w 116"/>
                      <a:gd name="T5" fmla="*/ 80 h 76"/>
                      <a:gd name="T6" fmla="*/ 116 w 116"/>
                      <a:gd name="T7" fmla="*/ 80 h 7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16"/>
                      <a:gd name="T13" fmla="*/ 0 h 76"/>
                      <a:gd name="T14" fmla="*/ 116 w 116"/>
                      <a:gd name="T15" fmla="*/ 76 h 7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16" h="76">
                        <a:moveTo>
                          <a:pt x="0" y="0"/>
                        </a:moveTo>
                        <a:lnTo>
                          <a:pt x="32" y="0"/>
                        </a:lnTo>
                        <a:lnTo>
                          <a:pt x="80" y="76"/>
                        </a:lnTo>
                        <a:lnTo>
                          <a:pt x="116" y="76"/>
                        </a:lnTo>
                      </a:path>
                    </a:pathLst>
                  </a:custGeom>
                  <a:noFill/>
                  <a:ln w="254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2400" b="1">
                      <a:solidFill>
                        <a:srgbClr val="000000"/>
                      </a:solidFill>
                      <a:latin typeface="Arial" pitchFamily="34" charset="0"/>
                      <a:ea typeface="ＭＳ Ｐゴシック" pitchFamily="50" charset="-128"/>
                    </a:endParaRPr>
                  </a:p>
                </p:txBody>
              </p:sp>
            </p:grpSp>
          </p:grpSp>
        </p:grpSp>
      </p:grpSp>
      <p:sp>
        <p:nvSpPr>
          <p:cNvPr id="119" name="テキスト ボックス 1975"/>
          <p:cNvSpPr txBox="1">
            <a:spLocks noChangeArrowheads="1"/>
          </p:cNvSpPr>
          <p:nvPr/>
        </p:nvSpPr>
        <p:spPr bwMode="auto">
          <a:xfrm>
            <a:off x="2208398" y="3529772"/>
            <a:ext cx="2076998" cy="40011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 smtClean="0">
                <a:latin typeface="Arial" pitchFamily="34" charset="0"/>
                <a:ea typeface="ＭＳ Ｐゴシック" pitchFamily="50" charset="-128"/>
                <a:cs typeface="Arial" charset="0"/>
              </a:rPr>
              <a:t>Layer 2 switch</a:t>
            </a:r>
            <a:endParaRPr lang="en-US" altLang="ja-JP" sz="2000" b="1" dirty="0"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3201" name="四角形吹き出し 3200"/>
          <p:cNvSpPr/>
          <p:nvPr/>
        </p:nvSpPr>
        <p:spPr bwMode="auto">
          <a:xfrm>
            <a:off x="177421" y="1216927"/>
            <a:ext cx="4383467" cy="871183"/>
          </a:xfrm>
          <a:prstGeom prst="wedgeRectCallout">
            <a:avLst>
              <a:gd name="adj1" fmla="val -9063"/>
              <a:gd name="adj2" fmla="val 172459"/>
            </a:avLst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r>
              <a:rPr lang="en-GB" altLang="ja-JP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More frequent authentication </a:t>
            </a:r>
          </a:p>
          <a:p>
            <a:r>
              <a:rPr lang="en-GB" altLang="ja-JP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 L2 switches is needed.</a:t>
            </a:r>
            <a:endParaRPr lang="ja-JP" altLang="en-US" i="1" dirty="0"/>
          </a:p>
        </p:txBody>
      </p:sp>
      <p:sp>
        <p:nvSpPr>
          <p:cNvPr id="3202" name="正方形/長方形 3201"/>
          <p:cNvSpPr/>
          <p:nvPr/>
        </p:nvSpPr>
        <p:spPr>
          <a:xfrm>
            <a:off x="295962" y="270302"/>
            <a:ext cx="852985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Security protection of the key management layer </a:t>
            </a:r>
            <a:endParaRPr lang="ja-JP" altLang="en-US" sz="2800" dirty="0"/>
          </a:p>
        </p:txBody>
      </p:sp>
      <p:grpSp>
        <p:nvGrpSpPr>
          <p:cNvPr id="3203" name="グループ化 3202"/>
          <p:cNvGrpSpPr/>
          <p:nvPr/>
        </p:nvGrpSpPr>
        <p:grpSpPr>
          <a:xfrm>
            <a:off x="3166279" y="4872251"/>
            <a:ext cx="4244455" cy="1406542"/>
            <a:chOff x="868689" y="3841309"/>
            <a:chExt cx="5692247" cy="2113733"/>
          </a:xfrm>
        </p:grpSpPr>
        <p:pic>
          <p:nvPicPr>
            <p:cNvPr id="3204" name="図 3706" descr="鍵０_青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5528351" y="3917785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05" name="図 3704" descr="鍵２_オレンジ.png"/>
            <p:cNvPicPr>
              <a:picLocks noChangeAspect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5302623" y="4671926"/>
              <a:ext cx="244268" cy="288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06" name="図 3707" descr="鍵０_青.png"/>
            <p:cNvPicPr>
              <a:picLocks noChangeAspect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4049228" y="3897681"/>
              <a:ext cx="244268" cy="2859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07" name="図 3703" descr="鍵２_オレンジ.png"/>
            <p:cNvPicPr>
              <a:picLocks noChangeAspect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4664184" y="5274756"/>
              <a:ext cx="242048" cy="288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208" name="図 3207" descr="鍵１_マゼンタ.png"/>
            <p:cNvPicPr>
              <a:picLocks noChangeAspect="1"/>
            </p:cNvPicPr>
            <p:nvPr/>
          </p:nvPicPr>
          <p:blipFill>
            <a:blip r:embed="rId18" cstate="print"/>
            <a:stretch>
              <a:fillRect/>
            </a:stretch>
          </p:blipFill>
          <p:spPr>
            <a:xfrm rot="6963654">
              <a:off x="844647" y="5514913"/>
              <a:ext cx="387884" cy="339800"/>
            </a:xfrm>
            <a:prstGeom prst="rect">
              <a:avLst/>
            </a:prstGeom>
          </p:spPr>
        </p:pic>
        <p:pic>
          <p:nvPicPr>
            <p:cNvPr id="3209" name="図 3208" descr="鍵１_レッド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3264227" y="3869024"/>
              <a:ext cx="447135" cy="391705"/>
            </a:xfrm>
            <a:prstGeom prst="rect">
              <a:avLst/>
            </a:prstGeom>
          </p:spPr>
        </p:pic>
        <p:pic>
          <p:nvPicPr>
            <p:cNvPr id="3210" name="図 3209" descr="鍵１_レッド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3">
                  <a:tint val="45000"/>
                  <a:satMod val="400000"/>
                </a:schemeClr>
              </a:duotone>
              <a:lum bright="10000" contrast="55000"/>
            </a:blip>
            <a:stretch>
              <a:fillRect/>
            </a:stretch>
          </p:blipFill>
          <p:spPr>
            <a:xfrm rot="6133529">
              <a:off x="2297550" y="5157125"/>
              <a:ext cx="447135" cy="391705"/>
            </a:xfrm>
            <a:prstGeom prst="rect">
              <a:avLst/>
            </a:prstGeom>
          </p:spPr>
        </p:pic>
        <p:pic>
          <p:nvPicPr>
            <p:cNvPr id="3211" name="図 3210" descr="鍵3_やまぶき.png"/>
            <p:cNvPicPr>
              <a:picLocks noChangeAspect="1"/>
            </p:cNvPicPr>
            <p:nvPr/>
          </p:nvPicPr>
          <p:blipFill>
            <a:blip r:embed="rId20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6117409" y="5468472"/>
              <a:ext cx="443527" cy="443528"/>
            </a:xfrm>
            <a:prstGeom prst="rect">
              <a:avLst/>
            </a:prstGeom>
          </p:spPr>
        </p:pic>
        <p:pic>
          <p:nvPicPr>
            <p:cNvPr id="3212" name="図 3211" descr="鍵１_マゼンタ.png"/>
            <p:cNvPicPr>
              <a:picLocks noChangeAspect="1"/>
            </p:cNvPicPr>
            <p:nvPr/>
          </p:nvPicPr>
          <p:blipFill>
            <a:blip r:embed="rId18" cstate="print"/>
            <a:stretch>
              <a:fillRect/>
            </a:stretch>
          </p:blipFill>
          <p:spPr>
            <a:xfrm rot="6963654">
              <a:off x="1974465" y="5512105"/>
              <a:ext cx="387884" cy="339800"/>
            </a:xfrm>
            <a:prstGeom prst="rect">
              <a:avLst/>
            </a:prstGeom>
          </p:spPr>
        </p:pic>
        <p:pic>
          <p:nvPicPr>
            <p:cNvPr id="3213" name="図 3212" descr="鍵3_やまぶき.png"/>
            <p:cNvPicPr>
              <a:picLocks noChangeAspect="1"/>
            </p:cNvPicPr>
            <p:nvPr/>
          </p:nvPicPr>
          <p:blipFill>
            <a:blip r:embed="rId20" cstate="print">
              <a:duotone>
                <a:prstClr val="black"/>
                <a:schemeClr val="accent4">
                  <a:tint val="45000"/>
                  <a:satMod val="400000"/>
                </a:schemeClr>
              </a:duotone>
              <a:lum bright="-10000" contrast="40000"/>
            </a:blip>
            <a:stretch>
              <a:fillRect/>
            </a:stretch>
          </p:blipFill>
          <p:spPr>
            <a:xfrm>
              <a:off x="5308117" y="5471550"/>
              <a:ext cx="443527" cy="443528"/>
            </a:xfrm>
            <a:prstGeom prst="rect">
              <a:avLst/>
            </a:prstGeom>
          </p:spPr>
        </p:pic>
        <p:pic>
          <p:nvPicPr>
            <p:cNvPr id="3214" name="図 3213" descr="鍵１_レッド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578213">
              <a:off x="4046134" y="5483965"/>
              <a:ext cx="460784" cy="403662"/>
            </a:xfrm>
            <a:prstGeom prst="rect">
              <a:avLst/>
            </a:prstGeom>
          </p:spPr>
        </p:pic>
        <p:pic>
          <p:nvPicPr>
            <p:cNvPr id="3215" name="図 3214" descr="鍵１_レッド.png"/>
            <p:cNvPicPr>
              <a:picLocks noChangeAspect="1"/>
            </p:cNvPicPr>
            <p:nvPr/>
          </p:nvPicPr>
          <p:blipFill>
            <a:blip r:embed="rId19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  <a:lum bright="-20000" contrast="40000"/>
            </a:blip>
            <a:stretch>
              <a:fillRect/>
            </a:stretch>
          </p:blipFill>
          <p:spPr>
            <a:xfrm rot="6426977">
              <a:off x="3055279" y="5536812"/>
              <a:ext cx="445866" cy="390593"/>
            </a:xfrm>
            <a:prstGeom prst="rect">
              <a:avLst/>
            </a:prstGeom>
          </p:spPr>
        </p:pic>
      </p:grpSp>
      <p:sp>
        <p:nvSpPr>
          <p:cNvPr id="3216" name="Line 845"/>
          <p:cNvSpPr>
            <a:spLocks noChangeShapeType="1"/>
          </p:cNvSpPr>
          <p:nvPr/>
        </p:nvSpPr>
        <p:spPr bwMode="auto">
          <a:xfrm flipH="1" flipV="1">
            <a:off x="3258070" y="4749420"/>
            <a:ext cx="0" cy="1173707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525" name="Rectangle 34"/>
          <p:cNvSpPr>
            <a:spLocks noChangeArrowheads="1"/>
          </p:cNvSpPr>
          <p:nvPr/>
        </p:nvSpPr>
        <p:spPr bwMode="auto">
          <a:xfrm>
            <a:off x="2085095" y="4818091"/>
            <a:ext cx="1231307" cy="6000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Secure </a:t>
            </a:r>
            <a:endParaRPr lang="en-US" altLang="ja-JP" sz="2000" b="1" dirty="0" smtClean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  <a:p>
            <a:pPr algn="ctr"/>
            <a:r>
              <a:rPr lang="en-US" altLang="ja-JP" sz="2000" b="1" dirty="0" smtClean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key </a:t>
            </a:r>
            <a:endParaRPr lang="ja-JP" altLang="en-US" sz="2000" b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正方形/長方形 1656"/>
          <p:cNvSpPr/>
          <p:nvPr/>
        </p:nvSpPr>
        <p:spPr>
          <a:xfrm>
            <a:off x="545909" y="3410422"/>
            <a:ext cx="8120417" cy="8104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800"/>
              </a:lnSpc>
            </a:pPr>
            <a:r>
              <a:rPr lang="en-US" altLang="ja-JP" sz="2000" dirty="0" smtClean="0">
                <a:solidFill>
                  <a:srgbClr val="FFFF00"/>
                </a:solidFill>
              </a:rPr>
              <a:t>A primary factor is the repetition rate  of single photon detection. </a:t>
            </a:r>
          </a:p>
          <a:p>
            <a:pPr>
              <a:lnSpc>
                <a:spcPts val="2800"/>
              </a:lnSpc>
            </a:pPr>
            <a:r>
              <a:rPr lang="en-US" altLang="ja-JP" sz="2000" dirty="0" smtClean="0">
                <a:solidFill>
                  <a:srgbClr val="FFFF00"/>
                </a:solidFill>
              </a:rPr>
              <a:t>Further improvement  &gt; GHz range is quite difficult at present. </a:t>
            </a:r>
          </a:p>
        </p:txBody>
      </p:sp>
      <p:sp>
        <p:nvSpPr>
          <p:cNvPr id="3" name="正方形/長方形 2"/>
          <p:cNvSpPr/>
          <p:nvPr/>
        </p:nvSpPr>
        <p:spPr>
          <a:xfrm>
            <a:off x="2083387" y="1009178"/>
            <a:ext cx="494520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altLang="ja-JP" dirty="0" smtClean="0">
                <a:solidFill>
                  <a:srgbClr val="FFFF00"/>
                </a:solidFill>
              </a:rPr>
              <a:t>Trusted-node QKD network  </a:t>
            </a:r>
            <a:endParaRPr lang="ja-JP" altLang="en-US" dirty="0"/>
          </a:p>
        </p:txBody>
      </p:sp>
      <p:sp>
        <p:nvSpPr>
          <p:cNvPr id="4" name="正方形/長方形 3"/>
          <p:cNvSpPr/>
          <p:nvPr/>
        </p:nvSpPr>
        <p:spPr>
          <a:xfrm>
            <a:off x="764275" y="1509831"/>
            <a:ext cx="7751934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800"/>
              </a:lnSpc>
            </a:pPr>
            <a:r>
              <a:rPr lang="en-GB" altLang="ja-JP" sz="2000" dirty="0" smtClean="0">
                <a:solidFill>
                  <a:srgbClr val="FFFF00"/>
                </a:solidFill>
              </a:rPr>
              <a:t>- Secure keys are consumed not only for data encryption </a:t>
            </a:r>
          </a:p>
          <a:p>
            <a:pPr>
              <a:lnSpc>
                <a:spcPts val="2800"/>
              </a:lnSpc>
            </a:pPr>
            <a:r>
              <a:rPr lang="en-GB" altLang="ja-JP" sz="2000" dirty="0" smtClean="0">
                <a:solidFill>
                  <a:srgbClr val="FFFF00"/>
                </a:solidFill>
              </a:rPr>
              <a:t>   but also for key capsulation. </a:t>
            </a:r>
          </a:p>
          <a:p>
            <a:pPr>
              <a:lnSpc>
                <a:spcPts val="2800"/>
              </a:lnSpc>
            </a:pPr>
            <a:r>
              <a:rPr lang="en-GB" altLang="ja-JP" sz="2000" dirty="0" smtClean="0">
                <a:solidFill>
                  <a:srgbClr val="FFFF00"/>
                </a:solidFill>
              </a:rPr>
              <a:t>- The speed of key relay is restricted by the slowest QKD link. </a:t>
            </a:r>
          </a:p>
        </p:txBody>
      </p:sp>
      <p:sp>
        <p:nvSpPr>
          <p:cNvPr id="5" name="正方形/長方形 4"/>
          <p:cNvSpPr/>
          <p:nvPr/>
        </p:nvSpPr>
        <p:spPr>
          <a:xfrm>
            <a:off x="101703" y="165530"/>
            <a:ext cx="8899792" cy="523220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altLang="ja-JP" sz="2800" dirty="0" smtClean="0">
                <a:solidFill>
                  <a:srgbClr val="FFFF00"/>
                </a:solidFill>
              </a:rPr>
              <a:t>Increase the key rate for stress-free QKD services</a:t>
            </a:r>
            <a:r>
              <a:rPr lang="ja-JP" altLang="en-US" sz="2800" dirty="0" smtClean="0">
                <a:solidFill>
                  <a:srgbClr val="FFFF00"/>
                </a:solidFill>
              </a:rPr>
              <a:t> </a:t>
            </a:r>
            <a:r>
              <a:rPr lang="en-GB" altLang="ja-JP" sz="2800" dirty="0" smtClean="0">
                <a:solidFill>
                  <a:srgbClr val="FFFF00"/>
                </a:solidFill>
              </a:rPr>
              <a:t>!</a:t>
            </a:r>
            <a:endParaRPr lang="en-US" altLang="ja-JP" sz="2800" dirty="0" smtClean="0">
              <a:solidFill>
                <a:srgbClr val="FFFF00"/>
              </a:solidFill>
            </a:endParaRPr>
          </a:p>
        </p:txBody>
      </p:sp>
      <p:sp>
        <p:nvSpPr>
          <p:cNvPr id="6" name="正方形/長方形 5"/>
          <p:cNvSpPr/>
          <p:nvPr/>
        </p:nvSpPr>
        <p:spPr>
          <a:xfrm>
            <a:off x="964703" y="4827814"/>
            <a:ext cx="7192370" cy="830997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</a:rPr>
              <a:t>Therefore we should also consider multiplexing QKD channels with the best available devices. </a:t>
            </a:r>
            <a:endParaRPr lang="ja-JP" altLang="en-US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3200" dirty="0" smtClean="0">
                <a:solidFill>
                  <a:srgbClr val="FFFF00"/>
                </a:solidFill>
              </a:rPr>
              <a:t>WDM-QKD system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5007361" name="Picture 1" descr="C:\Users\psasaki\Desktop\My eBooks\0 QKD Field Demo\写真\20110613 3号館地下\縮小画像\P1000166_解像度72pixel_幅500pixel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4278" y="1378424"/>
            <a:ext cx="3887722" cy="5186221"/>
          </a:xfrm>
          <a:prstGeom prst="rect">
            <a:avLst/>
          </a:prstGeom>
          <a:noFill/>
        </p:spPr>
      </p:pic>
      <p:pic>
        <p:nvPicPr>
          <p:cNvPr id="5007362" name="Picture 2" descr="C:\Users\psasaki\Desktop\My eBooks\0 QKD Field Demo\写真\20110613 3号館地下\縮小画像\P1000167_解像度72pixel_幅500pixel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281684" y="1539973"/>
            <a:ext cx="3439236" cy="4587941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/>
        </p:nvSpPr>
        <p:spPr>
          <a:xfrm>
            <a:off x="483326" y="138923"/>
            <a:ext cx="8242663" cy="523220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altLang="ja-JP" sz="2800" dirty="0" smtClean="0">
                <a:solidFill>
                  <a:srgbClr val="FFFF00"/>
                </a:solidFill>
              </a:rPr>
              <a:t>Compact optical transmission block</a:t>
            </a:r>
            <a:endParaRPr lang="ja-JP" altLang="ja-JP" sz="2800" dirty="0" smtClean="0">
              <a:solidFill>
                <a:srgbClr val="FFFF00"/>
              </a:solidFill>
            </a:endParaRPr>
          </a:p>
        </p:txBody>
      </p:sp>
      <p:sp>
        <p:nvSpPr>
          <p:cNvPr id="6" name="正方形/長方形 5"/>
          <p:cNvSpPr/>
          <p:nvPr/>
        </p:nvSpPr>
        <p:spPr>
          <a:xfrm>
            <a:off x="5711315" y="724998"/>
            <a:ext cx="306455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</a:rPr>
              <a:t>- mass productivity 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- reliability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- controllability</a:t>
            </a:r>
            <a:endParaRPr lang="en-US" altLang="ja-JP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7" name="図 6" descr="回路実写_1000pix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99923" y="1935678"/>
            <a:ext cx="8743023" cy="4922322"/>
          </a:xfrm>
          <a:prstGeom prst="roundRect">
            <a:avLst>
              <a:gd name="adj" fmla="val 4306"/>
            </a:avLst>
          </a:prstGeom>
          <a:ln w="57150" cap="sq">
            <a:solidFill>
              <a:schemeClr val="bg1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sp>
        <p:nvSpPr>
          <p:cNvPr id="10" name="正方形/長方形 9"/>
          <p:cNvSpPr/>
          <p:nvPr/>
        </p:nvSpPr>
        <p:spPr>
          <a:xfrm>
            <a:off x="314147" y="1087828"/>
            <a:ext cx="45255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altLang="ja-JP" dirty="0" smtClean="0">
                <a:solidFill>
                  <a:srgbClr val="FFFF00"/>
                </a:solidFill>
              </a:rPr>
              <a:t>Planar </a:t>
            </a:r>
            <a:r>
              <a:rPr lang="en-GB" altLang="ja-JP" dirty="0" err="1" smtClean="0">
                <a:solidFill>
                  <a:srgbClr val="FFFF00"/>
                </a:solidFill>
              </a:rPr>
              <a:t>lightwave</a:t>
            </a:r>
            <a:r>
              <a:rPr lang="en-GB" altLang="ja-JP" dirty="0" smtClean="0">
                <a:solidFill>
                  <a:srgbClr val="FFFF00"/>
                </a:solidFill>
              </a:rPr>
              <a:t> circuit (PLC)</a:t>
            </a:r>
            <a:endParaRPr lang="ja-JP" altLang="en-US" dirty="0"/>
          </a:p>
        </p:txBody>
      </p:sp>
      <p:sp>
        <p:nvSpPr>
          <p:cNvPr id="11" name="右矢印 10"/>
          <p:cNvSpPr/>
          <p:nvPr/>
        </p:nvSpPr>
        <p:spPr>
          <a:xfrm>
            <a:off x="4940136" y="1011371"/>
            <a:ext cx="652433" cy="591797"/>
          </a:xfrm>
          <a:prstGeom prst="rightArrow">
            <a:avLst>
              <a:gd name="adj1" fmla="val 50000"/>
              <a:gd name="adj2" fmla="val 58865"/>
            </a:avLst>
          </a:prstGeom>
          <a:solidFill>
            <a:schemeClr val="accent1"/>
          </a:solidFill>
          <a:ln w="127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AutoShape 136"/>
          <p:cNvSpPr>
            <a:spLocks noChangeArrowheads="1"/>
          </p:cNvSpPr>
          <p:nvPr/>
        </p:nvSpPr>
        <p:spPr bwMode="auto">
          <a:xfrm>
            <a:off x="163771" y="2328906"/>
            <a:ext cx="7113329" cy="1655763"/>
          </a:xfrm>
          <a:prstGeom prst="roundRect">
            <a:avLst>
              <a:gd name="adj" fmla="val 12551"/>
            </a:avLst>
          </a:prstGeom>
          <a:solidFill>
            <a:schemeClr val="bg1"/>
          </a:solidFill>
          <a:ln w="76200">
            <a:solidFill>
              <a:srgbClr val="969696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Encoder </a:t>
            </a:r>
          </a:p>
        </p:txBody>
      </p:sp>
      <p:sp>
        <p:nvSpPr>
          <p:cNvPr id="27" name="正方形/長方形 26"/>
          <p:cNvSpPr/>
          <p:nvPr/>
        </p:nvSpPr>
        <p:spPr>
          <a:xfrm>
            <a:off x="40944" y="1824853"/>
            <a:ext cx="18261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1.244 GHz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6" name="円/楕円 185"/>
          <p:cNvSpPr/>
          <p:nvPr/>
        </p:nvSpPr>
        <p:spPr>
          <a:xfrm>
            <a:off x="7858187" y="2735372"/>
            <a:ext cx="304642" cy="576103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>
              <a:solidFill>
                <a:srgbClr val="FFFFFF"/>
              </a:solidFill>
            </a:endParaRPr>
          </a:p>
        </p:txBody>
      </p:sp>
      <p:sp>
        <p:nvSpPr>
          <p:cNvPr id="187" name="円/楕円 186"/>
          <p:cNvSpPr/>
          <p:nvPr/>
        </p:nvSpPr>
        <p:spPr>
          <a:xfrm>
            <a:off x="8008999" y="2735372"/>
            <a:ext cx="307658" cy="576103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>
              <a:solidFill>
                <a:srgbClr val="FFFFFF"/>
              </a:solidFill>
            </a:endParaRPr>
          </a:p>
        </p:txBody>
      </p:sp>
      <p:sp>
        <p:nvSpPr>
          <p:cNvPr id="214" name="Rectangle 115"/>
          <p:cNvSpPr>
            <a:spLocks noChangeArrowheads="1"/>
          </p:cNvSpPr>
          <p:nvPr/>
        </p:nvSpPr>
        <p:spPr bwMode="auto">
          <a:xfrm>
            <a:off x="914400" y="2418740"/>
            <a:ext cx="1337481" cy="1511815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2" name="Group 116"/>
          <p:cNvGrpSpPr>
            <a:grpSpLocks noChangeAspect="1"/>
          </p:cNvGrpSpPr>
          <p:nvPr/>
        </p:nvGrpSpPr>
        <p:grpSpPr bwMode="auto">
          <a:xfrm>
            <a:off x="917742" y="2875940"/>
            <a:ext cx="430213" cy="476250"/>
            <a:chOff x="576" y="1311"/>
            <a:chExt cx="685" cy="502"/>
          </a:xfrm>
        </p:grpSpPr>
        <p:grpSp>
          <p:nvGrpSpPr>
            <p:cNvPr id="13" name="Group 117"/>
            <p:cNvGrpSpPr>
              <a:grpSpLocks noChangeAspect="1"/>
            </p:cNvGrpSpPr>
            <p:nvPr/>
          </p:nvGrpSpPr>
          <p:grpSpPr bwMode="auto">
            <a:xfrm>
              <a:off x="576" y="1311"/>
              <a:ext cx="683" cy="261"/>
              <a:chOff x="576" y="936"/>
              <a:chExt cx="1243" cy="636"/>
            </a:xfrm>
          </p:grpSpPr>
          <p:sp>
            <p:nvSpPr>
              <p:cNvPr id="257" name="Freeform 118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8" name="Freeform 119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" name="Group 120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255" name="Freeform 121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6" name="Freeform 122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6" name="Group 123"/>
          <p:cNvGrpSpPr>
            <a:grpSpLocks noChangeAspect="1"/>
          </p:cNvGrpSpPr>
          <p:nvPr/>
        </p:nvGrpSpPr>
        <p:grpSpPr bwMode="auto">
          <a:xfrm>
            <a:off x="1832142" y="2875940"/>
            <a:ext cx="430213" cy="476250"/>
            <a:chOff x="576" y="1311"/>
            <a:chExt cx="685" cy="502"/>
          </a:xfrm>
        </p:grpSpPr>
        <p:grpSp>
          <p:nvGrpSpPr>
            <p:cNvPr id="17" name="Group 124"/>
            <p:cNvGrpSpPr>
              <a:grpSpLocks noChangeAspect="1"/>
            </p:cNvGrpSpPr>
            <p:nvPr/>
          </p:nvGrpSpPr>
          <p:grpSpPr bwMode="auto">
            <a:xfrm>
              <a:off x="576" y="1311"/>
              <a:ext cx="683" cy="261"/>
              <a:chOff x="576" y="936"/>
              <a:chExt cx="1243" cy="636"/>
            </a:xfrm>
          </p:grpSpPr>
          <p:sp>
            <p:nvSpPr>
              <p:cNvPr id="251" name="Freeform 125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2" name="Freeform 126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8" name="Group 127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249" name="Freeform 128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0" name="Freeform 129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17" name="Line 130"/>
          <p:cNvSpPr>
            <a:spLocks noChangeAspect="1" noChangeShapeType="1"/>
          </p:cNvSpPr>
          <p:nvPr/>
        </p:nvSpPr>
        <p:spPr bwMode="auto">
          <a:xfrm>
            <a:off x="1328905" y="3345841"/>
            <a:ext cx="506413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18" name="Line 131"/>
          <p:cNvSpPr>
            <a:spLocks noChangeAspect="1" noChangeShapeType="1"/>
          </p:cNvSpPr>
          <p:nvPr/>
        </p:nvSpPr>
        <p:spPr bwMode="auto">
          <a:xfrm>
            <a:off x="1343192" y="2883878"/>
            <a:ext cx="492125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19" name="Oval 132"/>
          <p:cNvSpPr>
            <a:spLocks noChangeAspect="1" noChangeArrowheads="1"/>
          </p:cNvSpPr>
          <p:nvPr/>
        </p:nvSpPr>
        <p:spPr bwMode="auto">
          <a:xfrm>
            <a:off x="1413042" y="2553678"/>
            <a:ext cx="301625" cy="328613"/>
          </a:xfrm>
          <a:prstGeom prst="ellips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20" name="Line 133"/>
          <p:cNvSpPr>
            <a:spLocks noChangeAspect="1" noChangeShapeType="1"/>
          </p:cNvSpPr>
          <p:nvPr/>
        </p:nvSpPr>
        <p:spPr bwMode="auto">
          <a:xfrm>
            <a:off x="1568617" y="2839428"/>
            <a:ext cx="1905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21" name="Arc 134"/>
          <p:cNvSpPr>
            <a:spLocks noChangeAspect="1"/>
          </p:cNvSpPr>
          <p:nvPr/>
        </p:nvSpPr>
        <p:spPr bwMode="auto">
          <a:xfrm rot="371977" flipH="1" flipV="1">
            <a:off x="1390817" y="2745765"/>
            <a:ext cx="196850" cy="193675"/>
          </a:xfrm>
          <a:custGeom>
            <a:avLst/>
            <a:gdLst>
              <a:gd name="T0" fmla="*/ 0 w 18679"/>
              <a:gd name="T1" fmla="*/ 0 h 21593"/>
              <a:gd name="T2" fmla="*/ 0 w 18679"/>
              <a:gd name="T3" fmla="*/ 0 h 21593"/>
              <a:gd name="T4" fmla="*/ 0 w 18679"/>
              <a:gd name="T5" fmla="*/ 1 h 21593"/>
              <a:gd name="T6" fmla="*/ 0 60000 65536"/>
              <a:gd name="T7" fmla="*/ 0 60000 65536"/>
              <a:gd name="T8" fmla="*/ 0 60000 65536"/>
              <a:gd name="T9" fmla="*/ 0 w 18679"/>
              <a:gd name="T10" fmla="*/ 0 h 21593"/>
              <a:gd name="T11" fmla="*/ 18679 w 18679"/>
              <a:gd name="T12" fmla="*/ 21593 h 215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79" h="21593" fill="none" extrusionOk="0">
                <a:moveTo>
                  <a:pt x="531" y="-1"/>
                </a:moveTo>
                <a:cubicBezTo>
                  <a:pt x="8036" y="184"/>
                  <a:pt x="14908" y="4253"/>
                  <a:pt x="18678" y="10746"/>
                </a:cubicBezTo>
              </a:path>
              <a:path w="18679" h="21593" stroke="0" extrusionOk="0">
                <a:moveTo>
                  <a:pt x="531" y="-1"/>
                </a:moveTo>
                <a:cubicBezTo>
                  <a:pt x="8036" y="184"/>
                  <a:pt x="14908" y="4253"/>
                  <a:pt x="18678" y="10746"/>
                </a:cubicBezTo>
                <a:lnTo>
                  <a:pt x="0" y="21593"/>
                </a:lnTo>
                <a:close/>
              </a:path>
            </a:pathLst>
          </a:custGeom>
          <a:noFill/>
          <a:ln w="285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22" name="Rectangle 185"/>
          <p:cNvSpPr>
            <a:spLocks noChangeArrowheads="1"/>
          </p:cNvSpPr>
          <p:nvPr/>
        </p:nvSpPr>
        <p:spPr bwMode="auto">
          <a:xfrm>
            <a:off x="1349540" y="3380766"/>
            <a:ext cx="5334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en-US" altLang="ja-JP" sz="2100" dirty="0">
                <a:solidFill>
                  <a:srgbClr val="000000"/>
                </a:solidFill>
              </a:rPr>
              <a:t>PLC</a:t>
            </a:r>
            <a:endParaRPr kumimoji="0" lang="en-US" altLang="ja-JP" dirty="0">
              <a:solidFill>
                <a:srgbClr val="000000"/>
              </a:solidFill>
              <a:latin typeface="Garamond" pitchFamily="18" charset="0"/>
            </a:endParaRPr>
          </a:p>
        </p:txBody>
      </p:sp>
      <p:sp>
        <p:nvSpPr>
          <p:cNvPr id="238" name="Freeform 414"/>
          <p:cNvSpPr>
            <a:spLocks noChangeAspect="1"/>
          </p:cNvSpPr>
          <p:nvPr/>
        </p:nvSpPr>
        <p:spPr bwMode="auto">
          <a:xfrm>
            <a:off x="503727" y="2963882"/>
            <a:ext cx="227012" cy="40593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FF6600">
              <a:alpha val="50000"/>
            </a:srgbClr>
          </a:solidFill>
          <a:ln w="31750">
            <a:solidFill>
              <a:srgbClr val="FF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39" name="Rectangle 425"/>
          <p:cNvSpPr>
            <a:spLocks noChangeArrowheads="1"/>
          </p:cNvSpPr>
          <p:nvPr/>
        </p:nvSpPr>
        <p:spPr bwMode="auto">
          <a:xfrm>
            <a:off x="136479" y="3400621"/>
            <a:ext cx="91082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50ps </a:t>
            </a:r>
            <a:endParaRPr lang="en-US" altLang="ja-JP" sz="2000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cxnSp>
        <p:nvCxnSpPr>
          <p:cNvPr id="240" name="直線コネクタ 239"/>
          <p:cNvCxnSpPr/>
          <p:nvPr/>
        </p:nvCxnSpPr>
        <p:spPr bwMode="auto">
          <a:xfrm>
            <a:off x="365066" y="3379528"/>
            <a:ext cx="454951" cy="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2" name="直線コネクタ 241"/>
          <p:cNvCxnSpPr/>
          <p:nvPr/>
        </p:nvCxnSpPr>
        <p:spPr bwMode="auto">
          <a:xfrm>
            <a:off x="7016711" y="3335421"/>
            <a:ext cx="2033521" cy="1"/>
          </a:xfrm>
          <a:prstGeom prst="line">
            <a:avLst/>
          </a:prstGeom>
          <a:solidFill>
            <a:schemeClr val="accent1"/>
          </a:solidFill>
          <a:ln w="571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8" name="Line 157"/>
          <p:cNvSpPr>
            <a:spLocks noChangeShapeType="1"/>
          </p:cNvSpPr>
          <p:nvPr/>
        </p:nvSpPr>
        <p:spPr bwMode="auto">
          <a:xfrm flipV="1">
            <a:off x="2248300" y="3345990"/>
            <a:ext cx="1590845" cy="1525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2" name="グループ化 227"/>
          <p:cNvGrpSpPr/>
          <p:nvPr/>
        </p:nvGrpSpPr>
        <p:grpSpPr>
          <a:xfrm>
            <a:off x="2494496" y="2423034"/>
            <a:ext cx="990600" cy="439057"/>
            <a:chOff x="4275190" y="3444007"/>
            <a:chExt cx="990600" cy="439057"/>
          </a:xfrm>
        </p:grpSpPr>
        <p:sp>
          <p:nvSpPr>
            <p:cNvPr id="277" name="Text Box 426"/>
            <p:cNvSpPr txBox="1">
              <a:spLocks noChangeArrowheads="1"/>
            </p:cNvSpPr>
            <p:nvPr/>
          </p:nvSpPr>
          <p:spPr bwMode="auto">
            <a:xfrm>
              <a:off x="4275190" y="3444007"/>
              <a:ext cx="990600" cy="402291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lIns="90000" tIns="46800" rIns="90000" bIns="46800">
              <a:spAutoFit/>
            </a:bodyPr>
            <a:lstStyle/>
            <a:p>
              <a:r>
                <a:rPr lang="en-US" altLang="ja-JP" sz="2000" dirty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4</a:t>
              </a:r>
              <a:r>
                <a:rPr lang="en-US" altLang="ja-JP" sz="2000" dirty="0" smtClean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00ps</a:t>
              </a:r>
              <a:r>
                <a:rPr lang="en-US" altLang="ja-JP" sz="2000" dirty="0" smtClean="0">
                  <a:solidFill>
                    <a:srgbClr val="FFFF66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 </a:t>
              </a:r>
              <a:endParaRPr lang="en-US" altLang="ja-JP" sz="2000" dirty="0">
                <a:solidFill>
                  <a:srgbClr val="FFFF66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78" name="Line 429"/>
            <p:cNvSpPr>
              <a:spLocks noChangeShapeType="1"/>
            </p:cNvSpPr>
            <p:nvPr/>
          </p:nvSpPr>
          <p:spPr bwMode="auto">
            <a:xfrm flipH="1">
              <a:off x="4488624" y="3883064"/>
              <a:ext cx="4953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lg" len="med"/>
              <a:tailEnd type="triangle" w="lg" len="med"/>
            </a:ln>
            <a:effectLst/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35" name="グループ化 134"/>
          <p:cNvGrpSpPr/>
          <p:nvPr/>
        </p:nvGrpSpPr>
        <p:grpSpPr>
          <a:xfrm>
            <a:off x="3671837" y="2920393"/>
            <a:ext cx="1296206" cy="818866"/>
            <a:chOff x="3907390" y="2033273"/>
            <a:chExt cx="1455198" cy="818866"/>
          </a:xfrm>
        </p:grpSpPr>
        <p:sp>
          <p:nvSpPr>
            <p:cNvPr id="118" name="Rectangle 141"/>
            <p:cNvSpPr>
              <a:spLocks noChangeArrowheads="1"/>
            </p:cNvSpPr>
            <p:nvPr/>
          </p:nvSpPr>
          <p:spPr bwMode="auto">
            <a:xfrm>
              <a:off x="3931657" y="2033273"/>
              <a:ext cx="1369859" cy="818866"/>
            </a:xfrm>
            <a:prstGeom prst="rect">
              <a:avLst/>
            </a:prstGeom>
            <a:solidFill>
              <a:schemeClr val="accent1"/>
            </a:solidFill>
            <a:ln w="12700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9" name="Line 150"/>
            <p:cNvSpPr>
              <a:spLocks noChangeShapeType="1"/>
            </p:cNvSpPr>
            <p:nvPr/>
          </p:nvSpPr>
          <p:spPr bwMode="auto">
            <a:xfrm flipV="1">
              <a:off x="4061185" y="2252156"/>
              <a:ext cx="264695" cy="208647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0" name="Line 151"/>
            <p:cNvSpPr>
              <a:spLocks noChangeShapeType="1"/>
            </p:cNvSpPr>
            <p:nvPr/>
          </p:nvSpPr>
          <p:spPr bwMode="auto">
            <a:xfrm>
              <a:off x="4061185" y="2460803"/>
              <a:ext cx="264695" cy="204159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134" name="グループ化 133"/>
            <p:cNvGrpSpPr/>
            <p:nvPr/>
          </p:nvGrpSpPr>
          <p:grpSpPr>
            <a:xfrm>
              <a:off x="4296677" y="2179909"/>
              <a:ext cx="636512" cy="559381"/>
              <a:chOff x="4296676" y="2179909"/>
              <a:chExt cx="764533" cy="559381"/>
            </a:xfrm>
          </p:grpSpPr>
          <p:grpSp>
            <p:nvGrpSpPr>
              <p:cNvPr id="126" name="Group 142"/>
              <p:cNvGrpSpPr>
                <a:grpSpLocks/>
              </p:cNvGrpSpPr>
              <p:nvPr/>
            </p:nvGrpSpPr>
            <p:grpSpPr bwMode="auto">
              <a:xfrm>
                <a:off x="4388393" y="2581898"/>
                <a:ext cx="591182" cy="157392"/>
                <a:chOff x="7380" y="6257"/>
                <a:chExt cx="1625" cy="158"/>
              </a:xfrm>
            </p:grpSpPr>
            <p:sp>
              <p:nvSpPr>
                <p:cNvPr id="132" name="Rectangle 143"/>
                <p:cNvSpPr>
                  <a:spLocks noChangeArrowheads="1"/>
                </p:cNvSpPr>
                <p:nvPr/>
              </p:nvSpPr>
              <p:spPr bwMode="auto">
                <a:xfrm>
                  <a:off x="7380" y="6257"/>
                  <a:ext cx="1625" cy="158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" name="Rectangle 144"/>
                <p:cNvSpPr>
                  <a:spLocks noChangeArrowheads="1"/>
                </p:cNvSpPr>
                <p:nvPr/>
              </p:nvSpPr>
              <p:spPr bwMode="auto">
                <a:xfrm>
                  <a:off x="7380" y="6257"/>
                  <a:ext cx="1625" cy="158"/>
                </a:xfrm>
                <a:prstGeom prst="rect">
                  <a:avLst/>
                </a:prstGeom>
                <a:noFill/>
                <a:ln w="28575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27" name="Group 145"/>
              <p:cNvGrpSpPr>
                <a:grpSpLocks/>
              </p:cNvGrpSpPr>
              <p:nvPr/>
            </p:nvGrpSpPr>
            <p:grpSpPr bwMode="auto">
              <a:xfrm>
                <a:off x="4388393" y="2179909"/>
                <a:ext cx="591182" cy="163773"/>
                <a:chOff x="7380" y="5856"/>
                <a:chExt cx="1625" cy="165"/>
              </a:xfrm>
            </p:grpSpPr>
            <p:sp>
              <p:nvSpPr>
                <p:cNvPr id="130" name="Rectangle 146"/>
                <p:cNvSpPr>
                  <a:spLocks noChangeArrowheads="1"/>
                </p:cNvSpPr>
                <p:nvPr/>
              </p:nvSpPr>
              <p:spPr bwMode="auto">
                <a:xfrm>
                  <a:off x="7380" y="5856"/>
                  <a:ext cx="1625" cy="16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" name="Rectangle 147"/>
                <p:cNvSpPr>
                  <a:spLocks noChangeArrowheads="1"/>
                </p:cNvSpPr>
                <p:nvPr/>
              </p:nvSpPr>
              <p:spPr bwMode="auto">
                <a:xfrm>
                  <a:off x="7380" y="5856"/>
                  <a:ext cx="1625" cy="165"/>
                </a:xfrm>
                <a:prstGeom prst="rect">
                  <a:avLst/>
                </a:prstGeom>
                <a:noFill/>
                <a:ln w="28575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28" name="Line 156"/>
              <p:cNvSpPr>
                <a:spLocks noChangeShapeType="1"/>
              </p:cNvSpPr>
              <p:nvPr/>
            </p:nvSpPr>
            <p:spPr bwMode="auto">
              <a:xfrm flipV="1">
                <a:off x="4296677" y="2263140"/>
                <a:ext cx="755383" cy="2030"/>
              </a:xfrm>
              <a:prstGeom prst="line">
                <a:avLst/>
              </a:prstGeom>
              <a:noFill/>
              <a:ln w="762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Line 157"/>
              <p:cNvSpPr>
                <a:spLocks noChangeShapeType="1"/>
              </p:cNvSpPr>
              <p:nvPr/>
            </p:nvSpPr>
            <p:spPr bwMode="auto">
              <a:xfrm>
                <a:off x="4296676" y="2656294"/>
                <a:ext cx="764533" cy="0"/>
              </a:xfrm>
              <a:prstGeom prst="line">
                <a:avLst/>
              </a:prstGeom>
              <a:noFill/>
              <a:ln w="762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22" name="Line 150"/>
            <p:cNvSpPr>
              <a:spLocks noChangeShapeType="1"/>
            </p:cNvSpPr>
            <p:nvPr/>
          </p:nvSpPr>
          <p:spPr bwMode="auto">
            <a:xfrm flipH="1" flipV="1">
              <a:off x="4907466" y="2251831"/>
              <a:ext cx="264695" cy="208647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3" name="Line 151"/>
            <p:cNvSpPr>
              <a:spLocks noChangeShapeType="1"/>
            </p:cNvSpPr>
            <p:nvPr/>
          </p:nvSpPr>
          <p:spPr bwMode="auto">
            <a:xfrm flipH="1">
              <a:off x="4907466" y="2460478"/>
              <a:ext cx="264695" cy="204159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4" name="Line 157"/>
            <p:cNvSpPr>
              <a:spLocks noChangeShapeType="1"/>
            </p:cNvSpPr>
            <p:nvPr/>
          </p:nvSpPr>
          <p:spPr bwMode="auto">
            <a:xfrm>
              <a:off x="5122994" y="2457964"/>
              <a:ext cx="239594" cy="0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5" name="Line 157"/>
            <p:cNvSpPr>
              <a:spLocks noChangeShapeType="1"/>
            </p:cNvSpPr>
            <p:nvPr/>
          </p:nvSpPr>
          <p:spPr bwMode="auto">
            <a:xfrm>
              <a:off x="3907390" y="2458920"/>
              <a:ext cx="197618" cy="0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233" name="Line 157"/>
          <p:cNvSpPr>
            <a:spLocks noChangeShapeType="1"/>
          </p:cNvSpPr>
          <p:nvPr/>
        </p:nvSpPr>
        <p:spPr bwMode="auto">
          <a:xfrm>
            <a:off x="4868025" y="3347649"/>
            <a:ext cx="239594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53" name="グループ化 152"/>
          <p:cNvGrpSpPr/>
          <p:nvPr/>
        </p:nvGrpSpPr>
        <p:grpSpPr>
          <a:xfrm>
            <a:off x="4993203" y="2919112"/>
            <a:ext cx="1296206" cy="818866"/>
            <a:chOff x="3907390" y="2033273"/>
            <a:chExt cx="1455198" cy="818866"/>
          </a:xfrm>
        </p:grpSpPr>
        <p:sp>
          <p:nvSpPr>
            <p:cNvPr id="154" name="Rectangle 141"/>
            <p:cNvSpPr>
              <a:spLocks noChangeArrowheads="1"/>
            </p:cNvSpPr>
            <p:nvPr/>
          </p:nvSpPr>
          <p:spPr bwMode="auto">
            <a:xfrm>
              <a:off x="3931657" y="2033273"/>
              <a:ext cx="1352932" cy="818866"/>
            </a:xfrm>
            <a:prstGeom prst="rect">
              <a:avLst/>
            </a:prstGeom>
            <a:solidFill>
              <a:schemeClr val="accent1"/>
            </a:solidFill>
            <a:ln w="12700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5" name="Line 150"/>
            <p:cNvSpPr>
              <a:spLocks noChangeShapeType="1"/>
            </p:cNvSpPr>
            <p:nvPr/>
          </p:nvSpPr>
          <p:spPr bwMode="auto">
            <a:xfrm flipV="1">
              <a:off x="4061185" y="2252156"/>
              <a:ext cx="264695" cy="208647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6" name="Line 151"/>
            <p:cNvSpPr>
              <a:spLocks noChangeShapeType="1"/>
            </p:cNvSpPr>
            <p:nvPr/>
          </p:nvSpPr>
          <p:spPr bwMode="auto">
            <a:xfrm>
              <a:off x="4061185" y="2460803"/>
              <a:ext cx="264695" cy="204159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157" name="グループ化 133"/>
            <p:cNvGrpSpPr/>
            <p:nvPr/>
          </p:nvGrpSpPr>
          <p:grpSpPr>
            <a:xfrm>
              <a:off x="4296683" y="2179909"/>
              <a:ext cx="636513" cy="559381"/>
              <a:chOff x="4296676" y="2179909"/>
              <a:chExt cx="764533" cy="559381"/>
            </a:xfrm>
          </p:grpSpPr>
          <p:grpSp>
            <p:nvGrpSpPr>
              <p:cNvPr id="162" name="Group 142"/>
              <p:cNvGrpSpPr>
                <a:grpSpLocks/>
              </p:cNvGrpSpPr>
              <p:nvPr/>
            </p:nvGrpSpPr>
            <p:grpSpPr bwMode="auto">
              <a:xfrm>
                <a:off x="4388393" y="2581898"/>
                <a:ext cx="591182" cy="157392"/>
                <a:chOff x="7380" y="6257"/>
                <a:chExt cx="1625" cy="158"/>
              </a:xfrm>
            </p:grpSpPr>
            <p:sp>
              <p:nvSpPr>
                <p:cNvPr id="168" name="Rectangle 143"/>
                <p:cNvSpPr>
                  <a:spLocks noChangeArrowheads="1"/>
                </p:cNvSpPr>
                <p:nvPr/>
              </p:nvSpPr>
              <p:spPr bwMode="auto">
                <a:xfrm>
                  <a:off x="7380" y="6257"/>
                  <a:ext cx="1625" cy="158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9" name="Rectangle 144"/>
                <p:cNvSpPr>
                  <a:spLocks noChangeArrowheads="1"/>
                </p:cNvSpPr>
                <p:nvPr/>
              </p:nvSpPr>
              <p:spPr bwMode="auto">
                <a:xfrm>
                  <a:off x="7380" y="6257"/>
                  <a:ext cx="1625" cy="158"/>
                </a:xfrm>
                <a:prstGeom prst="rect">
                  <a:avLst/>
                </a:prstGeom>
                <a:noFill/>
                <a:ln w="28575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63" name="Group 145"/>
              <p:cNvGrpSpPr>
                <a:grpSpLocks/>
              </p:cNvGrpSpPr>
              <p:nvPr/>
            </p:nvGrpSpPr>
            <p:grpSpPr bwMode="auto">
              <a:xfrm>
                <a:off x="4388393" y="2179909"/>
                <a:ext cx="591182" cy="163773"/>
                <a:chOff x="7380" y="5856"/>
                <a:chExt cx="1625" cy="165"/>
              </a:xfrm>
            </p:grpSpPr>
            <p:sp>
              <p:nvSpPr>
                <p:cNvPr id="166" name="Rectangle 146"/>
                <p:cNvSpPr>
                  <a:spLocks noChangeArrowheads="1"/>
                </p:cNvSpPr>
                <p:nvPr/>
              </p:nvSpPr>
              <p:spPr bwMode="auto">
                <a:xfrm>
                  <a:off x="7380" y="5856"/>
                  <a:ext cx="1625" cy="165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7" name="Rectangle 147"/>
                <p:cNvSpPr>
                  <a:spLocks noChangeArrowheads="1"/>
                </p:cNvSpPr>
                <p:nvPr/>
              </p:nvSpPr>
              <p:spPr bwMode="auto">
                <a:xfrm>
                  <a:off x="7380" y="5856"/>
                  <a:ext cx="1625" cy="165"/>
                </a:xfrm>
                <a:prstGeom prst="rect">
                  <a:avLst/>
                </a:prstGeom>
                <a:noFill/>
                <a:ln w="28575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64" name="Line 156"/>
              <p:cNvSpPr>
                <a:spLocks noChangeShapeType="1"/>
              </p:cNvSpPr>
              <p:nvPr/>
            </p:nvSpPr>
            <p:spPr bwMode="auto">
              <a:xfrm flipV="1">
                <a:off x="4296677" y="2263140"/>
                <a:ext cx="755383" cy="2030"/>
              </a:xfrm>
              <a:prstGeom prst="line">
                <a:avLst/>
              </a:prstGeom>
              <a:noFill/>
              <a:ln w="762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Line 157"/>
              <p:cNvSpPr>
                <a:spLocks noChangeShapeType="1"/>
              </p:cNvSpPr>
              <p:nvPr/>
            </p:nvSpPr>
            <p:spPr bwMode="auto">
              <a:xfrm>
                <a:off x="4296676" y="2656294"/>
                <a:ext cx="764533" cy="0"/>
              </a:xfrm>
              <a:prstGeom prst="line">
                <a:avLst/>
              </a:prstGeom>
              <a:noFill/>
              <a:ln w="762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58" name="Line 150"/>
            <p:cNvSpPr>
              <a:spLocks noChangeShapeType="1"/>
            </p:cNvSpPr>
            <p:nvPr/>
          </p:nvSpPr>
          <p:spPr bwMode="auto">
            <a:xfrm flipH="1" flipV="1">
              <a:off x="4907466" y="2251831"/>
              <a:ext cx="264695" cy="208647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59" name="Line 151"/>
            <p:cNvSpPr>
              <a:spLocks noChangeShapeType="1"/>
            </p:cNvSpPr>
            <p:nvPr/>
          </p:nvSpPr>
          <p:spPr bwMode="auto">
            <a:xfrm flipH="1">
              <a:off x="4907466" y="2460478"/>
              <a:ext cx="264695" cy="204159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0" name="Line 157"/>
            <p:cNvSpPr>
              <a:spLocks noChangeShapeType="1"/>
            </p:cNvSpPr>
            <p:nvPr/>
          </p:nvSpPr>
          <p:spPr bwMode="auto">
            <a:xfrm>
              <a:off x="5122994" y="2457964"/>
              <a:ext cx="239594" cy="0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1" name="Line 157"/>
            <p:cNvSpPr>
              <a:spLocks noChangeShapeType="1"/>
            </p:cNvSpPr>
            <p:nvPr/>
          </p:nvSpPr>
          <p:spPr bwMode="auto">
            <a:xfrm>
              <a:off x="3907390" y="2458920"/>
              <a:ext cx="197618" cy="0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0" name="Line 157"/>
          <p:cNvSpPr>
            <a:spLocks noChangeShapeType="1"/>
          </p:cNvSpPr>
          <p:nvPr/>
        </p:nvSpPr>
        <p:spPr bwMode="auto">
          <a:xfrm>
            <a:off x="6138024" y="3343549"/>
            <a:ext cx="1062875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71" name="Rectangle 141"/>
          <p:cNvSpPr>
            <a:spLocks noChangeArrowheads="1"/>
          </p:cNvSpPr>
          <p:nvPr/>
        </p:nvSpPr>
        <p:spPr bwMode="auto">
          <a:xfrm>
            <a:off x="6399119" y="3156320"/>
            <a:ext cx="662081" cy="368300"/>
          </a:xfrm>
          <a:prstGeom prst="rect">
            <a:avLst/>
          </a:prstGeom>
          <a:solidFill>
            <a:schemeClr val="accent1"/>
          </a:solidFill>
          <a:ln w="12700" cap="rnd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ja-JP" sz="18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ATT</a:t>
            </a:r>
            <a:endParaRPr lang="ja-JP" altLang="en-US" sz="1800" dirty="0">
              <a:solidFill>
                <a:srgbClr val="000000"/>
              </a:solidFill>
            </a:endParaRPr>
          </a:p>
        </p:txBody>
      </p:sp>
      <p:grpSp>
        <p:nvGrpSpPr>
          <p:cNvPr id="260" name="グループ化 87"/>
          <p:cNvGrpSpPr>
            <a:grpSpLocks noChangeAspect="1"/>
          </p:cNvGrpSpPr>
          <p:nvPr/>
        </p:nvGrpSpPr>
        <p:grpSpPr bwMode="auto">
          <a:xfrm>
            <a:off x="2397740" y="2976067"/>
            <a:ext cx="1039355" cy="257716"/>
            <a:chOff x="5217707" y="4281212"/>
            <a:chExt cx="1214446" cy="295150"/>
          </a:xfrm>
        </p:grpSpPr>
        <p:sp>
          <p:nvSpPr>
            <p:cNvPr id="265" name="Freeform 69"/>
            <p:cNvSpPr>
              <a:spLocks/>
            </p:cNvSpPr>
            <p:nvPr/>
          </p:nvSpPr>
          <p:spPr bwMode="auto">
            <a:xfrm>
              <a:off x="5464178" y="4285565"/>
              <a:ext cx="318442" cy="290797"/>
            </a:xfrm>
            <a:custGeom>
              <a:avLst/>
              <a:gdLst>
                <a:gd name="T0" fmla="*/ 0 w 965"/>
                <a:gd name="T1" fmla="*/ 2147483647 h 722"/>
                <a:gd name="T2" fmla="*/ 2147483647 w 965"/>
                <a:gd name="T3" fmla="*/ 2147483647 h 722"/>
                <a:gd name="T4" fmla="*/ 2147483647 w 965"/>
                <a:gd name="T5" fmla="*/ 2147483647 h 722"/>
                <a:gd name="T6" fmla="*/ 2147483647 w 965"/>
                <a:gd name="T7" fmla="*/ 2147483647 h 722"/>
                <a:gd name="T8" fmla="*/ 2147483647 w 965"/>
                <a:gd name="T9" fmla="*/ 2147483647 h 722"/>
                <a:gd name="T10" fmla="*/ 2147483647 w 965"/>
                <a:gd name="T11" fmla="*/ 2147483647 h 722"/>
                <a:gd name="T12" fmla="*/ 2147483647 w 965"/>
                <a:gd name="T13" fmla="*/ 2147483647 h 722"/>
                <a:gd name="T14" fmla="*/ 2147483647 w 965"/>
                <a:gd name="T15" fmla="*/ 2147483647 h 722"/>
                <a:gd name="T16" fmla="*/ 2147483647 w 965"/>
                <a:gd name="T17" fmla="*/ 0 h 722"/>
                <a:gd name="T18" fmla="*/ 2147483647 w 965"/>
                <a:gd name="T19" fmla="*/ 2147483647 h 722"/>
                <a:gd name="T20" fmla="*/ 2147483647 w 965"/>
                <a:gd name="T21" fmla="*/ 2147483647 h 722"/>
                <a:gd name="T22" fmla="*/ 2147483647 w 965"/>
                <a:gd name="T23" fmla="*/ 2147483647 h 722"/>
                <a:gd name="T24" fmla="*/ 2147483647 w 965"/>
                <a:gd name="T25" fmla="*/ 2147483647 h 722"/>
                <a:gd name="T26" fmla="*/ 2147483647 w 965"/>
                <a:gd name="T27" fmla="*/ 2147483647 h 722"/>
                <a:gd name="T28" fmla="*/ 2147483647 w 965"/>
                <a:gd name="T29" fmla="*/ 2147483647 h 722"/>
                <a:gd name="T30" fmla="*/ 2147483647 w 965"/>
                <a:gd name="T31" fmla="*/ 2147483647 h 7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65"/>
                <a:gd name="T49" fmla="*/ 0 h 722"/>
                <a:gd name="T50" fmla="*/ 965 w 965"/>
                <a:gd name="T51" fmla="*/ 722 h 7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800080">
                <a:alpha val="50195"/>
              </a:srgbClr>
            </a:solidFill>
            <a:ln w="31750">
              <a:solidFill>
                <a:srgbClr val="80008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66" name="Freeform 70"/>
            <p:cNvSpPr>
              <a:spLocks/>
            </p:cNvSpPr>
            <p:nvPr/>
          </p:nvSpPr>
          <p:spPr bwMode="auto">
            <a:xfrm>
              <a:off x="5953132" y="4281212"/>
              <a:ext cx="318442" cy="290796"/>
            </a:xfrm>
            <a:custGeom>
              <a:avLst/>
              <a:gdLst>
                <a:gd name="T0" fmla="*/ 0 w 965"/>
                <a:gd name="T1" fmla="*/ 2147483647 h 722"/>
                <a:gd name="T2" fmla="*/ 2147483647 w 965"/>
                <a:gd name="T3" fmla="*/ 2147483647 h 722"/>
                <a:gd name="T4" fmla="*/ 2147483647 w 965"/>
                <a:gd name="T5" fmla="*/ 2147483647 h 722"/>
                <a:gd name="T6" fmla="*/ 2147483647 w 965"/>
                <a:gd name="T7" fmla="*/ 2147483647 h 722"/>
                <a:gd name="T8" fmla="*/ 2147483647 w 965"/>
                <a:gd name="T9" fmla="*/ 2147483647 h 722"/>
                <a:gd name="T10" fmla="*/ 2147483647 w 965"/>
                <a:gd name="T11" fmla="*/ 2147483647 h 722"/>
                <a:gd name="T12" fmla="*/ 2147483647 w 965"/>
                <a:gd name="T13" fmla="*/ 2147483647 h 722"/>
                <a:gd name="T14" fmla="*/ 2147483647 w 965"/>
                <a:gd name="T15" fmla="*/ 2147483647 h 722"/>
                <a:gd name="T16" fmla="*/ 2147483647 w 965"/>
                <a:gd name="T17" fmla="*/ 0 h 722"/>
                <a:gd name="T18" fmla="*/ 2147483647 w 965"/>
                <a:gd name="T19" fmla="*/ 2147483647 h 722"/>
                <a:gd name="T20" fmla="*/ 2147483647 w 965"/>
                <a:gd name="T21" fmla="*/ 2147483647 h 722"/>
                <a:gd name="T22" fmla="*/ 2147483647 w 965"/>
                <a:gd name="T23" fmla="*/ 2147483647 h 722"/>
                <a:gd name="T24" fmla="*/ 2147483647 w 965"/>
                <a:gd name="T25" fmla="*/ 2147483647 h 722"/>
                <a:gd name="T26" fmla="*/ 2147483647 w 965"/>
                <a:gd name="T27" fmla="*/ 2147483647 h 722"/>
                <a:gd name="T28" fmla="*/ 2147483647 w 965"/>
                <a:gd name="T29" fmla="*/ 2147483647 h 722"/>
                <a:gd name="T30" fmla="*/ 2147483647 w 965"/>
                <a:gd name="T31" fmla="*/ 2147483647 h 7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65"/>
                <a:gd name="T49" fmla="*/ 0 h 722"/>
                <a:gd name="T50" fmla="*/ 965 w 965"/>
                <a:gd name="T51" fmla="*/ 722 h 7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FF6600">
                <a:alpha val="50195"/>
              </a:srgbClr>
            </a:solidFill>
            <a:ln w="31750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71" name="Line 71"/>
            <p:cNvSpPr>
              <a:spLocks noChangeShapeType="1"/>
            </p:cNvSpPr>
            <p:nvPr/>
          </p:nvSpPr>
          <p:spPr bwMode="auto">
            <a:xfrm>
              <a:off x="5217707" y="4572008"/>
              <a:ext cx="121444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116" name="グループ化 115"/>
          <p:cNvGrpSpPr/>
          <p:nvPr/>
        </p:nvGrpSpPr>
        <p:grpSpPr>
          <a:xfrm>
            <a:off x="5147472" y="927097"/>
            <a:ext cx="2413389" cy="2518074"/>
            <a:chOff x="5147472" y="927097"/>
            <a:chExt cx="2413389" cy="2518074"/>
          </a:xfrm>
        </p:grpSpPr>
        <p:sp>
          <p:nvSpPr>
            <p:cNvPr id="102" name="正方形/長方形 101"/>
            <p:cNvSpPr/>
            <p:nvPr/>
          </p:nvSpPr>
          <p:spPr>
            <a:xfrm>
              <a:off x="5147472" y="927097"/>
              <a:ext cx="1651387" cy="400110"/>
            </a:xfrm>
            <a:prstGeom prst="rect">
              <a:avLst/>
            </a:prstGeom>
            <a:ln>
              <a:solidFill>
                <a:schemeClr val="bg1"/>
              </a:solidFill>
            </a:ln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20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Random No.</a:t>
              </a:r>
              <a:endParaRPr lang="ja-JP" alt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112" name="直線矢印コネクタ 111"/>
            <p:cNvCxnSpPr/>
            <p:nvPr/>
          </p:nvCxnSpPr>
          <p:spPr bwMode="auto">
            <a:xfrm rot="5400000">
              <a:off x="4437724" y="2390076"/>
              <a:ext cx="2108602" cy="1588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13" name="直線矢印コネクタ 112"/>
            <p:cNvCxnSpPr/>
            <p:nvPr/>
          </p:nvCxnSpPr>
          <p:spPr bwMode="auto">
            <a:xfrm rot="5400000">
              <a:off x="4918688" y="2193072"/>
              <a:ext cx="1714600" cy="1588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114" name="正方形/長方形 113"/>
            <p:cNvSpPr/>
            <p:nvPr/>
          </p:nvSpPr>
          <p:spPr>
            <a:xfrm>
              <a:off x="5740307" y="1641336"/>
              <a:ext cx="1820554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20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Decoy states</a:t>
              </a:r>
              <a:endParaRPr lang="ja-JP" alt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17" name="四角形吹き出し 116"/>
          <p:cNvSpPr/>
          <p:nvPr/>
        </p:nvSpPr>
        <p:spPr bwMode="auto">
          <a:xfrm>
            <a:off x="5609229" y="4380931"/>
            <a:ext cx="3330057" cy="1064526"/>
          </a:xfrm>
          <a:prstGeom prst="wedgeRectCallout">
            <a:avLst>
              <a:gd name="adj1" fmla="val 178"/>
              <a:gd name="adj2" fmla="val -141077"/>
            </a:avLst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Signal : 0.5 photons/pulse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Decoy : 0.2 photons/pulse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   0.0 photons/pulse</a:t>
            </a:r>
            <a:endParaRPr lang="ja-JP" altLang="en-US" sz="2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5" name="正方形/長方形 114"/>
          <p:cNvSpPr/>
          <p:nvPr/>
        </p:nvSpPr>
        <p:spPr>
          <a:xfrm>
            <a:off x="1446672" y="6010904"/>
            <a:ext cx="232012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Time-bin signals</a:t>
            </a:r>
            <a:endParaRPr lang="ja-JP" altLang="en-US" sz="2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0" name="グループ化 109"/>
          <p:cNvGrpSpPr/>
          <p:nvPr/>
        </p:nvGrpSpPr>
        <p:grpSpPr>
          <a:xfrm>
            <a:off x="3739474" y="4217164"/>
            <a:ext cx="1555865" cy="2511188"/>
            <a:chOff x="3739474" y="4217164"/>
            <a:chExt cx="1555865" cy="2511188"/>
          </a:xfrm>
        </p:grpSpPr>
        <p:sp>
          <p:nvSpPr>
            <p:cNvPr id="96" name="四角形吹き出し 95"/>
            <p:cNvSpPr/>
            <p:nvPr/>
          </p:nvSpPr>
          <p:spPr bwMode="auto">
            <a:xfrm>
              <a:off x="3739474" y="4217164"/>
              <a:ext cx="1555865" cy="2511188"/>
            </a:xfrm>
            <a:prstGeom prst="wedgeRectCallout">
              <a:avLst>
                <a:gd name="adj1" fmla="val 21399"/>
                <a:gd name="adj2" fmla="val -82609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88" name="テキスト ボックス 8"/>
            <p:cNvSpPr txBox="1">
              <a:spLocks noChangeArrowheads="1"/>
            </p:cNvSpPr>
            <p:nvPr/>
          </p:nvSpPr>
          <p:spPr bwMode="auto">
            <a:xfrm>
              <a:off x="3786687" y="4533266"/>
              <a:ext cx="48442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dirty="0" smtClean="0">
                  <a:latin typeface="+mn-lt"/>
                  <a:cs typeface="Times New Roman" pitchFamily="18" charset="0"/>
                </a:rPr>
                <a:t>Z0</a:t>
              </a:r>
              <a:endParaRPr lang="ja-JP" altLang="en-US" sz="2000" b="1" dirty="0">
                <a:latin typeface="+mn-lt"/>
                <a:cs typeface="Times New Roman" pitchFamily="18" charset="0"/>
              </a:endParaRPr>
            </a:p>
          </p:txBody>
        </p:sp>
        <p:sp>
          <p:nvSpPr>
            <p:cNvPr id="289" name="テキスト ボックス 8"/>
            <p:cNvSpPr txBox="1">
              <a:spLocks noChangeArrowheads="1"/>
            </p:cNvSpPr>
            <p:nvPr/>
          </p:nvSpPr>
          <p:spPr bwMode="auto">
            <a:xfrm>
              <a:off x="3788959" y="5086061"/>
              <a:ext cx="48442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dirty="0" smtClean="0">
                  <a:latin typeface="+mn-lt"/>
                  <a:cs typeface="Times New Roman" pitchFamily="18" charset="0"/>
                </a:rPr>
                <a:t>Z1</a:t>
              </a:r>
              <a:endParaRPr lang="ja-JP" altLang="en-US" sz="2000" b="1" dirty="0">
                <a:latin typeface="+mn-lt"/>
                <a:cs typeface="Times New Roman" pitchFamily="18" charset="0"/>
              </a:endParaRPr>
            </a:p>
          </p:txBody>
        </p:sp>
        <p:sp>
          <p:nvSpPr>
            <p:cNvPr id="94" name="テキスト ボックス 8"/>
            <p:cNvSpPr txBox="1">
              <a:spLocks noChangeArrowheads="1"/>
            </p:cNvSpPr>
            <p:nvPr/>
          </p:nvSpPr>
          <p:spPr bwMode="auto">
            <a:xfrm>
              <a:off x="3775311" y="5662292"/>
              <a:ext cx="49885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dirty="0" smtClean="0">
                  <a:latin typeface="+mn-lt"/>
                  <a:cs typeface="Times New Roman" pitchFamily="18" charset="0"/>
                </a:rPr>
                <a:t>X0</a:t>
              </a:r>
              <a:endParaRPr lang="ja-JP" altLang="en-US" sz="2000" b="1" dirty="0">
                <a:latin typeface="+mn-lt"/>
                <a:cs typeface="Times New Roman" pitchFamily="18" charset="0"/>
              </a:endParaRPr>
            </a:p>
          </p:txBody>
        </p:sp>
        <p:sp>
          <p:nvSpPr>
            <p:cNvPr id="95" name="テキスト ボックス 8"/>
            <p:cNvSpPr txBox="1">
              <a:spLocks noChangeArrowheads="1"/>
            </p:cNvSpPr>
            <p:nvPr/>
          </p:nvSpPr>
          <p:spPr bwMode="auto">
            <a:xfrm>
              <a:off x="3777583" y="6149862"/>
              <a:ext cx="49885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dirty="0" smtClean="0">
                  <a:latin typeface="+mn-lt"/>
                  <a:cs typeface="Times New Roman" pitchFamily="18" charset="0"/>
                </a:rPr>
                <a:t>X1</a:t>
              </a:r>
              <a:endParaRPr lang="ja-JP" altLang="en-US" sz="2000" b="1" dirty="0">
                <a:latin typeface="+mn-lt"/>
                <a:cs typeface="Times New Roman" pitchFamily="18" charset="0"/>
              </a:endParaRPr>
            </a:p>
          </p:txBody>
        </p:sp>
        <p:grpSp>
          <p:nvGrpSpPr>
            <p:cNvPr id="147" name="グループ化 146"/>
            <p:cNvGrpSpPr/>
            <p:nvPr/>
          </p:nvGrpSpPr>
          <p:grpSpPr>
            <a:xfrm>
              <a:off x="4274033" y="4339986"/>
              <a:ext cx="884831" cy="2226013"/>
              <a:chOff x="332121" y="4566997"/>
              <a:chExt cx="884831" cy="2226013"/>
            </a:xfrm>
          </p:grpSpPr>
          <p:sp>
            <p:nvSpPr>
              <p:cNvPr id="111" name="Freeform 414"/>
              <p:cNvSpPr>
                <a:spLocks noChangeAspect="1"/>
              </p:cNvSpPr>
              <p:nvPr/>
            </p:nvSpPr>
            <p:spPr bwMode="auto">
              <a:xfrm>
                <a:off x="900662" y="4566997"/>
                <a:ext cx="227012" cy="405937"/>
              </a:xfrm>
              <a:custGeom>
                <a:avLst/>
                <a:gdLst/>
                <a:ahLst/>
                <a:cxnLst>
                  <a:cxn ang="0">
                    <a:pos x="0" y="722"/>
                  </a:cxn>
                  <a:cxn ang="0">
                    <a:pos x="89" y="706"/>
                  </a:cxn>
                  <a:cxn ang="0">
                    <a:pos x="138" y="690"/>
                  </a:cxn>
                  <a:cxn ang="0">
                    <a:pos x="203" y="633"/>
                  </a:cxn>
                  <a:cxn ang="0">
                    <a:pos x="235" y="585"/>
                  </a:cxn>
                  <a:cxn ang="0">
                    <a:pos x="268" y="520"/>
                  </a:cxn>
                  <a:cxn ang="0">
                    <a:pos x="373" y="195"/>
                  </a:cxn>
                  <a:cxn ang="0">
                    <a:pos x="422" y="82"/>
                  </a:cxn>
                  <a:cxn ang="0">
                    <a:pos x="487" y="0"/>
                  </a:cxn>
                  <a:cxn ang="0">
                    <a:pos x="560" y="41"/>
                  </a:cxn>
                  <a:cxn ang="0">
                    <a:pos x="665" y="349"/>
                  </a:cxn>
                  <a:cxn ang="0">
                    <a:pos x="706" y="439"/>
                  </a:cxn>
                  <a:cxn ang="0">
                    <a:pos x="754" y="560"/>
                  </a:cxn>
                  <a:cxn ang="0">
                    <a:pos x="779" y="601"/>
                  </a:cxn>
                  <a:cxn ang="0">
                    <a:pos x="803" y="649"/>
                  </a:cxn>
                  <a:cxn ang="0">
                    <a:pos x="965" y="714"/>
                  </a:cxn>
                </a:cxnLst>
                <a:rect l="0" t="0" r="r" b="b"/>
                <a:pathLst>
                  <a:path w="965" h="722">
                    <a:moveTo>
                      <a:pt x="0" y="722"/>
                    </a:moveTo>
                    <a:cubicBezTo>
                      <a:pt x="42" y="716"/>
                      <a:pt x="53" y="717"/>
                      <a:pt x="89" y="706"/>
                    </a:cubicBezTo>
                    <a:cubicBezTo>
                      <a:pt x="105" y="701"/>
                      <a:pt x="138" y="690"/>
                      <a:pt x="138" y="690"/>
                    </a:cubicBezTo>
                    <a:cubicBezTo>
                      <a:pt x="165" y="672"/>
                      <a:pt x="176" y="651"/>
                      <a:pt x="203" y="633"/>
                    </a:cubicBezTo>
                    <a:cubicBezTo>
                      <a:pt x="214" y="617"/>
                      <a:pt x="224" y="601"/>
                      <a:pt x="235" y="585"/>
                    </a:cubicBezTo>
                    <a:cubicBezTo>
                      <a:pt x="305" y="480"/>
                      <a:pt x="215" y="570"/>
                      <a:pt x="268" y="520"/>
                    </a:cubicBezTo>
                    <a:cubicBezTo>
                      <a:pt x="303" y="412"/>
                      <a:pt x="337" y="303"/>
                      <a:pt x="373" y="195"/>
                    </a:cubicBezTo>
                    <a:cubicBezTo>
                      <a:pt x="386" y="156"/>
                      <a:pt x="391" y="111"/>
                      <a:pt x="422" y="82"/>
                    </a:cubicBezTo>
                    <a:cubicBezTo>
                      <a:pt x="435" y="42"/>
                      <a:pt x="448" y="14"/>
                      <a:pt x="487" y="0"/>
                    </a:cubicBezTo>
                    <a:cubicBezTo>
                      <a:pt x="513" y="10"/>
                      <a:pt x="560" y="41"/>
                      <a:pt x="560" y="41"/>
                    </a:cubicBezTo>
                    <a:cubicBezTo>
                      <a:pt x="613" y="120"/>
                      <a:pt x="635" y="258"/>
                      <a:pt x="665" y="349"/>
                    </a:cubicBezTo>
                    <a:cubicBezTo>
                      <a:pt x="676" y="383"/>
                      <a:pt x="681" y="414"/>
                      <a:pt x="706" y="439"/>
                    </a:cubicBezTo>
                    <a:cubicBezTo>
                      <a:pt x="720" y="481"/>
                      <a:pt x="729" y="523"/>
                      <a:pt x="754" y="560"/>
                    </a:cubicBezTo>
                    <a:cubicBezTo>
                      <a:pt x="776" y="628"/>
                      <a:pt x="746" y="547"/>
                      <a:pt x="779" y="601"/>
                    </a:cubicBezTo>
                    <a:cubicBezTo>
                      <a:pt x="826" y="676"/>
                      <a:pt x="741" y="570"/>
                      <a:pt x="803" y="649"/>
                    </a:cubicBezTo>
                    <a:cubicBezTo>
                      <a:pt x="844" y="702"/>
                      <a:pt x="903" y="714"/>
                      <a:pt x="965" y="714"/>
                    </a:cubicBezTo>
                  </a:path>
                </a:pathLst>
              </a:custGeom>
              <a:solidFill>
                <a:srgbClr val="FF6600">
                  <a:alpha val="50000"/>
                </a:srgbClr>
              </a:solidFill>
              <a:ln w="31750">
                <a:solidFill>
                  <a:srgbClr val="FF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21" name="Freeform 415"/>
              <p:cNvSpPr>
                <a:spLocks noChangeAspect="1"/>
              </p:cNvSpPr>
              <p:nvPr/>
            </p:nvSpPr>
            <p:spPr bwMode="auto">
              <a:xfrm>
                <a:off x="413299" y="5112015"/>
                <a:ext cx="227013" cy="405938"/>
              </a:xfrm>
              <a:custGeom>
                <a:avLst/>
                <a:gdLst/>
                <a:ahLst/>
                <a:cxnLst>
                  <a:cxn ang="0">
                    <a:pos x="0" y="722"/>
                  </a:cxn>
                  <a:cxn ang="0">
                    <a:pos x="89" y="706"/>
                  </a:cxn>
                  <a:cxn ang="0">
                    <a:pos x="138" y="690"/>
                  </a:cxn>
                  <a:cxn ang="0">
                    <a:pos x="203" y="633"/>
                  </a:cxn>
                  <a:cxn ang="0">
                    <a:pos x="235" y="585"/>
                  </a:cxn>
                  <a:cxn ang="0">
                    <a:pos x="268" y="520"/>
                  </a:cxn>
                  <a:cxn ang="0">
                    <a:pos x="373" y="195"/>
                  </a:cxn>
                  <a:cxn ang="0">
                    <a:pos x="422" y="82"/>
                  </a:cxn>
                  <a:cxn ang="0">
                    <a:pos x="487" y="0"/>
                  </a:cxn>
                  <a:cxn ang="0">
                    <a:pos x="560" y="41"/>
                  </a:cxn>
                  <a:cxn ang="0">
                    <a:pos x="665" y="349"/>
                  </a:cxn>
                  <a:cxn ang="0">
                    <a:pos x="706" y="439"/>
                  </a:cxn>
                  <a:cxn ang="0">
                    <a:pos x="754" y="560"/>
                  </a:cxn>
                  <a:cxn ang="0">
                    <a:pos x="779" y="601"/>
                  </a:cxn>
                  <a:cxn ang="0">
                    <a:pos x="803" y="649"/>
                  </a:cxn>
                  <a:cxn ang="0">
                    <a:pos x="965" y="714"/>
                  </a:cxn>
                </a:cxnLst>
                <a:rect l="0" t="0" r="r" b="b"/>
                <a:pathLst>
                  <a:path w="965" h="722">
                    <a:moveTo>
                      <a:pt x="0" y="722"/>
                    </a:moveTo>
                    <a:cubicBezTo>
                      <a:pt x="42" y="716"/>
                      <a:pt x="53" y="717"/>
                      <a:pt x="89" y="706"/>
                    </a:cubicBezTo>
                    <a:cubicBezTo>
                      <a:pt x="105" y="701"/>
                      <a:pt x="138" y="690"/>
                      <a:pt x="138" y="690"/>
                    </a:cubicBezTo>
                    <a:cubicBezTo>
                      <a:pt x="165" y="672"/>
                      <a:pt x="176" y="651"/>
                      <a:pt x="203" y="633"/>
                    </a:cubicBezTo>
                    <a:cubicBezTo>
                      <a:pt x="214" y="617"/>
                      <a:pt x="224" y="601"/>
                      <a:pt x="235" y="585"/>
                    </a:cubicBezTo>
                    <a:cubicBezTo>
                      <a:pt x="305" y="480"/>
                      <a:pt x="215" y="570"/>
                      <a:pt x="268" y="520"/>
                    </a:cubicBezTo>
                    <a:cubicBezTo>
                      <a:pt x="303" y="412"/>
                      <a:pt x="337" y="303"/>
                      <a:pt x="373" y="195"/>
                    </a:cubicBezTo>
                    <a:cubicBezTo>
                      <a:pt x="386" y="156"/>
                      <a:pt x="391" y="111"/>
                      <a:pt x="422" y="82"/>
                    </a:cubicBezTo>
                    <a:cubicBezTo>
                      <a:pt x="435" y="42"/>
                      <a:pt x="448" y="14"/>
                      <a:pt x="487" y="0"/>
                    </a:cubicBezTo>
                    <a:cubicBezTo>
                      <a:pt x="513" y="10"/>
                      <a:pt x="560" y="41"/>
                      <a:pt x="560" y="41"/>
                    </a:cubicBezTo>
                    <a:cubicBezTo>
                      <a:pt x="613" y="120"/>
                      <a:pt x="635" y="258"/>
                      <a:pt x="665" y="349"/>
                    </a:cubicBezTo>
                    <a:cubicBezTo>
                      <a:pt x="676" y="383"/>
                      <a:pt x="681" y="414"/>
                      <a:pt x="706" y="439"/>
                    </a:cubicBezTo>
                    <a:cubicBezTo>
                      <a:pt x="720" y="481"/>
                      <a:pt x="729" y="523"/>
                      <a:pt x="754" y="560"/>
                    </a:cubicBezTo>
                    <a:cubicBezTo>
                      <a:pt x="776" y="628"/>
                      <a:pt x="746" y="547"/>
                      <a:pt x="779" y="601"/>
                    </a:cubicBezTo>
                    <a:cubicBezTo>
                      <a:pt x="826" y="676"/>
                      <a:pt x="741" y="570"/>
                      <a:pt x="803" y="649"/>
                    </a:cubicBezTo>
                    <a:cubicBezTo>
                      <a:pt x="844" y="702"/>
                      <a:pt x="903" y="714"/>
                      <a:pt x="965" y="714"/>
                    </a:cubicBezTo>
                  </a:path>
                </a:pathLst>
              </a:custGeom>
              <a:solidFill>
                <a:srgbClr val="800080">
                  <a:alpha val="50000"/>
                </a:srgbClr>
              </a:solidFill>
              <a:ln w="31750">
                <a:solidFill>
                  <a:srgbClr val="80008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ja-JP" altLang="en-US"/>
              </a:p>
            </p:txBody>
          </p:sp>
          <p:cxnSp>
            <p:nvCxnSpPr>
              <p:cNvPr id="143" name="直線コネクタ 142"/>
              <p:cNvCxnSpPr/>
              <p:nvPr/>
            </p:nvCxnSpPr>
            <p:spPr bwMode="auto">
              <a:xfrm>
                <a:off x="357143" y="4982643"/>
                <a:ext cx="859809" cy="0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146" name="グループ化 145"/>
              <p:cNvGrpSpPr/>
              <p:nvPr/>
            </p:nvGrpSpPr>
            <p:grpSpPr>
              <a:xfrm>
                <a:off x="332121" y="5912479"/>
                <a:ext cx="868909" cy="880531"/>
                <a:chOff x="332121" y="5325615"/>
                <a:chExt cx="868909" cy="880531"/>
              </a:xfrm>
            </p:grpSpPr>
            <p:sp>
              <p:nvSpPr>
                <p:cNvPr id="136" name="Freeform 416"/>
                <p:cNvSpPr>
                  <a:spLocks noChangeAspect="1"/>
                </p:cNvSpPr>
                <p:nvPr/>
              </p:nvSpPr>
              <p:spPr bwMode="auto">
                <a:xfrm>
                  <a:off x="425999" y="5325615"/>
                  <a:ext cx="227013" cy="214204"/>
                </a:xfrm>
                <a:custGeom>
                  <a:avLst/>
                  <a:gdLst/>
                  <a:ahLst/>
                  <a:cxnLst>
                    <a:cxn ang="0">
                      <a:pos x="0" y="722"/>
                    </a:cxn>
                    <a:cxn ang="0">
                      <a:pos x="89" y="706"/>
                    </a:cxn>
                    <a:cxn ang="0">
                      <a:pos x="138" y="690"/>
                    </a:cxn>
                    <a:cxn ang="0">
                      <a:pos x="203" y="633"/>
                    </a:cxn>
                    <a:cxn ang="0">
                      <a:pos x="235" y="585"/>
                    </a:cxn>
                    <a:cxn ang="0">
                      <a:pos x="268" y="520"/>
                    </a:cxn>
                    <a:cxn ang="0">
                      <a:pos x="373" y="195"/>
                    </a:cxn>
                    <a:cxn ang="0">
                      <a:pos x="422" y="82"/>
                    </a:cxn>
                    <a:cxn ang="0">
                      <a:pos x="487" y="0"/>
                    </a:cxn>
                    <a:cxn ang="0">
                      <a:pos x="560" y="41"/>
                    </a:cxn>
                    <a:cxn ang="0">
                      <a:pos x="665" y="349"/>
                    </a:cxn>
                    <a:cxn ang="0">
                      <a:pos x="706" y="439"/>
                    </a:cxn>
                    <a:cxn ang="0">
                      <a:pos x="754" y="560"/>
                    </a:cxn>
                    <a:cxn ang="0">
                      <a:pos x="779" y="601"/>
                    </a:cxn>
                    <a:cxn ang="0">
                      <a:pos x="803" y="649"/>
                    </a:cxn>
                    <a:cxn ang="0">
                      <a:pos x="965" y="714"/>
                    </a:cxn>
                  </a:cxnLst>
                  <a:rect l="0" t="0" r="r" b="b"/>
                  <a:pathLst>
                    <a:path w="965" h="722">
                      <a:moveTo>
                        <a:pt x="0" y="722"/>
                      </a:moveTo>
                      <a:cubicBezTo>
                        <a:pt x="42" y="716"/>
                        <a:pt x="53" y="717"/>
                        <a:pt x="89" y="706"/>
                      </a:cubicBezTo>
                      <a:cubicBezTo>
                        <a:pt x="105" y="701"/>
                        <a:pt x="138" y="690"/>
                        <a:pt x="138" y="690"/>
                      </a:cubicBezTo>
                      <a:cubicBezTo>
                        <a:pt x="165" y="672"/>
                        <a:pt x="176" y="651"/>
                        <a:pt x="203" y="633"/>
                      </a:cubicBezTo>
                      <a:cubicBezTo>
                        <a:pt x="214" y="617"/>
                        <a:pt x="224" y="601"/>
                        <a:pt x="235" y="585"/>
                      </a:cubicBezTo>
                      <a:cubicBezTo>
                        <a:pt x="305" y="480"/>
                        <a:pt x="215" y="570"/>
                        <a:pt x="268" y="520"/>
                      </a:cubicBezTo>
                      <a:cubicBezTo>
                        <a:pt x="303" y="412"/>
                        <a:pt x="337" y="303"/>
                        <a:pt x="373" y="195"/>
                      </a:cubicBezTo>
                      <a:cubicBezTo>
                        <a:pt x="386" y="156"/>
                        <a:pt x="391" y="111"/>
                        <a:pt x="422" y="82"/>
                      </a:cubicBezTo>
                      <a:cubicBezTo>
                        <a:pt x="435" y="42"/>
                        <a:pt x="448" y="14"/>
                        <a:pt x="487" y="0"/>
                      </a:cubicBezTo>
                      <a:cubicBezTo>
                        <a:pt x="513" y="10"/>
                        <a:pt x="560" y="41"/>
                        <a:pt x="560" y="41"/>
                      </a:cubicBezTo>
                      <a:cubicBezTo>
                        <a:pt x="613" y="120"/>
                        <a:pt x="635" y="258"/>
                        <a:pt x="665" y="349"/>
                      </a:cubicBezTo>
                      <a:cubicBezTo>
                        <a:pt x="676" y="383"/>
                        <a:pt x="681" y="414"/>
                        <a:pt x="706" y="439"/>
                      </a:cubicBezTo>
                      <a:cubicBezTo>
                        <a:pt x="720" y="481"/>
                        <a:pt x="729" y="523"/>
                        <a:pt x="754" y="560"/>
                      </a:cubicBezTo>
                      <a:cubicBezTo>
                        <a:pt x="776" y="628"/>
                        <a:pt x="746" y="547"/>
                        <a:pt x="779" y="601"/>
                      </a:cubicBezTo>
                      <a:cubicBezTo>
                        <a:pt x="826" y="676"/>
                        <a:pt x="741" y="570"/>
                        <a:pt x="803" y="649"/>
                      </a:cubicBezTo>
                      <a:cubicBezTo>
                        <a:pt x="844" y="702"/>
                        <a:pt x="903" y="714"/>
                        <a:pt x="965" y="714"/>
                      </a:cubicBezTo>
                    </a:path>
                  </a:pathLst>
                </a:custGeom>
                <a:solidFill>
                  <a:srgbClr val="800080">
                    <a:alpha val="50000"/>
                  </a:srgbClr>
                </a:solidFill>
                <a:ln w="31750">
                  <a:solidFill>
                    <a:srgbClr val="80008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37" name="Freeform 417"/>
                <p:cNvSpPr>
                  <a:spLocks noChangeAspect="1"/>
                </p:cNvSpPr>
                <p:nvPr/>
              </p:nvSpPr>
              <p:spPr bwMode="auto">
                <a:xfrm>
                  <a:off x="903837" y="5325615"/>
                  <a:ext cx="225425" cy="214204"/>
                </a:xfrm>
                <a:custGeom>
                  <a:avLst/>
                  <a:gdLst/>
                  <a:ahLst/>
                  <a:cxnLst>
                    <a:cxn ang="0">
                      <a:pos x="0" y="722"/>
                    </a:cxn>
                    <a:cxn ang="0">
                      <a:pos x="89" y="706"/>
                    </a:cxn>
                    <a:cxn ang="0">
                      <a:pos x="138" y="690"/>
                    </a:cxn>
                    <a:cxn ang="0">
                      <a:pos x="203" y="633"/>
                    </a:cxn>
                    <a:cxn ang="0">
                      <a:pos x="235" y="585"/>
                    </a:cxn>
                    <a:cxn ang="0">
                      <a:pos x="268" y="520"/>
                    </a:cxn>
                    <a:cxn ang="0">
                      <a:pos x="373" y="195"/>
                    </a:cxn>
                    <a:cxn ang="0">
                      <a:pos x="422" y="82"/>
                    </a:cxn>
                    <a:cxn ang="0">
                      <a:pos x="487" y="0"/>
                    </a:cxn>
                    <a:cxn ang="0">
                      <a:pos x="560" y="41"/>
                    </a:cxn>
                    <a:cxn ang="0">
                      <a:pos x="665" y="349"/>
                    </a:cxn>
                    <a:cxn ang="0">
                      <a:pos x="706" y="439"/>
                    </a:cxn>
                    <a:cxn ang="0">
                      <a:pos x="754" y="560"/>
                    </a:cxn>
                    <a:cxn ang="0">
                      <a:pos x="779" y="601"/>
                    </a:cxn>
                    <a:cxn ang="0">
                      <a:pos x="803" y="649"/>
                    </a:cxn>
                    <a:cxn ang="0">
                      <a:pos x="965" y="714"/>
                    </a:cxn>
                  </a:cxnLst>
                  <a:rect l="0" t="0" r="r" b="b"/>
                  <a:pathLst>
                    <a:path w="965" h="722">
                      <a:moveTo>
                        <a:pt x="0" y="722"/>
                      </a:moveTo>
                      <a:cubicBezTo>
                        <a:pt x="42" y="716"/>
                        <a:pt x="53" y="717"/>
                        <a:pt x="89" y="706"/>
                      </a:cubicBezTo>
                      <a:cubicBezTo>
                        <a:pt x="105" y="701"/>
                        <a:pt x="138" y="690"/>
                        <a:pt x="138" y="690"/>
                      </a:cubicBezTo>
                      <a:cubicBezTo>
                        <a:pt x="165" y="672"/>
                        <a:pt x="176" y="651"/>
                        <a:pt x="203" y="633"/>
                      </a:cubicBezTo>
                      <a:cubicBezTo>
                        <a:pt x="214" y="617"/>
                        <a:pt x="224" y="601"/>
                        <a:pt x="235" y="585"/>
                      </a:cubicBezTo>
                      <a:cubicBezTo>
                        <a:pt x="305" y="480"/>
                        <a:pt x="215" y="570"/>
                        <a:pt x="268" y="520"/>
                      </a:cubicBezTo>
                      <a:cubicBezTo>
                        <a:pt x="303" y="412"/>
                        <a:pt x="337" y="303"/>
                        <a:pt x="373" y="195"/>
                      </a:cubicBezTo>
                      <a:cubicBezTo>
                        <a:pt x="386" y="156"/>
                        <a:pt x="391" y="111"/>
                        <a:pt x="422" y="82"/>
                      </a:cubicBezTo>
                      <a:cubicBezTo>
                        <a:pt x="435" y="42"/>
                        <a:pt x="448" y="14"/>
                        <a:pt x="487" y="0"/>
                      </a:cubicBezTo>
                      <a:cubicBezTo>
                        <a:pt x="513" y="10"/>
                        <a:pt x="560" y="41"/>
                        <a:pt x="560" y="41"/>
                      </a:cubicBezTo>
                      <a:cubicBezTo>
                        <a:pt x="613" y="120"/>
                        <a:pt x="635" y="258"/>
                        <a:pt x="665" y="349"/>
                      </a:cubicBezTo>
                      <a:cubicBezTo>
                        <a:pt x="676" y="383"/>
                        <a:pt x="681" y="414"/>
                        <a:pt x="706" y="439"/>
                      </a:cubicBezTo>
                      <a:cubicBezTo>
                        <a:pt x="720" y="481"/>
                        <a:pt x="729" y="523"/>
                        <a:pt x="754" y="560"/>
                      </a:cubicBezTo>
                      <a:cubicBezTo>
                        <a:pt x="776" y="628"/>
                        <a:pt x="746" y="547"/>
                        <a:pt x="779" y="601"/>
                      </a:cubicBezTo>
                      <a:cubicBezTo>
                        <a:pt x="826" y="676"/>
                        <a:pt x="741" y="570"/>
                        <a:pt x="803" y="649"/>
                      </a:cubicBezTo>
                      <a:cubicBezTo>
                        <a:pt x="844" y="702"/>
                        <a:pt x="903" y="714"/>
                        <a:pt x="965" y="714"/>
                      </a:cubicBezTo>
                    </a:path>
                  </a:pathLst>
                </a:custGeom>
                <a:solidFill>
                  <a:srgbClr val="FF6600">
                    <a:alpha val="50000"/>
                  </a:srgbClr>
                </a:solidFill>
                <a:ln w="31750">
                  <a:solidFill>
                    <a:srgbClr val="FF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38" name="Freeform 418"/>
                <p:cNvSpPr>
                  <a:spLocks noChangeAspect="1"/>
                </p:cNvSpPr>
                <p:nvPr/>
              </p:nvSpPr>
              <p:spPr bwMode="auto">
                <a:xfrm flipV="1">
                  <a:off x="414887" y="5981457"/>
                  <a:ext cx="225425" cy="224689"/>
                </a:xfrm>
                <a:custGeom>
                  <a:avLst/>
                  <a:gdLst/>
                  <a:ahLst/>
                  <a:cxnLst>
                    <a:cxn ang="0">
                      <a:pos x="0" y="722"/>
                    </a:cxn>
                    <a:cxn ang="0">
                      <a:pos x="89" y="706"/>
                    </a:cxn>
                    <a:cxn ang="0">
                      <a:pos x="138" y="690"/>
                    </a:cxn>
                    <a:cxn ang="0">
                      <a:pos x="203" y="633"/>
                    </a:cxn>
                    <a:cxn ang="0">
                      <a:pos x="235" y="585"/>
                    </a:cxn>
                    <a:cxn ang="0">
                      <a:pos x="268" y="520"/>
                    </a:cxn>
                    <a:cxn ang="0">
                      <a:pos x="373" y="195"/>
                    </a:cxn>
                    <a:cxn ang="0">
                      <a:pos x="422" y="82"/>
                    </a:cxn>
                    <a:cxn ang="0">
                      <a:pos x="487" y="0"/>
                    </a:cxn>
                    <a:cxn ang="0">
                      <a:pos x="560" y="41"/>
                    </a:cxn>
                    <a:cxn ang="0">
                      <a:pos x="665" y="349"/>
                    </a:cxn>
                    <a:cxn ang="0">
                      <a:pos x="706" y="439"/>
                    </a:cxn>
                    <a:cxn ang="0">
                      <a:pos x="754" y="560"/>
                    </a:cxn>
                    <a:cxn ang="0">
                      <a:pos x="779" y="601"/>
                    </a:cxn>
                    <a:cxn ang="0">
                      <a:pos x="803" y="649"/>
                    </a:cxn>
                    <a:cxn ang="0">
                      <a:pos x="965" y="714"/>
                    </a:cxn>
                  </a:cxnLst>
                  <a:rect l="0" t="0" r="r" b="b"/>
                  <a:pathLst>
                    <a:path w="965" h="722">
                      <a:moveTo>
                        <a:pt x="0" y="722"/>
                      </a:moveTo>
                      <a:cubicBezTo>
                        <a:pt x="42" y="716"/>
                        <a:pt x="53" y="717"/>
                        <a:pt x="89" y="706"/>
                      </a:cubicBezTo>
                      <a:cubicBezTo>
                        <a:pt x="105" y="701"/>
                        <a:pt x="138" y="690"/>
                        <a:pt x="138" y="690"/>
                      </a:cubicBezTo>
                      <a:cubicBezTo>
                        <a:pt x="165" y="672"/>
                        <a:pt x="176" y="651"/>
                        <a:pt x="203" y="633"/>
                      </a:cubicBezTo>
                      <a:cubicBezTo>
                        <a:pt x="214" y="617"/>
                        <a:pt x="224" y="601"/>
                        <a:pt x="235" y="585"/>
                      </a:cubicBezTo>
                      <a:cubicBezTo>
                        <a:pt x="305" y="480"/>
                        <a:pt x="215" y="570"/>
                        <a:pt x="268" y="520"/>
                      </a:cubicBezTo>
                      <a:cubicBezTo>
                        <a:pt x="303" y="412"/>
                        <a:pt x="337" y="303"/>
                        <a:pt x="373" y="195"/>
                      </a:cubicBezTo>
                      <a:cubicBezTo>
                        <a:pt x="386" y="156"/>
                        <a:pt x="391" y="111"/>
                        <a:pt x="422" y="82"/>
                      </a:cubicBezTo>
                      <a:cubicBezTo>
                        <a:pt x="435" y="42"/>
                        <a:pt x="448" y="14"/>
                        <a:pt x="487" y="0"/>
                      </a:cubicBezTo>
                      <a:cubicBezTo>
                        <a:pt x="513" y="10"/>
                        <a:pt x="560" y="41"/>
                        <a:pt x="560" y="41"/>
                      </a:cubicBezTo>
                      <a:cubicBezTo>
                        <a:pt x="613" y="120"/>
                        <a:pt x="635" y="258"/>
                        <a:pt x="665" y="349"/>
                      </a:cubicBezTo>
                      <a:cubicBezTo>
                        <a:pt x="676" y="383"/>
                        <a:pt x="681" y="414"/>
                        <a:pt x="706" y="439"/>
                      </a:cubicBezTo>
                      <a:cubicBezTo>
                        <a:pt x="720" y="481"/>
                        <a:pt x="729" y="523"/>
                        <a:pt x="754" y="560"/>
                      </a:cubicBezTo>
                      <a:cubicBezTo>
                        <a:pt x="776" y="628"/>
                        <a:pt x="746" y="547"/>
                        <a:pt x="779" y="601"/>
                      </a:cubicBezTo>
                      <a:cubicBezTo>
                        <a:pt x="826" y="676"/>
                        <a:pt x="741" y="570"/>
                        <a:pt x="803" y="649"/>
                      </a:cubicBezTo>
                      <a:cubicBezTo>
                        <a:pt x="844" y="702"/>
                        <a:pt x="903" y="714"/>
                        <a:pt x="965" y="714"/>
                      </a:cubicBezTo>
                    </a:path>
                  </a:pathLst>
                </a:custGeom>
                <a:solidFill>
                  <a:srgbClr val="800080">
                    <a:alpha val="50000"/>
                  </a:srgbClr>
                </a:solidFill>
                <a:ln w="31750">
                  <a:solidFill>
                    <a:srgbClr val="80008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139" name="Freeform 419"/>
                <p:cNvSpPr>
                  <a:spLocks noChangeAspect="1"/>
                </p:cNvSpPr>
                <p:nvPr/>
              </p:nvSpPr>
              <p:spPr bwMode="auto">
                <a:xfrm>
                  <a:off x="903837" y="5752437"/>
                  <a:ext cx="225425" cy="223191"/>
                </a:xfrm>
                <a:custGeom>
                  <a:avLst/>
                  <a:gdLst/>
                  <a:ahLst/>
                  <a:cxnLst>
                    <a:cxn ang="0">
                      <a:pos x="0" y="722"/>
                    </a:cxn>
                    <a:cxn ang="0">
                      <a:pos x="89" y="706"/>
                    </a:cxn>
                    <a:cxn ang="0">
                      <a:pos x="138" y="690"/>
                    </a:cxn>
                    <a:cxn ang="0">
                      <a:pos x="203" y="633"/>
                    </a:cxn>
                    <a:cxn ang="0">
                      <a:pos x="235" y="585"/>
                    </a:cxn>
                    <a:cxn ang="0">
                      <a:pos x="268" y="520"/>
                    </a:cxn>
                    <a:cxn ang="0">
                      <a:pos x="373" y="195"/>
                    </a:cxn>
                    <a:cxn ang="0">
                      <a:pos x="422" y="82"/>
                    </a:cxn>
                    <a:cxn ang="0">
                      <a:pos x="487" y="0"/>
                    </a:cxn>
                    <a:cxn ang="0">
                      <a:pos x="560" y="41"/>
                    </a:cxn>
                    <a:cxn ang="0">
                      <a:pos x="665" y="349"/>
                    </a:cxn>
                    <a:cxn ang="0">
                      <a:pos x="706" y="439"/>
                    </a:cxn>
                    <a:cxn ang="0">
                      <a:pos x="754" y="560"/>
                    </a:cxn>
                    <a:cxn ang="0">
                      <a:pos x="779" y="601"/>
                    </a:cxn>
                    <a:cxn ang="0">
                      <a:pos x="803" y="649"/>
                    </a:cxn>
                    <a:cxn ang="0">
                      <a:pos x="965" y="714"/>
                    </a:cxn>
                  </a:cxnLst>
                  <a:rect l="0" t="0" r="r" b="b"/>
                  <a:pathLst>
                    <a:path w="965" h="722">
                      <a:moveTo>
                        <a:pt x="0" y="722"/>
                      </a:moveTo>
                      <a:cubicBezTo>
                        <a:pt x="42" y="716"/>
                        <a:pt x="53" y="717"/>
                        <a:pt x="89" y="706"/>
                      </a:cubicBezTo>
                      <a:cubicBezTo>
                        <a:pt x="105" y="701"/>
                        <a:pt x="138" y="690"/>
                        <a:pt x="138" y="690"/>
                      </a:cubicBezTo>
                      <a:cubicBezTo>
                        <a:pt x="165" y="672"/>
                        <a:pt x="176" y="651"/>
                        <a:pt x="203" y="633"/>
                      </a:cubicBezTo>
                      <a:cubicBezTo>
                        <a:pt x="214" y="617"/>
                        <a:pt x="224" y="601"/>
                        <a:pt x="235" y="585"/>
                      </a:cubicBezTo>
                      <a:cubicBezTo>
                        <a:pt x="305" y="480"/>
                        <a:pt x="215" y="570"/>
                        <a:pt x="268" y="520"/>
                      </a:cubicBezTo>
                      <a:cubicBezTo>
                        <a:pt x="303" y="412"/>
                        <a:pt x="337" y="303"/>
                        <a:pt x="373" y="195"/>
                      </a:cubicBezTo>
                      <a:cubicBezTo>
                        <a:pt x="386" y="156"/>
                        <a:pt x="391" y="111"/>
                        <a:pt x="422" y="82"/>
                      </a:cubicBezTo>
                      <a:cubicBezTo>
                        <a:pt x="435" y="42"/>
                        <a:pt x="448" y="14"/>
                        <a:pt x="487" y="0"/>
                      </a:cubicBezTo>
                      <a:cubicBezTo>
                        <a:pt x="513" y="10"/>
                        <a:pt x="560" y="41"/>
                        <a:pt x="560" y="41"/>
                      </a:cubicBezTo>
                      <a:cubicBezTo>
                        <a:pt x="613" y="120"/>
                        <a:pt x="635" y="258"/>
                        <a:pt x="665" y="349"/>
                      </a:cubicBezTo>
                      <a:cubicBezTo>
                        <a:pt x="676" y="383"/>
                        <a:pt x="681" y="414"/>
                        <a:pt x="706" y="439"/>
                      </a:cubicBezTo>
                      <a:cubicBezTo>
                        <a:pt x="720" y="481"/>
                        <a:pt x="729" y="523"/>
                        <a:pt x="754" y="560"/>
                      </a:cubicBezTo>
                      <a:cubicBezTo>
                        <a:pt x="776" y="628"/>
                        <a:pt x="746" y="547"/>
                        <a:pt x="779" y="601"/>
                      </a:cubicBezTo>
                      <a:cubicBezTo>
                        <a:pt x="826" y="676"/>
                        <a:pt x="741" y="570"/>
                        <a:pt x="803" y="649"/>
                      </a:cubicBezTo>
                      <a:cubicBezTo>
                        <a:pt x="844" y="702"/>
                        <a:pt x="903" y="714"/>
                        <a:pt x="965" y="714"/>
                      </a:cubicBezTo>
                    </a:path>
                  </a:pathLst>
                </a:custGeom>
                <a:solidFill>
                  <a:srgbClr val="FF6600">
                    <a:alpha val="50000"/>
                  </a:srgbClr>
                </a:solidFill>
                <a:ln w="31750">
                  <a:solidFill>
                    <a:srgbClr val="FF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ja-JP" altLang="en-US"/>
                </a:p>
              </p:txBody>
            </p:sp>
            <p:cxnSp>
              <p:nvCxnSpPr>
                <p:cNvPr id="142" name="直線コネクタ 141"/>
                <p:cNvCxnSpPr/>
                <p:nvPr/>
              </p:nvCxnSpPr>
              <p:spPr bwMode="auto">
                <a:xfrm>
                  <a:off x="341221" y="5541939"/>
                  <a:ext cx="859809" cy="0"/>
                </a:xfrm>
                <a:prstGeom prst="line">
                  <a:avLst/>
                </a:prstGeom>
                <a:solidFill>
                  <a:schemeClr val="accent1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44" name="直線コネクタ 143"/>
                <p:cNvCxnSpPr/>
                <p:nvPr/>
              </p:nvCxnSpPr>
              <p:spPr bwMode="auto">
                <a:xfrm>
                  <a:off x="332121" y="5985395"/>
                  <a:ext cx="859809" cy="0"/>
                </a:xfrm>
                <a:prstGeom prst="line">
                  <a:avLst/>
                </a:prstGeom>
                <a:solidFill>
                  <a:schemeClr val="accent1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145" name="直線コネクタ 144"/>
              <p:cNvCxnSpPr/>
              <p:nvPr/>
            </p:nvCxnSpPr>
            <p:spPr bwMode="auto">
              <a:xfrm>
                <a:off x="345767" y="5526900"/>
                <a:ext cx="859809" cy="0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109" name="グループ化 108"/>
          <p:cNvGrpSpPr/>
          <p:nvPr/>
        </p:nvGrpSpPr>
        <p:grpSpPr>
          <a:xfrm>
            <a:off x="2701393" y="938471"/>
            <a:ext cx="2116274" cy="2504428"/>
            <a:chOff x="2701393" y="938471"/>
            <a:chExt cx="2116274" cy="2504428"/>
          </a:xfrm>
        </p:grpSpPr>
        <p:sp>
          <p:nvSpPr>
            <p:cNvPr id="100" name="正方形/長方形 99"/>
            <p:cNvSpPr/>
            <p:nvPr/>
          </p:nvSpPr>
          <p:spPr>
            <a:xfrm>
              <a:off x="3166280" y="938471"/>
              <a:ext cx="1651387" cy="400110"/>
            </a:xfrm>
            <a:prstGeom prst="rect">
              <a:avLst/>
            </a:prstGeom>
            <a:ln>
              <a:solidFill>
                <a:schemeClr val="bg1"/>
              </a:solidFill>
            </a:ln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2000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Random No.</a:t>
              </a:r>
              <a:endParaRPr lang="ja-JP" alt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105" name="直線矢印コネクタ 104"/>
            <p:cNvCxnSpPr/>
            <p:nvPr/>
          </p:nvCxnSpPr>
          <p:spPr bwMode="auto">
            <a:xfrm rot="5400000">
              <a:off x="3111596" y="2387804"/>
              <a:ext cx="2108602" cy="1588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08" name="直線矢印コネクタ 107"/>
            <p:cNvCxnSpPr/>
            <p:nvPr/>
          </p:nvCxnSpPr>
          <p:spPr bwMode="auto">
            <a:xfrm rot="5400000">
              <a:off x="3592560" y="2190800"/>
              <a:ext cx="1714600" cy="1588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148" name="Text Box 199"/>
            <p:cNvSpPr txBox="1">
              <a:spLocks noChangeArrowheads="1"/>
            </p:cNvSpPr>
            <p:nvPr/>
          </p:nvSpPr>
          <p:spPr bwMode="auto">
            <a:xfrm>
              <a:off x="2701393" y="1477128"/>
              <a:ext cx="1652244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kumimoji="0" lang="en-US" altLang="ja-JP" sz="2000" dirty="0" smtClean="0">
                  <a:solidFill>
                    <a:schemeClr val="bg1"/>
                  </a:solidFill>
                </a:rPr>
                <a:t>IM : Z0, Z1 </a:t>
              </a:r>
            </a:p>
            <a:p>
              <a:pPr algn="l"/>
              <a:r>
                <a:rPr kumimoji="0" lang="en-US" altLang="ja-JP" sz="2000" b="1" dirty="0" smtClean="0">
                  <a:solidFill>
                    <a:schemeClr val="bg1"/>
                  </a:solidFill>
                  <a:ea typeface="ＭＳ Ｐゴシック" pitchFamily="50" charset="-128"/>
                </a:rPr>
                <a:t>PM : X0, X1 </a:t>
              </a:r>
              <a:r>
                <a:rPr kumimoji="0" lang="en-US" altLang="ja-JP" sz="2000" dirty="0" smtClean="0">
                  <a:solidFill>
                    <a:schemeClr val="bg1"/>
                  </a:solidFill>
                </a:rPr>
                <a:t> </a:t>
              </a:r>
              <a:endParaRPr kumimoji="0" lang="en-US" altLang="ja-JP" sz="2000" b="1" dirty="0" smtClean="0">
                <a:solidFill>
                  <a:schemeClr val="bg1"/>
                </a:solidFill>
                <a:ea typeface="ＭＳ Ｐゴシック" pitchFamily="50" charset="-128"/>
              </a:endParaRPr>
            </a:p>
          </p:txBody>
        </p:sp>
      </p:grpSp>
      <p:sp>
        <p:nvSpPr>
          <p:cNvPr id="107" name="四角形吹き出し 106"/>
          <p:cNvSpPr/>
          <p:nvPr/>
        </p:nvSpPr>
        <p:spPr bwMode="auto">
          <a:xfrm>
            <a:off x="81885" y="4178490"/>
            <a:ext cx="3098043" cy="1064526"/>
          </a:xfrm>
          <a:prstGeom prst="wedgeRectCallout">
            <a:avLst>
              <a:gd name="adj1" fmla="val -11541"/>
              <a:gd name="adj2" fmla="val -73128"/>
            </a:avLst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r>
              <a:rPr lang="en-GB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Temperature controlled  </a:t>
            </a:r>
          </a:p>
          <a:p>
            <a:r>
              <a:rPr lang="en-GB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within 10m</a:t>
            </a:r>
            <a:r>
              <a:rPr lang="ja-JP" altLang="en-US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℃ </a:t>
            </a:r>
            <a:r>
              <a:rPr lang="en-US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for </a:t>
            </a:r>
            <a:r>
              <a:rPr lang="en-GB" altLang="ja-JP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the visibility &amp; delay tuning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5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Decoder </a:t>
            </a:r>
          </a:p>
        </p:txBody>
      </p:sp>
      <p:sp>
        <p:nvSpPr>
          <p:cNvPr id="89" name="正方形/長方形 88"/>
          <p:cNvSpPr/>
          <p:nvPr/>
        </p:nvSpPr>
        <p:spPr>
          <a:xfrm>
            <a:off x="2579432" y="816204"/>
            <a:ext cx="417621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8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Passive </a:t>
            </a:r>
            <a:r>
              <a:rPr lang="en-US" altLang="ja-JP" sz="2800" dirty="0" smtClean="0">
                <a:solidFill>
                  <a:srgbClr val="FFFF00"/>
                </a:solidFill>
              </a:rPr>
              <a:t>PLC (2x4 MZI ) </a:t>
            </a:r>
          </a:p>
        </p:txBody>
      </p:sp>
      <p:sp>
        <p:nvSpPr>
          <p:cNvPr id="186" name="円/楕円 185"/>
          <p:cNvSpPr/>
          <p:nvPr/>
        </p:nvSpPr>
        <p:spPr>
          <a:xfrm>
            <a:off x="2159198" y="2009955"/>
            <a:ext cx="304642" cy="576103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>
              <a:solidFill>
                <a:srgbClr val="FFFFFF"/>
              </a:solidFill>
            </a:endParaRPr>
          </a:p>
        </p:txBody>
      </p:sp>
      <p:sp>
        <p:nvSpPr>
          <p:cNvPr id="187" name="円/楕円 186"/>
          <p:cNvSpPr/>
          <p:nvPr/>
        </p:nvSpPr>
        <p:spPr>
          <a:xfrm>
            <a:off x="2310010" y="2009955"/>
            <a:ext cx="307658" cy="576103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>
              <a:solidFill>
                <a:srgbClr val="FFFFFF"/>
              </a:solidFill>
            </a:endParaRPr>
          </a:p>
        </p:txBody>
      </p:sp>
      <p:sp>
        <p:nvSpPr>
          <p:cNvPr id="189" name="AutoShape 135"/>
          <p:cNvSpPr>
            <a:spLocks noChangeArrowheads="1"/>
          </p:cNvSpPr>
          <p:nvPr/>
        </p:nvSpPr>
        <p:spPr bwMode="auto">
          <a:xfrm>
            <a:off x="3400360" y="1464791"/>
            <a:ext cx="2916324" cy="1949325"/>
          </a:xfrm>
          <a:prstGeom prst="roundRect">
            <a:avLst>
              <a:gd name="adj" fmla="val 12551"/>
            </a:avLst>
          </a:prstGeom>
          <a:solidFill>
            <a:schemeClr val="bg1"/>
          </a:solidFill>
          <a:ln w="76200">
            <a:solidFill>
              <a:srgbClr val="969696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91" name="Rectangle 88"/>
          <p:cNvSpPr>
            <a:spLocks noChangeArrowheads="1"/>
          </p:cNvSpPr>
          <p:nvPr/>
        </p:nvSpPr>
        <p:spPr bwMode="auto">
          <a:xfrm>
            <a:off x="3493827" y="1624724"/>
            <a:ext cx="1686011" cy="1568851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92" name="Line 89"/>
          <p:cNvSpPr>
            <a:spLocks noChangeAspect="1" noChangeShapeType="1"/>
          </p:cNvSpPr>
          <p:nvPr/>
        </p:nvSpPr>
        <p:spPr bwMode="auto">
          <a:xfrm>
            <a:off x="4830992" y="1760278"/>
            <a:ext cx="349269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4" name="Group 90"/>
          <p:cNvGrpSpPr>
            <a:grpSpLocks noChangeAspect="1"/>
          </p:cNvGrpSpPr>
          <p:nvPr/>
        </p:nvGrpSpPr>
        <p:grpSpPr bwMode="auto">
          <a:xfrm>
            <a:off x="3679026" y="2176201"/>
            <a:ext cx="430213" cy="436561"/>
            <a:chOff x="576" y="1311"/>
            <a:chExt cx="685" cy="502"/>
          </a:xfrm>
        </p:grpSpPr>
        <p:grpSp>
          <p:nvGrpSpPr>
            <p:cNvPr id="5" name="Group 91"/>
            <p:cNvGrpSpPr>
              <a:grpSpLocks noChangeAspect="1"/>
            </p:cNvGrpSpPr>
            <p:nvPr/>
          </p:nvGrpSpPr>
          <p:grpSpPr bwMode="auto">
            <a:xfrm>
              <a:off x="576" y="1311"/>
              <a:ext cx="683" cy="261"/>
              <a:chOff x="576" y="936"/>
              <a:chExt cx="1243" cy="636"/>
            </a:xfrm>
          </p:grpSpPr>
          <p:sp>
            <p:nvSpPr>
              <p:cNvPr id="269" name="Freeform 92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0" name="Freeform 93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" name="Group 94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267" name="Freeform 95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8" name="Freeform 96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7" name="Group 97"/>
          <p:cNvGrpSpPr>
            <a:grpSpLocks noChangeAspect="1"/>
          </p:cNvGrpSpPr>
          <p:nvPr/>
        </p:nvGrpSpPr>
        <p:grpSpPr bwMode="auto">
          <a:xfrm>
            <a:off x="4593427" y="2176201"/>
            <a:ext cx="430213" cy="436561"/>
            <a:chOff x="576" y="1311"/>
            <a:chExt cx="685" cy="502"/>
          </a:xfrm>
        </p:grpSpPr>
        <p:grpSp>
          <p:nvGrpSpPr>
            <p:cNvPr id="8" name="Group 98"/>
            <p:cNvGrpSpPr>
              <a:grpSpLocks noChangeAspect="1"/>
            </p:cNvGrpSpPr>
            <p:nvPr/>
          </p:nvGrpSpPr>
          <p:grpSpPr bwMode="auto">
            <a:xfrm>
              <a:off x="576" y="1311"/>
              <a:ext cx="683" cy="261"/>
              <a:chOff x="576" y="936"/>
              <a:chExt cx="1243" cy="636"/>
            </a:xfrm>
          </p:grpSpPr>
          <p:sp>
            <p:nvSpPr>
              <p:cNvPr id="263" name="Freeform 99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4" name="Freeform 100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" name="Group 101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261" name="Freeform 102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2" name="Freeform 103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195" name="Line 104"/>
          <p:cNvSpPr>
            <a:spLocks noChangeAspect="1" noChangeShapeType="1"/>
          </p:cNvSpPr>
          <p:nvPr/>
        </p:nvSpPr>
        <p:spPr bwMode="auto">
          <a:xfrm>
            <a:off x="4090189" y="2606416"/>
            <a:ext cx="506413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96" name="Line 105"/>
          <p:cNvSpPr>
            <a:spLocks noChangeAspect="1" noChangeShapeType="1"/>
          </p:cNvSpPr>
          <p:nvPr/>
        </p:nvSpPr>
        <p:spPr bwMode="auto">
          <a:xfrm>
            <a:off x="4104476" y="2184141"/>
            <a:ext cx="492125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97" name="Oval 106"/>
          <p:cNvSpPr>
            <a:spLocks noChangeAspect="1" noChangeArrowheads="1"/>
          </p:cNvSpPr>
          <p:nvPr/>
        </p:nvSpPr>
        <p:spPr bwMode="auto">
          <a:xfrm>
            <a:off x="4174326" y="1882516"/>
            <a:ext cx="301625" cy="300037"/>
          </a:xfrm>
          <a:prstGeom prst="ellips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98" name="Line 107"/>
          <p:cNvSpPr>
            <a:spLocks noChangeAspect="1" noChangeShapeType="1"/>
          </p:cNvSpPr>
          <p:nvPr/>
        </p:nvSpPr>
        <p:spPr bwMode="auto">
          <a:xfrm>
            <a:off x="4329901" y="2139691"/>
            <a:ext cx="138113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99" name="Arc 108"/>
          <p:cNvSpPr>
            <a:spLocks noChangeAspect="1"/>
          </p:cNvSpPr>
          <p:nvPr/>
        </p:nvSpPr>
        <p:spPr bwMode="auto">
          <a:xfrm flipH="1" flipV="1">
            <a:off x="4139401" y="2073016"/>
            <a:ext cx="153988" cy="152400"/>
          </a:xfrm>
          <a:custGeom>
            <a:avLst/>
            <a:gdLst>
              <a:gd name="T0" fmla="*/ 0 w 20574"/>
              <a:gd name="T1" fmla="*/ 0 h 21593"/>
              <a:gd name="T2" fmla="*/ 0 w 20574"/>
              <a:gd name="T3" fmla="*/ 0 h 21593"/>
              <a:gd name="T4" fmla="*/ 0 w 20574"/>
              <a:gd name="T5" fmla="*/ 0 h 21593"/>
              <a:gd name="T6" fmla="*/ 0 60000 65536"/>
              <a:gd name="T7" fmla="*/ 0 60000 65536"/>
              <a:gd name="T8" fmla="*/ 0 60000 65536"/>
              <a:gd name="T9" fmla="*/ 0 w 20574"/>
              <a:gd name="T10" fmla="*/ 0 h 21593"/>
              <a:gd name="T11" fmla="*/ 20574 w 20574"/>
              <a:gd name="T12" fmla="*/ 21593 h 215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574" h="21593" fill="none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</a:path>
              <a:path w="20574" h="21593" stroke="0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  <a:lnTo>
                  <a:pt x="0" y="21593"/>
                </a:ln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00" name="Freeform 109"/>
          <p:cNvSpPr>
            <a:spLocks noChangeAspect="1"/>
          </p:cNvSpPr>
          <p:nvPr/>
        </p:nvSpPr>
        <p:spPr bwMode="auto">
          <a:xfrm>
            <a:off x="4469602" y="2595303"/>
            <a:ext cx="428625" cy="450850"/>
          </a:xfrm>
          <a:custGeom>
            <a:avLst/>
            <a:gdLst>
              <a:gd name="T0" fmla="*/ 0 w 763"/>
              <a:gd name="T1" fmla="*/ 8 h 672"/>
              <a:gd name="T2" fmla="*/ 87 w 763"/>
              <a:gd name="T3" fmla="*/ 39 h 672"/>
              <a:gd name="T4" fmla="*/ 185 w 763"/>
              <a:gd name="T5" fmla="*/ 243 h 672"/>
              <a:gd name="T6" fmla="*/ 270 w 763"/>
              <a:gd name="T7" fmla="*/ 274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76200" cmpd="sng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01" name="Freeform 110"/>
          <p:cNvSpPr>
            <a:spLocks noChangeAspect="1"/>
          </p:cNvSpPr>
          <p:nvPr/>
        </p:nvSpPr>
        <p:spPr bwMode="auto">
          <a:xfrm flipH="1">
            <a:off x="4431501" y="1747578"/>
            <a:ext cx="428625" cy="450850"/>
          </a:xfrm>
          <a:custGeom>
            <a:avLst/>
            <a:gdLst>
              <a:gd name="T0" fmla="*/ 0 w 763"/>
              <a:gd name="T1" fmla="*/ 8 h 672"/>
              <a:gd name="T2" fmla="*/ 87 w 763"/>
              <a:gd name="T3" fmla="*/ 39 h 672"/>
              <a:gd name="T4" fmla="*/ 185 w 763"/>
              <a:gd name="T5" fmla="*/ 243 h 672"/>
              <a:gd name="T6" fmla="*/ 270 w 763"/>
              <a:gd name="T7" fmla="*/ 274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76200" cmpd="sng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02" name="Line 111"/>
          <p:cNvSpPr>
            <a:spLocks noChangeAspect="1" noChangeShapeType="1"/>
          </p:cNvSpPr>
          <p:nvPr/>
        </p:nvSpPr>
        <p:spPr bwMode="auto">
          <a:xfrm>
            <a:off x="4887655" y="3028691"/>
            <a:ext cx="30480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03" name="Line 112"/>
          <p:cNvSpPr>
            <a:spLocks noChangeAspect="1" noChangeShapeType="1"/>
          </p:cNvSpPr>
          <p:nvPr/>
        </p:nvSpPr>
        <p:spPr bwMode="auto">
          <a:xfrm>
            <a:off x="4991645" y="2184141"/>
            <a:ext cx="19050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04" name="Line 113"/>
          <p:cNvSpPr>
            <a:spLocks noChangeAspect="1" noChangeShapeType="1"/>
          </p:cNvSpPr>
          <p:nvPr/>
        </p:nvSpPr>
        <p:spPr bwMode="auto">
          <a:xfrm>
            <a:off x="4984273" y="2604828"/>
            <a:ext cx="20085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05" name="Rectangle 188"/>
          <p:cNvSpPr>
            <a:spLocks noChangeArrowheads="1"/>
          </p:cNvSpPr>
          <p:nvPr/>
        </p:nvSpPr>
        <p:spPr bwMode="auto">
          <a:xfrm>
            <a:off x="3980647" y="2761382"/>
            <a:ext cx="5334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en-US" altLang="ja-JP" sz="2100" dirty="0">
                <a:solidFill>
                  <a:srgbClr val="000000"/>
                </a:solidFill>
              </a:rPr>
              <a:t>PLC</a:t>
            </a:r>
            <a:endParaRPr kumimoji="0" lang="en-US" altLang="ja-JP" dirty="0">
              <a:solidFill>
                <a:srgbClr val="000000"/>
              </a:solidFill>
              <a:latin typeface="Garamond" pitchFamily="18" charset="0"/>
            </a:endParaRPr>
          </a:p>
        </p:txBody>
      </p:sp>
      <p:pic>
        <p:nvPicPr>
          <p:cNvPr id="206" name="Picture 18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5073513" y="2008828"/>
            <a:ext cx="1000102" cy="3681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7" name="Picture 19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5057883" y="1578756"/>
            <a:ext cx="1000102" cy="3681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8" name="Picture 19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5070139" y="2420053"/>
            <a:ext cx="1000102" cy="3699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9" name="Picture 19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5073513" y="2860329"/>
            <a:ext cx="1000102" cy="3681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0" name="Text Box 200"/>
          <p:cNvSpPr txBox="1">
            <a:spLocks noChangeArrowheads="1"/>
          </p:cNvSpPr>
          <p:nvPr/>
        </p:nvSpPr>
        <p:spPr bwMode="auto">
          <a:xfrm>
            <a:off x="5607864" y="1545810"/>
            <a:ext cx="403947" cy="450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kumimoji="0" lang="en-US" altLang="ja-JP" sz="2000" dirty="0">
                <a:solidFill>
                  <a:srgbClr val="CC0000"/>
                </a:solidFill>
                <a:latin typeface="Arial"/>
              </a:rPr>
              <a:t>Z</a:t>
            </a:r>
          </a:p>
        </p:txBody>
      </p:sp>
      <p:sp>
        <p:nvSpPr>
          <p:cNvPr id="211" name="Text Box 201"/>
          <p:cNvSpPr txBox="1">
            <a:spLocks noChangeArrowheads="1"/>
          </p:cNvSpPr>
          <p:nvPr/>
        </p:nvSpPr>
        <p:spPr bwMode="auto">
          <a:xfrm>
            <a:off x="5598295" y="2837771"/>
            <a:ext cx="403947" cy="450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kumimoji="0" lang="en-US" altLang="ja-JP" sz="2000" dirty="0">
                <a:solidFill>
                  <a:srgbClr val="CC0000"/>
                </a:solidFill>
                <a:latin typeface="Arial"/>
              </a:rPr>
              <a:t>Z</a:t>
            </a:r>
          </a:p>
        </p:txBody>
      </p:sp>
      <p:sp>
        <p:nvSpPr>
          <p:cNvPr id="212" name="Text Box 202"/>
          <p:cNvSpPr txBox="1">
            <a:spLocks noChangeArrowheads="1"/>
          </p:cNvSpPr>
          <p:nvPr/>
        </p:nvSpPr>
        <p:spPr bwMode="auto">
          <a:xfrm>
            <a:off x="5586720" y="1969729"/>
            <a:ext cx="421001" cy="450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kumimoji="0" lang="en-US" altLang="ja-JP" sz="2000" dirty="0">
                <a:solidFill>
                  <a:srgbClr val="CC0000"/>
                </a:solidFill>
                <a:latin typeface="Arial"/>
              </a:rPr>
              <a:t>X</a:t>
            </a:r>
          </a:p>
        </p:txBody>
      </p:sp>
      <p:sp>
        <p:nvSpPr>
          <p:cNvPr id="213" name="Text Box 203"/>
          <p:cNvSpPr txBox="1">
            <a:spLocks noChangeArrowheads="1"/>
          </p:cNvSpPr>
          <p:nvPr/>
        </p:nvSpPr>
        <p:spPr bwMode="auto">
          <a:xfrm>
            <a:off x="5607864" y="2386251"/>
            <a:ext cx="421001" cy="450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kumimoji="0" lang="en-US" altLang="ja-JP" sz="2000" dirty="0">
                <a:solidFill>
                  <a:srgbClr val="CC0000"/>
                </a:solidFill>
                <a:latin typeface="Arial"/>
              </a:rPr>
              <a:t>X</a:t>
            </a:r>
          </a:p>
        </p:txBody>
      </p:sp>
      <p:sp>
        <p:nvSpPr>
          <p:cNvPr id="235" name="Line 157"/>
          <p:cNvSpPr>
            <a:spLocks noChangeShapeType="1"/>
          </p:cNvSpPr>
          <p:nvPr/>
        </p:nvSpPr>
        <p:spPr bwMode="auto">
          <a:xfrm>
            <a:off x="3444769" y="2610826"/>
            <a:ext cx="239594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cxnSp>
        <p:nvCxnSpPr>
          <p:cNvPr id="242" name="直線コネクタ 241"/>
          <p:cNvCxnSpPr/>
          <p:nvPr/>
        </p:nvCxnSpPr>
        <p:spPr bwMode="auto">
          <a:xfrm>
            <a:off x="1419322" y="2610004"/>
            <a:ext cx="2033521" cy="1"/>
          </a:xfrm>
          <a:prstGeom prst="line">
            <a:avLst/>
          </a:prstGeom>
          <a:solidFill>
            <a:schemeClr val="accent1"/>
          </a:solidFill>
          <a:ln w="571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86" name="四角形吹き出し 285"/>
          <p:cNvSpPr/>
          <p:nvPr/>
        </p:nvSpPr>
        <p:spPr bwMode="auto">
          <a:xfrm>
            <a:off x="1569482" y="4012443"/>
            <a:ext cx="6168793" cy="2756848"/>
          </a:xfrm>
          <a:prstGeom prst="wedgeRectCallout">
            <a:avLst>
              <a:gd name="adj1" fmla="val -4020"/>
              <a:gd name="adj2" fmla="val -71062"/>
            </a:avLst>
          </a:prstGeom>
          <a:noFill/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r>
              <a:rPr lang="en-US" altLang="ja-JP" dirty="0" smtClean="0">
                <a:solidFill>
                  <a:srgbClr val="FFFF00"/>
                </a:solidFill>
              </a:rPr>
              <a:t>- No modulator 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        - No complex timing control 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        - Robust against Trojan horse attack </a:t>
            </a:r>
          </a:p>
          <a:p>
            <a:endParaRPr lang="en-US" altLang="ja-JP" dirty="0" smtClean="0">
              <a:solidFill>
                <a:srgbClr val="FFFF00"/>
              </a:solidFill>
            </a:endParaRPr>
          </a:p>
          <a:p>
            <a:r>
              <a:rPr lang="en-US" altLang="ja-JP" dirty="0" smtClean="0">
                <a:solidFill>
                  <a:srgbClr val="FFFF00"/>
                </a:solidFill>
              </a:rPr>
              <a:t>- Polarization </a:t>
            </a:r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independent</a:t>
            </a:r>
            <a:r>
              <a:rPr lang="en-US" altLang="ja-JP" dirty="0" smtClean="0">
                <a:solidFill>
                  <a:srgbClr val="FFFF00"/>
                </a:solidFill>
              </a:rPr>
              <a:t> interferometer 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   with temperature tuning  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        Polarization drift is not a matter! </a:t>
            </a:r>
            <a:endParaRPr lang="ja-JP" altLang="en-US" dirty="0" smtClean="0"/>
          </a:p>
        </p:txBody>
      </p:sp>
      <p:sp>
        <p:nvSpPr>
          <p:cNvPr id="287" name="下矢印 286"/>
          <p:cNvSpPr/>
          <p:nvPr/>
        </p:nvSpPr>
        <p:spPr bwMode="auto">
          <a:xfrm rot="16200000">
            <a:off x="1897049" y="6223380"/>
            <a:ext cx="342321" cy="369625"/>
          </a:xfrm>
          <a:prstGeom prst="down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96" name="下矢印 95"/>
          <p:cNvSpPr/>
          <p:nvPr/>
        </p:nvSpPr>
        <p:spPr bwMode="auto">
          <a:xfrm rot="16200000">
            <a:off x="1885673" y="4642484"/>
            <a:ext cx="342321" cy="369625"/>
          </a:xfrm>
          <a:prstGeom prst="down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11"/>
          <p:cNvGrpSpPr/>
          <p:nvPr/>
        </p:nvGrpSpPr>
        <p:grpSpPr>
          <a:xfrm>
            <a:off x="5468176" y="5504629"/>
            <a:ext cx="2508286" cy="725629"/>
            <a:chOff x="5468176" y="5504629"/>
            <a:chExt cx="2508286" cy="725629"/>
          </a:xfrm>
        </p:grpSpPr>
        <p:sp>
          <p:nvSpPr>
            <p:cNvPr id="203" name="四角形吹き出し 202"/>
            <p:cNvSpPr/>
            <p:nvPr/>
          </p:nvSpPr>
          <p:spPr bwMode="auto">
            <a:xfrm>
              <a:off x="5468176" y="5504629"/>
              <a:ext cx="1976665" cy="725629"/>
            </a:xfrm>
            <a:prstGeom prst="wedgeRectCallout">
              <a:avLst>
                <a:gd name="adj1" fmla="val -81904"/>
                <a:gd name="adj2" fmla="val 13101"/>
              </a:avLst>
            </a:prstGeom>
            <a:solidFill>
              <a:srgbClr val="FFFF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82" name="Freeform 418"/>
            <p:cNvSpPr>
              <a:spLocks noChangeAspect="1"/>
            </p:cNvSpPr>
            <p:nvPr/>
          </p:nvSpPr>
          <p:spPr bwMode="auto">
            <a:xfrm flipV="1">
              <a:off x="6369831" y="5691189"/>
              <a:ext cx="225425" cy="448094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800080">
                <a:alpha val="50000"/>
              </a:srgbClr>
            </a:solidFill>
            <a:ln w="31750">
              <a:solidFill>
                <a:srgbClr val="80008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cxnSp>
          <p:nvCxnSpPr>
            <p:cNvPr id="187" name="直線コネクタ 186"/>
            <p:cNvCxnSpPr/>
            <p:nvPr/>
          </p:nvCxnSpPr>
          <p:spPr bwMode="auto">
            <a:xfrm>
              <a:off x="5763892" y="5690310"/>
              <a:ext cx="1405727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09" name="テキスト ボックス 8"/>
            <p:cNvSpPr txBox="1">
              <a:spLocks noChangeArrowheads="1"/>
            </p:cNvSpPr>
            <p:nvPr/>
          </p:nvSpPr>
          <p:spPr bwMode="auto">
            <a:xfrm>
              <a:off x="7492034" y="5669658"/>
              <a:ext cx="48442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dirty="0" smtClean="0">
                  <a:solidFill>
                    <a:srgbClr val="FFFF00"/>
                  </a:solidFill>
                  <a:latin typeface="+mn-lt"/>
                  <a:cs typeface="Times New Roman" pitchFamily="18" charset="0"/>
                </a:rPr>
                <a:t>Z1</a:t>
              </a:r>
              <a:endParaRPr lang="ja-JP" altLang="en-US" sz="2000" b="1" dirty="0">
                <a:solidFill>
                  <a:srgbClr val="FFFF00"/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3" name="グループ化 110"/>
          <p:cNvGrpSpPr/>
          <p:nvPr/>
        </p:nvGrpSpPr>
        <p:grpSpPr>
          <a:xfrm>
            <a:off x="5465904" y="4478757"/>
            <a:ext cx="3262366" cy="725629"/>
            <a:chOff x="5465904" y="4478757"/>
            <a:chExt cx="3262366" cy="725629"/>
          </a:xfrm>
        </p:grpSpPr>
        <p:sp>
          <p:nvSpPr>
            <p:cNvPr id="194" name="四角形吹き出し 193"/>
            <p:cNvSpPr/>
            <p:nvPr/>
          </p:nvSpPr>
          <p:spPr bwMode="auto">
            <a:xfrm>
              <a:off x="5465904" y="4478757"/>
              <a:ext cx="1976665" cy="725629"/>
            </a:xfrm>
            <a:prstGeom prst="wedgeRectCallout">
              <a:avLst>
                <a:gd name="adj1" fmla="val -81214"/>
                <a:gd name="adj2" fmla="val -18873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84" name="Freeform 418"/>
            <p:cNvSpPr>
              <a:spLocks noChangeAspect="1"/>
            </p:cNvSpPr>
            <p:nvPr/>
          </p:nvSpPr>
          <p:spPr bwMode="auto">
            <a:xfrm>
              <a:off x="5894423" y="4590232"/>
              <a:ext cx="225425" cy="448094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cxnSp>
          <p:nvCxnSpPr>
            <p:cNvPr id="186" name="直線コネクタ 185"/>
            <p:cNvCxnSpPr/>
            <p:nvPr/>
          </p:nvCxnSpPr>
          <p:spPr bwMode="auto">
            <a:xfrm>
              <a:off x="5761620" y="5032934"/>
              <a:ext cx="1405727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12" name="テキスト ボックス 8"/>
            <p:cNvSpPr txBox="1">
              <a:spLocks noChangeArrowheads="1"/>
            </p:cNvSpPr>
            <p:nvPr/>
          </p:nvSpPr>
          <p:spPr bwMode="auto">
            <a:xfrm>
              <a:off x="7492034" y="4689315"/>
              <a:ext cx="1236236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dirty="0" smtClean="0">
                  <a:solidFill>
                    <a:schemeClr val="bg1"/>
                  </a:solidFill>
                  <a:cs typeface="Times New Roman" pitchFamily="18" charset="0"/>
                </a:rPr>
                <a:t>Satellite</a:t>
              </a:r>
              <a:r>
                <a:rPr lang="en-US" altLang="ja-JP" sz="2000" dirty="0" smtClean="0">
                  <a:solidFill>
                    <a:schemeClr val="bg1"/>
                  </a:solidFill>
                  <a:latin typeface="+mn-lt"/>
                  <a:cs typeface="Times New Roman" pitchFamily="18" charset="0"/>
                </a:rPr>
                <a:t> </a:t>
              </a:r>
              <a:endParaRPr lang="ja-JP" altLang="en-US" sz="2000" b="1" dirty="0">
                <a:solidFill>
                  <a:schemeClr val="bg1"/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4" name="グループ化 109"/>
          <p:cNvGrpSpPr/>
          <p:nvPr/>
        </p:nvGrpSpPr>
        <p:grpSpPr>
          <a:xfrm>
            <a:off x="5463629" y="3193581"/>
            <a:ext cx="3335173" cy="725629"/>
            <a:chOff x="5463629" y="3193581"/>
            <a:chExt cx="3335173" cy="725629"/>
          </a:xfrm>
        </p:grpSpPr>
        <p:sp>
          <p:nvSpPr>
            <p:cNvPr id="188" name="四角形吹き出し 187"/>
            <p:cNvSpPr/>
            <p:nvPr/>
          </p:nvSpPr>
          <p:spPr bwMode="auto">
            <a:xfrm>
              <a:off x="5463629" y="3193581"/>
              <a:ext cx="1976665" cy="725629"/>
            </a:xfrm>
            <a:prstGeom prst="wedgeRectCallout">
              <a:avLst>
                <a:gd name="adj1" fmla="val -80523"/>
                <a:gd name="adj2" fmla="val 20624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1" name="Freeform 419"/>
            <p:cNvSpPr>
              <a:spLocks noChangeAspect="1"/>
            </p:cNvSpPr>
            <p:nvPr/>
          </p:nvSpPr>
          <p:spPr bwMode="auto">
            <a:xfrm flipV="1">
              <a:off x="6856509" y="3389706"/>
              <a:ext cx="225425" cy="445106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cxnSp>
          <p:nvCxnSpPr>
            <p:cNvPr id="179" name="直線コネクタ 178"/>
            <p:cNvCxnSpPr/>
            <p:nvPr/>
          </p:nvCxnSpPr>
          <p:spPr bwMode="auto">
            <a:xfrm>
              <a:off x="5761620" y="3395174"/>
              <a:ext cx="1405727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11" name="テキスト ボックス 8"/>
            <p:cNvSpPr txBox="1">
              <a:spLocks noChangeArrowheads="1"/>
            </p:cNvSpPr>
            <p:nvPr/>
          </p:nvSpPr>
          <p:spPr bwMode="auto">
            <a:xfrm>
              <a:off x="7492034" y="3363187"/>
              <a:ext cx="130676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dirty="0" smtClean="0">
                  <a:solidFill>
                    <a:schemeClr val="bg1"/>
                  </a:solidFill>
                  <a:latin typeface="+mn-lt"/>
                  <a:cs typeface="Times New Roman" pitchFamily="18" charset="0"/>
                </a:rPr>
                <a:t>Satellite  </a:t>
              </a:r>
              <a:endParaRPr lang="ja-JP" altLang="en-US" sz="2000" b="1" dirty="0">
                <a:solidFill>
                  <a:schemeClr val="bg1"/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5" name="グループ化 108"/>
          <p:cNvGrpSpPr/>
          <p:nvPr/>
        </p:nvGrpSpPr>
        <p:grpSpPr>
          <a:xfrm>
            <a:off x="5461357" y="2224597"/>
            <a:ext cx="2540125" cy="682388"/>
            <a:chOff x="5461357" y="2224597"/>
            <a:chExt cx="2540125" cy="682388"/>
          </a:xfrm>
        </p:grpSpPr>
        <p:sp>
          <p:nvSpPr>
            <p:cNvPr id="176" name="四角形吹き出し 175"/>
            <p:cNvSpPr/>
            <p:nvPr/>
          </p:nvSpPr>
          <p:spPr bwMode="auto">
            <a:xfrm>
              <a:off x="5461357" y="2224597"/>
              <a:ext cx="1976665" cy="682388"/>
            </a:xfrm>
            <a:prstGeom prst="wedgeRectCallout">
              <a:avLst>
                <a:gd name="adj1" fmla="val -79143"/>
                <a:gd name="adj2" fmla="val -17391"/>
              </a:avLst>
            </a:prstGeom>
            <a:solidFill>
              <a:srgbClr val="FFFF99"/>
            </a:solidFill>
            <a:ln w="9525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4" name="Freeform 416"/>
            <p:cNvSpPr>
              <a:spLocks noChangeAspect="1"/>
            </p:cNvSpPr>
            <p:nvPr/>
          </p:nvSpPr>
          <p:spPr bwMode="auto">
            <a:xfrm>
              <a:off x="6378671" y="2333782"/>
              <a:ext cx="227013" cy="427184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800080">
                <a:alpha val="50000"/>
              </a:srgbClr>
            </a:solidFill>
            <a:ln w="31750">
              <a:solidFill>
                <a:srgbClr val="80008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cxnSp>
          <p:nvCxnSpPr>
            <p:cNvPr id="159" name="直線コネクタ 158"/>
            <p:cNvCxnSpPr/>
            <p:nvPr/>
          </p:nvCxnSpPr>
          <p:spPr bwMode="auto">
            <a:xfrm>
              <a:off x="5759348" y="2765094"/>
              <a:ext cx="1405727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04" name="テキスト ボックス 8"/>
            <p:cNvSpPr txBox="1">
              <a:spLocks noChangeArrowheads="1"/>
            </p:cNvSpPr>
            <p:nvPr/>
          </p:nvSpPr>
          <p:spPr bwMode="auto">
            <a:xfrm>
              <a:off x="7517054" y="2391922"/>
              <a:ext cx="48442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dirty="0" smtClean="0">
                  <a:solidFill>
                    <a:srgbClr val="FFFF00"/>
                  </a:solidFill>
                  <a:latin typeface="+mn-lt"/>
                  <a:cs typeface="Times New Roman" pitchFamily="18" charset="0"/>
                </a:rPr>
                <a:t>Z0</a:t>
              </a:r>
              <a:endParaRPr lang="ja-JP" altLang="en-US" sz="2000" b="1" dirty="0">
                <a:solidFill>
                  <a:srgbClr val="FFFF00"/>
                </a:solidFill>
                <a:latin typeface="+mn-lt"/>
                <a:cs typeface="Times New Roman" pitchFamily="18" charset="0"/>
              </a:endParaRPr>
            </a:p>
          </p:txBody>
        </p:sp>
        <p:sp>
          <p:nvSpPr>
            <p:cNvPr id="107" name="テキスト ボックス 8"/>
            <p:cNvSpPr txBox="1">
              <a:spLocks noChangeArrowheads="1"/>
            </p:cNvSpPr>
            <p:nvPr/>
          </p:nvSpPr>
          <p:spPr bwMode="auto">
            <a:xfrm>
              <a:off x="6907457" y="2423756"/>
              <a:ext cx="723275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1600" dirty="0" smtClean="0">
                  <a:latin typeface="+mn-lt"/>
                  <a:cs typeface="Times New Roman" pitchFamily="18" charset="0"/>
                </a:rPr>
                <a:t>time  </a:t>
              </a:r>
              <a:endParaRPr lang="ja-JP" altLang="en-US" sz="1600" b="1" dirty="0">
                <a:latin typeface="+mn-lt"/>
                <a:cs typeface="Times New Roman" pitchFamily="18" charset="0"/>
              </a:endParaRPr>
            </a:p>
          </p:txBody>
        </p:sp>
      </p:grpSp>
      <p:sp>
        <p:nvSpPr>
          <p:cNvPr id="77" name="正方形/長方形 76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Drawback of </a:t>
            </a:r>
            <a:r>
              <a:rPr lang="en-US" altLang="ja-JP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passive </a:t>
            </a:r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PLC decoder  </a:t>
            </a:r>
          </a:p>
        </p:txBody>
      </p:sp>
      <p:sp>
        <p:nvSpPr>
          <p:cNvPr id="78" name="正方形/長方形 77"/>
          <p:cNvSpPr/>
          <p:nvPr/>
        </p:nvSpPr>
        <p:spPr>
          <a:xfrm>
            <a:off x="1555841" y="870796"/>
            <a:ext cx="60732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Half of the key data are lost. (~3dB loss)</a:t>
            </a:r>
          </a:p>
        </p:txBody>
      </p:sp>
      <p:sp>
        <p:nvSpPr>
          <p:cNvPr id="79" name="AutoShape 135"/>
          <p:cNvSpPr>
            <a:spLocks noChangeArrowheads="1"/>
          </p:cNvSpPr>
          <p:nvPr/>
        </p:nvSpPr>
        <p:spPr bwMode="auto">
          <a:xfrm>
            <a:off x="2498551" y="2197298"/>
            <a:ext cx="1826737" cy="1774210"/>
          </a:xfrm>
          <a:prstGeom prst="roundRect">
            <a:avLst>
              <a:gd name="adj" fmla="val 12551"/>
            </a:avLst>
          </a:prstGeom>
          <a:solidFill>
            <a:schemeClr val="bg1"/>
          </a:solidFill>
          <a:ln w="57150">
            <a:solidFill>
              <a:srgbClr val="969696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81" name="Line 89"/>
          <p:cNvSpPr>
            <a:spLocks noChangeAspect="1" noChangeShapeType="1"/>
          </p:cNvSpPr>
          <p:nvPr/>
        </p:nvSpPr>
        <p:spPr bwMode="auto">
          <a:xfrm>
            <a:off x="3929183" y="2442676"/>
            <a:ext cx="349269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6" name="Group 90"/>
          <p:cNvGrpSpPr>
            <a:grpSpLocks noChangeAspect="1"/>
          </p:cNvGrpSpPr>
          <p:nvPr/>
        </p:nvGrpSpPr>
        <p:grpSpPr bwMode="auto">
          <a:xfrm>
            <a:off x="2777217" y="2858599"/>
            <a:ext cx="430213" cy="436561"/>
            <a:chOff x="576" y="1311"/>
            <a:chExt cx="685" cy="502"/>
          </a:xfrm>
        </p:grpSpPr>
        <p:grpSp>
          <p:nvGrpSpPr>
            <p:cNvPr id="7" name="Group 91"/>
            <p:cNvGrpSpPr>
              <a:grpSpLocks noChangeAspect="1"/>
            </p:cNvGrpSpPr>
            <p:nvPr/>
          </p:nvGrpSpPr>
          <p:grpSpPr bwMode="auto">
            <a:xfrm>
              <a:off x="576" y="1311"/>
              <a:ext cx="683" cy="261"/>
              <a:chOff x="576" y="936"/>
              <a:chExt cx="1243" cy="636"/>
            </a:xfrm>
          </p:grpSpPr>
          <p:sp>
            <p:nvSpPr>
              <p:cNvPr id="87" name="Freeform 92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93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" name="Group 94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85" name="Freeform 95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96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9" name="Group 97"/>
          <p:cNvGrpSpPr>
            <a:grpSpLocks noChangeAspect="1"/>
          </p:cNvGrpSpPr>
          <p:nvPr/>
        </p:nvGrpSpPr>
        <p:grpSpPr bwMode="auto">
          <a:xfrm>
            <a:off x="3691618" y="2858599"/>
            <a:ext cx="430213" cy="436561"/>
            <a:chOff x="576" y="1311"/>
            <a:chExt cx="685" cy="502"/>
          </a:xfrm>
        </p:grpSpPr>
        <p:grpSp>
          <p:nvGrpSpPr>
            <p:cNvPr id="10" name="Group 98"/>
            <p:cNvGrpSpPr>
              <a:grpSpLocks noChangeAspect="1"/>
            </p:cNvGrpSpPr>
            <p:nvPr/>
          </p:nvGrpSpPr>
          <p:grpSpPr bwMode="auto">
            <a:xfrm>
              <a:off x="576" y="1311"/>
              <a:ext cx="683" cy="261"/>
              <a:chOff x="576" y="936"/>
              <a:chExt cx="1243" cy="636"/>
            </a:xfrm>
          </p:grpSpPr>
          <p:sp>
            <p:nvSpPr>
              <p:cNvPr id="95" name="Freeform 99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100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" name="Group 101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93" name="Freeform 102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103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97" name="Line 104"/>
          <p:cNvSpPr>
            <a:spLocks noChangeAspect="1" noChangeShapeType="1"/>
          </p:cNvSpPr>
          <p:nvPr/>
        </p:nvSpPr>
        <p:spPr bwMode="auto">
          <a:xfrm>
            <a:off x="3188380" y="3288814"/>
            <a:ext cx="506413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98" name="Line 105"/>
          <p:cNvSpPr>
            <a:spLocks noChangeAspect="1" noChangeShapeType="1"/>
          </p:cNvSpPr>
          <p:nvPr/>
        </p:nvSpPr>
        <p:spPr bwMode="auto">
          <a:xfrm>
            <a:off x="3202667" y="2866539"/>
            <a:ext cx="492125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99" name="Oval 106"/>
          <p:cNvSpPr>
            <a:spLocks noChangeAspect="1" noChangeArrowheads="1"/>
          </p:cNvSpPr>
          <p:nvPr/>
        </p:nvSpPr>
        <p:spPr bwMode="auto">
          <a:xfrm>
            <a:off x="3272517" y="2564914"/>
            <a:ext cx="301625" cy="300037"/>
          </a:xfrm>
          <a:prstGeom prst="ellips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0" name="Line 107"/>
          <p:cNvSpPr>
            <a:spLocks noChangeAspect="1" noChangeShapeType="1"/>
          </p:cNvSpPr>
          <p:nvPr/>
        </p:nvSpPr>
        <p:spPr bwMode="auto">
          <a:xfrm>
            <a:off x="3428092" y="2822089"/>
            <a:ext cx="138113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1" name="Arc 108"/>
          <p:cNvSpPr>
            <a:spLocks noChangeAspect="1"/>
          </p:cNvSpPr>
          <p:nvPr/>
        </p:nvSpPr>
        <p:spPr bwMode="auto">
          <a:xfrm flipH="1" flipV="1">
            <a:off x="3237592" y="2755414"/>
            <a:ext cx="153988" cy="152400"/>
          </a:xfrm>
          <a:custGeom>
            <a:avLst/>
            <a:gdLst>
              <a:gd name="T0" fmla="*/ 0 w 20574"/>
              <a:gd name="T1" fmla="*/ 0 h 21593"/>
              <a:gd name="T2" fmla="*/ 0 w 20574"/>
              <a:gd name="T3" fmla="*/ 0 h 21593"/>
              <a:gd name="T4" fmla="*/ 0 w 20574"/>
              <a:gd name="T5" fmla="*/ 0 h 21593"/>
              <a:gd name="T6" fmla="*/ 0 60000 65536"/>
              <a:gd name="T7" fmla="*/ 0 60000 65536"/>
              <a:gd name="T8" fmla="*/ 0 60000 65536"/>
              <a:gd name="T9" fmla="*/ 0 w 20574"/>
              <a:gd name="T10" fmla="*/ 0 h 21593"/>
              <a:gd name="T11" fmla="*/ 20574 w 20574"/>
              <a:gd name="T12" fmla="*/ 21593 h 215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574" h="21593" fill="none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</a:path>
              <a:path w="20574" h="21593" stroke="0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  <a:lnTo>
                  <a:pt x="0" y="21593"/>
                </a:ln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2" name="Freeform 109"/>
          <p:cNvSpPr>
            <a:spLocks noChangeAspect="1"/>
          </p:cNvSpPr>
          <p:nvPr/>
        </p:nvSpPr>
        <p:spPr bwMode="auto">
          <a:xfrm>
            <a:off x="3567793" y="3277701"/>
            <a:ext cx="428625" cy="450850"/>
          </a:xfrm>
          <a:custGeom>
            <a:avLst/>
            <a:gdLst>
              <a:gd name="T0" fmla="*/ 0 w 763"/>
              <a:gd name="T1" fmla="*/ 8 h 672"/>
              <a:gd name="T2" fmla="*/ 87 w 763"/>
              <a:gd name="T3" fmla="*/ 39 h 672"/>
              <a:gd name="T4" fmla="*/ 185 w 763"/>
              <a:gd name="T5" fmla="*/ 243 h 672"/>
              <a:gd name="T6" fmla="*/ 270 w 763"/>
              <a:gd name="T7" fmla="*/ 274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76200" cmpd="sng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3" name="Freeform 110"/>
          <p:cNvSpPr>
            <a:spLocks noChangeAspect="1"/>
          </p:cNvSpPr>
          <p:nvPr/>
        </p:nvSpPr>
        <p:spPr bwMode="auto">
          <a:xfrm flipH="1">
            <a:off x="3529692" y="2429976"/>
            <a:ext cx="428625" cy="450850"/>
          </a:xfrm>
          <a:custGeom>
            <a:avLst/>
            <a:gdLst>
              <a:gd name="T0" fmla="*/ 0 w 763"/>
              <a:gd name="T1" fmla="*/ 8 h 672"/>
              <a:gd name="T2" fmla="*/ 87 w 763"/>
              <a:gd name="T3" fmla="*/ 39 h 672"/>
              <a:gd name="T4" fmla="*/ 185 w 763"/>
              <a:gd name="T5" fmla="*/ 243 h 672"/>
              <a:gd name="T6" fmla="*/ 270 w 763"/>
              <a:gd name="T7" fmla="*/ 274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76200" cmpd="sng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4" name="Line 111"/>
          <p:cNvSpPr>
            <a:spLocks noChangeAspect="1" noChangeShapeType="1"/>
          </p:cNvSpPr>
          <p:nvPr/>
        </p:nvSpPr>
        <p:spPr bwMode="auto">
          <a:xfrm>
            <a:off x="3985846" y="3711089"/>
            <a:ext cx="30480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5" name="Line 112"/>
          <p:cNvSpPr>
            <a:spLocks noChangeAspect="1" noChangeShapeType="1"/>
          </p:cNvSpPr>
          <p:nvPr/>
        </p:nvSpPr>
        <p:spPr bwMode="auto">
          <a:xfrm>
            <a:off x="4089836" y="2866539"/>
            <a:ext cx="19050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6" name="Line 113"/>
          <p:cNvSpPr>
            <a:spLocks noChangeAspect="1" noChangeShapeType="1"/>
          </p:cNvSpPr>
          <p:nvPr/>
        </p:nvSpPr>
        <p:spPr bwMode="auto">
          <a:xfrm>
            <a:off x="4082464" y="3287226"/>
            <a:ext cx="20085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16" name="Line 157"/>
          <p:cNvSpPr>
            <a:spLocks noChangeShapeType="1"/>
          </p:cNvSpPr>
          <p:nvPr/>
        </p:nvSpPr>
        <p:spPr bwMode="auto">
          <a:xfrm>
            <a:off x="2542960" y="3293224"/>
            <a:ext cx="239594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11" name="グループ化 110"/>
          <p:cNvGrpSpPr/>
          <p:nvPr/>
        </p:nvGrpSpPr>
        <p:grpSpPr>
          <a:xfrm>
            <a:off x="2500823" y="4465138"/>
            <a:ext cx="1826737" cy="1774210"/>
            <a:chOff x="2500823" y="4465138"/>
            <a:chExt cx="1826737" cy="1774210"/>
          </a:xfrm>
        </p:grpSpPr>
        <p:sp>
          <p:nvSpPr>
            <p:cNvPr id="120" name="AutoShape 135"/>
            <p:cNvSpPr>
              <a:spLocks noChangeArrowheads="1"/>
            </p:cNvSpPr>
            <p:nvPr/>
          </p:nvSpPr>
          <p:spPr bwMode="auto">
            <a:xfrm>
              <a:off x="2500823" y="4465138"/>
              <a:ext cx="1826737" cy="1774210"/>
            </a:xfrm>
            <a:prstGeom prst="roundRect">
              <a:avLst>
                <a:gd name="adj" fmla="val 12551"/>
              </a:avLst>
            </a:prstGeom>
            <a:solidFill>
              <a:schemeClr val="bg1"/>
            </a:solidFill>
            <a:ln w="57150">
              <a:solidFill>
                <a:srgbClr val="96969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1" name="Line 89"/>
            <p:cNvSpPr>
              <a:spLocks noChangeAspect="1" noChangeShapeType="1"/>
            </p:cNvSpPr>
            <p:nvPr/>
          </p:nvSpPr>
          <p:spPr bwMode="auto">
            <a:xfrm>
              <a:off x="3931455" y="4710516"/>
              <a:ext cx="349269" cy="0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12" name="Group 90"/>
            <p:cNvGrpSpPr>
              <a:grpSpLocks noChangeAspect="1"/>
            </p:cNvGrpSpPr>
            <p:nvPr/>
          </p:nvGrpSpPr>
          <p:grpSpPr bwMode="auto">
            <a:xfrm>
              <a:off x="2779489" y="5126439"/>
              <a:ext cx="430213" cy="436561"/>
              <a:chOff x="576" y="1311"/>
              <a:chExt cx="685" cy="502"/>
            </a:xfrm>
          </p:grpSpPr>
          <p:grpSp>
            <p:nvGrpSpPr>
              <p:cNvPr id="13" name="Group 91"/>
              <p:cNvGrpSpPr>
                <a:grpSpLocks noChangeAspect="1"/>
              </p:cNvGrpSpPr>
              <p:nvPr/>
            </p:nvGrpSpPr>
            <p:grpSpPr bwMode="auto">
              <a:xfrm>
                <a:off x="576" y="1311"/>
                <a:ext cx="683" cy="261"/>
                <a:chOff x="576" y="936"/>
                <a:chExt cx="1243" cy="636"/>
              </a:xfrm>
            </p:grpSpPr>
            <p:sp>
              <p:nvSpPr>
                <p:cNvPr id="145" name="Freeform 92"/>
                <p:cNvSpPr>
                  <a:spLocks noChangeAspect="1"/>
                </p:cNvSpPr>
                <p:nvPr/>
              </p:nvSpPr>
              <p:spPr bwMode="auto">
                <a:xfrm>
                  <a:off x="576" y="936"/>
                  <a:ext cx="621" cy="635"/>
                </a:xfrm>
                <a:custGeom>
                  <a:avLst/>
                  <a:gdLst>
                    <a:gd name="T0" fmla="*/ 0 w 763"/>
                    <a:gd name="T1" fmla="*/ 17 h 672"/>
                    <a:gd name="T2" fmla="*/ 200 w 763"/>
                    <a:gd name="T3" fmla="*/ 88 h 672"/>
                    <a:gd name="T4" fmla="*/ 426 w 763"/>
                    <a:gd name="T5" fmla="*/ 543 h 672"/>
                    <a:gd name="T6" fmla="*/ 621 w 763"/>
                    <a:gd name="T7" fmla="*/ 613 h 67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3"/>
                    <a:gd name="T13" fmla="*/ 0 h 672"/>
                    <a:gd name="T14" fmla="*/ 763 w 763"/>
                    <a:gd name="T15" fmla="*/ 672 h 67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3" h="672">
                      <a:moveTo>
                        <a:pt x="0" y="18"/>
                      </a:moveTo>
                      <a:cubicBezTo>
                        <a:pt x="38" y="30"/>
                        <a:pt x="159" y="0"/>
                        <a:pt x="246" y="93"/>
                      </a:cubicBezTo>
                      <a:cubicBezTo>
                        <a:pt x="345" y="193"/>
                        <a:pt x="427" y="478"/>
                        <a:pt x="524" y="575"/>
                      </a:cubicBezTo>
                      <a:cubicBezTo>
                        <a:pt x="621" y="672"/>
                        <a:pt x="713" y="634"/>
                        <a:pt x="763" y="649"/>
                      </a:cubicBezTo>
                    </a:path>
                  </a:pathLst>
                </a:custGeom>
                <a:noFill/>
                <a:ln w="76200" cmpd="sng">
                  <a:solidFill>
                    <a:srgbClr val="0000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6" name="Freeform 93"/>
                <p:cNvSpPr>
                  <a:spLocks noChangeAspect="1"/>
                </p:cNvSpPr>
                <p:nvPr/>
              </p:nvSpPr>
              <p:spPr bwMode="auto">
                <a:xfrm flipH="1">
                  <a:off x="1198" y="937"/>
                  <a:ext cx="621" cy="635"/>
                </a:xfrm>
                <a:custGeom>
                  <a:avLst/>
                  <a:gdLst>
                    <a:gd name="T0" fmla="*/ 0 w 763"/>
                    <a:gd name="T1" fmla="*/ 17 h 672"/>
                    <a:gd name="T2" fmla="*/ 200 w 763"/>
                    <a:gd name="T3" fmla="*/ 88 h 672"/>
                    <a:gd name="T4" fmla="*/ 426 w 763"/>
                    <a:gd name="T5" fmla="*/ 543 h 672"/>
                    <a:gd name="T6" fmla="*/ 621 w 763"/>
                    <a:gd name="T7" fmla="*/ 613 h 67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3"/>
                    <a:gd name="T13" fmla="*/ 0 h 672"/>
                    <a:gd name="T14" fmla="*/ 763 w 763"/>
                    <a:gd name="T15" fmla="*/ 672 h 67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3" h="672">
                      <a:moveTo>
                        <a:pt x="0" y="18"/>
                      </a:moveTo>
                      <a:cubicBezTo>
                        <a:pt x="38" y="30"/>
                        <a:pt x="159" y="0"/>
                        <a:pt x="246" y="93"/>
                      </a:cubicBezTo>
                      <a:cubicBezTo>
                        <a:pt x="345" y="193"/>
                        <a:pt x="427" y="478"/>
                        <a:pt x="524" y="575"/>
                      </a:cubicBezTo>
                      <a:cubicBezTo>
                        <a:pt x="621" y="672"/>
                        <a:pt x="713" y="634"/>
                        <a:pt x="763" y="649"/>
                      </a:cubicBezTo>
                    </a:path>
                  </a:pathLst>
                </a:custGeom>
                <a:noFill/>
                <a:ln w="76200" cmpd="sng">
                  <a:solidFill>
                    <a:srgbClr val="0000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4" name="Group 94"/>
              <p:cNvGrpSpPr>
                <a:grpSpLocks noChangeAspect="1"/>
              </p:cNvGrpSpPr>
              <p:nvPr/>
            </p:nvGrpSpPr>
            <p:grpSpPr bwMode="auto">
              <a:xfrm flipV="1">
                <a:off x="578" y="1552"/>
                <a:ext cx="683" cy="261"/>
                <a:chOff x="576" y="936"/>
                <a:chExt cx="1243" cy="636"/>
              </a:xfrm>
            </p:grpSpPr>
            <p:sp>
              <p:nvSpPr>
                <p:cNvPr id="143" name="Freeform 95"/>
                <p:cNvSpPr>
                  <a:spLocks noChangeAspect="1"/>
                </p:cNvSpPr>
                <p:nvPr/>
              </p:nvSpPr>
              <p:spPr bwMode="auto">
                <a:xfrm>
                  <a:off x="576" y="936"/>
                  <a:ext cx="621" cy="635"/>
                </a:xfrm>
                <a:custGeom>
                  <a:avLst/>
                  <a:gdLst>
                    <a:gd name="T0" fmla="*/ 0 w 763"/>
                    <a:gd name="T1" fmla="*/ 17 h 672"/>
                    <a:gd name="T2" fmla="*/ 200 w 763"/>
                    <a:gd name="T3" fmla="*/ 88 h 672"/>
                    <a:gd name="T4" fmla="*/ 426 w 763"/>
                    <a:gd name="T5" fmla="*/ 543 h 672"/>
                    <a:gd name="T6" fmla="*/ 621 w 763"/>
                    <a:gd name="T7" fmla="*/ 613 h 67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3"/>
                    <a:gd name="T13" fmla="*/ 0 h 672"/>
                    <a:gd name="T14" fmla="*/ 763 w 763"/>
                    <a:gd name="T15" fmla="*/ 672 h 67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3" h="672">
                      <a:moveTo>
                        <a:pt x="0" y="18"/>
                      </a:moveTo>
                      <a:cubicBezTo>
                        <a:pt x="38" y="30"/>
                        <a:pt x="159" y="0"/>
                        <a:pt x="246" y="93"/>
                      </a:cubicBezTo>
                      <a:cubicBezTo>
                        <a:pt x="345" y="193"/>
                        <a:pt x="427" y="478"/>
                        <a:pt x="524" y="575"/>
                      </a:cubicBezTo>
                      <a:cubicBezTo>
                        <a:pt x="621" y="672"/>
                        <a:pt x="713" y="634"/>
                        <a:pt x="763" y="649"/>
                      </a:cubicBezTo>
                    </a:path>
                  </a:pathLst>
                </a:custGeom>
                <a:noFill/>
                <a:ln w="76200" cmpd="sng">
                  <a:solidFill>
                    <a:srgbClr val="0000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" name="Freeform 96"/>
                <p:cNvSpPr>
                  <a:spLocks noChangeAspect="1"/>
                </p:cNvSpPr>
                <p:nvPr/>
              </p:nvSpPr>
              <p:spPr bwMode="auto">
                <a:xfrm flipH="1">
                  <a:off x="1198" y="937"/>
                  <a:ext cx="621" cy="635"/>
                </a:xfrm>
                <a:custGeom>
                  <a:avLst/>
                  <a:gdLst>
                    <a:gd name="T0" fmla="*/ 0 w 763"/>
                    <a:gd name="T1" fmla="*/ 17 h 672"/>
                    <a:gd name="T2" fmla="*/ 200 w 763"/>
                    <a:gd name="T3" fmla="*/ 88 h 672"/>
                    <a:gd name="T4" fmla="*/ 426 w 763"/>
                    <a:gd name="T5" fmla="*/ 543 h 672"/>
                    <a:gd name="T6" fmla="*/ 621 w 763"/>
                    <a:gd name="T7" fmla="*/ 613 h 67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3"/>
                    <a:gd name="T13" fmla="*/ 0 h 672"/>
                    <a:gd name="T14" fmla="*/ 763 w 763"/>
                    <a:gd name="T15" fmla="*/ 672 h 67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3" h="672">
                      <a:moveTo>
                        <a:pt x="0" y="18"/>
                      </a:moveTo>
                      <a:cubicBezTo>
                        <a:pt x="38" y="30"/>
                        <a:pt x="159" y="0"/>
                        <a:pt x="246" y="93"/>
                      </a:cubicBezTo>
                      <a:cubicBezTo>
                        <a:pt x="345" y="193"/>
                        <a:pt x="427" y="478"/>
                        <a:pt x="524" y="575"/>
                      </a:cubicBezTo>
                      <a:cubicBezTo>
                        <a:pt x="621" y="672"/>
                        <a:pt x="713" y="634"/>
                        <a:pt x="763" y="649"/>
                      </a:cubicBezTo>
                    </a:path>
                  </a:pathLst>
                </a:custGeom>
                <a:noFill/>
                <a:ln w="76200" cmpd="sng">
                  <a:solidFill>
                    <a:srgbClr val="0000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15" name="Group 97"/>
            <p:cNvGrpSpPr>
              <a:grpSpLocks noChangeAspect="1"/>
            </p:cNvGrpSpPr>
            <p:nvPr/>
          </p:nvGrpSpPr>
          <p:grpSpPr bwMode="auto">
            <a:xfrm>
              <a:off x="3693890" y="5126439"/>
              <a:ext cx="430213" cy="436561"/>
              <a:chOff x="576" y="1311"/>
              <a:chExt cx="685" cy="502"/>
            </a:xfrm>
          </p:grpSpPr>
          <p:grpSp>
            <p:nvGrpSpPr>
              <p:cNvPr id="16" name="Group 98"/>
              <p:cNvGrpSpPr>
                <a:grpSpLocks noChangeAspect="1"/>
              </p:cNvGrpSpPr>
              <p:nvPr/>
            </p:nvGrpSpPr>
            <p:grpSpPr bwMode="auto">
              <a:xfrm>
                <a:off x="576" y="1311"/>
                <a:ext cx="683" cy="261"/>
                <a:chOff x="576" y="936"/>
                <a:chExt cx="1243" cy="636"/>
              </a:xfrm>
            </p:grpSpPr>
            <p:sp>
              <p:nvSpPr>
                <p:cNvPr id="139" name="Freeform 99"/>
                <p:cNvSpPr>
                  <a:spLocks noChangeAspect="1"/>
                </p:cNvSpPr>
                <p:nvPr/>
              </p:nvSpPr>
              <p:spPr bwMode="auto">
                <a:xfrm>
                  <a:off x="576" y="936"/>
                  <a:ext cx="621" cy="635"/>
                </a:xfrm>
                <a:custGeom>
                  <a:avLst/>
                  <a:gdLst>
                    <a:gd name="T0" fmla="*/ 0 w 763"/>
                    <a:gd name="T1" fmla="*/ 17 h 672"/>
                    <a:gd name="T2" fmla="*/ 200 w 763"/>
                    <a:gd name="T3" fmla="*/ 88 h 672"/>
                    <a:gd name="T4" fmla="*/ 426 w 763"/>
                    <a:gd name="T5" fmla="*/ 543 h 672"/>
                    <a:gd name="T6" fmla="*/ 621 w 763"/>
                    <a:gd name="T7" fmla="*/ 613 h 67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3"/>
                    <a:gd name="T13" fmla="*/ 0 h 672"/>
                    <a:gd name="T14" fmla="*/ 763 w 763"/>
                    <a:gd name="T15" fmla="*/ 672 h 67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3" h="672">
                      <a:moveTo>
                        <a:pt x="0" y="18"/>
                      </a:moveTo>
                      <a:cubicBezTo>
                        <a:pt x="38" y="30"/>
                        <a:pt x="159" y="0"/>
                        <a:pt x="246" y="93"/>
                      </a:cubicBezTo>
                      <a:cubicBezTo>
                        <a:pt x="345" y="193"/>
                        <a:pt x="427" y="478"/>
                        <a:pt x="524" y="575"/>
                      </a:cubicBezTo>
                      <a:cubicBezTo>
                        <a:pt x="621" y="672"/>
                        <a:pt x="713" y="634"/>
                        <a:pt x="763" y="649"/>
                      </a:cubicBezTo>
                    </a:path>
                  </a:pathLst>
                </a:custGeom>
                <a:noFill/>
                <a:ln w="76200" cmpd="sng">
                  <a:solidFill>
                    <a:srgbClr val="0000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" name="Freeform 100"/>
                <p:cNvSpPr>
                  <a:spLocks noChangeAspect="1"/>
                </p:cNvSpPr>
                <p:nvPr/>
              </p:nvSpPr>
              <p:spPr bwMode="auto">
                <a:xfrm flipH="1">
                  <a:off x="1198" y="937"/>
                  <a:ext cx="621" cy="635"/>
                </a:xfrm>
                <a:custGeom>
                  <a:avLst/>
                  <a:gdLst>
                    <a:gd name="T0" fmla="*/ 0 w 763"/>
                    <a:gd name="T1" fmla="*/ 17 h 672"/>
                    <a:gd name="T2" fmla="*/ 200 w 763"/>
                    <a:gd name="T3" fmla="*/ 88 h 672"/>
                    <a:gd name="T4" fmla="*/ 426 w 763"/>
                    <a:gd name="T5" fmla="*/ 543 h 672"/>
                    <a:gd name="T6" fmla="*/ 621 w 763"/>
                    <a:gd name="T7" fmla="*/ 613 h 67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3"/>
                    <a:gd name="T13" fmla="*/ 0 h 672"/>
                    <a:gd name="T14" fmla="*/ 763 w 763"/>
                    <a:gd name="T15" fmla="*/ 672 h 67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3" h="672">
                      <a:moveTo>
                        <a:pt x="0" y="18"/>
                      </a:moveTo>
                      <a:cubicBezTo>
                        <a:pt x="38" y="30"/>
                        <a:pt x="159" y="0"/>
                        <a:pt x="246" y="93"/>
                      </a:cubicBezTo>
                      <a:cubicBezTo>
                        <a:pt x="345" y="193"/>
                        <a:pt x="427" y="478"/>
                        <a:pt x="524" y="575"/>
                      </a:cubicBezTo>
                      <a:cubicBezTo>
                        <a:pt x="621" y="672"/>
                        <a:pt x="713" y="634"/>
                        <a:pt x="763" y="649"/>
                      </a:cubicBezTo>
                    </a:path>
                  </a:pathLst>
                </a:custGeom>
                <a:noFill/>
                <a:ln w="76200" cmpd="sng">
                  <a:solidFill>
                    <a:srgbClr val="0000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7" name="Group 101"/>
              <p:cNvGrpSpPr>
                <a:grpSpLocks noChangeAspect="1"/>
              </p:cNvGrpSpPr>
              <p:nvPr/>
            </p:nvGrpSpPr>
            <p:grpSpPr bwMode="auto">
              <a:xfrm flipV="1">
                <a:off x="578" y="1552"/>
                <a:ext cx="683" cy="261"/>
                <a:chOff x="576" y="936"/>
                <a:chExt cx="1243" cy="636"/>
              </a:xfrm>
            </p:grpSpPr>
            <p:sp>
              <p:nvSpPr>
                <p:cNvPr id="137" name="Freeform 102"/>
                <p:cNvSpPr>
                  <a:spLocks noChangeAspect="1"/>
                </p:cNvSpPr>
                <p:nvPr/>
              </p:nvSpPr>
              <p:spPr bwMode="auto">
                <a:xfrm>
                  <a:off x="576" y="936"/>
                  <a:ext cx="621" cy="635"/>
                </a:xfrm>
                <a:custGeom>
                  <a:avLst/>
                  <a:gdLst>
                    <a:gd name="T0" fmla="*/ 0 w 763"/>
                    <a:gd name="T1" fmla="*/ 17 h 672"/>
                    <a:gd name="T2" fmla="*/ 200 w 763"/>
                    <a:gd name="T3" fmla="*/ 88 h 672"/>
                    <a:gd name="T4" fmla="*/ 426 w 763"/>
                    <a:gd name="T5" fmla="*/ 543 h 672"/>
                    <a:gd name="T6" fmla="*/ 621 w 763"/>
                    <a:gd name="T7" fmla="*/ 613 h 67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3"/>
                    <a:gd name="T13" fmla="*/ 0 h 672"/>
                    <a:gd name="T14" fmla="*/ 763 w 763"/>
                    <a:gd name="T15" fmla="*/ 672 h 67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3" h="672">
                      <a:moveTo>
                        <a:pt x="0" y="18"/>
                      </a:moveTo>
                      <a:cubicBezTo>
                        <a:pt x="38" y="30"/>
                        <a:pt x="159" y="0"/>
                        <a:pt x="246" y="93"/>
                      </a:cubicBezTo>
                      <a:cubicBezTo>
                        <a:pt x="345" y="193"/>
                        <a:pt x="427" y="478"/>
                        <a:pt x="524" y="575"/>
                      </a:cubicBezTo>
                      <a:cubicBezTo>
                        <a:pt x="621" y="672"/>
                        <a:pt x="713" y="634"/>
                        <a:pt x="763" y="649"/>
                      </a:cubicBezTo>
                    </a:path>
                  </a:pathLst>
                </a:custGeom>
                <a:noFill/>
                <a:ln w="76200" cmpd="sng">
                  <a:solidFill>
                    <a:srgbClr val="0000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8" name="Freeform 103"/>
                <p:cNvSpPr>
                  <a:spLocks noChangeAspect="1"/>
                </p:cNvSpPr>
                <p:nvPr/>
              </p:nvSpPr>
              <p:spPr bwMode="auto">
                <a:xfrm flipH="1">
                  <a:off x="1198" y="937"/>
                  <a:ext cx="621" cy="635"/>
                </a:xfrm>
                <a:custGeom>
                  <a:avLst/>
                  <a:gdLst>
                    <a:gd name="T0" fmla="*/ 0 w 763"/>
                    <a:gd name="T1" fmla="*/ 17 h 672"/>
                    <a:gd name="T2" fmla="*/ 200 w 763"/>
                    <a:gd name="T3" fmla="*/ 88 h 672"/>
                    <a:gd name="T4" fmla="*/ 426 w 763"/>
                    <a:gd name="T5" fmla="*/ 543 h 672"/>
                    <a:gd name="T6" fmla="*/ 621 w 763"/>
                    <a:gd name="T7" fmla="*/ 613 h 67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3"/>
                    <a:gd name="T13" fmla="*/ 0 h 672"/>
                    <a:gd name="T14" fmla="*/ 763 w 763"/>
                    <a:gd name="T15" fmla="*/ 672 h 67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3" h="672">
                      <a:moveTo>
                        <a:pt x="0" y="18"/>
                      </a:moveTo>
                      <a:cubicBezTo>
                        <a:pt x="38" y="30"/>
                        <a:pt x="159" y="0"/>
                        <a:pt x="246" y="93"/>
                      </a:cubicBezTo>
                      <a:cubicBezTo>
                        <a:pt x="345" y="193"/>
                        <a:pt x="427" y="478"/>
                        <a:pt x="524" y="575"/>
                      </a:cubicBezTo>
                      <a:cubicBezTo>
                        <a:pt x="621" y="672"/>
                        <a:pt x="713" y="634"/>
                        <a:pt x="763" y="649"/>
                      </a:cubicBezTo>
                    </a:path>
                  </a:pathLst>
                </a:custGeom>
                <a:noFill/>
                <a:ln w="76200" cmpd="sng">
                  <a:solidFill>
                    <a:srgbClr val="0000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</p:grpSp>
        <p:sp>
          <p:nvSpPr>
            <p:cNvPr id="124" name="Line 104"/>
            <p:cNvSpPr>
              <a:spLocks noChangeAspect="1" noChangeShapeType="1"/>
            </p:cNvSpPr>
            <p:nvPr/>
          </p:nvSpPr>
          <p:spPr bwMode="auto">
            <a:xfrm>
              <a:off x="3190652" y="5556654"/>
              <a:ext cx="506413" cy="0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5" name="Line 105"/>
            <p:cNvSpPr>
              <a:spLocks noChangeAspect="1" noChangeShapeType="1"/>
            </p:cNvSpPr>
            <p:nvPr/>
          </p:nvSpPr>
          <p:spPr bwMode="auto">
            <a:xfrm>
              <a:off x="3204939" y="5134379"/>
              <a:ext cx="492125" cy="0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6" name="Oval 106"/>
            <p:cNvSpPr>
              <a:spLocks noChangeAspect="1" noChangeArrowheads="1"/>
            </p:cNvSpPr>
            <p:nvPr/>
          </p:nvSpPr>
          <p:spPr bwMode="auto">
            <a:xfrm>
              <a:off x="3274789" y="4832754"/>
              <a:ext cx="301625" cy="300037"/>
            </a:xfrm>
            <a:prstGeom prst="ellips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7" name="Line 107"/>
            <p:cNvSpPr>
              <a:spLocks noChangeAspect="1" noChangeShapeType="1"/>
            </p:cNvSpPr>
            <p:nvPr/>
          </p:nvSpPr>
          <p:spPr bwMode="auto">
            <a:xfrm>
              <a:off x="3430364" y="5089929"/>
              <a:ext cx="138113" cy="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8" name="Arc 108"/>
            <p:cNvSpPr>
              <a:spLocks noChangeAspect="1"/>
            </p:cNvSpPr>
            <p:nvPr/>
          </p:nvSpPr>
          <p:spPr bwMode="auto">
            <a:xfrm flipH="1" flipV="1">
              <a:off x="3239864" y="5023254"/>
              <a:ext cx="153988" cy="152400"/>
            </a:xfrm>
            <a:custGeom>
              <a:avLst/>
              <a:gdLst>
                <a:gd name="T0" fmla="*/ 0 w 20574"/>
                <a:gd name="T1" fmla="*/ 0 h 21593"/>
                <a:gd name="T2" fmla="*/ 0 w 20574"/>
                <a:gd name="T3" fmla="*/ 0 h 21593"/>
                <a:gd name="T4" fmla="*/ 0 w 20574"/>
                <a:gd name="T5" fmla="*/ 0 h 21593"/>
                <a:gd name="T6" fmla="*/ 0 60000 65536"/>
                <a:gd name="T7" fmla="*/ 0 60000 65536"/>
                <a:gd name="T8" fmla="*/ 0 60000 65536"/>
                <a:gd name="T9" fmla="*/ 0 w 20574"/>
                <a:gd name="T10" fmla="*/ 0 h 21593"/>
                <a:gd name="T11" fmla="*/ 20574 w 20574"/>
                <a:gd name="T12" fmla="*/ 21593 h 215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574" h="21593" fill="none" extrusionOk="0">
                  <a:moveTo>
                    <a:pt x="531" y="-1"/>
                  </a:moveTo>
                  <a:cubicBezTo>
                    <a:pt x="9727" y="225"/>
                    <a:pt x="17772" y="6252"/>
                    <a:pt x="20574" y="15014"/>
                  </a:cubicBezTo>
                </a:path>
                <a:path w="20574" h="21593" stroke="0" extrusionOk="0">
                  <a:moveTo>
                    <a:pt x="531" y="-1"/>
                  </a:moveTo>
                  <a:cubicBezTo>
                    <a:pt x="9727" y="225"/>
                    <a:pt x="17772" y="6252"/>
                    <a:pt x="20574" y="15014"/>
                  </a:cubicBezTo>
                  <a:lnTo>
                    <a:pt x="0" y="21593"/>
                  </a:lnTo>
                  <a:close/>
                </a:path>
              </a:pathLst>
            </a:cu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9" name="Freeform 109"/>
            <p:cNvSpPr>
              <a:spLocks noChangeAspect="1"/>
            </p:cNvSpPr>
            <p:nvPr/>
          </p:nvSpPr>
          <p:spPr bwMode="auto">
            <a:xfrm>
              <a:off x="3570065" y="5545541"/>
              <a:ext cx="428625" cy="450850"/>
            </a:xfrm>
            <a:custGeom>
              <a:avLst/>
              <a:gdLst>
                <a:gd name="T0" fmla="*/ 0 w 763"/>
                <a:gd name="T1" fmla="*/ 8 h 672"/>
                <a:gd name="T2" fmla="*/ 87 w 763"/>
                <a:gd name="T3" fmla="*/ 39 h 672"/>
                <a:gd name="T4" fmla="*/ 185 w 763"/>
                <a:gd name="T5" fmla="*/ 243 h 672"/>
                <a:gd name="T6" fmla="*/ 270 w 763"/>
                <a:gd name="T7" fmla="*/ 274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76200" cmpd="sng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0" name="Freeform 110"/>
            <p:cNvSpPr>
              <a:spLocks noChangeAspect="1"/>
            </p:cNvSpPr>
            <p:nvPr/>
          </p:nvSpPr>
          <p:spPr bwMode="auto">
            <a:xfrm flipH="1">
              <a:off x="3531964" y="4697816"/>
              <a:ext cx="428625" cy="450850"/>
            </a:xfrm>
            <a:custGeom>
              <a:avLst/>
              <a:gdLst>
                <a:gd name="T0" fmla="*/ 0 w 763"/>
                <a:gd name="T1" fmla="*/ 8 h 672"/>
                <a:gd name="T2" fmla="*/ 87 w 763"/>
                <a:gd name="T3" fmla="*/ 39 h 672"/>
                <a:gd name="T4" fmla="*/ 185 w 763"/>
                <a:gd name="T5" fmla="*/ 243 h 672"/>
                <a:gd name="T6" fmla="*/ 270 w 763"/>
                <a:gd name="T7" fmla="*/ 274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76200" cmpd="sng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1" name="Line 111"/>
            <p:cNvSpPr>
              <a:spLocks noChangeAspect="1" noChangeShapeType="1"/>
            </p:cNvSpPr>
            <p:nvPr/>
          </p:nvSpPr>
          <p:spPr bwMode="auto">
            <a:xfrm>
              <a:off x="3988118" y="5978929"/>
              <a:ext cx="304800" cy="0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2" name="Line 112"/>
            <p:cNvSpPr>
              <a:spLocks noChangeAspect="1" noChangeShapeType="1"/>
            </p:cNvSpPr>
            <p:nvPr/>
          </p:nvSpPr>
          <p:spPr bwMode="auto">
            <a:xfrm>
              <a:off x="4092108" y="5134379"/>
              <a:ext cx="190500" cy="0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3" name="Line 113"/>
            <p:cNvSpPr>
              <a:spLocks noChangeAspect="1" noChangeShapeType="1"/>
            </p:cNvSpPr>
            <p:nvPr/>
          </p:nvSpPr>
          <p:spPr bwMode="auto">
            <a:xfrm>
              <a:off x="4084736" y="5555066"/>
              <a:ext cx="200850" cy="0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4" name="Line 157"/>
            <p:cNvSpPr>
              <a:spLocks noChangeShapeType="1"/>
            </p:cNvSpPr>
            <p:nvPr/>
          </p:nvSpPr>
          <p:spPr bwMode="auto">
            <a:xfrm>
              <a:off x="2545232" y="5561064"/>
              <a:ext cx="239594" cy="0"/>
            </a:xfrm>
            <a:prstGeom prst="line">
              <a:avLst/>
            </a:prstGeom>
            <a:noFill/>
            <a:ln w="762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10" name="グループ化 109"/>
          <p:cNvGrpSpPr/>
          <p:nvPr/>
        </p:nvGrpSpPr>
        <p:grpSpPr>
          <a:xfrm>
            <a:off x="5363568" y="1555460"/>
            <a:ext cx="2213241" cy="4872640"/>
            <a:chOff x="5363568" y="1555460"/>
            <a:chExt cx="2213241" cy="4872640"/>
          </a:xfrm>
        </p:grpSpPr>
        <p:sp>
          <p:nvSpPr>
            <p:cNvPr id="208" name="正方形/長方形 207"/>
            <p:cNvSpPr/>
            <p:nvPr/>
          </p:nvSpPr>
          <p:spPr bwMode="auto">
            <a:xfrm>
              <a:off x="6305260" y="2033520"/>
              <a:ext cx="354842" cy="4394580"/>
            </a:xfrm>
            <a:prstGeom prst="rect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0" name="正方形/長方形 209"/>
            <p:cNvSpPr/>
            <p:nvPr/>
          </p:nvSpPr>
          <p:spPr>
            <a:xfrm>
              <a:off x="5363568" y="1555460"/>
              <a:ext cx="2213241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ja-JP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Time window</a:t>
              </a:r>
            </a:p>
          </p:txBody>
        </p:sp>
      </p:grpSp>
      <p:grpSp>
        <p:nvGrpSpPr>
          <p:cNvPr id="108" name="グループ化 107"/>
          <p:cNvGrpSpPr/>
          <p:nvPr/>
        </p:nvGrpSpPr>
        <p:grpSpPr>
          <a:xfrm>
            <a:off x="183642" y="2688619"/>
            <a:ext cx="2206452" cy="859809"/>
            <a:chOff x="183642" y="2688619"/>
            <a:chExt cx="2206452" cy="859809"/>
          </a:xfrm>
        </p:grpSpPr>
        <p:sp>
          <p:nvSpPr>
            <p:cNvPr id="153" name="四角形吹き出し 152"/>
            <p:cNvSpPr/>
            <p:nvPr/>
          </p:nvSpPr>
          <p:spPr bwMode="auto">
            <a:xfrm>
              <a:off x="655068" y="2688619"/>
              <a:ext cx="1175984" cy="859809"/>
            </a:xfrm>
            <a:prstGeom prst="wedgeRectCallout">
              <a:avLst>
                <a:gd name="adj1" fmla="val 31967"/>
                <a:gd name="adj2" fmla="val 19978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19" name="グループ化 146"/>
            <p:cNvGrpSpPr/>
            <p:nvPr/>
          </p:nvGrpSpPr>
          <p:grpSpPr>
            <a:xfrm>
              <a:off x="183642" y="2871037"/>
              <a:ext cx="1495009" cy="443262"/>
              <a:chOff x="6748247" y="4244452"/>
              <a:chExt cx="1495009" cy="443262"/>
            </a:xfrm>
          </p:grpSpPr>
          <p:sp>
            <p:nvSpPr>
              <p:cNvPr id="61" name="テキスト ボックス 8"/>
              <p:cNvSpPr txBox="1">
                <a:spLocks noChangeArrowheads="1"/>
              </p:cNvSpPr>
              <p:nvPr/>
            </p:nvSpPr>
            <p:spPr bwMode="auto">
              <a:xfrm>
                <a:off x="6748247" y="4287604"/>
                <a:ext cx="484428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ja-JP" sz="2000" dirty="0" smtClean="0">
                    <a:solidFill>
                      <a:srgbClr val="FFFF00"/>
                    </a:solidFill>
                    <a:latin typeface="+mn-lt"/>
                    <a:cs typeface="Times New Roman" pitchFamily="18" charset="0"/>
                  </a:rPr>
                  <a:t>Z0</a:t>
                </a:r>
                <a:endParaRPr lang="ja-JP" altLang="en-US" sz="2000" b="1" dirty="0">
                  <a:solidFill>
                    <a:srgbClr val="FFFF00"/>
                  </a:solidFill>
                  <a:latin typeface="+mn-lt"/>
                  <a:cs typeface="Times New Roman" pitchFamily="18" charset="0"/>
                </a:endParaRPr>
              </a:p>
            </p:txBody>
          </p:sp>
          <p:sp>
            <p:nvSpPr>
              <p:cNvPr id="66" name="Freeform 414"/>
              <p:cNvSpPr>
                <a:spLocks noChangeAspect="1"/>
              </p:cNvSpPr>
              <p:nvPr/>
            </p:nvSpPr>
            <p:spPr bwMode="auto">
              <a:xfrm>
                <a:off x="7926966" y="4244452"/>
                <a:ext cx="227012" cy="405937"/>
              </a:xfrm>
              <a:custGeom>
                <a:avLst/>
                <a:gdLst/>
                <a:ahLst/>
                <a:cxnLst>
                  <a:cxn ang="0">
                    <a:pos x="0" y="722"/>
                  </a:cxn>
                  <a:cxn ang="0">
                    <a:pos x="89" y="706"/>
                  </a:cxn>
                  <a:cxn ang="0">
                    <a:pos x="138" y="690"/>
                  </a:cxn>
                  <a:cxn ang="0">
                    <a:pos x="203" y="633"/>
                  </a:cxn>
                  <a:cxn ang="0">
                    <a:pos x="235" y="585"/>
                  </a:cxn>
                  <a:cxn ang="0">
                    <a:pos x="268" y="520"/>
                  </a:cxn>
                  <a:cxn ang="0">
                    <a:pos x="373" y="195"/>
                  </a:cxn>
                  <a:cxn ang="0">
                    <a:pos x="422" y="82"/>
                  </a:cxn>
                  <a:cxn ang="0">
                    <a:pos x="487" y="0"/>
                  </a:cxn>
                  <a:cxn ang="0">
                    <a:pos x="560" y="41"/>
                  </a:cxn>
                  <a:cxn ang="0">
                    <a:pos x="665" y="349"/>
                  </a:cxn>
                  <a:cxn ang="0">
                    <a:pos x="706" y="439"/>
                  </a:cxn>
                  <a:cxn ang="0">
                    <a:pos x="754" y="560"/>
                  </a:cxn>
                  <a:cxn ang="0">
                    <a:pos x="779" y="601"/>
                  </a:cxn>
                  <a:cxn ang="0">
                    <a:pos x="803" y="649"/>
                  </a:cxn>
                  <a:cxn ang="0">
                    <a:pos x="965" y="714"/>
                  </a:cxn>
                </a:cxnLst>
                <a:rect l="0" t="0" r="r" b="b"/>
                <a:pathLst>
                  <a:path w="965" h="722">
                    <a:moveTo>
                      <a:pt x="0" y="722"/>
                    </a:moveTo>
                    <a:cubicBezTo>
                      <a:pt x="42" y="716"/>
                      <a:pt x="53" y="717"/>
                      <a:pt x="89" y="706"/>
                    </a:cubicBezTo>
                    <a:cubicBezTo>
                      <a:pt x="105" y="701"/>
                      <a:pt x="138" y="690"/>
                      <a:pt x="138" y="690"/>
                    </a:cubicBezTo>
                    <a:cubicBezTo>
                      <a:pt x="165" y="672"/>
                      <a:pt x="176" y="651"/>
                      <a:pt x="203" y="633"/>
                    </a:cubicBezTo>
                    <a:cubicBezTo>
                      <a:pt x="214" y="617"/>
                      <a:pt x="224" y="601"/>
                      <a:pt x="235" y="585"/>
                    </a:cubicBezTo>
                    <a:cubicBezTo>
                      <a:pt x="305" y="480"/>
                      <a:pt x="215" y="570"/>
                      <a:pt x="268" y="520"/>
                    </a:cubicBezTo>
                    <a:cubicBezTo>
                      <a:pt x="303" y="412"/>
                      <a:pt x="337" y="303"/>
                      <a:pt x="373" y="195"/>
                    </a:cubicBezTo>
                    <a:cubicBezTo>
                      <a:pt x="386" y="156"/>
                      <a:pt x="391" y="111"/>
                      <a:pt x="422" y="82"/>
                    </a:cubicBezTo>
                    <a:cubicBezTo>
                      <a:pt x="435" y="42"/>
                      <a:pt x="448" y="14"/>
                      <a:pt x="487" y="0"/>
                    </a:cubicBezTo>
                    <a:cubicBezTo>
                      <a:pt x="513" y="10"/>
                      <a:pt x="560" y="41"/>
                      <a:pt x="560" y="41"/>
                    </a:cubicBezTo>
                    <a:cubicBezTo>
                      <a:pt x="613" y="120"/>
                      <a:pt x="635" y="258"/>
                      <a:pt x="665" y="349"/>
                    </a:cubicBezTo>
                    <a:cubicBezTo>
                      <a:pt x="676" y="383"/>
                      <a:pt x="681" y="414"/>
                      <a:pt x="706" y="439"/>
                    </a:cubicBezTo>
                    <a:cubicBezTo>
                      <a:pt x="720" y="481"/>
                      <a:pt x="729" y="523"/>
                      <a:pt x="754" y="560"/>
                    </a:cubicBezTo>
                    <a:cubicBezTo>
                      <a:pt x="776" y="628"/>
                      <a:pt x="746" y="547"/>
                      <a:pt x="779" y="601"/>
                    </a:cubicBezTo>
                    <a:cubicBezTo>
                      <a:pt x="826" y="676"/>
                      <a:pt x="741" y="570"/>
                      <a:pt x="803" y="649"/>
                    </a:cubicBezTo>
                    <a:cubicBezTo>
                      <a:pt x="844" y="702"/>
                      <a:pt x="903" y="714"/>
                      <a:pt x="965" y="714"/>
                    </a:cubicBezTo>
                  </a:path>
                </a:pathLst>
              </a:custGeom>
              <a:solidFill>
                <a:srgbClr val="FF6600">
                  <a:alpha val="50000"/>
                </a:srgbClr>
              </a:solidFill>
              <a:ln w="31750">
                <a:solidFill>
                  <a:srgbClr val="FF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ja-JP" altLang="en-US"/>
              </a:p>
            </p:txBody>
          </p:sp>
          <p:cxnSp>
            <p:nvCxnSpPr>
              <p:cNvPr id="68" name="直線コネクタ 67"/>
              <p:cNvCxnSpPr/>
              <p:nvPr/>
            </p:nvCxnSpPr>
            <p:spPr bwMode="auto">
              <a:xfrm>
                <a:off x="7383447" y="4660098"/>
                <a:ext cx="859809" cy="0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213" name="下矢印 212"/>
            <p:cNvSpPr/>
            <p:nvPr/>
          </p:nvSpPr>
          <p:spPr bwMode="auto">
            <a:xfrm rot="16200000">
              <a:off x="2061947" y="3058172"/>
              <a:ext cx="204717" cy="451576"/>
            </a:xfrm>
            <a:prstGeom prst="downArrow">
              <a:avLst>
                <a:gd name="adj1" fmla="val 50000"/>
                <a:gd name="adj2" fmla="val 69591"/>
              </a:avLst>
            </a:prstGeom>
            <a:solidFill>
              <a:srgbClr val="FF00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109" name="グループ化 108"/>
          <p:cNvGrpSpPr/>
          <p:nvPr/>
        </p:nvGrpSpPr>
        <p:grpSpPr>
          <a:xfrm>
            <a:off x="160892" y="4983755"/>
            <a:ext cx="2231474" cy="859809"/>
            <a:chOff x="160892" y="4983755"/>
            <a:chExt cx="2231474" cy="859809"/>
          </a:xfrm>
        </p:grpSpPr>
        <p:sp>
          <p:nvSpPr>
            <p:cNvPr id="193" name="四角形吹き出し 192"/>
            <p:cNvSpPr/>
            <p:nvPr/>
          </p:nvSpPr>
          <p:spPr bwMode="auto">
            <a:xfrm>
              <a:off x="641420" y="4983755"/>
              <a:ext cx="1191904" cy="859809"/>
            </a:xfrm>
            <a:prstGeom prst="wedgeRectCallout">
              <a:avLst>
                <a:gd name="adj1" fmla="val 24525"/>
                <a:gd name="adj2" fmla="val 7280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20" name="グループ化 148"/>
            <p:cNvGrpSpPr/>
            <p:nvPr/>
          </p:nvGrpSpPr>
          <p:grpSpPr>
            <a:xfrm>
              <a:off x="160892" y="5173885"/>
              <a:ext cx="1535953" cy="437391"/>
              <a:chOff x="6695927" y="4789470"/>
              <a:chExt cx="1535953" cy="437391"/>
            </a:xfrm>
          </p:grpSpPr>
          <p:sp>
            <p:nvSpPr>
              <p:cNvPr id="150" name="テキスト ボックス 8"/>
              <p:cNvSpPr txBox="1">
                <a:spLocks noChangeArrowheads="1"/>
              </p:cNvSpPr>
              <p:nvPr/>
            </p:nvSpPr>
            <p:spPr bwMode="auto">
              <a:xfrm>
                <a:off x="6695927" y="4826751"/>
                <a:ext cx="484428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ja-JP" sz="2000" dirty="0" smtClean="0">
                    <a:solidFill>
                      <a:srgbClr val="FFFF00"/>
                    </a:solidFill>
                    <a:latin typeface="+mn-lt"/>
                    <a:cs typeface="Times New Roman" pitchFamily="18" charset="0"/>
                  </a:rPr>
                  <a:t>Z1</a:t>
                </a:r>
                <a:endParaRPr lang="ja-JP" altLang="en-US" sz="2000" b="1" dirty="0">
                  <a:solidFill>
                    <a:srgbClr val="FFFF00"/>
                  </a:solidFill>
                  <a:latin typeface="+mn-lt"/>
                  <a:cs typeface="Times New Roman" pitchFamily="18" charset="0"/>
                </a:endParaRPr>
              </a:p>
            </p:txBody>
          </p:sp>
          <p:sp>
            <p:nvSpPr>
              <p:cNvPr id="151" name="Freeform 415"/>
              <p:cNvSpPr>
                <a:spLocks noChangeAspect="1"/>
              </p:cNvSpPr>
              <p:nvPr/>
            </p:nvSpPr>
            <p:spPr bwMode="auto">
              <a:xfrm>
                <a:off x="7439603" y="4789470"/>
                <a:ext cx="227013" cy="405938"/>
              </a:xfrm>
              <a:custGeom>
                <a:avLst/>
                <a:gdLst/>
                <a:ahLst/>
                <a:cxnLst>
                  <a:cxn ang="0">
                    <a:pos x="0" y="722"/>
                  </a:cxn>
                  <a:cxn ang="0">
                    <a:pos x="89" y="706"/>
                  </a:cxn>
                  <a:cxn ang="0">
                    <a:pos x="138" y="690"/>
                  </a:cxn>
                  <a:cxn ang="0">
                    <a:pos x="203" y="633"/>
                  </a:cxn>
                  <a:cxn ang="0">
                    <a:pos x="235" y="585"/>
                  </a:cxn>
                  <a:cxn ang="0">
                    <a:pos x="268" y="520"/>
                  </a:cxn>
                  <a:cxn ang="0">
                    <a:pos x="373" y="195"/>
                  </a:cxn>
                  <a:cxn ang="0">
                    <a:pos x="422" y="82"/>
                  </a:cxn>
                  <a:cxn ang="0">
                    <a:pos x="487" y="0"/>
                  </a:cxn>
                  <a:cxn ang="0">
                    <a:pos x="560" y="41"/>
                  </a:cxn>
                  <a:cxn ang="0">
                    <a:pos x="665" y="349"/>
                  </a:cxn>
                  <a:cxn ang="0">
                    <a:pos x="706" y="439"/>
                  </a:cxn>
                  <a:cxn ang="0">
                    <a:pos x="754" y="560"/>
                  </a:cxn>
                  <a:cxn ang="0">
                    <a:pos x="779" y="601"/>
                  </a:cxn>
                  <a:cxn ang="0">
                    <a:pos x="803" y="649"/>
                  </a:cxn>
                  <a:cxn ang="0">
                    <a:pos x="965" y="714"/>
                  </a:cxn>
                </a:cxnLst>
                <a:rect l="0" t="0" r="r" b="b"/>
                <a:pathLst>
                  <a:path w="965" h="722">
                    <a:moveTo>
                      <a:pt x="0" y="722"/>
                    </a:moveTo>
                    <a:cubicBezTo>
                      <a:pt x="42" y="716"/>
                      <a:pt x="53" y="717"/>
                      <a:pt x="89" y="706"/>
                    </a:cubicBezTo>
                    <a:cubicBezTo>
                      <a:pt x="105" y="701"/>
                      <a:pt x="138" y="690"/>
                      <a:pt x="138" y="690"/>
                    </a:cubicBezTo>
                    <a:cubicBezTo>
                      <a:pt x="165" y="672"/>
                      <a:pt x="176" y="651"/>
                      <a:pt x="203" y="633"/>
                    </a:cubicBezTo>
                    <a:cubicBezTo>
                      <a:pt x="214" y="617"/>
                      <a:pt x="224" y="601"/>
                      <a:pt x="235" y="585"/>
                    </a:cubicBezTo>
                    <a:cubicBezTo>
                      <a:pt x="305" y="480"/>
                      <a:pt x="215" y="570"/>
                      <a:pt x="268" y="520"/>
                    </a:cubicBezTo>
                    <a:cubicBezTo>
                      <a:pt x="303" y="412"/>
                      <a:pt x="337" y="303"/>
                      <a:pt x="373" y="195"/>
                    </a:cubicBezTo>
                    <a:cubicBezTo>
                      <a:pt x="386" y="156"/>
                      <a:pt x="391" y="111"/>
                      <a:pt x="422" y="82"/>
                    </a:cubicBezTo>
                    <a:cubicBezTo>
                      <a:pt x="435" y="42"/>
                      <a:pt x="448" y="14"/>
                      <a:pt x="487" y="0"/>
                    </a:cubicBezTo>
                    <a:cubicBezTo>
                      <a:pt x="513" y="10"/>
                      <a:pt x="560" y="41"/>
                      <a:pt x="560" y="41"/>
                    </a:cubicBezTo>
                    <a:cubicBezTo>
                      <a:pt x="613" y="120"/>
                      <a:pt x="635" y="258"/>
                      <a:pt x="665" y="349"/>
                    </a:cubicBezTo>
                    <a:cubicBezTo>
                      <a:pt x="676" y="383"/>
                      <a:pt x="681" y="414"/>
                      <a:pt x="706" y="439"/>
                    </a:cubicBezTo>
                    <a:cubicBezTo>
                      <a:pt x="720" y="481"/>
                      <a:pt x="729" y="523"/>
                      <a:pt x="754" y="560"/>
                    </a:cubicBezTo>
                    <a:cubicBezTo>
                      <a:pt x="776" y="628"/>
                      <a:pt x="746" y="547"/>
                      <a:pt x="779" y="601"/>
                    </a:cubicBezTo>
                    <a:cubicBezTo>
                      <a:pt x="826" y="676"/>
                      <a:pt x="741" y="570"/>
                      <a:pt x="803" y="649"/>
                    </a:cubicBezTo>
                    <a:cubicBezTo>
                      <a:pt x="844" y="702"/>
                      <a:pt x="903" y="714"/>
                      <a:pt x="965" y="714"/>
                    </a:cubicBezTo>
                  </a:path>
                </a:pathLst>
              </a:custGeom>
              <a:solidFill>
                <a:srgbClr val="800080">
                  <a:alpha val="50000"/>
                </a:srgbClr>
              </a:solidFill>
              <a:ln w="31750">
                <a:solidFill>
                  <a:srgbClr val="80008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ja-JP" altLang="en-US"/>
              </a:p>
            </p:txBody>
          </p:sp>
          <p:cxnSp>
            <p:nvCxnSpPr>
              <p:cNvPr id="152" name="直線コネクタ 151"/>
              <p:cNvCxnSpPr/>
              <p:nvPr/>
            </p:nvCxnSpPr>
            <p:spPr bwMode="auto">
              <a:xfrm>
                <a:off x="7372071" y="5204355"/>
                <a:ext cx="859809" cy="0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214" name="下矢印 213"/>
            <p:cNvSpPr/>
            <p:nvPr/>
          </p:nvSpPr>
          <p:spPr bwMode="auto">
            <a:xfrm rot="16200000">
              <a:off x="2064219" y="5326012"/>
              <a:ext cx="204717" cy="451576"/>
            </a:xfrm>
            <a:prstGeom prst="downArrow">
              <a:avLst>
                <a:gd name="adj1" fmla="val 50000"/>
                <a:gd name="adj2" fmla="val 69591"/>
              </a:avLst>
            </a:prstGeom>
            <a:solidFill>
              <a:srgbClr val="FF00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215" name="下矢印 214"/>
          <p:cNvSpPr/>
          <p:nvPr/>
        </p:nvSpPr>
        <p:spPr bwMode="auto">
          <a:xfrm rot="16200000">
            <a:off x="4489123" y="2227935"/>
            <a:ext cx="204717" cy="451576"/>
          </a:xfrm>
          <a:prstGeom prst="downArrow">
            <a:avLst>
              <a:gd name="adj1" fmla="val 50000"/>
              <a:gd name="adj2" fmla="val 69591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216" name="下矢印 215"/>
          <p:cNvSpPr/>
          <p:nvPr/>
        </p:nvSpPr>
        <p:spPr bwMode="auto">
          <a:xfrm rot="16200000">
            <a:off x="4491395" y="3485823"/>
            <a:ext cx="204717" cy="451576"/>
          </a:xfrm>
          <a:prstGeom prst="downArrow">
            <a:avLst>
              <a:gd name="adj1" fmla="val 50000"/>
              <a:gd name="adj2" fmla="val 69591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219" name="下矢印 218"/>
          <p:cNvSpPr/>
          <p:nvPr/>
        </p:nvSpPr>
        <p:spPr bwMode="auto">
          <a:xfrm rot="16200000">
            <a:off x="4491395" y="4482127"/>
            <a:ext cx="204717" cy="451576"/>
          </a:xfrm>
          <a:prstGeom prst="downArrow">
            <a:avLst>
              <a:gd name="adj1" fmla="val 50000"/>
              <a:gd name="adj2" fmla="val 69591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220" name="下矢印 219"/>
          <p:cNvSpPr/>
          <p:nvPr/>
        </p:nvSpPr>
        <p:spPr bwMode="auto">
          <a:xfrm rot="16200000">
            <a:off x="4493667" y="5740015"/>
            <a:ext cx="204717" cy="451576"/>
          </a:xfrm>
          <a:prstGeom prst="downArrow">
            <a:avLst>
              <a:gd name="adj1" fmla="val 50000"/>
              <a:gd name="adj2" fmla="val 69591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四角形吹き出し 192"/>
          <p:cNvSpPr/>
          <p:nvPr/>
        </p:nvSpPr>
        <p:spPr bwMode="auto">
          <a:xfrm>
            <a:off x="641420" y="5079291"/>
            <a:ext cx="1191904" cy="1007610"/>
          </a:xfrm>
          <a:prstGeom prst="wedgeRectCallout">
            <a:avLst>
              <a:gd name="adj1" fmla="val 24525"/>
              <a:gd name="adj2" fmla="val 7280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47" name="Freeform 414"/>
          <p:cNvSpPr>
            <a:spLocks noChangeAspect="1"/>
          </p:cNvSpPr>
          <p:nvPr/>
        </p:nvSpPr>
        <p:spPr bwMode="auto">
          <a:xfrm>
            <a:off x="1350985" y="5179821"/>
            <a:ext cx="227012" cy="40593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FF6600">
              <a:alpha val="50000"/>
            </a:srgbClr>
          </a:solidFill>
          <a:ln w="31750">
            <a:solidFill>
              <a:srgbClr val="FF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203" name="四角形吹き出し 202"/>
          <p:cNvSpPr/>
          <p:nvPr/>
        </p:nvSpPr>
        <p:spPr bwMode="auto">
          <a:xfrm>
            <a:off x="5468176" y="5504629"/>
            <a:ext cx="1976665" cy="814284"/>
          </a:xfrm>
          <a:prstGeom prst="wedgeRectCallout">
            <a:avLst>
              <a:gd name="adj1" fmla="val -81214"/>
              <a:gd name="adj2" fmla="val -42209"/>
            </a:avLst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94" name="四角形吹き出し 193"/>
          <p:cNvSpPr/>
          <p:nvPr/>
        </p:nvSpPr>
        <p:spPr bwMode="auto">
          <a:xfrm>
            <a:off x="5465904" y="4478757"/>
            <a:ext cx="1976665" cy="725629"/>
          </a:xfrm>
          <a:prstGeom prst="wedgeRectCallout">
            <a:avLst>
              <a:gd name="adj1" fmla="val -81904"/>
              <a:gd name="adj2" fmla="val 39432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88" name="四角形吹き出し 187"/>
          <p:cNvSpPr/>
          <p:nvPr/>
        </p:nvSpPr>
        <p:spPr bwMode="auto">
          <a:xfrm>
            <a:off x="5463629" y="3193581"/>
            <a:ext cx="1976665" cy="725629"/>
          </a:xfrm>
          <a:prstGeom prst="wedgeRectCallout">
            <a:avLst>
              <a:gd name="adj1" fmla="val -81214"/>
              <a:gd name="adj2" fmla="val -37681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76" name="四角形吹き出し 175"/>
          <p:cNvSpPr/>
          <p:nvPr/>
        </p:nvSpPr>
        <p:spPr bwMode="auto">
          <a:xfrm>
            <a:off x="5461357" y="2169994"/>
            <a:ext cx="1976665" cy="750639"/>
          </a:xfrm>
          <a:prstGeom prst="wedgeRectCallout">
            <a:avLst>
              <a:gd name="adj1" fmla="val -82595"/>
              <a:gd name="adj2" fmla="val 42608"/>
            </a:avLst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53" name="四角形吹き出し 152"/>
          <p:cNvSpPr/>
          <p:nvPr/>
        </p:nvSpPr>
        <p:spPr bwMode="auto">
          <a:xfrm>
            <a:off x="655068" y="2688619"/>
            <a:ext cx="1175984" cy="859809"/>
          </a:xfrm>
          <a:prstGeom prst="wedgeRectCallout">
            <a:avLst>
              <a:gd name="adj1" fmla="val 31967"/>
              <a:gd name="adj2" fmla="val 19978"/>
            </a:avLst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grpSp>
        <p:nvGrpSpPr>
          <p:cNvPr id="2" name="グループ化 146"/>
          <p:cNvGrpSpPr/>
          <p:nvPr/>
        </p:nvGrpSpPr>
        <p:grpSpPr>
          <a:xfrm>
            <a:off x="183642" y="2871037"/>
            <a:ext cx="1495009" cy="443262"/>
            <a:chOff x="6748247" y="4244452"/>
            <a:chExt cx="1495009" cy="443262"/>
          </a:xfrm>
        </p:grpSpPr>
        <p:sp>
          <p:nvSpPr>
            <p:cNvPr id="61" name="テキスト ボックス 8"/>
            <p:cNvSpPr txBox="1">
              <a:spLocks noChangeArrowheads="1"/>
            </p:cNvSpPr>
            <p:nvPr/>
          </p:nvSpPr>
          <p:spPr bwMode="auto">
            <a:xfrm>
              <a:off x="6748247" y="4287604"/>
              <a:ext cx="49885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dirty="0" smtClean="0">
                  <a:solidFill>
                    <a:srgbClr val="FFFF00"/>
                  </a:solidFill>
                  <a:latin typeface="+mn-lt"/>
                  <a:cs typeface="Times New Roman" pitchFamily="18" charset="0"/>
                </a:rPr>
                <a:t>X0</a:t>
              </a:r>
              <a:endParaRPr lang="ja-JP" altLang="en-US" sz="2000" b="1" dirty="0">
                <a:solidFill>
                  <a:srgbClr val="FFFF00"/>
                </a:solidFill>
                <a:latin typeface="+mn-lt"/>
                <a:cs typeface="Times New Roman" pitchFamily="18" charset="0"/>
              </a:endParaRPr>
            </a:p>
          </p:txBody>
        </p:sp>
        <p:sp>
          <p:nvSpPr>
            <p:cNvPr id="66" name="Freeform 414"/>
            <p:cNvSpPr>
              <a:spLocks noChangeAspect="1"/>
            </p:cNvSpPr>
            <p:nvPr/>
          </p:nvSpPr>
          <p:spPr bwMode="auto">
            <a:xfrm>
              <a:off x="7926966" y="4244452"/>
              <a:ext cx="227012" cy="405937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FF6600">
                <a:alpha val="50000"/>
              </a:srgbClr>
            </a:solidFill>
            <a:ln w="317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cxnSp>
          <p:nvCxnSpPr>
            <p:cNvPr id="68" name="直線コネクタ 67"/>
            <p:cNvCxnSpPr/>
            <p:nvPr/>
          </p:nvCxnSpPr>
          <p:spPr bwMode="auto">
            <a:xfrm>
              <a:off x="7383447" y="4660098"/>
              <a:ext cx="859809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7" name="正方形/長方形 76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Drawback in the </a:t>
            </a:r>
            <a:r>
              <a:rPr lang="en-US" altLang="ja-JP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passive </a:t>
            </a:r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PLC decoder  </a:t>
            </a:r>
          </a:p>
        </p:txBody>
      </p:sp>
      <p:sp>
        <p:nvSpPr>
          <p:cNvPr id="79" name="AutoShape 135"/>
          <p:cNvSpPr>
            <a:spLocks noChangeArrowheads="1"/>
          </p:cNvSpPr>
          <p:nvPr/>
        </p:nvSpPr>
        <p:spPr bwMode="auto">
          <a:xfrm>
            <a:off x="2498551" y="2197298"/>
            <a:ext cx="1826737" cy="1774210"/>
          </a:xfrm>
          <a:prstGeom prst="roundRect">
            <a:avLst>
              <a:gd name="adj" fmla="val 12551"/>
            </a:avLst>
          </a:prstGeom>
          <a:solidFill>
            <a:schemeClr val="bg1"/>
          </a:solidFill>
          <a:ln w="57150">
            <a:solidFill>
              <a:srgbClr val="969696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81" name="Line 89"/>
          <p:cNvSpPr>
            <a:spLocks noChangeAspect="1" noChangeShapeType="1"/>
          </p:cNvSpPr>
          <p:nvPr/>
        </p:nvSpPr>
        <p:spPr bwMode="auto">
          <a:xfrm>
            <a:off x="3929183" y="2442676"/>
            <a:ext cx="349269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3" name="Group 90"/>
          <p:cNvGrpSpPr>
            <a:grpSpLocks noChangeAspect="1"/>
          </p:cNvGrpSpPr>
          <p:nvPr/>
        </p:nvGrpSpPr>
        <p:grpSpPr bwMode="auto">
          <a:xfrm>
            <a:off x="2777217" y="2858599"/>
            <a:ext cx="430213" cy="436561"/>
            <a:chOff x="576" y="1311"/>
            <a:chExt cx="685" cy="502"/>
          </a:xfrm>
        </p:grpSpPr>
        <p:grpSp>
          <p:nvGrpSpPr>
            <p:cNvPr id="4" name="Group 91"/>
            <p:cNvGrpSpPr>
              <a:grpSpLocks noChangeAspect="1"/>
            </p:cNvGrpSpPr>
            <p:nvPr/>
          </p:nvGrpSpPr>
          <p:grpSpPr bwMode="auto">
            <a:xfrm>
              <a:off x="576" y="1311"/>
              <a:ext cx="683" cy="261"/>
              <a:chOff x="576" y="936"/>
              <a:chExt cx="1243" cy="636"/>
            </a:xfrm>
          </p:grpSpPr>
          <p:sp>
            <p:nvSpPr>
              <p:cNvPr id="87" name="Freeform 92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93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" name="Group 94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85" name="Freeform 95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96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6" name="Group 97"/>
          <p:cNvGrpSpPr>
            <a:grpSpLocks noChangeAspect="1"/>
          </p:cNvGrpSpPr>
          <p:nvPr/>
        </p:nvGrpSpPr>
        <p:grpSpPr bwMode="auto">
          <a:xfrm>
            <a:off x="3691618" y="2858599"/>
            <a:ext cx="430213" cy="436561"/>
            <a:chOff x="576" y="1311"/>
            <a:chExt cx="685" cy="502"/>
          </a:xfrm>
        </p:grpSpPr>
        <p:grpSp>
          <p:nvGrpSpPr>
            <p:cNvPr id="7" name="Group 98"/>
            <p:cNvGrpSpPr>
              <a:grpSpLocks noChangeAspect="1"/>
            </p:cNvGrpSpPr>
            <p:nvPr/>
          </p:nvGrpSpPr>
          <p:grpSpPr bwMode="auto">
            <a:xfrm>
              <a:off x="576" y="1311"/>
              <a:ext cx="683" cy="261"/>
              <a:chOff x="576" y="936"/>
              <a:chExt cx="1243" cy="636"/>
            </a:xfrm>
          </p:grpSpPr>
          <p:sp>
            <p:nvSpPr>
              <p:cNvPr id="95" name="Freeform 99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100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" name="Group 101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93" name="Freeform 102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103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97" name="Line 104"/>
          <p:cNvSpPr>
            <a:spLocks noChangeAspect="1" noChangeShapeType="1"/>
          </p:cNvSpPr>
          <p:nvPr/>
        </p:nvSpPr>
        <p:spPr bwMode="auto">
          <a:xfrm>
            <a:off x="3188380" y="3288814"/>
            <a:ext cx="506413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98" name="Line 105"/>
          <p:cNvSpPr>
            <a:spLocks noChangeAspect="1" noChangeShapeType="1"/>
          </p:cNvSpPr>
          <p:nvPr/>
        </p:nvSpPr>
        <p:spPr bwMode="auto">
          <a:xfrm>
            <a:off x="3202667" y="2866539"/>
            <a:ext cx="492125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99" name="Oval 106"/>
          <p:cNvSpPr>
            <a:spLocks noChangeAspect="1" noChangeArrowheads="1"/>
          </p:cNvSpPr>
          <p:nvPr/>
        </p:nvSpPr>
        <p:spPr bwMode="auto">
          <a:xfrm>
            <a:off x="3272517" y="2564914"/>
            <a:ext cx="301625" cy="300037"/>
          </a:xfrm>
          <a:prstGeom prst="ellips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0" name="Line 107"/>
          <p:cNvSpPr>
            <a:spLocks noChangeAspect="1" noChangeShapeType="1"/>
          </p:cNvSpPr>
          <p:nvPr/>
        </p:nvSpPr>
        <p:spPr bwMode="auto">
          <a:xfrm>
            <a:off x="3428092" y="2822089"/>
            <a:ext cx="138113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1" name="Arc 108"/>
          <p:cNvSpPr>
            <a:spLocks noChangeAspect="1"/>
          </p:cNvSpPr>
          <p:nvPr/>
        </p:nvSpPr>
        <p:spPr bwMode="auto">
          <a:xfrm flipH="1" flipV="1">
            <a:off x="3237592" y="2755414"/>
            <a:ext cx="153988" cy="152400"/>
          </a:xfrm>
          <a:custGeom>
            <a:avLst/>
            <a:gdLst>
              <a:gd name="T0" fmla="*/ 0 w 20574"/>
              <a:gd name="T1" fmla="*/ 0 h 21593"/>
              <a:gd name="T2" fmla="*/ 0 w 20574"/>
              <a:gd name="T3" fmla="*/ 0 h 21593"/>
              <a:gd name="T4" fmla="*/ 0 w 20574"/>
              <a:gd name="T5" fmla="*/ 0 h 21593"/>
              <a:gd name="T6" fmla="*/ 0 60000 65536"/>
              <a:gd name="T7" fmla="*/ 0 60000 65536"/>
              <a:gd name="T8" fmla="*/ 0 60000 65536"/>
              <a:gd name="T9" fmla="*/ 0 w 20574"/>
              <a:gd name="T10" fmla="*/ 0 h 21593"/>
              <a:gd name="T11" fmla="*/ 20574 w 20574"/>
              <a:gd name="T12" fmla="*/ 21593 h 215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574" h="21593" fill="none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</a:path>
              <a:path w="20574" h="21593" stroke="0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  <a:lnTo>
                  <a:pt x="0" y="21593"/>
                </a:ln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2" name="Freeform 109"/>
          <p:cNvSpPr>
            <a:spLocks noChangeAspect="1"/>
          </p:cNvSpPr>
          <p:nvPr/>
        </p:nvSpPr>
        <p:spPr bwMode="auto">
          <a:xfrm>
            <a:off x="3567793" y="3277701"/>
            <a:ext cx="428625" cy="450850"/>
          </a:xfrm>
          <a:custGeom>
            <a:avLst/>
            <a:gdLst>
              <a:gd name="T0" fmla="*/ 0 w 763"/>
              <a:gd name="T1" fmla="*/ 8 h 672"/>
              <a:gd name="T2" fmla="*/ 87 w 763"/>
              <a:gd name="T3" fmla="*/ 39 h 672"/>
              <a:gd name="T4" fmla="*/ 185 w 763"/>
              <a:gd name="T5" fmla="*/ 243 h 672"/>
              <a:gd name="T6" fmla="*/ 270 w 763"/>
              <a:gd name="T7" fmla="*/ 274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76200" cmpd="sng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3" name="Freeform 110"/>
          <p:cNvSpPr>
            <a:spLocks noChangeAspect="1"/>
          </p:cNvSpPr>
          <p:nvPr/>
        </p:nvSpPr>
        <p:spPr bwMode="auto">
          <a:xfrm flipH="1">
            <a:off x="3529692" y="2429976"/>
            <a:ext cx="428625" cy="450850"/>
          </a:xfrm>
          <a:custGeom>
            <a:avLst/>
            <a:gdLst>
              <a:gd name="T0" fmla="*/ 0 w 763"/>
              <a:gd name="T1" fmla="*/ 8 h 672"/>
              <a:gd name="T2" fmla="*/ 87 w 763"/>
              <a:gd name="T3" fmla="*/ 39 h 672"/>
              <a:gd name="T4" fmla="*/ 185 w 763"/>
              <a:gd name="T5" fmla="*/ 243 h 672"/>
              <a:gd name="T6" fmla="*/ 270 w 763"/>
              <a:gd name="T7" fmla="*/ 274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76200" cmpd="sng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4" name="Line 111"/>
          <p:cNvSpPr>
            <a:spLocks noChangeAspect="1" noChangeShapeType="1"/>
          </p:cNvSpPr>
          <p:nvPr/>
        </p:nvSpPr>
        <p:spPr bwMode="auto">
          <a:xfrm>
            <a:off x="3985846" y="3711089"/>
            <a:ext cx="30480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5" name="Line 112"/>
          <p:cNvSpPr>
            <a:spLocks noChangeAspect="1" noChangeShapeType="1"/>
          </p:cNvSpPr>
          <p:nvPr/>
        </p:nvSpPr>
        <p:spPr bwMode="auto">
          <a:xfrm>
            <a:off x="4089836" y="2866539"/>
            <a:ext cx="19050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6" name="Line 113"/>
          <p:cNvSpPr>
            <a:spLocks noChangeAspect="1" noChangeShapeType="1"/>
          </p:cNvSpPr>
          <p:nvPr/>
        </p:nvSpPr>
        <p:spPr bwMode="auto">
          <a:xfrm>
            <a:off x="4082464" y="3287226"/>
            <a:ext cx="20085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16" name="Line 157"/>
          <p:cNvSpPr>
            <a:spLocks noChangeShapeType="1"/>
          </p:cNvSpPr>
          <p:nvPr/>
        </p:nvSpPr>
        <p:spPr bwMode="auto">
          <a:xfrm>
            <a:off x="2542960" y="3293224"/>
            <a:ext cx="239594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20" name="AutoShape 135"/>
          <p:cNvSpPr>
            <a:spLocks noChangeArrowheads="1"/>
          </p:cNvSpPr>
          <p:nvPr/>
        </p:nvSpPr>
        <p:spPr bwMode="auto">
          <a:xfrm>
            <a:off x="2500823" y="4465138"/>
            <a:ext cx="1826737" cy="1774210"/>
          </a:xfrm>
          <a:prstGeom prst="roundRect">
            <a:avLst>
              <a:gd name="adj" fmla="val 12551"/>
            </a:avLst>
          </a:prstGeom>
          <a:solidFill>
            <a:schemeClr val="bg1"/>
          </a:solidFill>
          <a:ln w="57150">
            <a:solidFill>
              <a:srgbClr val="969696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21" name="Line 89"/>
          <p:cNvSpPr>
            <a:spLocks noChangeAspect="1" noChangeShapeType="1"/>
          </p:cNvSpPr>
          <p:nvPr/>
        </p:nvSpPr>
        <p:spPr bwMode="auto">
          <a:xfrm>
            <a:off x="3931455" y="4710516"/>
            <a:ext cx="349269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9" name="Group 90"/>
          <p:cNvGrpSpPr>
            <a:grpSpLocks noChangeAspect="1"/>
          </p:cNvGrpSpPr>
          <p:nvPr/>
        </p:nvGrpSpPr>
        <p:grpSpPr bwMode="auto">
          <a:xfrm>
            <a:off x="2779489" y="5126439"/>
            <a:ext cx="430213" cy="436561"/>
            <a:chOff x="576" y="1311"/>
            <a:chExt cx="685" cy="502"/>
          </a:xfrm>
        </p:grpSpPr>
        <p:grpSp>
          <p:nvGrpSpPr>
            <p:cNvPr id="10" name="Group 91"/>
            <p:cNvGrpSpPr>
              <a:grpSpLocks noChangeAspect="1"/>
            </p:cNvGrpSpPr>
            <p:nvPr/>
          </p:nvGrpSpPr>
          <p:grpSpPr bwMode="auto">
            <a:xfrm>
              <a:off x="576" y="1311"/>
              <a:ext cx="683" cy="261"/>
              <a:chOff x="576" y="936"/>
              <a:chExt cx="1243" cy="636"/>
            </a:xfrm>
          </p:grpSpPr>
          <p:sp>
            <p:nvSpPr>
              <p:cNvPr id="145" name="Freeform 92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93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" name="Group 94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143" name="Freeform 95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96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2" name="Group 97"/>
          <p:cNvGrpSpPr>
            <a:grpSpLocks noChangeAspect="1"/>
          </p:cNvGrpSpPr>
          <p:nvPr/>
        </p:nvGrpSpPr>
        <p:grpSpPr bwMode="auto">
          <a:xfrm>
            <a:off x="3693890" y="5126439"/>
            <a:ext cx="430213" cy="436561"/>
            <a:chOff x="576" y="1311"/>
            <a:chExt cx="685" cy="502"/>
          </a:xfrm>
        </p:grpSpPr>
        <p:grpSp>
          <p:nvGrpSpPr>
            <p:cNvPr id="13" name="Group 98"/>
            <p:cNvGrpSpPr>
              <a:grpSpLocks noChangeAspect="1"/>
            </p:cNvGrpSpPr>
            <p:nvPr/>
          </p:nvGrpSpPr>
          <p:grpSpPr bwMode="auto">
            <a:xfrm>
              <a:off x="576" y="1311"/>
              <a:ext cx="683" cy="261"/>
              <a:chOff x="576" y="936"/>
              <a:chExt cx="1243" cy="636"/>
            </a:xfrm>
          </p:grpSpPr>
          <p:sp>
            <p:nvSpPr>
              <p:cNvPr id="139" name="Freeform 99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100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4" name="Group 101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137" name="Freeform 102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103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124" name="Line 104"/>
          <p:cNvSpPr>
            <a:spLocks noChangeAspect="1" noChangeShapeType="1"/>
          </p:cNvSpPr>
          <p:nvPr/>
        </p:nvSpPr>
        <p:spPr bwMode="auto">
          <a:xfrm>
            <a:off x="3190652" y="5556654"/>
            <a:ext cx="506413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25" name="Line 105"/>
          <p:cNvSpPr>
            <a:spLocks noChangeAspect="1" noChangeShapeType="1"/>
          </p:cNvSpPr>
          <p:nvPr/>
        </p:nvSpPr>
        <p:spPr bwMode="auto">
          <a:xfrm>
            <a:off x="3204939" y="5134379"/>
            <a:ext cx="492125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26" name="Oval 106"/>
          <p:cNvSpPr>
            <a:spLocks noChangeAspect="1" noChangeArrowheads="1"/>
          </p:cNvSpPr>
          <p:nvPr/>
        </p:nvSpPr>
        <p:spPr bwMode="auto">
          <a:xfrm>
            <a:off x="3274789" y="4832754"/>
            <a:ext cx="301625" cy="300037"/>
          </a:xfrm>
          <a:prstGeom prst="ellips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27" name="Line 107"/>
          <p:cNvSpPr>
            <a:spLocks noChangeAspect="1" noChangeShapeType="1"/>
          </p:cNvSpPr>
          <p:nvPr/>
        </p:nvSpPr>
        <p:spPr bwMode="auto">
          <a:xfrm>
            <a:off x="3430364" y="5089929"/>
            <a:ext cx="138113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28" name="Arc 108"/>
          <p:cNvSpPr>
            <a:spLocks noChangeAspect="1"/>
          </p:cNvSpPr>
          <p:nvPr/>
        </p:nvSpPr>
        <p:spPr bwMode="auto">
          <a:xfrm flipH="1" flipV="1">
            <a:off x="3239864" y="5023254"/>
            <a:ext cx="153988" cy="152400"/>
          </a:xfrm>
          <a:custGeom>
            <a:avLst/>
            <a:gdLst>
              <a:gd name="T0" fmla="*/ 0 w 20574"/>
              <a:gd name="T1" fmla="*/ 0 h 21593"/>
              <a:gd name="T2" fmla="*/ 0 w 20574"/>
              <a:gd name="T3" fmla="*/ 0 h 21593"/>
              <a:gd name="T4" fmla="*/ 0 w 20574"/>
              <a:gd name="T5" fmla="*/ 0 h 21593"/>
              <a:gd name="T6" fmla="*/ 0 60000 65536"/>
              <a:gd name="T7" fmla="*/ 0 60000 65536"/>
              <a:gd name="T8" fmla="*/ 0 60000 65536"/>
              <a:gd name="T9" fmla="*/ 0 w 20574"/>
              <a:gd name="T10" fmla="*/ 0 h 21593"/>
              <a:gd name="T11" fmla="*/ 20574 w 20574"/>
              <a:gd name="T12" fmla="*/ 21593 h 215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574" h="21593" fill="none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</a:path>
              <a:path w="20574" h="21593" stroke="0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  <a:lnTo>
                  <a:pt x="0" y="21593"/>
                </a:ln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29" name="Freeform 109"/>
          <p:cNvSpPr>
            <a:spLocks noChangeAspect="1"/>
          </p:cNvSpPr>
          <p:nvPr/>
        </p:nvSpPr>
        <p:spPr bwMode="auto">
          <a:xfrm>
            <a:off x="3570065" y="5545541"/>
            <a:ext cx="428625" cy="450850"/>
          </a:xfrm>
          <a:custGeom>
            <a:avLst/>
            <a:gdLst>
              <a:gd name="T0" fmla="*/ 0 w 763"/>
              <a:gd name="T1" fmla="*/ 8 h 672"/>
              <a:gd name="T2" fmla="*/ 87 w 763"/>
              <a:gd name="T3" fmla="*/ 39 h 672"/>
              <a:gd name="T4" fmla="*/ 185 w 763"/>
              <a:gd name="T5" fmla="*/ 243 h 672"/>
              <a:gd name="T6" fmla="*/ 270 w 763"/>
              <a:gd name="T7" fmla="*/ 274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76200" cmpd="sng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30" name="Freeform 110"/>
          <p:cNvSpPr>
            <a:spLocks noChangeAspect="1"/>
          </p:cNvSpPr>
          <p:nvPr/>
        </p:nvSpPr>
        <p:spPr bwMode="auto">
          <a:xfrm flipH="1">
            <a:off x="3531964" y="4697816"/>
            <a:ext cx="428625" cy="450850"/>
          </a:xfrm>
          <a:custGeom>
            <a:avLst/>
            <a:gdLst>
              <a:gd name="T0" fmla="*/ 0 w 763"/>
              <a:gd name="T1" fmla="*/ 8 h 672"/>
              <a:gd name="T2" fmla="*/ 87 w 763"/>
              <a:gd name="T3" fmla="*/ 39 h 672"/>
              <a:gd name="T4" fmla="*/ 185 w 763"/>
              <a:gd name="T5" fmla="*/ 243 h 672"/>
              <a:gd name="T6" fmla="*/ 270 w 763"/>
              <a:gd name="T7" fmla="*/ 274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76200" cmpd="sng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31" name="Line 111"/>
          <p:cNvSpPr>
            <a:spLocks noChangeAspect="1" noChangeShapeType="1"/>
          </p:cNvSpPr>
          <p:nvPr/>
        </p:nvSpPr>
        <p:spPr bwMode="auto">
          <a:xfrm>
            <a:off x="3988118" y="5978929"/>
            <a:ext cx="30480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32" name="Line 112"/>
          <p:cNvSpPr>
            <a:spLocks noChangeAspect="1" noChangeShapeType="1"/>
          </p:cNvSpPr>
          <p:nvPr/>
        </p:nvSpPr>
        <p:spPr bwMode="auto">
          <a:xfrm>
            <a:off x="4092108" y="5134379"/>
            <a:ext cx="19050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33" name="Line 113"/>
          <p:cNvSpPr>
            <a:spLocks noChangeAspect="1" noChangeShapeType="1"/>
          </p:cNvSpPr>
          <p:nvPr/>
        </p:nvSpPr>
        <p:spPr bwMode="auto">
          <a:xfrm>
            <a:off x="4084736" y="5555066"/>
            <a:ext cx="200850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34" name="Line 157"/>
          <p:cNvSpPr>
            <a:spLocks noChangeShapeType="1"/>
          </p:cNvSpPr>
          <p:nvPr/>
        </p:nvSpPr>
        <p:spPr bwMode="auto">
          <a:xfrm>
            <a:off x="2545232" y="5561064"/>
            <a:ext cx="239594" cy="0"/>
          </a:xfrm>
          <a:prstGeom prst="line">
            <a:avLst/>
          </a:prstGeom>
          <a:noFill/>
          <a:ln w="762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5" name="グループ化 148"/>
          <p:cNvGrpSpPr/>
          <p:nvPr/>
        </p:nvGrpSpPr>
        <p:grpSpPr>
          <a:xfrm>
            <a:off x="160892" y="5211166"/>
            <a:ext cx="1535953" cy="791745"/>
            <a:chOff x="6695927" y="4826751"/>
            <a:chExt cx="1535953" cy="791745"/>
          </a:xfrm>
        </p:grpSpPr>
        <p:sp>
          <p:nvSpPr>
            <p:cNvPr id="150" name="テキスト ボックス 8"/>
            <p:cNvSpPr txBox="1">
              <a:spLocks noChangeArrowheads="1"/>
            </p:cNvSpPr>
            <p:nvPr/>
          </p:nvSpPr>
          <p:spPr bwMode="auto">
            <a:xfrm>
              <a:off x="6695927" y="4826751"/>
              <a:ext cx="49885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dirty="0" smtClean="0">
                  <a:solidFill>
                    <a:srgbClr val="FFFF00"/>
                  </a:solidFill>
                  <a:latin typeface="+mn-lt"/>
                  <a:cs typeface="Times New Roman" pitchFamily="18" charset="0"/>
                </a:rPr>
                <a:t>X1</a:t>
              </a:r>
              <a:endParaRPr lang="ja-JP" altLang="en-US" sz="2000" b="1" dirty="0">
                <a:solidFill>
                  <a:srgbClr val="FFFF00"/>
                </a:solidFill>
                <a:latin typeface="+mn-lt"/>
                <a:cs typeface="Times New Roman" pitchFamily="18" charset="0"/>
              </a:endParaRPr>
            </a:p>
          </p:txBody>
        </p:sp>
        <p:sp>
          <p:nvSpPr>
            <p:cNvPr id="151" name="Freeform 415"/>
            <p:cNvSpPr>
              <a:spLocks noChangeAspect="1"/>
            </p:cNvSpPr>
            <p:nvPr/>
          </p:nvSpPr>
          <p:spPr bwMode="auto">
            <a:xfrm flipV="1">
              <a:off x="7439603" y="5212558"/>
              <a:ext cx="227013" cy="405938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800080">
                <a:alpha val="50000"/>
              </a:srgbClr>
            </a:solidFill>
            <a:ln w="31750">
              <a:solidFill>
                <a:srgbClr val="80008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cxnSp>
          <p:nvCxnSpPr>
            <p:cNvPr id="152" name="直線コネクタ 151"/>
            <p:cNvCxnSpPr/>
            <p:nvPr/>
          </p:nvCxnSpPr>
          <p:spPr bwMode="auto">
            <a:xfrm>
              <a:off x="7372071" y="5204355"/>
              <a:ext cx="859809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74" name="Freeform 416"/>
          <p:cNvSpPr>
            <a:spLocks noChangeAspect="1"/>
          </p:cNvSpPr>
          <p:nvPr/>
        </p:nvSpPr>
        <p:spPr bwMode="auto">
          <a:xfrm flipV="1">
            <a:off x="6378671" y="2388374"/>
            <a:ext cx="227013" cy="427184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cxnSp>
        <p:nvCxnSpPr>
          <p:cNvPr id="159" name="直線コネクタ 158"/>
          <p:cNvCxnSpPr/>
          <p:nvPr/>
        </p:nvCxnSpPr>
        <p:spPr bwMode="auto">
          <a:xfrm>
            <a:off x="5759348" y="2382950"/>
            <a:ext cx="1405727" cy="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</p:spPr>
      </p:cxnSp>
      <p:sp>
        <p:nvSpPr>
          <p:cNvPr id="204" name="テキスト ボックス 8"/>
          <p:cNvSpPr txBox="1">
            <a:spLocks noChangeArrowheads="1"/>
          </p:cNvSpPr>
          <p:nvPr/>
        </p:nvSpPr>
        <p:spPr bwMode="auto">
          <a:xfrm>
            <a:off x="7517054" y="2391922"/>
            <a:ext cx="49885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latin typeface="+mn-lt"/>
                <a:cs typeface="Times New Roman" pitchFamily="18" charset="0"/>
              </a:rPr>
              <a:t>X0</a:t>
            </a:r>
            <a:endParaRPr lang="ja-JP" altLang="en-US" sz="2000" b="1" dirty="0">
              <a:solidFill>
                <a:srgbClr val="FFFF00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208" name="正方形/長方形 207"/>
          <p:cNvSpPr/>
          <p:nvPr/>
        </p:nvSpPr>
        <p:spPr bwMode="auto">
          <a:xfrm>
            <a:off x="6305260" y="2060816"/>
            <a:ext cx="354842" cy="439458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209" name="テキスト ボックス 8"/>
          <p:cNvSpPr txBox="1">
            <a:spLocks noChangeArrowheads="1"/>
          </p:cNvSpPr>
          <p:nvPr/>
        </p:nvSpPr>
        <p:spPr bwMode="auto">
          <a:xfrm>
            <a:off x="7492034" y="5669658"/>
            <a:ext cx="49885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latin typeface="+mn-lt"/>
                <a:cs typeface="Times New Roman" pitchFamily="18" charset="0"/>
              </a:rPr>
              <a:t>X1</a:t>
            </a:r>
            <a:endParaRPr lang="ja-JP" altLang="en-US" sz="2000" b="1" dirty="0">
              <a:solidFill>
                <a:srgbClr val="FFFF00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210" name="正方形/長方形 209"/>
          <p:cNvSpPr/>
          <p:nvPr/>
        </p:nvSpPr>
        <p:spPr>
          <a:xfrm>
            <a:off x="5363568" y="1582756"/>
            <a:ext cx="22132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 window</a:t>
            </a:r>
          </a:p>
        </p:txBody>
      </p:sp>
      <p:sp>
        <p:nvSpPr>
          <p:cNvPr id="211" name="テキスト ボックス 8"/>
          <p:cNvSpPr txBox="1">
            <a:spLocks noChangeArrowheads="1"/>
          </p:cNvSpPr>
          <p:nvPr/>
        </p:nvSpPr>
        <p:spPr bwMode="auto">
          <a:xfrm>
            <a:off x="7492034" y="3363187"/>
            <a:ext cx="123623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chemeClr val="bg1"/>
                </a:solidFill>
                <a:cs typeface="Times New Roman" pitchFamily="18" charset="0"/>
              </a:rPr>
              <a:t>Satellite </a:t>
            </a:r>
            <a:endParaRPr lang="ja-JP" altLang="en-US" sz="2000" b="1" dirty="0">
              <a:solidFill>
                <a:schemeClr val="bg1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212" name="テキスト ボックス 8"/>
          <p:cNvSpPr txBox="1">
            <a:spLocks noChangeArrowheads="1"/>
          </p:cNvSpPr>
          <p:nvPr/>
        </p:nvSpPr>
        <p:spPr bwMode="auto">
          <a:xfrm>
            <a:off x="7494306" y="4689315"/>
            <a:ext cx="130676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chemeClr val="bg1"/>
                </a:solidFill>
                <a:cs typeface="Times New Roman" pitchFamily="18" charset="0"/>
              </a:rPr>
              <a:t>Satellite </a:t>
            </a:r>
            <a:r>
              <a:rPr lang="en-US" altLang="ja-JP" sz="2000" dirty="0" smtClean="0">
                <a:solidFill>
                  <a:schemeClr val="bg1"/>
                </a:solidFill>
                <a:latin typeface="+mn-lt"/>
                <a:cs typeface="Times New Roman" pitchFamily="18" charset="0"/>
              </a:rPr>
              <a:t> </a:t>
            </a:r>
            <a:endParaRPr lang="ja-JP" altLang="en-US" sz="2000" b="1" dirty="0">
              <a:solidFill>
                <a:schemeClr val="bg1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213" name="下矢印 212"/>
          <p:cNvSpPr/>
          <p:nvPr/>
        </p:nvSpPr>
        <p:spPr bwMode="auto">
          <a:xfrm rot="16200000">
            <a:off x="2061947" y="3058172"/>
            <a:ext cx="204717" cy="451576"/>
          </a:xfrm>
          <a:prstGeom prst="downArrow">
            <a:avLst>
              <a:gd name="adj1" fmla="val 50000"/>
              <a:gd name="adj2" fmla="val 69591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214" name="下矢印 213"/>
          <p:cNvSpPr/>
          <p:nvPr/>
        </p:nvSpPr>
        <p:spPr bwMode="auto">
          <a:xfrm rot="16200000">
            <a:off x="2064219" y="5326012"/>
            <a:ext cx="204717" cy="451576"/>
          </a:xfrm>
          <a:prstGeom prst="downArrow">
            <a:avLst>
              <a:gd name="adj1" fmla="val 50000"/>
              <a:gd name="adj2" fmla="val 69591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grpSp>
        <p:nvGrpSpPr>
          <p:cNvPr id="16" name="グループ化 216"/>
          <p:cNvGrpSpPr/>
          <p:nvPr/>
        </p:nvGrpSpPr>
        <p:grpSpPr>
          <a:xfrm>
            <a:off x="4365694" y="2774452"/>
            <a:ext cx="453848" cy="616429"/>
            <a:chOff x="4502174" y="2774452"/>
            <a:chExt cx="453848" cy="616429"/>
          </a:xfrm>
        </p:grpSpPr>
        <p:sp>
          <p:nvSpPr>
            <p:cNvPr id="215" name="下矢印 214"/>
            <p:cNvSpPr/>
            <p:nvPr/>
          </p:nvSpPr>
          <p:spPr bwMode="auto">
            <a:xfrm rot="16200000">
              <a:off x="4625603" y="2651023"/>
              <a:ext cx="204717" cy="451576"/>
            </a:xfrm>
            <a:prstGeom prst="downArrow">
              <a:avLst>
                <a:gd name="adj1" fmla="val 50000"/>
                <a:gd name="adj2" fmla="val 69591"/>
              </a:avLst>
            </a:prstGeom>
            <a:solidFill>
              <a:srgbClr val="FF00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6" name="下矢印 215"/>
            <p:cNvSpPr/>
            <p:nvPr/>
          </p:nvSpPr>
          <p:spPr bwMode="auto">
            <a:xfrm rot="16200000">
              <a:off x="4627875" y="3062735"/>
              <a:ext cx="204717" cy="451576"/>
            </a:xfrm>
            <a:prstGeom prst="downArrow">
              <a:avLst>
                <a:gd name="adj1" fmla="val 50000"/>
                <a:gd name="adj2" fmla="val 69591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17" name="グループ化 217"/>
          <p:cNvGrpSpPr/>
          <p:nvPr/>
        </p:nvGrpSpPr>
        <p:grpSpPr>
          <a:xfrm>
            <a:off x="4367966" y="5042292"/>
            <a:ext cx="453848" cy="616429"/>
            <a:chOff x="4502174" y="3183892"/>
            <a:chExt cx="453848" cy="616429"/>
          </a:xfrm>
        </p:grpSpPr>
        <p:sp>
          <p:nvSpPr>
            <p:cNvPr id="219" name="下矢印 218"/>
            <p:cNvSpPr/>
            <p:nvPr/>
          </p:nvSpPr>
          <p:spPr bwMode="auto">
            <a:xfrm rot="16200000">
              <a:off x="4625603" y="3060463"/>
              <a:ext cx="204717" cy="451576"/>
            </a:xfrm>
            <a:prstGeom prst="downArrow">
              <a:avLst>
                <a:gd name="adj1" fmla="val 50000"/>
                <a:gd name="adj2" fmla="val 69591"/>
              </a:avLst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0" name="下矢印 219"/>
            <p:cNvSpPr/>
            <p:nvPr/>
          </p:nvSpPr>
          <p:spPr bwMode="auto">
            <a:xfrm rot="16200000">
              <a:off x="4627875" y="3472175"/>
              <a:ext cx="204717" cy="451576"/>
            </a:xfrm>
            <a:prstGeom prst="downArrow">
              <a:avLst>
                <a:gd name="adj1" fmla="val 50000"/>
                <a:gd name="adj2" fmla="val 69591"/>
              </a:avLst>
            </a:prstGeom>
            <a:solidFill>
              <a:srgbClr val="FF00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42" name="Freeform 415"/>
          <p:cNvSpPr>
            <a:spLocks noChangeAspect="1"/>
          </p:cNvSpPr>
          <p:nvPr/>
        </p:nvSpPr>
        <p:spPr bwMode="auto">
          <a:xfrm>
            <a:off x="906840" y="2869645"/>
            <a:ext cx="227013" cy="405938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148" name="Freeform 419"/>
          <p:cNvSpPr>
            <a:spLocks noChangeAspect="1"/>
          </p:cNvSpPr>
          <p:nvPr/>
        </p:nvSpPr>
        <p:spPr bwMode="auto">
          <a:xfrm flipV="1">
            <a:off x="6845133" y="2382026"/>
            <a:ext cx="225425" cy="16841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FFFFFF">
              <a:alpha val="50000"/>
            </a:srgbClr>
          </a:solidFill>
          <a:ln w="19050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154" name="Freeform 419"/>
          <p:cNvSpPr>
            <a:spLocks noChangeAspect="1"/>
          </p:cNvSpPr>
          <p:nvPr/>
        </p:nvSpPr>
        <p:spPr bwMode="auto">
          <a:xfrm flipV="1">
            <a:off x="5892045" y="2384298"/>
            <a:ext cx="225425" cy="16841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FFFFFF">
              <a:alpha val="50000"/>
            </a:srgbClr>
          </a:solidFill>
          <a:ln w="19050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grpSp>
        <p:nvGrpSpPr>
          <p:cNvPr id="157" name="グループ化 156"/>
          <p:cNvGrpSpPr/>
          <p:nvPr/>
        </p:nvGrpSpPr>
        <p:grpSpPr>
          <a:xfrm>
            <a:off x="5761620" y="3366954"/>
            <a:ext cx="1405727" cy="361761"/>
            <a:chOff x="5761620" y="3366954"/>
            <a:chExt cx="1405727" cy="361761"/>
          </a:xfrm>
        </p:grpSpPr>
        <p:cxnSp>
          <p:nvCxnSpPr>
            <p:cNvPr id="179" name="直線コネクタ 178"/>
            <p:cNvCxnSpPr/>
            <p:nvPr/>
          </p:nvCxnSpPr>
          <p:spPr bwMode="auto">
            <a:xfrm>
              <a:off x="5761620" y="3558950"/>
              <a:ext cx="1405727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155" name="Freeform 419"/>
            <p:cNvSpPr>
              <a:spLocks noChangeAspect="1"/>
            </p:cNvSpPr>
            <p:nvPr/>
          </p:nvSpPr>
          <p:spPr bwMode="auto">
            <a:xfrm>
              <a:off x="6847405" y="3366954"/>
              <a:ext cx="225425" cy="168417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56" name="Freeform 419"/>
            <p:cNvSpPr>
              <a:spLocks noChangeAspect="1"/>
            </p:cNvSpPr>
            <p:nvPr/>
          </p:nvSpPr>
          <p:spPr bwMode="auto">
            <a:xfrm flipV="1">
              <a:off x="5894317" y="3560298"/>
              <a:ext cx="225425" cy="168417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158" name="グループ化 157"/>
          <p:cNvGrpSpPr/>
          <p:nvPr/>
        </p:nvGrpSpPr>
        <p:grpSpPr>
          <a:xfrm flipV="1">
            <a:off x="5750244" y="4665786"/>
            <a:ext cx="1405727" cy="361761"/>
            <a:chOff x="5761620" y="3366954"/>
            <a:chExt cx="1405727" cy="361761"/>
          </a:xfrm>
        </p:grpSpPr>
        <p:cxnSp>
          <p:nvCxnSpPr>
            <p:cNvPr id="160" name="直線コネクタ 159"/>
            <p:cNvCxnSpPr/>
            <p:nvPr/>
          </p:nvCxnSpPr>
          <p:spPr bwMode="auto">
            <a:xfrm>
              <a:off x="5761620" y="3531654"/>
              <a:ext cx="1405727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161" name="Freeform 419"/>
            <p:cNvSpPr>
              <a:spLocks noChangeAspect="1"/>
            </p:cNvSpPr>
            <p:nvPr/>
          </p:nvSpPr>
          <p:spPr bwMode="auto">
            <a:xfrm>
              <a:off x="6847405" y="3366954"/>
              <a:ext cx="225425" cy="168417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62" name="Freeform 419"/>
            <p:cNvSpPr>
              <a:spLocks noChangeAspect="1"/>
            </p:cNvSpPr>
            <p:nvPr/>
          </p:nvSpPr>
          <p:spPr bwMode="auto">
            <a:xfrm flipV="1">
              <a:off x="5894317" y="3560298"/>
              <a:ext cx="225425" cy="168417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165" name="グループ化 164"/>
          <p:cNvGrpSpPr/>
          <p:nvPr/>
        </p:nvGrpSpPr>
        <p:grpSpPr>
          <a:xfrm>
            <a:off x="5763892" y="5577930"/>
            <a:ext cx="1405727" cy="643241"/>
            <a:chOff x="5763892" y="5496042"/>
            <a:chExt cx="1405727" cy="643241"/>
          </a:xfrm>
        </p:grpSpPr>
        <p:sp>
          <p:nvSpPr>
            <p:cNvPr id="182" name="Freeform 418"/>
            <p:cNvSpPr>
              <a:spLocks noChangeAspect="1"/>
            </p:cNvSpPr>
            <p:nvPr/>
          </p:nvSpPr>
          <p:spPr bwMode="auto">
            <a:xfrm flipV="1">
              <a:off x="6369831" y="5691189"/>
              <a:ext cx="225425" cy="448094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800080">
                <a:alpha val="50000"/>
              </a:srgbClr>
            </a:solidFill>
            <a:ln w="31750">
              <a:solidFill>
                <a:srgbClr val="80008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cxnSp>
          <p:nvCxnSpPr>
            <p:cNvPr id="187" name="直線コネクタ 186"/>
            <p:cNvCxnSpPr/>
            <p:nvPr/>
          </p:nvCxnSpPr>
          <p:spPr bwMode="auto">
            <a:xfrm>
              <a:off x="5763892" y="5690310"/>
              <a:ext cx="1405727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163" name="Freeform 419"/>
            <p:cNvSpPr>
              <a:spLocks noChangeAspect="1"/>
            </p:cNvSpPr>
            <p:nvPr/>
          </p:nvSpPr>
          <p:spPr bwMode="auto">
            <a:xfrm>
              <a:off x="6847405" y="5496042"/>
              <a:ext cx="225425" cy="168417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64" name="Freeform 419"/>
            <p:cNvSpPr>
              <a:spLocks noChangeAspect="1"/>
            </p:cNvSpPr>
            <p:nvPr/>
          </p:nvSpPr>
          <p:spPr bwMode="auto">
            <a:xfrm>
              <a:off x="5894317" y="5498314"/>
              <a:ext cx="225425" cy="168417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89" y="706"/>
                </a:cxn>
                <a:cxn ang="0">
                  <a:pos x="138" y="690"/>
                </a:cxn>
                <a:cxn ang="0">
                  <a:pos x="203" y="633"/>
                </a:cxn>
                <a:cxn ang="0">
                  <a:pos x="235" y="585"/>
                </a:cxn>
                <a:cxn ang="0">
                  <a:pos x="268" y="520"/>
                </a:cxn>
                <a:cxn ang="0">
                  <a:pos x="373" y="195"/>
                </a:cxn>
                <a:cxn ang="0">
                  <a:pos x="422" y="82"/>
                </a:cxn>
                <a:cxn ang="0">
                  <a:pos x="487" y="0"/>
                </a:cxn>
                <a:cxn ang="0">
                  <a:pos x="560" y="41"/>
                </a:cxn>
                <a:cxn ang="0">
                  <a:pos x="665" y="349"/>
                </a:cxn>
                <a:cxn ang="0">
                  <a:pos x="706" y="439"/>
                </a:cxn>
                <a:cxn ang="0">
                  <a:pos x="754" y="560"/>
                </a:cxn>
                <a:cxn ang="0">
                  <a:pos x="779" y="601"/>
                </a:cxn>
                <a:cxn ang="0">
                  <a:pos x="803" y="649"/>
                </a:cxn>
                <a:cxn ang="0">
                  <a:pos x="965" y="714"/>
                </a:cxn>
              </a:cxnLst>
              <a:rect l="0" t="0" r="r" b="b"/>
              <a:pathLst>
                <a:path w="965" h="722">
                  <a:moveTo>
                    <a:pt x="0" y="722"/>
                  </a:moveTo>
                  <a:cubicBezTo>
                    <a:pt x="42" y="716"/>
                    <a:pt x="53" y="717"/>
                    <a:pt x="89" y="706"/>
                  </a:cubicBezTo>
                  <a:cubicBezTo>
                    <a:pt x="105" y="701"/>
                    <a:pt x="138" y="690"/>
                    <a:pt x="138" y="690"/>
                  </a:cubicBezTo>
                  <a:cubicBezTo>
                    <a:pt x="165" y="672"/>
                    <a:pt x="176" y="651"/>
                    <a:pt x="203" y="633"/>
                  </a:cubicBezTo>
                  <a:cubicBezTo>
                    <a:pt x="214" y="617"/>
                    <a:pt x="224" y="601"/>
                    <a:pt x="235" y="585"/>
                  </a:cubicBezTo>
                  <a:cubicBezTo>
                    <a:pt x="305" y="480"/>
                    <a:pt x="215" y="570"/>
                    <a:pt x="268" y="520"/>
                  </a:cubicBezTo>
                  <a:cubicBezTo>
                    <a:pt x="303" y="412"/>
                    <a:pt x="337" y="303"/>
                    <a:pt x="373" y="195"/>
                  </a:cubicBezTo>
                  <a:cubicBezTo>
                    <a:pt x="386" y="156"/>
                    <a:pt x="391" y="111"/>
                    <a:pt x="422" y="82"/>
                  </a:cubicBezTo>
                  <a:cubicBezTo>
                    <a:pt x="435" y="42"/>
                    <a:pt x="448" y="14"/>
                    <a:pt x="487" y="0"/>
                  </a:cubicBezTo>
                  <a:cubicBezTo>
                    <a:pt x="513" y="10"/>
                    <a:pt x="560" y="41"/>
                    <a:pt x="560" y="41"/>
                  </a:cubicBezTo>
                  <a:cubicBezTo>
                    <a:pt x="613" y="120"/>
                    <a:pt x="635" y="258"/>
                    <a:pt x="665" y="349"/>
                  </a:cubicBezTo>
                  <a:cubicBezTo>
                    <a:pt x="676" y="383"/>
                    <a:pt x="681" y="414"/>
                    <a:pt x="706" y="439"/>
                  </a:cubicBezTo>
                  <a:cubicBezTo>
                    <a:pt x="720" y="481"/>
                    <a:pt x="729" y="523"/>
                    <a:pt x="754" y="560"/>
                  </a:cubicBezTo>
                  <a:cubicBezTo>
                    <a:pt x="776" y="628"/>
                    <a:pt x="746" y="547"/>
                    <a:pt x="779" y="601"/>
                  </a:cubicBezTo>
                  <a:cubicBezTo>
                    <a:pt x="826" y="676"/>
                    <a:pt x="741" y="570"/>
                    <a:pt x="803" y="649"/>
                  </a:cubicBezTo>
                  <a:cubicBezTo>
                    <a:pt x="844" y="702"/>
                    <a:pt x="903" y="714"/>
                    <a:pt x="965" y="714"/>
                  </a:cubicBezTo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166" name="正方形/長方形 165"/>
          <p:cNvSpPr/>
          <p:nvPr/>
        </p:nvSpPr>
        <p:spPr>
          <a:xfrm>
            <a:off x="1555841" y="870796"/>
            <a:ext cx="607325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Half of the key data are lost. (~3dB loss)</a:t>
            </a:r>
          </a:p>
        </p:txBody>
      </p:sp>
      <p:sp>
        <p:nvSpPr>
          <p:cNvPr id="107" name="テキスト ボックス 8"/>
          <p:cNvSpPr txBox="1">
            <a:spLocks noChangeArrowheads="1"/>
          </p:cNvSpPr>
          <p:nvPr/>
        </p:nvSpPr>
        <p:spPr bwMode="auto">
          <a:xfrm>
            <a:off x="6880161" y="3583836"/>
            <a:ext cx="72327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dirty="0" smtClean="0">
                <a:latin typeface="+mn-lt"/>
                <a:cs typeface="Times New Roman" pitchFamily="18" charset="0"/>
              </a:rPr>
              <a:t>time  </a:t>
            </a:r>
            <a:endParaRPr lang="ja-JP" altLang="en-US" sz="1600" b="1" dirty="0">
              <a:latin typeface="+mn-lt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線コネクタ 4"/>
          <p:cNvCxnSpPr/>
          <p:nvPr/>
        </p:nvCxnSpPr>
        <p:spPr bwMode="auto">
          <a:xfrm>
            <a:off x="423080" y="2807974"/>
            <a:ext cx="7615451" cy="0"/>
          </a:xfrm>
          <a:prstGeom prst="line">
            <a:avLst/>
          </a:prstGeom>
          <a:solidFill>
            <a:schemeClr val="accent1"/>
          </a:solidFill>
          <a:ln w="571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" name="正方形/長方形 5"/>
          <p:cNvSpPr/>
          <p:nvPr/>
        </p:nvSpPr>
        <p:spPr>
          <a:xfrm>
            <a:off x="330837" y="2607523"/>
            <a:ext cx="665445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solidFill>
                  <a:srgbClr val="000000"/>
                </a:solidFill>
              </a:rPr>
              <a:t>LD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  <p:sp>
        <p:nvSpPr>
          <p:cNvPr id="7" name="正方形/長方形 6"/>
          <p:cNvSpPr/>
          <p:nvPr/>
        </p:nvSpPr>
        <p:spPr>
          <a:xfrm>
            <a:off x="1348232" y="2607523"/>
            <a:ext cx="1272136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solidFill>
                  <a:srgbClr val="000000"/>
                </a:solidFill>
              </a:rPr>
              <a:t>Encoder 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6785099" y="2580227"/>
            <a:ext cx="1649218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solidFill>
                  <a:srgbClr val="000000"/>
                </a:solidFill>
              </a:rPr>
              <a:t>Decoder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  <p:sp>
        <p:nvSpPr>
          <p:cNvPr id="9" name="円/楕円 8"/>
          <p:cNvSpPr/>
          <p:nvPr/>
        </p:nvSpPr>
        <p:spPr>
          <a:xfrm>
            <a:off x="4260990" y="2201027"/>
            <a:ext cx="304642" cy="576103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>
              <a:solidFill>
                <a:srgbClr val="FFFFFF"/>
              </a:solidFill>
            </a:endParaRPr>
          </a:p>
        </p:txBody>
      </p:sp>
      <p:sp>
        <p:nvSpPr>
          <p:cNvPr id="10" name="円/楕円 9"/>
          <p:cNvSpPr/>
          <p:nvPr/>
        </p:nvSpPr>
        <p:spPr>
          <a:xfrm>
            <a:off x="4411802" y="2201027"/>
            <a:ext cx="307658" cy="576103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>
              <a:solidFill>
                <a:srgbClr val="FFFFFF"/>
              </a:solidFill>
            </a:endParaRPr>
          </a:p>
        </p:txBody>
      </p:sp>
      <p:grpSp>
        <p:nvGrpSpPr>
          <p:cNvPr id="2" name="グループ化 154"/>
          <p:cNvGrpSpPr/>
          <p:nvPr/>
        </p:nvGrpSpPr>
        <p:grpSpPr>
          <a:xfrm>
            <a:off x="652912" y="1903551"/>
            <a:ext cx="6975261" cy="686059"/>
            <a:chOff x="680208" y="1993952"/>
            <a:chExt cx="6975261" cy="559141"/>
          </a:xfrm>
        </p:grpSpPr>
        <p:cxnSp>
          <p:nvCxnSpPr>
            <p:cNvPr id="12" name="直線矢印コネクタ 11"/>
            <p:cNvCxnSpPr/>
            <p:nvPr/>
          </p:nvCxnSpPr>
          <p:spPr>
            <a:xfrm rot="16200000" flipH="1">
              <a:off x="1611321" y="2283138"/>
              <a:ext cx="536893" cy="3015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線矢印コネクタ 12"/>
            <p:cNvCxnSpPr/>
            <p:nvPr/>
          </p:nvCxnSpPr>
          <p:spPr>
            <a:xfrm rot="16200000" flipH="1">
              <a:off x="413270" y="2283138"/>
              <a:ext cx="536893" cy="301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線矢印コネクタ 14"/>
            <p:cNvCxnSpPr/>
            <p:nvPr/>
          </p:nvCxnSpPr>
          <p:spPr>
            <a:xfrm rot="16200000" flipH="1">
              <a:off x="7385514" y="2260890"/>
              <a:ext cx="536893" cy="301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テキスト ボックス 68"/>
          <p:cNvSpPr txBox="1">
            <a:spLocks noChangeArrowheads="1"/>
          </p:cNvSpPr>
          <p:nvPr/>
        </p:nvSpPr>
        <p:spPr bwMode="auto">
          <a:xfrm>
            <a:off x="807641" y="1965759"/>
            <a:ext cx="8402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  <a:cs typeface="Arial" pitchFamily="34" charset="0"/>
              </a:rPr>
              <a:t>clock</a:t>
            </a:r>
            <a:endParaRPr lang="ja-JP" altLang="en-US" sz="2000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17" name="テキスト ボックス 81"/>
          <p:cNvSpPr txBox="1">
            <a:spLocks noChangeArrowheads="1"/>
          </p:cNvSpPr>
          <p:nvPr/>
        </p:nvSpPr>
        <p:spPr bwMode="auto">
          <a:xfrm>
            <a:off x="1773878" y="932502"/>
            <a:ext cx="436758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chemeClr val="bg1"/>
                </a:solidFill>
                <a:cs typeface="Arial" pitchFamily="34" charset="0"/>
              </a:rPr>
              <a:t>Synchronization signal at 1570nm </a:t>
            </a:r>
            <a:endParaRPr lang="ja-JP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18" name="直線コネクタ 162"/>
          <p:cNvCxnSpPr>
            <a:cxnSpLocks noChangeShapeType="1"/>
          </p:cNvCxnSpPr>
          <p:nvPr/>
        </p:nvCxnSpPr>
        <p:spPr bwMode="auto">
          <a:xfrm flipV="1">
            <a:off x="5911815" y="1760210"/>
            <a:ext cx="1034892" cy="1"/>
          </a:xfrm>
          <a:prstGeom prst="line">
            <a:avLst/>
          </a:prstGeom>
          <a:noFill/>
          <a:ln w="38100" algn="ctr">
            <a:solidFill>
              <a:srgbClr val="FFFF00"/>
            </a:solidFill>
            <a:round/>
            <a:headEnd/>
            <a:tailEnd/>
          </a:ln>
        </p:spPr>
      </p:cxnSp>
      <p:sp>
        <p:nvSpPr>
          <p:cNvPr id="19" name="正方形/長方形 18"/>
          <p:cNvSpPr/>
          <p:nvPr/>
        </p:nvSpPr>
        <p:spPr>
          <a:xfrm>
            <a:off x="6782937" y="1533738"/>
            <a:ext cx="1651380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solidFill>
                  <a:srgbClr val="000000"/>
                </a:solidFill>
              </a:rPr>
              <a:t>Sync.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  <p:sp>
        <p:nvSpPr>
          <p:cNvPr id="20" name="テキスト ボックス 81"/>
          <p:cNvSpPr txBox="1">
            <a:spLocks noChangeArrowheads="1"/>
          </p:cNvSpPr>
          <p:nvPr/>
        </p:nvSpPr>
        <p:spPr bwMode="auto">
          <a:xfrm>
            <a:off x="6784083" y="2029362"/>
            <a:ext cx="200743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cs typeface="Arial" pitchFamily="34" charset="0"/>
              </a:rPr>
              <a:t>Clock &amp; Frame  </a:t>
            </a:r>
            <a:endParaRPr lang="ja-JP" altLang="en-US" sz="2000" dirty="0">
              <a:solidFill>
                <a:srgbClr val="FFFF00"/>
              </a:solidFill>
              <a:cs typeface="Arial" pitchFamily="34" charset="0"/>
            </a:endParaRPr>
          </a:p>
        </p:txBody>
      </p:sp>
      <p:cxnSp>
        <p:nvCxnSpPr>
          <p:cNvPr id="21" name="直線コネクタ 162"/>
          <p:cNvCxnSpPr>
            <a:cxnSpLocks noChangeShapeType="1"/>
          </p:cNvCxnSpPr>
          <p:nvPr/>
        </p:nvCxnSpPr>
        <p:spPr bwMode="auto">
          <a:xfrm flipV="1">
            <a:off x="2010761" y="1762486"/>
            <a:ext cx="1305644" cy="1"/>
          </a:xfrm>
          <a:prstGeom prst="line">
            <a:avLst/>
          </a:prstGeom>
          <a:noFill/>
          <a:ln w="38100" algn="ctr">
            <a:solidFill>
              <a:srgbClr val="FFFF00"/>
            </a:solidFill>
            <a:round/>
            <a:headEnd/>
            <a:tailEnd/>
          </a:ln>
        </p:spPr>
      </p:cxnSp>
      <p:sp>
        <p:nvSpPr>
          <p:cNvPr id="22" name="正方形/長方形 21"/>
          <p:cNvSpPr/>
          <p:nvPr/>
        </p:nvSpPr>
        <p:spPr>
          <a:xfrm>
            <a:off x="358133" y="1533738"/>
            <a:ext cx="1661735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solidFill>
                  <a:srgbClr val="000000"/>
                </a:solidFill>
              </a:rPr>
              <a:t>Sync.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  <p:sp>
        <p:nvSpPr>
          <p:cNvPr id="23" name="台形 22"/>
          <p:cNvSpPr/>
          <p:nvPr/>
        </p:nvSpPr>
        <p:spPr bwMode="auto">
          <a:xfrm rot="16200000" flipH="1">
            <a:off x="5051345" y="2029692"/>
            <a:ext cx="1628775" cy="387786"/>
          </a:xfrm>
          <a:prstGeom prst="trapezoid">
            <a:avLst>
              <a:gd name="adj" fmla="val 48333"/>
            </a:avLst>
          </a:prstGeom>
          <a:solidFill>
            <a:srgbClr val="FFFF00"/>
          </a:solidFill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288000" tIns="90000" rIns="288000" bIns="90000" anchor="ctr"/>
          <a:lstStyle/>
          <a:p>
            <a:pPr>
              <a:defRPr/>
            </a:pPr>
            <a:endParaRPr lang="ja-JP" altLang="en-US" sz="2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4" name="テキスト ボックス 165"/>
          <p:cNvSpPr txBox="1">
            <a:spLocks noChangeArrowheads="1"/>
          </p:cNvSpPr>
          <p:nvPr/>
        </p:nvSpPr>
        <p:spPr bwMode="auto">
          <a:xfrm>
            <a:off x="5672575" y="1694297"/>
            <a:ext cx="42672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rgbClr val="000000"/>
                </a:solidFill>
              </a:rPr>
              <a:t>W</a:t>
            </a:r>
          </a:p>
          <a:p>
            <a:r>
              <a:rPr lang="en-US" altLang="ja-JP" sz="2000" dirty="0">
                <a:solidFill>
                  <a:srgbClr val="000000"/>
                </a:solidFill>
              </a:rPr>
              <a:t>D</a:t>
            </a:r>
          </a:p>
          <a:p>
            <a:r>
              <a:rPr lang="en-US" altLang="ja-JP" sz="2000" dirty="0">
                <a:solidFill>
                  <a:srgbClr val="000000"/>
                </a:solidFill>
              </a:rPr>
              <a:t>M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  <p:sp>
        <p:nvSpPr>
          <p:cNvPr id="25" name="台形 24"/>
          <p:cNvSpPr/>
          <p:nvPr/>
        </p:nvSpPr>
        <p:spPr bwMode="auto">
          <a:xfrm rot="5400000">
            <a:off x="2551064" y="2038051"/>
            <a:ext cx="1628775" cy="398341"/>
          </a:xfrm>
          <a:prstGeom prst="trapezoid">
            <a:avLst>
              <a:gd name="adj" fmla="val 48333"/>
            </a:avLst>
          </a:prstGeom>
          <a:solidFill>
            <a:srgbClr val="FFFF00"/>
          </a:solidFill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288000" tIns="90000" rIns="288000" bIns="90000" anchor="ctr"/>
          <a:lstStyle/>
          <a:p>
            <a:pPr>
              <a:defRPr/>
            </a:pPr>
            <a:endParaRPr lang="ja-JP" altLang="en-US" sz="2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" name="テキスト ボックス 164"/>
          <p:cNvSpPr txBox="1">
            <a:spLocks noChangeArrowheads="1"/>
          </p:cNvSpPr>
          <p:nvPr/>
        </p:nvSpPr>
        <p:spPr bwMode="auto">
          <a:xfrm>
            <a:off x="3184709" y="1680662"/>
            <a:ext cx="42672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>
                <a:solidFill>
                  <a:srgbClr val="000000"/>
                </a:solidFill>
              </a:rPr>
              <a:t>W</a:t>
            </a:r>
          </a:p>
          <a:p>
            <a:r>
              <a:rPr lang="en-US" altLang="ja-JP" sz="2000" dirty="0">
                <a:solidFill>
                  <a:srgbClr val="000000"/>
                </a:solidFill>
              </a:rPr>
              <a:t>D</a:t>
            </a:r>
          </a:p>
          <a:p>
            <a:r>
              <a:rPr lang="en-US" altLang="ja-JP" sz="2000" dirty="0">
                <a:solidFill>
                  <a:srgbClr val="000000"/>
                </a:solidFill>
              </a:rPr>
              <a:t>M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  <p:sp>
        <p:nvSpPr>
          <p:cNvPr id="28" name="テキスト ボックス 81"/>
          <p:cNvSpPr txBox="1">
            <a:spLocks noChangeArrowheads="1"/>
          </p:cNvSpPr>
          <p:nvPr/>
        </p:nvSpPr>
        <p:spPr bwMode="auto">
          <a:xfrm>
            <a:off x="231996" y="3216710"/>
            <a:ext cx="363030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cs typeface="Arial" pitchFamily="34" charset="0"/>
              </a:rPr>
              <a:t>Quantum signal at 1550nm</a:t>
            </a:r>
            <a:endParaRPr lang="ja-JP" altLang="en-US" sz="2000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29" name="フリーフォーム 28"/>
          <p:cNvSpPr/>
          <p:nvPr/>
        </p:nvSpPr>
        <p:spPr>
          <a:xfrm rot="1825605" flipH="1">
            <a:off x="3979688" y="1209802"/>
            <a:ext cx="360524" cy="1594340"/>
          </a:xfrm>
          <a:custGeom>
            <a:avLst/>
            <a:gdLst>
              <a:gd name="connsiteX0" fmla="*/ 264775 w 454121"/>
              <a:gd name="connsiteY0" fmla="*/ 0 h 1117600"/>
              <a:gd name="connsiteX1" fmla="*/ 24630 w 454121"/>
              <a:gd name="connsiteY1" fmla="*/ 471054 h 1117600"/>
              <a:gd name="connsiteX2" fmla="*/ 412557 w 454121"/>
              <a:gd name="connsiteY2" fmla="*/ 683491 h 1117600"/>
              <a:gd name="connsiteX3" fmla="*/ 274012 w 454121"/>
              <a:gd name="connsiteY3" fmla="*/ 1117600 h 11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121" h="1117600">
                <a:moveTo>
                  <a:pt x="264775" y="0"/>
                </a:moveTo>
                <a:cubicBezTo>
                  <a:pt x="132387" y="178569"/>
                  <a:pt x="0" y="357139"/>
                  <a:pt x="24630" y="471054"/>
                </a:cubicBezTo>
                <a:cubicBezTo>
                  <a:pt x="49260" y="584969"/>
                  <a:pt x="370993" y="575733"/>
                  <a:pt x="412557" y="683491"/>
                </a:cubicBezTo>
                <a:cubicBezTo>
                  <a:pt x="454121" y="791249"/>
                  <a:pt x="364066" y="954424"/>
                  <a:pt x="274012" y="1117600"/>
                </a:cubicBezTo>
              </a:path>
            </a:pathLst>
          </a:custGeom>
          <a:ln w="28575" cmpd="sng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0" name="フリーフォーム 29"/>
          <p:cNvSpPr/>
          <p:nvPr/>
        </p:nvSpPr>
        <p:spPr>
          <a:xfrm rot="21359832">
            <a:off x="2753181" y="2835889"/>
            <a:ext cx="142275" cy="467037"/>
          </a:xfrm>
          <a:custGeom>
            <a:avLst/>
            <a:gdLst>
              <a:gd name="connsiteX0" fmla="*/ 264775 w 454121"/>
              <a:gd name="connsiteY0" fmla="*/ 0 h 1117600"/>
              <a:gd name="connsiteX1" fmla="*/ 24630 w 454121"/>
              <a:gd name="connsiteY1" fmla="*/ 471054 h 1117600"/>
              <a:gd name="connsiteX2" fmla="*/ 412557 w 454121"/>
              <a:gd name="connsiteY2" fmla="*/ 683491 h 1117600"/>
              <a:gd name="connsiteX3" fmla="*/ 274012 w 454121"/>
              <a:gd name="connsiteY3" fmla="*/ 1117600 h 11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121" h="1117600">
                <a:moveTo>
                  <a:pt x="264775" y="0"/>
                </a:moveTo>
                <a:cubicBezTo>
                  <a:pt x="132387" y="178569"/>
                  <a:pt x="0" y="357139"/>
                  <a:pt x="24630" y="471054"/>
                </a:cubicBezTo>
                <a:cubicBezTo>
                  <a:pt x="49260" y="584969"/>
                  <a:pt x="370993" y="575733"/>
                  <a:pt x="412557" y="683491"/>
                </a:cubicBezTo>
                <a:cubicBezTo>
                  <a:pt x="454121" y="791249"/>
                  <a:pt x="364066" y="954424"/>
                  <a:pt x="274012" y="1117600"/>
                </a:cubicBezTo>
              </a:path>
            </a:pathLst>
          </a:custGeom>
          <a:ln w="28575" cmpd="sng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ja-JP" altLang="en-US">
              <a:solidFill>
                <a:srgbClr val="000000"/>
              </a:solidFill>
            </a:endParaRPr>
          </a:p>
        </p:txBody>
      </p:sp>
      <p:cxnSp>
        <p:nvCxnSpPr>
          <p:cNvPr id="91" name="直線矢印コネクタ 90"/>
          <p:cNvCxnSpPr/>
          <p:nvPr/>
        </p:nvCxnSpPr>
        <p:spPr bwMode="auto">
          <a:xfrm>
            <a:off x="2620370" y="2825093"/>
            <a:ext cx="1241946" cy="1588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8" name="四角形吹き出し 97"/>
          <p:cNvSpPr/>
          <p:nvPr/>
        </p:nvSpPr>
        <p:spPr bwMode="auto">
          <a:xfrm>
            <a:off x="2920625" y="3807731"/>
            <a:ext cx="5759355" cy="1318840"/>
          </a:xfrm>
          <a:prstGeom prst="wedgeRectCallout">
            <a:avLst>
              <a:gd name="adj1" fmla="val -34057"/>
              <a:gd name="adj2" fmla="val -116094"/>
            </a:avLst>
          </a:prstGeom>
          <a:noFill/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r>
              <a:rPr lang="en-US" altLang="ja-JP" dirty="0" smtClean="0">
                <a:solidFill>
                  <a:srgbClr val="FFFF00"/>
                </a:solidFill>
              </a:rPr>
              <a:t>Quantum and synchronization signals 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are transmitted in the same fiber for 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precise &amp; automatic synchronization </a:t>
            </a:r>
            <a:endParaRPr lang="ja-JP" altLang="en-US" dirty="0">
              <a:solidFill>
                <a:srgbClr val="FFFF00"/>
              </a:solidFill>
            </a:endParaRPr>
          </a:p>
        </p:txBody>
      </p:sp>
      <p:sp>
        <p:nvSpPr>
          <p:cNvPr id="96" name="フリーフォーム 95"/>
          <p:cNvSpPr/>
          <p:nvPr/>
        </p:nvSpPr>
        <p:spPr bwMode="auto">
          <a:xfrm>
            <a:off x="2019869" y="1776343"/>
            <a:ext cx="2047164" cy="939570"/>
          </a:xfrm>
          <a:custGeom>
            <a:avLst/>
            <a:gdLst>
              <a:gd name="connsiteX0" fmla="*/ 0 w 1910686"/>
              <a:gd name="connsiteY0" fmla="*/ 31845 h 1132765"/>
              <a:gd name="connsiteX1" fmla="*/ 1119116 w 1910686"/>
              <a:gd name="connsiteY1" fmla="*/ 141027 h 1132765"/>
              <a:gd name="connsiteX2" fmla="*/ 1364776 w 1910686"/>
              <a:gd name="connsiteY2" fmla="*/ 878006 h 1132765"/>
              <a:gd name="connsiteX3" fmla="*/ 1569492 w 1910686"/>
              <a:gd name="connsiteY3" fmla="*/ 1096371 h 1132765"/>
              <a:gd name="connsiteX4" fmla="*/ 1910686 w 1910686"/>
              <a:gd name="connsiteY4" fmla="*/ 1096371 h 1132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0686" h="1132765">
                <a:moveTo>
                  <a:pt x="0" y="31845"/>
                </a:moveTo>
                <a:cubicBezTo>
                  <a:pt x="445826" y="15922"/>
                  <a:pt x="891653" y="0"/>
                  <a:pt x="1119116" y="141027"/>
                </a:cubicBezTo>
                <a:cubicBezTo>
                  <a:pt x="1346579" y="282054"/>
                  <a:pt x="1289713" y="718782"/>
                  <a:pt x="1364776" y="878006"/>
                </a:cubicBezTo>
                <a:cubicBezTo>
                  <a:pt x="1439839" y="1037230"/>
                  <a:pt x="1478507" y="1059977"/>
                  <a:pt x="1569492" y="1096371"/>
                </a:cubicBezTo>
                <a:cubicBezTo>
                  <a:pt x="1660477" y="1132765"/>
                  <a:pt x="1785581" y="1114568"/>
                  <a:pt x="1910686" y="1096371"/>
                </a:cubicBezTo>
              </a:path>
            </a:pathLst>
          </a:custGeom>
          <a:noFill/>
          <a:ln w="38100" cap="flat" cmpd="sng" algn="ctr">
            <a:solidFill>
              <a:srgbClr val="FF00FF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1" name="正方形/長方形 30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Clock and frame synchronization </a:t>
            </a:r>
          </a:p>
        </p:txBody>
      </p:sp>
      <p:sp>
        <p:nvSpPr>
          <p:cNvPr id="55" name="Rectangle 32"/>
          <p:cNvSpPr>
            <a:spLocks noChangeArrowheads="1"/>
          </p:cNvSpPr>
          <p:nvPr/>
        </p:nvSpPr>
        <p:spPr bwMode="auto">
          <a:xfrm>
            <a:off x="257720" y="5808193"/>
            <a:ext cx="8625385" cy="880241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ct val="30000"/>
              </a:spcBef>
            </a:pPr>
            <a:r>
              <a:rPr lang="en-US" altLang="ja-JP" sz="2000" dirty="0" smtClean="0">
                <a:solidFill>
                  <a:schemeClr val="bg1"/>
                </a:solidFill>
              </a:rPr>
              <a:t>How to suppress Raman scattered photons from the synch-signals. </a:t>
            </a:r>
          </a:p>
          <a:p>
            <a:pPr algn="ctr">
              <a:spcBef>
                <a:spcPct val="30000"/>
              </a:spcBef>
            </a:pPr>
            <a:r>
              <a:rPr lang="en-US" altLang="ja-JP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Tanaka</a:t>
            </a:r>
            <a:r>
              <a:rPr lang="en-US" altLang="ja-JP" dirty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, et al., Opt. Express, 16, 11354 (2008).  </a:t>
            </a:r>
            <a:endParaRPr lang="en-US" altLang="ja-JP" b="0" dirty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テキスト ボックス 68"/>
          <p:cNvSpPr txBox="1">
            <a:spLocks noChangeArrowheads="1"/>
          </p:cNvSpPr>
          <p:nvPr/>
        </p:nvSpPr>
        <p:spPr bwMode="auto">
          <a:xfrm>
            <a:off x="807641" y="1832743"/>
            <a:ext cx="8402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>
                <a:solidFill>
                  <a:srgbClr val="FF00FF"/>
                </a:solidFill>
                <a:cs typeface="Arial" pitchFamily="34" charset="0"/>
              </a:rPr>
              <a:t>clock</a:t>
            </a:r>
            <a:endParaRPr lang="ja-JP" altLang="en-US" sz="2000" b="1" dirty="0">
              <a:solidFill>
                <a:srgbClr val="FF00FF"/>
              </a:solidFill>
              <a:cs typeface="Arial" pitchFamily="34" charset="0"/>
            </a:endParaRPr>
          </a:p>
        </p:txBody>
      </p:sp>
      <p:sp>
        <p:nvSpPr>
          <p:cNvPr id="49" name="テキスト ボックス 73"/>
          <p:cNvSpPr txBox="1">
            <a:spLocks noChangeArrowheads="1"/>
          </p:cNvSpPr>
          <p:nvPr/>
        </p:nvSpPr>
        <p:spPr bwMode="auto">
          <a:xfrm>
            <a:off x="1869105" y="3055073"/>
            <a:ext cx="60114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0" name="テキスト ボックス 74"/>
          <p:cNvSpPr txBox="1">
            <a:spLocks noChangeArrowheads="1"/>
          </p:cNvSpPr>
          <p:nvPr/>
        </p:nvSpPr>
        <p:spPr bwMode="auto">
          <a:xfrm>
            <a:off x="6734443" y="3032227"/>
            <a:ext cx="6270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1" name="テキスト ボックス 78"/>
          <p:cNvSpPr txBox="1">
            <a:spLocks noChangeArrowheads="1"/>
          </p:cNvSpPr>
          <p:nvPr/>
        </p:nvSpPr>
        <p:spPr bwMode="auto">
          <a:xfrm>
            <a:off x="1857702" y="4077133"/>
            <a:ext cx="6270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2" name="テキスト ボックス 81"/>
          <p:cNvSpPr txBox="1">
            <a:spLocks noChangeArrowheads="1"/>
          </p:cNvSpPr>
          <p:nvPr/>
        </p:nvSpPr>
        <p:spPr bwMode="auto">
          <a:xfrm>
            <a:off x="2018659" y="1279914"/>
            <a:ext cx="118857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 smtClean="0">
                <a:solidFill>
                  <a:srgbClr val="FF00FF"/>
                </a:solidFill>
                <a:cs typeface="Arial" pitchFamily="34" charset="0"/>
              </a:rPr>
              <a:t>Clock &amp; </a:t>
            </a:r>
          </a:p>
          <a:p>
            <a:r>
              <a:rPr lang="en-US" altLang="ja-JP" sz="2000" b="1" dirty="0" smtClean="0">
                <a:solidFill>
                  <a:srgbClr val="FF00FF"/>
                </a:solidFill>
                <a:cs typeface="Arial" pitchFamily="34" charset="0"/>
              </a:rPr>
              <a:t>Frame  </a:t>
            </a:r>
            <a:endParaRPr lang="ja-JP" altLang="en-US" sz="2000" b="1" dirty="0">
              <a:solidFill>
                <a:srgbClr val="FF00FF"/>
              </a:solidFill>
              <a:cs typeface="Arial" pitchFamily="34" charset="0"/>
            </a:endParaRPr>
          </a:p>
        </p:txBody>
      </p:sp>
      <p:sp>
        <p:nvSpPr>
          <p:cNvPr id="53" name="角丸四角形 52"/>
          <p:cNvSpPr/>
          <p:nvPr/>
        </p:nvSpPr>
        <p:spPr>
          <a:xfrm>
            <a:off x="197887" y="846703"/>
            <a:ext cx="3568895" cy="5376676"/>
          </a:xfrm>
          <a:prstGeom prst="roundRect">
            <a:avLst>
              <a:gd name="adj" fmla="val 8623"/>
            </a:avLst>
          </a:prstGeom>
          <a:noFill/>
          <a:ln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54" name="角丸四角形 53"/>
          <p:cNvSpPr/>
          <p:nvPr/>
        </p:nvSpPr>
        <p:spPr>
          <a:xfrm>
            <a:off x="5267433" y="873458"/>
            <a:ext cx="3699145" cy="5355432"/>
          </a:xfrm>
          <a:prstGeom prst="roundRect">
            <a:avLst>
              <a:gd name="adj" fmla="val 8885"/>
            </a:avLst>
          </a:prstGeom>
          <a:noFill/>
          <a:ln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6" name="テキスト ボックス 87"/>
          <p:cNvSpPr txBox="1">
            <a:spLocks noChangeArrowheads="1"/>
          </p:cNvSpPr>
          <p:nvPr/>
        </p:nvSpPr>
        <p:spPr bwMode="auto">
          <a:xfrm>
            <a:off x="1547199" y="338203"/>
            <a:ext cx="104387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chemeClr val="bg1"/>
                </a:solidFill>
                <a:cs typeface="Arial" pitchFamily="34" charset="0"/>
              </a:rPr>
              <a:t>Alice</a:t>
            </a:r>
            <a:endParaRPr lang="ja-JP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7" name="テキスト ボックス 88"/>
          <p:cNvSpPr txBox="1">
            <a:spLocks noChangeArrowheads="1"/>
          </p:cNvSpPr>
          <p:nvPr/>
        </p:nvSpPr>
        <p:spPr bwMode="auto">
          <a:xfrm>
            <a:off x="6699152" y="379147"/>
            <a:ext cx="88357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chemeClr val="bg1"/>
                </a:solidFill>
                <a:cs typeface="Arial" pitchFamily="34" charset="0"/>
              </a:rPr>
              <a:t>Bob</a:t>
            </a:r>
            <a:endParaRPr lang="ja-JP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8" name="右矢印 57"/>
          <p:cNvSpPr/>
          <p:nvPr/>
        </p:nvSpPr>
        <p:spPr>
          <a:xfrm>
            <a:off x="3875966" y="2811433"/>
            <a:ext cx="1323911" cy="228344"/>
          </a:xfrm>
          <a:prstGeom prst="rightArrow">
            <a:avLst>
              <a:gd name="adj1" fmla="val 50000"/>
              <a:gd name="adj2" fmla="val 109945"/>
            </a:avLst>
          </a:prstGeom>
          <a:solidFill>
            <a:schemeClr val="bg1">
              <a:alpha val="50196"/>
            </a:schemeClr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59" name="テキスト ボックス 82"/>
          <p:cNvSpPr txBox="1">
            <a:spLocks noChangeArrowheads="1"/>
          </p:cNvSpPr>
          <p:nvPr/>
        </p:nvSpPr>
        <p:spPr bwMode="auto">
          <a:xfrm>
            <a:off x="3020883" y="3654516"/>
            <a:ext cx="340349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Classical</a:t>
            </a:r>
            <a:r>
              <a:rPr lang="ja-JP" altLang="en-US" sz="2000" dirty="0" smtClean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ja-JP" sz="2000" dirty="0" smtClean="0">
                <a:solidFill>
                  <a:srgbClr val="FFFF00"/>
                </a:solidFill>
                <a:cs typeface="Arial" pitchFamily="34" charset="0"/>
              </a:rPr>
              <a:t>communications</a:t>
            </a:r>
            <a:endParaRPr lang="en-US" altLang="ja-JP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60" name="テキスト ボックス 77"/>
          <p:cNvSpPr txBox="1">
            <a:spLocks noChangeArrowheads="1"/>
          </p:cNvSpPr>
          <p:nvPr/>
        </p:nvSpPr>
        <p:spPr bwMode="auto">
          <a:xfrm>
            <a:off x="7734341" y="2896195"/>
            <a:ext cx="114005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cs typeface="Arial" pitchFamily="34" charset="0"/>
              </a:rPr>
              <a:t>Photon </a:t>
            </a:r>
          </a:p>
          <a:p>
            <a:r>
              <a:rPr lang="en-US" altLang="ja-JP" sz="2000" dirty="0" smtClean="0">
                <a:solidFill>
                  <a:srgbClr val="FFFF00"/>
                </a:solidFill>
                <a:cs typeface="Arial" pitchFamily="34" charset="0"/>
              </a:rPr>
              <a:t>clicks </a:t>
            </a:r>
            <a:endParaRPr lang="en-US" altLang="ja-JP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61" name="正方形/長方形 60"/>
          <p:cNvSpPr/>
          <p:nvPr/>
        </p:nvSpPr>
        <p:spPr>
          <a:xfrm>
            <a:off x="791570" y="5677465"/>
            <a:ext cx="2286836" cy="3957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tx1"/>
                </a:solidFill>
              </a:rPr>
              <a:t>IA Server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62" name="正方形/長方形 61"/>
          <p:cNvSpPr/>
          <p:nvPr/>
        </p:nvSpPr>
        <p:spPr>
          <a:xfrm>
            <a:off x="6414447" y="5677465"/>
            <a:ext cx="2065293" cy="3957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tx1"/>
                </a:solidFill>
              </a:rPr>
              <a:t>IA Server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cxnSp>
        <p:nvCxnSpPr>
          <p:cNvPr id="63" name="直線矢印コネクタ 62"/>
          <p:cNvCxnSpPr/>
          <p:nvPr/>
        </p:nvCxnSpPr>
        <p:spPr>
          <a:xfrm rot="5400000" flipH="1" flipV="1">
            <a:off x="6803667" y="5361907"/>
            <a:ext cx="536893" cy="0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テキスト ボックス 74"/>
          <p:cNvSpPr txBox="1">
            <a:spLocks noChangeArrowheads="1"/>
          </p:cNvSpPr>
          <p:nvPr/>
        </p:nvSpPr>
        <p:spPr bwMode="auto">
          <a:xfrm>
            <a:off x="5996447" y="5213125"/>
            <a:ext cx="116730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Control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cxnSp>
        <p:nvCxnSpPr>
          <p:cNvPr id="65" name="直線矢印コネクタ 64"/>
          <p:cNvCxnSpPr/>
          <p:nvPr/>
        </p:nvCxnSpPr>
        <p:spPr>
          <a:xfrm rot="5400000" flipH="1" flipV="1">
            <a:off x="1191206" y="5346750"/>
            <a:ext cx="536893" cy="3017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テキスト ボックス 74"/>
          <p:cNvSpPr txBox="1">
            <a:spLocks noChangeArrowheads="1"/>
          </p:cNvSpPr>
          <p:nvPr/>
        </p:nvSpPr>
        <p:spPr bwMode="auto">
          <a:xfrm>
            <a:off x="375312" y="5199477"/>
            <a:ext cx="116730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Control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cxnSp>
        <p:nvCxnSpPr>
          <p:cNvPr id="67" name="直線矢印コネクタ 66"/>
          <p:cNvCxnSpPr/>
          <p:nvPr/>
        </p:nvCxnSpPr>
        <p:spPr>
          <a:xfrm rot="16200000" flipH="1">
            <a:off x="1817827" y="5390786"/>
            <a:ext cx="536893" cy="0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テキスト ボックス 78"/>
          <p:cNvSpPr txBox="1">
            <a:spLocks noChangeArrowheads="1"/>
          </p:cNvSpPr>
          <p:nvPr/>
        </p:nvSpPr>
        <p:spPr bwMode="auto">
          <a:xfrm>
            <a:off x="2140567" y="5158533"/>
            <a:ext cx="128112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>
                <a:solidFill>
                  <a:srgbClr val="FFFF00"/>
                </a:solidFill>
                <a:cs typeface="Arial" pitchFamily="34" charset="0"/>
              </a:rPr>
              <a:t>Final key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cxnSp>
        <p:nvCxnSpPr>
          <p:cNvPr id="69" name="直線矢印コネクタ 68"/>
          <p:cNvCxnSpPr/>
          <p:nvPr/>
        </p:nvCxnSpPr>
        <p:spPr>
          <a:xfrm rot="16200000" flipH="1">
            <a:off x="7249323" y="5377138"/>
            <a:ext cx="536893" cy="0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テキスト ボックス 78"/>
          <p:cNvSpPr txBox="1">
            <a:spLocks noChangeArrowheads="1"/>
          </p:cNvSpPr>
          <p:nvPr/>
        </p:nvSpPr>
        <p:spPr bwMode="auto">
          <a:xfrm>
            <a:off x="7572062" y="5144885"/>
            <a:ext cx="128112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FFFF00"/>
                </a:solidFill>
                <a:cs typeface="Arial" pitchFamily="34" charset="0"/>
              </a:rPr>
              <a:t>Final key</a:t>
            </a:r>
            <a:endParaRPr lang="ja-JP" altLang="en-US" sz="2000" b="1">
              <a:solidFill>
                <a:srgbClr val="FFFF00"/>
              </a:solidFill>
              <a:cs typeface="Arial" pitchFamily="34" charset="0"/>
            </a:endParaRPr>
          </a:p>
        </p:txBody>
      </p:sp>
      <p:cxnSp>
        <p:nvCxnSpPr>
          <p:cNvPr id="71" name="直線コネクタ 162"/>
          <p:cNvCxnSpPr>
            <a:cxnSpLocks noChangeShapeType="1"/>
          </p:cNvCxnSpPr>
          <p:nvPr/>
        </p:nvCxnSpPr>
        <p:spPr bwMode="auto">
          <a:xfrm flipV="1">
            <a:off x="5911815" y="1627194"/>
            <a:ext cx="1034892" cy="1"/>
          </a:xfrm>
          <a:prstGeom prst="line">
            <a:avLst/>
          </a:prstGeom>
          <a:noFill/>
          <a:ln w="38100" algn="ctr">
            <a:solidFill>
              <a:srgbClr val="FFFF00"/>
            </a:solidFill>
            <a:round/>
            <a:headEnd/>
            <a:tailEnd/>
          </a:ln>
        </p:spPr>
      </p:cxnSp>
      <p:sp>
        <p:nvSpPr>
          <p:cNvPr id="73" name="テキスト ボックス 81"/>
          <p:cNvSpPr txBox="1">
            <a:spLocks noChangeArrowheads="1"/>
          </p:cNvSpPr>
          <p:nvPr/>
        </p:nvSpPr>
        <p:spPr bwMode="auto">
          <a:xfrm>
            <a:off x="6784083" y="1896346"/>
            <a:ext cx="200743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 smtClean="0">
                <a:solidFill>
                  <a:srgbClr val="FF00FF"/>
                </a:solidFill>
                <a:cs typeface="Arial" pitchFamily="34" charset="0"/>
              </a:rPr>
              <a:t>Clock &amp; Frame  </a:t>
            </a:r>
            <a:endParaRPr lang="ja-JP" altLang="en-US" sz="2000" b="1" dirty="0">
              <a:solidFill>
                <a:srgbClr val="FF00FF"/>
              </a:solidFill>
              <a:cs typeface="Arial" pitchFamily="34" charset="0"/>
            </a:endParaRPr>
          </a:p>
        </p:txBody>
      </p:sp>
      <p:cxnSp>
        <p:nvCxnSpPr>
          <p:cNvPr id="74" name="直線コネクタ 162"/>
          <p:cNvCxnSpPr>
            <a:cxnSpLocks noChangeShapeType="1"/>
          </p:cNvCxnSpPr>
          <p:nvPr/>
        </p:nvCxnSpPr>
        <p:spPr bwMode="auto">
          <a:xfrm flipV="1">
            <a:off x="2010761" y="1629470"/>
            <a:ext cx="1305644" cy="1"/>
          </a:xfrm>
          <a:prstGeom prst="lin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</p:spPr>
      </p:cxnSp>
      <p:sp>
        <p:nvSpPr>
          <p:cNvPr id="76" name="テキスト ボックス 74"/>
          <p:cNvSpPr txBox="1">
            <a:spLocks noChangeArrowheads="1"/>
          </p:cNvSpPr>
          <p:nvPr/>
        </p:nvSpPr>
        <p:spPr bwMode="auto">
          <a:xfrm>
            <a:off x="6736715" y="4044451"/>
            <a:ext cx="6270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cxnSp>
        <p:nvCxnSpPr>
          <p:cNvPr id="81" name="直線矢印コネクタ 80"/>
          <p:cNvCxnSpPr/>
          <p:nvPr/>
        </p:nvCxnSpPr>
        <p:spPr>
          <a:xfrm rot="5400000" flipH="1" flipV="1">
            <a:off x="6990016" y="3209487"/>
            <a:ext cx="573206" cy="11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直線コネクタ 81"/>
          <p:cNvCxnSpPr/>
          <p:nvPr/>
        </p:nvCxnSpPr>
        <p:spPr bwMode="auto">
          <a:xfrm>
            <a:off x="848436" y="4819931"/>
            <a:ext cx="761545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3" name="円/楕円 82"/>
          <p:cNvSpPr/>
          <p:nvPr/>
        </p:nvSpPr>
        <p:spPr>
          <a:xfrm>
            <a:off x="4399737" y="4339985"/>
            <a:ext cx="305033" cy="476398"/>
          </a:xfrm>
          <a:prstGeom prst="ellipse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84" name="円/楕円 83"/>
          <p:cNvSpPr/>
          <p:nvPr/>
        </p:nvSpPr>
        <p:spPr>
          <a:xfrm>
            <a:off x="4550549" y="4339985"/>
            <a:ext cx="308053" cy="476398"/>
          </a:xfrm>
          <a:prstGeom prst="ellipse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85" name="正方形/長方形 84"/>
          <p:cNvSpPr/>
          <p:nvPr/>
        </p:nvSpPr>
        <p:spPr>
          <a:xfrm>
            <a:off x="805217" y="4619060"/>
            <a:ext cx="2273189" cy="43805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tx1"/>
                </a:solidFill>
              </a:rPr>
              <a:t>Key </a:t>
            </a:r>
            <a:r>
              <a:rPr lang="en-US" altLang="ja-JP" sz="2000" dirty="0" smtClean="0">
                <a:solidFill>
                  <a:schemeClr val="tx1"/>
                </a:solidFill>
              </a:rPr>
              <a:t>d</a:t>
            </a:r>
            <a:r>
              <a:rPr lang="en-US" altLang="ja-JP" sz="2000" b="1" dirty="0" smtClean="0">
                <a:solidFill>
                  <a:schemeClr val="tx1"/>
                </a:solidFill>
              </a:rPr>
              <a:t>ist</a:t>
            </a:r>
            <a:r>
              <a:rPr lang="en-US" altLang="ja-JP" sz="2000" dirty="0" smtClean="0">
                <a:solidFill>
                  <a:schemeClr val="tx1"/>
                </a:solidFill>
              </a:rPr>
              <a:t>illation 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86" name="正方形/長方形 85"/>
          <p:cNvSpPr/>
          <p:nvPr/>
        </p:nvSpPr>
        <p:spPr>
          <a:xfrm>
            <a:off x="6403169" y="4607684"/>
            <a:ext cx="2273189" cy="43805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tx1"/>
                </a:solidFill>
              </a:rPr>
              <a:t>Key </a:t>
            </a:r>
            <a:r>
              <a:rPr lang="en-US" altLang="ja-JP" sz="2000" dirty="0" smtClean="0">
                <a:solidFill>
                  <a:schemeClr val="tx1"/>
                </a:solidFill>
              </a:rPr>
              <a:t>d</a:t>
            </a:r>
            <a:r>
              <a:rPr lang="en-US" altLang="ja-JP" sz="2000" b="1" dirty="0" smtClean="0">
                <a:solidFill>
                  <a:schemeClr val="tx1"/>
                </a:solidFill>
              </a:rPr>
              <a:t>ist</a:t>
            </a:r>
            <a:r>
              <a:rPr lang="en-US" altLang="ja-JP" sz="2000" dirty="0" smtClean="0">
                <a:solidFill>
                  <a:schemeClr val="tx1"/>
                </a:solidFill>
              </a:rPr>
              <a:t>illation 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87" name="右大かっこ 86"/>
          <p:cNvSpPr/>
          <p:nvPr/>
        </p:nvSpPr>
        <p:spPr bwMode="auto">
          <a:xfrm rot="16200000">
            <a:off x="4558359" y="2688603"/>
            <a:ext cx="409431" cy="3330055"/>
          </a:xfrm>
          <a:prstGeom prst="rightBracket">
            <a:avLst>
              <a:gd name="adj" fmla="val 198374"/>
            </a:avLst>
          </a:prstGeom>
          <a:noFill/>
          <a:ln w="76200" cap="flat" cmpd="sng" algn="ctr">
            <a:solidFill>
              <a:schemeClr val="bg1"/>
            </a:solidFill>
            <a:prstDash val="solid"/>
            <a:round/>
            <a:headEnd type="triangle" w="med" len="sm"/>
            <a:tailEnd type="triangle" w="med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88" name="正方形/長方形 87"/>
          <p:cNvSpPr/>
          <p:nvPr/>
        </p:nvSpPr>
        <p:spPr>
          <a:xfrm>
            <a:off x="315225" y="905337"/>
            <a:ext cx="18261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1.244 GHz 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32" name="直線コネクタ 31"/>
          <p:cNvCxnSpPr/>
          <p:nvPr/>
        </p:nvCxnSpPr>
        <p:spPr bwMode="auto">
          <a:xfrm>
            <a:off x="423080" y="2674958"/>
            <a:ext cx="7615451" cy="0"/>
          </a:xfrm>
          <a:prstGeom prst="line">
            <a:avLst/>
          </a:prstGeom>
          <a:solidFill>
            <a:schemeClr val="accent1"/>
          </a:solidFill>
          <a:ln w="571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正方形/長方形 32"/>
          <p:cNvSpPr/>
          <p:nvPr/>
        </p:nvSpPr>
        <p:spPr>
          <a:xfrm>
            <a:off x="330837" y="2474507"/>
            <a:ext cx="665445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tx1"/>
                </a:solidFill>
              </a:rPr>
              <a:t>LD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34" name="正方形/長方形 33"/>
          <p:cNvSpPr/>
          <p:nvPr/>
        </p:nvSpPr>
        <p:spPr>
          <a:xfrm>
            <a:off x="1091821" y="3545275"/>
            <a:ext cx="1514901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 smtClean="0">
                <a:solidFill>
                  <a:schemeClr val="tx1"/>
                </a:solidFill>
              </a:rPr>
              <a:t>Controller 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36" name="正方形/長方形 35"/>
          <p:cNvSpPr/>
          <p:nvPr/>
        </p:nvSpPr>
        <p:spPr>
          <a:xfrm>
            <a:off x="1348232" y="2474507"/>
            <a:ext cx="1272136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solidFill>
                  <a:schemeClr val="tx1"/>
                </a:solidFill>
              </a:rPr>
              <a:t>Encoder 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37" name="正方形/長方形 36"/>
          <p:cNvSpPr/>
          <p:nvPr/>
        </p:nvSpPr>
        <p:spPr>
          <a:xfrm>
            <a:off x="6785099" y="2447211"/>
            <a:ext cx="1649218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solidFill>
                  <a:schemeClr val="tx1"/>
                </a:solidFill>
              </a:rPr>
              <a:t>Decoder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38" name="円/楕円 37"/>
          <p:cNvSpPr/>
          <p:nvPr/>
        </p:nvSpPr>
        <p:spPr>
          <a:xfrm>
            <a:off x="4260990" y="2068011"/>
            <a:ext cx="304642" cy="576103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39" name="円/楕円 38"/>
          <p:cNvSpPr/>
          <p:nvPr/>
        </p:nvSpPr>
        <p:spPr>
          <a:xfrm>
            <a:off x="4411802" y="2068011"/>
            <a:ext cx="307658" cy="576103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cxnSp>
        <p:nvCxnSpPr>
          <p:cNvPr id="40" name="直線矢印コネクタ 39"/>
          <p:cNvCxnSpPr/>
          <p:nvPr/>
        </p:nvCxnSpPr>
        <p:spPr>
          <a:xfrm rot="5400000" flipH="1" flipV="1">
            <a:off x="1569488" y="3234511"/>
            <a:ext cx="573206" cy="11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線矢印コネクタ 40"/>
          <p:cNvCxnSpPr/>
          <p:nvPr/>
        </p:nvCxnSpPr>
        <p:spPr>
          <a:xfrm rot="5400000">
            <a:off x="7422159" y="3188547"/>
            <a:ext cx="548958" cy="3015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線矢印コネクタ 41"/>
          <p:cNvCxnSpPr/>
          <p:nvPr/>
        </p:nvCxnSpPr>
        <p:spPr>
          <a:xfrm rot="16200000" flipH="1">
            <a:off x="1584314" y="4251776"/>
            <a:ext cx="536893" cy="0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線矢印コネクタ 42"/>
          <p:cNvCxnSpPr/>
          <p:nvPr/>
        </p:nvCxnSpPr>
        <p:spPr>
          <a:xfrm rot="16200000" flipH="1">
            <a:off x="7009371" y="4292720"/>
            <a:ext cx="536893" cy="0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" name="グループ化 154"/>
          <p:cNvGrpSpPr/>
          <p:nvPr/>
        </p:nvGrpSpPr>
        <p:grpSpPr>
          <a:xfrm>
            <a:off x="652912" y="1770535"/>
            <a:ext cx="6975261" cy="686059"/>
            <a:chOff x="680208" y="1993952"/>
            <a:chExt cx="6975261" cy="559141"/>
          </a:xfrm>
        </p:grpSpPr>
        <p:cxnSp>
          <p:nvCxnSpPr>
            <p:cNvPr id="45" name="直線矢印コネクタ 44"/>
            <p:cNvCxnSpPr/>
            <p:nvPr/>
          </p:nvCxnSpPr>
          <p:spPr>
            <a:xfrm rot="16200000" flipH="1">
              <a:off x="1611321" y="2283138"/>
              <a:ext cx="536893" cy="3015"/>
            </a:xfrm>
            <a:prstGeom prst="straightConnector1">
              <a:avLst/>
            </a:prstGeom>
            <a:ln w="28575">
              <a:solidFill>
                <a:srgbClr val="FF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線矢印コネクタ 45"/>
            <p:cNvCxnSpPr/>
            <p:nvPr/>
          </p:nvCxnSpPr>
          <p:spPr>
            <a:xfrm rot="16200000" flipH="1">
              <a:off x="413270" y="2283138"/>
              <a:ext cx="536893" cy="3017"/>
            </a:xfrm>
            <a:prstGeom prst="straightConnector1">
              <a:avLst/>
            </a:prstGeom>
            <a:ln w="28575">
              <a:solidFill>
                <a:srgbClr val="FF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矢印コネクタ 46"/>
            <p:cNvCxnSpPr/>
            <p:nvPr/>
          </p:nvCxnSpPr>
          <p:spPr>
            <a:xfrm rot="16200000" flipH="1">
              <a:off x="7385514" y="2260890"/>
              <a:ext cx="536893" cy="3017"/>
            </a:xfrm>
            <a:prstGeom prst="straightConnector1">
              <a:avLst/>
            </a:prstGeom>
            <a:ln w="28575">
              <a:solidFill>
                <a:srgbClr val="FF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" name="グループ化 89"/>
          <p:cNvGrpSpPr/>
          <p:nvPr/>
        </p:nvGrpSpPr>
        <p:grpSpPr>
          <a:xfrm>
            <a:off x="3166281" y="1276181"/>
            <a:ext cx="2933014" cy="1642412"/>
            <a:chOff x="3166281" y="1276181"/>
            <a:chExt cx="2933014" cy="1642412"/>
          </a:xfrm>
        </p:grpSpPr>
        <p:sp>
          <p:nvSpPr>
            <p:cNvPr id="77" name="台形 76"/>
            <p:cNvSpPr/>
            <p:nvPr/>
          </p:nvSpPr>
          <p:spPr bwMode="auto">
            <a:xfrm rot="16200000" flipH="1">
              <a:off x="5051345" y="1896676"/>
              <a:ext cx="1628775" cy="387786"/>
            </a:xfrm>
            <a:prstGeom prst="trapezoid">
              <a:avLst>
                <a:gd name="adj" fmla="val 48333"/>
              </a:avLst>
            </a:prstGeom>
            <a:solidFill>
              <a:srgbClr val="FFFF00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lIns="288000" tIns="90000" rIns="288000" bIns="90000" anchor="ctr"/>
            <a:lstStyle/>
            <a:p>
              <a:pPr>
                <a:defRPr/>
              </a:pPr>
              <a:endParaRPr lang="ja-JP" altLang="en-US" sz="2000">
                <a:latin typeface="Arial" charset="0"/>
              </a:endParaRPr>
            </a:p>
          </p:txBody>
        </p:sp>
        <p:sp>
          <p:nvSpPr>
            <p:cNvPr id="78" name="テキスト ボックス 165"/>
            <p:cNvSpPr txBox="1">
              <a:spLocks noChangeArrowheads="1"/>
            </p:cNvSpPr>
            <p:nvPr/>
          </p:nvSpPr>
          <p:spPr bwMode="auto">
            <a:xfrm>
              <a:off x="5672575" y="1561281"/>
              <a:ext cx="426720" cy="1015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b="1" dirty="0"/>
                <a:t>W</a:t>
              </a:r>
            </a:p>
            <a:p>
              <a:r>
                <a:rPr lang="en-US" altLang="ja-JP" sz="2000" b="1" dirty="0"/>
                <a:t>D</a:t>
              </a:r>
            </a:p>
            <a:p>
              <a:r>
                <a:rPr lang="en-US" altLang="ja-JP" sz="2000" b="1" dirty="0"/>
                <a:t>M</a:t>
              </a:r>
              <a:endParaRPr lang="ja-JP" altLang="en-US" sz="2000" b="1" dirty="0"/>
            </a:p>
          </p:txBody>
        </p:sp>
        <p:sp>
          <p:nvSpPr>
            <p:cNvPr id="79" name="台形 78"/>
            <p:cNvSpPr/>
            <p:nvPr/>
          </p:nvSpPr>
          <p:spPr bwMode="auto">
            <a:xfrm rot="5400000">
              <a:off x="2551064" y="1905035"/>
              <a:ext cx="1628775" cy="398341"/>
            </a:xfrm>
            <a:prstGeom prst="trapezoid">
              <a:avLst>
                <a:gd name="adj" fmla="val 48333"/>
              </a:avLst>
            </a:prstGeom>
            <a:solidFill>
              <a:srgbClr val="FFFF00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lIns="288000" tIns="90000" rIns="288000" bIns="90000" anchor="ctr"/>
            <a:lstStyle/>
            <a:p>
              <a:pPr>
                <a:defRPr/>
              </a:pPr>
              <a:endParaRPr lang="ja-JP" altLang="en-US" sz="2000" dirty="0">
                <a:latin typeface="Arial" charset="0"/>
              </a:endParaRPr>
            </a:p>
          </p:txBody>
        </p:sp>
        <p:sp>
          <p:nvSpPr>
            <p:cNvPr id="80" name="テキスト ボックス 164"/>
            <p:cNvSpPr txBox="1">
              <a:spLocks noChangeArrowheads="1"/>
            </p:cNvSpPr>
            <p:nvPr/>
          </p:nvSpPr>
          <p:spPr bwMode="auto">
            <a:xfrm>
              <a:off x="3184709" y="1547646"/>
              <a:ext cx="426720" cy="1015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b="1" dirty="0"/>
                <a:t>W</a:t>
              </a:r>
            </a:p>
            <a:p>
              <a:r>
                <a:rPr lang="en-US" altLang="ja-JP" sz="2000" b="1" dirty="0"/>
                <a:t>D</a:t>
              </a:r>
            </a:p>
            <a:p>
              <a:r>
                <a:rPr lang="en-US" altLang="ja-JP" sz="2000" b="1" dirty="0"/>
                <a:t>M</a:t>
              </a:r>
              <a:endParaRPr lang="ja-JP" altLang="en-US" sz="2000" b="1" dirty="0"/>
            </a:p>
          </p:txBody>
        </p:sp>
      </p:grpSp>
      <p:sp>
        <p:nvSpPr>
          <p:cNvPr id="72" name="正方形/長方形 71"/>
          <p:cNvSpPr/>
          <p:nvPr/>
        </p:nvSpPr>
        <p:spPr>
          <a:xfrm>
            <a:off x="6782937" y="1400722"/>
            <a:ext cx="1651380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 smtClean="0">
                <a:solidFill>
                  <a:schemeClr val="tx1"/>
                </a:solidFill>
              </a:rPr>
              <a:t>Sync.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75" name="正方形/長方形 74"/>
          <p:cNvSpPr/>
          <p:nvPr/>
        </p:nvSpPr>
        <p:spPr>
          <a:xfrm>
            <a:off x="358133" y="1400722"/>
            <a:ext cx="1661735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 smtClean="0">
                <a:solidFill>
                  <a:schemeClr val="tx1"/>
                </a:solidFill>
              </a:rPr>
              <a:t>Sync.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92" name="正方形/長方形 91"/>
          <p:cNvSpPr/>
          <p:nvPr/>
        </p:nvSpPr>
        <p:spPr>
          <a:xfrm>
            <a:off x="3284905" y="54592"/>
            <a:ext cx="262458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Whole system </a:t>
            </a:r>
            <a:endParaRPr lang="ja-JP" altLang="en-US" sz="2800" dirty="0"/>
          </a:p>
        </p:txBody>
      </p:sp>
      <p:sp>
        <p:nvSpPr>
          <p:cNvPr id="93" name="正方形/長方形 92"/>
          <p:cNvSpPr/>
          <p:nvPr/>
        </p:nvSpPr>
        <p:spPr>
          <a:xfrm>
            <a:off x="6812518" y="3561197"/>
            <a:ext cx="1514901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 smtClean="0">
                <a:solidFill>
                  <a:schemeClr val="tx1"/>
                </a:solidFill>
              </a:rPr>
              <a:t>Controller 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131" name="テキスト ボックス 1975"/>
          <p:cNvSpPr txBox="1">
            <a:spLocks noChangeArrowheads="1"/>
          </p:cNvSpPr>
          <p:nvPr/>
        </p:nvSpPr>
        <p:spPr bwMode="auto">
          <a:xfrm>
            <a:off x="1091821" y="6376002"/>
            <a:ext cx="1442091" cy="400110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Agent </a:t>
            </a:r>
          </a:p>
        </p:txBody>
      </p:sp>
      <p:sp>
        <p:nvSpPr>
          <p:cNvPr id="132" name="テキスト ボックス 1975"/>
          <p:cNvSpPr txBox="1">
            <a:spLocks noChangeArrowheads="1"/>
          </p:cNvSpPr>
          <p:nvPr/>
        </p:nvSpPr>
        <p:spPr bwMode="auto">
          <a:xfrm>
            <a:off x="6621533" y="6364626"/>
            <a:ext cx="1442091" cy="400110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Agent </a:t>
            </a:r>
          </a:p>
        </p:txBody>
      </p:sp>
      <p:grpSp>
        <p:nvGrpSpPr>
          <p:cNvPr id="135" name="グループ化 134"/>
          <p:cNvGrpSpPr/>
          <p:nvPr/>
        </p:nvGrpSpPr>
        <p:grpSpPr>
          <a:xfrm>
            <a:off x="1624193" y="6059605"/>
            <a:ext cx="409324" cy="311584"/>
            <a:chOff x="4394688" y="5764475"/>
            <a:chExt cx="628130" cy="579420"/>
          </a:xfrm>
        </p:grpSpPr>
        <p:cxnSp>
          <p:nvCxnSpPr>
            <p:cNvPr id="133" name="直線矢印コネクタ 132"/>
            <p:cNvCxnSpPr/>
            <p:nvPr/>
          </p:nvCxnSpPr>
          <p:spPr>
            <a:xfrm rot="5400000" flipH="1" flipV="1">
              <a:off x="4127750" y="6031413"/>
              <a:ext cx="536893" cy="301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直線矢印コネクタ 133"/>
            <p:cNvCxnSpPr/>
            <p:nvPr/>
          </p:nvCxnSpPr>
          <p:spPr>
            <a:xfrm rot="16200000" flipH="1">
              <a:off x="4754371" y="6075449"/>
              <a:ext cx="536893" cy="0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グループ化 135"/>
          <p:cNvGrpSpPr/>
          <p:nvPr/>
        </p:nvGrpSpPr>
        <p:grpSpPr>
          <a:xfrm>
            <a:off x="7126516" y="6075528"/>
            <a:ext cx="409324" cy="311584"/>
            <a:chOff x="4394688" y="5764475"/>
            <a:chExt cx="628130" cy="579420"/>
          </a:xfrm>
        </p:grpSpPr>
        <p:cxnSp>
          <p:nvCxnSpPr>
            <p:cNvPr id="137" name="直線矢印コネクタ 136"/>
            <p:cNvCxnSpPr/>
            <p:nvPr/>
          </p:nvCxnSpPr>
          <p:spPr>
            <a:xfrm rot="5400000" flipH="1" flipV="1">
              <a:off x="4127750" y="6031413"/>
              <a:ext cx="536893" cy="301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矢印コネクタ 137"/>
            <p:cNvCxnSpPr/>
            <p:nvPr/>
          </p:nvCxnSpPr>
          <p:spPr>
            <a:xfrm rot="16200000" flipH="1">
              <a:off x="4754371" y="6075449"/>
              <a:ext cx="536893" cy="0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9" name="直線矢印コネクタ 88"/>
          <p:cNvCxnSpPr/>
          <p:nvPr/>
        </p:nvCxnSpPr>
        <p:spPr>
          <a:xfrm rot="5400000">
            <a:off x="7424431" y="4269011"/>
            <a:ext cx="548958" cy="3015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テキスト ボックス 77"/>
          <p:cNvSpPr txBox="1">
            <a:spLocks noChangeArrowheads="1"/>
          </p:cNvSpPr>
          <p:nvPr/>
        </p:nvSpPr>
        <p:spPr bwMode="auto">
          <a:xfrm>
            <a:off x="7641077" y="4058547"/>
            <a:ext cx="13805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cs typeface="Arial" pitchFamily="34" charset="0"/>
              </a:rPr>
              <a:t>Raw data </a:t>
            </a:r>
            <a:endParaRPr lang="en-US" altLang="ja-JP" sz="2000" b="1" dirty="0">
              <a:solidFill>
                <a:srgbClr val="FFFF00"/>
              </a:solidFill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" name="AutoShape 2"/>
          <p:cNvSpPr>
            <a:spLocks noChangeAspect="1" noChangeArrowheads="1"/>
          </p:cNvSpPr>
          <p:nvPr/>
        </p:nvSpPr>
        <p:spPr bwMode="auto">
          <a:xfrm>
            <a:off x="2040349" y="1433021"/>
            <a:ext cx="6349830" cy="1441966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56" name="AutoShape 2"/>
          <p:cNvSpPr>
            <a:spLocks noChangeAspect="1" noChangeArrowheads="1"/>
          </p:cNvSpPr>
          <p:nvPr/>
        </p:nvSpPr>
        <p:spPr bwMode="auto">
          <a:xfrm>
            <a:off x="1968424" y="5022382"/>
            <a:ext cx="6349830" cy="1650752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grpSp>
        <p:nvGrpSpPr>
          <p:cNvPr id="2" name="グループ化 1656"/>
          <p:cNvGrpSpPr/>
          <p:nvPr/>
        </p:nvGrpSpPr>
        <p:grpSpPr>
          <a:xfrm>
            <a:off x="4290754" y="3566052"/>
            <a:ext cx="2233415" cy="1876111"/>
            <a:chOff x="3785787" y="3070746"/>
            <a:chExt cx="2233415" cy="2256729"/>
          </a:xfrm>
        </p:grpSpPr>
        <p:pic>
          <p:nvPicPr>
            <p:cNvPr id="59" name="図 1944" descr="光円錐緑４.png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342987" y="3152632"/>
              <a:ext cx="676215" cy="21748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0" name="図 1941" descr="光円錐緑２.png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785787" y="3070746"/>
              <a:ext cx="961939" cy="2112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61" name="テキスト ボックス 1949"/>
          <p:cNvSpPr txBox="1">
            <a:spLocks noChangeArrowheads="1"/>
          </p:cNvSpPr>
          <p:nvPr/>
        </p:nvSpPr>
        <p:spPr bwMode="auto">
          <a:xfrm rot="18817187">
            <a:off x="6596505" y="5677003"/>
            <a:ext cx="225862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Quantum Layer</a:t>
            </a:r>
            <a:endParaRPr lang="ja-JP" altLang="en-US" sz="2000" b="1" i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62" name="円/楕円 1994"/>
          <p:cNvSpPr>
            <a:spLocks noChangeArrowheads="1"/>
          </p:cNvSpPr>
          <p:nvPr/>
        </p:nvSpPr>
        <p:spPr bwMode="auto">
          <a:xfrm>
            <a:off x="5854303" y="5183502"/>
            <a:ext cx="660341" cy="447675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3" name="円/楕円 1995"/>
          <p:cNvSpPr>
            <a:spLocks noChangeArrowheads="1"/>
          </p:cNvSpPr>
          <p:nvPr/>
        </p:nvSpPr>
        <p:spPr bwMode="auto">
          <a:xfrm>
            <a:off x="6352734" y="6192866"/>
            <a:ext cx="601608" cy="268288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cxnSp>
        <p:nvCxnSpPr>
          <p:cNvPr id="65" name="直線コネクタ 64"/>
          <p:cNvCxnSpPr/>
          <p:nvPr/>
        </p:nvCxnSpPr>
        <p:spPr bwMode="auto">
          <a:xfrm rot="5400000" flipH="1" flipV="1">
            <a:off x="5549824" y="5318154"/>
            <a:ext cx="752475" cy="7143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1122"/>
          <p:cNvGrpSpPr>
            <a:grpSpLocks noChangeAspect="1"/>
          </p:cNvGrpSpPr>
          <p:nvPr/>
        </p:nvGrpSpPr>
        <p:grpSpPr bwMode="auto">
          <a:xfrm>
            <a:off x="6003531" y="5426984"/>
            <a:ext cx="407952" cy="190500"/>
            <a:chOff x="2256" y="514"/>
            <a:chExt cx="2405" cy="1118"/>
          </a:xfrm>
        </p:grpSpPr>
        <p:sp>
          <p:nvSpPr>
            <p:cNvPr id="1599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0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01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2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3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4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5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6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7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8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9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0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1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2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3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4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5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6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7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8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9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0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1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2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3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4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5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6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7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8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9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0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1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2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3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4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5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6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7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8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9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40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1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2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3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79" name="直線コネクタ 78"/>
          <p:cNvCxnSpPr/>
          <p:nvPr/>
        </p:nvCxnSpPr>
        <p:spPr bwMode="auto">
          <a:xfrm>
            <a:off x="4971974" y="5307922"/>
            <a:ext cx="1317625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897"/>
          <p:cNvGrpSpPr>
            <a:grpSpLocks noChangeAspect="1"/>
          </p:cNvGrpSpPr>
          <p:nvPr/>
        </p:nvGrpSpPr>
        <p:grpSpPr bwMode="auto">
          <a:xfrm>
            <a:off x="5916227" y="5201559"/>
            <a:ext cx="390490" cy="201613"/>
            <a:chOff x="1986" y="2637"/>
            <a:chExt cx="702" cy="327"/>
          </a:xfrm>
        </p:grpSpPr>
        <p:sp>
          <p:nvSpPr>
            <p:cNvPr id="141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41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8" name="Rectangle 1052"/>
            <p:cNvSpPr>
              <a:spLocks noChangeAspect="1" noChangeArrowheads="1"/>
            </p:cNvSpPr>
            <p:nvPr/>
          </p:nvSpPr>
          <p:spPr bwMode="auto">
            <a:xfrm>
              <a:off x="2144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56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82" name="円/楕円 1993"/>
          <p:cNvSpPr>
            <a:spLocks noChangeArrowheads="1"/>
          </p:cNvSpPr>
          <p:nvPr/>
        </p:nvSpPr>
        <p:spPr bwMode="auto">
          <a:xfrm>
            <a:off x="5046337" y="6065866"/>
            <a:ext cx="969877" cy="5318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89" name="円/楕円 1992"/>
          <p:cNvSpPr>
            <a:spLocks noChangeArrowheads="1"/>
          </p:cNvSpPr>
          <p:nvPr/>
        </p:nvSpPr>
        <p:spPr bwMode="auto">
          <a:xfrm>
            <a:off x="4292342" y="5139647"/>
            <a:ext cx="947653" cy="395287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cxnSp>
        <p:nvCxnSpPr>
          <p:cNvPr id="92" name="直線コネクタ 91"/>
          <p:cNvCxnSpPr/>
          <p:nvPr/>
        </p:nvCxnSpPr>
        <p:spPr bwMode="auto">
          <a:xfrm rot="5400000" flipH="1" flipV="1">
            <a:off x="3680137" y="5255031"/>
            <a:ext cx="904875" cy="83502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グループ化 1643"/>
          <p:cNvGrpSpPr/>
          <p:nvPr/>
        </p:nvGrpSpPr>
        <p:grpSpPr>
          <a:xfrm>
            <a:off x="2328779" y="4299051"/>
            <a:ext cx="4576988" cy="2092252"/>
            <a:chOff x="1823812" y="3766781"/>
            <a:chExt cx="4576988" cy="2692757"/>
          </a:xfrm>
        </p:grpSpPr>
        <p:pic>
          <p:nvPicPr>
            <p:cNvPr id="57" name="図 1946" descr="光円錐緑６.png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823812" y="3766782"/>
              <a:ext cx="571449" cy="26927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" name="図 1945" descr="光円錐緑５.png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839830" y="3780430"/>
              <a:ext cx="560970" cy="25997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1" name="図 1943" descr="光円錐緑３.png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30259" y="3794078"/>
              <a:ext cx="980988" cy="26051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3" name="図 1940" descr="光円錐緑１.png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785751" y="3766781"/>
              <a:ext cx="1136549" cy="25435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95" name="円/楕円 1996"/>
          <p:cNvSpPr>
            <a:spLocks noChangeArrowheads="1"/>
          </p:cNvSpPr>
          <p:nvPr/>
        </p:nvSpPr>
        <p:spPr bwMode="auto">
          <a:xfrm>
            <a:off x="3303417" y="6029354"/>
            <a:ext cx="1117501" cy="500062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96" name="円/楕円 1486"/>
          <p:cNvSpPr>
            <a:spLocks noChangeArrowheads="1"/>
          </p:cNvSpPr>
          <p:nvPr/>
        </p:nvSpPr>
        <p:spPr bwMode="auto">
          <a:xfrm>
            <a:off x="2346240" y="6281766"/>
            <a:ext cx="557162" cy="2016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grpSp>
        <p:nvGrpSpPr>
          <p:cNvPr id="6" name="グループ化 3010"/>
          <p:cNvGrpSpPr>
            <a:grpSpLocks noChangeAspect="1"/>
          </p:cNvGrpSpPr>
          <p:nvPr/>
        </p:nvGrpSpPr>
        <p:grpSpPr bwMode="auto">
          <a:xfrm>
            <a:off x="3652636" y="5953154"/>
            <a:ext cx="403189" cy="188912"/>
            <a:chOff x="2320792" y="2019300"/>
            <a:chExt cx="5807061" cy="2933700"/>
          </a:xfrm>
        </p:grpSpPr>
        <p:sp>
          <p:nvSpPr>
            <p:cNvPr id="1379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0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81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2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3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4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5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6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7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8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9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0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1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2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3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4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5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96" name="フレーム 1395"/>
            <p:cNvSpPr/>
            <p:nvPr/>
          </p:nvSpPr>
          <p:spPr bwMode="auto">
            <a:xfrm>
              <a:off x="2619838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7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411" name="二等辺三角形 2598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2" name="二等辺三角形 2599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3" name="二等辺三角形 2600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8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408" name="二等辺三角形 2595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9" name="二等辺三角形 2596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0" name="二等辺三角形 2597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9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406" name="円/楕円 2593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7" name="星 32 2594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400" name="角丸四角形 2587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1" name="角丸四角形 2588"/>
            <p:cNvSpPr>
              <a:spLocks noChangeArrowheads="1"/>
            </p:cNvSpPr>
            <p:nvPr/>
          </p:nvSpPr>
          <p:spPr bwMode="auto">
            <a:xfrm>
              <a:off x="479869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2" name="角丸四角形 2589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3" name="角丸四角形 2590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4" name="角丸四角形 2591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5" name="角丸四角形 2592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01" name="直線コネクタ 100"/>
          <p:cNvCxnSpPr/>
          <p:nvPr/>
        </p:nvCxnSpPr>
        <p:spPr bwMode="auto">
          <a:xfrm>
            <a:off x="4095674" y="6323041"/>
            <a:ext cx="1141412" cy="7938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640"/>
          <p:cNvGrpSpPr>
            <a:grpSpLocks noChangeAspect="1"/>
          </p:cNvGrpSpPr>
          <p:nvPr/>
        </p:nvGrpSpPr>
        <p:grpSpPr bwMode="auto">
          <a:xfrm>
            <a:off x="5097133" y="6224616"/>
            <a:ext cx="419063" cy="211138"/>
            <a:chOff x="3134" y="3413"/>
            <a:chExt cx="414" cy="193"/>
          </a:xfrm>
        </p:grpSpPr>
        <p:sp>
          <p:nvSpPr>
            <p:cNvPr id="1181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2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83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4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5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6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7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8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9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0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1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2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3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4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5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6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7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8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9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0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1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2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3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4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5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6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7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8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9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0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1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2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3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4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5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6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7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8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9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0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1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2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3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4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5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6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7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8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9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0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1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2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3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4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5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6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7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8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9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0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1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2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3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4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5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6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7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8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9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0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1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2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3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4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5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6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7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8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9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0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1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2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3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4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5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6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7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8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9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0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1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2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3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4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5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6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7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8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9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0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1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2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3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4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5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6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7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8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9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0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1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2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3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4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5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6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7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8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9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0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1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2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3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4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5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6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7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8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9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0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1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2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3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4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5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6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7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8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9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0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1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2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3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4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5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6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7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8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9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0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1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2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3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4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5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6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7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8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9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0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1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2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3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4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5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6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7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8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9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0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1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2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3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4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5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6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7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8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9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0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1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2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3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4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65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6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7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8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9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0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1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2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3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4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5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6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7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8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11" name="グループ化 3010"/>
          <p:cNvGrpSpPr>
            <a:grpSpLocks noChangeAspect="1"/>
          </p:cNvGrpSpPr>
          <p:nvPr/>
        </p:nvGrpSpPr>
        <p:grpSpPr bwMode="auto">
          <a:xfrm>
            <a:off x="4373297" y="5199972"/>
            <a:ext cx="403189" cy="188912"/>
            <a:chOff x="2320792" y="2019300"/>
            <a:chExt cx="5807061" cy="2933700"/>
          </a:xfrm>
        </p:grpSpPr>
        <p:sp>
          <p:nvSpPr>
            <p:cNvPr id="114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7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8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9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0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1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2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3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4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5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6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7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8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9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0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1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2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63" name="フレーム 1162"/>
            <p:cNvSpPr/>
            <p:nvPr/>
          </p:nvSpPr>
          <p:spPr bwMode="auto">
            <a:xfrm>
              <a:off x="2620760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12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178" name="二等辺三角形 3034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9" name="二等辺三角形 3035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0" name="二等辺三角形 3036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3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175" name="二等辺三角形 3031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6" name="二等辺三角形 3032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7" name="二等辺三角形 3033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4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173" name="円/楕円 3029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4" name="星 32 3030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167" name="角丸四角形 3023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8" name="角丸四角形 3024"/>
            <p:cNvSpPr>
              <a:spLocks noChangeArrowheads="1"/>
            </p:cNvSpPr>
            <p:nvPr/>
          </p:nvSpPr>
          <p:spPr bwMode="auto">
            <a:xfrm>
              <a:off x="4798684" y="4295770"/>
              <a:ext cx="219065" cy="466716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9" name="角丸四角形 3025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0" name="角丸四角形 3026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1" name="角丸四角形 3027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2" name="角丸四角形 3028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06" name="AutoShape 2"/>
          <p:cNvSpPr>
            <a:spLocks noChangeAspect="1" noChangeArrowheads="1"/>
          </p:cNvSpPr>
          <p:nvPr/>
        </p:nvSpPr>
        <p:spPr bwMode="auto">
          <a:xfrm>
            <a:off x="1993269" y="3057106"/>
            <a:ext cx="6349830" cy="1640459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 dirty="0">
              <a:solidFill>
                <a:srgbClr val="FFFF00"/>
              </a:solidFill>
              <a:latin typeface="Arial"/>
              <a:ea typeface="ＭＳ Ｐゴシック"/>
            </a:endParaRPr>
          </a:p>
        </p:txBody>
      </p:sp>
      <p:sp>
        <p:nvSpPr>
          <p:cNvPr id="111" name="正方形/長方形 110"/>
          <p:cNvSpPr/>
          <p:nvPr/>
        </p:nvSpPr>
        <p:spPr bwMode="auto">
          <a:xfrm>
            <a:off x="4697891" y="3514516"/>
            <a:ext cx="1376022" cy="3716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2" name="正方形/長方形 111"/>
          <p:cNvSpPr/>
          <p:nvPr/>
        </p:nvSpPr>
        <p:spPr bwMode="auto">
          <a:xfrm rot="7999950" flipV="1">
            <a:off x="3930946" y="3829293"/>
            <a:ext cx="1041338" cy="3475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3" name="正方形/長方形 112"/>
          <p:cNvSpPr/>
          <p:nvPr/>
        </p:nvSpPr>
        <p:spPr bwMode="auto">
          <a:xfrm>
            <a:off x="5491220" y="424250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4" name="正方形/長方形 113"/>
          <p:cNvSpPr/>
          <p:nvPr/>
        </p:nvSpPr>
        <p:spPr bwMode="auto">
          <a:xfrm>
            <a:off x="4122722" y="424250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7" name="正方形/長方形 116"/>
          <p:cNvSpPr/>
          <p:nvPr/>
        </p:nvSpPr>
        <p:spPr bwMode="auto">
          <a:xfrm>
            <a:off x="2754224" y="4242500"/>
            <a:ext cx="120427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8" name="正方形/長方形 117"/>
          <p:cNvSpPr/>
          <p:nvPr/>
        </p:nvSpPr>
        <p:spPr bwMode="auto">
          <a:xfrm rot="7999950" flipV="1">
            <a:off x="5343693" y="3847541"/>
            <a:ext cx="938332" cy="4880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cxnSp>
        <p:nvCxnSpPr>
          <p:cNvPr id="135" name="直線コネクタ 134"/>
          <p:cNvCxnSpPr/>
          <p:nvPr/>
        </p:nvCxnSpPr>
        <p:spPr bwMode="auto">
          <a:xfrm rot="5400000" flipH="1" flipV="1">
            <a:off x="3841724" y="5522568"/>
            <a:ext cx="451175" cy="425875"/>
          </a:xfrm>
          <a:prstGeom prst="line">
            <a:avLst/>
          </a:prstGeom>
          <a:ln w="38100">
            <a:solidFill>
              <a:srgbClr val="00CC0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線コネクタ 135"/>
          <p:cNvCxnSpPr/>
          <p:nvPr/>
        </p:nvCxnSpPr>
        <p:spPr bwMode="auto">
          <a:xfrm rot="5400000" flipH="1" flipV="1">
            <a:off x="5564111" y="5676929"/>
            <a:ext cx="358775" cy="355600"/>
          </a:xfrm>
          <a:prstGeom prst="line">
            <a:avLst/>
          </a:prstGeom>
          <a:ln w="38100">
            <a:solidFill>
              <a:srgbClr val="00B0F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1122"/>
          <p:cNvGrpSpPr>
            <a:grpSpLocks noChangeAspect="1"/>
          </p:cNvGrpSpPr>
          <p:nvPr/>
        </p:nvGrpSpPr>
        <p:grpSpPr bwMode="auto">
          <a:xfrm>
            <a:off x="5305077" y="5988079"/>
            <a:ext cx="406364" cy="190500"/>
            <a:chOff x="2256" y="514"/>
            <a:chExt cx="2405" cy="1118"/>
          </a:xfrm>
        </p:grpSpPr>
        <p:sp>
          <p:nvSpPr>
            <p:cNvPr id="1101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2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03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4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5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6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7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8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9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0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1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2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3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4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5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6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7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8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9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0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1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2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3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4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5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6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7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8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9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0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1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2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3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4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5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6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7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8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9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0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1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2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3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4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5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38" name="直線コネクタ 137"/>
          <p:cNvCxnSpPr/>
          <p:nvPr/>
        </p:nvCxnSpPr>
        <p:spPr bwMode="auto">
          <a:xfrm>
            <a:off x="5154536" y="5306334"/>
            <a:ext cx="98425" cy="158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640"/>
          <p:cNvGrpSpPr>
            <a:grpSpLocks noChangeAspect="1"/>
          </p:cNvGrpSpPr>
          <p:nvPr/>
        </p:nvGrpSpPr>
        <p:grpSpPr bwMode="auto">
          <a:xfrm>
            <a:off x="3917726" y="6216679"/>
            <a:ext cx="417475" cy="209550"/>
            <a:chOff x="3134" y="3413"/>
            <a:chExt cx="414" cy="193"/>
          </a:xfrm>
        </p:grpSpPr>
        <p:sp>
          <p:nvSpPr>
            <p:cNvPr id="903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4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905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6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7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8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9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0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1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2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3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4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5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6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7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8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9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0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1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2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3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4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5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6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7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8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9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0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1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2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3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4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5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6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7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8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9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0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1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2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3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4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5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6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7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8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9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0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1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2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3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4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5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6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7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8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9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0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1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2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3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4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5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6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7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8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9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0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1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2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3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4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5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6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7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8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9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0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1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2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3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4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5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6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7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8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9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0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1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2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3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4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5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6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7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8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9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0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1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2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3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4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5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6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7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8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9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0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1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2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3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4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5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6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7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8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9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0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1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2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3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4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5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6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7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8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9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0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1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2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3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4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5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6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7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8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9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0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1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2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3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4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5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6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7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8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9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0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1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2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3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4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5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6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7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8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9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0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1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2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3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4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5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6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7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8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9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0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1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2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3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4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5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6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7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8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9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0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1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2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3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4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5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6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087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8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9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0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1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2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3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4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5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6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7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8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9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0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pic>
        <p:nvPicPr>
          <p:cNvPr id="142" name="図 141" descr="pyramid_purple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 bwMode="auto">
          <a:xfrm>
            <a:off x="6652589" y="3867813"/>
            <a:ext cx="371349" cy="813375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3" name="図 142" descr="pyramid_blue.png"/>
          <p:cNvPicPr preferRelativeResize="0"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 bwMode="auto">
          <a:xfrm>
            <a:off x="3889342" y="3903853"/>
            <a:ext cx="340621" cy="741297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4" name="図 143" descr="pyramid_blue.png"/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chemeClr val="accent6">
                <a:tint val="45000"/>
                <a:satMod val="400000"/>
              </a:schemeClr>
            </a:duotone>
            <a:lum bright="8000"/>
          </a:blip>
          <a:stretch>
            <a:fillRect/>
          </a:stretch>
        </p:blipFill>
        <p:spPr bwMode="auto">
          <a:xfrm>
            <a:off x="2512641" y="3879115"/>
            <a:ext cx="351064" cy="790773"/>
          </a:xfrm>
          <a:prstGeom prst="rect">
            <a:avLst/>
          </a:prstGeom>
          <a:noFill/>
          <a:ln>
            <a:noFill/>
          </a:ln>
          <a:scene3d>
            <a:camera prst="orthographicFront">
              <a:rot lat="17399987" lon="0" rev="21599994"/>
            </a:camera>
            <a:lightRig rig="threePt" dir="t"/>
          </a:scene3d>
          <a:sp3d>
            <a:bevelB w="0" h="0"/>
          </a:sp3d>
        </p:spPr>
      </p:pic>
      <p:pic>
        <p:nvPicPr>
          <p:cNvPr id="145" name="図 144" descr="pyramid_green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 bwMode="auto">
          <a:xfrm>
            <a:off x="4595940" y="3111700"/>
            <a:ext cx="328434" cy="813372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6" name="図 145" descr="pyramid_blue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 bwMode="auto">
          <a:xfrm>
            <a:off x="5964432" y="3111699"/>
            <a:ext cx="328440" cy="813375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7" name="図 146" descr="pyramid_gray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5319388" y="3877528"/>
            <a:ext cx="371350" cy="793946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cxnSp>
        <p:nvCxnSpPr>
          <p:cNvPr id="171" name="直線コネクタ 170"/>
          <p:cNvCxnSpPr/>
          <p:nvPr/>
        </p:nvCxnSpPr>
        <p:spPr bwMode="auto">
          <a:xfrm>
            <a:off x="5229149" y="5307922"/>
            <a:ext cx="576262" cy="0"/>
          </a:xfrm>
          <a:prstGeom prst="line">
            <a:avLst/>
          </a:prstGeom>
          <a:ln w="38100">
            <a:solidFill>
              <a:srgbClr val="0070C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897"/>
          <p:cNvGrpSpPr>
            <a:grpSpLocks noChangeAspect="1"/>
          </p:cNvGrpSpPr>
          <p:nvPr/>
        </p:nvGrpSpPr>
        <p:grpSpPr bwMode="auto">
          <a:xfrm>
            <a:off x="4797122" y="5177747"/>
            <a:ext cx="392077" cy="201612"/>
            <a:chOff x="1986" y="2637"/>
            <a:chExt cx="702" cy="327"/>
          </a:xfrm>
        </p:grpSpPr>
        <p:sp>
          <p:nvSpPr>
            <p:cNvPr id="69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9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8" name="Rectangle 1052"/>
            <p:cNvSpPr>
              <a:spLocks noChangeAspect="1" noChangeArrowheads="1"/>
            </p:cNvSpPr>
            <p:nvPr/>
          </p:nvSpPr>
          <p:spPr bwMode="auto">
            <a:xfrm>
              <a:off x="2143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84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3" name="直線コネクタ 172"/>
          <p:cNvCxnSpPr/>
          <p:nvPr/>
        </p:nvCxnSpPr>
        <p:spPr bwMode="auto">
          <a:xfrm>
            <a:off x="2825674" y="6280179"/>
            <a:ext cx="739775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35"/>
          <p:cNvGrpSpPr>
            <a:grpSpLocks noChangeAspect="1"/>
          </p:cNvGrpSpPr>
          <p:nvPr/>
        </p:nvGrpSpPr>
        <p:grpSpPr bwMode="auto">
          <a:xfrm>
            <a:off x="3473265" y="6172229"/>
            <a:ext cx="396840" cy="185737"/>
            <a:chOff x="2394" y="3422"/>
            <a:chExt cx="450" cy="210"/>
          </a:xfrm>
        </p:grpSpPr>
        <p:sp>
          <p:nvSpPr>
            <p:cNvPr id="49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7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98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9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0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1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2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3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4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5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6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7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8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9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0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1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2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3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4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5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6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7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8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9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0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1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2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3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4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5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6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7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8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9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0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1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2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3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4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5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6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7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8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9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0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1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2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3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4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5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6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7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8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9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0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1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2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3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4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5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6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7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8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9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0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1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2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3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4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5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6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7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8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9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0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1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2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3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4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5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6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7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8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9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0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1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2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3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4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5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6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7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8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9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0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1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2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3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4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5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6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7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8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9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0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1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2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3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4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5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6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7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8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9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0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1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2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3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4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5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6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7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8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9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0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1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2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3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4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5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6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7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8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9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0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1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2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3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4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5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6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7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8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9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0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1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2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3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4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5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6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7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8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9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0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1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2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3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4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5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6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7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8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9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0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1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2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3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4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5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6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7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8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9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0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1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2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3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4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5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6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7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8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9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80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1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2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3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4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5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6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7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8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9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0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1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2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3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19" name="Group 35"/>
          <p:cNvGrpSpPr>
            <a:grpSpLocks noChangeAspect="1"/>
          </p:cNvGrpSpPr>
          <p:nvPr/>
        </p:nvGrpSpPr>
        <p:grpSpPr bwMode="auto">
          <a:xfrm>
            <a:off x="2446243" y="6197629"/>
            <a:ext cx="398428" cy="185737"/>
            <a:chOff x="2394" y="3422"/>
            <a:chExt cx="450" cy="210"/>
          </a:xfrm>
        </p:grpSpPr>
        <p:sp>
          <p:nvSpPr>
            <p:cNvPr id="281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2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89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1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2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3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7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8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6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7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8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9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0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1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2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3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4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5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6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7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8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9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0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1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2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3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4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5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6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7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8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9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0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1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2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3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4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5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6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7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8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9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0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1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2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3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4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5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6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7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8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9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0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1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2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3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4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5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6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7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8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9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0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1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2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3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4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5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6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7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8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9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0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1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2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3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4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5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6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7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8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9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0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1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2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3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4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5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6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7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8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9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0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1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2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3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4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5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6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7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8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9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0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1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2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3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4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5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6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7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8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9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0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1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2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3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4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5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6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7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8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9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0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1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2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3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4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5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6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7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8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9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0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1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2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3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4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5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6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7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8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9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0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1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2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3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4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5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6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7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8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9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0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1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2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3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4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5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6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7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8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9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0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1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2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3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4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5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6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7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8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9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0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1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2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3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4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5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6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7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8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9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0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1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82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3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4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5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6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7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8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9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0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1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2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3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4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5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6" name="直線コネクタ 175"/>
          <p:cNvCxnSpPr/>
          <p:nvPr/>
        </p:nvCxnSpPr>
        <p:spPr bwMode="auto">
          <a:xfrm>
            <a:off x="5853036" y="6292879"/>
            <a:ext cx="676275" cy="0"/>
          </a:xfrm>
          <a:prstGeom prst="line">
            <a:avLst/>
          </a:prstGeom>
          <a:ln w="38100">
            <a:solidFill>
              <a:srgbClr val="99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084"/>
          <p:cNvGrpSpPr>
            <a:grpSpLocks noChangeAspect="1"/>
          </p:cNvGrpSpPr>
          <p:nvPr/>
        </p:nvGrpSpPr>
        <p:grpSpPr bwMode="auto">
          <a:xfrm>
            <a:off x="6452737" y="6189691"/>
            <a:ext cx="411126" cy="192088"/>
            <a:chOff x="2346" y="544"/>
            <a:chExt cx="2405" cy="1118"/>
          </a:xfrm>
        </p:grpSpPr>
        <p:sp>
          <p:nvSpPr>
            <p:cNvPr id="226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7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8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9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0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1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2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3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4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5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Line 1097"/>
            <p:cNvSpPr>
              <a:spLocks noChangeAspect="1" noChangeShapeType="1"/>
            </p:cNvSpPr>
            <p:nvPr/>
          </p:nvSpPr>
          <p:spPr bwMode="auto">
            <a:xfrm flipH="1">
              <a:off x="2748" y="579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1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2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60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1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6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7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9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21" name="Group 1084"/>
          <p:cNvGrpSpPr>
            <a:grpSpLocks noChangeAspect="1"/>
          </p:cNvGrpSpPr>
          <p:nvPr/>
        </p:nvGrpSpPr>
        <p:grpSpPr bwMode="auto">
          <a:xfrm>
            <a:off x="5547942" y="6207154"/>
            <a:ext cx="411126" cy="192087"/>
            <a:chOff x="2346" y="544"/>
            <a:chExt cx="2405" cy="1118"/>
          </a:xfrm>
        </p:grpSpPr>
        <p:sp>
          <p:nvSpPr>
            <p:cNvPr id="187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88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89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0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1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2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3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4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5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6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7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8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9" name="Line 1097"/>
            <p:cNvSpPr>
              <a:spLocks noChangeAspect="1" noChangeShapeType="1"/>
            </p:cNvSpPr>
            <p:nvPr/>
          </p:nvSpPr>
          <p:spPr bwMode="auto">
            <a:xfrm flipH="1">
              <a:off x="2767" y="56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0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1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2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3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4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6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7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8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9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0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1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2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3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4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5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6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7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8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4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5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731" name="テキスト ボックス 1874"/>
          <p:cNvSpPr txBox="1">
            <a:spLocks noChangeArrowheads="1"/>
          </p:cNvSpPr>
          <p:nvPr/>
        </p:nvSpPr>
        <p:spPr bwMode="auto">
          <a:xfrm rot="18803137">
            <a:off x="6526207" y="1880106"/>
            <a:ext cx="286575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Communication Layer</a:t>
            </a:r>
          </a:p>
        </p:txBody>
      </p:sp>
      <p:sp>
        <p:nvSpPr>
          <p:cNvPr id="1767" name="Line 845"/>
          <p:cNvSpPr>
            <a:spLocks noChangeShapeType="1"/>
          </p:cNvSpPr>
          <p:nvPr/>
        </p:nvSpPr>
        <p:spPr bwMode="auto">
          <a:xfrm flipH="1">
            <a:off x="4832361" y="1173716"/>
            <a:ext cx="271901" cy="428419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768" name="Line 845"/>
          <p:cNvSpPr>
            <a:spLocks noChangeShapeType="1"/>
          </p:cNvSpPr>
          <p:nvPr/>
        </p:nvSpPr>
        <p:spPr bwMode="auto">
          <a:xfrm>
            <a:off x="5322630" y="1091833"/>
            <a:ext cx="121832" cy="1237753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769" name="Line 845"/>
          <p:cNvSpPr>
            <a:spLocks noChangeShapeType="1"/>
          </p:cNvSpPr>
          <p:nvPr/>
        </p:nvSpPr>
        <p:spPr bwMode="auto">
          <a:xfrm>
            <a:off x="5691121" y="1132777"/>
            <a:ext cx="327542" cy="450372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grpSp>
        <p:nvGrpSpPr>
          <p:cNvPr id="22" name="グループ化 1772"/>
          <p:cNvGrpSpPr/>
          <p:nvPr/>
        </p:nvGrpSpPr>
        <p:grpSpPr>
          <a:xfrm>
            <a:off x="2662170" y="1801512"/>
            <a:ext cx="4165537" cy="2279176"/>
            <a:chOff x="2157194" y="1005305"/>
            <a:chExt cx="4165537" cy="2663607"/>
          </a:xfrm>
        </p:grpSpPr>
        <p:sp>
          <p:nvSpPr>
            <p:cNvPr id="1774" name="Line 219"/>
            <p:cNvSpPr>
              <a:spLocks noChangeShapeType="1"/>
            </p:cNvSpPr>
            <p:nvPr/>
          </p:nvSpPr>
          <p:spPr bwMode="auto">
            <a:xfrm flipH="1" flipV="1">
              <a:off x="2157194" y="1987527"/>
              <a:ext cx="0" cy="1670710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775" name="Line 219"/>
            <p:cNvSpPr>
              <a:spLocks noChangeShapeType="1"/>
            </p:cNvSpPr>
            <p:nvPr/>
          </p:nvSpPr>
          <p:spPr bwMode="auto">
            <a:xfrm>
              <a:off x="2206366" y="1973240"/>
              <a:ext cx="0" cy="1692114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76" name="Line 219"/>
            <p:cNvSpPr>
              <a:spLocks noChangeShapeType="1"/>
            </p:cNvSpPr>
            <p:nvPr/>
          </p:nvSpPr>
          <p:spPr bwMode="auto">
            <a:xfrm flipV="1">
              <a:off x="3504982" y="1982764"/>
              <a:ext cx="0" cy="1668357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777" name="Line 219"/>
            <p:cNvSpPr>
              <a:spLocks noChangeShapeType="1"/>
            </p:cNvSpPr>
            <p:nvPr/>
          </p:nvSpPr>
          <p:spPr bwMode="auto">
            <a:xfrm>
              <a:off x="3551824" y="1962128"/>
              <a:ext cx="0" cy="1706784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78" name="Line 219"/>
            <p:cNvSpPr>
              <a:spLocks noChangeShapeType="1"/>
            </p:cNvSpPr>
            <p:nvPr/>
          </p:nvSpPr>
          <p:spPr bwMode="auto">
            <a:xfrm flipV="1">
              <a:off x="4948019" y="1982764"/>
              <a:ext cx="0" cy="1686147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779" name="Line 219"/>
            <p:cNvSpPr>
              <a:spLocks noChangeShapeType="1"/>
            </p:cNvSpPr>
            <p:nvPr/>
          </p:nvSpPr>
          <p:spPr bwMode="auto">
            <a:xfrm>
              <a:off x="4997908" y="1936728"/>
              <a:ext cx="0" cy="1725068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80" name="Line 219"/>
            <p:cNvSpPr>
              <a:spLocks noChangeShapeType="1"/>
            </p:cNvSpPr>
            <p:nvPr/>
          </p:nvSpPr>
          <p:spPr bwMode="auto">
            <a:xfrm flipH="1" flipV="1">
              <a:off x="6267232" y="1987528"/>
              <a:ext cx="0" cy="1679790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781" name="Line 219"/>
            <p:cNvSpPr>
              <a:spLocks noChangeShapeType="1"/>
            </p:cNvSpPr>
            <p:nvPr/>
          </p:nvSpPr>
          <p:spPr bwMode="auto">
            <a:xfrm>
              <a:off x="6322731" y="1933553"/>
              <a:ext cx="0" cy="1711820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82" name="Line 219"/>
            <p:cNvSpPr>
              <a:spLocks noChangeShapeType="1"/>
            </p:cNvSpPr>
            <p:nvPr/>
          </p:nvSpPr>
          <p:spPr bwMode="auto">
            <a:xfrm flipV="1">
              <a:off x="4220944" y="1032997"/>
              <a:ext cx="0" cy="1742729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783" name="Line 219"/>
            <p:cNvSpPr>
              <a:spLocks noChangeShapeType="1"/>
            </p:cNvSpPr>
            <p:nvPr/>
          </p:nvSpPr>
          <p:spPr bwMode="auto">
            <a:xfrm>
              <a:off x="4268345" y="1005305"/>
              <a:ext cx="0" cy="1818271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84" name="Line 219"/>
            <p:cNvSpPr>
              <a:spLocks noChangeShapeType="1"/>
            </p:cNvSpPr>
            <p:nvPr/>
          </p:nvSpPr>
          <p:spPr bwMode="auto">
            <a:xfrm>
              <a:off x="5632230" y="1048498"/>
              <a:ext cx="0" cy="1759128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85" name="Line 219"/>
            <p:cNvSpPr>
              <a:spLocks noChangeShapeType="1"/>
            </p:cNvSpPr>
            <p:nvPr/>
          </p:nvSpPr>
          <p:spPr bwMode="auto">
            <a:xfrm flipH="1" flipV="1">
              <a:off x="5571907" y="1048983"/>
              <a:ext cx="0" cy="1710793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</p:grpSp>
      <p:sp>
        <p:nvSpPr>
          <p:cNvPr id="1787" name="テキスト ボックス 1948"/>
          <p:cNvSpPr txBox="1">
            <a:spLocks noChangeArrowheads="1"/>
          </p:cNvSpPr>
          <p:nvPr/>
        </p:nvSpPr>
        <p:spPr bwMode="auto">
          <a:xfrm rot="18814792">
            <a:off x="6232350" y="3617175"/>
            <a:ext cx="328076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Key Management Layer </a:t>
            </a:r>
          </a:p>
        </p:txBody>
      </p:sp>
      <p:grpSp>
        <p:nvGrpSpPr>
          <p:cNvPr id="23" name="グループ化 1788"/>
          <p:cNvGrpSpPr/>
          <p:nvPr/>
        </p:nvGrpSpPr>
        <p:grpSpPr>
          <a:xfrm>
            <a:off x="2611699" y="1610442"/>
            <a:ext cx="4321363" cy="999689"/>
            <a:chOff x="2595776" y="801334"/>
            <a:chExt cx="4427143" cy="1227138"/>
          </a:xfrm>
        </p:grpSpPr>
        <p:cxnSp>
          <p:nvCxnSpPr>
            <p:cNvPr id="1790" name="直線コネクタ 1789"/>
            <p:cNvCxnSpPr/>
            <p:nvPr/>
          </p:nvCxnSpPr>
          <p:spPr bwMode="auto">
            <a:xfrm rot="5400000" flipH="1" flipV="1">
              <a:off x="3998360" y="1021203"/>
              <a:ext cx="874712" cy="825500"/>
            </a:xfrm>
            <a:prstGeom prst="line">
              <a:avLst/>
            </a:prstGeom>
            <a:ln w="3810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1" name="直線コネクタ 1790"/>
            <p:cNvCxnSpPr/>
            <p:nvPr/>
          </p:nvCxnSpPr>
          <p:spPr bwMode="auto">
            <a:xfrm flipV="1">
              <a:off x="4888154" y="983897"/>
              <a:ext cx="1293812" cy="3175"/>
            </a:xfrm>
            <a:prstGeom prst="line">
              <a:avLst/>
            </a:prstGeom>
            <a:ln w="3810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2" name="直線コネクタ 1791"/>
            <p:cNvCxnSpPr/>
            <p:nvPr/>
          </p:nvCxnSpPr>
          <p:spPr bwMode="auto">
            <a:xfrm rot="5400000" flipH="1" flipV="1">
              <a:off x="5365198" y="1011677"/>
              <a:ext cx="876300" cy="823913"/>
            </a:xfrm>
            <a:prstGeom prst="line">
              <a:avLst/>
            </a:prstGeom>
            <a:ln w="3810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" name="Group 863"/>
            <p:cNvGrpSpPr>
              <a:grpSpLocks noChangeAspect="1"/>
            </p:cNvGrpSpPr>
            <p:nvPr/>
          </p:nvGrpSpPr>
          <p:grpSpPr bwMode="auto">
            <a:xfrm>
              <a:off x="6013358" y="801334"/>
              <a:ext cx="303186" cy="338138"/>
              <a:chOff x="2364" y="1782"/>
              <a:chExt cx="180" cy="162"/>
            </a:xfrm>
          </p:grpSpPr>
          <p:sp>
            <p:nvSpPr>
              <p:cNvPr id="1820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25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22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23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grpSp>
          <p:nvGrpSpPr>
            <p:cNvPr id="26" name="Group 863"/>
            <p:cNvGrpSpPr>
              <a:grpSpLocks noChangeAspect="1"/>
            </p:cNvGrpSpPr>
            <p:nvPr/>
          </p:nvGrpSpPr>
          <p:grpSpPr bwMode="auto">
            <a:xfrm>
              <a:off x="4646643" y="801334"/>
              <a:ext cx="301598" cy="338138"/>
              <a:chOff x="2364" y="1782"/>
              <a:chExt cx="180" cy="162"/>
            </a:xfrm>
          </p:grpSpPr>
          <p:sp>
            <p:nvSpPr>
              <p:cNvPr id="1816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27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18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19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cxnSp>
          <p:nvCxnSpPr>
            <p:cNvPr id="1795" name="直線コネクタ 1794"/>
            <p:cNvCxnSpPr/>
            <p:nvPr/>
          </p:nvCxnSpPr>
          <p:spPr bwMode="auto">
            <a:xfrm>
              <a:off x="2859329" y="1869722"/>
              <a:ext cx="3948112" cy="1587"/>
            </a:xfrm>
            <a:prstGeom prst="line">
              <a:avLst/>
            </a:prstGeom>
            <a:ln w="3810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8" name="Group 863"/>
            <p:cNvGrpSpPr>
              <a:grpSpLocks noChangeAspect="1"/>
            </p:cNvGrpSpPr>
            <p:nvPr/>
          </p:nvGrpSpPr>
          <p:grpSpPr bwMode="auto">
            <a:xfrm>
              <a:off x="6719734" y="1688747"/>
              <a:ext cx="303185" cy="336550"/>
              <a:chOff x="2364" y="1782"/>
              <a:chExt cx="180" cy="162"/>
            </a:xfrm>
          </p:grpSpPr>
          <p:sp>
            <p:nvSpPr>
              <p:cNvPr id="1812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29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14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15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grpSp>
          <p:nvGrpSpPr>
            <p:cNvPr id="30" name="Group 863"/>
            <p:cNvGrpSpPr>
              <a:grpSpLocks noChangeAspect="1"/>
            </p:cNvGrpSpPr>
            <p:nvPr/>
          </p:nvGrpSpPr>
          <p:grpSpPr bwMode="auto">
            <a:xfrm>
              <a:off x="2595776" y="1691922"/>
              <a:ext cx="301598" cy="336550"/>
              <a:chOff x="2364" y="1782"/>
              <a:chExt cx="180" cy="162"/>
            </a:xfrm>
          </p:grpSpPr>
          <p:sp>
            <p:nvSpPr>
              <p:cNvPr id="1808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31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10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11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grpSp>
          <p:nvGrpSpPr>
            <p:cNvPr id="32" name="Group 863"/>
            <p:cNvGrpSpPr>
              <a:grpSpLocks noChangeAspect="1"/>
            </p:cNvGrpSpPr>
            <p:nvPr/>
          </p:nvGrpSpPr>
          <p:grpSpPr bwMode="auto">
            <a:xfrm>
              <a:off x="3940268" y="1688747"/>
              <a:ext cx="301598" cy="336550"/>
              <a:chOff x="2364" y="1782"/>
              <a:chExt cx="180" cy="162"/>
            </a:xfrm>
          </p:grpSpPr>
          <p:sp>
            <p:nvSpPr>
              <p:cNvPr id="1804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33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06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07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grpSp>
          <p:nvGrpSpPr>
            <p:cNvPr id="34" name="Group 863"/>
            <p:cNvGrpSpPr>
              <a:grpSpLocks noChangeAspect="1"/>
            </p:cNvGrpSpPr>
            <p:nvPr/>
          </p:nvGrpSpPr>
          <p:grpSpPr bwMode="auto">
            <a:xfrm>
              <a:off x="5353017" y="1688747"/>
              <a:ext cx="301598" cy="336550"/>
              <a:chOff x="2364" y="1782"/>
              <a:chExt cx="180" cy="162"/>
            </a:xfrm>
          </p:grpSpPr>
          <p:sp>
            <p:nvSpPr>
              <p:cNvPr id="1800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35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02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03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</p:grpSp>
      <p:sp>
        <p:nvSpPr>
          <p:cNvPr id="1770" name="Line 845"/>
          <p:cNvSpPr>
            <a:spLocks noChangeShapeType="1"/>
          </p:cNvSpPr>
          <p:nvPr/>
        </p:nvSpPr>
        <p:spPr bwMode="auto">
          <a:xfrm>
            <a:off x="5854894" y="1009947"/>
            <a:ext cx="914393" cy="131487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771" name="Line 845"/>
          <p:cNvSpPr>
            <a:spLocks noChangeShapeType="1"/>
          </p:cNvSpPr>
          <p:nvPr/>
        </p:nvSpPr>
        <p:spPr bwMode="auto">
          <a:xfrm flipH="1">
            <a:off x="2816089" y="969003"/>
            <a:ext cx="2028870" cy="1351058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772" name="Line 845"/>
          <p:cNvSpPr>
            <a:spLocks noChangeShapeType="1"/>
          </p:cNvSpPr>
          <p:nvPr/>
        </p:nvSpPr>
        <p:spPr bwMode="auto">
          <a:xfrm flipH="1">
            <a:off x="4067037" y="1050892"/>
            <a:ext cx="832512" cy="1323832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786" name="Oval 887"/>
          <p:cNvSpPr>
            <a:spLocks noChangeArrowheads="1"/>
          </p:cNvSpPr>
          <p:nvPr/>
        </p:nvSpPr>
        <p:spPr bwMode="auto">
          <a:xfrm>
            <a:off x="4364567" y="876975"/>
            <a:ext cx="2015946" cy="357188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EF846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6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Server</a:t>
            </a:r>
            <a:endParaRPr lang="ja-JP" altLang="en-US" sz="16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659" name="テキスト ボックス 1975"/>
          <p:cNvSpPr txBox="1">
            <a:spLocks noChangeArrowheads="1"/>
          </p:cNvSpPr>
          <p:nvPr/>
        </p:nvSpPr>
        <p:spPr bwMode="auto">
          <a:xfrm>
            <a:off x="1160069" y="4053393"/>
            <a:ext cx="150125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latin typeface="+mn-lt"/>
                <a:ea typeface="HGP創英角ｺﾞｼｯｸUB" pitchFamily="50" charset="-128"/>
                <a:cs typeface="Tahoma" pitchFamily="34" charset="0"/>
              </a:rPr>
              <a:t>KM </a:t>
            </a:r>
            <a:r>
              <a:rPr lang="en-US" altLang="ja-JP" sz="2000" dirty="0" smtClean="0">
                <a:solidFill>
                  <a:srgbClr val="FFFF00"/>
                </a:solidFill>
                <a:latin typeface="+mn-lt"/>
                <a:ea typeface="HGP創英角ｺﾞｼｯｸUB" pitchFamily="50" charset="-128"/>
                <a:cs typeface="Tahoma" pitchFamily="34" charset="0"/>
              </a:rPr>
              <a:t>a</a:t>
            </a:r>
            <a:r>
              <a:rPr lang="en-US" altLang="ja-JP" sz="2000" b="1" dirty="0" smtClean="0">
                <a:solidFill>
                  <a:srgbClr val="FFFF00"/>
                </a:solidFill>
                <a:latin typeface="+mn-lt"/>
                <a:ea typeface="HGP創英角ｺﾞｼｯｸUB" pitchFamily="50" charset="-128"/>
                <a:cs typeface="Tahoma" pitchFamily="34" charset="0"/>
              </a:rPr>
              <a:t>gent </a:t>
            </a:r>
            <a:endParaRPr lang="en-US" altLang="ja-JP" sz="2000" b="1" dirty="0">
              <a:solidFill>
                <a:srgbClr val="FFFF00"/>
              </a:solidFill>
              <a:latin typeface="+mn-lt"/>
              <a:ea typeface="HGP創英角ｺﾞｼｯｸUB" pitchFamily="50" charset="-128"/>
              <a:cs typeface="Tahoma" pitchFamily="34" charset="0"/>
            </a:endParaRPr>
          </a:p>
        </p:txBody>
      </p:sp>
      <p:sp>
        <p:nvSpPr>
          <p:cNvPr id="1862" name="フリーフォーム 1861"/>
          <p:cNvSpPr/>
          <p:nvPr/>
        </p:nvSpPr>
        <p:spPr>
          <a:xfrm flipH="1">
            <a:off x="1023582" y="5650173"/>
            <a:ext cx="1566366" cy="538242"/>
          </a:xfrm>
          <a:custGeom>
            <a:avLst/>
            <a:gdLst>
              <a:gd name="connsiteX0" fmla="*/ 1228725 w 1228725"/>
              <a:gd name="connsiteY0" fmla="*/ 0 h 1790700"/>
              <a:gd name="connsiteX1" fmla="*/ 571500 w 1228725"/>
              <a:gd name="connsiteY1" fmla="*/ 23812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228725 w 1228725"/>
              <a:gd name="connsiteY0" fmla="*/ 0 h 1790700"/>
              <a:gd name="connsiteX1" fmla="*/ 485775 w 1228725"/>
              <a:gd name="connsiteY1" fmla="*/ 37147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181100 w 1181100"/>
              <a:gd name="connsiteY0" fmla="*/ 0 h 1838325"/>
              <a:gd name="connsiteX1" fmla="*/ 485775 w 1181100"/>
              <a:gd name="connsiteY1" fmla="*/ 419100 h 1838325"/>
              <a:gd name="connsiteX2" fmla="*/ 104775 w 1181100"/>
              <a:gd name="connsiteY2" fmla="*/ 1104900 h 1838325"/>
              <a:gd name="connsiteX3" fmla="*/ 0 w 1181100"/>
              <a:gd name="connsiteY3" fmla="*/ 1838325 h 183832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4838 w 1228725"/>
              <a:gd name="connsiteY1" fmla="*/ 485775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9600 w 1228725"/>
              <a:gd name="connsiteY1" fmla="*/ 54768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204788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38164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833563">
                <a:moveTo>
                  <a:pt x="1295400" y="0"/>
                </a:moveTo>
                <a:cubicBezTo>
                  <a:pt x="1022350" y="169068"/>
                  <a:pt x="795337" y="354014"/>
                  <a:pt x="609600" y="538164"/>
                </a:cubicBezTo>
                <a:cubicBezTo>
                  <a:pt x="423863" y="722314"/>
                  <a:pt x="320675" y="850106"/>
                  <a:pt x="180975" y="1104901"/>
                </a:cubicBezTo>
                <a:cubicBezTo>
                  <a:pt x="79375" y="1316832"/>
                  <a:pt x="4762" y="1596232"/>
                  <a:pt x="0" y="1833563"/>
                </a:cubicBezTo>
              </a:path>
            </a:pathLst>
          </a:custGeom>
          <a:ln w="508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867" name="Picture 43" descr="ot_006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206185" y="5240747"/>
            <a:ext cx="819224" cy="833264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</p:pic>
      <p:grpSp>
        <p:nvGrpSpPr>
          <p:cNvPr id="1644" name="グループ化 1643"/>
          <p:cNvGrpSpPr/>
          <p:nvPr/>
        </p:nvGrpSpPr>
        <p:grpSpPr>
          <a:xfrm>
            <a:off x="206185" y="2672683"/>
            <a:ext cx="3560596" cy="1216256"/>
            <a:chOff x="206185" y="2672683"/>
            <a:chExt cx="3560596" cy="1216256"/>
          </a:xfrm>
        </p:grpSpPr>
        <p:sp>
          <p:nvSpPr>
            <p:cNvPr id="119" name="テキスト ボックス 1975"/>
            <p:cNvSpPr txBox="1">
              <a:spLocks noChangeArrowheads="1"/>
            </p:cNvSpPr>
            <p:nvPr/>
          </p:nvSpPr>
          <p:spPr bwMode="auto">
            <a:xfrm>
              <a:off x="1689783" y="3488829"/>
              <a:ext cx="207699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ja-JP" sz="2000" b="1" dirty="0" smtClean="0">
                  <a:solidFill>
                    <a:srgbClr val="FFFF00"/>
                  </a:solidFill>
                  <a:latin typeface="Arial" pitchFamily="34" charset="0"/>
                  <a:ea typeface="ＭＳ Ｐゴシック" pitchFamily="50" charset="-128"/>
                  <a:cs typeface="Arial" charset="0"/>
                </a:rPr>
                <a:t>Layer 2 switch</a:t>
              </a:r>
              <a:endPara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endParaRPr>
            </a:p>
          </p:txBody>
        </p:sp>
        <p:sp>
          <p:nvSpPr>
            <p:cNvPr id="1869" name="フリーフォーム 1868"/>
            <p:cNvSpPr/>
            <p:nvPr/>
          </p:nvSpPr>
          <p:spPr>
            <a:xfrm flipH="1">
              <a:off x="916673" y="2969379"/>
              <a:ext cx="1034956" cy="633630"/>
            </a:xfrm>
            <a:custGeom>
              <a:avLst/>
              <a:gdLst>
                <a:gd name="connsiteX0" fmla="*/ 1228725 w 1228725"/>
                <a:gd name="connsiteY0" fmla="*/ 0 h 1790700"/>
                <a:gd name="connsiteX1" fmla="*/ 571500 w 1228725"/>
                <a:gd name="connsiteY1" fmla="*/ 238125 h 1790700"/>
                <a:gd name="connsiteX2" fmla="*/ 104775 w 1228725"/>
                <a:gd name="connsiteY2" fmla="*/ 1057275 h 1790700"/>
                <a:gd name="connsiteX3" fmla="*/ 0 w 1228725"/>
                <a:gd name="connsiteY3" fmla="*/ 1790700 h 1790700"/>
                <a:gd name="connsiteX0" fmla="*/ 1228725 w 1228725"/>
                <a:gd name="connsiteY0" fmla="*/ 0 h 1790700"/>
                <a:gd name="connsiteX1" fmla="*/ 485775 w 1228725"/>
                <a:gd name="connsiteY1" fmla="*/ 371475 h 1790700"/>
                <a:gd name="connsiteX2" fmla="*/ 104775 w 1228725"/>
                <a:gd name="connsiteY2" fmla="*/ 1057275 h 1790700"/>
                <a:gd name="connsiteX3" fmla="*/ 0 w 1228725"/>
                <a:gd name="connsiteY3" fmla="*/ 1790700 h 1790700"/>
                <a:gd name="connsiteX0" fmla="*/ 1181100 w 1181100"/>
                <a:gd name="connsiteY0" fmla="*/ 0 h 1838325"/>
                <a:gd name="connsiteX1" fmla="*/ 485775 w 1181100"/>
                <a:gd name="connsiteY1" fmla="*/ 419100 h 1838325"/>
                <a:gd name="connsiteX2" fmla="*/ 104775 w 1181100"/>
                <a:gd name="connsiteY2" fmla="*/ 1104900 h 1838325"/>
                <a:gd name="connsiteX3" fmla="*/ 0 w 1181100"/>
                <a:gd name="connsiteY3" fmla="*/ 1838325 h 1838325"/>
                <a:gd name="connsiteX0" fmla="*/ 1228725 w 1228725"/>
                <a:gd name="connsiteY0" fmla="*/ 0 h 1819275"/>
                <a:gd name="connsiteX1" fmla="*/ 485775 w 1228725"/>
                <a:gd name="connsiteY1" fmla="*/ 400050 h 1819275"/>
                <a:gd name="connsiteX2" fmla="*/ 104775 w 1228725"/>
                <a:gd name="connsiteY2" fmla="*/ 1085850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485775 w 1228725"/>
                <a:gd name="connsiteY1" fmla="*/ 400050 h 1819275"/>
                <a:gd name="connsiteX2" fmla="*/ 104775 w 1228725"/>
                <a:gd name="connsiteY2" fmla="*/ 1085850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538163 w 1228725"/>
                <a:gd name="connsiteY1" fmla="*/ 452438 h 1819275"/>
                <a:gd name="connsiteX2" fmla="*/ 104775 w 1228725"/>
                <a:gd name="connsiteY2" fmla="*/ 1085850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538163 w 1228725"/>
                <a:gd name="connsiteY1" fmla="*/ 452438 h 1819275"/>
                <a:gd name="connsiteX2" fmla="*/ 152400 w 1228725"/>
                <a:gd name="connsiteY2" fmla="*/ 1095375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604838 w 1228725"/>
                <a:gd name="connsiteY1" fmla="*/ 485775 h 1819275"/>
                <a:gd name="connsiteX2" fmla="*/ 152400 w 1228725"/>
                <a:gd name="connsiteY2" fmla="*/ 1095375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609600 w 1228725"/>
                <a:gd name="connsiteY1" fmla="*/ 547688 h 1819275"/>
                <a:gd name="connsiteX2" fmla="*/ 152400 w 1228725"/>
                <a:gd name="connsiteY2" fmla="*/ 1095375 h 1819275"/>
                <a:gd name="connsiteX3" fmla="*/ 0 w 1228725"/>
                <a:gd name="connsiteY3" fmla="*/ 1819275 h 1819275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52400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52400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52400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204788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38164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0" h="1833563">
                  <a:moveTo>
                    <a:pt x="1295400" y="0"/>
                  </a:moveTo>
                  <a:cubicBezTo>
                    <a:pt x="1022350" y="169068"/>
                    <a:pt x="795337" y="354014"/>
                    <a:pt x="609600" y="538164"/>
                  </a:cubicBezTo>
                  <a:cubicBezTo>
                    <a:pt x="423863" y="722314"/>
                    <a:pt x="320675" y="850106"/>
                    <a:pt x="180975" y="1104901"/>
                  </a:cubicBezTo>
                  <a:cubicBezTo>
                    <a:pt x="79375" y="1316832"/>
                    <a:pt x="4762" y="1596232"/>
                    <a:pt x="0" y="1833563"/>
                  </a:cubicBezTo>
                </a:path>
              </a:pathLst>
            </a:custGeom>
            <a:ln w="508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pic>
          <p:nvPicPr>
            <p:cNvPr id="1864" name="Picture 43" descr="ot_006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06185" y="2672683"/>
              <a:ext cx="819224" cy="833264"/>
            </a:xfrm>
            <a:prstGeom prst="rect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</p:spPr>
        </p:pic>
      </p:grpSp>
      <p:sp>
        <p:nvSpPr>
          <p:cNvPr id="1871" name="正方形/長方形 1870"/>
          <p:cNvSpPr/>
          <p:nvPr/>
        </p:nvSpPr>
        <p:spPr>
          <a:xfrm>
            <a:off x="450371" y="150112"/>
            <a:ext cx="8218488" cy="523220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Identify side-channels 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 QKD link, L2-, L3-switches</a:t>
            </a:r>
          </a:p>
        </p:txBody>
      </p:sp>
      <p:grpSp>
        <p:nvGrpSpPr>
          <p:cNvPr id="1645" name="グループ化 1644"/>
          <p:cNvGrpSpPr/>
          <p:nvPr/>
        </p:nvGrpSpPr>
        <p:grpSpPr>
          <a:xfrm>
            <a:off x="206185" y="1009938"/>
            <a:ext cx="3888144" cy="1266178"/>
            <a:chOff x="206185" y="1009938"/>
            <a:chExt cx="3888144" cy="1266178"/>
          </a:xfrm>
        </p:grpSpPr>
        <p:sp>
          <p:nvSpPr>
            <p:cNvPr id="1868" name="テキスト ボックス 1975"/>
            <p:cNvSpPr txBox="1">
              <a:spLocks noChangeArrowheads="1"/>
            </p:cNvSpPr>
            <p:nvPr/>
          </p:nvSpPr>
          <p:spPr bwMode="auto">
            <a:xfrm>
              <a:off x="2074197" y="1876006"/>
              <a:ext cx="2020132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ja-JP" sz="2000" b="1" dirty="0" smtClean="0">
                  <a:solidFill>
                    <a:srgbClr val="FFFF00"/>
                  </a:solidFill>
                  <a:latin typeface="Arial" pitchFamily="34" charset="0"/>
                  <a:ea typeface="ＭＳ Ｐゴシック" pitchFamily="50" charset="-128"/>
                  <a:cs typeface="Arial" charset="0"/>
                </a:rPr>
                <a:t>Layer 3 switch</a:t>
              </a:r>
              <a:endParaRPr lang="en-US" altLang="ja-JP" sz="2000" b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endParaRPr>
            </a:p>
          </p:txBody>
        </p:sp>
        <p:sp>
          <p:nvSpPr>
            <p:cNvPr id="1870" name="フリーフォーム 1869"/>
            <p:cNvSpPr/>
            <p:nvPr/>
          </p:nvSpPr>
          <p:spPr>
            <a:xfrm flipH="1">
              <a:off x="1009934" y="1316294"/>
              <a:ext cx="1640006" cy="633630"/>
            </a:xfrm>
            <a:custGeom>
              <a:avLst/>
              <a:gdLst>
                <a:gd name="connsiteX0" fmla="*/ 1228725 w 1228725"/>
                <a:gd name="connsiteY0" fmla="*/ 0 h 1790700"/>
                <a:gd name="connsiteX1" fmla="*/ 571500 w 1228725"/>
                <a:gd name="connsiteY1" fmla="*/ 238125 h 1790700"/>
                <a:gd name="connsiteX2" fmla="*/ 104775 w 1228725"/>
                <a:gd name="connsiteY2" fmla="*/ 1057275 h 1790700"/>
                <a:gd name="connsiteX3" fmla="*/ 0 w 1228725"/>
                <a:gd name="connsiteY3" fmla="*/ 1790700 h 1790700"/>
                <a:gd name="connsiteX0" fmla="*/ 1228725 w 1228725"/>
                <a:gd name="connsiteY0" fmla="*/ 0 h 1790700"/>
                <a:gd name="connsiteX1" fmla="*/ 485775 w 1228725"/>
                <a:gd name="connsiteY1" fmla="*/ 371475 h 1790700"/>
                <a:gd name="connsiteX2" fmla="*/ 104775 w 1228725"/>
                <a:gd name="connsiteY2" fmla="*/ 1057275 h 1790700"/>
                <a:gd name="connsiteX3" fmla="*/ 0 w 1228725"/>
                <a:gd name="connsiteY3" fmla="*/ 1790700 h 1790700"/>
                <a:gd name="connsiteX0" fmla="*/ 1181100 w 1181100"/>
                <a:gd name="connsiteY0" fmla="*/ 0 h 1838325"/>
                <a:gd name="connsiteX1" fmla="*/ 485775 w 1181100"/>
                <a:gd name="connsiteY1" fmla="*/ 419100 h 1838325"/>
                <a:gd name="connsiteX2" fmla="*/ 104775 w 1181100"/>
                <a:gd name="connsiteY2" fmla="*/ 1104900 h 1838325"/>
                <a:gd name="connsiteX3" fmla="*/ 0 w 1181100"/>
                <a:gd name="connsiteY3" fmla="*/ 1838325 h 1838325"/>
                <a:gd name="connsiteX0" fmla="*/ 1228725 w 1228725"/>
                <a:gd name="connsiteY0" fmla="*/ 0 h 1819275"/>
                <a:gd name="connsiteX1" fmla="*/ 485775 w 1228725"/>
                <a:gd name="connsiteY1" fmla="*/ 400050 h 1819275"/>
                <a:gd name="connsiteX2" fmla="*/ 104775 w 1228725"/>
                <a:gd name="connsiteY2" fmla="*/ 1085850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485775 w 1228725"/>
                <a:gd name="connsiteY1" fmla="*/ 400050 h 1819275"/>
                <a:gd name="connsiteX2" fmla="*/ 104775 w 1228725"/>
                <a:gd name="connsiteY2" fmla="*/ 1085850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538163 w 1228725"/>
                <a:gd name="connsiteY1" fmla="*/ 452438 h 1819275"/>
                <a:gd name="connsiteX2" fmla="*/ 104775 w 1228725"/>
                <a:gd name="connsiteY2" fmla="*/ 1085850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538163 w 1228725"/>
                <a:gd name="connsiteY1" fmla="*/ 452438 h 1819275"/>
                <a:gd name="connsiteX2" fmla="*/ 152400 w 1228725"/>
                <a:gd name="connsiteY2" fmla="*/ 1095375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604838 w 1228725"/>
                <a:gd name="connsiteY1" fmla="*/ 485775 h 1819275"/>
                <a:gd name="connsiteX2" fmla="*/ 152400 w 1228725"/>
                <a:gd name="connsiteY2" fmla="*/ 1095375 h 1819275"/>
                <a:gd name="connsiteX3" fmla="*/ 0 w 1228725"/>
                <a:gd name="connsiteY3" fmla="*/ 1819275 h 1819275"/>
                <a:gd name="connsiteX0" fmla="*/ 1228725 w 1228725"/>
                <a:gd name="connsiteY0" fmla="*/ 0 h 1819275"/>
                <a:gd name="connsiteX1" fmla="*/ 609600 w 1228725"/>
                <a:gd name="connsiteY1" fmla="*/ 547688 h 1819275"/>
                <a:gd name="connsiteX2" fmla="*/ 152400 w 1228725"/>
                <a:gd name="connsiteY2" fmla="*/ 1095375 h 1819275"/>
                <a:gd name="connsiteX3" fmla="*/ 0 w 1228725"/>
                <a:gd name="connsiteY3" fmla="*/ 1819275 h 1819275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52400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52400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52400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204788 w 1295400"/>
                <a:gd name="connsiteY2" fmla="*/ 1109663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61976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  <a:gd name="connsiteX0" fmla="*/ 1295400 w 1295400"/>
                <a:gd name="connsiteY0" fmla="*/ 0 h 1833563"/>
                <a:gd name="connsiteX1" fmla="*/ 609600 w 1295400"/>
                <a:gd name="connsiteY1" fmla="*/ 538164 h 1833563"/>
                <a:gd name="connsiteX2" fmla="*/ 180975 w 1295400"/>
                <a:gd name="connsiteY2" fmla="*/ 1104901 h 1833563"/>
                <a:gd name="connsiteX3" fmla="*/ 0 w 1295400"/>
                <a:gd name="connsiteY3" fmla="*/ 1833563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0" h="1833563">
                  <a:moveTo>
                    <a:pt x="1295400" y="0"/>
                  </a:moveTo>
                  <a:cubicBezTo>
                    <a:pt x="1022350" y="169068"/>
                    <a:pt x="795337" y="354014"/>
                    <a:pt x="609600" y="538164"/>
                  </a:cubicBezTo>
                  <a:cubicBezTo>
                    <a:pt x="423863" y="722314"/>
                    <a:pt x="320675" y="850106"/>
                    <a:pt x="180975" y="1104901"/>
                  </a:cubicBezTo>
                  <a:cubicBezTo>
                    <a:pt x="79375" y="1316832"/>
                    <a:pt x="4762" y="1596232"/>
                    <a:pt x="0" y="1833563"/>
                  </a:cubicBezTo>
                </a:path>
              </a:pathLst>
            </a:custGeom>
            <a:ln w="508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pic>
          <p:nvPicPr>
            <p:cNvPr id="1866" name="Picture 43" descr="ot_006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06185" y="1009938"/>
              <a:ext cx="819224" cy="833264"/>
            </a:xfrm>
            <a:prstGeom prst="rect">
              <a:avLst/>
            </a:prstGeom>
            <a:solidFill>
              <a:srgbClr val="CCFFFF"/>
            </a:solidFill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正方形/長方形 318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WDM-QKD system</a:t>
            </a:r>
            <a:endParaRPr lang="ja-JP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541" name="グループ化 540"/>
          <p:cNvGrpSpPr/>
          <p:nvPr/>
        </p:nvGrpSpPr>
        <p:grpSpPr>
          <a:xfrm>
            <a:off x="388961" y="876925"/>
            <a:ext cx="8237482" cy="1470490"/>
            <a:chOff x="197888" y="863277"/>
            <a:chExt cx="8468440" cy="1784390"/>
          </a:xfrm>
        </p:grpSpPr>
        <p:cxnSp>
          <p:nvCxnSpPr>
            <p:cNvPr id="5" name="直線コネクタ 4"/>
            <p:cNvCxnSpPr/>
            <p:nvPr/>
          </p:nvCxnSpPr>
          <p:spPr bwMode="auto">
            <a:xfrm>
              <a:off x="423080" y="2262054"/>
              <a:ext cx="7615451" cy="0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" name="正方形/長方形 5"/>
            <p:cNvSpPr/>
            <p:nvPr/>
          </p:nvSpPr>
          <p:spPr>
            <a:xfrm>
              <a:off x="330837" y="2061603"/>
              <a:ext cx="665445" cy="4380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1800" dirty="0">
                  <a:solidFill>
                    <a:srgbClr val="000000"/>
                  </a:solidFill>
                </a:rPr>
                <a:t>LD</a:t>
              </a:r>
              <a:endParaRPr lang="ja-JP" altLang="en-US" sz="1800" dirty="0">
                <a:solidFill>
                  <a:srgbClr val="000000"/>
                </a:solidFill>
              </a:endParaRPr>
            </a:p>
          </p:txBody>
        </p:sp>
        <p:sp>
          <p:nvSpPr>
            <p:cNvPr id="7" name="正方形/長方形 6"/>
            <p:cNvSpPr/>
            <p:nvPr/>
          </p:nvSpPr>
          <p:spPr>
            <a:xfrm>
              <a:off x="1348232" y="2061603"/>
              <a:ext cx="1272136" cy="4380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1800" dirty="0" smtClean="0">
                  <a:solidFill>
                    <a:srgbClr val="000000"/>
                  </a:solidFill>
                </a:rPr>
                <a:t>Encoder </a:t>
              </a:r>
              <a:endParaRPr lang="ja-JP" altLang="en-US" sz="1800" dirty="0">
                <a:solidFill>
                  <a:srgbClr val="000000"/>
                </a:solidFill>
              </a:endParaRPr>
            </a:p>
          </p:txBody>
        </p:sp>
        <p:sp>
          <p:nvSpPr>
            <p:cNvPr id="8" name="正方形/長方形 7"/>
            <p:cNvSpPr/>
            <p:nvPr/>
          </p:nvSpPr>
          <p:spPr>
            <a:xfrm>
              <a:off x="6785099" y="2034307"/>
              <a:ext cx="1649218" cy="4380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1800" dirty="0" smtClean="0">
                  <a:solidFill>
                    <a:srgbClr val="000000"/>
                  </a:solidFill>
                </a:rPr>
                <a:t>Decoder</a:t>
              </a:r>
              <a:endParaRPr lang="ja-JP" altLang="en-US" sz="1800" dirty="0">
                <a:solidFill>
                  <a:srgbClr val="000000"/>
                </a:solidFill>
              </a:endParaRPr>
            </a:p>
          </p:txBody>
        </p:sp>
        <p:sp>
          <p:nvSpPr>
            <p:cNvPr id="9" name="円/楕円 8"/>
            <p:cNvSpPr/>
            <p:nvPr/>
          </p:nvSpPr>
          <p:spPr>
            <a:xfrm>
              <a:off x="4260990" y="1655107"/>
              <a:ext cx="304642" cy="576103"/>
            </a:xfrm>
            <a:prstGeom prst="ellipse">
              <a:avLst/>
            </a:prstGeom>
            <a:noFill/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10" name="円/楕円 9"/>
            <p:cNvSpPr/>
            <p:nvPr/>
          </p:nvSpPr>
          <p:spPr>
            <a:xfrm>
              <a:off x="4411802" y="1655107"/>
              <a:ext cx="307658" cy="576103"/>
            </a:xfrm>
            <a:prstGeom prst="ellipse">
              <a:avLst/>
            </a:prstGeom>
            <a:noFill/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800">
                <a:solidFill>
                  <a:srgbClr val="FFFFFF"/>
                </a:solidFill>
              </a:endParaRPr>
            </a:p>
          </p:txBody>
        </p:sp>
        <p:grpSp>
          <p:nvGrpSpPr>
            <p:cNvPr id="2" name="グループ化 154"/>
            <p:cNvGrpSpPr/>
            <p:nvPr/>
          </p:nvGrpSpPr>
          <p:grpSpPr>
            <a:xfrm>
              <a:off x="652912" y="1357631"/>
              <a:ext cx="6975261" cy="686059"/>
              <a:chOff x="680208" y="1993952"/>
              <a:chExt cx="6975261" cy="559141"/>
            </a:xfrm>
          </p:grpSpPr>
          <p:cxnSp>
            <p:nvCxnSpPr>
              <p:cNvPr id="12" name="直線矢印コネクタ 11"/>
              <p:cNvCxnSpPr/>
              <p:nvPr/>
            </p:nvCxnSpPr>
            <p:spPr>
              <a:xfrm rot="16200000" flipH="1">
                <a:off x="1611321" y="2283138"/>
                <a:ext cx="536893" cy="3015"/>
              </a:xfrm>
              <a:prstGeom prst="straightConnector1">
                <a:avLst/>
              </a:prstGeom>
              <a:ln w="28575">
                <a:solidFill>
                  <a:srgbClr val="FFFF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線矢印コネクタ 12"/>
              <p:cNvCxnSpPr/>
              <p:nvPr/>
            </p:nvCxnSpPr>
            <p:spPr>
              <a:xfrm rot="16200000" flipH="1">
                <a:off x="413270" y="2283138"/>
                <a:ext cx="536893" cy="3017"/>
              </a:xfrm>
              <a:prstGeom prst="straightConnector1">
                <a:avLst/>
              </a:prstGeom>
              <a:ln w="28575">
                <a:solidFill>
                  <a:srgbClr val="FFFF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直線矢印コネクタ 14"/>
              <p:cNvCxnSpPr/>
              <p:nvPr/>
            </p:nvCxnSpPr>
            <p:spPr>
              <a:xfrm rot="16200000" flipH="1">
                <a:off x="7385514" y="2260890"/>
                <a:ext cx="536893" cy="3017"/>
              </a:xfrm>
              <a:prstGeom prst="straightConnector1">
                <a:avLst/>
              </a:prstGeom>
              <a:ln w="28575">
                <a:solidFill>
                  <a:srgbClr val="FFFF0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テキスト ボックス 68"/>
            <p:cNvSpPr txBox="1">
              <a:spLocks noChangeArrowheads="1"/>
            </p:cNvSpPr>
            <p:nvPr/>
          </p:nvSpPr>
          <p:spPr bwMode="auto">
            <a:xfrm>
              <a:off x="807641" y="1419839"/>
              <a:ext cx="796288" cy="4481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1800" dirty="0">
                  <a:solidFill>
                    <a:srgbClr val="FFFF00"/>
                  </a:solidFill>
                  <a:cs typeface="Arial" pitchFamily="34" charset="0"/>
                </a:rPr>
                <a:t>clock</a:t>
              </a:r>
              <a:endParaRPr lang="ja-JP" altLang="en-US" sz="1800" dirty="0">
                <a:solidFill>
                  <a:srgbClr val="FFFF00"/>
                </a:solidFill>
                <a:cs typeface="Arial" pitchFamily="34" charset="0"/>
              </a:endParaRPr>
            </a:p>
          </p:txBody>
        </p:sp>
        <p:cxnSp>
          <p:nvCxnSpPr>
            <p:cNvPr id="18" name="直線コネクタ 162"/>
            <p:cNvCxnSpPr>
              <a:cxnSpLocks noChangeShapeType="1"/>
            </p:cNvCxnSpPr>
            <p:nvPr/>
          </p:nvCxnSpPr>
          <p:spPr bwMode="auto">
            <a:xfrm flipV="1">
              <a:off x="5911815" y="1214290"/>
              <a:ext cx="1034892" cy="1"/>
            </a:xfrm>
            <a:prstGeom prst="line">
              <a:avLst/>
            </a:prstGeom>
            <a:noFill/>
            <a:ln w="38100" algn="ctr">
              <a:solidFill>
                <a:srgbClr val="FFFF00"/>
              </a:solidFill>
              <a:round/>
              <a:headEnd/>
              <a:tailEnd/>
            </a:ln>
          </p:spPr>
        </p:cxnSp>
        <p:sp>
          <p:nvSpPr>
            <p:cNvPr id="19" name="正方形/長方形 18"/>
            <p:cNvSpPr/>
            <p:nvPr/>
          </p:nvSpPr>
          <p:spPr>
            <a:xfrm>
              <a:off x="6782937" y="987818"/>
              <a:ext cx="1651380" cy="4380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1800" dirty="0" smtClean="0">
                  <a:solidFill>
                    <a:srgbClr val="000000"/>
                  </a:solidFill>
                </a:rPr>
                <a:t>Sync.</a:t>
              </a:r>
              <a:endParaRPr lang="ja-JP" altLang="en-US" sz="1800" dirty="0">
                <a:solidFill>
                  <a:srgbClr val="000000"/>
                </a:solidFill>
              </a:endParaRPr>
            </a:p>
          </p:txBody>
        </p:sp>
        <p:sp>
          <p:nvSpPr>
            <p:cNvPr id="20" name="テキスト ボックス 81"/>
            <p:cNvSpPr txBox="1">
              <a:spLocks noChangeArrowheads="1"/>
            </p:cNvSpPr>
            <p:nvPr/>
          </p:nvSpPr>
          <p:spPr bwMode="auto">
            <a:xfrm>
              <a:off x="6643774" y="1483442"/>
              <a:ext cx="2007437" cy="4481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ja-JP" sz="1800" dirty="0" smtClean="0">
                  <a:solidFill>
                    <a:srgbClr val="FFFF00"/>
                  </a:solidFill>
                  <a:cs typeface="Arial" pitchFamily="34" charset="0"/>
                </a:rPr>
                <a:t>Clock &amp; Frame  </a:t>
              </a:r>
              <a:endParaRPr lang="ja-JP" altLang="en-US" sz="1800" dirty="0">
                <a:solidFill>
                  <a:srgbClr val="FFFF00"/>
                </a:solidFill>
                <a:cs typeface="Arial" pitchFamily="34" charset="0"/>
              </a:endParaRPr>
            </a:p>
          </p:txBody>
        </p:sp>
        <p:cxnSp>
          <p:nvCxnSpPr>
            <p:cNvPr id="21" name="直線コネクタ 162"/>
            <p:cNvCxnSpPr>
              <a:cxnSpLocks noChangeShapeType="1"/>
            </p:cNvCxnSpPr>
            <p:nvPr/>
          </p:nvCxnSpPr>
          <p:spPr bwMode="auto">
            <a:xfrm flipV="1">
              <a:off x="2010761" y="1216566"/>
              <a:ext cx="1305644" cy="1"/>
            </a:xfrm>
            <a:prstGeom prst="line">
              <a:avLst/>
            </a:prstGeom>
            <a:noFill/>
            <a:ln w="38100" algn="ctr">
              <a:solidFill>
                <a:srgbClr val="FFFF00"/>
              </a:solidFill>
              <a:round/>
              <a:headEnd/>
              <a:tailEnd/>
            </a:ln>
          </p:spPr>
        </p:cxnSp>
        <p:sp>
          <p:nvSpPr>
            <p:cNvPr id="22" name="正方形/長方形 21"/>
            <p:cNvSpPr/>
            <p:nvPr/>
          </p:nvSpPr>
          <p:spPr>
            <a:xfrm>
              <a:off x="358133" y="987818"/>
              <a:ext cx="1661735" cy="4380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1800" dirty="0" smtClean="0">
                  <a:solidFill>
                    <a:srgbClr val="000000"/>
                  </a:solidFill>
                </a:rPr>
                <a:t>Sync.</a:t>
              </a:r>
              <a:endParaRPr lang="ja-JP" altLang="en-US" sz="1800" dirty="0">
                <a:solidFill>
                  <a:srgbClr val="000000"/>
                </a:solidFill>
              </a:endParaRPr>
            </a:p>
          </p:txBody>
        </p:sp>
        <p:sp>
          <p:nvSpPr>
            <p:cNvPr id="23" name="台形 22"/>
            <p:cNvSpPr/>
            <p:nvPr/>
          </p:nvSpPr>
          <p:spPr bwMode="auto">
            <a:xfrm rot="16200000" flipH="1">
              <a:off x="5051345" y="1483772"/>
              <a:ext cx="1628775" cy="387786"/>
            </a:xfrm>
            <a:prstGeom prst="trapezoid">
              <a:avLst>
                <a:gd name="adj" fmla="val 48333"/>
              </a:avLst>
            </a:prstGeom>
            <a:solidFill>
              <a:srgbClr val="FFFF00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lIns="288000" tIns="90000" rIns="288000" bIns="90000" anchor="ctr"/>
            <a:lstStyle/>
            <a:p>
              <a:pPr>
                <a:defRPr/>
              </a:pPr>
              <a:endParaRPr lang="ja-JP" altLang="en-US" sz="18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" name="テキスト ボックス 165"/>
            <p:cNvSpPr txBox="1">
              <a:spLocks noChangeArrowheads="1"/>
            </p:cNvSpPr>
            <p:nvPr/>
          </p:nvSpPr>
          <p:spPr bwMode="auto">
            <a:xfrm>
              <a:off x="5672575" y="1148377"/>
              <a:ext cx="413964" cy="11204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1800" dirty="0">
                  <a:solidFill>
                    <a:srgbClr val="000000"/>
                  </a:solidFill>
                </a:rPr>
                <a:t>W</a:t>
              </a:r>
            </a:p>
            <a:p>
              <a:r>
                <a:rPr lang="en-US" altLang="ja-JP" sz="1800" dirty="0">
                  <a:solidFill>
                    <a:srgbClr val="000000"/>
                  </a:solidFill>
                </a:rPr>
                <a:t>D</a:t>
              </a:r>
            </a:p>
            <a:p>
              <a:r>
                <a:rPr lang="en-US" altLang="ja-JP" sz="1800" dirty="0">
                  <a:solidFill>
                    <a:srgbClr val="000000"/>
                  </a:solidFill>
                </a:rPr>
                <a:t>M</a:t>
              </a:r>
              <a:endParaRPr lang="ja-JP" altLang="en-US" sz="1800" dirty="0">
                <a:solidFill>
                  <a:srgbClr val="000000"/>
                </a:solidFill>
              </a:endParaRPr>
            </a:p>
          </p:txBody>
        </p:sp>
        <p:sp>
          <p:nvSpPr>
            <p:cNvPr id="25" name="台形 24"/>
            <p:cNvSpPr/>
            <p:nvPr/>
          </p:nvSpPr>
          <p:spPr bwMode="auto">
            <a:xfrm rot="5400000">
              <a:off x="2551064" y="1492131"/>
              <a:ext cx="1628775" cy="398341"/>
            </a:xfrm>
            <a:prstGeom prst="trapezoid">
              <a:avLst>
                <a:gd name="adj" fmla="val 48333"/>
              </a:avLst>
            </a:prstGeom>
            <a:solidFill>
              <a:srgbClr val="FFFF00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lIns="288000" tIns="90000" rIns="288000" bIns="90000" anchor="ctr"/>
            <a:lstStyle/>
            <a:p>
              <a:pPr>
                <a:defRPr/>
              </a:pPr>
              <a:endParaRPr lang="ja-JP" altLang="en-US" sz="18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" name="テキスト ボックス 164"/>
            <p:cNvSpPr txBox="1">
              <a:spLocks noChangeArrowheads="1"/>
            </p:cNvSpPr>
            <p:nvPr/>
          </p:nvSpPr>
          <p:spPr bwMode="auto">
            <a:xfrm>
              <a:off x="3184709" y="1134742"/>
              <a:ext cx="413964" cy="11204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1800" dirty="0">
                  <a:solidFill>
                    <a:srgbClr val="000000"/>
                  </a:solidFill>
                </a:rPr>
                <a:t>W</a:t>
              </a:r>
            </a:p>
            <a:p>
              <a:r>
                <a:rPr lang="en-US" altLang="ja-JP" sz="1800" dirty="0">
                  <a:solidFill>
                    <a:srgbClr val="000000"/>
                  </a:solidFill>
                </a:rPr>
                <a:t>D</a:t>
              </a:r>
            </a:p>
            <a:p>
              <a:r>
                <a:rPr lang="en-US" altLang="ja-JP" sz="1800" dirty="0">
                  <a:solidFill>
                    <a:srgbClr val="000000"/>
                  </a:solidFill>
                </a:rPr>
                <a:t>M</a:t>
              </a:r>
              <a:endParaRPr lang="ja-JP" altLang="en-US" sz="1800" dirty="0">
                <a:solidFill>
                  <a:srgbClr val="000000"/>
                </a:solidFill>
              </a:endParaRPr>
            </a:p>
          </p:txBody>
        </p:sp>
        <p:sp>
          <p:nvSpPr>
            <p:cNvPr id="315" name="角丸四角形 314"/>
            <p:cNvSpPr/>
            <p:nvPr/>
          </p:nvSpPr>
          <p:spPr>
            <a:xfrm>
              <a:off x="197888" y="1856091"/>
              <a:ext cx="2640846" cy="791576"/>
            </a:xfrm>
            <a:prstGeom prst="roundRect">
              <a:avLst>
                <a:gd name="adj" fmla="val 18345"/>
              </a:avLst>
            </a:prstGeom>
            <a:noFill/>
            <a:ln w="38100">
              <a:solidFill>
                <a:schemeClr val="bg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316" name="角丸四角形 315"/>
            <p:cNvSpPr/>
            <p:nvPr/>
          </p:nvSpPr>
          <p:spPr>
            <a:xfrm>
              <a:off x="6503154" y="1926605"/>
              <a:ext cx="2163174" cy="669641"/>
            </a:xfrm>
            <a:prstGeom prst="roundRect">
              <a:avLst>
                <a:gd name="adj" fmla="val 18345"/>
              </a:avLst>
            </a:prstGeom>
            <a:noFill/>
            <a:ln w="38100">
              <a:solidFill>
                <a:schemeClr val="bg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243" name="グループ化 242"/>
          <p:cNvGrpSpPr/>
          <p:nvPr/>
        </p:nvGrpSpPr>
        <p:grpSpPr>
          <a:xfrm>
            <a:off x="1044950" y="2336823"/>
            <a:ext cx="7170669" cy="489047"/>
            <a:chOff x="1044950" y="2336823"/>
            <a:chExt cx="7170669" cy="489047"/>
          </a:xfrm>
        </p:grpSpPr>
        <p:sp>
          <p:nvSpPr>
            <p:cNvPr id="542" name="下矢印 541"/>
            <p:cNvSpPr/>
            <p:nvPr/>
          </p:nvSpPr>
          <p:spPr>
            <a:xfrm>
              <a:off x="1044950" y="2525617"/>
              <a:ext cx="1381744" cy="300253"/>
            </a:xfrm>
            <a:prstGeom prst="downArrow">
              <a:avLst>
                <a:gd name="adj1" fmla="val 56669"/>
                <a:gd name="adj2" fmla="val 64721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3" name="下矢印 542"/>
            <p:cNvSpPr/>
            <p:nvPr/>
          </p:nvSpPr>
          <p:spPr>
            <a:xfrm>
              <a:off x="6833875" y="2336823"/>
              <a:ext cx="1381744" cy="269900"/>
            </a:xfrm>
            <a:prstGeom prst="downArrow">
              <a:avLst>
                <a:gd name="adj1" fmla="val 56669"/>
                <a:gd name="adj2" fmla="val 64721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46" name="グループ化 245"/>
          <p:cNvGrpSpPr/>
          <p:nvPr/>
        </p:nvGrpSpPr>
        <p:grpSpPr>
          <a:xfrm>
            <a:off x="1196968" y="5102392"/>
            <a:ext cx="5642313" cy="642189"/>
            <a:chOff x="1196968" y="5102392"/>
            <a:chExt cx="5642313" cy="642189"/>
          </a:xfrm>
        </p:grpSpPr>
        <p:grpSp>
          <p:nvGrpSpPr>
            <p:cNvPr id="339" name="Group 282"/>
            <p:cNvGrpSpPr>
              <a:grpSpLocks/>
            </p:cNvGrpSpPr>
            <p:nvPr/>
          </p:nvGrpSpPr>
          <p:grpSpPr bwMode="auto">
            <a:xfrm>
              <a:off x="2888290" y="5291190"/>
              <a:ext cx="64452" cy="64452"/>
              <a:chOff x="1998" y="1318"/>
              <a:chExt cx="29" cy="29"/>
            </a:xfrm>
            <a:solidFill>
              <a:srgbClr val="FFFF00"/>
            </a:solidFill>
          </p:grpSpPr>
          <p:sp>
            <p:nvSpPr>
              <p:cNvPr id="539" name="Oval 280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40" name="Oval 281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40" name="Group 285"/>
            <p:cNvGrpSpPr>
              <a:grpSpLocks/>
            </p:cNvGrpSpPr>
            <p:nvPr/>
          </p:nvGrpSpPr>
          <p:grpSpPr bwMode="auto">
            <a:xfrm>
              <a:off x="2888290" y="5486770"/>
              <a:ext cx="64452" cy="64452"/>
              <a:chOff x="1998" y="1406"/>
              <a:chExt cx="29" cy="29"/>
            </a:xfrm>
            <a:solidFill>
              <a:srgbClr val="FFFF00"/>
            </a:solidFill>
          </p:grpSpPr>
          <p:sp>
            <p:nvSpPr>
              <p:cNvPr id="537" name="Oval 283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38" name="Oval 284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41" name="Group 288"/>
            <p:cNvGrpSpPr>
              <a:grpSpLocks/>
            </p:cNvGrpSpPr>
            <p:nvPr/>
          </p:nvGrpSpPr>
          <p:grpSpPr bwMode="auto">
            <a:xfrm>
              <a:off x="2888290" y="5680128"/>
              <a:ext cx="64452" cy="64452"/>
              <a:chOff x="1998" y="1493"/>
              <a:chExt cx="29" cy="29"/>
            </a:xfrm>
            <a:solidFill>
              <a:srgbClr val="FFFF00"/>
            </a:solidFill>
          </p:grpSpPr>
          <p:sp>
            <p:nvSpPr>
              <p:cNvPr id="535" name="Oval 286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36" name="Oval 287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42" name="Group 291"/>
            <p:cNvGrpSpPr>
              <a:grpSpLocks/>
            </p:cNvGrpSpPr>
            <p:nvPr/>
          </p:nvGrpSpPr>
          <p:grpSpPr bwMode="auto">
            <a:xfrm>
              <a:off x="2888290" y="5291190"/>
              <a:ext cx="64452" cy="64452"/>
              <a:chOff x="1998" y="1318"/>
              <a:chExt cx="29" cy="29"/>
            </a:xfrm>
            <a:solidFill>
              <a:srgbClr val="FFFF00"/>
            </a:solidFill>
          </p:grpSpPr>
          <p:sp>
            <p:nvSpPr>
              <p:cNvPr id="533" name="Oval 289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34" name="Oval 290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47" name="Group 294"/>
            <p:cNvGrpSpPr>
              <a:grpSpLocks/>
            </p:cNvGrpSpPr>
            <p:nvPr/>
          </p:nvGrpSpPr>
          <p:grpSpPr bwMode="auto">
            <a:xfrm>
              <a:off x="2888290" y="5486770"/>
              <a:ext cx="64452" cy="64452"/>
              <a:chOff x="1998" y="1406"/>
              <a:chExt cx="29" cy="29"/>
            </a:xfrm>
            <a:solidFill>
              <a:srgbClr val="FFFF00"/>
            </a:solidFill>
          </p:grpSpPr>
          <p:sp>
            <p:nvSpPr>
              <p:cNvPr id="531" name="Oval 292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32" name="Oval 293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48" name="Group 297"/>
            <p:cNvGrpSpPr>
              <a:grpSpLocks/>
            </p:cNvGrpSpPr>
            <p:nvPr/>
          </p:nvGrpSpPr>
          <p:grpSpPr bwMode="auto">
            <a:xfrm>
              <a:off x="2888290" y="5680128"/>
              <a:ext cx="64452" cy="64452"/>
              <a:chOff x="1998" y="1493"/>
              <a:chExt cx="29" cy="29"/>
            </a:xfrm>
            <a:solidFill>
              <a:srgbClr val="FFFF00"/>
            </a:solidFill>
          </p:grpSpPr>
          <p:sp>
            <p:nvSpPr>
              <p:cNvPr id="529" name="Oval 295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30" name="Oval 296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49" name="Group 300"/>
            <p:cNvGrpSpPr>
              <a:grpSpLocks/>
            </p:cNvGrpSpPr>
            <p:nvPr/>
          </p:nvGrpSpPr>
          <p:grpSpPr bwMode="auto">
            <a:xfrm>
              <a:off x="1196968" y="5291192"/>
              <a:ext cx="64452" cy="64453"/>
              <a:chOff x="1237" y="1318"/>
              <a:chExt cx="29" cy="29"/>
            </a:xfrm>
            <a:solidFill>
              <a:srgbClr val="FFFF00"/>
            </a:solidFill>
          </p:grpSpPr>
          <p:sp>
            <p:nvSpPr>
              <p:cNvPr id="527" name="Oval 298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28" name="Oval 299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50" name="Group 303"/>
            <p:cNvGrpSpPr>
              <a:grpSpLocks/>
            </p:cNvGrpSpPr>
            <p:nvPr/>
          </p:nvGrpSpPr>
          <p:grpSpPr bwMode="auto">
            <a:xfrm>
              <a:off x="1196968" y="5486772"/>
              <a:ext cx="64452" cy="64453"/>
              <a:chOff x="1237" y="1406"/>
              <a:chExt cx="29" cy="29"/>
            </a:xfrm>
            <a:solidFill>
              <a:srgbClr val="FFFF00"/>
            </a:solidFill>
          </p:grpSpPr>
          <p:sp>
            <p:nvSpPr>
              <p:cNvPr id="525" name="Oval 301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26" name="Oval 302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51" name="Group 306"/>
            <p:cNvGrpSpPr>
              <a:grpSpLocks/>
            </p:cNvGrpSpPr>
            <p:nvPr/>
          </p:nvGrpSpPr>
          <p:grpSpPr bwMode="auto">
            <a:xfrm>
              <a:off x="1196968" y="5680128"/>
              <a:ext cx="64452" cy="64453"/>
              <a:chOff x="1237" y="1493"/>
              <a:chExt cx="29" cy="29"/>
            </a:xfrm>
            <a:solidFill>
              <a:srgbClr val="FFFF00"/>
            </a:solidFill>
          </p:grpSpPr>
          <p:sp>
            <p:nvSpPr>
              <p:cNvPr id="523" name="Oval 304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24" name="Oval 305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52" name="Group 309"/>
            <p:cNvGrpSpPr>
              <a:grpSpLocks/>
            </p:cNvGrpSpPr>
            <p:nvPr/>
          </p:nvGrpSpPr>
          <p:grpSpPr bwMode="auto">
            <a:xfrm>
              <a:off x="1196968" y="5291192"/>
              <a:ext cx="64452" cy="64453"/>
              <a:chOff x="1237" y="1318"/>
              <a:chExt cx="29" cy="29"/>
            </a:xfrm>
            <a:solidFill>
              <a:srgbClr val="FFFF00"/>
            </a:solidFill>
          </p:grpSpPr>
          <p:sp>
            <p:nvSpPr>
              <p:cNvPr id="521" name="Oval 307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22" name="Oval 308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53" name="Group 312"/>
            <p:cNvGrpSpPr>
              <a:grpSpLocks/>
            </p:cNvGrpSpPr>
            <p:nvPr/>
          </p:nvGrpSpPr>
          <p:grpSpPr bwMode="auto">
            <a:xfrm>
              <a:off x="1196968" y="5486772"/>
              <a:ext cx="64452" cy="64453"/>
              <a:chOff x="1237" y="1406"/>
              <a:chExt cx="29" cy="29"/>
            </a:xfrm>
            <a:solidFill>
              <a:srgbClr val="FFFF00"/>
            </a:solidFill>
          </p:grpSpPr>
          <p:sp>
            <p:nvSpPr>
              <p:cNvPr id="519" name="Oval 310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20" name="Oval 311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54" name="Group 315"/>
            <p:cNvGrpSpPr>
              <a:grpSpLocks/>
            </p:cNvGrpSpPr>
            <p:nvPr/>
          </p:nvGrpSpPr>
          <p:grpSpPr bwMode="auto">
            <a:xfrm>
              <a:off x="1196968" y="5680128"/>
              <a:ext cx="64452" cy="64453"/>
              <a:chOff x="1237" y="1493"/>
              <a:chExt cx="29" cy="29"/>
            </a:xfrm>
            <a:solidFill>
              <a:srgbClr val="FFFF00"/>
            </a:solidFill>
          </p:grpSpPr>
          <p:sp>
            <p:nvSpPr>
              <p:cNvPr id="517" name="Oval 313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18" name="Oval 314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55" name="Group 318"/>
            <p:cNvGrpSpPr>
              <a:grpSpLocks/>
            </p:cNvGrpSpPr>
            <p:nvPr/>
          </p:nvGrpSpPr>
          <p:grpSpPr bwMode="auto">
            <a:xfrm>
              <a:off x="3797293" y="5291192"/>
              <a:ext cx="64452" cy="64453"/>
              <a:chOff x="2407" y="1318"/>
              <a:chExt cx="29" cy="29"/>
            </a:xfrm>
            <a:solidFill>
              <a:srgbClr val="FFFF00"/>
            </a:solidFill>
          </p:grpSpPr>
          <p:sp>
            <p:nvSpPr>
              <p:cNvPr id="515" name="Oval 316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16" name="Oval 317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56" name="Group 321"/>
            <p:cNvGrpSpPr>
              <a:grpSpLocks/>
            </p:cNvGrpSpPr>
            <p:nvPr/>
          </p:nvGrpSpPr>
          <p:grpSpPr bwMode="auto">
            <a:xfrm>
              <a:off x="3797293" y="5486772"/>
              <a:ext cx="64452" cy="64453"/>
              <a:chOff x="2407" y="1406"/>
              <a:chExt cx="29" cy="29"/>
            </a:xfrm>
            <a:solidFill>
              <a:srgbClr val="FFFF00"/>
            </a:solidFill>
          </p:grpSpPr>
          <p:sp>
            <p:nvSpPr>
              <p:cNvPr id="513" name="Oval 319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14" name="Oval 320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57" name="Group 324"/>
            <p:cNvGrpSpPr>
              <a:grpSpLocks/>
            </p:cNvGrpSpPr>
            <p:nvPr/>
          </p:nvGrpSpPr>
          <p:grpSpPr bwMode="auto">
            <a:xfrm>
              <a:off x="3797293" y="5680128"/>
              <a:ext cx="64452" cy="64453"/>
              <a:chOff x="2407" y="1493"/>
              <a:chExt cx="29" cy="29"/>
            </a:xfrm>
            <a:solidFill>
              <a:srgbClr val="FFFF00"/>
            </a:solidFill>
          </p:grpSpPr>
          <p:sp>
            <p:nvSpPr>
              <p:cNvPr id="511" name="Oval 322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12" name="Oval 323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58" name="Group 327"/>
            <p:cNvGrpSpPr>
              <a:grpSpLocks/>
            </p:cNvGrpSpPr>
            <p:nvPr/>
          </p:nvGrpSpPr>
          <p:grpSpPr bwMode="auto">
            <a:xfrm>
              <a:off x="3797293" y="5291192"/>
              <a:ext cx="64452" cy="64453"/>
              <a:chOff x="2407" y="1318"/>
              <a:chExt cx="29" cy="29"/>
            </a:xfrm>
            <a:solidFill>
              <a:srgbClr val="FFFF00"/>
            </a:solidFill>
          </p:grpSpPr>
          <p:sp>
            <p:nvSpPr>
              <p:cNvPr id="509" name="Oval 325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10" name="Oval 326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59" name="Group 330"/>
            <p:cNvGrpSpPr>
              <a:grpSpLocks/>
            </p:cNvGrpSpPr>
            <p:nvPr/>
          </p:nvGrpSpPr>
          <p:grpSpPr bwMode="auto">
            <a:xfrm>
              <a:off x="3797293" y="5486772"/>
              <a:ext cx="64452" cy="64453"/>
              <a:chOff x="2407" y="1406"/>
              <a:chExt cx="29" cy="29"/>
            </a:xfrm>
            <a:solidFill>
              <a:srgbClr val="FFFF00"/>
            </a:solidFill>
          </p:grpSpPr>
          <p:sp>
            <p:nvSpPr>
              <p:cNvPr id="507" name="Oval 328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08" name="Oval 329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60" name="Group 333"/>
            <p:cNvGrpSpPr>
              <a:grpSpLocks/>
            </p:cNvGrpSpPr>
            <p:nvPr/>
          </p:nvGrpSpPr>
          <p:grpSpPr bwMode="auto">
            <a:xfrm>
              <a:off x="3797293" y="5680128"/>
              <a:ext cx="64452" cy="64453"/>
              <a:chOff x="2407" y="1493"/>
              <a:chExt cx="29" cy="29"/>
            </a:xfrm>
            <a:solidFill>
              <a:srgbClr val="FFFF00"/>
            </a:solidFill>
          </p:grpSpPr>
          <p:sp>
            <p:nvSpPr>
              <p:cNvPr id="505" name="Oval 331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06" name="Oval 332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562" name="グループ化 561"/>
            <p:cNvGrpSpPr/>
            <p:nvPr/>
          </p:nvGrpSpPr>
          <p:grpSpPr>
            <a:xfrm>
              <a:off x="6774829" y="5102392"/>
              <a:ext cx="64452" cy="453389"/>
              <a:chOff x="4168061" y="5443592"/>
              <a:chExt cx="64452" cy="453389"/>
            </a:xfrm>
          </p:grpSpPr>
          <p:grpSp>
            <p:nvGrpSpPr>
              <p:cNvPr id="544" name="Group 318"/>
              <p:cNvGrpSpPr>
                <a:grpSpLocks/>
              </p:cNvGrpSpPr>
              <p:nvPr/>
            </p:nvGrpSpPr>
            <p:grpSpPr bwMode="auto">
              <a:xfrm>
                <a:off x="4168061" y="5443592"/>
                <a:ext cx="64452" cy="64453"/>
                <a:chOff x="2407" y="1318"/>
                <a:chExt cx="29" cy="29"/>
              </a:xfrm>
              <a:solidFill>
                <a:srgbClr val="FFFF00"/>
              </a:solidFill>
            </p:grpSpPr>
            <p:sp>
              <p:nvSpPr>
                <p:cNvPr id="545" name="Oval 316"/>
                <p:cNvSpPr>
                  <a:spLocks noChangeArrowheads="1"/>
                </p:cNvSpPr>
                <p:nvPr/>
              </p:nvSpPr>
              <p:spPr bwMode="auto">
                <a:xfrm>
                  <a:off x="2407" y="1318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546" name="Oval 317"/>
                <p:cNvSpPr>
                  <a:spLocks noChangeArrowheads="1"/>
                </p:cNvSpPr>
                <p:nvPr/>
              </p:nvSpPr>
              <p:spPr bwMode="auto">
                <a:xfrm>
                  <a:off x="2407" y="1318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grpSp>
            <p:nvGrpSpPr>
              <p:cNvPr id="547" name="Group 321"/>
              <p:cNvGrpSpPr>
                <a:grpSpLocks/>
              </p:cNvGrpSpPr>
              <p:nvPr/>
            </p:nvGrpSpPr>
            <p:grpSpPr bwMode="auto">
              <a:xfrm>
                <a:off x="4168061" y="5639172"/>
                <a:ext cx="64452" cy="64453"/>
                <a:chOff x="2407" y="1406"/>
                <a:chExt cx="29" cy="29"/>
              </a:xfrm>
              <a:solidFill>
                <a:srgbClr val="FFFF00"/>
              </a:solidFill>
            </p:grpSpPr>
            <p:sp>
              <p:nvSpPr>
                <p:cNvPr id="548" name="Oval 319"/>
                <p:cNvSpPr>
                  <a:spLocks noChangeArrowheads="1"/>
                </p:cNvSpPr>
                <p:nvPr/>
              </p:nvSpPr>
              <p:spPr bwMode="auto">
                <a:xfrm>
                  <a:off x="2407" y="1406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549" name="Oval 320"/>
                <p:cNvSpPr>
                  <a:spLocks noChangeArrowheads="1"/>
                </p:cNvSpPr>
                <p:nvPr/>
              </p:nvSpPr>
              <p:spPr bwMode="auto">
                <a:xfrm>
                  <a:off x="2407" y="1406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grpSp>
            <p:nvGrpSpPr>
              <p:cNvPr id="550" name="Group 324"/>
              <p:cNvGrpSpPr>
                <a:grpSpLocks/>
              </p:cNvGrpSpPr>
              <p:nvPr/>
            </p:nvGrpSpPr>
            <p:grpSpPr bwMode="auto">
              <a:xfrm>
                <a:off x="4168061" y="5832528"/>
                <a:ext cx="64452" cy="64453"/>
                <a:chOff x="2407" y="1493"/>
                <a:chExt cx="29" cy="29"/>
              </a:xfrm>
              <a:solidFill>
                <a:srgbClr val="FFFF00"/>
              </a:solidFill>
            </p:grpSpPr>
            <p:sp>
              <p:nvSpPr>
                <p:cNvPr id="551" name="Oval 322"/>
                <p:cNvSpPr>
                  <a:spLocks noChangeArrowheads="1"/>
                </p:cNvSpPr>
                <p:nvPr/>
              </p:nvSpPr>
              <p:spPr bwMode="auto">
                <a:xfrm>
                  <a:off x="2407" y="1493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552" name="Oval 323"/>
                <p:cNvSpPr>
                  <a:spLocks noChangeArrowheads="1"/>
                </p:cNvSpPr>
                <p:nvPr/>
              </p:nvSpPr>
              <p:spPr bwMode="auto">
                <a:xfrm>
                  <a:off x="2407" y="1493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grpSp>
            <p:nvGrpSpPr>
              <p:cNvPr id="553" name="Group 327"/>
              <p:cNvGrpSpPr>
                <a:grpSpLocks/>
              </p:cNvGrpSpPr>
              <p:nvPr/>
            </p:nvGrpSpPr>
            <p:grpSpPr bwMode="auto">
              <a:xfrm>
                <a:off x="4168061" y="5443592"/>
                <a:ext cx="64452" cy="64453"/>
                <a:chOff x="2407" y="1318"/>
                <a:chExt cx="29" cy="29"/>
              </a:xfrm>
              <a:solidFill>
                <a:srgbClr val="FFFF00"/>
              </a:solidFill>
            </p:grpSpPr>
            <p:sp>
              <p:nvSpPr>
                <p:cNvPr id="554" name="Oval 325"/>
                <p:cNvSpPr>
                  <a:spLocks noChangeArrowheads="1"/>
                </p:cNvSpPr>
                <p:nvPr/>
              </p:nvSpPr>
              <p:spPr bwMode="auto">
                <a:xfrm>
                  <a:off x="2407" y="1318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555" name="Oval 326"/>
                <p:cNvSpPr>
                  <a:spLocks noChangeArrowheads="1"/>
                </p:cNvSpPr>
                <p:nvPr/>
              </p:nvSpPr>
              <p:spPr bwMode="auto">
                <a:xfrm>
                  <a:off x="2407" y="1318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grpSp>
            <p:nvGrpSpPr>
              <p:cNvPr id="556" name="Group 330"/>
              <p:cNvGrpSpPr>
                <a:grpSpLocks/>
              </p:cNvGrpSpPr>
              <p:nvPr/>
            </p:nvGrpSpPr>
            <p:grpSpPr bwMode="auto">
              <a:xfrm>
                <a:off x="4168061" y="5639172"/>
                <a:ext cx="64452" cy="64453"/>
                <a:chOff x="2407" y="1406"/>
                <a:chExt cx="29" cy="29"/>
              </a:xfrm>
              <a:solidFill>
                <a:srgbClr val="FFFF00"/>
              </a:solidFill>
            </p:grpSpPr>
            <p:sp>
              <p:nvSpPr>
                <p:cNvPr id="557" name="Oval 328"/>
                <p:cNvSpPr>
                  <a:spLocks noChangeArrowheads="1"/>
                </p:cNvSpPr>
                <p:nvPr/>
              </p:nvSpPr>
              <p:spPr bwMode="auto">
                <a:xfrm>
                  <a:off x="2407" y="1406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558" name="Oval 329"/>
                <p:cNvSpPr>
                  <a:spLocks noChangeArrowheads="1"/>
                </p:cNvSpPr>
                <p:nvPr/>
              </p:nvSpPr>
              <p:spPr bwMode="auto">
                <a:xfrm>
                  <a:off x="2407" y="1406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grpSp>
            <p:nvGrpSpPr>
              <p:cNvPr id="559" name="Group 333"/>
              <p:cNvGrpSpPr>
                <a:grpSpLocks/>
              </p:cNvGrpSpPr>
              <p:nvPr/>
            </p:nvGrpSpPr>
            <p:grpSpPr bwMode="auto">
              <a:xfrm>
                <a:off x="4168061" y="5832528"/>
                <a:ext cx="64452" cy="64453"/>
                <a:chOff x="2407" y="1493"/>
                <a:chExt cx="29" cy="29"/>
              </a:xfrm>
              <a:solidFill>
                <a:srgbClr val="FFFF00"/>
              </a:solidFill>
            </p:grpSpPr>
            <p:sp>
              <p:nvSpPr>
                <p:cNvPr id="560" name="Oval 331"/>
                <p:cNvSpPr>
                  <a:spLocks noChangeArrowheads="1"/>
                </p:cNvSpPr>
                <p:nvPr/>
              </p:nvSpPr>
              <p:spPr bwMode="auto">
                <a:xfrm>
                  <a:off x="2407" y="1493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561" name="Oval 332"/>
                <p:cNvSpPr>
                  <a:spLocks noChangeArrowheads="1"/>
                </p:cNvSpPr>
                <p:nvPr/>
              </p:nvSpPr>
              <p:spPr bwMode="auto">
                <a:xfrm>
                  <a:off x="2407" y="1493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</p:grpSp>
      </p:grpSp>
      <p:grpSp>
        <p:nvGrpSpPr>
          <p:cNvPr id="248" name="グループ化 247"/>
          <p:cNvGrpSpPr/>
          <p:nvPr/>
        </p:nvGrpSpPr>
        <p:grpSpPr>
          <a:xfrm>
            <a:off x="109184" y="2654982"/>
            <a:ext cx="8573064" cy="4148426"/>
            <a:chOff x="109184" y="2654982"/>
            <a:chExt cx="8573064" cy="4148426"/>
          </a:xfrm>
        </p:grpSpPr>
        <p:sp>
          <p:nvSpPr>
            <p:cNvPr id="582" name="角丸四角形 581"/>
            <p:cNvSpPr/>
            <p:nvPr/>
          </p:nvSpPr>
          <p:spPr>
            <a:xfrm>
              <a:off x="109184" y="2952959"/>
              <a:ext cx="4722125" cy="3720796"/>
            </a:xfrm>
            <a:prstGeom prst="roundRect">
              <a:avLst>
                <a:gd name="adj" fmla="val 4774"/>
              </a:avLst>
            </a:prstGeom>
            <a:noFill/>
            <a:ln w="38100">
              <a:solidFill>
                <a:schemeClr val="bg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800">
                <a:solidFill>
                  <a:srgbClr val="FFFFFF"/>
                </a:solidFill>
              </a:endParaRPr>
            </a:p>
          </p:txBody>
        </p:sp>
        <p:sp>
          <p:nvSpPr>
            <p:cNvPr id="583" name="角丸四角形 582"/>
            <p:cNvSpPr/>
            <p:nvPr/>
          </p:nvSpPr>
          <p:spPr>
            <a:xfrm>
              <a:off x="5595582" y="2654982"/>
              <a:ext cx="3086666" cy="4148426"/>
            </a:xfrm>
            <a:prstGeom prst="roundRect">
              <a:avLst>
                <a:gd name="adj" fmla="val 4774"/>
              </a:avLst>
            </a:prstGeom>
            <a:noFill/>
            <a:ln w="38100">
              <a:solidFill>
                <a:schemeClr val="bg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800">
                <a:solidFill>
                  <a:srgbClr val="FFFFFF"/>
                </a:solidFill>
              </a:endParaRPr>
            </a:p>
          </p:txBody>
        </p:sp>
      </p:grpSp>
      <p:grpSp>
        <p:nvGrpSpPr>
          <p:cNvPr id="244" name="グループ化 243"/>
          <p:cNvGrpSpPr/>
          <p:nvPr/>
        </p:nvGrpSpPr>
        <p:grpSpPr>
          <a:xfrm>
            <a:off x="203303" y="2742630"/>
            <a:ext cx="8329721" cy="1194358"/>
            <a:chOff x="203303" y="2742630"/>
            <a:chExt cx="8329721" cy="1194358"/>
          </a:xfrm>
        </p:grpSpPr>
        <p:sp>
          <p:nvSpPr>
            <p:cNvPr id="361" name="Line 39"/>
            <p:cNvSpPr>
              <a:spLocks noChangeShapeType="1"/>
            </p:cNvSpPr>
            <p:nvPr/>
          </p:nvSpPr>
          <p:spPr bwMode="auto">
            <a:xfrm>
              <a:off x="2397118" y="3539190"/>
              <a:ext cx="1926907" cy="2222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grpSp>
          <p:nvGrpSpPr>
            <p:cNvPr id="362" name="グループ化 157"/>
            <p:cNvGrpSpPr/>
            <p:nvPr/>
          </p:nvGrpSpPr>
          <p:grpSpPr>
            <a:xfrm>
              <a:off x="1034622" y="3082024"/>
              <a:ext cx="1351280" cy="457836"/>
              <a:chOff x="1700022" y="559525"/>
              <a:chExt cx="965200" cy="272325"/>
            </a:xfrm>
          </p:grpSpPr>
          <p:sp>
            <p:nvSpPr>
              <p:cNvPr id="495" name="Freeform 24"/>
              <p:cNvSpPr>
                <a:spLocks/>
              </p:cNvSpPr>
              <p:nvPr/>
            </p:nvSpPr>
            <p:spPr bwMode="auto">
              <a:xfrm>
                <a:off x="1993143" y="654050"/>
                <a:ext cx="95238" cy="87312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96" name="Line 28"/>
              <p:cNvSpPr>
                <a:spLocks noChangeShapeType="1"/>
              </p:cNvSpPr>
              <p:nvPr/>
            </p:nvSpPr>
            <p:spPr bwMode="auto">
              <a:xfrm>
                <a:off x="2057400" y="655637"/>
                <a:ext cx="233171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97" name="Freeform 31"/>
              <p:cNvSpPr>
                <a:spLocks/>
              </p:cNvSpPr>
              <p:nvPr/>
            </p:nvSpPr>
            <p:spPr bwMode="auto">
              <a:xfrm>
                <a:off x="2267746" y="654050"/>
                <a:ext cx="98901" cy="873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98" name="グループ化 520"/>
              <p:cNvGrpSpPr/>
              <p:nvPr/>
            </p:nvGrpSpPr>
            <p:grpSpPr>
              <a:xfrm>
                <a:off x="1833371" y="731519"/>
                <a:ext cx="704089" cy="95569"/>
                <a:chOff x="1833371" y="708661"/>
                <a:chExt cx="704089" cy="118428"/>
              </a:xfrm>
            </p:grpSpPr>
            <p:sp>
              <p:nvSpPr>
                <p:cNvPr id="501" name="Freeform 25"/>
                <p:cNvSpPr>
                  <a:spLocks/>
                </p:cNvSpPr>
                <p:nvPr/>
              </p:nvSpPr>
              <p:spPr bwMode="auto">
                <a:xfrm>
                  <a:off x="1833371" y="708661"/>
                  <a:ext cx="80165" cy="118428"/>
                </a:xfrm>
                <a:custGeom>
                  <a:avLst/>
                  <a:gdLst/>
                  <a:ahLst/>
                  <a:cxnLst>
                    <a:cxn ang="0">
                      <a:pos x="51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54">
                      <a:moveTo>
                        <a:pt x="51" y="54"/>
                      </a:moveTo>
                      <a:cubicBezTo>
                        <a:pt x="23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502" name="Freeform 26"/>
                <p:cNvSpPr>
                  <a:spLocks/>
                </p:cNvSpPr>
                <p:nvPr/>
              </p:nvSpPr>
              <p:spPr bwMode="auto">
                <a:xfrm>
                  <a:off x="1913537" y="708661"/>
                  <a:ext cx="81738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2" y="0"/>
                    </a:cxn>
                  </a:cxnLst>
                  <a:rect l="0" t="0" r="r" b="b"/>
                  <a:pathLst>
                    <a:path w="52" h="54">
                      <a:moveTo>
                        <a:pt x="0" y="54"/>
                      </a:moveTo>
                      <a:cubicBezTo>
                        <a:pt x="29" y="54"/>
                        <a:pt x="52" y="30"/>
                        <a:pt x="52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503" name="Freeform 32"/>
                <p:cNvSpPr>
                  <a:spLocks/>
                </p:cNvSpPr>
                <p:nvPr/>
              </p:nvSpPr>
              <p:spPr bwMode="auto">
                <a:xfrm>
                  <a:off x="2452579" y="708661"/>
                  <a:ext cx="84881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504" name="Freeform 33"/>
                <p:cNvSpPr>
                  <a:spLocks/>
                </p:cNvSpPr>
                <p:nvPr/>
              </p:nvSpPr>
              <p:spPr bwMode="auto">
                <a:xfrm>
                  <a:off x="2366125" y="708661"/>
                  <a:ext cx="86453" cy="118428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499" name="Oval 35"/>
              <p:cNvSpPr>
                <a:spLocks noChangeArrowheads="1"/>
              </p:cNvSpPr>
              <p:nvPr/>
            </p:nvSpPr>
            <p:spPr bwMode="auto">
              <a:xfrm>
                <a:off x="2113980" y="559525"/>
                <a:ext cx="103440" cy="84031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500" name="Line 40"/>
              <p:cNvSpPr>
                <a:spLocks noChangeShapeType="1"/>
              </p:cNvSpPr>
              <p:nvPr/>
            </p:nvSpPr>
            <p:spPr bwMode="auto">
              <a:xfrm>
                <a:off x="1700022" y="830263"/>
                <a:ext cx="965200" cy="1587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sp>
          <p:nvSpPr>
            <p:cNvPr id="363" name="Rectangle 335"/>
            <p:cNvSpPr>
              <a:spLocks noChangeArrowheads="1"/>
            </p:cNvSpPr>
            <p:nvPr/>
          </p:nvSpPr>
          <p:spPr bwMode="auto">
            <a:xfrm>
              <a:off x="203303" y="3374415"/>
              <a:ext cx="846773" cy="32670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ja-JP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LD</a:t>
              </a:r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-</a:t>
              </a:r>
              <a:r>
                <a:rPr lang="ja-JP" altLang="ja-JP" sz="1600" i="1" dirty="0" err="1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sz="1600" dirty="0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1</a:t>
              </a:r>
              <a:endParaRPr lang="ja-JP" altLang="ja-JP" sz="1600" b="0" dirty="0" smtClean="0">
                <a:cs typeface="ＭＳ Ｐゴシック" pitchFamily="50" charset="-128"/>
              </a:endParaRPr>
            </a:p>
          </p:txBody>
        </p:sp>
        <p:sp>
          <p:nvSpPr>
            <p:cNvPr id="369" name="Rectangle 335"/>
            <p:cNvSpPr>
              <a:spLocks noChangeArrowheads="1"/>
            </p:cNvSpPr>
            <p:nvPr/>
          </p:nvSpPr>
          <p:spPr bwMode="auto">
            <a:xfrm>
              <a:off x="2383419" y="3382478"/>
              <a:ext cx="1053465" cy="29640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Encoder</a:t>
              </a:r>
              <a:endParaRPr lang="ja-JP" altLang="ja-JP" sz="1600" b="0" dirty="0" smtClean="0">
                <a:cs typeface="ＭＳ Ｐゴシック" pitchFamily="50" charset="-128"/>
              </a:endParaRPr>
            </a:p>
          </p:txBody>
        </p:sp>
        <p:sp>
          <p:nvSpPr>
            <p:cNvPr id="370" name="Rectangle 335"/>
            <p:cNvSpPr>
              <a:spLocks noChangeArrowheads="1"/>
            </p:cNvSpPr>
            <p:nvPr/>
          </p:nvSpPr>
          <p:spPr bwMode="auto">
            <a:xfrm>
              <a:off x="3517828" y="3388060"/>
              <a:ext cx="640080" cy="29640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ATT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grpSp>
          <p:nvGrpSpPr>
            <p:cNvPr id="364" name="グループ化 169"/>
            <p:cNvGrpSpPr/>
            <p:nvPr/>
          </p:nvGrpSpPr>
          <p:grpSpPr>
            <a:xfrm>
              <a:off x="6170374" y="2869042"/>
              <a:ext cx="1795863" cy="946204"/>
              <a:chOff x="6919721" y="434883"/>
              <a:chExt cx="1282759" cy="638777"/>
            </a:xfrm>
          </p:grpSpPr>
          <p:sp>
            <p:nvSpPr>
              <p:cNvPr id="471" name="Freeform 24"/>
              <p:cNvSpPr>
                <a:spLocks/>
              </p:cNvSpPr>
              <p:nvPr/>
            </p:nvSpPr>
            <p:spPr bwMode="auto">
              <a:xfrm>
                <a:off x="7209577" y="650427"/>
                <a:ext cx="95238" cy="110859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72" name="Line 28"/>
              <p:cNvSpPr>
                <a:spLocks noChangeShapeType="1"/>
              </p:cNvSpPr>
              <p:nvPr/>
            </p:nvSpPr>
            <p:spPr bwMode="auto">
              <a:xfrm>
                <a:off x="7277100" y="653039"/>
                <a:ext cx="464446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73" name="Freeform 31"/>
              <p:cNvSpPr>
                <a:spLocks/>
              </p:cNvSpPr>
              <p:nvPr/>
            </p:nvSpPr>
            <p:spPr bwMode="auto">
              <a:xfrm>
                <a:off x="7723066" y="653513"/>
                <a:ext cx="98901" cy="1077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74" name="Freeform 25"/>
              <p:cNvSpPr>
                <a:spLocks/>
              </p:cNvSpPr>
              <p:nvPr/>
            </p:nvSpPr>
            <p:spPr bwMode="auto">
              <a:xfrm>
                <a:off x="7049805" y="749465"/>
                <a:ext cx="80165" cy="114765"/>
              </a:xfrm>
              <a:custGeom>
                <a:avLst/>
                <a:gdLst/>
                <a:ahLst/>
                <a:cxnLst>
                  <a:cxn ang="0">
                    <a:pos x="51" y="54"/>
                  </a:cxn>
                  <a:cxn ang="0">
                    <a:pos x="0" y="0"/>
                  </a:cxn>
                </a:cxnLst>
                <a:rect l="0" t="0" r="r" b="b"/>
                <a:pathLst>
                  <a:path w="51" h="54">
                    <a:moveTo>
                      <a:pt x="51" y="54"/>
                    </a:moveTo>
                    <a:cubicBezTo>
                      <a:pt x="23" y="54"/>
                      <a:pt x="0" y="30"/>
                      <a:pt x="0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75" name="Freeform 26"/>
              <p:cNvSpPr>
                <a:spLocks/>
              </p:cNvSpPr>
              <p:nvPr/>
            </p:nvSpPr>
            <p:spPr bwMode="auto">
              <a:xfrm>
                <a:off x="7129971" y="749465"/>
                <a:ext cx="81738" cy="114765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52" y="0"/>
                  </a:cxn>
                </a:cxnLst>
                <a:rect l="0" t="0" r="r" b="b"/>
                <a:pathLst>
                  <a:path w="52" h="54">
                    <a:moveTo>
                      <a:pt x="0" y="54"/>
                    </a:moveTo>
                    <a:cubicBezTo>
                      <a:pt x="29" y="54"/>
                      <a:pt x="52" y="30"/>
                      <a:pt x="52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76" name="グループ化 535"/>
              <p:cNvGrpSpPr/>
              <p:nvPr/>
            </p:nvGrpSpPr>
            <p:grpSpPr>
              <a:xfrm>
                <a:off x="7821445" y="749465"/>
                <a:ext cx="171335" cy="114765"/>
                <a:chOff x="7765345" y="749465"/>
                <a:chExt cx="171335" cy="114765"/>
              </a:xfrm>
            </p:grpSpPr>
            <p:sp>
              <p:nvSpPr>
                <p:cNvPr id="493" name="Freeform 32"/>
                <p:cNvSpPr>
                  <a:spLocks/>
                </p:cNvSpPr>
                <p:nvPr/>
              </p:nvSpPr>
              <p:spPr bwMode="auto">
                <a:xfrm>
                  <a:off x="7851799" y="749465"/>
                  <a:ext cx="84881" cy="114765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94" name="Freeform 33"/>
                <p:cNvSpPr>
                  <a:spLocks/>
                </p:cNvSpPr>
                <p:nvPr/>
              </p:nvSpPr>
              <p:spPr bwMode="auto">
                <a:xfrm>
                  <a:off x="7765345" y="749465"/>
                  <a:ext cx="86453" cy="114765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477" name="Oval 35"/>
              <p:cNvSpPr>
                <a:spLocks noChangeArrowheads="1"/>
              </p:cNvSpPr>
              <p:nvPr/>
            </p:nvSpPr>
            <p:spPr bwMode="auto">
              <a:xfrm>
                <a:off x="7333680" y="542924"/>
                <a:ext cx="103440" cy="100910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78" name="Line 40"/>
              <p:cNvSpPr>
                <a:spLocks noChangeShapeType="1"/>
              </p:cNvSpPr>
              <p:nvPr/>
            </p:nvSpPr>
            <p:spPr bwMode="auto">
              <a:xfrm>
                <a:off x="6919721" y="868043"/>
                <a:ext cx="1281830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79" name="グループ化 543"/>
              <p:cNvGrpSpPr/>
              <p:nvPr/>
            </p:nvGrpSpPr>
            <p:grpSpPr>
              <a:xfrm>
                <a:off x="7609195" y="434883"/>
                <a:ext cx="592355" cy="200267"/>
                <a:chOff x="7609195" y="434883"/>
                <a:chExt cx="592355" cy="200267"/>
              </a:xfrm>
            </p:grpSpPr>
            <p:grpSp>
              <p:nvGrpSpPr>
                <p:cNvPr id="488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491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492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489" name="Freeform 24"/>
                <p:cNvSpPr>
                  <a:spLocks/>
                </p:cNvSpPr>
                <p:nvPr/>
              </p:nvSpPr>
              <p:spPr bwMode="auto">
                <a:xfrm>
                  <a:off x="7780369" y="435501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90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480" name="Freeform 24"/>
              <p:cNvSpPr>
                <a:spLocks/>
              </p:cNvSpPr>
              <p:nvPr/>
            </p:nvSpPr>
            <p:spPr bwMode="auto">
              <a:xfrm>
                <a:off x="7991213" y="663918"/>
                <a:ext cx="95238" cy="104850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81" name="Line 28"/>
              <p:cNvSpPr>
                <a:spLocks noChangeShapeType="1"/>
              </p:cNvSpPr>
              <p:nvPr/>
            </p:nvSpPr>
            <p:spPr bwMode="auto">
              <a:xfrm>
                <a:off x="8058735" y="662098"/>
                <a:ext cx="142817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82" name="グループ化 544"/>
              <p:cNvGrpSpPr/>
              <p:nvPr/>
            </p:nvGrpSpPr>
            <p:grpSpPr>
              <a:xfrm flipV="1">
                <a:off x="7610125" y="873393"/>
                <a:ext cx="592355" cy="200267"/>
                <a:chOff x="7609195" y="434883"/>
                <a:chExt cx="592355" cy="200267"/>
              </a:xfrm>
            </p:grpSpPr>
            <p:grpSp>
              <p:nvGrpSpPr>
                <p:cNvPr id="483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486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487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484" name="Freeform 24"/>
                <p:cNvSpPr>
                  <a:spLocks/>
                </p:cNvSpPr>
                <p:nvPr/>
              </p:nvSpPr>
              <p:spPr bwMode="auto">
                <a:xfrm>
                  <a:off x="7780369" y="438588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85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</p:grpSp>
        <p:sp>
          <p:nvSpPr>
            <p:cNvPr id="365" name="Rectangle 335"/>
            <p:cNvSpPr>
              <a:spLocks noChangeArrowheads="1"/>
            </p:cNvSpPr>
            <p:nvPr/>
          </p:nvSpPr>
          <p:spPr bwMode="auto">
            <a:xfrm>
              <a:off x="7972790" y="2742630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366" name="Rectangle 335"/>
            <p:cNvSpPr>
              <a:spLocks noChangeArrowheads="1"/>
            </p:cNvSpPr>
            <p:nvPr/>
          </p:nvSpPr>
          <p:spPr bwMode="auto">
            <a:xfrm>
              <a:off x="7974099" y="3058089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367" name="Rectangle 335"/>
            <p:cNvSpPr>
              <a:spLocks noChangeArrowheads="1"/>
            </p:cNvSpPr>
            <p:nvPr/>
          </p:nvSpPr>
          <p:spPr bwMode="auto">
            <a:xfrm>
              <a:off x="7975408" y="3365693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368" name="Rectangle 335"/>
            <p:cNvSpPr>
              <a:spLocks noChangeArrowheads="1"/>
            </p:cNvSpPr>
            <p:nvPr/>
          </p:nvSpPr>
          <p:spPr bwMode="auto">
            <a:xfrm>
              <a:off x="7968863" y="3681155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585" name="正方形/長方形 584"/>
            <p:cNvSpPr/>
            <p:nvPr/>
          </p:nvSpPr>
          <p:spPr>
            <a:xfrm>
              <a:off x="5729478" y="3252759"/>
              <a:ext cx="45557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ja-JP" altLang="ja-JP" i="1" dirty="0" err="1" smtClean="0">
                  <a:solidFill>
                    <a:srgbClr val="FFFF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baseline="-25000" dirty="0" smtClean="0">
                  <a:solidFill>
                    <a:srgbClr val="FFFF00"/>
                  </a:solidFill>
                  <a:latin typeface="Symbol" pitchFamily="18" charset="2"/>
                  <a:cs typeface="ＭＳ Ｐゴシック" pitchFamily="50" charset="-128"/>
                </a:rPr>
                <a:t>1</a:t>
              </a:r>
              <a:endParaRPr lang="ja-JP" altLang="ja-JP" b="0" baseline="-250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  <p:sp>
          <p:nvSpPr>
            <p:cNvPr id="588" name="正方形/長方形 587"/>
            <p:cNvSpPr/>
            <p:nvPr/>
          </p:nvSpPr>
          <p:spPr>
            <a:xfrm>
              <a:off x="4271414" y="3255031"/>
              <a:ext cx="45557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ja-JP" altLang="ja-JP" i="1" dirty="0" err="1" smtClean="0">
                  <a:solidFill>
                    <a:srgbClr val="FFFF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baseline="-25000" dirty="0" smtClean="0">
                  <a:solidFill>
                    <a:srgbClr val="FFFF00"/>
                  </a:solidFill>
                  <a:latin typeface="Symbol" pitchFamily="18" charset="2"/>
                  <a:cs typeface="ＭＳ Ｐゴシック" pitchFamily="50" charset="-128"/>
                </a:rPr>
                <a:t>1</a:t>
              </a:r>
              <a:endParaRPr lang="ja-JP" altLang="ja-JP" b="0" baseline="-250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</p:grpSp>
      <p:grpSp>
        <p:nvGrpSpPr>
          <p:cNvPr id="245" name="グループ化 244"/>
          <p:cNvGrpSpPr/>
          <p:nvPr/>
        </p:nvGrpSpPr>
        <p:grpSpPr>
          <a:xfrm>
            <a:off x="208256" y="4012910"/>
            <a:ext cx="8329721" cy="1194358"/>
            <a:chOff x="208256" y="4012910"/>
            <a:chExt cx="8329721" cy="1194358"/>
          </a:xfrm>
        </p:grpSpPr>
        <p:sp>
          <p:nvSpPr>
            <p:cNvPr id="371" name="Line 39"/>
            <p:cNvSpPr>
              <a:spLocks noChangeShapeType="1"/>
            </p:cNvSpPr>
            <p:nvPr/>
          </p:nvSpPr>
          <p:spPr bwMode="auto">
            <a:xfrm>
              <a:off x="2402072" y="4809470"/>
              <a:ext cx="1926907" cy="2222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grpSp>
          <p:nvGrpSpPr>
            <p:cNvPr id="372" name="グループ化 521"/>
            <p:cNvGrpSpPr/>
            <p:nvPr/>
          </p:nvGrpSpPr>
          <p:grpSpPr>
            <a:xfrm>
              <a:off x="1039575" y="4352301"/>
              <a:ext cx="1351280" cy="457836"/>
              <a:chOff x="1700022" y="559525"/>
              <a:chExt cx="965200" cy="272325"/>
            </a:xfrm>
          </p:grpSpPr>
          <p:sp>
            <p:nvSpPr>
              <p:cNvPr id="461" name="Freeform 24"/>
              <p:cNvSpPr>
                <a:spLocks/>
              </p:cNvSpPr>
              <p:nvPr/>
            </p:nvSpPr>
            <p:spPr bwMode="auto">
              <a:xfrm>
                <a:off x="1993143" y="654050"/>
                <a:ext cx="95238" cy="87312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62" name="Line 28"/>
              <p:cNvSpPr>
                <a:spLocks noChangeShapeType="1"/>
              </p:cNvSpPr>
              <p:nvPr/>
            </p:nvSpPr>
            <p:spPr bwMode="auto">
              <a:xfrm>
                <a:off x="2057400" y="655637"/>
                <a:ext cx="233171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63" name="Freeform 31"/>
              <p:cNvSpPr>
                <a:spLocks/>
              </p:cNvSpPr>
              <p:nvPr/>
            </p:nvSpPr>
            <p:spPr bwMode="auto">
              <a:xfrm>
                <a:off x="2267746" y="654050"/>
                <a:ext cx="98901" cy="873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64" name="グループ化 520"/>
              <p:cNvGrpSpPr/>
              <p:nvPr/>
            </p:nvGrpSpPr>
            <p:grpSpPr>
              <a:xfrm>
                <a:off x="1833371" y="731519"/>
                <a:ext cx="704089" cy="95569"/>
                <a:chOff x="1833371" y="708661"/>
                <a:chExt cx="704089" cy="118428"/>
              </a:xfrm>
            </p:grpSpPr>
            <p:sp>
              <p:nvSpPr>
                <p:cNvPr id="467" name="Freeform 25"/>
                <p:cNvSpPr>
                  <a:spLocks/>
                </p:cNvSpPr>
                <p:nvPr/>
              </p:nvSpPr>
              <p:spPr bwMode="auto">
                <a:xfrm>
                  <a:off x="1833371" y="708661"/>
                  <a:ext cx="80165" cy="118428"/>
                </a:xfrm>
                <a:custGeom>
                  <a:avLst/>
                  <a:gdLst/>
                  <a:ahLst/>
                  <a:cxnLst>
                    <a:cxn ang="0">
                      <a:pos x="51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54">
                      <a:moveTo>
                        <a:pt x="51" y="54"/>
                      </a:moveTo>
                      <a:cubicBezTo>
                        <a:pt x="23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68" name="Freeform 26"/>
                <p:cNvSpPr>
                  <a:spLocks/>
                </p:cNvSpPr>
                <p:nvPr/>
              </p:nvSpPr>
              <p:spPr bwMode="auto">
                <a:xfrm>
                  <a:off x="1913537" y="708661"/>
                  <a:ext cx="81738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2" y="0"/>
                    </a:cxn>
                  </a:cxnLst>
                  <a:rect l="0" t="0" r="r" b="b"/>
                  <a:pathLst>
                    <a:path w="52" h="54">
                      <a:moveTo>
                        <a:pt x="0" y="54"/>
                      </a:moveTo>
                      <a:cubicBezTo>
                        <a:pt x="29" y="54"/>
                        <a:pt x="52" y="30"/>
                        <a:pt x="52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69" name="Freeform 32"/>
                <p:cNvSpPr>
                  <a:spLocks/>
                </p:cNvSpPr>
                <p:nvPr/>
              </p:nvSpPr>
              <p:spPr bwMode="auto">
                <a:xfrm>
                  <a:off x="2452579" y="708661"/>
                  <a:ext cx="84881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70" name="Freeform 33"/>
                <p:cNvSpPr>
                  <a:spLocks/>
                </p:cNvSpPr>
                <p:nvPr/>
              </p:nvSpPr>
              <p:spPr bwMode="auto">
                <a:xfrm>
                  <a:off x="2366125" y="708661"/>
                  <a:ext cx="86453" cy="118428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465" name="Oval 35"/>
              <p:cNvSpPr>
                <a:spLocks noChangeArrowheads="1"/>
              </p:cNvSpPr>
              <p:nvPr/>
            </p:nvSpPr>
            <p:spPr bwMode="auto">
              <a:xfrm>
                <a:off x="2113980" y="559525"/>
                <a:ext cx="103440" cy="84031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66" name="Line 40"/>
              <p:cNvSpPr>
                <a:spLocks noChangeShapeType="1"/>
              </p:cNvSpPr>
              <p:nvPr/>
            </p:nvSpPr>
            <p:spPr bwMode="auto">
              <a:xfrm>
                <a:off x="1700022" y="830263"/>
                <a:ext cx="965200" cy="1587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sp>
          <p:nvSpPr>
            <p:cNvPr id="373" name="Rectangle 335"/>
            <p:cNvSpPr>
              <a:spLocks noChangeArrowheads="1"/>
            </p:cNvSpPr>
            <p:nvPr/>
          </p:nvSpPr>
          <p:spPr bwMode="auto">
            <a:xfrm>
              <a:off x="208256" y="4644695"/>
              <a:ext cx="846773" cy="32670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ja-JP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LD</a:t>
              </a:r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-</a:t>
              </a:r>
              <a:r>
                <a:rPr lang="ja-JP" altLang="ja-JP" sz="1600" i="1" dirty="0" err="1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sz="1600" dirty="0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2</a:t>
              </a:r>
              <a:endParaRPr lang="ja-JP" altLang="ja-JP" sz="1600" b="0" dirty="0" smtClean="0">
                <a:cs typeface="ＭＳ Ｐゴシック" pitchFamily="50" charset="-128"/>
              </a:endParaRPr>
            </a:p>
          </p:txBody>
        </p:sp>
        <p:sp>
          <p:nvSpPr>
            <p:cNvPr id="379" name="Rectangle 335"/>
            <p:cNvSpPr>
              <a:spLocks noChangeArrowheads="1"/>
            </p:cNvSpPr>
            <p:nvPr/>
          </p:nvSpPr>
          <p:spPr bwMode="auto">
            <a:xfrm>
              <a:off x="2388373" y="4652758"/>
              <a:ext cx="1053465" cy="29640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Encoder</a:t>
              </a:r>
              <a:endParaRPr lang="ja-JP" altLang="ja-JP" sz="1600" b="0" dirty="0" smtClean="0">
                <a:cs typeface="ＭＳ Ｐゴシック" pitchFamily="50" charset="-128"/>
              </a:endParaRPr>
            </a:p>
          </p:txBody>
        </p:sp>
        <p:sp>
          <p:nvSpPr>
            <p:cNvPr id="380" name="Rectangle 335"/>
            <p:cNvSpPr>
              <a:spLocks noChangeArrowheads="1"/>
            </p:cNvSpPr>
            <p:nvPr/>
          </p:nvSpPr>
          <p:spPr bwMode="auto">
            <a:xfrm>
              <a:off x="3522781" y="4658340"/>
              <a:ext cx="640080" cy="29640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ATT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grpSp>
          <p:nvGrpSpPr>
            <p:cNvPr id="374" name="グループ化 554"/>
            <p:cNvGrpSpPr/>
            <p:nvPr/>
          </p:nvGrpSpPr>
          <p:grpSpPr>
            <a:xfrm>
              <a:off x="6175327" y="4139319"/>
              <a:ext cx="1795863" cy="946204"/>
              <a:chOff x="6919721" y="434883"/>
              <a:chExt cx="1282759" cy="638777"/>
            </a:xfrm>
          </p:grpSpPr>
          <p:sp>
            <p:nvSpPr>
              <p:cNvPr id="437" name="Freeform 24"/>
              <p:cNvSpPr>
                <a:spLocks/>
              </p:cNvSpPr>
              <p:nvPr/>
            </p:nvSpPr>
            <p:spPr bwMode="auto">
              <a:xfrm>
                <a:off x="7209577" y="650427"/>
                <a:ext cx="95238" cy="110859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38" name="Line 28"/>
              <p:cNvSpPr>
                <a:spLocks noChangeShapeType="1"/>
              </p:cNvSpPr>
              <p:nvPr/>
            </p:nvSpPr>
            <p:spPr bwMode="auto">
              <a:xfrm>
                <a:off x="7277100" y="653039"/>
                <a:ext cx="464446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39" name="Freeform 31"/>
              <p:cNvSpPr>
                <a:spLocks/>
              </p:cNvSpPr>
              <p:nvPr/>
            </p:nvSpPr>
            <p:spPr bwMode="auto">
              <a:xfrm>
                <a:off x="7723066" y="653513"/>
                <a:ext cx="98901" cy="1077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40" name="Freeform 25"/>
              <p:cNvSpPr>
                <a:spLocks/>
              </p:cNvSpPr>
              <p:nvPr/>
            </p:nvSpPr>
            <p:spPr bwMode="auto">
              <a:xfrm>
                <a:off x="7049805" y="749465"/>
                <a:ext cx="80165" cy="114765"/>
              </a:xfrm>
              <a:custGeom>
                <a:avLst/>
                <a:gdLst/>
                <a:ahLst/>
                <a:cxnLst>
                  <a:cxn ang="0">
                    <a:pos x="51" y="54"/>
                  </a:cxn>
                  <a:cxn ang="0">
                    <a:pos x="0" y="0"/>
                  </a:cxn>
                </a:cxnLst>
                <a:rect l="0" t="0" r="r" b="b"/>
                <a:pathLst>
                  <a:path w="51" h="54">
                    <a:moveTo>
                      <a:pt x="51" y="54"/>
                    </a:moveTo>
                    <a:cubicBezTo>
                      <a:pt x="23" y="54"/>
                      <a:pt x="0" y="30"/>
                      <a:pt x="0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41" name="Freeform 26"/>
              <p:cNvSpPr>
                <a:spLocks/>
              </p:cNvSpPr>
              <p:nvPr/>
            </p:nvSpPr>
            <p:spPr bwMode="auto">
              <a:xfrm>
                <a:off x="7129971" y="749465"/>
                <a:ext cx="81738" cy="114765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52" y="0"/>
                  </a:cxn>
                </a:cxnLst>
                <a:rect l="0" t="0" r="r" b="b"/>
                <a:pathLst>
                  <a:path w="52" h="54">
                    <a:moveTo>
                      <a:pt x="0" y="54"/>
                    </a:moveTo>
                    <a:cubicBezTo>
                      <a:pt x="29" y="54"/>
                      <a:pt x="52" y="30"/>
                      <a:pt x="52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42" name="グループ化 535"/>
              <p:cNvGrpSpPr/>
              <p:nvPr/>
            </p:nvGrpSpPr>
            <p:grpSpPr>
              <a:xfrm>
                <a:off x="7821445" y="749465"/>
                <a:ext cx="171335" cy="114765"/>
                <a:chOff x="7765345" y="749465"/>
                <a:chExt cx="171335" cy="114765"/>
              </a:xfrm>
            </p:grpSpPr>
            <p:sp>
              <p:nvSpPr>
                <p:cNvPr id="459" name="Freeform 32"/>
                <p:cNvSpPr>
                  <a:spLocks/>
                </p:cNvSpPr>
                <p:nvPr/>
              </p:nvSpPr>
              <p:spPr bwMode="auto">
                <a:xfrm>
                  <a:off x="7851799" y="749465"/>
                  <a:ext cx="84881" cy="114765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60" name="Freeform 33"/>
                <p:cNvSpPr>
                  <a:spLocks/>
                </p:cNvSpPr>
                <p:nvPr/>
              </p:nvSpPr>
              <p:spPr bwMode="auto">
                <a:xfrm>
                  <a:off x="7765345" y="749465"/>
                  <a:ext cx="86453" cy="114765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443" name="Oval 35"/>
              <p:cNvSpPr>
                <a:spLocks noChangeArrowheads="1"/>
              </p:cNvSpPr>
              <p:nvPr/>
            </p:nvSpPr>
            <p:spPr bwMode="auto">
              <a:xfrm>
                <a:off x="7333680" y="542924"/>
                <a:ext cx="103440" cy="100910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44" name="Line 40"/>
              <p:cNvSpPr>
                <a:spLocks noChangeShapeType="1"/>
              </p:cNvSpPr>
              <p:nvPr/>
            </p:nvSpPr>
            <p:spPr bwMode="auto">
              <a:xfrm>
                <a:off x="6919721" y="868043"/>
                <a:ext cx="1281830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45" name="グループ化 543"/>
              <p:cNvGrpSpPr/>
              <p:nvPr/>
            </p:nvGrpSpPr>
            <p:grpSpPr>
              <a:xfrm>
                <a:off x="7609195" y="434883"/>
                <a:ext cx="592355" cy="200267"/>
                <a:chOff x="7609195" y="434883"/>
                <a:chExt cx="592355" cy="200267"/>
              </a:xfrm>
            </p:grpSpPr>
            <p:grpSp>
              <p:nvGrpSpPr>
                <p:cNvPr id="454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457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458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455" name="Freeform 24"/>
                <p:cNvSpPr>
                  <a:spLocks/>
                </p:cNvSpPr>
                <p:nvPr/>
              </p:nvSpPr>
              <p:spPr bwMode="auto">
                <a:xfrm>
                  <a:off x="7780369" y="435501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56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446" name="Freeform 24"/>
              <p:cNvSpPr>
                <a:spLocks/>
              </p:cNvSpPr>
              <p:nvPr/>
            </p:nvSpPr>
            <p:spPr bwMode="auto">
              <a:xfrm>
                <a:off x="7991213" y="663918"/>
                <a:ext cx="95238" cy="104850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47" name="Line 28"/>
              <p:cNvSpPr>
                <a:spLocks noChangeShapeType="1"/>
              </p:cNvSpPr>
              <p:nvPr/>
            </p:nvSpPr>
            <p:spPr bwMode="auto">
              <a:xfrm>
                <a:off x="8058735" y="662098"/>
                <a:ext cx="142817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48" name="グループ化 544"/>
              <p:cNvGrpSpPr/>
              <p:nvPr/>
            </p:nvGrpSpPr>
            <p:grpSpPr>
              <a:xfrm flipV="1">
                <a:off x="7610125" y="873393"/>
                <a:ext cx="592355" cy="200267"/>
                <a:chOff x="7609195" y="434883"/>
                <a:chExt cx="592355" cy="200267"/>
              </a:xfrm>
            </p:grpSpPr>
            <p:grpSp>
              <p:nvGrpSpPr>
                <p:cNvPr id="449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452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453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450" name="Freeform 24"/>
                <p:cNvSpPr>
                  <a:spLocks/>
                </p:cNvSpPr>
                <p:nvPr/>
              </p:nvSpPr>
              <p:spPr bwMode="auto">
                <a:xfrm>
                  <a:off x="7780369" y="438588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51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</p:grpSp>
        <p:sp>
          <p:nvSpPr>
            <p:cNvPr id="375" name="Rectangle 335"/>
            <p:cNvSpPr>
              <a:spLocks noChangeArrowheads="1"/>
            </p:cNvSpPr>
            <p:nvPr/>
          </p:nvSpPr>
          <p:spPr bwMode="auto">
            <a:xfrm>
              <a:off x="7977743" y="4012910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376" name="Rectangle 335"/>
            <p:cNvSpPr>
              <a:spLocks noChangeArrowheads="1"/>
            </p:cNvSpPr>
            <p:nvPr/>
          </p:nvSpPr>
          <p:spPr bwMode="auto">
            <a:xfrm>
              <a:off x="7979052" y="4328369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377" name="Rectangle 335"/>
            <p:cNvSpPr>
              <a:spLocks noChangeArrowheads="1"/>
            </p:cNvSpPr>
            <p:nvPr/>
          </p:nvSpPr>
          <p:spPr bwMode="auto">
            <a:xfrm>
              <a:off x="7980361" y="4635973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378" name="Rectangle 335"/>
            <p:cNvSpPr>
              <a:spLocks noChangeArrowheads="1"/>
            </p:cNvSpPr>
            <p:nvPr/>
          </p:nvSpPr>
          <p:spPr bwMode="auto">
            <a:xfrm>
              <a:off x="7973816" y="4951435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586" name="正方形/長方形 585"/>
            <p:cNvSpPr/>
            <p:nvPr/>
          </p:nvSpPr>
          <p:spPr>
            <a:xfrm>
              <a:off x="5729478" y="4510627"/>
              <a:ext cx="45557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ja-JP" altLang="ja-JP" i="1" dirty="0" err="1" smtClean="0">
                  <a:solidFill>
                    <a:srgbClr val="FFFF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baseline="-25000" dirty="0" smtClean="0">
                  <a:solidFill>
                    <a:srgbClr val="FFFF00"/>
                  </a:solidFill>
                  <a:latin typeface="Symbol" pitchFamily="18" charset="2"/>
                  <a:cs typeface="ＭＳ Ｐゴシック" pitchFamily="50" charset="-128"/>
                </a:rPr>
                <a:t>2</a:t>
              </a:r>
              <a:endParaRPr lang="ja-JP" altLang="ja-JP" b="0" baseline="-250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  <p:sp>
          <p:nvSpPr>
            <p:cNvPr id="589" name="正方形/長方形 588"/>
            <p:cNvSpPr/>
            <p:nvPr/>
          </p:nvSpPr>
          <p:spPr>
            <a:xfrm>
              <a:off x="4271414" y="4512899"/>
              <a:ext cx="45557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ja-JP" altLang="ja-JP" i="1" dirty="0" err="1" smtClean="0">
                  <a:solidFill>
                    <a:srgbClr val="FFFF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baseline="-25000" dirty="0" smtClean="0">
                  <a:solidFill>
                    <a:srgbClr val="FFFF00"/>
                  </a:solidFill>
                  <a:latin typeface="Symbol" pitchFamily="18" charset="2"/>
                  <a:cs typeface="ＭＳ Ｐゴシック" pitchFamily="50" charset="-128"/>
                </a:rPr>
                <a:t>2</a:t>
              </a:r>
              <a:endParaRPr lang="ja-JP" altLang="ja-JP" b="0" baseline="-250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</p:grpSp>
      <p:grpSp>
        <p:nvGrpSpPr>
          <p:cNvPr id="247" name="グループ化 246"/>
          <p:cNvGrpSpPr/>
          <p:nvPr/>
        </p:nvGrpSpPr>
        <p:grpSpPr>
          <a:xfrm>
            <a:off x="184123" y="5538041"/>
            <a:ext cx="8343939" cy="1194358"/>
            <a:chOff x="184123" y="5538041"/>
            <a:chExt cx="8343939" cy="1194358"/>
          </a:xfrm>
        </p:grpSpPr>
        <p:sp>
          <p:nvSpPr>
            <p:cNvPr id="381" name="Line 39"/>
            <p:cNvSpPr>
              <a:spLocks noChangeShapeType="1"/>
            </p:cNvSpPr>
            <p:nvPr/>
          </p:nvSpPr>
          <p:spPr bwMode="auto">
            <a:xfrm>
              <a:off x="2392157" y="6334600"/>
              <a:ext cx="1926907" cy="2222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grpSp>
          <p:nvGrpSpPr>
            <p:cNvPr id="382" name="グループ化 521"/>
            <p:cNvGrpSpPr/>
            <p:nvPr/>
          </p:nvGrpSpPr>
          <p:grpSpPr>
            <a:xfrm>
              <a:off x="1029660" y="5877432"/>
              <a:ext cx="1351280" cy="457836"/>
              <a:chOff x="1700022" y="559525"/>
              <a:chExt cx="965200" cy="272325"/>
            </a:xfrm>
          </p:grpSpPr>
          <p:sp>
            <p:nvSpPr>
              <p:cNvPr id="427" name="Freeform 24"/>
              <p:cNvSpPr>
                <a:spLocks/>
              </p:cNvSpPr>
              <p:nvPr/>
            </p:nvSpPr>
            <p:spPr bwMode="auto">
              <a:xfrm>
                <a:off x="1993143" y="654050"/>
                <a:ext cx="95238" cy="87312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28" name="Line 28"/>
              <p:cNvSpPr>
                <a:spLocks noChangeShapeType="1"/>
              </p:cNvSpPr>
              <p:nvPr/>
            </p:nvSpPr>
            <p:spPr bwMode="auto">
              <a:xfrm>
                <a:off x="2057400" y="655637"/>
                <a:ext cx="233171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29" name="Freeform 31"/>
              <p:cNvSpPr>
                <a:spLocks/>
              </p:cNvSpPr>
              <p:nvPr/>
            </p:nvSpPr>
            <p:spPr bwMode="auto">
              <a:xfrm>
                <a:off x="2267746" y="654050"/>
                <a:ext cx="98901" cy="873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30" name="グループ化 520"/>
              <p:cNvGrpSpPr/>
              <p:nvPr/>
            </p:nvGrpSpPr>
            <p:grpSpPr>
              <a:xfrm>
                <a:off x="1833371" y="731519"/>
                <a:ext cx="704089" cy="95569"/>
                <a:chOff x="1833371" y="708661"/>
                <a:chExt cx="704089" cy="118428"/>
              </a:xfrm>
            </p:grpSpPr>
            <p:sp>
              <p:nvSpPr>
                <p:cNvPr id="433" name="Freeform 25"/>
                <p:cNvSpPr>
                  <a:spLocks/>
                </p:cNvSpPr>
                <p:nvPr/>
              </p:nvSpPr>
              <p:spPr bwMode="auto">
                <a:xfrm>
                  <a:off x="1833371" y="708661"/>
                  <a:ext cx="80165" cy="118428"/>
                </a:xfrm>
                <a:custGeom>
                  <a:avLst/>
                  <a:gdLst/>
                  <a:ahLst/>
                  <a:cxnLst>
                    <a:cxn ang="0">
                      <a:pos x="51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54">
                      <a:moveTo>
                        <a:pt x="51" y="54"/>
                      </a:moveTo>
                      <a:cubicBezTo>
                        <a:pt x="23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34" name="Freeform 26"/>
                <p:cNvSpPr>
                  <a:spLocks/>
                </p:cNvSpPr>
                <p:nvPr/>
              </p:nvSpPr>
              <p:spPr bwMode="auto">
                <a:xfrm>
                  <a:off x="1913537" y="708661"/>
                  <a:ext cx="81738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2" y="0"/>
                    </a:cxn>
                  </a:cxnLst>
                  <a:rect l="0" t="0" r="r" b="b"/>
                  <a:pathLst>
                    <a:path w="52" h="54">
                      <a:moveTo>
                        <a:pt x="0" y="54"/>
                      </a:moveTo>
                      <a:cubicBezTo>
                        <a:pt x="29" y="54"/>
                        <a:pt x="52" y="30"/>
                        <a:pt x="52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35" name="Freeform 32"/>
                <p:cNvSpPr>
                  <a:spLocks/>
                </p:cNvSpPr>
                <p:nvPr/>
              </p:nvSpPr>
              <p:spPr bwMode="auto">
                <a:xfrm>
                  <a:off x="2452579" y="708661"/>
                  <a:ext cx="84881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36" name="Freeform 33"/>
                <p:cNvSpPr>
                  <a:spLocks/>
                </p:cNvSpPr>
                <p:nvPr/>
              </p:nvSpPr>
              <p:spPr bwMode="auto">
                <a:xfrm>
                  <a:off x="2366125" y="708661"/>
                  <a:ext cx="86453" cy="118428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431" name="Oval 35"/>
              <p:cNvSpPr>
                <a:spLocks noChangeArrowheads="1"/>
              </p:cNvSpPr>
              <p:nvPr/>
            </p:nvSpPr>
            <p:spPr bwMode="auto">
              <a:xfrm>
                <a:off x="2113980" y="559525"/>
                <a:ext cx="103440" cy="84031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32" name="Line 40"/>
              <p:cNvSpPr>
                <a:spLocks noChangeShapeType="1"/>
              </p:cNvSpPr>
              <p:nvPr/>
            </p:nvSpPr>
            <p:spPr bwMode="auto">
              <a:xfrm>
                <a:off x="1700022" y="830263"/>
                <a:ext cx="965200" cy="1587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sp>
          <p:nvSpPr>
            <p:cNvPr id="383" name="Rectangle 335"/>
            <p:cNvSpPr>
              <a:spLocks noChangeArrowheads="1"/>
            </p:cNvSpPr>
            <p:nvPr/>
          </p:nvSpPr>
          <p:spPr bwMode="auto">
            <a:xfrm>
              <a:off x="184123" y="6169826"/>
              <a:ext cx="860992" cy="32670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ja-JP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LD</a:t>
              </a:r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-</a:t>
              </a:r>
              <a:r>
                <a:rPr lang="ja-JP" altLang="ja-JP" sz="1600" i="1" dirty="0" err="1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n</a:t>
              </a:r>
              <a:endParaRPr lang="ja-JP" altLang="ja-JP" sz="1600" b="0" dirty="0" smtClean="0">
                <a:cs typeface="Arial" pitchFamily="34" charset="0"/>
              </a:endParaRPr>
            </a:p>
          </p:txBody>
        </p:sp>
        <p:sp>
          <p:nvSpPr>
            <p:cNvPr id="389" name="Rectangle 335"/>
            <p:cNvSpPr>
              <a:spLocks noChangeArrowheads="1"/>
            </p:cNvSpPr>
            <p:nvPr/>
          </p:nvSpPr>
          <p:spPr bwMode="auto">
            <a:xfrm>
              <a:off x="2378458" y="6177889"/>
              <a:ext cx="1053465" cy="29640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Encoder</a:t>
              </a:r>
              <a:endParaRPr lang="ja-JP" altLang="ja-JP" sz="1600" b="0" dirty="0" smtClean="0">
                <a:cs typeface="ＭＳ Ｐゴシック" pitchFamily="50" charset="-128"/>
              </a:endParaRPr>
            </a:p>
          </p:txBody>
        </p:sp>
        <p:sp>
          <p:nvSpPr>
            <p:cNvPr id="390" name="Rectangle 335"/>
            <p:cNvSpPr>
              <a:spLocks noChangeArrowheads="1"/>
            </p:cNvSpPr>
            <p:nvPr/>
          </p:nvSpPr>
          <p:spPr bwMode="auto">
            <a:xfrm>
              <a:off x="3512867" y="6183470"/>
              <a:ext cx="640080" cy="29640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ATT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grpSp>
          <p:nvGrpSpPr>
            <p:cNvPr id="384" name="グループ化 554"/>
            <p:cNvGrpSpPr/>
            <p:nvPr/>
          </p:nvGrpSpPr>
          <p:grpSpPr>
            <a:xfrm>
              <a:off x="6165412" y="5664450"/>
              <a:ext cx="1795863" cy="946204"/>
              <a:chOff x="6919721" y="434883"/>
              <a:chExt cx="1282759" cy="638777"/>
            </a:xfrm>
          </p:grpSpPr>
          <p:sp>
            <p:nvSpPr>
              <p:cNvPr id="403" name="Freeform 24"/>
              <p:cNvSpPr>
                <a:spLocks/>
              </p:cNvSpPr>
              <p:nvPr/>
            </p:nvSpPr>
            <p:spPr bwMode="auto">
              <a:xfrm>
                <a:off x="7209577" y="650427"/>
                <a:ext cx="95238" cy="110859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4" name="Line 28"/>
              <p:cNvSpPr>
                <a:spLocks noChangeShapeType="1"/>
              </p:cNvSpPr>
              <p:nvPr/>
            </p:nvSpPr>
            <p:spPr bwMode="auto">
              <a:xfrm>
                <a:off x="7277100" y="653039"/>
                <a:ext cx="464446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5" name="Freeform 31"/>
              <p:cNvSpPr>
                <a:spLocks/>
              </p:cNvSpPr>
              <p:nvPr/>
            </p:nvSpPr>
            <p:spPr bwMode="auto">
              <a:xfrm>
                <a:off x="7723066" y="653513"/>
                <a:ext cx="98901" cy="1077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6" name="Freeform 25"/>
              <p:cNvSpPr>
                <a:spLocks/>
              </p:cNvSpPr>
              <p:nvPr/>
            </p:nvSpPr>
            <p:spPr bwMode="auto">
              <a:xfrm>
                <a:off x="7049805" y="749465"/>
                <a:ext cx="80165" cy="114765"/>
              </a:xfrm>
              <a:custGeom>
                <a:avLst/>
                <a:gdLst/>
                <a:ahLst/>
                <a:cxnLst>
                  <a:cxn ang="0">
                    <a:pos x="51" y="54"/>
                  </a:cxn>
                  <a:cxn ang="0">
                    <a:pos x="0" y="0"/>
                  </a:cxn>
                </a:cxnLst>
                <a:rect l="0" t="0" r="r" b="b"/>
                <a:pathLst>
                  <a:path w="51" h="54">
                    <a:moveTo>
                      <a:pt x="51" y="54"/>
                    </a:moveTo>
                    <a:cubicBezTo>
                      <a:pt x="23" y="54"/>
                      <a:pt x="0" y="30"/>
                      <a:pt x="0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7" name="Freeform 26"/>
              <p:cNvSpPr>
                <a:spLocks/>
              </p:cNvSpPr>
              <p:nvPr/>
            </p:nvSpPr>
            <p:spPr bwMode="auto">
              <a:xfrm>
                <a:off x="7129971" y="749465"/>
                <a:ext cx="81738" cy="114765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52" y="0"/>
                  </a:cxn>
                </a:cxnLst>
                <a:rect l="0" t="0" r="r" b="b"/>
                <a:pathLst>
                  <a:path w="52" h="54">
                    <a:moveTo>
                      <a:pt x="0" y="54"/>
                    </a:moveTo>
                    <a:cubicBezTo>
                      <a:pt x="29" y="54"/>
                      <a:pt x="52" y="30"/>
                      <a:pt x="52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08" name="グループ化 535"/>
              <p:cNvGrpSpPr/>
              <p:nvPr/>
            </p:nvGrpSpPr>
            <p:grpSpPr>
              <a:xfrm>
                <a:off x="7821445" y="749465"/>
                <a:ext cx="171335" cy="114765"/>
                <a:chOff x="7765345" y="749465"/>
                <a:chExt cx="171335" cy="114765"/>
              </a:xfrm>
            </p:grpSpPr>
            <p:sp>
              <p:nvSpPr>
                <p:cNvPr id="425" name="Freeform 32"/>
                <p:cNvSpPr>
                  <a:spLocks/>
                </p:cNvSpPr>
                <p:nvPr/>
              </p:nvSpPr>
              <p:spPr bwMode="auto">
                <a:xfrm>
                  <a:off x="7851799" y="749465"/>
                  <a:ext cx="84881" cy="114765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26" name="Freeform 33"/>
                <p:cNvSpPr>
                  <a:spLocks/>
                </p:cNvSpPr>
                <p:nvPr/>
              </p:nvSpPr>
              <p:spPr bwMode="auto">
                <a:xfrm>
                  <a:off x="7765345" y="749465"/>
                  <a:ext cx="86453" cy="114765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409" name="Oval 35"/>
              <p:cNvSpPr>
                <a:spLocks noChangeArrowheads="1"/>
              </p:cNvSpPr>
              <p:nvPr/>
            </p:nvSpPr>
            <p:spPr bwMode="auto">
              <a:xfrm>
                <a:off x="7333680" y="542924"/>
                <a:ext cx="103440" cy="100910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10" name="Line 40"/>
              <p:cNvSpPr>
                <a:spLocks noChangeShapeType="1"/>
              </p:cNvSpPr>
              <p:nvPr/>
            </p:nvSpPr>
            <p:spPr bwMode="auto">
              <a:xfrm>
                <a:off x="6919721" y="868043"/>
                <a:ext cx="1281830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11" name="グループ化 543"/>
              <p:cNvGrpSpPr/>
              <p:nvPr/>
            </p:nvGrpSpPr>
            <p:grpSpPr>
              <a:xfrm>
                <a:off x="7609195" y="434883"/>
                <a:ext cx="592355" cy="200267"/>
                <a:chOff x="7609195" y="434883"/>
                <a:chExt cx="592355" cy="200267"/>
              </a:xfrm>
            </p:grpSpPr>
            <p:grpSp>
              <p:nvGrpSpPr>
                <p:cNvPr id="420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423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424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421" name="Freeform 24"/>
                <p:cNvSpPr>
                  <a:spLocks/>
                </p:cNvSpPr>
                <p:nvPr/>
              </p:nvSpPr>
              <p:spPr bwMode="auto">
                <a:xfrm>
                  <a:off x="7780369" y="435501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22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412" name="Freeform 24"/>
              <p:cNvSpPr>
                <a:spLocks/>
              </p:cNvSpPr>
              <p:nvPr/>
            </p:nvSpPr>
            <p:spPr bwMode="auto">
              <a:xfrm>
                <a:off x="7991213" y="663918"/>
                <a:ext cx="95238" cy="104850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13" name="Line 28"/>
              <p:cNvSpPr>
                <a:spLocks noChangeShapeType="1"/>
              </p:cNvSpPr>
              <p:nvPr/>
            </p:nvSpPr>
            <p:spPr bwMode="auto">
              <a:xfrm>
                <a:off x="8058735" y="662098"/>
                <a:ext cx="142817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414" name="グループ化 544"/>
              <p:cNvGrpSpPr/>
              <p:nvPr/>
            </p:nvGrpSpPr>
            <p:grpSpPr>
              <a:xfrm flipV="1">
                <a:off x="7610125" y="873393"/>
                <a:ext cx="592355" cy="200267"/>
                <a:chOff x="7609195" y="434883"/>
                <a:chExt cx="592355" cy="200267"/>
              </a:xfrm>
            </p:grpSpPr>
            <p:grpSp>
              <p:nvGrpSpPr>
                <p:cNvPr id="415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418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419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416" name="Freeform 24"/>
                <p:cNvSpPr>
                  <a:spLocks/>
                </p:cNvSpPr>
                <p:nvPr/>
              </p:nvSpPr>
              <p:spPr bwMode="auto">
                <a:xfrm>
                  <a:off x="7780369" y="438588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17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</p:grpSp>
        <p:sp>
          <p:nvSpPr>
            <p:cNvPr id="385" name="Rectangle 335"/>
            <p:cNvSpPr>
              <a:spLocks noChangeArrowheads="1"/>
            </p:cNvSpPr>
            <p:nvPr/>
          </p:nvSpPr>
          <p:spPr bwMode="auto">
            <a:xfrm>
              <a:off x="7967828" y="5538041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386" name="Rectangle 335"/>
            <p:cNvSpPr>
              <a:spLocks noChangeArrowheads="1"/>
            </p:cNvSpPr>
            <p:nvPr/>
          </p:nvSpPr>
          <p:spPr bwMode="auto">
            <a:xfrm>
              <a:off x="7969137" y="5853500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387" name="Rectangle 335"/>
            <p:cNvSpPr>
              <a:spLocks noChangeArrowheads="1"/>
            </p:cNvSpPr>
            <p:nvPr/>
          </p:nvSpPr>
          <p:spPr bwMode="auto">
            <a:xfrm>
              <a:off x="7970446" y="6161104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388" name="Rectangle 335"/>
            <p:cNvSpPr>
              <a:spLocks noChangeArrowheads="1"/>
            </p:cNvSpPr>
            <p:nvPr/>
          </p:nvSpPr>
          <p:spPr bwMode="auto">
            <a:xfrm>
              <a:off x="7963901" y="6476566"/>
              <a:ext cx="557616" cy="25583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587" name="正方形/長方形 586"/>
            <p:cNvSpPr/>
            <p:nvPr/>
          </p:nvSpPr>
          <p:spPr>
            <a:xfrm>
              <a:off x="5729478" y="6068747"/>
              <a:ext cx="47801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ja-JP" altLang="ja-JP" i="1" dirty="0" err="1" smtClean="0">
                  <a:solidFill>
                    <a:srgbClr val="FFFF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baseline="-25000" dirty="0" smtClean="0">
                  <a:solidFill>
                    <a:srgbClr val="FFFF00"/>
                  </a:solidFill>
                  <a:cs typeface="Arial" pitchFamily="34" charset="0"/>
                </a:rPr>
                <a:t>n</a:t>
              </a:r>
              <a:endParaRPr lang="ja-JP" altLang="ja-JP" b="0" baseline="-25000" dirty="0" smtClean="0">
                <a:solidFill>
                  <a:srgbClr val="FFFF00"/>
                </a:solidFill>
                <a:cs typeface="Arial" pitchFamily="34" charset="0"/>
              </a:endParaRPr>
            </a:p>
          </p:txBody>
        </p:sp>
        <p:sp>
          <p:nvSpPr>
            <p:cNvPr id="590" name="正方形/長方形 589"/>
            <p:cNvSpPr/>
            <p:nvPr/>
          </p:nvSpPr>
          <p:spPr>
            <a:xfrm>
              <a:off x="4271414" y="6071019"/>
              <a:ext cx="47801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ja-JP" altLang="ja-JP" i="1" dirty="0" err="1" smtClean="0">
                  <a:solidFill>
                    <a:srgbClr val="FFFF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baseline="-25000" dirty="0" smtClean="0">
                  <a:solidFill>
                    <a:srgbClr val="FFFF00"/>
                  </a:solidFill>
                  <a:cs typeface="Arial" pitchFamily="34" charset="0"/>
                </a:rPr>
                <a:t>n</a:t>
              </a:r>
              <a:endParaRPr lang="ja-JP" altLang="ja-JP" b="0" baseline="-25000" dirty="0" smtClean="0">
                <a:solidFill>
                  <a:srgbClr val="FFFF00"/>
                </a:solidFill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" name="グループ化 509"/>
          <p:cNvGrpSpPr>
            <a:grpSpLocks noChangeAspect="1"/>
          </p:cNvGrpSpPr>
          <p:nvPr/>
        </p:nvGrpSpPr>
        <p:grpSpPr>
          <a:xfrm>
            <a:off x="361547" y="190454"/>
            <a:ext cx="8149134" cy="3989769"/>
            <a:chOff x="1447556" y="342562"/>
            <a:chExt cx="5820810" cy="2849835"/>
          </a:xfrm>
        </p:grpSpPr>
        <p:sp>
          <p:nvSpPr>
            <p:cNvPr id="94" name="Oval 98"/>
            <p:cNvSpPr>
              <a:spLocks noChangeArrowheads="1"/>
            </p:cNvSpPr>
            <p:nvPr/>
          </p:nvSpPr>
          <p:spPr bwMode="auto">
            <a:xfrm>
              <a:off x="4772275" y="1465454"/>
              <a:ext cx="187325" cy="322262"/>
            </a:xfrm>
            <a:prstGeom prst="ellipse">
              <a:avLst/>
            </a:prstGeom>
            <a:noFill/>
            <a:ln w="28575" cap="rnd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sp>
          <p:nvSpPr>
            <p:cNvPr id="95" name="Oval 99"/>
            <p:cNvSpPr>
              <a:spLocks noChangeArrowheads="1"/>
            </p:cNvSpPr>
            <p:nvPr/>
          </p:nvSpPr>
          <p:spPr bwMode="auto">
            <a:xfrm>
              <a:off x="4865938" y="1465454"/>
              <a:ext cx="185737" cy="322262"/>
            </a:xfrm>
            <a:prstGeom prst="ellipse">
              <a:avLst/>
            </a:prstGeom>
            <a:noFill/>
            <a:ln w="28575" cap="rnd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sp>
          <p:nvSpPr>
            <p:cNvPr id="96" name="Line 123"/>
            <p:cNvSpPr>
              <a:spLocks noChangeShapeType="1"/>
            </p:cNvSpPr>
            <p:nvPr/>
          </p:nvSpPr>
          <p:spPr bwMode="auto">
            <a:xfrm flipV="1">
              <a:off x="4385145" y="1794877"/>
              <a:ext cx="1087820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grpSp>
          <p:nvGrpSpPr>
            <p:cNvPr id="97" name="Group 282"/>
            <p:cNvGrpSpPr>
              <a:grpSpLocks/>
            </p:cNvGrpSpPr>
            <p:nvPr/>
          </p:nvGrpSpPr>
          <p:grpSpPr bwMode="auto">
            <a:xfrm>
              <a:off x="3379104" y="2143465"/>
              <a:ext cx="46037" cy="46037"/>
              <a:chOff x="1998" y="1318"/>
              <a:chExt cx="29" cy="29"/>
            </a:xfrm>
            <a:solidFill>
              <a:srgbClr val="FFFF00"/>
            </a:solidFill>
          </p:grpSpPr>
          <p:sp>
            <p:nvSpPr>
              <p:cNvPr id="98" name="Oval 280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99" name="Oval 281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00" name="Group 285"/>
            <p:cNvGrpSpPr>
              <a:grpSpLocks/>
            </p:cNvGrpSpPr>
            <p:nvPr/>
          </p:nvGrpSpPr>
          <p:grpSpPr bwMode="auto">
            <a:xfrm>
              <a:off x="3379104" y="2283165"/>
              <a:ext cx="46037" cy="46037"/>
              <a:chOff x="1998" y="1406"/>
              <a:chExt cx="29" cy="29"/>
            </a:xfrm>
            <a:solidFill>
              <a:srgbClr val="FFFF00"/>
            </a:solidFill>
          </p:grpSpPr>
          <p:sp>
            <p:nvSpPr>
              <p:cNvPr id="101" name="Oval 283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2" name="Oval 284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03" name="Group 288"/>
            <p:cNvGrpSpPr>
              <a:grpSpLocks/>
            </p:cNvGrpSpPr>
            <p:nvPr/>
          </p:nvGrpSpPr>
          <p:grpSpPr bwMode="auto">
            <a:xfrm>
              <a:off x="3379104" y="2421278"/>
              <a:ext cx="46037" cy="46037"/>
              <a:chOff x="1998" y="1493"/>
              <a:chExt cx="29" cy="29"/>
            </a:xfrm>
            <a:solidFill>
              <a:srgbClr val="FFFF00"/>
            </a:solidFill>
          </p:grpSpPr>
          <p:sp>
            <p:nvSpPr>
              <p:cNvPr id="104" name="Oval 286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5" name="Oval 287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06" name="Group 291"/>
            <p:cNvGrpSpPr>
              <a:grpSpLocks/>
            </p:cNvGrpSpPr>
            <p:nvPr/>
          </p:nvGrpSpPr>
          <p:grpSpPr bwMode="auto">
            <a:xfrm>
              <a:off x="3379104" y="2143465"/>
              <a:ext cx="46037" cy="46037"/>
              <a:chOff x="1998" y="1318"/>
              <a:chExt cx="29" cy="29"/>
            </a:xfrm>
            <a:solidFill>
              <a:srgbClr val="FFFF00"/>
            </a:solidFill>
          </p:grpSpPr>
          <p:sp>
            <p:nvSpPr>
              <p:cNvPr id="107" name="Oval 289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8" name="Oval 290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09" name="Group 294"/>
            <p:cNvGrpSpPr>
              <a:grpSpLocks/>
            </p:cNvGrpSpPr>
            <p:nvPr/>
          </p:nvGrpSpPr>
          <p:grpSpPr bwMode="auto">
            <a:xfrm>
              <a:off x="3379104" y="2283165"/>
              <a:ext cx="46037" cy="46037"/>
              <a:chOff x="1998" y="1406"/>
              <a:chExt cx="29" cy="29"/>
            </a:xfrm>
            <a:solidFill>
              <a:srgbClr val="FFFF00"/>
            </a:solidFill>
          </p:grpSpPr>
          <p:sp>
            <p:nvSpPr>
              <p:cNvPr id="110" name="Oval 292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1" name="Oval 293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12" name="Group 297"/>
            <p:cNvGrpSpPr>
              <a:grpSpLocks/>
            </p:cNvGrpSpPr>
            <p:nvPr/>
          </p:nvGrpSpPr>
          <p:grpSpPr bwMode="auto">
            <a:xfrm>
              <a:off x="3379104" y="2421278"/>
              <a:ext cx="46037" cy="46037"/>
              <a:chOff x="1998" y="1493"/>
              <a:chExt cx="29" cy="29"/>
            </a:xfrm>
            <a:solidFill>
              <a:srgbClr val="FFFF00"/>
            </a:solidFill>
          </p:grpSpPr>
          <p:sp>
            <p:nvSpPr>
              <p:cNvPr id="113" name="Oval 295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4" name="Oval 296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15" name="Group 300"/>
            <p:cNvGrpSpPr>
              <a:grpSpLocks/>
            </p:cNvGrpSpPr>
            <p:nvPr/>
          </p:nvGrpSpPr>
          <p:grpSpPr bwMode="auto">
            <a:xfrm>
              <a:off x="2171017" y="2143466"/>
              <a:ext cx="46037" cy="46038"/>
              <a:chOff x="1237" y="1318"/>
              <a:chExt cx="29" cy="29"/>
            </a:xfrm>
            <a:solidFill>
              <a:srgbClr val="FFFF00"/>
            </a:solidFill>
          </p:grpSpPr>
          <p:sp>
            <p:nvSpPr>
              <p:cNvPr id="116" name="Oval 298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7" name="Oval 299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18" name="Group 303"/>
            <p:cNvGrpSpPr>
              <a:grpSpLocks/>
            </p:cNvGrpSpPr>
            <p:nvPr/>
          </p:nvGrpSpPr>
          <p:grpSpPr bwMode="auto">
            <a:xfrm>
              <a:off x="2171017" y="2283166"/>
              <a:ext cx="46037" cy="46038"/>
              <a:chOff x="1237" y="1406"/>
              <a:chExt cx="29" cy="29"/>
            </a:xfrm>
            <a:solidFill>
              <a:srgbClr val="FFFF00"/>
            </a:solidFill>
          </p:grpSpPr>
          <p:sp>
            <p:nvSpPr>
              <p:cNvPr id="119" name="Oval 301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0" name="Oval 302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21" name="Group 306"/>
            <p:cNvGrpSpPr>
              <a:grpSpLocks/>
            </p:cNvGrpSpPr>
            <p:nvPr/>
          </p:nvGrpSpPr>
          <p:grpSpPr bwMode="auto">
            <a:xfrm>
              <a:off x="2171017" y="2421278"/>
              <a:ext cx="46037" cy="46038"/>
              <a:chOff x="1237" y="1493"/>
              <a:chExt cx="29" cy="29"/>
            </a:xfrm>
            <a:solidFill>
              <a:srgbClr val="FFFF00"/>
            </a:solidFill>
          </p:grpSpPr>
          <p:sp>
            <p:nvSpPr>
              <p:cNvPr id="122" name="Oval 304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3" name="Oval 305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24" name="Group 309"/>
            <p:cNvGrpSpPr>
              <a:grpSpLocks/>
            </p:cNvGrpSpPr>
            <p:nvPr/>
          </p:nvGrpSpPr>
          <p:grpSpPr bwMode="auto">
            <a:xfrm>
              <a:off x="2171017" y="2143466"/>
              <a:ext cx="46037" cy="46038"/>
              <a:chOff x="1237" y="1318"/>
              <a:chExt cx="29" cy="29"/>
            </a:xfrm>
            <a:solidFill>
              <a:srgbClr val="FFFF00"/>
            </a:solidFill>
          </p:grpSpPr>
          <p:sp>
            <p:nvSpPr>
              <p:cNvPr id="125" name="Oval 307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6" name="Oval 308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27" name="Group 312"/>
            <p:cNvGrpSpPr>
              <a:grpSpLocks/>
            </p:cNvGrpSpPr>
            <p:nvPr/>
          </p:nvGrpSpPr>
          <p:grpSpPr bwMode="auto">
            <a:xfrm>
              <a:off x="2171017" y="2283166"/>
              <a:ext cx="46037" cy="46038"/>
              <a:chOff x="1237" y="1406"/>
              <a:chExt cx="29" cy="29"/>
            </a:xfrm>
            <a:solidFill>
              <a:srgbClr val="FFFF00"/>
            </a:solidFill>
          </p:grpSpPr>
          <p:sp>
            <p:nvSpPr>
              <p:cNvPr id="128" name="Oval 310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9" name="Oval 311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30" name="Group 315"/>
            <p:cNvGrpSpPr>
              <a:grpSpLocks/>
            </p:cNvGrpSpPr>
            <p:nvPr/>
          </p:nvGrpSpPr>
          <p:grpSpPr bwMode="auto">
            <a:xfrm>
              <a:off x="2171017" y="2421278"/>
              <a:ext cx="46037" cy="46038"/>
              <a:chOff x="1237" y="1493"/>
              <a:chExt cx="29" cy="29"/>
            </a:xfrm>
            <a:solidFill>
              <a:srgbClr val="FFFF00"/>
            </a:solidFill>
          </p:grpSpPr>
          <p:sp>
            <p:nvSpPr>
              <p:cNvPr id="135" name="Oval 313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36" name="Oval 314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39" name="Group 318"/>
            <p:cNvGrpSpPr>
              <a:grpSpLocks/>
            </p:cNvGrpSpPr>
            <p:nvPr/>
          </p:nvGrpSpPr>
          <p:grpSpPr bwMode="auto">
            <a:xfrm>
              <a:off x="4028392" y="2143466"/>
              <a:ext cx="46037" cy="46038"/>
              <a:chOff x="2407" y="1318"/>
              <a:chExt cx="29" cy="29"/>
            </a:xfrm>
            <a:solidFill>
              <a:srgbClr val="FFFF00"/>
            </a:solidFill>
          </p:grpSpPr>
          <p:sp>
            <p:nvSpPr>
              <p:cNvPr id="140" name="Oval 316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1" name="Oval 317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42" name="Group 321"/>
            <p:cNvGrpSpPr>
              <a:grpSpLocks/>
            </p:cNvGrpSpPr>
            <p:nvPr/>
          </p:nvGrpSpPr>
          <p:grpSpPr bwMode="auto">
            <a:xfrm>
              <a:off x="4028392" y="2283166"/>
              <a:ext cx="46037" cy="46038"/>
              <a:chOff x="2407" y="1406"/>
              <a:chExt cx="29" cy="29"/>
            </a:xfrm>
            <a:solidFill>
              <a:srgbClr val="FFFF00"/>
            </a:solidFill>
          </p:grpSpPr>
          <p:sp>
            <p:nvSpPr>
              <p:cNvPr id="143" name="Oval 319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4" name="Oval 320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45" name="Group 324"/>
            <p:cNvGrpSpPr>
              <a:grpSpLocks/>
            </p:cNvGrpSpPr>
            <p:nvPr/>
          </p:nvGrpSpPr>
          <p:grpSpPr bwMode="auto">
            <a:xfrm>
              <a:off x="4028392" y="2421278"/>
              <a:ext cx="46037" cy="46038"/>
              <a:chOff x="2407" y="1493"/>
              <a:chExt cx="29" cy="29"/>
            </a:xfrm>
            <a:solidFill>
              <a:srgbClr val="FFFF00"/>
            </a:solidFill>
          </p:grpSpPr>
          <p:sp>
            <p:nvSpPr>
              <p:cNvPr id="146" name="Oval 322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7" name="Oval 323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48" name="Group 327"/>
            <p:cNvGrpSpPr>
              <a:grpSpLocks/>
            </p:cNvGrpSpPr>
            <p:nvPr/>
          </p:nvGrpSpPr>
          <p:grpSpPr bwMode="auto">
            <a:xfrm>
              <a:off x="4028392" y="2143466"/>
              <a:ext cx="46037" cy="46038"/>
              <a:chOff x="2407" y="1318"/>
              <a:chExt cx="29" cy="29"/>
            </a:xfrm>
            <a:solidFill>
              <a:srgbClr val="FFFF00"/>
            </a:solidFill>
          </p:grpSpPr>
          <p:sp>
            <p:nvSpPr>
              <p:cNvPr id="149" name="Oval 325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0" name="Oval 326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51" name="Group 330"/>
            <p:cNvGrpSpPr>
              <a:grpSpLocks/>
            </p:cNvGrpSpPr>
            <p:nvPr/>
          </p:nvGrpSpPr>
          <p:grpSpPr bwMode="auto">
            <a:xfrm>
              <a:off x="4028392" y="2283166"/>
              <a:ext cx="46037" cy="46038"/>
              <a:chOff x="2407" y="1406"/>
              <a:chExt cx="29" cy="29"/>
            </a:xfrm>
            <a:solidFill>
              <a:srgbClr val="FFFF00"/>
            </a:solidFill>
          </p:grpSpPr>
          <p:sp>
            <p:nvSpPr>
              <p:cNvPr id="152" name="Oval 328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3" name="Oval 329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54" name="Group 333"/>
            <p:cNvGrpSpPr>
              <a:grpSpLocks/>
            </p:cNvGrpSpPr>
            <p:nvPr/>
          </p:nvGrpSpPr>
          <p:grpSpPr bwMode="auto">
            <a:xfrm>
              <a:off x="4028392" y="2421278"/>
              <a:ext cx="46037" cy="46038"/>
              <a:chOff x="2407" y="1493"/>
              <a:chExt cx="29" cy="29"/>
            </a:xfrm>
            <a:solidFill>
              <a:srgbClr val="FFFF00"/>
            </a:solidFill>
          </p:grpSpPr>
          <p:sp>
            <p:nvSpPr>
              <p:cNvPr id="155" name="Oval 331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6" name="Oval 332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sp>
          <p:nvSpPr>
            <p:cNvPr id="157" name="Line 39"/>
            <p:cNvSpPr>
              <a:spLocks noChangeShapeType="1"/>
            </p:cNvSpPr>
            <p:nvPr/>
          </p:nvSpPr>
          <p:spPr bwMode="auto">
            <a:xfrm>
              <a:off x="3028267" y="892036"/>
              <a:ext cx="1376362" cy="1587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grpSp>
          <p:nvGrpSpPr>
            <p:cNvPr id="158" name="グループ化 157"/>
            <p:cNvGrpSpPr/>
            <p:nvPr/>
          </p:nvGrpSpPr>
          <p:grpSpPr>
            <a:xfrm>
              <a:off x="2055055" y="565489"/>
              <a:ext cx="965200" cy="327025"/>
              <a:chOff x="1700022" y="559525"/>
              <a:chExt cx="965200" cy="272325"/>
            </a:xfrm>
          </p:grpSpPr>
          <p:sp>
            <p:nvSpPr>
              <p:cNvPr id="159" name="Freeform 24"/>
              <p:cNvSpPr>
                <a:spLocks/>
              </p:cNvSpPr>
              <p:nvPr/>
            </p:nvSpPr>
            <p:spPr bwMode="auto">
              <a:xfrm>
                <a:off x="1993143" y="654050"/>
                <a:ext cx="95238" cy="87312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60" name="Line 28"/>
              <p:cNvSpPr>
                <a:spLocks noChangeShapeType="1"/>
              </p:cNvSpPr>
              <p:nvPr/>
            </p:nvSpPr>
            <p:spPr bwMode="auto">
              <a:xfrm>
                <a:off x="2057400" y="655637"/>
                <a:ext cx="233171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61" name="Freeform 31"/>
              <p:cNvSpPr>
                <a:spLocks/>
              </p:cNvSpPr>
              <p:nvPr/>
            </p:nvSpPr>
            <p:spPr bwMode="auto">
              <a:xfrm>
                <a:off x="2267746" y="654050"/>
                <a:ext cx="98901" cy="873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162" name="グループ化 520"/>
              <p:cNvGrpSpPr/>
              <p:nvPr/>
            </p:nvGrpSpPr>
            <p:grpSpPr>
              <a:xfrm>
                <a:off x="1833371" y="731519"/>
                <a:ext cx="704089" cy="95569"/>
                <a:chOff x="1833371" y="708661"/>
                <a:chExt cx="704089" cy="118428"/>
              </a:xfrm>
            </p:grpSpPr>
            <p:sp>
              <p:nvSpPr>
                <p:cNvPr id="165" name="Freeform 25"/>
                <p:cNvSpPr>
                  <a:spLocks/>
                </p:cNvSpPr>
                <p:nvPr/>
              </p:nvSpPr>
              <p:spPr bwMode="auto">
                <a:xfrm>
                  <a:off x="1833371" y="708661"/>
                  <a:ext cx="80165" cy="118428"/>
                </a:xfrm>
                <a:custGeom>
                  <a:avLst/>
                  <a:gdLst/>
                  <a:ahLst/>
                  <a:cxnLst>
                    <a:cxn ang="0">
                      <a:pos x="51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54">
                      <a:moveTo>
                        <a:pt x="51" y="54"/>
                      </a:moveTo>
                      <a:cubicBezTo>
                        <a:pt x="23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166" name="Freeform 26"/>
                <p:cNvSpPr>
                  <a:spLocks/>
                </p:cNvSpPr>
                <p:nvPr/>
              </p:nvSpPr>
              <p:spPr bwMode="auto">
                <a:xfrm>
                  <a:off x="1913537" y="708661"/>
                  <a:ext cx="81738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2" y="0"/>
                    </a:cxn>
                  </a:cxnLst>
                  <a:rect l="0" t="0" r="r" b="b"/>
                  <a:pathLst>
                    <a:path w="52" h="54">
                      <a:moveTo>
                        <a:pt x="0" y="54"/>
                      </a:moveTo>
                      <a:cubicBezTo>
                        <a:pt x="29" y="54"/>
                        <a:pt x="52" y="30"/>
                        <a:pt x="52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167" name="Freeform 32"/>
                <p:cNvSpPr>
                  <a:spLocks/>
                </p:cNvSpPr>
                <p:nvPr/>
              </p:nvSpPr>
              <p:spPr bwMode="auto">
                <a:xfrm>
                  <a:off x="2452579" y="708661"/>
                  <a:ext cx="84881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168" name="Freeform 33"/>
                <p:cNvSpPr>
                  <a:spLocks/>
                </p:cNvSpPr>
                <p:nvPr/>
              </p:nvSpPr>
              <p:spPr bwMode="auto">
                <a:xfrm>
                  <a:off x="2366125" y="708661"/>
                  <a:ext cx="86453" cy="118428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163" name="Oval 35"/>
              <p:cNvSpPr>
                <a:spLocks noChangeArrowheads="1"/>
              </p:cNvSpPr>
              <p:nvPr/>
            </p:nvSpPr>
            <p:spPr bwMode="auto">
              <a:xfrm>
                <a:off x="2113980" y="559525"/>
                <a:ext cx="103440" cy="84031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64" name="Line 40"/>
              <p:cNvSpPr>
                <a:spLocks noChangeShapeType="1"/>
              </p:cNvSpPr>
              <p:nvPr/>
            </p:nvSpPr>
            <p:spPr bwMode="auto">
              <a:xfrm>
                <a:off x="1700022" y="830263"/>
                <a:ext cx="965200" cy="1587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sp>
          <p:nvSpPr>
            <p:cNvPr id="169" name="Rectangle 335"/>
            <p:cNvSpPr>
              <a:spLocks noChangeArrowheads="1"/>
            </p:cNvSpPr>
            <p:nvPr/>
          </p:nvSpPr>
          <p:spPr bwMode="auto">
            <a:xfrm>
              <a:off x="1461256" y="774340"/>
              <a:ext cx="604838" cy="23336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ja-JP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LD</a:t>
              </a:r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-</a:t>
              </a:r>
              <a:r>
                <a:rPr lang="ja-JP" altLang="ja-JP" sz="1600" i="1" dirty="0" err="1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sz="1600" dirty="0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1</a:t>
              </a:r>
              <a:endParaRPr lang="ja-JP" altLang="ja-JP" sz="1600" b="0" dirty="0" smtClean="0">
                <a:cs typeface="ＭＳ Ｐゴシック" pitchFamily="50" charset="-128"/>
              </a:endParaRPr>
            </a:p>
          </p:txBody>
        </p:sp>
        <p:grpSp>
          <p:nvGrpSpPr>
            <p:cNvPr id="170" name="グループ化 169"/>
            <p:cNvGrpSpPr/>
            <p:nvPr/>
          </p:nvGrpSpPr>
          <p:grpSpPr>
            <a:xfrm>
              <a:off x="5577221" y="432859"/>
              <a:ext cx="1282759" cy="675861"/>
              <a:chOff x="6919721" y="434883"/>
              <a:chExt cx="1282759" cy="638777"/>
            </a:xfrm>
          </p:grpSpPr>
          <p:sp>
            <p:nvSpPr>
              <p:cNvPr id="171" name="Freeform 24"/>
              <p:cNvSpPr>
                <a:spLocks/>
              </p:cNvSpPr>
              <p:nvPr/>
            </p:nvSpPr>
            <p:spPr bwMode="auto">
              <a:xfrm>
                <a:off x="7209577" y="650427"/>
                <a:ext cx="95238" cy="110859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72" name="Line 28"/>
              <p:cNvSpPr>
                <a:spLocks noChangeShapeType="1"/>
              </p:cNvSpPr>
              <p:nvPr/>
            </p:nvSpPr>
            <p:spPr bwMode="auto">
              <a:xfrm>
                <a:off x="7277100" y="653039"/>
                <a:ext cx="464446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73" name="Freeform 31"/>
              <p:cNvSpPr>
                <a:spLocks/>
              </p:cNvSpPr>
              <p:nvPr/>
            </p:nvSpPr>
            <p:spPr bwMode="auto">
              <a:xfrm>
                <a:off x="7723066" y="653513"/>
                <a:ext cx="98901" cy="1077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74" name="Freeform 25"/>
              <p:cNvSpPr>
                <a:spLocks/>
              </p:cNvSpPr>
              <p:nvPr/>
            </p:nvSpPr>
            <p:spPr bwMode="auto">
              <a:xfrm>
                <a:off x="7049805" y="749465"/>
                <a:ext cx="80165" cy="114765"/>
              </a:xfrm>
              <a:custGeom>
                <a:avLst/>
                <a:gdLst/>
                <a:ahLst/>
                <a:cxnLst>
                  <a:cxn ang="0">
                    <a:pos x="51" y="54"/>
                  </a:cxn>
                  <a:cxn ang="0">
                    <a:pos x="0" y="0"/>
                  </a:cxn>
                </a:cxnLst>
                <a:rect l="0" t="0" r="r" b="b"/>
                <a:pathLst>
                  <a:path w="51" h="54">
                    <a:moveTo>
                      <a:pt x="51" y="54"/>
                    </a:moveTo>
                    <a:cubicBezTo>
                      <a:pt x="23" y="54"/>
                      <a:pt x="0" y="30"/>
                      <a:pt x="0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75" name="Freeform 26"/>
              <p:cNvSpPr>
                <a:spLocks/>
              </p:cNvSpPr>
              <p:nvPr/>
            </p:nvSpPr>
            <p:spPr bwMode="auto">
              <a:xfrm>
                <a:off x="7129971" y="749465"/>
                <a:ext cx="81738" cy="114765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52" y="0"/>
                  </a:cxn>
                </a:cxnLst>
                <a:rect l="0" t="0" r="r" b="b"/>
                <a:pathLst>
                  <a:path w="52" h="54">
                    <a:moveTo>
                      <a:pt x="0" y="54"/>
                    </a:moveTo>
                    <a:cubicBezTo>
                      <a:pt x="29" y="54"/>
                      <a:pt x="52" y="30"/>
                      <a:pt x="52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176" name="グループ化 535"/>
              <p:cNvGrpSpPr/>
              <p:nvPr/>
            </p:nvGrpSpPr>
            <p:grpSpPr>
              <a:xfrm>
                <a:off x="7821445" y="749465"/>
                <a:ext cx="171335" cy="114765"/>
                <a:chOff x="7765345" y="749465"/>
                <a:chExt cx="171335" cy="114765"/>
              </a:xfrm>
            </p:grpSpPr>
            <p:sp>
              <p:nvSpPr>
                <p:cNvPr id="193" name="Freeform 32"/>
                <p:cNvSpPr>
                  <a:spLocks/>
                </p:cNvSpPr>
                <p:nvPr/>
              </p:nvSpPr>
              <p:spPr bwMode="auto">
                <a:xfrm>
                  <a:off x="7851799" y="749465"/>
                  <a:ext cx="84881" cy="114765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194" name="Freeform 33"/>
                <p:cNvSpPr>
                  <a:spLocks/>
                </p:cNvSpPr>
                <p:nvPr/>
              </p:nvSpPr>
              <p:spPr bwMode="auto">
                <a:xfrm>
                  <a:off x="7765345" y="749465"/>
                  <a:ext cx="86453" cy="114765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177" name="Oval 35"/>
              <p:cNvSpPr>
                <a:spLocks noChangeArrowheads="1"/>
              </p:cNvSpPr>
              <p:nvPr/>
            </p:nvSpPr>
            <p:spPr bwMode="auto">
              <a:xfrm>
                <a:off x="7333680" y="542924"/>
                <a:ext cx="103440" cy="100910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78" name="Line 40"/>
              <p:cNvSpPr>
                <a:spLocks noChangeShapeType="1"/>
              </p:cNvSpPr>
              <p:nvPr/>
            </p:nvSpPr>
            <p:spPr bwMode="auto">
              <a:xfrm>
                <a:off x="6919721" y="868043"/>
                <a:ext cx="1281830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179" name="グループ化 543"/>
              <p:cNvGrpSpPr/>
              <p:nvPr/>
            </p:nvGrpSpPr>
            <p:grpSpPr>
              <a:xfrm>
                <a:off x="7609195" y="434883"/>
                <a:ext cx="592355" cy="200267"/>
                <a:chOff x="7609195" y="434883"/>
                <a:chExt cx="592355" cy="200267"/>
              </a:xfrm>
            </p:grpSpPr>
            <p:grpSp>
              <p:nvGrpSpPr>
                <p:cNvPr id="188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191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192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189" name="Freeform 24"/>
                <p:cNvSpPr>
                  <a:spLocks/>
                </p:cNvSpPr>
                <p:nvPr/>
              </p:nvSpPr>
              <p:spPr bwMode="auto">
                <a:xfrm>
                  <a:off x="7780369" y="435501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190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180" name="Freeform 24"/>
              <p:cNvSpPr>
                <a:spLocks/>
              </p:cNvSpPr>
              <p:nvPr/>
            </p:nvSpPr>
            <p:spPr bwMode="auto">
              <a:xfrm>
                <a:off x="7991213" y="663918"/>
                <a:ext cx="95238" cy="104850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81" name="Line 28"/>
              <p:cNvSpPr>
                <a:spLocks noChangeShapeType="1"/>
              </p:cNvSpPr>
              <p:nvPr/>
            </p:nvSpPr>
            <p:spPr bwMode="auto">
              <a:xfrm>
                <a:off x="8058735" y="662098"/>
                <a:ext cx="142817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182" name="グループ化 544"/>
              <p:cNvGrpSpPr/>
              <p:nvPr/>
            </p:nvGrpSpPr>
            <p:grpSpPr>
              <a:xfrm flipV="1">
                <a:off x="7610125" y="873393"/>
                <a:ext cx="592355" cy="200267"/>
                <a:chOff x="7609195" y="434883"/>
                <a:chExt cx="592355" cy="200267"/>
              </a:xfrm>
            </p:grpSpPr>
            <p:grpSp>
              <p:nvGrpSpPr>
                <p:cNvPr id="183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186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187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184" name="Freeform 24"/>
                <p:cNvSpPr>
                  <a:spLocks/>
                </p:cNvSpPr>
                <p:nvPr/>
              </p:nvSpPr>
              <p:spPr bwMode="auto">
                <a:xfrm>
                  <a:off x="7780369" y="438589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185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</p:grpSp>
        <p:sp>
          <p:nvSpPr>
            <p:cNvPr id="195" name="Rectangle 335"/>
            <p:cNvSpPr>
              <a:spLocks noChangeArrowheads="1"/>
            </p:cNvSpPr>
            <p:nvPr/>
          </p:nvSpPr>
          <p:spPr bwMode="auto">
            <a:xfrm>
              <a:off x="6864661" y="342562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196" name="Rectangle 335"/>
            <p:cNvSpPr>
              <a:spLocks noChangeArrowheads="1"/>
            </p:cNvSpPr>
            <p:nvPr/>
          </p:nvSpPr>
          <p:spPr bwMode="auto">
            <a:xfrm>
              <a:off x="6865596" y="567890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197" name="Rectangle 335"/>
            <p:cNvSpPr>
              <a:spLocks noChangeArrowheads="1"/>
            </p:cNvSpPr>
            <p:nvPr/>
          </p:nvSpPr>
          <p:spPr bwMode="auto">
            <a:xfrm>
              <a:off x="6866531" y="787607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198" name="Rectangle 335"/>
            <p:cNvSpPr>
              <a:spLocks noChangeArrowheads="1"/>
            </p:cNvSpPr>
            <p:nvPr/>
          </p:nvSpPr>
          <p:spPr bwMode="auto">
            <a:xfrm>
              <a:off x="6861856" y="1012937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199" name="Rectangle 335"/>
            <p:cNvSpPr>
              <a:spLocks noChangeArrowheads="1"/>
            </p:cNvSpPr>
            <p:nvPr/>
          </p:nvSpPr>
          <p:spPr bwMode="auto">
            <a:xfrm>
              <a:off x="3018482" y="780099"/>
              <a:ext cx="752475" cy="211721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Encoder</a:t>
              </a:r>
              <a:endParaRPr lang="ja-JP" altLang="ja-JP" sz="1600" b="0" dirty="0" smtClean="0">
                <a:cs typeface="ＭＳ Ｐゴシック" pitchFamily="50" charset="-128"/>
              </a:endParaRPr>
            </a:p>
          </p:txBody>
        </p:sp>
        <p:sp>
          <p:nvSpPr>
            <p:cNvPr id="200" name="Rectangle 335"/>
            <p:cNvSpPr>
              <a:spLocks noChangeArrowheads="1"/>
            </p:cNvSpPr>
            <p:nvPr/>
          </p:nvSpPr>
          <p:spPr bwMode="auto">
            <a:xfrm>
              <a:off x="3828774" y="784086"/>
              <a:ext cx="457200" cy="211721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ATT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201" name="Line 39"/>
            <p:cNvSpPr>
              <a:spLocks noChangeShapeType="1"/>
            </p:cNvSpPr>
            <p:nvPr/>
          </p:nvSpPr>
          <p:spPr bwMode="auto">
            <a:xfrm>
              <a:off x="3031805" y="1799379"/>
              <a:ext cx="1376362" cy="1587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grpSp>
          <p:nvGrpSpPr>
            <p:cNvPr id="202" name="グループ化 521"/>
            <p:cNvGrpSpPr/>
            <p:nvPr/>
          </p:nvGrpSpPr>
          <p:grpSpPr>
            <a:xfrm>
              <a:off x="2058593" y="1472832"/>
              <a:ext cx="965200" cy="327026"/>
              <a:chOff x="1700022" y="559525"/>
              <a:chExt cx="965200" cy="272325"/>
            </a:xfrm>
          </p:grpSpPr>
          <p:sp>
            <p:nvSpPr>
              <p:cNvPr id="203" name="Freeform 24"/>
              <p:cNvSpPr>
                <a:spLocks/>
              </p:cNvSpPr>
              <p:nvPr/>
            </p:nvSpPr>
            <p:spPr bwMode="auto">
              <a:xfrm>
                <a:off x="1993143" y="654050"/>
                <a:ext cx="95238" cy="87312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4" name="Line 28"/>
              <p:cNvSpPr>
                <a:spLocks noChangeShapeType="1"/>
              </p:cNvSpPr>
              <p:nvPr/>
            </p:nvSpPr>
            <p:spPr bwMode="auto">
              <a:xfrm>
                <a:off x="2057400" y="655637"/>
                <a:ext cx="233171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5" name="Freeform 31"/>
              <p:cNvSpPr>
                <a:spLocks/>
              </p:cNvSpPr>
              <p:nvPr/>
            </p:nvSpPr>
            <p:spPr bwMode="auto">
              <a:xfrm>
                <a:off x="2267746" y="654050"/>
                <a:ext cx="98901" cy="873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206" name="グループ化 520"/>
              <p:cNvGrpSpPr/>
              <p:nvPr/>
            </p:nvGrpSpPr>
            <p:grpSpPr>
              <a:xfrm>
                <a:off x="1833371" y="731519"/>
                <a:ext cx="704089" cy="95569"/>
                <a:chOff x="1833371" y="708661"/>
                <a:chExt cx="704089" cy="118428"/>
              </a:xfrm>
            </p:grpSpPr>
            <p:sp>
              <p:nvSpPr>
                <p:cNvPr id="209" name="Freeform 25"/>
                <p:cNvSpPr>
                  <a:spLocks/>
                </p:cNvSpPr>
                <p:nvPr/>
              </p:nvSpPr>
              <p:spPr bwMode="auto">
                <a:xfrm>
                  <a:off x="1833371" y="708661"/>
                  <a:ext cx="80165" cy="118428"/>
                </a:xfrm>
                <a:custGeom>
                  <a:avLst/>
                  <a:gdLst/>
                  <a:ahLst/>
                  <a:cxnLst>
                    <a:cxn ang="0">
                      <a:pos x="51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54">
                      <a:moveTo>
                        <a:pt x="51" y="54"/>
                      </a:moveTo>
                      <a:cubicBezTo>
                        <a:pt x="23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10" name="Freeform 26"/>
                <p:cNvSpPr>
                  <a:spLocks/>
                </p:cNvSpPr>
                <p:nvPr/>
              </p:nvSpPr>
              <p:spPr bwMode="auto">
                <a:xfrm>
                  <a:off x="1913537" y="708661"/>
                  <a:ext cx="81738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2" y="0"/>
                    </a:cxn>
                  </a:cxnLst>
                  <a:rect l="0" t="0" r="r" b="b"/>
                  <a:pathLst>
                    <a:path w="52" h="54">
                      <a:moveTo>
                        <a:pt x="0" y="54"/>
                      </a:moveTo>
                      <a:cubicBezTo>
                        <a:pt x="29" y="54"/>
                        <a:pt x="52" y="30"/>
                        <a:pt x="52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11" name="Freeform 32"/>
                <p:cNvSpPr>
                  <a:spLocks/>
                </p:cNvSpPr>
                <p:nvPr/>
              </p:nvSpPr>
              <p:spPr bwMode="auto">
                <a:xfrm>
                  <a:off x="2452579" y="708661"/>
                  <a:ext cx="84881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12" name="Freeform 33"/>
                <p:cNvSpPr>
                  <a:spLocks/>
                </p:cNvSpPr>
                <p:nvPr/>
              </p:nvSpPr>
              <p:spPr bwMode="auto">
                <a:xfrm>
                  <a:off x="2366125" y="708661"/>
                  <a:ext cx="86453" cy="118428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207" name="Oval 35"/>
              <p:cNvSpPr>
                <a:spLocks noChangeArrowheads="1"/>
              </p:cNvSpPr>
              <p:nvPr/>
            </p:nvSpPr>
            <p:spPr bwMode="auto">
              <a:xfrm>
                <a:off x="2113980" y="559525"/>
                <a:ext cx="103440" cy="84031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8" name="Line 40"/>
              <p:cNvSpPr>
                <a:spLocks noChangeShapeType="1"/>
              </p:cNvSpPr>
              <p:nvPr/>
            </p:nvSpPr>
            <p:spPr bwMode="auto">
              <a:xfrm>
                <a:off x="1700022" y="830263"/>
                <a:ext cx="965200" cy="1587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sp>
          <p:nvSpPr>
            <p:cNvPr id="213" name="Rectangle 335"/>
            <p:cNvSpPr>
              <a:spLocks noChangeArrowheads="1"/>
            </p:cNvSpPr>
            <p:nvPr/>
          </p:nvSpPr>
          <p:spPr bwMode="auto">
            <a:xfrm>
              <a:off x="1464794" y="1681683"/>
              <a:ext cx="604838" cy="23336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ja-JP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LD</a:t>
              </a:r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-</a:t>
              </a:r>
              <a:r>
                <a:rPr lang="ja-JP" altLang="ja-JP" sz="1600" i="1" dirty="0" err="1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sz="1600" dirty="0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2</a:t>
              </a:r>
              <a:endParaRPr lang="ja-JP" altLang="ja-JP" sz="1600" b="0" dirty="0" smtClean="0">
                <a:cs typeface="ＭＳ Ｐゴシック" pitchFamily="50" charset="-128"/>
              </a:endParaRPr>
            </a:p>
          </p:txBody>
        </p:sp>
        <p:grpSp>
          <p:nvGrpSpPr>
            <p:cNvPr id="214" name="グループ化 554"/>
            <p:cNvGrpSpPr/>
            <p:nvPr/>
          </p:nvGrpSpPr>
          <p:grpSpPr>
            <a:xfrm>
              <a:off x="5580759" y="1340199"/>
              <a:ext cx="1282759" cy="681688"/>
              <a:chOff x="6919721" y="434883"/>
              <a:chExt cx="1282759" cy="644285"/>
            </a:xfrm>
          </p:grpSpPr>
          <p:sp>
            <p:nvSpPr>
              <p:cNvPr id="215" name="Freeform 24"/>
              <p:cNvSpPr>
                <a:spLocks/>
              </p:cNvSpPr>
              <p:nvPr/>
            </p:nvSpPr>
            <p:spPr bwMode="auto">
              <a:xfrm>
                <a:off x="7209577" y="650427"/>
                <a:ext cx="95238" cy="110859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6" name="Line 28"/>
              <p:cNvSpPr>
                <a:spLocks noChangeShapeType="1"/>
              </p:cNvSpPr>
              <p:nvPr/>
            </p:nvSpPr>
            <p:spPr bwMode="auto">
              <a:xfrm>
                <a:off x="7277100" y="653039"/>
                <a:ext cx="464446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7" name="Freeform 31"/>
              <p:cNvSpPr>
                <a:spLocks/>
              </p:cNvSpPr>
              <p:nvPr/>
            </p:nvSpPr>
            <p:spPr bwMode="auto">
              <a:xfrm>
                <a:off x="7723066" y="653513"/>
                <a:ext cx="98901" cy="1077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8" name="Freeform 25"/>
              <p:cNvSpPr>
                <a:spLocks/>
              </p:cNvSpPr>
              <p:nvPr/>
            </p:nvSpPr>
            <p:spPr bwMode="auto">
              <a:xfrm>
                <a:off x="7049805" y="749465"/>
                <a:ext cx="80165" cy="114765"/>
              </a:xfrm>
              <a:custGeom>
                <a:avLst/>
                <a:gdLst/>
                <a:ahLst/>
                <a:cxnLst>
                  <a:cxn ang="0">
                    <a:pos x="51" y="54"/>
                  </a:cxn>
                  <a:cxn ang="0">
                    <a:pos x="0" y="0"/>
                  </a:cxn>
                </a:cxnLst>
                <a:rect l="0" t="0" r="r" b="b"/>
                <a:pathLst>
                  <a:path w="51" h="54">
                    <a:moveTo>
                      <a:pt x="51" y="54"/>
                    </a:moveTo>
                    <a:cubicBezTo>
                      <a:pt x="23" y="54"/>
                      <a:pt x="0" y="30"/>
                      <a:pt x="0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9" name="Freeform 26"/>
              <p:cNvSpPr>
                <a:spLocks/>
              </p:cNvSpPr>
              <p:nvPr/>
            </p:nvSpPr>
            <p:spPr bwMode="auto">
              <a:xfrm>
                <a:off x="7129971" y="749465"/>
                <a:ext cx="81738" cy="114765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52" y="0"/>
                  </a:cxn>
                </a:cxnLst>
                <a:rect l="0" t="0" r="r" b="b"/>
                <a:pathLst>
                  <a:path w="52" h="54">
                    <a:moveTo>
                      <a:pt x="0" y="54"/>
                    </a:moveTo>
                    <a:cubicBezTo>
                      <a:pt x="29" y="54"/>
                      <a:pt x="52" y="30"/>
                      <a:pt x="52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220" name="グループ化 535"/>
              <p:cNvGrpSpPr/>
              <p:nvPr/>
            </p:nvGrpSpPr>
            <p:grpSpPr>
              <a:xfrm>
                <a:off x="7821445" y="749465"/>
                <a:ext cx="161587" cy="114765"/>
                <a:chOff x="7765345" y="749465"/>
                <a:chExt cx="161587" cy="114765"/>
              </a:xfrm>
            </p:grpSpPr>
            <p:sp>
              <p:nvSpPr>
                <p:cNvPr id="237" name="Freeform 32"/>
                <p:cNvSpPr>
                  <a:spLocks/>
                </p:cNvSpPr>
                <p:nvPr/>
              </p:nvSpPr>
              <p:spPr bwMode="auto">
                <a:xfrm>
                  <a:off x="7842051" y="749465"/>
                  <a:ext cx="84881" cy="114765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38" name="Freeform 33"/>
                <p:cNvSpPr>
                  <a:spLocks/>
                </p:cNvSpPr>
                <p:nvPr/>
              </p:nvSpPr>
              <p:spPr bwMode="auto">
                <a:xfrm>
                  <a:off x="7765345" y="749465"/>
                  <a:ext cx="86453" cy="114765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221" name="Oval 35"/>
              <p:cNvSpPr>
                <a:spLocks noChangeArrowheads="1"/>
              </p:cNvSpPr>
              <p:nvPr/>
            </p:nvSpPr>
            <p:spPr bwMode="auto">
              <a:xfrm>
                <a:off x="7333680" y="542924"/>
                <a:ext cx="103440" cy="100910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2" name="Line 40"/>
              <p:cNvSpPr>
                <a:spLocks noChangeShapeType="1"/>
              </p:cNvSpPr>
              <p:nvPr/>
            </p:nvSpPr>
            <p:spPr bwMode="auto">
              <a:xfrm>
                <a:off x="6919721" y="868043"/>
                <a:ext cx="1281830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223" name="グループ化 543"/>
              <p:cNvGrpSpPr/>
              <p:nvPr/>
            </p:nvGrpSpPr>
            <p:grpSpPr>
              <a:xfrm>
                <a:off x="7609195" y="434883"/>
                <a:ext cx="592355" cy="200267"/>
                <a:chOff x="7609195" y="434883"/>
                <a:chExt cx="592355" cy="200267"/>
              </a:xfrm>
            </p:grpSpPr>
            <p:grpSp>
              <p:nvGrpSpPr>
                <p:cNvPr id="232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235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236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233" name="Freeform 24"/>
                <p:cNvSpPr>
                  <a:spLocks/>
                </p:cNvSpPr>
                <p:nvPr/>
              </p:nvSpPr>
              <p:spPr bwMode="auto">
                <a:xfrm>
                  <a:off x="7780369" y="435501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34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224" name="Freeform 24"/>
              <p:cNvSpPr>
                <a:spLocks/>
              </p:cNvSpPr>
              <p:nvPr/>
            </p:nvSpPr>
            <p:spPr bwMode="auto">
              <a:xfrm>
                <a:off x="7991213" y="663918"/>
                <a:ext cx="95238" cy="104850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5" name="Line 28"/>
              <p:cNvSpPr>
                <a:spLocks noChangeShapeType="1"/>
              </p:cNvSpPr>
              <p:nvPr/>
            </p:nvSpPr>
            <p:spPr bwMode="auto">
              <a:xfrm>
                <a:off x="8058735" y="662098"/>
                <a:ext cx="142817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226" name="グループ化 544"/>
              <p:cNvGrpSpPr/>
              <p:nvPr/>
            </p:nvGrpSpPr>
            <p:grpSpPr>
              <a:xfrm flipV="1">
                <a:off x="7610125" y="873393"/>
                <a:ext cx="592355" cy="205775"/>
                <a:chOff x="7609195" y="429375"/>
                <a:chExt cx="592355" cy="205775"/>
              </a:xfrm>
            </p:grpSpPr>
            <p:grpSp>
              <p:nvGrpSpPr>
                <p:cNvPr id="227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230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231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228" name="Freeform 24"/>
                <p:cNvSpPr>
                  <a:spLocks/>
                </p:cNvSpPr>
                <p:nvPr/>
              </p:nvSpPr>
              <p:spPr bwMode="auto">
                <a:xfrm>
                  <a:off x="7780369" y="429375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29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</p:grpSp>
        <p:sp>
          <p:nvSpPr>
            <p:cNvPr id="239" name="Rectangle 335"/>
            <p:cNvSpPr>
              <a:spLocks noChangeArrowheads="1"/>
            </p:cNvSpPr>
            <p:nvPr/>
          </p:nvSpPr>
          <p:spPr bwMode="auto">
            <a:xfrm>
              <a:off x="6868199" y="1249905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240" name="Rectangle 335"/>
            <p:cNvSpPr>
              <a:spLocks noChangeArrowheads="1"/>
            </p:cNvSpPr>
            <p:nvPr/>
          </p:nvSpPr>
          <p:spPr bwMode="auto">
            <a:xfrm>
              <a:off x="6869134" y="1475233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241" name="Rectangle 335"/>
            <p:cNvSpPr>
              <a:spLocks noChangeArrowheads="1"/>
            </p:cNvSpPr>
            <p:nvPr/>
          </p:nvSpPr>
          <p:spPr bwMode="auto">
            <a:xfrm>
              <a:off x="6870069" y="1694950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242" name="Rectangle 335"/>
            <p:cNvSpPr>
              <a:spLocks noChangeArrowheads="1"/>
            </p:cNvSpPr>
            <p:nvPr/>
          </p:nvSpPr>
          <p:spPr bwMode="auto">
            <a:xfrm>
              <a:off x="6865394" y="1920280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243" name="Rectangle 335"/>
            <p:cNvSpPr>
              <a:spLocks noChangeArrowheads="1"/>
            </p:cNvSpPr>
            <p:nvPr/>
          </p:nvSpPr>
          <p:spPr bwMode="auto">
            <a:xfrm>
              <a:off x="3022020" y="1687442"/>
              <a:ext cx="752475" cy="211721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Encoder</a:t>
              </a:r>
              <a:endParaRPr lang="ja-JP" altLang="ja-JP" sz="1600" b="0" dirty="0" smtClean="0">
                <a:cs typeface="ＭＳ Ｐゴシック" pitchFamily="50" charset="-128"/>
              </a:endParaRPr>
            </a:p>
          </p:txBody>
        </p:sp>
        <p:sp>
          <p:nvSpPr>
            <p:cNvPr id="244" name="Rectangle 335"/>
            <p:cNvSpPr>
              <a:spLocks noChangeArrowheads="1"/>
            </p:cNvSpPr>
            <p:nvPr/>
          </p:nvSpPr>
          <p:spPr bwMode="auto">
            <a:xfrm>
              <a:off x="3832312" y="1691429"/>
              <a:ext cx="457200" cy="211721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ATT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245" name="Line 39"/>
            <p:cNvSpPr>
              <a:spLocks noChangeShapeType="1"/>
            </p:cNvSpPr>
            <p:nvPr/>
          </p:nvSpPr>
          <p:spPr bwMode="auto">
            <a:xfrm>
              <a:off x="3024723" y="2888758"/>
              <a:ext cx="1376362" cy="1587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grpSp>
          <p:nvGrpSpPr>
            <p:cNvPr id="246" name="グループ化 521"/>
            <p:cNvGrpSpPr/>
            <p:nvPr/>
          </p:nvGrpSpPr>
          <p:grpSpPr>
            <a:xfrm>
              <a:off x="2051511" y="2562211"/>
              <a:ext cx="965200" cy="327026"/>
              <a:chOff x="1700022" y="559525"/>
              <a:chExt cx="965200" cy="272325"/>
            </a:xfrm>
          </p:grpSpPr>
          <p:sp>
            <p:nvSpPr>
              <p:cNvPr id="247" name="Freeform 24"/>
              <p:cNvSpPr>
                <a:spLocks/>
              </p:cNvSpPr>
              <p:nvPr/>
            </p:nvSpPr>
            <p:spPr bwMode="auto">
              <a:xfrm>
                <a:off x="1993143" y="654050"/>
                <a:ext cx="95238" cy="87312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48" name="Line 28"/>
              <p:cNvSpPr>
                <a:spLocks noChangeShapeType="1"/>
              </p:cNvSpPr>
              <p:nvPr/>
            </p:nvSpPr>
            <p:spPr bwMode="auto">
              <a:xfrm>
                <a:off x="2057400" y="655637"/>
                <a:ext cx="233171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49" name="Freeform 31"/>
              <p:cNvSpPr>
                <a:spLocks/>
              </p:cNvSpPr>
              <p:nvPr/>
            </p:nvSpPr>
            <p:spPr bwMode="auto">
              <a:xfrm>
                <a:off x="2267746" y="654050"/>
                <a:ext cx="98901" cy="873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250" name="グループ化 520"/>
              <p:cNvGrpSpPr/>
              <p:nvPr/>
            </p:nvGrpSpPr>
            <p:grpSpPr>
              <a:xfrm>
                <a:off x="1833371" y="731519"/>
                <a:ext cx="704089" cy="95569"/>
                <a:chOff x="1833371" y="708661"/>
                <a:chExt cx="704089" cy="118428"/>
              </a:xfrm>
            </p:grpSpPr>
            <p:sp>
              <p:nvSpPr>
                <p:cNvPr id="253" name="Freeform 25"/>
                <p:cNvSpPr>
                  <a:spLocks/>
                </p:cNvSpPr>
                <p:nvPr/>
              </p:nvSpPr>
              <p:spPr bwMode="auto">
                <a:xfrm>
                  <a:off x="1833371" y="708661"/>
                  <a:ext cx="80165" cy="118428"/>
                </a:xfrm>
                <a:custGeom>
                  <a:avLst/>
                  <a:gdLst/>
                  <a:ahLst/>
                  <a:cxnLst>
                    <a:cxn ang="0">
                      <a:pos x="51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54">
                      <a:moveTo>
                        <a:pt x="51" y="54"/>
                      </a:moveTo>
                      <a:cubicBezTo>
                        <a:pt x="23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54" name="Freeform 26"/>
                <p:cNvSpPr>
                  <a:spLocks/>
                </p:cNvSpPr>
                <p:nvPr/>
              </p:nvSpPr>
              <p:spPr bwMode="auto">
                <a:xfrm>
                  <a:off x="1913537" y="708661"/>
                  <a:ext cx="81738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2" y="0"/>
                    </a:cxn>
                  </a:cxnLst>
                  <a:rect l="0" t="0" r="r" b="b"/>
                  <a:pathLst>
                    <a:path w="52" h="54">
                      <a:moveTo>
                        <a:pt x="0" y="54"/>
                      </a:moveTo>
                      <a:cubicBezTo>
                        <a:pt x="29" y="54"/>
                        <a:pt x="52" y="30"/>
                        <a:pt x="52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55" name="Freeform 32"/>
                <p:cNvSpPr>
                  <a:spLocks/>
                </p:cNvSpPr>
                <p:nvPr/>
              </p:nvSpPr>
              <p:spPr bwMode="auto">
                <a:xfrm>
                  <a:off x="2452579" y="708661"/>
                  <a:ext cx="84881" cy="118428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56" name="Freeform 33"/>
                <p:cNvSpPr>
                  <a:spLocks/>
                </p:cNvSpPr>
                <p:nvPr/>
              </p:nvSpPr>
              <p:spPr bwMode="auto">
                <a:xfrm>
                  <a:off x="2366125" y="708661"/>
                  <a:ext cx="86453" cy="118428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251" name="Oval 35"/>
              <p:cNvSpPr>
                <a:spLocks noChangeArrowheads="1"/>
              </p:cNvSpPr>
              <p:nvPr/>
            </p:nvSpPr>
            <p:spPr bwMode="auto">
              <a:xfrm>
                <a:off x="2113980" y="559525"/>
                <a:ext cx="103440" cy="84031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52" name="Line 40"/>
              <p:cNvSpPr>
                <a:spLocks noChangeShapeType="1"/>
              </p:cNvSpPr>
              <p:nvPr/>
            </p:nvSpPr>
            <p:spPr bwMode="auto">
              <a:xfrm>
                <a:off x="1700022" y="830263"/>
                <a:ext cx="965200" cy="1587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sp>
          <p:nvSpPr>
            <p:cNvPr id="257" name="Rectangle 335"/>
            <p:cNvSpPr>
              <a:spLocks noChangeArrowheads="1"/>
            </p:cNvSpPr>
            <p:nvPr/>
          </p:nvSpPr>
          <p:spPr bwMode="auto">
            <a:xfrm>
              <a:off x="1447556" y="2771062"/>
              <a:ext cx="614994" cy="233363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ja-JP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LD</a:t>
              </a:r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-</a:t>
              </a:r>
              <a:r>
                <a:rPr lang="ja-JP" altLang="ja-JP" sz="1600" i="1" dirty="0" err="1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n</a:t>
              </a:r>
              <a:endParaRPr lang="ja-JP" altLang="ja-JP" sz="1600" b="0" dirty="0" smtClean="0">
                <a:cs typeface="Arial" pitchFamily="34" charset="0"/>
              </a:endParaRPr>
            </a:p>
          </p:txBody>
        </p:sp>
        <p:grpSp>
          <p:nvGrpSpPr>
            <p:cNvPr id="258" name="グループ化 554"/>
            <p:cNvGrpSpPr/>
            <p:nvPr/>
          </p:nvGrpSpPr>
          <p:grpSpPr>
            <a:xfrm>
              <a:off x="5573677" y="2429578"/>
              <a:ext cx="1282759" cy="675860"/>
              <a:chOff x="6919721" y="434883"/>
              <a:chExt cx="1282759" cy="638777"/>
            </a:xfrm>
          </p:grpSpPr>
          <p:sp>
            <p:nvSpPr>
              <p:cNvPr id="259" name="Freeform 24"/>
              <p:cNvSpPr>
                <a:spLocks/>
              </p:cNvSpPr>
              <p:nvPr/>
            </p:nvSpPr>
            <p:spPr bwMode="auto">
              <a:xfrm>
                <a:off x="7209577" y="650427"/>
                <a:ext cx="95238" cy="110859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0" name="Line 28"/>
              <p:cNvSpPr>
                <a:spLocks noChangeShapeType="1"/>
              </p:cNvSpPr>
              <p:nvPr/>
            </p:nvSpPr>
            <p:spPr bwMode="auto">
              <a:xfrm>
                <a:off x="7277100" y="653039"/>
                <a:ext cx="464446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1" name="Freeform 31"/>
              <p:cNvSpPr>
                <a:spLocks/>
              </p:cNvSpPr>
              <p:nvPr/>
            </p:nvSpPr>
            <p:spPr bwMode="auto">
              <a:xfrm>
                <a:off x="7723066" y="653513"/>
                <a:ext cx="98901" cy="1077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55"/>
                  </a:cxn>
                </a:cxnLst>
                <a:rect l="0" t="0" r="r" b="b"/>
                <a:pathLst>
                  <a:path w="54" h="55">
                    <a:moveTo>
                      <a:pt x="0" y="0"/>
                    </a:moveTo>
                    <a:cubicBezTo>
                      <a:pt x="30" y="0"/>
                      <a:pt x="54" y="25"/>
                      <a:pt x="54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2" name="Freeform 25"/>
              <p:cNvSpPr>
                <a:spLocks/>
              </p:cNvSpPr>
              <p:nvPr/>
            </p:nvSpPr>
            <p:spPr bwMode="auto">
              <a:xfrm>
                <a:off x="7049805" y="749465"/>
                <a:ext cx="80165" cy="114765"/>
              </a:xfrm>
              <a:custGeom>
                <a:avLst/>
                <a:gdLst/>
                <a:ahLst/>
                <a:cxnLst>
                  <a:cxn ang="0">
                    <a:pos x="51" y="54"/>
                  </a:cxn>
                  <a:cxn ang="0">
                    <a:pos x="0" y="0"/>
                  </a:cxn>
                </a:cxnLst>
                <a:rect l="0" t="0" r="r" b="b"/>
                <a:pathLst>
                  <a:path w="51" h="54">
                    <a:moveTo>
                      <a:pt x="51" y="54"/>
                    </a:moveTo>
                    <a:cubicBezTo>
                      <a:pt x="23" y="54"/>
                      <a:pt x="0" y="30"/>
                      <a:pt x="0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3" name="Freeform 26"/>
              <p:cNvSpPr>
                <a:spLocks/>
              </p:cNvSpPr>
              <p:nvPr/>
            </p:nvSpPr>
            <p:spPr bwMode="auto">
              <a:xfrm>
                <a:off x="7129971" y="749465"/>
                <a:ext cx="81738" cy="114765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52" y="0"/>
                  </a:cxn>
                </a:cxnLst>
                <a:rect l="0" t="0" r="r" b="b"/>
                <a:pathLst>
                  <a:path w="52" h="54">
                    <a:moveTo>
                      <a:pt x="0" y="54"/>
                    </a:moveTo>
                    <a:cubicBezTo>
                      <a:pt x="29" y="54"/>
                      <a:pt x="52" y="30"/>
                      <a:pt x="52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264" name="グループ化 535"/>
              <p:cNvGrpSpPr/>
              <p:nvPr/>
            </p:nvGrpSpPr>
            <p:grpSpPr>
              <a:xfrm>
                <a:off x="7821445" y="749465"/>
                <a:ext cx="171335" cy="114765"/>
                <a:chOff x="7765345" y="749465"/>
                <a:chExt cx="171335" cy="114765"/>
              </a:xfrm>
            </p:grpSpPr>
            <p:sp>
              <p:nvSpPr>
                <p:cNvPr id="281" name="Freeform 32"/>
                <p:cNvSpPr>
                  <a:spLocks/>
                </p:cNvSpPr>
                <p:nvPr/>
              </p:nvSpPr>
              <p:spPr bwMode="auto">
                <a:xfrm>
                  <a:off x="7851799" y="749465"/>
                  <a:ext cx="84881" cy="114765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54" h="54">
                      <a:moveTo>
                        <a:pt x="0" y="54"/>
                      </a:moveTo>
                      <a:cubicBezTo>
                        <a:pt x="30" y="54"/>
                        <a:pt x="54" y="30"/>
                        <a:pt x="54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82" name="Freeform 33"/>
                <p:cNvSpPr>
                  <a:spLocks/>
                </p:cNvSpPr>
                <p:nvPr/>
              </p:nvSpPr>
              <p:spPr bwMode="auto">
                <a:xfrm>
                  <a:off x="7765345" y="749465"/>
                  <a:ext cx="86453" cy="114765"/>
                </a:xfrm>
                <a:custGeom>
                  <a:avLst/>
                  <a:gdLst/>
                  <a:ahLst/>
                  <a:cxnLst>
                    <a:cxn ang="0">
                      <a:pos x="55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5" h="54">
                      <a:moveTo>
                        <a:pt x="55" y="54"/>
                      </a:moveTo>
                      <a:cubicBezTo>
                        <a:pt x="25" y="54"/>
                        <a:pt x="0" y="30"/>
                        <a:pt x="0" y="0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265" name="Oval 35"/>
              <p:cNvSpPr>
                <a:spLocks noChangeArrowheads="1"/>
              </p:cNvSpPr>
              <p:nvPr/>
            </p:nvSpPr>
            <p:spPr bwMode="auto">
              <a:xfrm>
                <a:off x="7333680" y="542924"/>
                <a:ext cx="103440" cy="100910"/>
              </a:xfrm>
              <a:prstGeom prst="ellipse">
                <a:avLst/>
              </a:prstGeom>
              <a:noFill/>
              <a:ln w="28575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6" name="Line 40"/>
              <p:cNvSpPr>
                <a:spLocks noChangeShapeType="1"/>
              </p:cNvSpPr>
              <p:nvPr/>
            </p:nvSpPr>
            <p:spPr bwMode="auto">
              <a:xfrm>
                <a:off x="6919721" y="868043"/>
                <a:ext cx="1281830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267" name="グループ化 543"/>
              <p:cNvGrpSpPr/>
              <p:nvPr/>
            </p:nvGrpSpPr>
            <p:grpSpPr>
              <a:xfrm>
                <a:off x="7609195" y="434883"/>
                <a:ext cx="592355" cy="200267"/>
                <a:chOff x="7609195" y="434883"/>
                <a:chExt cx="592355" cy="200267"/>
              </a:xfrm>
            </p:grpSpPr>
            <p:grpSp>
              <p:nvGrpSpPr>
                <p:cNvPr id="276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279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280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277" name="Freeform 24"/>
                <p:cNvSpPr>
                  <a:spLocks/>
                </p:cNvSpPr>
                <p:nvPr/>
              </p:nvSpPr>
              <p:spPr bwMode="auto">
                <a:xfrm>
                  <a:off x="7780369" y="435501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78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sp>
            <p:nvSpPr>
              <p:cNvPr id="268" name="Freeform 24"/>
              <p:cNvSpPr>
                <a:spLocks/>
              </p:cNvSpPr>
              <p:nvPr/>
            </p:nvSpPr>
            <p:spPr bwMode="auto">
              <a:xfrm>
                <a:off x="7991213" y="663918"/>
                <a:ext cx="95238" cy="104850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55"/>
                  </a:cxn>
                </a:cxnLst>
                <a:rect l="0" t="0" r="r" b="b"/>
                <a:pathLst>
                  <a:path w="52" h="55">
                    <a:moveTo>
                      <a:pt x="52" y="0"/>
                    </a:moveTo>
                    <a:cubicBezTo>
                      <a:pt x="23" y="0"/>
                      <a:pt x="0" y="25"/>
                      <a:pt x="0" y="55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9" name="Line 28"/>
              <p:cNvSpPr>
                <a:spLocks noChangeShapeType="1"/>
              </p:cNvSpPr>
              <p:nvPr/>
            </p:nvSpPr>
            <p:spPr bwMode="auto">
              <a:xfrm>
                <a:off x="8058735" y="662098"/>
                <a:ext cx="142817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grpSp>
            <p:nvGrpSpPr>
              <p:cNvPr id="270" name="グループ化 544"/>
              <p:cNvGrpSpPr/>
              <p:nvPr/>
            </p:nvGrpSpPr>
            <p:grpSpPr>
              <a:xfrm flipV="1">
                <a:off x="7610125" y="873393"/>
                <a:ext cx="592355" cy="200267"/>
                <a:chOff x="7609195" y="434883"/>
                <a:chExt cx="592355" cy="200267"/>
              </a:xfrm>
            </p:grpSpPr>
            <p:grpSp>
              <p:nvGrpSpPr>
                <p:cNvPr id="271" name="グループ化 536"/>
                <p:cNvGrpSpPr/>
                <p:nvPr/>
              </p:nvGrpSpPr>
              <p:grpSpPr>
                <a:xfrm>
                  <a:off x="7609195" y="520385"/>
                  <a:ext cx="171335" cy="114765"/>
                  <a:chOff x="7765345" y="749465"/>
                  <a:chExt cx="171335" cy="114765"/>
                </a:xfrm>
              </p:grpSpPr>
              <p:sp>
                <p:nvSpPr>
                  <p:cNvPr id="274" name="Freeform 32"/>
                  <p:cNvSpPr>
                    <a:spLocks/>
                  </p:cNvSpPr>
                  <p:nvPr/>
                </p:nvSpPr>
                <p:spPr bwMode="auto">
                  <a:xfrm>
                    <a:off x="7851799" y="749465"/>
                    <a:ext cx="84881" cy="114765"/>
                  </a:xfrm>
                  <a:custGeom>
                    <a:avLst/>
                    <a:gdLst/>
                    <a:ahLst/>
                    <a:cxnLst>
                      <a:cxn ang="0">
                        <a:pos x="0" y="54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54" h="54">
                        <a:moveTo>
                          <a:pt x="0" y="54"/>
                        </a:moveTo>
                        <a:cubicBezTo>
                          <a:pt x="30" y="54"/>
                          <a:pt x="54" y="30"/>
                          <a:pt x="54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  <p:sp>
                <p:nvSpPr>
                  <p:cNvPr id="275" name="Freeform 33"/>
                  <p:cNvSpPr>
                    <a:spLocks/>
                  </p:cNvSpPr>
                  <p:nvPr/>
                </p:nvSpPr>
                <p:spPr bwMode="auto">
                  <a:xfrm>
                    <a:off x="7765345" y="749465"/>
                    <a:ext cx="86453" cy="114765"/>
                  </a:xfrm>
                  <a:custGeom>
                    <a:avLst/>
                    <a:gdLst/>
                    <a:ahLst/>
                    <a:cxnLst>
                      <a:cxn ang="0">
                        <a:pos x="55" y="5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5" h="54">
                        <a:moveTo>
                          <a:pt x="55" y="54"/>
                        </a:moveTo>
                        <a:cubicBezTo>
                          <a:pt x="25" y="54"/>
                          <a:pt x="0" y="30"/>
                          <a:pt x="0" y="0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/>
                  </a:p>
                </p:txBody>
              </p:sp>
            </p:grpSp>
            <p:sp>
              <p:nvSpPr>
                <p:cNvPr id="272" name="Freeform 24"/>
                <p:cNvSpPr>
                  <a:spLocks/>
                </p:cNvSpPr>
                <p:nvPr/>
              </p:nvSpPr>
              <p:spPr bwMode="auto">
                <a:xfrm>
                  <a:off x="7780369" y="438588"/>
                  <a:ext cx="95238" cy="104850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52" h="55">
                      <a:moveTo>
                        <a:pt x="52" y="0"/>
                      </a:moveTo>
                      <a:cubicBezTo>
                        <a:pt x="23" y="0"/>
                        <a:pt x="0" y="25"/>
                        <a:pt x="0" y="55"/>
                      </a:cubicBezTo>
                    </a:path>
                  </a:pathLst>
                </a:cu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273" name="Line 28"/>
                <p:cNvSpPr>
                  <a:spLocks noChangeShapeType="1"/>
                </p:cNvSpPr>
                <p:nvPr/>
              </p:nvSpPr>
              <p:spPr bwMode="auto">
                <a:xfrm>
                  <a:off x="7867065" y="434883"/>
                  <a:ext cx="334485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</p:grpSp>
        <p:sp>
          <p:nvSpPr>
            <p:cNvPr id="283" name="Rectangle 335"/>
            <p:cNvSpPr>
              <a:spLocks noChangeArrowheads="1"/>
            </p:cNvSpPr>
            <p:nvPr/>
          </p:nvSpPr>
          <p:spPr bwMode="auto">
            <a:xfrm>
              <a:off x="6861117" y="2339284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284" name="Rectangle 335"/>
            <p:cNvSpPr>
              <a:spLocks noChangeArrowheads="1"/>
            </p:cNvSpPr>
            <p:nvPr/>
          </p:nvSpPr>
          <p:spPr bwMode="auto">
            <a:xfrm>
              <a:off x="6862052" y="2564612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285" name="Rectangle 335"/>
            <p:cNvSpPr>
              <a:spLocks noChangeArrowheads="1"/>
            </p:cNvSpPr>
            <p:nvPr/>
          </p:nvSpPr>
          <p:spPr bwMode="auto">
            <a:xfrm>
              <a:off x="6862987" y="2784329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286" name="Rectangle 335"/>
            <p:cNvSpPr>
              <a:spLocks noChangeArrowheads="1"/>
            </p:cNvSpPr>
            <p:nvPr/>
          </p:nvSpPr>
          <p:spPr bwMode="auto">
            <a:xfrm>
              <a:off x="6858312" y="3009659"/>
              <a:ext cx="398297" cy="182738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PD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287" name="Rectangle 335"/>
            <p:cNvSpPr>
              <a:spLocks noChangeArrowheads="1"/>
            </p:cNvSpPr>
            <p:nvPr/>
          </p:nvSpPr>
          <p:spPr bwMode="auto">
            <a:xfrm>
              <a:off x="3014938" y="2776821"/>
              <a:ext cx="752475" cy="211721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solidFill>
                    <a:srgbClr val="000000"/>
                  </a:solidFill>
                  <a:cs typeface="Arial" pitchFamily="34" charset="0"/>
                </a:rPr>
                <a:t>Encoder</a:t>
              </a:r>
              <a:endParaRPr lang="ja-JP" altLang="ja-JP" sz="1600" b="0" dirty="0" smtClean="0">
                <a:cs typeface="ＭＳ Ｐゴシック" pitchFamily="50" charset="-128"/>
              </a:endParaRPr>
            </a:p>
          </p:txBody>
        </p:sp>
        <p:sp>
          <p:nvSpPr>
            <p:cNvPr id="288" name="Rectangle 335"/>
            <p:cNvSpPr>
              <a:spLocks noChangeArrowheads="1"/>
            </p:cNvSpPr>
            <p:nvPr/>
          </p:nvSpPr>
          <p:spPr bwMode="auto">
            <a:xfrm>
              <a:off x="3825230" y="2780808"/>
              <a:ext cx="457200" cy="211721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ATT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grpSp>
          <p:nvGrpSpPr>
            <p:cNvPr id="289" name="Group 172"/>
            <p:cNvGrpSpPr>
              <a:grpSpLocks/>
            </p:cNvGrpSpPr>
            <p:nvPr/>
          </p:nvGrpSpPr>
          <p:grpSpPr bwMode="auto">
            <a:xfrm>
              <a:off x="4342717" y="539941"/>
              <a:ext cx="185737" cy="2632075"/>
              <a:chOff x="2605" y="328"/>
              <a:chExt cx="117" cy="1658"/>
            </a:xfrm>
          </p:grpSpPr>
          <p:sp>
            <p:nvSpPr>
              <p:cNvPr id="290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91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sp>
          <p:nvSpPr>
            <p:cNvPr id="292" name="Rectangle 173"/>
            <p:cNvSpPr>
              <a:spLocks noChangeArrowheads="1"/>
            </p:cNvSpPr>
            <p:nvPr/>
          </p:nvSpPr>
          <p:spPr bwMode="auto">
            <a:xfrm>
              <a:off x="4374467" y="1630554"/>
              <a:ext cx="138546" cy="1758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6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W</a:t>
              </a:r>
              <a:endParaRPr kumimoji="1" lang="ja-JP" altLang="ja-JP" sz="16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93" name="Rectangle 174"/>
            <p:cNvSpPr>
              <a:spLocks noChangeArrowheads="1"/>
            </p:cNvSpPr>
            <p:nvPr/>
          </p:nvSpPr>
          <p:spPr bwMode="auto">
            <a:xfrm>
              <a:off x="4390342" y="1787716"/>
              <a:ext cx="105340" cy="1758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6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D</a:t>
              </a:r>
              <a:endParaRPr kumimoji="1" lang="ja-JP" altLang="ja-JP" sz="16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94" name="Rectangle 175"/>
            <p:cNvSpPr>
              <a:spLocks noChangeArrowheads="1"/>
            </p:cNvSpPr>
            <p:nvPr/>
          </p:nvSpPr>
          <p:spPr bwMode="auto">
            <a:xfrm>
              <a:off x="4382404" y="1944879"/>
              <a:ext cx="122516" cy="1758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6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M</a:t>
              </a:r>
              <a:endParaRPr kumimoji="1" lang="ja-JP" altLang="ja-JP" sz="16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grpSp>
          <p:nvGrpSpPr>
            <p:cNvPr id="295" name="Group 178"/>
            <p:cNvGrpSpPr>
              <a:grpSpLocks/>
            </p:cNvGrpSpPr>
            <p:nvPr/>
          </p:nvGrpSpPr>
          <p:grpSpPr bwMode="auto">
            <a:xfrm>
              <a:off x="5380894" y="539941"/>
              <a:ext cx="184150" cy="2589212"/>
              <a:chOff x="3110" y="328"/>
              <a:chExt cx="116" cy="1631"/>
            </a:xfrm>
          </p:grpSpPr>
          <p:sp>
            <p:nvSpPr>
              <p:cNvPr id="296" name="Freeform 176"/>
              <p:cNvSpPr>
                <a:spLocks/>
              </p:cNvSpPr>
              <p:nvPr/>
            </p:nvSpPr>
            <p:spPr bwMode="auto">
              <a:xfrm>
                <a:off x="3110" y="328"/>
                <a:ext cx="116" cy="1631"/>
              </a:xfrm>
              <a:custGeom>
                <a:avLst/>
                <a:gdLst/>
                <a:ahLst/>
                <a:cxnLst>
                  <a:cxn ang="0">
                    <a:pos x="116" y="0"/>
                  </a:cxn>
                  <a:cxn ang="0">
                    <a:pos x="0" y="154"/>
                  </a:cxn>
                  <a:cxn ang="0">
                    <a:pos x="0" y="1477"/>
                  </a:cxn>
                  <a:cxn ang="0">
                    <a:pos x="116" y="1631"/>
                  </a:cxn>
                  <a:cxn ang="0">
                    <a:pos x="116" y="0"/>
                  </a:cxn>
                </a:cxnLst>
                <a:rect l="0" t="0" r="r" b="b"/>
                <a:pathLst>
                  <a:path w="116" h="1631">
                    <a:moveTo>
                      <a:pt x="116" y="0"/>
                    </a:moveTo>
                    <a:lnTo>
                      <a:pt x="0" y="154"/>
                    </a:lnTo>
                    <a:lnTo>
                      <a:pt x="0" y="1477"/>
                    </a:lnTo>
                    <a:lnTo>
                      <a:pt x="116" y="1631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97" name="Freeform 177"/>
              <p:cNvSpPr>
                <a:spLocks/>
              </p:cNvSpPr>
              <p:nvPr/>
            </p:nvSpPr>
            <p:spPr bwMode="auto">
              <a:xfrm>
                <a:off x="3110" y="328"/>
                <a:ext cx="116" cy="1631"/>
              </a:xfrm>
              <a:custGeom>
                <a:avLst/>
                <a:gdLst/>
                <a:ahLst/>
                <a:cxnLst>
                  <a:cxn ang="0">
                    <a:pos x="116" y="0"/>
                  </a:cxn>
                  <a:cxn ang="0">
                    <a:pos x="0" y="154"/>
                  </a:cxn>
                  <a:cxn ang="0">
                    <a:pos x="0" y="1477"/>
                  </a:cxn>
                  <a:cxn ang="0">
                    <a:pos x="116" y="1631"/>
                  </a:cxn>
                  <a:cxn ang="0">
                    <a:pos x="116" y="0"/>
                  </a:cxn>
                </a:cxnLst>
                <a:rect l="0" t="0" r="r" b="b"/>
                <a:pathLst>
                  <a:path w="116" h="1631">
                    <a:moveTo>
                      <a:pt x="116" y="0"/>
                    </a:moveTo>
                    <a:lnTo>
                      <a:pt x="0" y="154"/>
                    </a:lnTo>
                    <a:lnTo>
                      <a:pt x="0" y="1477"/>
                    </a:lnTo>
                    <a:lnTo>
                      <a:pt x="116" y="1631"/>
                    </a:lnTo>
                    <a:lnTo>
                      <a:pt x="116" y="0"/>
                    </a:ln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sp>
          <p:nvSpPr>
            <p:cNvPr id="298" name="Rectangle 179"/>
            <p:cNvSpPr>
              <a:spLocks noChangeArrowheads="1"/>
            </p:cNvSpPr>
            <p:nvPr/>
          </p:nvSpPr>
          <p:spPr bwMode="auto">
            <a:xfrm>
              <a:off x="5411057" y="1611504"/>
              <a:ext cx="138546" cy="1758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6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W</a:t>
              </a:r>
              <a:endParaRPr kumimoji="1" lang="ja-JP" altLang="ja-JP" sz="16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299" name="Rectangle 180"/>
            <p:cNvSpPr>
              <a:spLocks noChangeArrowheads="1"/>
            </p:cNvSpPr>
            <p:nvPr/>
          </p:nvSpPr>
          <p:spPr bwMode="auto">
            <a:xfrm>
              <a:off x="5426932" y="1768666"/>
              <a:ext cx="105340" cy="1758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6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D</a:t>
              </a:r>
              <a:endParaRPr kumimoji="1" lang="ja-JP" altLang="ja-JP" sz="16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300" name="Rectangle 181"/>
            <p:cNvSpPr>
              <a:spLocks noChangeArrowheads="1"/>
            </p:cNvSpPr>
            <p:nvPr/>
          </p:nvSpPr>
          <p:spPr bwMode="auto">
            <a:xfrm>
              <a:off x="5418994" y="1925829"/>
              <a:ext cx="122516" cy="1758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6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M</a:t>
              </a:r>
              <a:endParaRPr kumimoji="1" lang="ja-JP" altLang="ja-JP" sz="16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</p:grpSp>
      <p:sp>
        <p:nvSpPr>
          <p:cNvPr id="513" name="正方形/長方形 512"/>
          <p:cNvSpPr/>
          <p:nvPr/>
        </p:nvSpPr>
        <p:spPr>
          <a:xfrm>
            <a:off x="150128" y="4793145"/>
            <a:ext cx="884374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</a:rPr>
              <a:t>WDM system can easily be large, complex and of high cost. </a:t>
            </a:r>
          </a:p>
          <a:p>
            <a:pPr algn="ctr"/>
            <a:endParaRPr lang="en-US" altLang="ja-JP" dirty="0" smtClean="0">
              <a:solidFill>
                <a:srgbClr val="FFFF00"/>
              </a:solidFill>
            </a:endParaRPr>
          </a:p>
          <a:p>
            <a:pPr algn="ctr"/>
            <a:endParaRPr lang="en-US" altLang="ja-JP" dirty="0" smtClean="0">
              <a:solidFill>
                <a:srgbClr val="FFFF00"/>
              </a:solidFill>
            </a:endParaRPr>
          </a:p>
          <a:p>
            <a:pPr algn="ctr"/>
            <a:r>
              <a:rPr lang="en-US" altLang="ja-JP" dirty="0" smtClean="0">
                <a:solidFill>
                  <a:srgbClr val="FFFF00"/>
                </a:solidFill>
              </a:rPr>
              <a:t>Design a cost-effective system ! </a:t>
            </a:r>
            <a:endParaRPr lang="ja-JP" altLang="en-US" dirty="0">
              <a:solidFill>
                <a:srgbClr val="FFFF00"/>
              </a:solidFill>
            </a:endParaRPr>
          </a:p>
        </p:txBody>
      </p:sp>
      <p:sp>
        <p:nvSpPr>
          <p:cNvPr id="514" name="下矢印 513"/>
          <p:cNvSpPr/>
          <p:nvPr/>
        </p:nvSpPr>
        <p:spPr>
          <a:xfrm>
            <a:off x="3866841" y="5473534"/>
            <a:ext cx="1381744" cy="300253"/>
          </a:xfrm>
          <a:prstGeom prst="downArrow">
            <a:avLst>
              <a:gd name="adj1" fmla="val 56669"/>
              <a:gd name="adj2" fmla="val 64721"/>
            </a:avLst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115"/>
          <p:cNvSpPr>
            <a:spLocks noChangeArrowheads="1"/>
          </p:cNvSpPr>
          <p:nvPr/>
        </p:nvSpPr>
        <p:spPr bwMode="auto">
          <a:xfrm>
            <a:off x="1474232" y="2787274"/>
            <a:ext cx="806446" cy="1757434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3" name="Rectangle 88"/>
          <p:cNvSpPr>
            <a:spLocks noChangeArrowheads="1"/>
          </p:cNvSpPr>
          <p:nvPr/>
        </p:nvSpPr>
        <p:spPr bwMode="auto">
          <a:xfrm>
            <a:off x="5897040" y="2730124"/>
            <a:ext cx="1008063" cy="1850819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35" name="角丸四角形 334"/>
          <p:cNvSpPr/>
          <p:nvPr/>
        </p:nvSpPr>
        <p:spPr bwMode="auto">
          <a:xfrm>
            <a:off x="1602737" y="3311149"/>
            <a:ext cx="483238" cy="315913"/>
          </a:xfrm>
          <a:prstGeom prst="roundRect">
            <a:avLst/>
          </a:prstGeom>
          <a:solidFill>
            <a:srgbClr val="66FF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36" name="角丸四角形 335"/>
          <p:cNvSpPr/>
          <p:nvPr/>
        </p:nvSpPr>
        <p:spPr bwMode="auto">
          <a:xfrm>
            <a:off x="6078177" y="3253999"/>
            <a:ext cx="521713" cy="382588"/>
          </a:xfrm>
          <a:prstGeom prst="roundRect">
            <a:avLst/>
          </a:prstGeom>
          <a:solidFill>
            <a:srgbClr val="66FF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1" name="Line 157"/>
          <p:cNvSpPr>
            <a:spLocks noChangeShapeType="1"/>
          </p:cNvSpPr>
          <p:nvPr/>
        </p:nvSpPr>
        <p:spPr bwMode="auto">
          <a:xfrm flipV="1">
            <a:off x="4157938" y="4113627"/>
            <a:ext cx="344829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 type="none" w="med" len="med"/>
            <a:tailEnd type="triangle" w="sm" len="sm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32" name="グループ化 574"/>
          <p:cNvGrpSpPr/>
          <p:nvPr/>
        </p:nvGrpSpPr>
        <p:grpSpPr>
          <a:xfrm>
            <a:off x="526801" y="2671915"/>
            <a:ext cx="8309841" cy="1871692"/>
            <a:chOff x="472209" y="3640923"/>
            <a:chExt cx="8309841" cy="1871692"/>
          </a:xfrm>
        </p:grpSpPr>
        <p:sp>
          <p:nvSpPr>
            <p:cNvPr id="33" name="AutoShape 135"/>
            <p:cNvSpPr>
              <a:spLocks noChangeArrowheads="1"/>
            </p:cNvSpPr>
            <p:nvPr/>
          </p:nvSpPr>
          <p:spPr bwMode="auto">
            <a:xfrm>
              <a:off x="7639049" y="3674290"/>
              <a:ext cx="1143001" cy="1838325"/>
            </a:xfrm>
            <a:prstGeom prst="roundRect">
              <a:avLst>
                <a:gd name="adj" fmla="val 12551"/>
              </a:avLst>
            </a:prstGeom>
            <a:solidFill>
              <a:schemeClr val="bg1"/>
            </a:solidFill>
            <a:ln w="76200">
              <a:solidFill>
                <a:srgbClr val="96969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34" name="グループ化 452"/>
            <p:cNvGrpSpPr/>
            <p:nvPr/>
          </p:nvGrpSpPr>
          <p:grpSpPr>
            <a:xfrm>
              <a:off x="472209" y="3780156"/>
              <a:ext cx="708887" cy="280354"/>
              <a:chOff x="472209" y="3780156"/>
              <a:chExt cx="708887" cy="280354"/>
            </a:xfrm>
          </p:grpSpPr>
          <p:sp>
            <p:nvSpPr>
              <p:cNvPr id="56" name="Line 157"/>
              <p:cNvSpPr>
                <a:spLocks noChangeShapeType="1"/>
              </p:cNvSpPr>
              <p:nvPr/>
            </p:nvSpPr>
            <p:spPr bwMode="auto">
              <a:xfrm flipV="1">
                <a:off x="491438" y="3920081"/>
                <a:ext cx="689658" cy="505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正方形/長方形 56"/>
              <p:cNvSpPr>
                <a:spLocks noChangeAspect="1"/>
              </p:cNvSpPr>
              <p:nvPr/>
            </p:nvSpPr>
            <p:spPr>
              <a:xfrm>
                <a:off x="472209" y="3780156"/>
                <a:ext cx="425886" cy="28035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anchor="ctr" anchorCtr="1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ja-JP" sz="1600" dirty="0">
                    <a:solidFill>
                      <a:srgbClr val="000000"/>
                    </a:solidFill>
                  </a:rPr>
                  <a:t>LD</a:t>
                </a:r>
                <a:endParaRPr lang="ja-JP" altLang="en-US" sz="160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5" name="グループ化 509"/>
            <p:cNvGrpSpPr/>
            <p:nvPr/>
          </p:nvGrpSpPr>
          <p:grpSpPr>
            <a:xfrm>
              <a:off x="2507456" y="3640923"/>
              <a:ext cx="1502569" cy="524074"/>
              <a:chOff x="2507456" y="3640923"/>
              <a:chExt cx="1502569" cy="524074"/>
            </a:xfrm>
          </p:grpSpPr>
          <p:sp>
            <p:nvSpPr>
              <p:cNvPr id="36" name="Line 157"/>
              <p:cNvSpPr>
                <a:spLocks noChangeShapeType="1"/>
              </p:cNvSpPr>
              <p:nvPr/>
            </p:nvSpPr>
            <p:spPr bwMode="auto">
              <a:xfrm flipV="1">
                <a:off x="2507456" y="3933826"/>
                <a:ext cx="1502569" cy="2378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37" name="グループ化 414"/>
              <p:cNvGrpSpPr/>
              <p:nvPr/>
            </p:nvGrpSpPr>
            <p:grpSpPr>
              <a:xfrm>
                <a:off x="2969803" y="3640923"/>
                <a:ext cx="882088" cy="524074"/>
                <a:chOff x="2969803" y="3640923"/>
                <a:chExt cx="882088" cy="524074"/>
              </a:xfrm>
            </p:grpSpPr>
            <p:grpSp>
              <p:nvGrpSpPr>
                <p:cNvPr id="38" name="グループ化 638"/>
                <p:cNvGrpSpPr/>
                <p:nvPr/>
              </p:nvGrpSpPr>
              <p:grpSpPr>
                <a:xfrm>
                  <a:off x="3020010" y="3640923"/>
                  <a:ext cx="826470" cy="524074"/>
                  <a:chOff x="3381965" y="3655240"/>
                  <a:chExt cx="826470" cy="524074"/>
                </a:xfrm>
              </p:grpSpPr>
              <p:sp>
                <p:nvSpPr>
                  <p:cNvPr id="54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3381965" y="3655240"/>
                    <a:ext cx="826470" cy="524074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5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3381965" y="3655240"/>
                    <a:ext cx="826470" cy="524074"/>
                  </a:xfrm>
                  <a:prstGeom prst="rect">
                    <a:avLst/>
                  </a:prstGeom>
                  <a:noFill/>
                  <a:ln w="12700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39" name="Group 142"/>
                <p:cNvGrpSpPr>
                  <a:grpSpLocks/>
                </p:cNvGrpSpPr>
                <p:nvPr/>
              </p:nvGrpSpPr>
              <p:grpSpPr bwMode="auto">
                <a:xfrm>
                  <a:off x="3176024" y="3969513"/>
                  <a:ext cx="465393" cy="169069"/>
                  <a:chOff x="7380" y="6257"/>
                  <a:chExt cx="1625" cy="158"/>
                </a:xfrm>
              </p:grpSpPr>
              <p:sp>
                <p:nvSpPr>
                  <p:cNvPr id="52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3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40" name="Group 145"/>
                <p:cNvGrpSpPr>
                  <a:grpSpLocks/>
                </p:cNvGrpSpPr>
                <p:nvPr/>
              </p:nvGrpSpPr>
              <p:grpSpPr bwMode="auto">
                <a:xfrm>
                  <a:off x="3173643" y="3724244"/>
                  <a:ext cx="465393" cy="152402"/>
                  <a:chOff x="7380" y="5856"/>
                  <a:chExt cx="1625" cy="165"/>
                </a:xfrm>
              </p:grpSpPr>
              <p:sp>
                <p:nvSpPr>
                  <p:cNvPr id="50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41" name="グループ化 176"/>
                <p:cNvGrpSpPr>
                  <a:grpSpLocks noChangeAspect="1"/>
                </p:cNvGrpSpPr>
                <p:nvPr/>
              </p:nvGrpSpPr>
              <p:grpSpPr>
                <a:xfrm>
                  <a:off x="2969803" y="3798553"/>
                  <a:ext cx="169405" cy="264200"/>
                  <a:chOff x="2922758" y="5443684"/>
                  <a:chExt cx="113297" cy="391354"/>
                </a:xfrm>
              </p:grpSpPr>
              <p:sp>
                <p:nvSpPr>
                  <p:cNvPr id="48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49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42" name="グループ化 179"/>
                <p:cNvGrpSpPr>
                  <a:grpSpLocks noChangeAspect="1"/>
                </p:cNvGrpSpPr>
                <p:nvPr/>
              </p:nvGrpSpPr>
              <p:grpSpPr>
                <a:xfrm>
                  <a:off x="3111966" y="3807402"/>
                  <a:ext cx="589674" cy="245933"/>
                  <a:chOff x="3036055" y="5435662"/>
                  <a:chExt cx="860131" cy="407398"/>
                </a:xfrm>
              </p:grpSpPr>
              <p:sp>
                <p:nvSpPr>
                  <p:cNvPr id="46" name="Line 156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435662"/>
                    <a:ext cx="860131" cy="2127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47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843060"/>
                    <a:ext cx="860131" cy="0"/>
                  </a:xfrm>
                  <a:prstGeom prst="line">
                    <a:avLst/>
                  </a:prstGeom>
                  <a:noFill/>
                  <a:ln w="76200">
                    <a:solidFill>
                      <a:srgbClr val="0000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43" name="グループ化 197"/>
                <p:cNvGrpSpPr>
                  <a:grpSpLocks noChangeAspect="1"/>
                </p:cNvGrpSpPr>
                <p:nvPr/>
              </p:nvGrpSpPr>
              <p:grpSpPr>
                <a:xfrm flipH="1">
                  <a:off x="3682475" y="3807815"/>
                  <a:ext cx="169416" cy="249800"/>
                  <a:chOff x="2919573" y="5451006"/>
                  <a:chExt cx="113305" cy="384032"/>
                </a:xfrm>
              </p:grpSpPr>
              <p:sp>
                <p:nvSpPr>
                  <p:cNvPr id="44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19581" y="5451006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45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19573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58" name="Line 157"/>
          <p:cNvSpPr>
            <a:spLocks noChangeShapeType="1"/>
          </p:cNvSpPr>
          <p:nvPr/>
        </p:nvSpPr>
        <p:spPr bwMode="auto">
          <a:xfrm>
            <a:off x="2378098" y="4087672"/>
            <a:ext cx="158093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61" name="Group 117"/>
          <p:cNvGrpSpPr>
            <a:grpSpLocks noChangeAspect="1"/>
          </p:cNvGrpSpPr>
          <p:nvPr/>
        </p:nvGrpSpPr>
        <p:grpSpPr bwMode="auto">
          <a:xfrm>
            <a:off x="1331993" y="3716641"/>
            <a:ext cx="343162" cy="198090"/>
            <a:chOff x="576" y="936"/>
            <a:chExt cx="1243" cy="636"/>
          </a:xfrm>
        </p:grpSpPr>
        <p:sp>
          <p:nvSpPr>
            <p:cNvPr id="77" name="Freeform 118"/>
            <p:cNvSpPr>
              <a:spLocks noChangeAspect="1"/>
            </p:cNvSpPr>
            <p:nvPr/>
          </p:nvSpPr>
          <p:spPr bwMode="auto">
            <a:xfrm>
              <a:off x="576" y="936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7620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8" name="Freeform 119"/>
            <p:cNvSpPr>
              <a:spLocks noChangeAspect="1"/>
            </p:cNvSpPr>
            <p:nvPr/>
          </p:nvSpPr>
          <p:spPr bwMode="auto">
            <a:xfrm flipH="1">
              <a:off x="1198" y="937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7620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2" name="Group 120"/>
          <p:cNvGrpSpPr>
            <a:grpSpLocks noChangeAspect="1"/>
          </p:cNvGrpSpPr>
          <p:nvPr/>
        </p:nvGrpSpPr>
        <p:grpSpPr bwMode="auto">
          <a:xfrm flipV="1">
            <a:off x="1332998" y="3899551"/>
            <a:ext cx="343162" cy="198090"/>
            <a:chOff x="576" y="936"/>
            <a:chExt cx="1243" cy="636"/>
          </a:xfrm>
        </p:grpSpPr>
        <p:sp>
          <p:nvSpPr>
            <p:cNvPr id="75" name="Freeform 121"/>
            <p:cNvSpPr>
              <a:spLocks noChangeAspect="1"/>
            </p:cNvSpPr>
            <p:nvPr/>
          </p:nvSpPr>
          <p:spPr bwMode="auto">
            <a:xfrm>
              <a:off x="576" y="936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7620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6" name="Freeform 122"/>
            <p:cNvSpPr>
              <a:spLocks noChangeAspect="1"/>
            </p:cNvSpPr>
            <p:nvPr/>
          </p:nvSpPr>
          <p:spPr bwMode="auto">
            <a:xfrm flipH="1">
              <a:off x="1198" y="937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7620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63" name="Line 130"/>
          <p:cNvSpPr>
            <a:spLocks noChangeAspect="1" noChangeShapeType="1"/>
          </p:cNvSpPr>
          <p:nvPr/>
        </p:nvSpPr>
        <p:spPr bwMode="auto">
          <a:xfrm>
            <a:off x="1660921" y="4092562"/>
            <a:ext cx="405128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4" name="Line 131"/>
          <p:cNvSpPr>
            <a:spLocks noChangeAspect="1" noChangeShapeType="1"/>
          </p:cNvSpPr>
          <p:nvPr/>
        </p:nvSpPr>
        <p:spPr bwMode="auto">
          <a:xfrm>
            <a:off x="1659554" y="3722991"/>
            <a:ext cx="406495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5" name="Oval 132"/>
          <p:cNvSpPr>
            <a:spLocks noChangeAspect="1" noChangeArrowheads="1"/>
          </p:cNvSpPr>
          <p:nvPr/>
        </p:nvSpPr>
        <p:spPr bwMode="auto">
          <a:xfrm>
            <a:off x="1728230" y="3403068"/>
            <a:ext cx="241299" cy="318653"/>
          </a:xfrm>
          <a:prstGeom prst="ellips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6" name="Line 133"/>
          <p:cNvSpPr>
            <a:spLocks noChangeAspect="1" noChangeShapeType="1"/>
          </p:cNvSpPr>
          <p:nvPr/>
        </p:nvSpPr>
        <p:spPr bwMode="auto">
          <a:xfrm>
            <a:off x="1852436" y="3665154"/>
            <a:ext cx="150274" cy="0"/>
          </a:xfrm>
          <a:prstGeom prst="line">
            <a:avLst/>
          </a:prstGeom>
          <a:noFill/>
          <a:ln w="28575">
            <a:solidFill>
              <a:srgbClr val="FFFF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7" name="Arc 134"/>
          <p:cNvSpPr>
            <a:spLocks noChangeAspect="1"/>
          </p:cNvSpPr>
          <p:nvPr/>
        </p:nvSpPr>
        <p:spPr bwMode="auto">
          <a:xfrm rot="371977" flipH="1" flipV="1">
            <a:off x="1695287" y="3597335"/>
            <a:ext cx="186496" cy="168064"/>
          </a:xfrm>
          <a:custGeom>
            <a:avLst/>
            <a:gdLst>
              <a:gd name="T0" fmla="*/ 0 w 18679"/>
              <a:gd name="T1" fmla="*/ 0 h 21593"/>
              <a:gd name="T2" fmla="*/ 0 w 18679"/>
              <a:gd name="T3" fmla="*/ 0 h 21593"/>
              <a:gd name="T4" fmla="*/ 0 w 18679"/>
              <a:gd name="T5" fmla="*/ 1 h 21593"/>
              <a:gd name="T6" fmla="*/ 0 60000 65536"/>
              <a:gd name="T7" fmla="*/ 0 60000 65536"/>
              <a:gd name="T8" fmla="*/ 0 60000 65536"/>
              <a:gd name="T9" fmla="*/ 0 w 18679"/>
              <a:gd name="T10" fmla="*/ 0 h 21593"/>
              <a:gd name="T11" fmla="*/ 18679 w 18679"/>
              <a:gd name="T12" fmla="*/ 21593 h 215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79" h="21593" fill="none" extrusionOk="0">
                <a:moveTo>
                  <a:pt x="531" y="-1"/>
                </a:moveTo>
                <a:cubicBezTo>
                  <a:pt x="8036" y="184"/>
                  <a:pt x="14908" y="4253"/>
                  <a:pt x="18678" y="10746"/>
                </a:cubicBezTo>
              </a:path>
              <a:path w="18679" h="21593" stroke="0" extrusionOk="0">
                <a:moveTo>
                  <a:pt x="531" y="-1"/>
                </a:moveTo>
                <a:cubicBezTo>
                  <a:pt x="8036" y="184"/>
                  <a:pt x="14908" y="4253"/>
                  <a:pt x="18678" y="10746"/>
                </a:cubicBezTo>
                <a:lnTo>
                  <a:pt x="0" y="21593"/>
                </a:lnTo>
                <a:close/>
              </a:path>
            </a:pathLst>
          </a:custGeom>
          <a:noFill/>
          <a:ln w="28575">
            <a:solidFill>
              <a:srgbClr val="FFFF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8" name="Rectangle 185"/>
          <p:cNvSpPr>
            <a:spLocks noChangeArrowheads="1"/>
          </p:cNvSpPr>
          <p:nvPr/>
        </p:nvSpPr>
        <p:spPr bwMode="auto">
          <a:xfrm>
            <a:off x="1620279" y="4188742"/>
            <a:ext cx="426717" cy="2565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en-US" altLang="ja-JP" sz="2100" dirty="0">
                <a:solidFill>
                  <a:srgbClr val="000000"/>
                </a:solidFill>
              </a:rPr>
              <a:t>PLC</a:t>
            </a:r>
            <a:endParaRPr kumimoji="0" lang="en-US" altLang="ja-JP" dirty="0">
              <a:solidFill>
                <a:srgbClr val="000000"/>
              </a:solidFill>
              <a:latin typeface="Garamond" pitchFamily="18" charset="0"/>
            </a:endParaRPr>
          </a:p>
        </p:txBody>
      </p:sp>
      <p:grpSp>
        <p:nvGrpSpPr>
          <p:cNvPr id="69" name="Group 117"/>
          <p:cNvGrpSpPr>
            <a:grpSpLocks noChangeAspect="1"/>
          </p:cNvGrpSpPr>
          <p:nvPr/>
        </p:nvGrpSpPr>
        <p:grpSpPr bwMode="auto">
          <a:xfrm>
            <a:off x="2043502" y="3715161"/>
            <a:ext cx="343162" cy="198090"/>
            <a:chOff x="576" y="936"/>
            <a:chExt cx="1243" cy="636"/>
          </a:xfrm>
        </p:grpSpPr>
        <p:sp>
          <p:nvSpPr>
            <p:cNvPr id="73" name="Freeform 118"/>
            <p:cNvSpPr>
              <a:spLocks noChangeAspect="1"/>
            </p:cNvSpPr>
            <p:nvPr/>
          </p:nvSpPr>
          <p:spPr bwMode="auto">
            <a:xfrm>
              <a:off x="576" y="936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7620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4" name="Freeform 119"/>
            <p:cNvSpPr>
              <a:spLocks noChangeAspect="1"/>
            </p:cNvSpPr>
            <p:nvPr/>
          </p:nvSpPr>
          <p:spPr bwMode="auto">
            <a:xfrm flipH="1">
              <a:off x="1198" y="937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7620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0" name="Group 120"/>
          <p:cNvGrpSpPr>
            <a:grpSpLocks noChangeAspect="1"/>
          </p:cNvGrpSpPr>
          <p:nvPr/>
        </p:nvGrpSpPr>
        <p:grpSpPr bwMode="auto">
          <a:xfrm flipV="1">
            <a:off x="2044507" y="3898071"/>
            <a:ext cx="343162" cy="198090"/>
            <a:chOff x="576" y="936"/>
            <a:chExt cx="1243" cy="636"/>
          </a:xfrm>
        </p:grpSpPr>
        <p:sp>
          <p:nvSpPr>
            <p:cNvPr id="71" name="Freeform 121"/>
            <p:cNvSpPr>
              <a:spLocks noChangeAspect="1"/>
            </p:cNvSpPr>
            <p:nvPr/>
          </p:nvSpPr>
          <p:spPr bwMode="auto">
            <a:xfrm>
              <a:off x="576" y="936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7620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72" name="Freeform 122"/>
            <p:cNvSpPr>
              <a:spLocks noChangeAspect="1"/>
            </p:cNvSpPr>
            <p:nvPr/>
          </p:nvSpPr>
          <p:spPr bwMode="auto">
            <a:xfrm flipH="1">
              <a:off x="1198" y="937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7620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79" name="Line 157"/>
          <p:cNvSpPr>
            <a:spLocks noChangeShapeType="1"/>
          </p:cNvSpPr>
          <p:nvPr/>
        </p:nvSpPr>
        <p:spPr bwMode="auto">
          <a:xfrm>
            <a:off x="1181647" y="4094694"/>
            <a:ext cx="158093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80" name="グループ化 573"/>
          <p:cNvGrpSpPr/>
          <p:nvPr/>
        </p:nvGrpSpPr>
        <p:grpSpPr>
          <a:xfrm>
            <a:off x="481900" y="2852576"/>
            <a:ext cx="8328890" cy="1838325"/>
            <a:chOff x="427308" y="3821584"/>
            <a:chExt cx="8328890" cy="1838325"/>
          </a:xfrm>
        </p:grpSpPr>
        <p:grpSp>
          <p:nvGrpSpPr>
            <p:cNvPr id="81" name="グループ化 467"/>
            <p:cNvGrpSpPr/>
            <p:nvPr/>
          </p:nvGrpSpPr>
          <p:grpSpPr>
            <a:xfrm>
              <a:off x="427308" y="4101285"/>
              <a:ext cx="753788" cy="280354"/>
              <a:chOff x="427308" y="4101285"/>
              <a:chExt cx="753788" cy="280354"/>
            </a:xfrm>
          </p:grpSpPr>
          <p:sp>
            <p:nvSpPr>
              <p:cNvPr id="107" name="Line 157"/>
              <p:cNvSpPr>
                <a:spLocks noChangeShapeType="1"/>
              </p:cNvSpPr>
              <p:nvPr/>
            </p:nvSpPr>
            <p:spPr bwMode="auto">
              <a:xfrm flipV="1">
                <a:off x="491438" y="4241210"/>
                <a:ext cx="689658" cy="505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正方形/長方形 107"/>
              <p:cNvSpPr>
                <a:spLocks noChangeAspect="1"/>
              </p:cNvSpPr>
              <p:nvPr/>
            </p:nvSpPr>
            <p:spPr>
              <a:xfrm>
                <a:off x="427308" y="4101285"/>
                <a:ext cx="425886" cy="28035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anchor="ctr" anchorCtr="1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ja-JP" sz="1600" dirty="0">
                    <a:solidFill>
                      <a:srgbClr val="000000"/>
                    </a:solidFill>
                  </a:rPr>
                  <a:t>LD</a:t>
                </a:r>
                <a:endParaRPr lang="ja-JP" altLang="en-US" sz="160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2" name="グループ化 494"/>
            <p:cNvGrpSpPr/>
            <p:nvPr/>
          </p:nvGrpSpPr>
          <p:grpSpPr>
            <a:xfrm>
              <a:off x="2507456" y="3967127"/>
              <a:ext cx="1502569" cy="524074"/>
              <a:chOff x="2507456" y="3967127"/>
              <a:chExt cx="1502569" cy="524074"/>
            </a:xfrm>
          </p:grpSpPr>
          <p:sp>
            <p:nvSpPr>
              <p:cNvPr id="84" name="Line 157"/>
              <p:cNvSpPr>
                <a:spLocks noChangeShapeType="1"/>
              </p:cNvSpPr>
              <p:nvPr/>
            </p:nvSpPr>
            <p:spPr bwMode="auto">
              <a:xfrm flipV="1">
                <a:off x="2507456" y="4233865"/>
                <a:ext cx="1502569" cy="2378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85" name="グループ化 412"/>
              <p:cNvGrpSpPr/>
              <p:nvPr/>
            </p:nvGrpSpPr>
            <p:grpSpPr>
              <a:xfrm>
                <a:off x="2924930" y="3967127"/>
                <a:ext cx="877300" cy="524074"/>
                <a:chOff x="2808692" y="3987722"/>
                <a:chExt cx="877300" cy="524074"/>
              </a:xfrm>
            </p:grpSpPr>
            <p:grpSp>
              <p:nvGrpSpPr>
                <p:cNvPr id="86" name="Group 139"/>
                <p:cNvGrpSpPr>
                  <a:grpSpLocks noChangeAspect="1"/>
                </p:cNvGrpSpPr>
                <p:nvPr/>
              </p:nvGrpSpPr>
              <p:grpSpPr bwMode="auto">
                <a:xfrm>
                  <a:off x="2839849" y="3987722"/>
                  <a:ext cx="826470" cy="524074"/>
                  <a:chOff x="6871" y="5753"/>
                  <a:chExt cx="2714" cy="819"/>
                </a:xfrm>
              </p:grpSpPr>
              <p:sp>
                <p:nvSpPr>
                  <p:cNvPr id="105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06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noFill/>
                  <a:ln w="12700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87" name="Group 145"/>
                <p:cNvGrpSpPr>
                  <a:grpSpLocks/>
                </p:cNvGrpSpPr>
                <p:nvPr/>
              </p:nvGrpSpPr>
              <p:grpSpPr bwMode="auto">
                <a:xfrm>
                  <a:off x="3012532" y="4042468"/>
                  <a:ext cx="465393" cy="152402"/>
                  <a:chOff x="7380" y="5856"/>
                  <a:chExt cx="1625" cy="165"/>
                </a:xfrm>
              </p:grpSpPr>
              <p:sp>
                <p:nvSpPr>
                  <p:cNvPr id="103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04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88" name="グループ化 176"/>
                <p:cNvGrpSpPr>
                  <a:grpSpLocks noChangeAspect="1"/>
                </p:cNvGrpSpPr>
                <p:nvPr/>
              </p:nvGrpSpPr>
              <p:grpSpPr>
                <a:xfrm>
                  <a:off x="2808692" y="4116777"/>
                  <a:ext cx="169405" cy="264200"/>
                  <a:chOff x="2922758" y="5443684"/>
                  <a:chExt cx="113297" cy="391354"/>
                </a:xfrm>
              </p:grpSpPr>
              <p:sp>
                <p:nvSpPr>
                  <p:cNvPr id="101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02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89" name="グループ化 197"/>
                <p:cNvGrpSpPr>
                  <a:grpSpLocks noChangeAspect="1"/>
                </p:cNvGrpSpPr>
                <p:nvPr/>
              </p:nvGrpSpPr>
              <p:grpSpPr>
                <a:xfrm flipH="1">
                  <a:off x="3516587" y="4121280"/>
                  <a:ext cx="169405" cy="254563"/>
                  <a:chOff x="2922758" y="5443684"/>
                  <a:chExt cx="113297" cy="391354"/>
                </a:xfrm>
              </p:grpSpPr>
              <p:sp>
                <p:nvSpPr>
                  <p:cNvPr id="99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00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90" name="Group 142"/>
                <p:cNvGrpSpPr>
                  <a:grpSpLocks/>
                </p:cNvGrpSpPr>
                <p:nvPr/>
              </p:nvGrpSpPr>
              <p:grpSpPr bwMode="auto">
                <a:xfrm>
                  <a:off x="3005389" y="4282974"/>
                  <a:ext cx="465393" cy="169069"/>
                  <a:chOff x="7380" y="6257"/>
                  <a:chExt cx="1625" cy="158"/>
                </a:xfrm>
              </p:grpSpPr>
              <p:sp>
                <p:nvSpPr>
                  <p:cNvPr id="95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97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92" name="グループ化 179"/>
                <p:cNvGrpSpPr>
                  <a:grpSpLocks noChangeAspect="1"/>
                </p:cNvGrpSpPr>
                <p:nvPr/>
              </p:nvGrpSpPr>
              <p:grpSpPr>
                <a:xfrm>
                  <a:off x="2950855" y="4125626"/>
                  <a:ext cx="589674" cy="245933"/>
                  <a:chOff x="3036055" y="5435662"/>
                  <a:chExt cx="860131" cy="407398"/>
                </a:xfrm>
              </p:grpSpPr>
              <p:sp>
                <p:nvSpPr>
                  <p:cNvPr id="93" name="Line 156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435662"/>
                    <a:ext cx="860131" cy="2127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94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843060"/>
                    <a:ext cx="860131" cy="0"/>
                  </a:xfrm>
                  <a:prstGeom prst="line">
                    <a:avLst/>
                  </a:prstGeom>
                  <a:noFill/>
                  <a:ln w="76200">
                    <a:solidFill>
                      <a:srgbClr val="0000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83" name="AutoShape 135"/>
            <p:cNvSpPr>
              <a:spLocks noChangeArrowheads="1"/>
            </p:cNvSpPr>
            <p:nvPr/>
          </p:nvSpPr>
          <p:spPr bwMode="auto">
            <a:xfrm>
              <a:off x="7613197" y="3821584"/>
              <a:ext cx="1143001" cy="1838325"/>
            </a:xfrm>
            <a:prstGeom prst="roundRect">
              <a:avLst>
                <a:gd name="adj" fmla="val 12551"/>
              </a:avLst>
            </a:prstGeom>
            <a:solidFill>
              <a:schemeClr val="bg1"/>
            </a:solidFill>
            <a:ln w="76200">
              <a:solidFill>
                <a:srgbClr val="96969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09" name="グループ化 572"/>
          <p:cNvGrpSpPr/>
          <p:nvPr/>
        </p:nvGrpSpPr>
        <p:grpSpPr>
          <a:xfrm>
            <a:off x="436996" y="2999870"/>
            <a:ext cx="8347939" cy="1838325"/>
            <a:chOff x="382404" y="3968878"/>
            <a:chExt cx="8347939" cy="1838325"/>
          </a:xfrm>
        </p:grpSpPr>
        <p:grpSp>
          <p:nvGrpSpPr>
            <p:cNvPr id="110" name="グループ化 468"/>
            <p:cNvGrpSpPr/>
            <p:nvPr/>
          </p:nvGrpSpPr>
          <p:grpSpPr>
            <a:xfrm>
              <a:off x="382404" y="4422414"/>
              <a:ext cx="798692" cy="280354"/>
              <a:chOff x="382404" y="4422414"/>
              <a:chExt cx="798692" cy="280354"/>
            </a:xfrm>
          </p:grpSpPr>
          <p:sp>
            <p:nvSpPr>
              <p:cNvPr id="133" name="Line 157"/>
              <p:cNvSpPr>
                <a:spLocks noChangeShapeType="1"/>
              </p:cNvSpPr>
              <p:nvPr/>
            </p:nvSpPr>
            <p:spPr bwMode="auto">
              <a:xfrm flipV="1">
                <a:off x="491438" y="4562339"/>
                <a:ext cx="689658" cy="505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正方形/長方形 133"/>
              <p:cNvSpPr>
                <a:spLocks noChangeAspect="1"/>
              </p:cNvSpPr>
              <p:nvPr/>
            </p:nvSpPr>
            <p:spPr>
              <a:xfrm>
                <a:off x="382404" y="4422414"/>
                <a:ext cx="425886" cy="28035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anchor="ctr" anchorCtr="1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ja-JP" sz="1600" dirty="0">
                    <a:solidFill>
                      <a:srgbClr val="000000"/>
                    </a:solidFill>
                  </a:rPr>
                  <a:t>LD</a:t>
                </a:r>
                <a:endParaRPr lang="ja-JP" altLang="en-US" sz="160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11" name="グループ化 493"/>
            <p:cNvGrpSpPr/>
            <p:nvPr/>
          </p:nvGrpSpPr>
          <p:grpSpPr>
            <a:xfrm>
              <a:off x="2507456" y="4293331"/>
              <a:ext cx="1502569" cy="524074"/>
              <a:chOff x="2507456" y="4293331"/>
              <a:chExt cx="1502569" cy="524074"/>
            </a:xfrm>
          </p:grpSpPr>
          <p:sp>
            <p:nvSpPr>
              <p:cNvPr id="113" name="Line 157"/>
              <p:cNvSpPr>
                <a:spLocks noChangeShapeType="1"/>
              </p:cNvSpPr>
              <p:nvPr/>
            </p:nvSpPr>
            <p:spPr bwMode="auto">
              <a:xfrm flipV="1">
                <a:off x="2507456" y="4562477"/>
                <a:ext cx="1502569" cy="2378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14" name="グループ化 413"/>
              <p:cNvGrpSpPr/>
              <p:nvPr/>
            </p:nvGrpSpPr>
            <p:grpSpPr>
              <a:xfrm>
                <a:off x="2880059" y="4293331"/>
                <a:ext cx="877300" cy="524074"/>
                <a:chOff x="2647582" y="4310062"/>
                <a:chExt cx="877300" cy="524074"/>
              </a:xfrm>
            </p:grpSpPr>
            <p:grpSp>
              <p:nvGrpSpPr>
                <p:cNvPr id="115" name="Group 139"/>
                <p:cNvGrpSpPr>
                  <a:grpSpLocks noChangeAspect="1"/>
                </p:cNvGrpSpPr>
                <p:nvPr/>
              </p:nvGrpSpPr>
              <p:grpSpPr bwMode="auto">
                <a:xfrm>
                  <a:off x="2678739" y="4310062"/>
                  <a:ext cx="826470" cy="524074"/>
                  <a:chOff x="6871" y="5753"/>
                  <a:chExt cx="2714" cy="819"/>
                </a:xfrm>
              </p:grpSpPr>
              <p:sp>
                <p:nvSpPr>
                  <p:cNvPr id="131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32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noFill/>
                  <a:ln w="12700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16" name="Group 142"/>
                <p:cNvGrpSpPr>
                  <a:grpSpLocks/>
                </p:cNvGrpSpPr>
                <p:nvPr/>
              </p:nvGrpSpPr>
              <p:grpSpPr bwMode="auto">
                <a:xfrm>
                  <a:off x="2853803" y="4610077"/>
                  <a:ext cx="465393" cy="169069"/>
                  <a:chOff x="7380" y="6257"/>
                  <a:chExt cx="1625" cy="158"/>
                </a:xfrm>
              </p:grpSpPr>
              <p:sp>
                <p:nvSpPr>
                  <p:cNvPr id="129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30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17" name="Group 145"/>
                <p:cNvGrpSpPr>
                  <a:grpSpLocks/>
                </p:cNvGrpSpPr>
                <p:nvPr/>
              </p:nvGrpSpPr>
              <p:grpSpPr bwMode="auto">
                <a:xfrm>
                  <a:off x="2851422" y="4364792"/>
                  <a:ext cx="465393" cy="161638"/>
                  <a:chOff x="7380" y="5856"/>
                  <a:chExt cx="1625" cy="175"/>
                </a:xfrm>
              </p:grpSpPr>
              <p:sp>
                <p:nvSpPr>
                  <p:cNvPr id="127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28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66"/>
                    <a:ext cx="1625" cy="165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18" name="グループ化 176"/>
                <p:cNvGrpSpPr>
                  <a:grpSpLocks noChangeAspect="1"/>
                </p:cNvGrpSpPr>
                <p:nvPr/>
              </p:nvGrpSpPr>
              <p:grpSpPr>
                <a:xfrm>
                  <a:off x="2647582" y="4439117"/>
                  <a:ext cx="169405" cy="264200"/>
                  <a:chOff x="2922758" y="5443684"/>
                  <a:chExt cx="113297" cy="391354"/>
                </a:xfrm>
              </p:grpSpPr>
              <p:sp>
                <p:nvSpPr>
                  <p:cNvPr id="125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26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19" name="グループ化 179"/>
                <p:cNvGrpSpPr>
                  <a:grpSpLocks noChangeAspect="1"/>
                </p:cNvGrpSpPr>
                <p:nvPr/>
              </p:nvGrpSpPr>
              <p:grpSpPr>
                <a:xfrm>
                  <a:off x="2789745" y="4447966"/>
                  <a:ext cx="589674" cy="245933"/>
                  <a:chOff x="3036055" y="5435662"/>
                  <a:chExt cx="860131" cy="407398"/>
                </a:xfrm>
              </p:grpSpPr>
              <p:sp>
                <p:nvSpPr>
                  <p:cNvPr id="123" name="Line 156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435662"/>
                    <a:ext cx="860131" cy="2127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24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843060"/>
                    <a:ext cx="860131" cy="0"/>
                  </a:xfrm>
                  <a:prstGeom prst="line">
                    <a:avLst/>
                  </a:prstGeom>
                  <a:noFill/>
                  <a:ln w="76200">
                    <a:solidFill>
                      <a:srgbClr val="0000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20" name="グループ化 197"/>
                <p:cNvGrpSpPr>
                  <a:grpSpLocks noChangeAspect="1"/>
                </p:cNvGrpSpPr>
                <p:nvPr/>
              </p:nvGrpSpPr>
              <p:grpSpPr>
                <a:xfrm flipH="1">
                  <a:off x="3355477" y="4443620"/>
                  <a:ext cx="169405" cy="254563"/>
                  <a:chOff x="2922758" y="5443684"/>
                  <a:chExt cx="113297" cy="391354"/>
                </a:xfrm>
              </p:grpSpPr>
              <p:sp>
                <p:nvSpPr>
                  <p:cNvPr id="121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22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112" name="AutoShape 135"/>
            <p:cNvSpPr>
              <a:spLocks noChangeArrowheads="1"/>
            </p:cNvSpPr>
            <p:nvPr/>
          </p:nvSpPr>
          <p:spPr bwMode="auto">
            <a:xfrm>
              <a:off x="7587342" y="3968878"/>
              <a:ext cx="1143001" cy="1838325"/>
            </a:xfrm>
            <a:prstGeom prst="roundRect">
              <a:avLst>
                <a:gd name="adj" fmla="val 12551"/>
              </a:avLst>
            </a:prstGeom>
            <a:solidFill>
              <a:schemeClr val="bg1"/>
            </a:solidFill>
            <a:ln w="76200">
              <a:solidFill>
                <a:srgbClr val="96969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35" name="グループ化 559"/>
          <p:cNvGrpSpPr/>
          <p:nvPr/>
        </p:nvGrpSpPr>
        <p:grpSpPr>
          <a:xfrm>
            <a:off x="392092" y="3147164"/>
            <a:ext cx="8366988" cy="1838325"/>
            <a:chOff x="337500" y="4116172"/>
            <a:chExt cx="8366988" cy="1838325"/>
          </a:xfrm>
        </p:grpSpPr>
        <p:grpSp>
          <p:nvGrpSpPr>
            <p:cNvPr id="136" name="グループ化 469"/>
            <p:cNvGrpSpPr/>
            <p:nvPr/>
          </p:nvGrpSpPr>
          <p:grpSpPr>
            <a:xfrm>
              <a:off x="337500" y="4743543"/>
              <a:ext cx="843596" cy="280354"/>
              <a:chOff x="337500" y="4743543"/>
              <a:chExt cx="843596" cy="280354"/>
            </a:xfrm>
          </p:grpSpPr>
          <p:sp>
            <p:nvSpPr>
              <p:cNvPr id="159" name="Line 157"/>
              <p:cNvSpPr>
                <a:spLocks noChangeShapeType="1"/>
              </p:cNvSpPr>
              <p:nvPr/>
            </p:nvSpPr>
            <p:spPr bwMode="auto">
              <a:xfrm flipV="1">
                <a:off x="491438" y="4883468"/>
                <a:ext cx="689658" cy="505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正方形/長方形 159"/>
              <p:cNvSpPr>
                <a:spLocks noChangeAspect="1"/>
              </p:cNvSpPr>
              <p:nvPr/>
            </p:nvSpPr>
            <p:spPr>
              <a:xfrm>
                <a:off x="337500" y="4743543"/>
                <a:ext cx="425886" cy="28035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anchor="ctr" anchorCtr="1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ja-JP" sz="1600" dirty="0">
                    <a:solidFill>
                      <a:srgbClr val="000000"/>
                    </a:solidFill>
                  </a:rPr>
                  <a:t>LD</a:t>
                </a:r>
                <a:endParaRPr lang="ja-JP" altLang="en-US" sz="160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37" name="グループ化 492"/>
            <p:cNvGrpSpPr/>
            <p:nvPr/>
          </p:nvGrpSpPr>
          <p:grpSpPr>
            <a:xfrm>
              <a:off x="2507456" y="4619535"/>
              <a:ext cx="1502569" cy="524074"/>
              <a:chOff x="2507456" y="4619535"/>
              <a:chExt cx="1502569" cy="524074"/>
            </a:xfrm>
          </p:grpSpPr>
          <p:sp>
            <p:nvSpPr>
              <p:cNvPr id="139" name="Line 157"/>
              <p:cNvSpPr>
                <a:spLocks noChangeShapeType="1"/>
              </p:cNvSpPr>
              <p:nvPr/>
            </p:nvSpPr>
            <p:spPr bwMode="auto">
              <a:xfrm flipV="1">
                <a:off x="2507456" y="4886327"/>
                <a:ext cx="1502569" cy="2378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40" name="グループ化 407"/>
              <p:cNvGrpSpPr/>
              <p:nvPr/>
            </p:nvGrpSpPr>
            <p:grpSpPr>
              <a:xfrm>
                <a:off x="2835188" y="4619535"/>
                <a:ext cx="877300" cy="524074"/>
                <a:chOff x="2964241" y="4601210"/>
                <a:chExt cx="877300" cy="524074"/>
              </a:xfrm>
            </p:grpSpPr>
            <p:grpSp>
              <p:nvGrpSpPr>
                <p:cNvPr id="141" name="Group 139"/>
                <p:cNvGrpSpPr>
                  <a:grpSpLocks noChangeAspect="1"/>
                </p:cNvGrpSpPr>
                <p:nvPr/>
              </p:nvGrpSpPr>
              <p:grpSpPr bwMode="auto">
                <a:xfrm>
                  <a:off x="2995398" y="4601210"/>
                  <a:ext cx="826470" cy="524074"/>
                  <a:chOff x="6871" y="5753"/>
                  <a:chExt cx="2714" cy="819"/>
                </a:xfrm>
              </p:grpSpPr>
              <p:sp>
                <p:nvSpPr>
                  <p:cNvPr id="157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58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noFill/>
                  <a:ln w="12700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42" name="Group 142"/>
                <p:cNvGrpSpPr>
                  <a:grpSpLocks/>
                </p:cNvGrpSpPr>
                <p:nvPr/>
              </p:nvGrpSpPr>
              <p:grpSpPr bwMode="auto">
                <a:xfrm>
                  <a:off x="3170462" y="4901225"/>
                  <a:ext cx="465393" cy="169069"/>
                  <a:chOff x="7380" y="6257"/>
                  <a:chExt cx="1625" cy="158"/>
                </a:xfrm>
              </p:grpSpPr>
              <p:sp>
                <p:nvSpPr>
                  <p:cNvPr id="155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56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43" name="Group 145"/>
                <p:cNvGrpSpPr>
                  <a:grpSpLocks/>
                </p:cNvGrpSpPr>
                <p:nvPr/>
              </p:nvGrpSpPr>
              <p:grpSpPr bwMode="auto">
                <a:xfrm>
                  <a:off x="3168081" y="4655956"/>
                  <a:ext cx="465393" cy="152402"/>
                  <a:chOff x="7380" y="5856"/>
                  <a:chExt cx="1625" cy="165"/>
                </a:xfrm>
              </p:grpSpPr>
              <p:sp>
                <p:nvSpPr>
                  <p:cNvPr id="153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54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44" name="グループ化 176"/>
                <p:cNvGrpSpPr>
                  <a:grpSpLocks noChangeAspect="1"/>
                </p:cNvGrpSpPr>
                <p:nvPr/>
              </p:nvGrpSpPr>
              <p:grpSpPr>
                <a:xfrm>
                  <a:off x="2964241" y="4730265"/>
                  <a:ext cx="169405" cy="264200"/>
                  <a:chOff x="2922758" y="5443684"/>
                  <a:chExt cx="113297" cy="391354"/>
                </a:xfrm>
              </p:grpSpPr>
              <p:sp>
                <p:nvSpPr>
                  <p:cNvPr id="151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52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45" name="グループ化 179"/>
                <p:cNvGrpSpPr>
                  <a:grpSpLocks noChangeAspect="1"/>
                </p:cNvGrpSpPr>
                <p:nvPr/>
              </p:nvGrpSpPr>
              <p:grpSpPr>
                <a:xfrm>
                  <a:off x="3106404" y="4739114"/>
                  <a:ext cx="589674" cy="245933"/>
                  <a:chOff x="3036055" y="5435662"/>
                  <a:chExt cx="860131" cy="407398"/>
                </a:xfrm>
              </p:grpSpPr>
              <p:sp>
                <p:nvSpPr>
                  <p:cNvPr id="149" name="Line 156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435662"/>
                    <a:ext cx="860131" cy="2127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50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843060"/>
                    <a:ext cx="860131" cy="0"/>
                  </a:xfrm>
                  <a:prstGeom prst="line">
                    <a:avLst/>
                  </a:prstGeom>
                  <a:noFill/>
                  <a:ln w="76200">
                    <a:solidFill>
                      <a:srgbClr val="0000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46" name="グループ化 197"/>
                <p:cNvGrpSpPr>
                  <a:grpSpLocks noChangeAspect="1"/>
                </p:cNvGrpSpPr>
                <p:nvPr/>
              </p:nvGrpSpPr>
              <p:grpSpPr>
                <a:xfrm flipH="1">
                  <a:off x="3672136" y="4734768"/>
                  <a:ext cx="169405" cy="254563"/>
                  <a:chOff x="2922758" y="5443684"/>
                  <a:chExt cx="113297" cy="391354"/>
                </a:xfrm>
              </p:grpSpPr>
              <p:sp>
                <p:nvSpPr>
                  <p:cNvPr id="147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48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138" name="AutoShape 135"/>
            <p:cNvSpPr>
              <a:spLocks noChangeArrowheads="1"/>
            </p:cNvSpPr>
            <p:nvPr/>
          </p:nvSpPr>
          <p:spPr bwMode="auto">
            <a:xfrm>
              <a:off x="7561487" y="4116172"/>
              <a:ext cx="1143001" cy="1838325"/>
            </a:xfrm>
            <a:prstGeom prst="roundRect">
              <a:avLst>
                <a:gd name="adj" fmla="val 12551"/>
              </a:avLst>
            </a:prstGeom>
            <a:solidFill>
              <a:schemeClr val="bg1"/>
            </a:solidFill>
            <a:ln w="76200">
              <a:solidFill>
                <a:srgbClr val="96969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61" name="グループ化 557"/>
          <p:cNvGrpSpPr/>
          <p:nvPr/>
        </p:nvGrpSpPr>
        <p:grpSpPr>
          <a:xfrm>
            <a:off x="347188" y="3294458"/>
            <a:ext cx="8386037" cy="1838325"/>
            <a:chOff x="292596" y="4263466"/>
            <a:chExt cx="8386037" cy="1838325"/>
          </a:xfrm>
        </p:grpSpPr>
        <p:grpSp>
          <p:nvGrpSpPr>
            <p:cNvPr id="162" name="グループ化 470"/>
            <p:cNvGrpSpPr/>
            <p:nvPr/>
          </p:nvGrpSpPr>
          <p:grpSpPr>
            <a:xfrm>
              <a:off x="292596" y="5064672"/>
              <a:ext cx="888500" cy="280354"/>
              <a:chOff x="292596" y="5064672"/>
              <a:chExt cx="888500" cy="280354"/>
            </a:xfrm>
          </p:grpSpPr>
          <p:sp>
            <p:nvSpPr>
              <p:cNvPr id="185" name="Line 157"/>
              <p:cNvSpPr>
                <a:spLocks noChangeShapeType="1"/>
              </p:cNvSpPr>
              <p:nvPr/>
            </p:nvSpPr>
            <p:spPr bwMode="auto">
              <a:xfrm flipV="1">
                <a:off x="491438" y="5204597"/>
                <a:ext cx="689658" cy="505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正方形/長方形 185"/>
              <p:cNvSpPr>
                <a:spLocks noChangeAspect="1"/>
              </p:cNvSpPr>
              <p:nvPr/>
            </p:nvSpPr>
            <p:spPr>
              <a:xfrm>
                <a:off x="292596" y="5064672"/>
                <a:ext cx="425886" cy="28035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anchor="ctr" anchorCtr="1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ja-JP" sz="1600" dirty="0">
                    <a:solidFill>
                      <a:srgbClr val="000000"/>
                    </a:solidFill>
                  </a:rPr>
                  <a:t>LD</a:t>
                </a:r>
                <a:endParaRPr lang="ja-JP" altLang="en-US" sz="160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63" name="グループ化 491"/>
            <p:cNvGrpSpPr/>
            <p:nvPr/>
          </p:nvGrpSpPr>
          <p:grpSpPr>
            <a:xfrm>
              <a:off x="2507456" y="4945739"/>
              <a:ext cx="1502569" cy="524074"/>
              <a:chOff x="2507456" y="4945739"/>
              <a:chExt cx="1502569" cy="524074"/>
            </a:xfrm>
          </p:grpSpPr>
          <p:sp>
            <p:nvSpPr>
              <p:cNvPr id="165" name="Line 157"/>
              <p:cNvSpPr>
                <a:spLocks noChangeShapeType="1"/>
              </p:cNvSpPr>
              <p:nvPr/>
            </p:nvSpPr>
            <p:spPr bwMode="auto">
              <a:xfrm flipV="1">
                <a:off x="2507456" y="5210177"/>
                <a:ext cx="1502569" cy="2378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66" name="グループ化 406"/>
              <p:cNvGrpSpPr/>
              <p:nvPr/>
            </p:nvGrpSpPr>
            <p:grpSpPr>
              <a:xfrm>
                <a:off x="2790317" y="4945739"/>
                <a:ext cx="877300" cy="524074"/>
                <a:chOff x="2872101" y="4927004"/>
                <a:chExt cx="877300" cy="524074"/>
              </a:xfrm>
            </p:grpSpPr>
            <p:grpSp>
              <p:nvGrpSpPr>
                <p:cNvPr id="167" name="Group 139"/>
                <p:cNvGrpSpPr>
                  <a:grpSpLocks noChangeAspect="1"/>
                </p:cNvGrpSpPr>
                <p:nvPr/>
              </p:nvGrpSpPr>
              <p:grpSpPr bwMode="auto">
                <a:xfrm>
                  <a:off x="2903258" y="4927004"/>
                  <a:ext cx="826470" cy="524074"/>
                  <a:chOff x="6871" y="5753"/>
                  <a:chExt cx="2714" cy="819"/>
                </a:xfrm>
              </p:grpSpPr>
              <p:sp>
                <p:nvSpPr>
                  <p:cNvPr id="183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84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noFill/>
                  <a:ln w="12700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68" name="Group 142"/>
                <p:cNvGrpSpPr>
                  <a:grpSpLocks/>
                </p:cNvGrpSpPr>
                <p:nvPr/>
              </p:nvGrpSpPr>
              <p:grpSpPr bwMode="auto">
                <a:xfrm>
                  <a:off x="3078322" y="5227019"/>
                  <a:ext cx="465393" cy="169069"/>
                  <a:chOff x="7380" y="6257"/>
                  <a:chExt cx="1625" cy="158"/>
                </a:xfrm>
              </p:grpSpPr>
              <p:sp>
                <p:nvSpPr>
                  <p:cNvPr id="181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82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69" name="Group 145"/>
                <p:cNvGrpSpPr>
                  <a:grpSpLocks/>
                </p:cNvGrpSpPr>
                <p:nvPr/>
              </p:nvGrpSpPr>
              <p:grpSpPr bwMode="auto">
                <a:xfrm>
                  <a:off x="3075941" y="4981750"/>
                  <a:ext cx="465393" cy="152402"/>
                  <a:chOff x="7380" y="5856"/>
                  <a:chExt cx="1625" cy="165"/>
                </a:xfrm>
              </p:grpSpPr>
              <p:sp>
                <p:nvSpPr>
                  <p:cNvPr id="179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80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70" name="グループ化 176"/>
                <p:cNvGrpSpPr>
                  <a:grpSpLocks noChangeAspect="1"/>
                </p:cNvGrpSpPr>
                <p:nvPr/>
              </p:nvGrpSpPr>
              <p:grpSpPr>
                <a:xfrm>
                  <a:off x="2872101" y="5056059"/>
                  <a:ext cx="169405" cy="264200"/>
                  <a:chOff x="2922758" y="5443684"/>
                  <a:chExt cx="113297" cy="391354"/>
                </a:xfrm>
              </p:grpSpPr>
              <p:sp>
                <p:nvSpPr>
                  <p:cNvPr id="177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78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71" name="グループ化 179"/>
                <p:cNvGrpSpPr>
                  <a:grpSpLocks noChangeAspect="1"/>
                </p:cNvGrpSpPr>
                <p:nvPr/>
              </p:nvGrpSpPr>
              <p:grpSpPr>
                <a:xfrm>
                  <a:off x="3014264" y="5064908"/>
                  <a:ext cx="589674" cy="245933"/>
                  <a:chOff x="3036055" y="5435662"/>
                  <a:chExt cx="860131" cy="407398"/>
                </a:xfrm>
              </p:grpSpPr>
              <p:sp>
                <p:nvSpPr>
                  <p:cNvPr id="175" name="Line 156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435662"/>
                    <a:ext cx="860131" cy="2127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76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843060"/>
                    <a:ext cx="860131" cy="0"/>
                  </a:xfrm>
                  <a:prstGeom prst="line">
                    <a:avLst/>
                  </a:prstGeom>
                  <a:noFill/>
                  <a:ln w="76200">
                    <a:solidFill>
                      <a:srgbClr val="0000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72" name="グループ化 197"/>
                <p:cNvGrpSpPr>
                  <a:grpSpLocks noChangeAspect="1"/>
                </p:cNvGrpSpPr>
                <p:nvPr/>
              </p:nvGrpSpPr>
              <p:grpSpPr>
                <a:xfrm flipH="1">
                  <a:off x="3579996" y="5060562"/>
                  <a:ext cx="169405" cy="254563"/>
                  <a:chOff x="2922758" y="5443684"/>
                  <a:chExt cx="113297" cy="391354"/>
                </a:xfrm>
              </p:grpSpPr>
              <p:sp>
                <p:nvSpPr>
                  <p:cNvPr id="173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74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164" name="AutoShape 135"/>
            <p:cNvSpPr>
              <a:spLocks noChangeArrowheads="1"/>
            </p:cNvSpPr>
            <p:nvPr/>
          </p:nvSpPr>
          <p:spPr bwMode="auto">
            <a:xfrm>
              <a:off x="7535632" y="4263466"/>
              <a:ext cx="1143001" cy="1838325"/>
            </a:xfrm>
            <a:prstGeom prst="roundRect">
              <a:avLst>
                <a:gd name="adj" fmla="val 12551"/>
              </a:avLst>
            </a:prstGeom>
            <a:solidFill>
              <a:schemeClr val="bg1"/>
            </a:solidFill>
            <a:ln w="76200">
              <a:solidFill>
                <a:srgbClr val="96969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87" name="グループ化 556"/>
          <p:cNvGrpSpPr/>
          <p:nvPr/>
        </p:nvGrpSpPr>
        <p:grpSpPr>
          <a:xfrm>
            <a:off x="302284" y="3441752"/>
            <a:ext cx="8405086" cy="1838325"/>
            <a:chOff x="247692" y="4410760"/>
            <a:chExt cx="8405086" cy="1838325"/>
          </a:xfrm>
        </p:grpSpPr>
        <p:grpSp>
          <p:nvGrpSpPr>
            <p:cNvPr id="188" name="グループ化 471"/>
            <p:cNvGrpSpPr/>
            <p:nvPr/>
          </p:nvGrpSpPr>
          <p:grpSpPr>
            <a:xfrm>
              <a:off x="247692" y="5385801"/>
              <a:ext cx="933404" cy="280354"/>
              <a:chOff x="247692" y="5385801"/>
              <a:chExt cx="933404" cy="280354"/>
            </a:xfrm>
          </p:grpSpPr>
          <p:sp>
            <p:nvSpPr>
              <p:cNvPr id="211" name="Line 157"/>
              <p:cNvSpPr>
                <a:spLocks noChangeShapeType="1"/>
              </p:cNvSpPr>
              <p:nvPr/>
            </p:nvSpPr>
            <p:spPr bwMode="auto">
              <a:xfrm flipV="1">
                <a:off x="491438" y="5525726"/>
                <a:ext cx="689658" cy="505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正方形/長方形 211"/>
              <p:cNvSpPr>
                <a:spLocks noChangeAspect="1"/>
              </p:cNvSpPr>
              <p:nvPr/>
            </p:nvSpPr>
            <p:spPr>
              <a:xfrm>
                <a:off x="247692" y="5385801"/>
                <a:ext cx="425886" cy="28035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anchor="ctr" anchorCtr="1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ja-JP" sz="1600" dirty="0">
                    <a:solidFill>
                      <a:srgbClr val="000000"/>
                    </a:solidFill>
                  </a:rPr>
                  <a:t>LD</a:t>
                </a:r>
                <a:endParaRPr lang="ja-JP" altLang="en-US" sz="160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89" name="グループ化 490"/>
            <p:cNvGrpSpPr/>
            <p:nvPr/>
          </p:nvGrpSpPr>
          <p:grpSpPr>
            <a:xfrm>
              <a:off x="2507456" y="5271943"/>
              <a:ext cx="1502569" cy="524074"/>
              <a:chOff x="2507456" y="5271943"/>
              <a:chExt cx="1502569" cy="524074"/>
            </a:xfrm>
          </p:grpSpPr>
          <p:sp>
            <p:nvSpPr>
              <p:cNvPr id="191" name="Line 157"/>
              <p:cNvSpPr>
                <a:spLocks noChangeShapeType="1"/>
              </p:cNvSpPr>
              <p:nvPr/>
            </p:nvSpPr>
            <p:spPr bwMode="auto">
              <a:xfrm flipV="1">
                <a:off x="2507456" y="5534027"/>
                <a:ext cx="1502569" cy="2378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2" name="グループ化 405"/>
              <p:cNvGrpSpPr/>
              <p:nvPr/>
            </p:nvGrpSpPr>
            <p:grpSpPr>
              <a:xfrm>
                <a:off x="2745446" y="5271943"/>
                <a:ext cx="877300" cy="524074"/>
                <a:chOff x="2814224" y="5248275"/>
                <a:chExt cx="877300" cy="524074"/>
              </a:xfrm>
            </p:grpSpPr>
            <p:grpSp>
              <p:nvGrpSpPr>
                <p:cNvPr id="193" name="Group 139"/>
                <p:cNvGrpSpPr>
                  <a:grpSpLocks noChangeAspect="1"/>
                </p:cNvGrpSpPr>
                <p:nvPr/>
              </p:nvGrpSpPr>
              <p:grpSpPr bwMode="auto">
                <a:xfrm>
                  <a:off x="2845381" y="5248275"/>
                  <a:ext cx="826470" cy="524074"/>
                  <a:chOff x="6871" y="5753"/>
                  <a:chExt cx="2714" cy="819"/>
                </a:xfrm>
              </p:grpSpPr>
              <p:sp>
                <p:nvSpPr>
                  <p:cNvPr id="209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0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noFill/>
                  <a:ln w="12700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94" name="Group 142"/>
                <p:cNvGrpSpPr>
                  <a:grpSpLocks/>
                </p:cNvGrpSpPr>
                <p:nvPr/>
              </p:nvGrpSpPr>
              <p:grpSpPr bwMode="auto">
                <a:xfrm>
                  <a:off x="3020445" y="5548290"/>
                  <a:ext cx="465393" cy="169069"/>
                  <a:chOff x="7380" y="6257"/>
                  <a:chExt cx="1625" cy="158"/>
                </a:xfrm>
              </p:grpSpPr>
              <p:sp>
                <p:nvSpPr>
                  <p:cNvPr id="207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95" name="Group 145"/>
                <p:cNvGrpSpPr>
                  <a:grpSpLocks/>
                </p:cNvGrpSpPr>
                <p:nvPr/>
              </p:nvGrpSpPr>
              <p:grpSpPr bwMode="auto">
                <a:xfrm>
                  <a:off x="3018064" y="5303021"/>
                  <a:ext cx="465393" cy="152402"/>
                  <a:chOff x="7380" y="5856"/>
                  <a:chExt cx="1625" cy="165"/>
                </a:xfrm>
              </p:grpSpPr>
              <p:sp>
                <p:nvSpPr>
                  <p:cNvPr id="205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6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96" name="グループ化 176"/>
                <p:cNvGrpSpPr>
                  <a:grpSpLocks noChangeAspect="1"/>
                </p:cNvGrpSpPr>
                <p:nvPr/>
              </p:nvGrpSpPr>
              <p:grpSpPr>
                <a:xfrm>
                  <a:off x="2814224" y="5377330"/>
                  <a:ext cx="169405" cy="264200"/>
                  <a:chOff x="2922758" y="5443684"/>
                  <a:chExt cx="113297" cy="391354"/>
                </a:xfrm>
              </p:grpSpPr>
              <p:sp>
                <p:nvSpPr>
                  <p:cNvPr id="203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4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97" name="グループ化 179"/>
                <p:cNvGrpSpPr>
                  <a:grpSpLocks noChangeAspect="1"/>
                </p:cNvGrpSpPr>
                <p:nvPr/>
              </p:nvGrpSpPr>
              <p:grpSpPr>
                <a:xfrm>
                  <a:off x="2956387" y="5386179"/>
                  <a:ext cx="589674" cy="245933"/>
                  <a:chOff x="3036055" y="5435662"/>
                  <a:chExt cx="860131" cy="407398"/>
                </a:xfrm>
              </p:grpSpPr>
              <p:sp>
                <p:nvSpPr>
                  <p:cNvPr id="201" name="Line 156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435662"/>
                    <a:ext cx="860131" cy="2127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2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843060"/>
                    <a:ext cx="860131" cy="0"/>
                  </a:xfrm>
                  <a:prstGeom prst="line">
                    <a:avLst/>
                  </a:prstGeom>
                  <a:noFill/>
                  <a:ln w="76200">
                    <a:solidFill>
                      <a:srgbClr val="0000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98" name="グループ化 197"/>
                <p:cNvGrpSpPr>
                  <a:grpSpLocks noChangeAspect="1"/>
                </p:cNvGrpSpPr>
                <p:nvPr/>
              </p:nvGrpSpPr>
              <p:grpSpPr>
                <a:xfrm flipH="1">
                  <a:off x="3522119" y="5381833"/>
                  <a:ext cx="169405" cy="254563"/>
                  <a:chOff x="2922758" y="5443684"/>
                  <a:chExt cx="113297" cy="391354"/>
                </a:xfrm>
              </p:grpSpPr>
              <p:sp>
                <p:nvSpPr>
                  <p:cNvPr id="199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0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190" name="AutoShape 135"/>
            <p:cNvSpPr>
              <a:spLocks noChangeArrowheads="1"/>
            </p:cNvSpPr>
            <p:nvPr/>
          </p:nvSpPr>
          <p:spPr bwMode="auto">
            <a:xfrm>
              <a:off x="7509777" y="4410760"/>
              <a:ext cx="1143001" cy="1838325"/>
            </a:xfrm>
            <a:prstGeom prst="roundRect">
              <a:avLst>
                <a:gd name="adj" fmla="val 12551"/>
              </a:avLst>
            </a:prstGeom>
            <a:solidFill>
              <a:schemeClr val="bg1"/>
            </a:solidFill>
            <a:ln w="76200">
              <a:solidFill>
                <a:srgbClr val="96969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13" name="グループ化 555"/>
          <p:cNvGrpSpPr/>
          <p:nvPr/>
        </p:nvGrpSpPr>
        <p:grpSpPr>
          <a:xfrm>
            <a:off x="257380" y="3589046"/>
            <a:ext cx="8424135" cy="1838325"/>
            <a:chOff x="202788" y="4558054"/>
            <a:chExt cx="8424135" cy="1838325"/>
          </a:xfrm>
        </p:grpSpPr>
        <p:grpSp>
          <p:nvGrpSpPr>
            <p:cNvPr id="214" name="グループ化 472"/>
            <p:cNvGrpSpPr/>
            <p:nvPr/>
          </p:nvGrpSpPr>
          <p:grpSpPr>
            <a:xfrm>
              <a:off x="202788" y="5706930"/>
              <a:ext cx="978308" cy="280354"/>
              <a:chOff x="202788" y="5706930"/>
              <a:chExt cx="978308" cy="280354"/>
            </a:xfrm>
          </p:grpSpPr>
          <p:sp>
            <p:nvSpPr>
              <p:cNvPr id="237" name="Line 157"/>
              <p:cNvSpPr>
                <a:spLocks noChangeShapeType="1"/>
              </p:cNvSpPr>
              <p:nvPr/>
            </p:nvSpPr>
            <p:spPr bwMode="auto">
              <a:xfrm flipV="1">
                <a:off x="491438" y="5846855"/>
                <a:ext cx="689658" cy="505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8" name="正方形/長方形 237"/>
              <p:cNvSpPr>
                <a:spLocks noChangeAspect="1"/>
              </p:cNvSpPr>
              <p:nvPr/>
            </p:nvSpPr>
            <p:spPr>
              <a:xfrm>
                <a:off x="202788" y="5706930"/>
                <a:ext cx="425886" cy="28035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anchor="ctr" anchorCtr="1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ja-JP" sz="1600" dirty="0">
                    <a:solidFill>
                      <a:srgbClr val="000000"/>
                    </a:solidFill>
                  </a:rPr>
                  <a:t>LD</a:t>
                </a:r>
                <a:endParaRPr lang="ja-JP" altLang="en-US" sz="160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15" name="グループ化 489"/>
            <p:cNvGrpSpPr/>
            <p:nvPr/>
          </p:nvGrpSpPr>
          <p:grpSpPr>
            <a:xfrm>
              <a:off x="2507456" y="5598147"/>
              <a:ext cx="1502569" cy="524074"/>
              <a:chOff x="2507456" y="5598147"/>
              <a:chExt cx="1502569" cy="524074"/>
            </a:xfrm>
          </p:grpSpPr>
          <p:sp>
            <p:nvSpPr>
              <p:cNvPr id="217" name="Line 157"/>
              <p:cNvSpPr>
                <a:spLocks noChangeShapeType="1"/>
              </p:cNvSpPr>
              <p:nvPr/>
            </p:nvSpPr>
            <p:spPr bwMode="auto">
              <a:xfrm flipV="1">
                <a:off x="2507456" y="5867402"/>
                <a:ext cx="1502569" cy="2378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8" name="グループ化 404"/>
              <p:cNvGrpSpPr/>
              <p:nvPr/>
            </p:nvGrpSpPr>
            <p:grpSpPr>
              <a:xfrm>
                <a:off x="2700575" y="5598147"/>
                <a:ext cx="877300" cy="524074"/>
                <a:chOff x="2738263" y="5581550"/>
                <a:chExt cx="877300" cy="524074"/>
              </a:xfrm>
            </p:grpSpPr>
            <p:grpSp>
              <p:nvGrpSpPr>
                <p:cNvPr id="219" name="Group 139"/>
                <p:cNvGrpSpPr>
                  <a:grpSpLocks noChangeAspect="1"/>
                </p:cNvGrpSpPr>
                <p:nvPr/>
              </p:nvGrpSpPr>
              <p:grpSpPr bwMode="auto">
                <a:xfrm>
                  <a:off x="2769420" y="5581550"/>
                  <a:ext cx="826470" cy="524074"/>
                  <a:chOff x="6871" y="5753"/>
                  <a:chExt cx="2714" cy="819"/>
                </a:xfrm>
              </p:grpSpPr>
              <p:sp>
                <p:nvSpPr>
                  <p:cNvPr id="235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36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noFill/>
                  <a:ln w="12700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20" name="Group 142"/>
                <p:cNvGrpSpPr>
                  <a:grpSpLocks/>
                </p:cNvGrpSpPr>
                <p:nvPr/>
              </p:nvGrpSpPr>
              <p:grpSpPr bwMode="auto">
                <a:xfrm>
                  <a:off x="2944484" y="5881565"/>
                  <a:ext cx="465393" cy="169069"/>
                  <a:chOff x="7380" y="6257"/>
                  <a:chExt cx="1625" cy="158"/>
                </a:xfrm>
              </p:grpSpPr>
              <p:sp>
                <p:nvSpPr>
                  <p:cNvPr id="233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34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21" name="Group 145"/>
                <p:cNvGrpSpPr>
                  <a:grpSpLocks/>
                </p:cNvGrpSpPr>
                <p:nvPr/>
              </p:nvGrpSpPr>
              <p:grpSpPr bwMode="auto">
                <a:xfrm>
                  <a:off x="2942103" y="5636296"/>
                  <a:ext cx="465393" cy="152402"/>
                  <a:chOff x="7380" y="5856"/>
                  <a:chExt cx="1625" cy="165"/>
                </a:xfrm>
              </p:grpSpPr>
              <p:sp>
                <p:nvSpPr>
                  <p:cNvPr id="231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32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22" name="グループ化 176"/>
                <p:cNvGrpSpPr>
                  <a:grpSpLocks noChangeAspect="1"/>
                </p:cNvGrpSpPr>
                <p:nvPr/>
              </p:nvGrpSpPr>
              <p:grpSpPr>
                <a:xfrm>
                  <a:off x="2738263" y="5710605"/>
                  <a:ext cx="169405" cy="264200"/>
                  <a:chOff x="2922758" y="5443684"/>
                  <a:chExt cx="113297" cy="391354"/>
                </a:xfrm>
              </p:grpSpPr>
              <p:sp>
                <p:nvSpPr>
                  <p:cNvPr id="229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30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23" name="グループ化 179"/>
                <p:cNvGrpSpPr>
                  <a:grpSpLocks noChangeAspect="1"/>
                </p:cNvGrpSpPr>
                <p:nvPr/>
              </p:nvGrpSpPr>
              <p:grpSpPr>
                <a:xfrm>
                  <a:off x="2880426" y="5719454"/>
                  <a:ext cx="589674" cy="245933"/>
                  <a:chOff x="3036055" y="5435662"/>
                  <a:chExt cx="860131" cy="407398"/>
                </a:xfrm>
              </p:grpSpPr>
              <p:sp>
                <p:nvSpPr>
                  <p:cNvPr id="227" name="Line 156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435662"/>
                    <a:ext cx="860131" cy="2127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28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843060"/>
                    <a:ext cx="860131" cy="0"/>
                  </a:xfrm>
                  <a:prstGeom prst="line">
                    <a:avLst/>
                  </a:prstGeom>
                  <a:noFill/>
                  <a:ln w="76200">
                    <a:solidFill>
                      <a:srgbClr val="0000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24" name="グループ化 197"/>
                <p:cNvGrpSpPr>
                  <a:grpSpLocks noChangeAspect="1"/>
                </p:cNvGrpSpPr>
                <p:nvPr/>
              </p:nvGrpSpPr>
              <p:grpSpPr>
                <a:xfrm flipH="1">
                  <a:off x="3446158" y="5715108"/>
                  <a:ext cx="169405" cy="254563"/>
                  <a:chOff x="2922758" y="5443684"/>
                  <a:chExt cx="113297" cy="391354"/>
                </a:xfrm>
              </p:grpSpPr>
              <p:sp>
                <p:nvSpPr>
                  <p:cNvPr id="225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26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sp>
          <p:nvSpPr>
            <p:cNvPr id="216" name="AutoShape 135"/>
            <p:cNvSpPr>
              <a:spLocks noChangeArrowheads="1"/>
            </p:cNvSpPr>
            <p:nvPr/>
          </p:nvSpPr>
          <p:spPr bwMode="auto">
            <a:xfrm>
              <a:off x="7483922" y="4558054"/>
              <a:ext cx="1143001" cy="1838325"/>
            </a:xfrm>
            <a:prstGeom prst="roundRect">
              <a:avLst>
                <a:gd name="adj" fmla="val 12551"/>
              </a:avLst>
            </a:prstGeom>
            <a:solidFill>
              <a:schemeClr val="bg1"/>
            </a:solidFill>
            <a:ln w="76200">
              <a:solidFill>
                <a:srgbClr val="96969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39" name="グループ化 577"/>
          <p:cNvGrpSpPr/>
          <p:nvPr/>
        </p:nvGrpSpPr>
        <p:grpSpPr>
          <a:xfrm>
            <a:off x="212476" y="3736342"/>
            <a:ext cx="8443184" cy="1838325"/>
            <a:chOff x="157884" y="4705350"/>
            <a:chExt cx="8443184" cy="1838325"/>
          </a:xfrm>
        </p:grpSpPr>
        <p:grpSp>
          <p:nvGrpSpPr>
            <p:cNvPr id="240" name="グループ化 473"/>
            <p:cNvGrpSpPr/>
            <p:nvPr/>
          </p:nvGrpSpPr>
          <p:grpSpPr>
            <a:xfrm>
              <a:off x="157884" y="6028056"/>
              <a:ext cx="1023212" cy="280354"/>
              <a:chOff x="157884" y="6028056"/>
              <a:chExt cx="1023212" cy="280354"/>
            </a:xfrm>
          </p:grpSpPr>
          <p:sp>
            <p:nvSpPr>
              <p:cNvPr id="277" name="Line 157"/>
              <p:cNvSpPr>
                <a:spLocks noChangeShapeType="1"/>
              </p:cNvSpPr>
              <p:nvPr/>
            </p:nvSpPr>
            <p:spPr bwMode="auto">
              <a:xfrm flipV="1">
                <a:off x="491438" y="6167981"/>
                <a:ext cx="689658" cy="505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正方形/長方形 277"/>
              <p:cNvSpPr>
                <a:spLocks noChangeAspect="1"/>
              </p:cNvSpPr>
              <p:nvPr/>
            </p:nvSpPr>
            <p:spPr>
              <a:xfrm>
                <a:off x="157884" y="6028056"/>
                <a:ext cx="425886" cy="28035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36000" rIns="36000" bIns="36000" anchor="ctr" anchorCtr="1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ja-JP" sz="1600" dirty="0">
                    <a:solidFill>
                      <a:srgbClr val="000000"/>
                    </a:solidFill>
                  </a:rPr>
                  <a:t>LD</a:t>
                </a:r>
                <a:endParaRPr lang="ja-JP" altLang="en-US" sz="160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41" name="グループ化 488"/>
            <p:cNvGrpSpPr/>
            <p:nvPr/>
          </p:nvGrpSpPr>
          <p:grpSpPr>
            <a:xfrm>
              <a:off x="2507456" y="5924352"/>
              <a:ext cx="1502569" cy="524074"/>
              <a:chOff x="2507456" y="5924352"/>
              <a:chExt cx="1502569" cy="524074"/>
            </a:xfrm>
          </p:grpSpPr>
          <p:sp>
            <p:nvSpPr>
              <p:cNvPr id="257" name="Line 157"/>
              <p:cNvSpPr>
                <a:spLocks noChangeShapeType="1"/>
              </p:cNvSpPr>
              <p:nvPr/>
            </p:nvSpPr>
            <p:spPr bwMode="auto">
              <a:xfrm flipV="1">
                <a:off x="2507456" y="6186488"/>
                <a:ext cx="1502569" cy="2378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58" name="グループ化 403"/>
              <p:cNvGrpSpPr/>
              <p:nvPr/>
            </p:nvGrpSpPr>
            <p:grpSpPr>
              <a:xfrm>
                <a:off x="2655704" y="5924352"/>
                <a:ext cx="877300" cy="524074"/>
                <a:chOff x="2662417" y="5914826"/>
                <a:chExt cx="877300" cy="524074"/>
              </a:xfrm>
            </p:grpSpPr>
            <p:grpSp>
              <p:nvGrpSpPr>
                <p:cNvPr id="259" name="Group 139"/>
                <p:cNvGrpSpPr>
                  <a:grpSpLocks noChangeAspect="1"/>
                </p:cNvGrpSpPr>
                <p:nvPr/>
              </p:nvGrpSpPr>
              <p:grpSpPr bwMode="auto">
                <a:xfrm>
                  <a:off x="2693574" y="5914826"/>
                  <a:ext cx="826470" cy="524074"/>
                  <a:chOff x="6871" y="5753"/>
                  <a:chExt cx="2714" cy="819"/>
                </a:xfrm>
              </p:grpSpPr>
              <p:sp>
                <p:nvSpPr>
                  <p:cNvPr id="275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76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6871" y="5753"/>
                    <a:ext cx="2714" cy="819"/>
                  </a:xfrm>
                  <a:prstGeom prst="rect">
                    <a:avLst/>
                  </a:prstGeom>
                  <a:noFill/>
                  <a:ln w="12700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60" name="Group 142"/>
                <p:cNvGrpSpPr>
                  <a:grpSpLocks/>
                </p:cNvGrpSpPr>
                <p:nvPr/>
              </p:nvGrpSpPr>
              <p:grpSpPr bwMode="auto">
                <a:xfrm>
                  <a:off x="2868638" y="6214841"/>
                  <a:ext cx="465393" cy="169069"/>
                  <a:chOff x="7380" y="6257"/>
                  <a:chExt cx="1625" cy="158"/>
                </a:xfrm>
              </p:grpSpPr>
              <p:sp>
                <p:nvSpPr>
                  <p:cNvPr id="273" name="Rectangle 143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74" name="Rectangle 144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6257"/>
                    <a:ext cx="1625" cy="158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61" name="Group 145"/>
                <p:cNvGrpSpPr>
                  <a:grpSpLocks/>
                </p:cNvGrpSpPr>
                <p:nvPr/>
              </p:nvGrpSpPr>
              <p:grpSpPr bwMode="auto">
                <a:xfrm>
                  <a:off x="2866257" y="5969572"/>
                  <a:ext cx="465393" cy="152402"/>
                  <a:chOff x="7380" y="5856"/>
                  <a:chExt cx="1625" cy="165"/>
                </a:xfrm>
              </p:grpSpPr>
              <p:sp>
                <p:nvSpPr>
                  <p:cNvPr id="271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72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7380" y="5856"/>
                    <a:ext cx="1625" cy="165"/>
                  </a:xfrm>
                  <a:prstGeom prst="rect">
                    <a:avLst/>
                  </a:prstGeom>
                  <a:noFill/>
                  <a:ln w="28575" cap="rnd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62" name="グループ化 176"/>
                <p:cNvGrpSpPr>
                  <a:grpSpLocks noChangeAspect="1"/>
                </p:cNvGrpSpPr>
                <p:nvPr/>
              </p:nvGrpSpPr>
              <p:grpSpPr>
                <a:xfrm>
                  <a:off x="2662417" y="6043881"/>
                  <a:ext cx="169405" cy="264200"/>
                  <a:chOff x="2922758" y="5443684"/>
                  <a:chExt cx="113297" cy="391354"/>
                </a:xfrm>
              </p:grpSpPr>
              <p:sp>
                <p:nvSpPr>
                  <p:cNvPr id="269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70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63" name="グループ化 179"/>
                <p:cNvGrpSpPr>
                  <a:grpSpLocks noChangeAspect="1"/>
                </p:cNvGrpSpPr>
                <p:nvPr/>
              </p:nvGrpSpPr>
              <p:grpSpPr>
                <a:xfrm>
                  <a:off x="2804580" y="6052730"/>
                  <a:ext cx="589674" cy="245933"/>
                  <a:chOff x="3036055" y="5435662"/>
                  <a:chExt cx="860131" cy="407398"/>
                </a:xfrm>
              </p:grpSpPr>
              <p:sp>
                <p:nvSpPr>
                  <p:cNvPr id="267" name="Line 156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435662"/>
                    <a:ext cx="860131" cy="2127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68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3036055" y="5843060"/>
                    <a:ext cx="860131" cy="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64" name="グループ化 197"/>
                <p:cNvGrpSpPr>
                  <a:grpSpLocks noChangeAspect="1"/>
                </p:cNvGrpSpPr>
                <p:nvPr/>
              </p:nvGrpSpPr>
              <p:grpSpPr>
                <a:xfrm flipH="1">
                  <a:off x="3370312" y="6048384"/>
                  <a:ext cx="169405" cy="254563"/>
                  <a:chOff x="2922758" y="5443684"/>
                  <a:chExt cx="113297" cy="391354"/>
                </a:xfrm>
              </p:grpSpPr>
              <p:sp>
                <p:nvSpPr>
                  <p:cNvPr id="265" name="Line 1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758" y="5443684"/>
                    <a:ext cx="113297" cy="197804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66" name="Line 151"/>
                  <p:cNvSpPr>
                    <a:spLocks noChangeShapeType="1"/>
                  </p:cNvSpPr>
                  <p:nvPr/>
                </p:nvSpPr>
                <p:spPr bwMode="auto">
                  <a:xfrm>
                    <a:off x="2922758" y="5641488"/>
                    <a:ext cx="113297" cy="193550"/>
                  </a:xfrm>
                  <a:prstGeom prst="line">
                    <a:avLst/>
                  </a:prstGeom>
                  <a:noFill/>
                  <a:ln w="76200">
                    <a:solidFill>
                      <a:srgbClr val="FF00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42" name="グループ化 575"/>
            <p:cNvGrpSpPr/>
            <p:nvPr/>
          </p:nvGrpSpPr>
          <p:grpSpPr>
            <a:xfrm>
              <a:off x="7081864" y="4705350"/>
              <a:ext cx="1519204" cy="1838325"/>
              <a:chOff x="7081864" y="4705350"/>
              <a:chExt cx="1519204" cy="1838325"/>
            </a:xfrm>
          </p:grpSpPr>
          <p:grpSp>
            <p:nvGrpSpPr>
              <p:cNvPr id="243" name="グループ化 517"/>
              <p:cNvGrpSpPr/>
              <p:nvPr/>
            </p:nvGrpSpPr>
            <p:grpSpPr>
              <a:xfrm>
                <a:off x="7416029" y="4705350"/>
                <a:ext cx="1185039" cy="1838325"/>
                <a:chOff x="6920729" y="4705350"/>
                <a:chExt cx="1185039" cy="1838325"/>
              </a:xfrm>
            </p:grpSpPr>
            <p:sp>
              <p:nvSpPr>
                <p:cNvPr id="248" name="AutoShape 135"/>
                <p:cNvSpPr>
                  <a:spLocks noChangeArrowheads="1"/>
                </p:cNvSpPr>
                <p:nvPr/>
              </p:nvSpPr>
              <p:spPr bwMode="auto">
                <a:xfrm>
                  <a:off x="6962767" y="4705350"/>
                  <a:ext cx="1143001" cy="1838325"/>
                </a:xfrm>
                <a:prstGeom prst="roundRect">
                  <a:avLst>
                    <a:gd name="adj" fmla="val 12551"/>
                  </a:avLst>
                </a:prstGeom>
                <a:solidFill>
                  <a:schemeClr val="bg1"/>
                </a:solidFill>
                <a:ln w="76200">
                  <a:solidFill>
                    <a:srgbClr val="96969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  <p:pic>
              <p:nvPicPr>
                <p:cNvPr id="249" name="Picture 189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 flipH="1">
                  <a:off x="6957503" y="5255576"/>
                  <a:ext cx="1000102" cy="3681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50" name="Picture 190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 flipH="1">
                  <a:off x="6920729" y="4825504"/>
                  <a:ext cx="1000102" cy="3681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51" name="Picture 191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 flipH="1">
                  <a:off x="6932985" y="5666801"/>
                  <a:ext cx="1000102" cy="36996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52" name="Picture 192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 flipH="1">
                  <a:off x="6957503" y="6107077"/>
                  <a:ext cx="1000102" cy="3681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sp>
              <p:nvSpPr>
                <p:cNvPr id="253" name="Text Box 200"/>
                <p:cNvSpPr txBox="1">
                  <a:spLocks noChangeArrowheads="1"/>
                </p:cNvSpPr>
                <p:nvPr/>
              </p:nvSpPr>
              <p:spPr bwMode="auto">
                <a:xfrm>
                  <a:off x="7470710" y="4792558"/>
                  <a:ext cx="403947" cy="4504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kumimoji="0" lang="en-US" altLang="ja-JP" sz="2000" dirty="0">
                      <a:solidFill>
                        <a:srgbClr val="CC0000"/>
                      </a:solidFill>
                      <a:latin typeface="Arial"/>
                    </a:rPr>
                    <a:t>Z</a:t>
                  </a:r>
                </a:p>
              </p:txBody>
            </p:sp>
            <p:sp>
              <p:nvSpPr>
                <p:cNvPr id="254" name="Text Box 201"/>
                <p:cNvSpPr txBox="1">
                  <a:spLocks noChangeArrowheads="1"/>
                </p:cNvSpPr>
                <p:nvPr/>
              </p:nvSpPr>
              <p:spPr bwMode="auto">
                <a:xfrm>
                  <a:off x="7482285" y="6084519"/>
                  <a:ext cx="403947" cy="4504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kumimoji="0" lang="en-US" altLang="ja-JP" sz="2000" dirty="0">
                      <a:solidFill>
                        <a:srgbClr val="CC0000"/>
                      </a:solidFill>
                      <a:latin typeface="Arial"/>
                    </a:rPr>
                    <a:t>Z</a:t>
                  </a:r>
                </a:p>
              </p:txBody>
            </p:sp>
            <p:sp>
              <p:nvSpPr>
                <p:cNvPr id="255" name="Text Box 202"/>
                <p:cNvSpPr txBox="1">
                  <a:spLocks noChangeArrowheads="1"/>
                </p:cNvSpPr>
                <p:nvPr/>
              </p:nvSpPr>
              <p:spPr bwMode="auto">
                <a:xfrm>
                  <a:off x="7470710" y="5216477"/>
                  <a:ext cx="421001" cy="4504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kumimoji="0" lang="en-US" altLang="ja-JP" sz="2000" dirty="0">
                      <a:solidFill>
                        <a:srgbClr val="CC0000"/>
                      </a:solidFill>
                      <a:latin typeface="Arial"/>
                    </a:rPr>
                    <a:t>X</a:t>
                  </a:r>
                </a:p>
              </p:txBody>
            </p:sp>
            <p:sp>
              <p:nvSpPr>
                <p:cNvPr id="256" name="Text Box 203"/>
                <p:cNvSpPr txBox="1">
                  <a:spLocks noChangeArrowheads="1"/>
                </p:cNvSpPr>
                <p:nvPr/>
              </p:nvSpPr>
              <p:spPr bwMode="auto">
                <a:xfrm>
                  <a:off x="7470710" y="5632999"/>
                  <a:ext cx="421001" cy="4504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kumimoji="0" lang="en-US" altLang="ja-JP" sz="2000" dirty="0">
                      <a:solidFill>
                        <a:srgbClr val="CC0000"/>
                      </a:solidFill>
                      <a:latin typeface="Arial"/>
                    </a:rPr>
                    <a:t>X</a:t>
                  </a:r>
                </a:p>
              </p:txBody>
            </p:sp>
          </p:grpSp>
          <p:sp>
            <p:nvSpPr>
              <p:cNvPr id="244" name="Line 89"/>
              <p:cNvSpPr>
                <a:spLocks noChangeAspect="1" noChangeShapeType="1"/>
              </p:cNvSpPr>
              <p:nvPr/>
            </p:nvSpPr>
            <p:spPr bwMode="auto">
              <a:xfrm>
                <a:off x="7086626" y="5011789"/>
                <a:ext cx="381417" cy="0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5" name="Line 89"/>
              <p:cNvSpPr>
                <a:spLocks noChangeAspect="1" noChangeShapeType="1"/>
              </p:cNvSpPr>
              <p:nvPr/>
            </p:nvSpPr>
            <p:spPr bwMode="auto">
              <a:xfrm>
                <a:off x="7081865" y="5854752"/>
                <a:ext cx="381417" cy="0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6" name="Line 89"/>
              <p:cNvSpPr>
                <a:spLocks noChangeAspect="1" noChangeShapeType="1"/>
              </p:cNvSpPr>
              <p:nvPr/>
            </p:nvSpPr>
            <p:spPr bwMode="auto">
              <a:xfrm>
                <a:off x="7086627" y="6273851"/>
                <a:ext cx="381417" cy="0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7" name="Line 89"/>
              <p:cNvSpPr>
                <a:spLocks noChangeAspect="1" noChangeShapeType="1"/>
              </p:cNvSpPr>
              <p:nvPr/>
            </p:nvSpPr>
            <p:spPr bwMode="auto">
              <a:xfrm>
                <a:off x="7081864" y="5426126"/>
                <a:ext cx="381417" cy="0"/>
              </a:xfrm>
              <a:prstGeom prst="line">
                <a:avLst/>
              </a:prstGeom>
              <a:noFill/>
              <a:ln w="7620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82" name="Line 112"/>
          <p:cNvSpPr>
            <a:spLocks noChangeAspect="1" noChangeShapeType="1"/>
          </p:cNvSpPr>
          <p:nvPr/>
        </p:nvSpPr>
        <p:spPr bwMode="auto">
          <a:xfrm>
            <a:off x="7036866" y="3714360"/>
            <a:ext cx="190500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4" name="Line 89"/>
          <p:cNvSpPr>
            <a:spLocks noChangeAspect="1" noChangeShapeType="1"/>
          </p:cNvSpPr>
          <p:nvPr/>
        </p:nvSpPr>
        <p:spPr bwMode="auto">
          <a:xfrm>
            <a:off x="6867798" y="3295260"/>
            <a:ext cx="304800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285" name="Group 90"/>
          <p:cNvGrpSpPr>
            <a:grpSpLocks noChangeAspect="1"/>
          </p:cNvGrpSpPr>
          <p:nvPr/>
        </p:nvGrpSpPr>
        <p:grpSpPr bwMode="auto">
          <a:xfrm>
            <a:off x="5703365" y="3707514"/>
            <a:ext cx="430213" cy="440040"/>
            <a:chOff x="576" y="1307"/>
            <a:chExt cx="685" cy="506"/>
          </a:xfrm>
        </p:grpSpPr>
        <p:grpSp>
          <p:nvGrpSpPr>
            <p:cNvPr id="304" name="Group 91"/>
            <p:cNvGrpSpPr>
              <a:grpSpLocks noChangeAspect="1"/>
            </p:cNvGrpSpPr>
            <p:nvPr/>
          </p:nvGrpSpPr>
          <p:grpSpPr bwMode="auto">
            <a:xfrm>
              <a:off x="576" y="1307"/>
              <a:ext cx="683" cy="266"/>
              <a:chOff x="576" y="924"/>
              <a:chExt cx="1243" cy="647"/>
            </a:xfrm>
          </p:grpSpPr>
          <p:sp>
            <p:nvSpPr>
              <p:cNvPr id="308" name="Freeform 92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9" name="Freeform 93"/>
              <p:cNvSpPr>
                <a:spLocks noChangeAspect="1"/>
              </p:cNvSpPr>
              <p:nvPr/>
            </p:nvSpPr>
            <p:spPr bwMode="auto">
              <a:xfrm flipH="1">
                <a:off x="1198" y="924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05" name="Group 94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306" name="Freeform 95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7" name="Freeform 96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86" name="Group 97"/>
          <p:cNvGrpSpPr>
            <a:grpSpLocks noChangeAspect="1"/>
          </p:cNvGrpSpPr>
          <p:nvPr/>
        </p:nvGrpSpPr>
        <p:grpSpPr bwMode="auto">
          <a:xfrm>
            <a:off x="6617766" y="3704904"/>
            <a:ext cx="430213" cy="442649"/>
            <a:chOff x="576" y="1304"/>
            <a:chExt cx="685" cy="509"/>
          </a:xfrm>
        </p:grpSpPr>
        <p:grpSp>
          <p:nvGrpSpPr>
            <p:cNvPr id="298" name="Group 98"/>
            <p:cNvGrpSpPr>
              <a:grpSpLocks noChangeAspect="1"/>
            </p:cNvGrpSpPr>
            <p:nvPr/>
          </p:nvGrpSpPr>
          <p:grpSpPr bwMode="auto">
            <a:xfrm>
              <a:off x="576" y="1304"/>
              <a:ext cx="683" cy="261"/>
              <a:chOff x="576" y="923"/>
              <a:chExt cx="1243" cy="638"/>
            </a:xfrm>
          </p:grpSpPr>
          <p:sp>
            <p:nvSpPr>
              <p:cNvPr id="302" name="Freeform 99"/>
              <p:cNvSpPr>
                <a:spLocks noChangeAspect="1"/>
              </p:cNvSpPr>
              <p:nvPr/>
            </p:nvSpPr>
            <p:spPr bwMode="auto">
              <a:xfrm>
                <a:off x="576" y="923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3" name="Freeform 100"/>
              <p:cNvSpPr>
                <a:spLocks noChangeAspect="1"/>
              </p:cNvSpPr>
              <p:nvPr/>
            </p:nvSpPr>
            <p:spPr bwMode="auto">
              <a:xfrm flipH="1">
                <a:off x="1198" y="925"/>
                <a:ext cx="621" cy="636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99" name="Group 101"/>
            <p:cNvGrpSpPr>
              <a:grpSpLocks noChangeAspect="1"/>
            </p:cNvGrpSpPr>
            <p:nvPr/>
          </p:nvGrpSpPr>
          <p:grpSpPr bwMode="auto">
            <a:xfrm flipV="1">
              <a:off x="578" y="1552"/>
              <a:ext cx="683" cy="261"/>
              <a:chOff x="576" y="936"/>
              <a:chExt cx="1243" cy="636"/>
            </a:xfrm>
          </p:grpSpPr>
          <p:sp>
            <p:nvSpPr>
              <p:cNvPr id="300" name="Freeform 102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Freeform 103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87" name="Line 104"/>
          <p:cNvSpPr>
            <a:spLocks noChangeAspect="1" noChangeShapeType="1"/>
          </p:cNvSpPr>
          <p:nvPr/>
        </p:nvSpPr>
        <p:spPr bwMode="auto">
          <a:xfrm>
            <a:off x="6114528" y="4141206"/>
            <a:ext cx="506413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8" name="Line 105"/>
          <p:cNvSpPr>
            <a:spLocks noChangeAspect="1" noChangeShapeType="1"/>
          </p:cNvSpPr>
          <p:nvPr/>
        </p:nvSpPr>
        <p:spPr bwMode="auto">
          <a:xfrm>
            <a:off x="6124053" y="3714359"/>
            <a:ext cx="514720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9" name="Oval 106"/>
          <p:cNvSpPr>
            <a:spLocks noChangeAspect="1" noChangeArrowheads="1"/>
          </p:cNvSpPr>
          <p:nvPr/>
        </p:nvSpPr>
        <p:spPr bwMode="auto">
          <a:xfrm>
            <a:off x="6198665" y="3352580"/>
            <a:ext cx="301625" cy="360191"/>
          </a:xfrm>
          <a:prstGeom prst="ellips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90" name="Arc 108"/>
          <p:cNvSpPr>
            <a:spLocks noChangeAspect="1"/>
          </p:cNvSpPr>
          <p:nvPr/>
        </p:nvSpPr>
        <p:spPr bwMode="auto">
          <a:xfrm rot="21173933" flipH="1" flipV="1">
            <a:off x="6178629" y="3574138"/>
            <a:ext cx="212761" cy="210566"/>
          </a:xfrm>
          <a:custGeom>
            <a:avLst/>
            <a:gdLst>
              <a:gd name="T0" fmla="*/ 0 w 20574"/>
              <a:gd name="T1" fmla="*/ 0 h 21593"/>
              <a:gd name="T2" fmla="*/ 0 w 20574"/>
              <a:gd name="T3" fmla="*/ 0 h 21593"/>
              <a:gd name="T4" fmla="*/ 0 w 20574"/>
              <a:gd name="T5" fmla="*/ 0 h 21593"/>
              <a:gd name="T6" fmla="*/ 0 60000 65536"/>
              <a:gd name="T7" fmla="*/ 0 60000 65536"/>
              <a:gd name="T8" fmla="*/ 0 60000 65536"/>
              <a:gd name="T9" fmla="*/ 0 w 20574"/>
              <a:gd name="T10" fmla="*/ 0 h 21593"/>
              <a:gd name="T11" fmla="*/ 20574 w 20574"/>
              <a:gd name="T12" fmla="*/ 21593 h 215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574" h="21593" fill="none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</a:path>
              <a:path w="20574" h="21593" stroke="0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  <a:lnTo>
                  <a:pt x="0" y="21593"/>
                </a:lnTo>
                <a:close/>
              </a:path>
            </a:pathLst>
          </a:custGeom>
          <a:noFill/>
          <a:ln w="19050">
            <a:solidFill>
              <a:srgbClr val="FFFF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91" name="Freeform 109"/>
          <p:cNvSpPr>
            <a:spLocks noChangeAspect="1"/>
          </p:cNvSpPr>
          <p:nvPr/>
        </p:nvSpPr>
        <p:spPr bwMode="auto">
          <a:xfrm>
            <a:off x="6521991" y="4132344"/>
            <a:ext cx="428625" cy="443836"/>
          </a:xfrm>
          <a:custGeom>
            <a:avLst/>
            <a:gdLst>
              <a:gd name="T0" fmla="*/ 0 w 763"/>
              <a:gd name="T1" fmla="*/ 8 h 672"/>
              <a:gd name="T2" fmla="*/ 87 w 763"/>
              <a:gd name="T3" fmla="*/ 39 h 672"/>
              <a:gd name="T4" fmla="*/ 185 w 763"/>
              <a:gd name="T5" fmla="*/ 243 h 672"/>
              <a:gd name="T6" fmla="*/ 270 w 763"/>
              <a:gd name="T7" fmla="*/ 274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76200" cmpd="sng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92" name="Freeform 110"/>
          <p:cNvSpPr>
            <a:spLocks noChangeAspect="1"/>
          </p:cNvSpPr>
          <p:nvPr/>
        </p:nvSpPr>
        <p:spPr bwMode="auto">
          <a:xfrm flipH="1">
            <a:off x="6483889" y="3282368"/>
            <a:ext cx="428625" cy="438356"/>
          </a:xfrm>
          <a:custGeom>
            <a:avLst/>
            <a:gdLst>
              <a:gd name="T0" fmla="*/ 0 w 763"/>
              <a:gd name="T1" fmla="*/ 8 h 672"/>
              <a:gd name="T2" fmla="*/ 87 w 763"/>
              <a:gd name="T3" fmla="*/ 39 h 672"/>
              <a:gd name="T4" fmla="*/ 185 w 763"/>
              <a:gd name="T5" fmla="*/ 243 h 672"/>
              <a:gd name="T6" fmla="*/ 270 w 763"/>
              <a:gd name="T7" fmla="*/ 274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76200" cmpd="sng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93" name="Line 111"/>
          <p:cNvSpPr>
            <a:spLocks noChangeAspect="1" noChangeShapeType="1"/>
          </p:cNvSpPr>
          <p:nvPr/>
        </p:nvSpPr>
        <p:spPr bwMode="auto">
          <a:xfrm>
            <a:off x="6903514" y="4556336"/>
            <a:ext cx="304800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94" name="Line 113"/>
          <p:cNvSpPr>
            <a:spLocks noChangeAspect="1" noChangeShapeType="1"/>
          </p:cNvSpPr>
          <p:nvPr/>
        </p:nvSpPr>
        <p:spPr bwMode="auto">
          <a:xfrm>
            <a:off x="7040835" y="4141999"/>
            <a:ext cx="150813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95" name="Rectangle 188"/>
          <p:cNvSpPr>
            <a:spLocks noChangeArrowheads="1"/>
          </p:cNvSpPr>
          <p:nvPr/>
        </p:nvSpPr>
        <p:spPr bwMode="auto">
          <a:xfrm>
            <a:off x="6100236" y="4249464"/>
            <a:ext cx="533400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en-US" altLang="ja-JP" sz="2100">
                <a:solidFill>
                  <a:srgbClr val="000000"/>
                </a:solidFill>
              </a:rPr>
              <a:t>PLC</a:t>
            </a:r>
            <a:endParaRPr kumimoji="0" lang="en-US" altLang="ja-JP">
              <a:solidFill>
                <a:srgbClr val="000000"/>
              </a:solidFill>
              <a:latin typeface="Garamond" pitchFamily="18" charset="0"/>
            </a:endParaRPr>
          </a:p>
        </p:txBody>
      </p:sp>
      <p:sp>
        <p:nvSpPr>
          <p:cNvPr id="296" name="Line 157"/>
          <p:cNvSpPr>
            <a:spLocks noChangeShapeType="1"/>
          </p:cNvSpPr>
          <p:nvPr/>
        </p:nvSpPr>
        <p:spPr bwMode="auto">
          <a:xfrm>
            <a:off x="5469108" y="4140853"/>
            <a:ext cx="239594" cy="0"/>
          </a:xfrm>
          <a:prstGeom prst="line">
            <a:avLst/>
          </a:prstGeom>
          <a:noFill/>
          <a:ln w="76200">
            <a:solidFill>
              <a:srgbClr val="FF00FF"/>
            </a:solidFill>
            <a:round/>
            <a:headEnd type="none" w="med" len="med"/>
            <a:tailEnd type="triangle" w="sm" len="sm"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97" name="Line 107"/>
          <p:cNvSpPr>
            <a:spLocks noChangeAspect="1" noChangeShapeType="1"/>
          </p:cNvSpPr>
          <p:nvPr/>
        </p:nvSpPr>
        <p:spPr bwMode="auto">
          <a:xfrm>
            <a:off x="6320726" y="3662766"/>
            <a:ext cx="200024" cy="0"/>
          </a:xfrm>
          <a:prstGeom prst="line">
            <a:avLst/>
          </a:prstGeom>
          <a:noFill/>
          <a:ln w="19050">
            <a:solidFill>
              <a:srgbClr val="FFFF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1" name="台形 280"/>
          <p:cNvSpPr/>
          <p:nvPr/>
        </p:nvSpPr>
        <p:spPr bwMode="auto">
          <a:xfrm rot="16200000" flipH="1">
            <a:off x="5671977" y="4043513"/>
            <a:ext cx="2976568" cy="171481"/>
          </a:xfrm>
          <a:prstGeom prst="trapezoid">
            <a:avLst>
              <a:gd name="adj" fmla="val 48333"/>
            </a:avLst>
          </a:prstGeom>
          <a:solidFill>
            <a:schemeClr val="bg1"/>
          </a:solidFill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288000" tIns="90000" rIns="288000" bIns="90000" anchor="ctr"/>
          <a:lstStyle/>
          <a:p>
            <a:pPr>
              <a:defRPr/>
            </a:pPr>
            <a:endParaRPr lang="ja-JP" altLang="en-US" sz="2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10" name="台形 309"/>
          <p:cNvSpPr/>
          <p:nvPr/>
        </p:nvSpPr>
        <p:spPr bwMode="auto">
          <a:xfrm rot="5400000" flipH="1">
            <a:off x="-239547" y="4011418"/>
            <a:ext cx="2807569" cy="161924"/>
          </a:xfrm>
          <a:prstGeom prst="trapezoid">
            <a:avLst>
              <a:gd name="adj" fmla="val 48333"/>
            </a:avLst>
          </a:prstGeom>
          <a:solidFill>
            <a:schemeClr val="bg1"/>
          </a:solidFill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288000" tIns="90000" rIns="288000" bIns="90000" anchor="ctr"/>
          <a:lstStyle/>
          <a:p>
            <a:pPr>
              <a:defRPr/>
            </a:pPr>
            <a:endParaRPr lang="ja-JP" altLang="en-US" sz="2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11" name="台形 139"/>
          <p:cNvSpPr/>
          <p:nvPr/>
        </p:nvSpPr>
        <p:spPr bwMode="auto">
          <a:xfrm rot="16200000" flipH="1">
            <a:off x="1151123" y="4011418"/>
            <a:ext cx="2807569" cy="161924"/>
          </a:xfrm>
          <a:prstGeom prst="trapezoid">
            <a:avLst>
              <a:gd name="adj" fmla="val 48333"/>
            </a:avLst>
          </a:prstGeom>
          <a:solidFill>
            <a:schemeClr val="bg1"/>
          </a:solidFill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288000" tIns="90000" rIns="288000" bIns="90000" anchor="ctr"/>
          <a:lstStyle/>
          <a:p>
            <a:pPr>
              <a:defRPr/>
            </a:pPr>
            <a:endParaRPr lang="ja-JP" altLang="en-US" sz="2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12" name="台形 311"/>
          <p:cNvSpPr/>
          <p:nvPr/>
        </p:nvSpPr>
        <p:spPr bwMode="auto">
          <a:xfrm rot="5400000" flipH="1">
            <a:off x="2698936" y="4011418"/>
            <a:ext cx="2807569" cy="161924"/>
          </a:xfrm>
          <a:prstGeom prst="trapezoid">
            <a:avLst>
              <a:gd name="adj" fmla="val 48333"/>
            </a:avLst>
          </a:prstGeom>
          <a:solidFill>
            <a:schemeClr val="bg1"/>
          </a:solidFill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288000" tIns="90000" rIns="288000" bIns="90000" anchor="ctr"/>
          <a:lstStyle/>
          <a:p>
            <a:pPr>
              <a:defRPr/>
            </a:pPr>
            <a:endParaRPr lang="ja-JP" altLang="en-US" sz="2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44" name="フリーフォーム 343"/>
          <p:cNvSpPr/>
          <p:nvPr/>
        </p:nvSpPr>
        <p:spPr bwMode="auto">
          <a:xfrm>
            <a:off x="1835625" y="1575101"/>
            <a:ext cx="470848" cy="1165831"/>
          </a:xfrm>
          <a:custGeom>
            <a:avLst/>
            <a:gdLst>
              <a:gd name="connsiteX0" fmla="*/ 20471 w 470848"/>
              <a:gd name="connsiteY0" fmla="*/ 1091821 h 1091821"/>
              <a:gd name="connsiteX1" fmla="*/ 75063 w 470848"/>
              <a:gd name="connsiteY1" fmla="*/ 518615 h 1091821"/>
              <a:gd name="connsiteX2" fmla="*/ 470848 w 470848"/>
              <a:gd name="connsiteY2" fmla="*/ 0 h 1091821"/>
              <a:gd name="connsiteX3" fmla="*/ 470848 w 470848"/>
              <a:gd name="connsiteY3" fmla="*/ 0 h 1091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848" h="1091821">
                <a:moveTo>
                  <a:pt x="20471" y="1091821"/>
                </a:moveTo>
                <a:cubicBezTo>
                  <a:pt x="10235" y="896203"/>
                  <a:pt x="0" y="700585"/>
                  <a:pt x="75063" y="518615"/>
                </a:cubicBezTo>
                <a:cubicBezTo>
                  <a:pt x="150126" y="336645"/>
                  <a:pt x="470848" y="0"/>
                  <a:pt x="470848" y="0"/>
                </a:cubicBezTo>
                <a:lnTo>
                  <a:pt x="470848" y="0"/>
                </a:lnTo>
              </a:path>
            </a:pathLst>
          </a:custGeom>
          <a:noFill/>
          <a:ln w="28575" cap="flat" cmpd="sng" algn="ctr">
            <a:solidFill>
              <a:srgbClr val="FFFF00"/>
            </a:solidFill>
            <a:prstDash val="solid"/>
            <a:round/>
            <a:headEnd type="arrow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19" name="正方形/長方形 318"/>
          <p:cNvSpPr/>
          <p:nvPr/>
        </p:nvSpPr>
        <p:spPr>
          <a:xfrm>
            <a:off x="382138" y="190181"/>
            <a:ext cx="846161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 PLC-interferometer and temperature controller are shared by maximally </a:t>
            </a:r>
          </a:p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 wavelength channels at each of Alice and Bob. </a:t>
            </a:r>
            <a:endParaRPr lang="ja-JP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5" name="フリーフォーム 314"/>
          <p:cNvSpPr/>
          <p:nvPr/>
        </p:nvSpPr>
        <p:spPr bwMode="auto">
          <a:xfrm flipH="1">
            <a:off x="5932297" y="1501253"/>
            <a:ext cx="470848" cy="1119119"/>
          </a:xfrm>
          <a:custGeom>
            <a:avLst/>
            <a:gdLst>
              <a:gd name="connsiteX0" fmla="*/ 20471 w 470848"/>
              <a:gd name="connsiteY0" fmla="*/ 1091821 h 1091821"/>
              <a:gd name="connsiteX1" fmla="*/ 75063 w 470848"/>
              <a:gd name="connsiteY1" fmla="*/ 518615 h 1091821"/>
              <a:gd name="connsiteX2" fmla="*/ 470848 w 470848"/>
              <a:gd name="connsiteY2" fmla="*/ 0 h 1091821"/>
              <a:gd name="connsiteX3" fmla="*/ 470848 w 470848"/>
              <a:gd name="connsiteY3" fmla="*/ 0 h 1091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848" h="1091821">
                <a:moveTo>
                  <a:pt x="20471" y="1091821"/>
                </a:moveTo>
                <a:cubicBezTo>
                  <a:pt x="10235" y="896203"/>
                  <a:pt x="0" y="700585"/>
                  <a:pt x="75063" y="518615"/>
                </a:cubicBezTo>
                <a:cubicBezTo>
                  <a:pt x="150126" y="336645"/>
                  <a:pt x="470848" y="0"/>
                  <a:pt x="470848" y="0"/>
                </a:cubicBezTo>
                <a:lnTo>
                  <a:pt x="470848" y="0"/>
                </a:lnTo>
              </a:path>
            </a:pathLst>
          </a:custGeom>
          <a:noFill/>
          <a:ln w="28575" cap="flat" cmpd="sng" algn="ctr">
            <a:solidFill>
              <a:srgbClr val="FFFF00"/>
            </a:solidFill>
            <a:prstDash val="solid"/>
            <a:round/>
            <a:headEnd type="arrow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28" name="正方形/長方形 327"/>
          <p:cNvSpPr/>
          <p:nvPr/>
        </p:nvSpPr>
        <p:spPr>
          <a:xfrm>
            <a:off x="777919" y="5964821"/>
            <a:ext cx="7588150" cy="461665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It can reduce the size, cost and control complexity.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329" name="直線コネクタ 328"/>
          <p:cNvCxnSpPr/>
          <p:nvPr/>
        </p:nvCxnSpPr>
        <p:spPr bwMode="auto">
          <a:xfrm>
            <a:off x="4531068" y="4117781"/>
            <a:ext cx="873446" cy="0"/>
          </a:xfrm>
          <a:prstGeom prst="line">
            <a:avLst/>
          </a:prstGeom>
          <a:solidFill>
            <a:schemeClr val="accent1"/>
          </a:solidFill>
          <a:ln w="571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30" name="円/楕円 329"/>
          <p:cNvSpPr/>
          <p:nvPr/>
        </p:nvSpPr>
        <p:spPr>
          <a:xfrm>
            <a:off x="4764339" y="3698553"/>
            <a:ext cx="245387" cy="393809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800">
              <a:solidFill>
                <a:srgbClr val="FFFFFF"/>
              </a:solidFill>
            </a:endParaRPr>
          </a:p>
        </p:txBody>
      </p:sp>
      <p:sp>
        <p:nvSpPr>
          <p:cNvPr id="331" name="円/楕円 330"/>
          <p:cNvSpPr/>
          <p:nvPr/>
        </p:nvSpPr>
        <p:spPr>
          <a:xfrm>
            <a:off x="4911039" y="3698553"/>
            <a:ext cx="247816" cy="393809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800">
              <a:solidFill>
                <a:srgbClr val="FFFFFF"/>
              </a:solidFill>
            </a:endParaRPr>
          </a:p>
        </p:txBody>
      </p:sp>
      <p:sp>
        <p:nvSpPr>
          <p:cNvPr id="361" name="Rectangle 185"/>
          <p:cNvSpPr>
            <a:spLocks noChangeArrowheads="1"/>
          </p:cNvSpPr>
          <p:nvPr/>
        </p:nvSpPr>
        <p:spPr bwMode="auto">
          <a:xfrm>
            <a:off x="1239279" y="2104046"/>
            <a:ext cx="6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endParaRPr kumimoji="0" lang="en-US" altLang="ja-JP" sz="1800" dirty="0">
              <a:solidFill>
                <a:srgbClr val="000000"/>
              </a:solidFill>
              <a:latin typeface="Garamond" pitchFamily="18" charset="0"/>
            </a:endParaRPr>
          </a:p>
        </p:txBody>
      </p:sp>
      <p:sp>
        <p:nvSpPr>
          <p:cNvPr id="363" name="正方形/長方形 362"/>
          <p:cNvSpPr/>
          <p:nvPr/>
        </p:nvSpPr>
        <p:spPr>
          <a:xfrm>
            <a:off x="1480095" y="2775517"/>
            <a:ext cx="83535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sz="1600" dirty="0" smtClean="0"/>
              <a:t>Temp. </a:t>
            </a:r>
          </a:p>
          <a:p>
            <a:r>
              <a:rPr kumimoji="0" lang="en-US" altLang="ja-JP" sz="1600" dirty="0" smtClean="0"/>
              <a:t>Contr. </a:t>
            </a:r>
            <a:endParaRPr kumimoji="0" lang="en-US" altLang="ja-JP" sz="1600" dirty="0">
              <a:latin typeface="Garamond" pitchFamily="18" charset="0"/>
            </a:endParaRPr>
          </a:p>
        </p:txBody>
      </p:sp>
      <p:sp>
        <p:nvSpPr>
          <p:cNvPr id="364" name="正方形/長方形 363"/>
          <p:cNvSpPr/>
          <p:nvPr/>
        </p:nvSpPr>
        <p:spPr>
          <a:xfrm>
            <a:off x="5966370" y="2727892"/>
            <a:ext cx="83535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sz="1600" dirty="0" smtClean="0"/>
              <a:t>Temp. </a:t>
            </a:r>
          </a:p>
          <a:p>
            <a:r>
              <a:rPr kumimoji="0" lang="en-US" altLang="ja-JP" sz="1600" dirty="0" smtClean="0"/>
              <a:t>Contr. </a:t>
            </a:r>
            <a:endParaRPr kumimoji="0" lang="en-US" altLang="ja-JP" sz="1600" dirty="0">
              <a:latin typeface="Garamond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正方形/長方形 511"/>
          <p:cNvSpPr/>
          <p:nvPr/>
        </p:nvSpPr>
        <p:spPr>
          <a:xfrm>
            <a:off x="696026" y="180774"/>
            <a:ext cx="773828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Compensation of </a:t>
            </a:r>
          </a:p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wavelength-dependent phase mismatches</a:t>
            </a:r>
          </a:p>
        </p:txBody>
      </p:sp>
      <p:grpSp>
        <p:nvGrpSpPr>
          <p:cNvPr id="568" name="グループ化 567"/>
          <p:cNvGrpSpPr/>
          <p:nvPr/>
        </p:nvGrpSpPr>
        <p:grpSpPr>
          <a:xfrm>
            <a:off x="127096" y="2351305"/>
            <a:ext cx="8921368" cy="4018804"/>
            <a:chOff x="140744" y="1778089"/>
            <a:chExt cx="8921368" cy="4018804"/>
          </a:xfrm>
        </p:grpSpPr>
        <p:sp>
          <p:nvSpPr>
            <p:cNvPr id="303" name="Oval 98"/>
            <p:cNvSpPr>
              <a:spLocks noChangeArrowheads="1"/>
            </p:cNvSpPr>
            <p:nvPr/>
          </p:nvSpPr>
          <p:spPr bwMode="auto">
            <a:xfrm>
              <a:off x="8245502" y="3320538"/>
              <a:ext cx="302762" cy="536053"/>
            </a:xfrm>
            <a:prstGeom prst="ellipse">
              <a:avLst/>
            </a:prstGeom>
            <a:noFill/>
            <a:ln w="38100" cap="rnd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304" name="Oval 99"/>
            <p:cNvSpPr>
              <a:spLocks noChangeArrowheads="1"/>
            </p:cNvSpPr>
            <p:nvPr/>
          </p:nvSpPr>
          <p:spPr bwMode="auto">
            <a:xfrm>
              <a:off x="8396883" y="3320538"/>
              <a:ext cx="300195" cy="536053"/>
            </a:xfrm>
            <a:prstGeom prst="ellipse">
              <a:avLst/>
            </a:prstGeom>
            <a:noFill/>
            <a:ln w="38100" cap="rnd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305" name="Line 123"/>
            <p:cNvSpPr>
              <a:spLocks noChangeShapeType="1"/>
            </p:cNvSpPr>
            <p:nvPr/>
          </p:nvSpPr>
          <p:spPr bwMode="auto">
            <a:xfrm flipV="1">
              <a:off x="7883690" y="3868502"/>
              <a:ext cx="1178422" cy="0"/>
            </a:xfrm>
            <a:prstGeom prst="line">
              <a:avLst/>
            </a:prstGeom>
            <a:noFill/>
            <a:ln w="38100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grpSp>
          <p:nvGrpSpPr>
            <p:cNvPr id="2" name="グループ化 249"/>
            <p:cNvGrpSpPr/>
            <p:nvPr/>
          </p:nvGrpSpPr>
          <p:grpSpPr>
            <a:xfrm>
              <a:off x="4611221" y="3981541"/>
              <a:ext cx="1123808" cy="538695"/>
              <a:chOff x="3064950" y="2124224"/>
              <a:chExt cx="695325" cy="323851"/>
            </a:xfrm>
            <a:solidFill>
              <a:srgbClr val="FFFF00"/>
            </a:solidFill>
          </p:grpSpPr>
          <p:grpSp>
            <p:nvGrpSpPr>
              <p:cNvPr id="3" name="Group 282"/>
              <p:cNvGrpSpPr>
                <a:grpSpLocks/>
              </p:cNvGrpSpPr>
              <p:nvPr/>
            </p:nvGrpSpPr>
            <p:grpSpPr bwMode="auto">
              <a:xfrm>
                <a:off x="3064950" y="2124224"/>
                <a:ext cx="46037" cy="46037"/>
                <a:chOff x="1998" y="1318"/>
                <a:chExt cx="29" cy="29"/>
              </a:xfrm>
              <a:grpFill/>
            </p:grpSpPr>
            <p:sp>
              <p:nvSpPr>
                <p:cNvPr id="341" name="Oval 280"/>
                <p:cNvSpPr>
                  <a:spLocks noChangeArrowheads="1"/>
                </p:cNvSpPr>
                <p:nvPr/>
              </p:nvSpPr>
              <p:spPr bwMode="auto">
                <a:xfrm>
                  <a:off x="1998" y="1318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42" name="Oval 281"/>
                <p:cNvSpPr>
                  <a:spLocks noChangeArrowheads="1"/>
                </p:cNvSpPr>
                <p:nvPr/>
              </p:nvSpPr>
              <p:spPr bwMode="auto">
                <a:xfrm>
                  <a:off x="1998" y="1318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4" name="Group 285"/>
              <p:cNvGrpSpPr>
                <a:grpSpLocks/>
              </p:cNvGrpSpPr>
              <p:nvPr/>
            </p:nvGrpSpPr>
            <p:grpSpPr bwMode="auto">
              <a:xfrm>
                <a:off x="3064950" y="2263924"/>
                <a:ext cx="46037" cy="46037"/>
                <a:chOff x="1998" y="1406"/>
                <a:chExt cx="29" cy="29"/>
              </a:xfrm>
              <a:grpFill/>
            </p:grpSpPr>
            <p:sp>
              <p:nvSpPr>
                <p:cNvPr id="339" name="Oval 283"/>
                <p:cNvSpPr>
                  <a:spLocks noChangeArrowheads="1"/>
                </p:cNvSpPr>
                <p:nvPr/>
              </p:nvSpPr>
              <p:spPr bwMode="auto">
                <a:xfrm>
                  <a:off x="1998" y="1406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40" name="Oval 284"/>
                <p:cNvSpPr>
                  <a:spLocks noChangeArrowheads="1"/>
                </p:cNvSpPr>
                <p:nvPr/>
              </p:nvSpPr>
              <p:spPr bwMode="auto">
                <a:xfrm>
                  <a:off x="1998" y="1406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5" name="Group 288"/>
              <p:cNvGrpSpPr>
                <a:grpSpLocks/>
              </p:cNvGrpSpPr>
              <p:nvPr/>
            </p:nvGrpSpPr>
            <p:grpSpPr bwMode="auto">
              <a:xfrm>
                <a:off x="3064950" y="2402037"/>
                <a:ext cx="46037" cy="46037"/>
                <a:chOff x="1998" y="1493"/>
                <a:chExt cx="29" cy="29"/>
              </a:xfrm>
              <a:grpFill/>
            </p:grpSpPr>
            <p:sp>
              <p:nvSpPr>
                <p:cNvPr id="337" name="Oval 286"/>
                <p:cNvSpPr>
                  <a:spLocks noChangeArrowheads="1"/>
                </p:cNvSpPr>
                <p:nvPr/>
              </p:nvSpPr>
              <p:spPr bwMode="auto">
                <a:xfrm>
                  <a:off x="1998" y="1493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38" name="Oval 287"/>
                <p:cNvSpPr>
                  <a:spLocks noChangeArrowheads="1"/>
                </p:cNvSpPr>
                <p:nvPr/>
              </p:nvSpPr>
              <p:spPr bwMode="auto">
                <a:xfrm>
                  <a:off x="1998" y="1493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6" name="Group 291"/>
              <p:cNvGrpSpPr>
                <a:grpSpLocks/>
              </p:cNvGrpSpPr>
              <p:nvPr/>
            </p:nvGrpSpPr>
            <p:grpSpPr bwMode="auto">
              <a:xfrm>
                <a:off x="3064950" y="2124224"/>
                <a:ext cx="46037" cy="46037"/>
                <a:chOff x="1998" y="1318"/>
                <a:chExt cx="29" cy="29"/>
              </a:xfrm>
              <a:grpFill/>
            </p:grpSpPr>
            <p:sp>
              <p:nvSpPr>
                <p:cNvPr id="335" name="Oval 289"/>
                <p:cNvSpPr>
                  <a:spLocks noChangeArrowheads="1"/>
                </p:cNvSpPr>
                <p:nvPr/>
              </p:nvSpPr>
              <p:spPr bwMode="auto">
                <a:xfrm>
                  <a:off x="1998" y="1318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36" name="Oval 290"/>
                <p:cNvSpPr>
                  <a:spLocks noChangeArrowheads="1"/>
                </p:cNvSpPr>
                <p:nvPr/>
              </p:nvSpPr>
              <p:spPr bwMode="auto">
                <a:xfrm>
                  <a:off x="1998" y="1318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7" name="Group 294"/>
              <p:cNvGrpSpPr>
                <a:grpSpLocks/>
              </p:cNvGrpSpPr>
              <p:nvPr/>
            </p:nvGrpSpPr>
            <p:grpSpPr bwMode="auto">
              <a:xfrm>
                <a:off x="3064950" y="2263924"/>
                <a:ext cx="46037" cy="46037"/>
                <a:chOff x="1998" y="1406"/>
                <a:chExt cx="29" cy="29"/>
              </a:xfrm>
              <a:grpFill/>
            </p:grpSpPr>
            <p:sp>
              <p:nvSpPr>
                <p:cNvPr id="333" name="Oval 292"/>
                <p:cNvSpPr>
                  <a:spLocks noChangeArrowheads="1"/>
                </p:cNvSpPr>
                <p:nvPr/>
              </p:nvSpPr>
              <p:spPr bwMode="auto">
                <a:xfrm>
                  <a:off x="1998" y="1406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34" name="Oval 293"/>
                <p:cNvSpPr>
                  <a:spLocks noChangeArrowheads="1"/>
                </p:cNvSpPr>
                <p:nvPr/>
              </p:nvSpPr>
              <p:spPr bwMode="auto">
                <a:xfrm>
                  <a:off x="1998" y="1406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8" name="Group 297"/>
              <p:cNvGrpSpPr>
                <a:grpSpLocks/>
              </p:cNvGrpSpPr>
              <p:nvPr/>
            </p:nvGrpSpPr>
            <p:grpSpPr bwMode="auto">
              <a:xfrm>
                <a:off x="3064950" y="2402037"/>
                <a:ext cx="46037" cy="46037"/>
                <a:chOff x="1998" y="1493"/>
                <a:chExt cx="29" cy="29"/>
              </a:xfrm>
              <a:grpFill/>
            </p:grpSpPr>
            <p:sp>
              <p:nvSpPr>
                <p:cNvPr id="331" name="Oval 295"/>
                <p:cNvSpPr>
                  <a:spLocks noChangeArrowheads="1"/>
                </p:cNvSpPr>
                <p:nvPr/>
              </p:nvSpPr>
              <p:spPr bwMode="auto">
                <a:xfrm>
                  <a:off x="1998" y="1493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32" name="Oval 296"/>
                <p:cNvSpPr>
                  <a:spLocks noChangeArrowheads="1"/>
                </p:cNvSpPr>
                <p:nvPr/>
              </p:nvSpPr>
              <p:spPr bwMode="auto">
                <a:xfrm>
                  <a:off x="1998" y="1493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9" name="Group 318"/>
              <p:cNvGrpSpPr>
                <a:grpSpLocks/>
              </p:cNvGrpSpPr>
              <p:nvPr/>
            </p:nvGrpSpPr>
            <p:grpSpPr bwMode="auto">
              <a:xfrm>
                <a:off x="3714238" y="2124225"/>
                <a:ext cx="46037" cy="46038"/>
                <a:chOff x="2407" y="1318"/>
                <a:chExt cx="29" cy="29"/>
              </a:xfrm>
              <a:grpFill/>
            </p:grpSpPr>
            <p:sp>
              <p:nvSpPr>
                <p:cNvPr id="329" name="Oval 316"/>
                <p:cNvSpPr>
                  <a:spLocks noChangeArrowheads="1"/>
                </p:cNvSpPr>
                <p:nvPr/>
              </p:nvSpPr>
              <p:spPr bwMode="auto">
                <a:xfrm>
                  <a:off x="2407" y="1318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30" name="Oval 317"/>
                <p:cNvSpPr>
                  <a:spLocks noChangeArrowheads="1"/>
                </p:cNvSpPr>
                <p:nvPr/>
              </p:nvSpPr>
              <p:spPr bwMode="auto">
                <a:xfrm>
                  <a:off x="2407" y="1318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10" name="Group 321"/>
              <p:cNvGrpSpPr>
                <a:grpSpLocks/>
              </p:cNvGrpSpPr>
              <p:nvPr/>
            </p:nvGrpSpPr>
            <p:grpSpPr bwMode="auto">
              <a:xfrm>
                <a:off x="3714238" y="2263925"/>
                <a:ext cx="46037" cy="46038"/>
                <a:chOff x="2407" y="1406"/>
                <a:chExt cx="29" cy="29"/>
              </a:xfrm>
              <a:grpFill/>
            </p:grpSpPr>
            <p:sp>
              <p:nvSpPr>
                <p:cNvPr id="327" name="Oval 319"/>
                <p:cNvSpPr>
                  <a:spLocks noChangeArrowheads="1"/>
                </p:cNvSpPr>
                <p:nvPr/>
              </p:nvSpPr>
              <p:spPr bwMode="auto">
                <a:xfrm>
                  <a:off x="2407" y="1406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28" name="Oval 320"/>
                <p:cNvSpPr>
                  <a:spLocks noChangeArrowheads="1"/>
                </p:cNvSpPr>
                <p:nvPr/>
              </p:nvSpPr>
              <p:spPr bwMode="auto">
                <a:xfrm>
                  <a:off x="2407" y="1406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11" name="Group 324"/>
              <p:cNvGrpSpPr>
                <a:grpSpLocks/>
              </p:cNvGrpSpPr>
              <p:nvPr/>
            </p:nvGrpSpPr>
            <p:grpSpPr bwMode="auto">
              <a:xfrm>
                <a:off x="3714238" y="2402037"/>
                <a:ext cx="46037" cy="46038"/>
                <a:chOff x="2407" y="1493"/>
                <a:chExt cx="29" cy="29"/>
              </a:xfrm>
              <a:grpFill/>
            </p:grpSpPr>
            <p:sp>
              <p:nvSpPr>
                <p:cNvPr id="325" name="Oval 322"/>
                <p:cNvSpPr>
                  <a:spLocks noChangeArrowheads="1"/>
                </p:cNvSpPr>
                <p:nvPr/>
              </p:nvSpPr>
              <p:spPr bwMode="auto">
                <a:xfrm>
                  <a:off x="2407" y="1493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26" name="Oval 323"/>
                <p:cNvSpPr>
                  <a:spLocks noChangeArrowheads="1"/>
                </p:cNvSpPr>
                <p:nvPr/>
              </p:nvSpPr>
              <p:spPr bwMode="auto">
                <a:xfrm>
                  <a:off x="2407" y="1493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12" name="Group 327"/>
              <p:cNvGrpSpPr>
                <a:grpSpLocks/>
              </p:cNvGrpSpPr>
              <p:nvPr/>
            </p:nvGrpSpPr>
            <p:grpSpPr bwMode="auto">
              <a:xfrm>
                <a:off x="3714238" y="2124225"/>
                <a:ext cx="46037" cy="46038"/>
                <a:chOff x="2407" y="1318"/>
                <a:chExt cx="29" cy="29"/>
              </a:xfrm>
              <a:grpFill/>
            </p:grpSpPr>
            <p:sp>
              <p:nvSpPr>
                <p:cNvPr id="323" name="Oval 325"/>
                <p:cNvSpPr>
                  <a:spLocks noChangeArrowheads="1"/>
                </p:cNvSpPr>
                <p:nvPr/>
              </p:nvSpPr>
              <p:spPr bwMode="auto">
                <a:xfrm>
                  <a:off x="2407" y="1318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24" name="Oval 326"/>
                <p:cNvSpPr>
                  <a:spLocks noChangeArrowheads="1"/>
                </p:cNvSpPr>
                <p:nvPr/>
              </p:nvSpPr>
              <p:spPr bwMode="auto">
                <a:xfrm>
                  <a:off x="2407" y="1318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13" name="Group 330"/>
              <p:cNvGrpSpPr>
                <a:grpSpLocks/>
              </p:cNvGrpSpPr>
              <p:nvPr/>
            </p:nvGrpSpPr>
            <p:grpSpPr bwMode="auto">
              <a:xfrm>
                <a:off x="3714238" y="2263925"/>
                <a:ext cx="46037" cy="46038"/>
                <a:chOff x="2407" y="1406"/>
                <a:chExt cx="29" cy="29"/>
              </a:xfrm>
              <a:grpFill/>
            </p:grpSpPr>
            <p:sp>
              <p:nvSpPr>
                <p:cNvPr id="321" name="Oval 328"/>
                <p:cNvSpPr>
                  <a:spLocks noChangeArrowheads="1"/>
                </p:cNvSpPr>
                <p:nvPr/>
              </p:nvSpPr>
              <p:spPr bwMode="auto">
                <a:xfrm>
                  <a:off x="2407" y="1406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22" name="Oval 329"/>
                <p:cNvSpPr>
                  <a:spLocks noChangeArrowheads="1"/>
                </p:cNvSpPr>
                <p:nvPr/>
              </p:nvSpPr>
              <p:spPr bwMode="auto">
                <a:xfrm>
                  <a:off x="2407" y="1406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14" name="Group 333"/>
              <p:cNvGrpSpPr>
                <a:grpSpLocks/>
              </p:cNvGrpSpPr>
              <p:nvPr/>
            </p:nvGrpSpPr>
            <p:grpSpPr bwMode="auto">
              <a:xfrm>
                <a:off x="3714238" y="2402037"/>
                <a:ext cx="46037" cy="46038"/>
                <a:chOff x="2407" y="1493"/>
                <a:chExt cx="29" cy="29"/>
              </a:xfrm>
              <a:grpFill/>
            </p:grpSpPr>
            <p:sp>
              <p:nvSpPr>
                <p:cNvPr id="319" name="Oval 331"/>
                <p:cNvSpPr>
                  <a:spLocks noChangeArrowheads="1"/>
                </p:cNvSpPr>
                <p:nvPr/>
              </p:nvSpPr>
              <p:spPr bwMode="auto">
                <a:xfrm>
                  <a:off x="2407" y="1493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20" name="Oval 332"/>
                <p:cNvSpPr>
                  <a:spLocks noChangeArrowheads="1"/>
                </p:cNvSpPr>
                <p:nvPr/>
              </p:nvSpPr>
              <p:spPr bwMode="auto">
                <a:xfrm>
                  <a:off x="2407" y="1493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</p:grpSp>
        <p:sp>
          <p:nvSpPr>
            <p:cNvPr id="356" name="Line 40"/>
            <p:cNvSpPr>
              <a:spLocks noChangeShapeType="1"/>
            </p:cNvSpPr>
            <p:nvPr/>
          </p:nvSpPr>
          <p:spPr bwMode="auto">
            <a:xfrm>
              <a:off x="945756" y="2376079"/>
              <a:ext cx="465837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357" name="Line 40"/>
            <p:cNvSpPr>
              <a:spLocks noChangeShapeType="1"/>
            </p:cNvSpPr>
            <p:nvPr/>
          </p:nvSpPr>
          <p:spPr bwMode="auto">
            <a:xfrm>
              <a:off x="980950" y="3445027"/>
              <a:ext cx="465837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358" name="Line 40"/>
            <p:cNvSpPr>
              <a:spLocks noChangeShapeType="1"/>
            </p:cNvSpPr>
            <p:nvPr/>
          </p:nvSpPr>
          <p:spPr bwMode="auto">
            <a:xfrm>
              <a:off x="977758" y="5359059"/>
              <a:ext cx="465837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grpSp>
          <p:nvGrpSpPr>
            <p:cNvPr id="21" name="グループ化 220"/>
            <p:cNvGrpSpPr/>
            <p:nvPr/>
          </p:nvGrpSpPr>
          <p:grpSpPr>
            <a:xfrm>
              <a:off x="534949" y="4104448"/>
              <a:ext cx="68164" cy="538693"/>
              <a:chOff x="1963738" y="2124225"/>
              <a:chExt cx="46037" cy="323850"/>
            </a:xfrm>
            <a:solidFill>
              <a:srgbClr val="FFFF00"/>
            </a:solidFill>
          </p:grpSpPr>
          <p:grpSp>
            <p:nvGrpSpPr>
              <p:cNvPr id="22" name="Group 300"/>
              <p:cNvGrpSpPr>
                <a:grpSpLocks/>
              </p:cNvGrpSpPr>
              <p:nvPr/>
            </p:nvGrpSpPr>
            <p:grpSpPr bwMode="auto">
              <a:xfrm>
                <a:off x="1963738" y="2124225"/>
                <a:ext cx="46037" cy="46038"/>
                <a:chOff x="1237" y="1318"/>
                <a:chExt cx="29" cy="29"/>
              </a:xfrm>
              <a:grpFill/>
            </p:grpSpPr>
            <p:sp>
              <p:nvSpPr>
                <p:cNvPr id="395" name="Oval 298"/>
                <p:cNvSpPr>
                  <a:spLocks noChangeArrowheads="1"/>
                </p:cNvSpPr>
                <p:nvPr/>
              </p:nvSpPr>
              <p:spPr bwMode="auto">
                <a:xfrm>
                  <a:off x="1237" y="1318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96" name="Oval 299"/>
                <p:cNvSpPr>
                  <a:spLocks noChangeArrowheads="1"/>
                </p:cNvSpPr>
                <p:nvPr/>
              </p:nvSpPr>
              <p:spPr bwMode="auto">
                <a:xfrm>
                  <a:off x="1237" y="1318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23" name="Group 303"/>
              <p:cNvGrpSpPr>
                <a:grpSpLocks/>
              </p:cNvGrpSpPr>
              <p:nvPr/>
            </p:nvGrpSpPr>
            <p:grpSpPr bwMode="auto">
              <a:xfrm>
                <a:off x="1963738" y="2263925"/>
                <a:ext cx="46037" cy="46038"/>
                <a:chOff x="1237" y="1406"/>
                <a:chExt cx="29" cy="29"/>
              </a:xfrm>
              <a:grpFill/>
            </p:grpSpPr>
            <p:sp>
              <p:nvSpPr>
                <p:cNvPr id="393" name="Oval 301"/>
                <p:cNvSpPr>
                  <a:spLocks noChangeArrowheads="1"/>
                </p:cNvSpPr>
                <p:nvPr/>
              </p:nvSpPr>
              <p:spPr bwMode="auto">
                <a:xfrm>
                  <a:off x="1237" y="1406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94" name="Oval 302"/>
                <p:cNvSpPr>
                  <a:spLocks noChangeArrowheads="1"/>
                </p:cNvSpPr>
                <p:nvPr/>
              </p:nvSpPr>
              <p:spPr bwMode="auto">
                <a:xfrm>
                  <a:off x="1237" y="1406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24" name="Group 306"/>
              <p:cNvGrpSpPr>
                <a:grpSpLocks/>
              </p:cNvGrpSpPr>
              <p:nvPr/>
            </p:nvGrpSpPr>
            <p:grpSpPr bwMode="auto">
              <a:xfrm>
                <a:off x="1963738" y="2402037"/>
                <a:ext cx="46037" cy="46038"/>
                <a:chOff x="1237" y="1493"/>
                <a:chExt cx="29" cy="29"/>
              </a:xfrm>
              <a:grpFill/>
            </p:grpSpPr>
            <p:sp>
              <p:nvSpPr>
                <p:cNvPr id="391" name="Oval 304"/>
                <p:cNvSpPr>
                  <a:spLocks noChangeArrowheads="1"/>
                </p:cNvSpPr>
                <p:nvPr/>
              </p:nvSpPr>
              <p:spPr bwMode="auto">
                <a:xfrm>
                  <a:off x="1237" y="1493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92" name="Oval 305"/>
                <p:cNvSpPr>
                  <a:spLocks noChangeArrowheads="1"/>
                </p:cNvSpPr>
                <p:nvPr/>
              </p:nvSpPr>
              <p:spPr bwMode="auto">
                <a:xfrm>
                  <a:off x="1237" y="1493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25" name="Group 309"/>
              <p:cNvGrpSpPr>
                <a:grpSpLocks/>
              </p:cNvGrpSpPr>
              <p:nvPr/>
            </p:nvGrpSpPr>
            <p:grpSpPr bwMode="auto">
              <a:xfrm>
                <a:off x="1963738" y="2124225"/>
                <a:ext cx="46037" cy="46038"/>
                <a:chOff x="1237" y="1318"/>
                <a:chExt cx="29" cy="29"/>
              </a:xfrm>
              <a:grpFill/>
            </p:grpSpPr>
            <p:sp>
              <p:nvSpPr>
                <p:cNvPr id="389" name="Oval 307"/>
                <p:cNvSpPr>
                  <a:spLocks noChangeArrowheads="1"/>
                </p:cNvSpPr>
                <p:nvPr/>
              </p:nvSpPr>
              <p:spPr bwMode="auto">
                <a:xfrm>
                  <a:off x="1237" y="1318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90" name="Oval 308"/>
                <p:cNvSpPr>
                  <a:spLocks noChangeArrowheads="1"/>
                </p:cNvSpPr>
                <p:nvPr/>
              </p:nvSpPr>
              <p:spPr bwMode="auto">
                <a:xfrm>
                  <a:off x="1237" y="1318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26" name="Group 312"/>
              <p:cNvGrpSpPr>
                <a:grpSpLocks/>
              </p:cNvGrpSpPr>
              <p:nvPr/>
            </p:nvGrpSpPr>
            <p:grpSpPr bwMode="auto">
              <a:xfrm>
                <a:off x="1963738" y="2263925"/>
                <a:ext cx="46037" cy="46038"/>
                <a:chOff x="1237" y="1406"/>
                <a:chExt cx="29" cy="29"/>
              </a:xfrm>
              <a:grpFill/>
            </p:grpSpPr>
            <p:sp>
              <p:nvSpPr>
                <p:cNvPr id="387" name="Oval 310"/>
                <p:cNvSpPr>
                  <a:spLocks noChangeArrowheads="1"/>
                </p:cNvSpPr>
                <p:nvPr/>
              </p:nvSpPr>
              <p:spPr bwMode="auto">
                <a:xfrm>
                  <a:off x="1237" y="1406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88" name="Oval 311"/>
                <p:cNvSpPr>
                  <a:spLocks noChangeArrowheads="1"/>
                </p:cNvSpPr>
                <p:nvPr/>
              </p:nvSpPr>
              <p:spPr bwMode="auto">
                <a:xfrm>
                  <a:off x="1237" y="1406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  <p:grpSp>
            <p:nvGrpSpPr>
              <p:cNvPr id="27" name="Group 315"/>
              <p:cNvGrpSpPr>
                <a:grpSpLocks/>
              </p:cNvGrpSpPr>
              <p:nvPr/>
            </p:nvGrpSpPr>
            <p:grpSpPr bwMode="auto">
              <a:xfrm>
                <a:off x="1963738" y="2402037"/>
                <a:ext cx="46037" cy="46038"/>
                <a:chOff x="1237" y="1493"/>
                <a:chExt cx="29" cy="29"/>
              </a:xfrm>
              <a:grpFill/>
            </p:grpSpPr>
            <p:sp>
              <p:nvSpPr>
                <p:cNvPr id="385" name="Oval 313"/>
                <p:cNvSpPr>
                  <a:spLocks noChangeArrowheads="1"/>
                </p:cNvSpPr>
                <p:nvPr/>
              </p:nvSpPr>
              <p:spPr bwMode="auto">
                <a:xfrm>
                  <a:off x="1237" y="1493"/>
                  <a:ext cx="29" cy="29"/>
                </a:xfrm>
                <a:prstGeom prst="ellipse">
                  <a:avLst/>
                </a:prstGeom>
                <a:grp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  <p:sp>
              <p:nvSpPr>
                <p:cNvPr id="386" name="Oval 314"/>
                <p:cNvSpPr>
                  <a:spLocks noChangeArrowheads="1"/>
                </p:cNvSpPr>
                <p:nvPr/>
              </p:nvSpPr>
              <p:spPr bwMode="auto">
                <a:xfrm>
                  <a:off x="1237" y="1493"/>
                  <a:ext cx="29" cy="29"/>
                </a:xfrm>
                <a:prstGeom prst="ellipse">
                  <a:avLst/>
                </a:prstGeom>
                <a:grpFill/>
                <a:ln w="6350" cap="rnd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800"/>
                </a:p>
              </p:txBody>
            </p:sp>
          </p:grpSp>
        </p:grpSp>
        <p:sp>
          <p:nvSpPr>
            <p:cNvPr id="397" name="Rectangle 335"/>
            <p:cNvSpPr>
              <a:spLocks noChangeArrowheads="1"/>
            </p:cNvSpPr>
            <p:nvPr/>
          </p:nvSpPr>
          <p:spPr bwMode="auto">
            <a:xfrm>
              <a:off x="161511" y="2169718"/>
              <a:ext cx="895551" cy="388177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ja-JP" altLang="ja-JP" sz="1800" dirty="0" smtClean="0">
                  <a:solidFill>
                    <a:srgbClr val="000000"/>
                  </a:solidFill>
                  <a:cs typeface="Arial" pitchFamily="34" charset="0"/>
                </a:rPr>
                <a:t>LD</a:t>
              </a:r>
              <a:r>
                <a:rPr lang="en-US" altLang="ja-JP" sz="1800" dirty="0" smtClean="0">
                  <a:solidFill>
                    <a:srgbClr val="000000"/>
                  </a:solidFill>
                  <a:cs typeface="Arial" pitchFamily="34" charset="0"/>
                </a:rPr>
                <a:t>-</a:t>
              </a:r>
              <a:r>
                <a:rPr lang="ja-JP" altLang="ja-JP" sz="1800" i="1" dirty="0" err="1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sz="1800" baseline="-25000" dirty="0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1</a:t>
              </a:r>
              <a:endParaRPr lang="ja-JP" altLang="ja-JP" sz="1800" b="0" baseline="-25000" dirty="0" smtClean="0">
                <a:cs typeface="ＭＳ Ｐゴシック" pitchFamily="50" charset="-128"/>
              </a:endParaRPr>
            </a:p>
          </p:txBody>
        </p:sp>
        <p:sp>
          <p:nvSpPr>
            <p:cNvPr id="398" name="Rectangle 335"/>
            <p:cNvSpPr>
              <a:spLocks noChangeArrowheads="1"/>
            </p:cNvSpPr>
            <p:nvPr/>
          </p:nvSpPr>
          <p:spPr bwMode="auto">
            <a:xfrm>
              <a:off x="167229" y="3230255"/>
              <a:ext cx="895551" cy="388177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ja-JP" altLang="ja-JP" sz="1800" dirty="0" smtClean="0">
                  <a:solidFill>
                    <a:srgbClr val="000000"/>
                  </a:solidFill>
                  <a:cs typeface="Arial" pitchFamily="34" charset="0"/>
                </a:rPr>
                <a:t>LD</a:t>
              </a:r>
              <a:r>
                <a:rPr lang="en-US" altLang="ja-JP" sz="1800" dirty="0" smtClean="0">
                  <a:solidFill>
                    <a:srgbClr val="000000"/>
                  </a:solidFill>
                  <a:cs typeface="Arial" pitchFamily="34" charset="0"/>
                </a:rPr>
                <a:t>-</a:t>
              </a:r>
              <a:r>
                <a:rPr lang="ja-JP" altLang="ja-JP" sz="1800" i="1" dirty="0" err="1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sz="1800" baseline="-25000" dirty="0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2</a:t>
              </a:r>
              <a:endParaRPr lang="ja-JP" altLang="ja-JP" sz="1800" b="0" baseline="-25000" dirty="0" smtClean="0">
                <a:cs typeface="ＭＳ Ｐゴシック" pitchFamily="50" charset="-128"/>
              </a:endParaRPr>
            </a:p>
          </p:txBody>
        </p:sp>
        <p:sp>
          <p:nvSpPr>
            <p:cNvPr id="399" name="Rectangle 335"/>
            <p:cNvSpPr>
              <a:spLocks noChangeArrowheads="1"/>
            </p:cNvSpPr>
            <p:nvPr/>
          </p:nvSpPr>
          <p:spPr bwMode="auto">
            <a:xfrm>
              <a:off x="140744" y="5162134"/>
              <a:ext cx="910590" cy="388177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ja-JP" altLang="ja-JP" sz="1800" dirty="0" smtClean="0">
                  <a:solidFill>
                    <a:srgbClr val="000000"/>
                  </a:solidFill>
                  <a:cs typeface="Arial" pitchFamily="34" charset="0"/>
                </a:rPr>
                <a:t>LD</a:t>
              </a:r>
              <a:r>
                <a:rPr lang="en-US" altLang="ja-JP" sz="1800" dirty="0" smtClean="0">
                  <a:solidFill>
                    <a:srgbClr val="000000"/>
                  </a:solidFill>
                  <a:cs typeface="Arial" pitchFamily="34" charset="0"/>
                </a:rPr>
                <a:t>-</a:t>
              </a:r>
              <a:r>
                <a:rPr lang="ja-JP" altLang="ja-JP" sz="1800" i="1" dirty="0" err="1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lang="en-US" altLang="ja-JP" sz="1800" baseline="-25000" dirty="0" smtClean="0">
                  <a:solidFill>
                    <a:srgbClr val="000000"/>
                  </a:solidFill>
                  <a:cs typeface="Arial" pitchFamily="34" charset="0"/>
                </a:rPr>
                <a:t>8</a:t>
              </a:r>
              <a:endParaRPr lang="ja-JP" altLang="ja-JP" sz="1800" b="0" baseline="-25000" dirty="0" smtClean="0">
                <a:cs typeface="Arial" pitchFamily="34" charset="0"/>
              </a:endParaRPr>
            </a:p>
          </p:txBody>
        </p:sp>
        <p:grpSp>
          <p:nvGrpSpPr>
            <p:cNvPr id="263" name="グループ化 262"/>
            <p:cNvGrpSpPr/>
            <p:nvPr/>
          </p:nvGrpSpPr>
          <p:grpSpPr>
            <a:xfrm>
              <a:off x="3249763" y="2395293"/>
              <a:ext cx="4645888" cy="2965257"/>
              <a:chOff x="3136140" y="2273844"/>
              <a:chExt cx="1935505" cy="2578484"/>
            </a:xfrm>
          </p:grpSpPr>
          <p:sp>
            <p:nvSpPr>
              <p:cNvPr id="343" name="Line 39"/>
              <p:cNvSpPr>
                <a:spLocks noChangeShapeType="1"/>
              </p:cNvSpPr>
              <p:nvPr/>
            </p:nvSpPr>
            <p:spPr bwMode="auto">
              <a:xfrm flipV="1">
                <a:off x="3138281" y="2273844"/>
                <a:ext cx="1933364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800"/>
              </a:p>
            </p:txBody>
          </p:sp>
          <p:sp>
            <p:nvSpPr>
              <p:cNvPr id="404" name="Line 39"/>
              <p:cNvSpPr>
                <a:spLocks noChangeShapeType="1"/>
              </p:cNvSpPr>
              <p:nvPr/>
            </p:nvSpPr>
            <p:spPr bwMode="auto">
              <a:xfrm>
                <a:off x="3136140" y="4850033"/>
                <a:ext cx="1934368" cy="2295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800"/>
              </a:p>
            </p:txBody>
          </p:sp>
          <p:sp>
            <p:nvSpPr>
              <p:cNvPr id="409" name="Line 39"/>
              <p:cNvSpPr>
                <a:spLocks noChangeShapeType="1"/>
              </p:cNvSpPr>
              <p:nvPr/>
            </p:nvSpPr>
            <p:spPr bwMode="auto">
              <a:xfrm>
                <a:off x="3136724" y="3202390"/>
                <a:ext cx="1934368" cy="2295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800"/>
              </a:p>
            </p:txBody>
          </p:sp>
        </p:grpSp>
        <p:grpSp>
          <p:nvGrpSpPr>
            <p:cNvPr id="561" name="グループ化 560"/>
            <p:cNvGrpSpPr/>
            <p:nvPr/>
          </p:nvGrpSpPr>
          <p:grpSpPr>
            <a:xfrm>
              <a:off x="1255593" y="1930464"/>
              <a:ext cx="416777" cy="3866429"/>
              <a:chOff x="1137474" y="1869645"/>
              <a:chExt cx="362415" cy="3362112"/>
            </a:xfrm>
          </p:grpSpPr>
          <p:sp>
            <p:nvSpPr>
              <p:cNvPr id="365" name="Freeform 171"/>
              <p:cNvSpPr>
                <a:spLocks/>
              </p:cNvSpPr>
              <p:nvPr/>
            </p:nvSpPr>
            <p:spPr bwMode="auto">
              <a:xfrm>
                <a:off x="1137474" y="1869645"/>
                <a:ext cx="335932" cy="3362112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chemeClr val="bg1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800"/>
              </a:p>
            </p:txBody>
          </p:sp>
          <p:sp>
            <p:nvSpPr>
              <p:cNvPr id="240" name="テキスト ボックス 164"/>
              <p:cNvSpPr txBox="1">
                <a:spLocks noChangeArrowheads="1"/>
              </p:cNvSpPr>
              <p:nvPr/>
            </p:nvSpPr>
            <p:spPr bwMode="auto">
              <a:xfrm>
                <a:off x="1149738" y="3138813"/>
                <a:ext cx="350151" cy="8028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ja-JP" sz="1800" dirty="0">
                    <a:solidFill>
                      <a:srgbClr val="000000"/>
                    </a:solidFill>
                  </a:rPr>
                  <a:t>W</a:t>
                </a:r>
              </a:p>
              <a:p>
                <a:r>
                  <a:rPr lang="en-US" altLang="ja-JP" sz="1800" dirty="0">
                    <a:solidFill>
                      <a:srgbClr val="000000"/>
                    </a:solidFill>
                  </a:rPr>
                  <a:t>D</a:t>
                </a:r>
              </a:p>
              <a:p>
                <a:r>
                  <a:rPr lang="en-US" altLang="ja-JP" sz="1800" dirty="0">
                    <a:solidFill>
                      <a:srgbClr val="000000"/>
                    </a:solidFill>
                  </a:rPr>
                  <a:t>M</a:t>
                </a:r>
                <a:endParaRPr lang="ja-JP" altLang="en-US" sz="180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54" name="グループ化 553"/>
            <p:cNvGrpSpPr/>
            <p:nvPr/>
          </p:nvGrpSpPr>
          <p:grpSpPr>
            <a:xfrm>
              <a:off x="3106770" y="1926851"/>
              <a:ext cx="402674" cy="3866429"/>
              <a:chOff x="2747193" y="1866503"/>
              <a:chExt cx="350151" cy="3362112"/>
            </a:xfrm>
          </p:grpSpPr>
          <p:sp>
            <p:nvSpPr>
              <p:cNvPr id="376" name="Freeform 171"/>
              <p:cNvSpPr>
                <a:spLocks/>
              </p:cNvSpPr>
              <p:nvPr/>
            </p:nvSpPr>
            <p:spPr bwMode="auto">
              <a:xfrm flipH="1">
                <a:off x="2751172" y="1866503"/>
                <a:ext cx="332590" cy="3362112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chemeClr val="bg1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800"/>
              </a:p>
            </p:txBody>
          </p:sp>
          <p:sp>
            <p:nvSpPr>
              <p:cNvPr id="243" name="テキスト ボックス 164"/>
              <p:cNvSpPr txBox="1">
                <a:spLocks noChangeArrowheads="1"/>
              </p:cNvSpPr>
              <p:nvPr/>
            </p:nvSpPr>
            <p:spPr bwMode="auto">
              <a:xfrm>
                <a:off x="2747193" y="3144192"/>
                <a:ext cx="350151" cy="8028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ja-JP" sz="1800" dirty="0">
                    <a:solidFill>
                      <a:srgbClr val="000000"/>
                    </a:solidFill>
                  </a:rPr>
                  <a:t>W</a:t>
                </a:r>
              </a:p>
              <a:p>
                <a:r>
                  <a:rPr lang="en-US" altLang="ja-JP" sz="1800" dirty="0">
                    <a:solidFill>
                      <a:srgbClr val="000000"/>
                    </a:solidFill>
                  </a:rPr>
                  <a:t>D</a:t>
                </a:r>
              </a:p>
              <a:p>
                <a:r>
                  <a:rPr lang="en-US" altLang="ja-JP" sz="1800" dirty="0">
                    <a:solidFill>
                      <a:srgbClr val="000000"/>
                    </a:solidFill>
                  </a:rPr>
                  <a:t>M</a:t>
                </a:r>
                <a:endParaRPr lang="ja-JP" altLang="en-US" sz="1800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55" name="AutoShape 136"/>
            <p:cNvSpPr>
              <a:spLocks noChangeArrowheads="1"/>
            </p:cNvSpPr>
            <p:nvPr/>
          </p:nvSpPr>
          <p:spPr bwMode="auto">
            <a:xfrm>
              <a:off x="3690527" y="1778089"/>
              <a:ext cx="2141042" cy="935450"/>
            </a:xfrm>
            <a:prstGeom prst="roundRect">
              <a:avLst>
                <a:gd name="adj" fmla="val 12551"/>
              </a:avLst>
            </a:prstGeom>
            <a:solidFill>
              <a:schemeClr val="bg1"/>
            </a:solidFill>
            <a:ln w="28575">
              <a:solidFill>
                <a:srgbClr val="969696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56" name="Rectangle 155"/>
            <p:cNvSpPr>
              <a:spLocks noChangeArrowheads="1"/>
            </p:cNvSpPr>
            <p:nvPr/>
          </p:nvSpPr>
          <p:spPr bwMode="auto">
            <a:xfrm>
              <a:off x="4644647" y="1832293"/>
              <a:ext cx="838175" cy="283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b="1" i="1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ＭＳ Ｐゴシック" pitchFamily="50" charset="-128"/>
                </a:rPr>
                <a:t>l</a:t>
              </a:r>
              <a:r>
                <a:rPr kumimoji="1" lang="en-US" altLang="ja-JP" sz="1800" b="1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j-lt"/>
                  <a:cs typeface="ＭＳ Ｐゴシック" pitchFamily="50" charset="-128"/>
                </a:rPr>
                <a:t>1</a:t>
              </a:r>
              <a:r>
                <a:rPr lang="en-US" altLang="ja-JP" sz="1800" dirty="0" smtClean="0">
                  <a:solidFill>
                    <a:srgbClr val="000000"/>
                  </a:solidFill>
                  <a:latin typeface="Symbol" pitchFamily="18" charset="2"/>
                  <a:cs typeface="ＭＳ Ｐゴシック" pitchFamily="50" charset="-128"/>
                </a:rPr>
                <a:t> </a:t>
              </a:r>
              <a:endParaRPr kumimoji="1" lang="ja-JP" altLang="ja-JP" sz="1800" b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Symbol" pitchFamily="18" charset="2"/>
                <a:cs typeface="ＭＳ Ｐゴシック" pitchFamily="50" charset="-128"/>
              </a:endParaRPr>
            </a:p>
          </p:txBody>
        </p:sp>
        <p:sp>
          <p:nvSpPr>
            <p:cNvPr id="413" name="Rectangle 141"/>
            <p:cNvSpPr>
              <a:spLocks noChangeArrowheads="1"/>
            </p:cNvSpPr>
            <p:nvPr/>
          </p:nvSpPr>
          <p:spPr bwMode="auto">
            <a:xfrm>
              <a:off x="3843114" y="2155039"/>
              <a:ext cx="782116" cy="458606"/>
            </a:xfrm>
            <a:prstGeom prst="rect">
              <a:avLst/>
            </a:prstGeom>
            <a:solidFill>
              <a:schemeClr val="accent1"/>
            </a:solidFill>
            <a:ln w="12700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428" name="Line 150"/>
            <p:cNvSpPr>
              <a:spLocks noChangeShapeType="1"/>
            </p:cNvSpPr>
            <p:nvPr/>
          </p:nvSpPr>
          <p:spPr bwMode="auto">
            <a:xfrm flipV="1">
              <a:off x="3917068" y="2277625"/>
              <a:ext cx="151127" cy="116853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434" name="Line 151"/>
            <p:cNvSpPr>
              <a:spLocks noChangeShapeType="1"/>
            </p:cNvSpPr>
            <p:nvPr/>
          </p:nvSpPr>
          <p:spPr bwMode="auto">
            <a:xfrm>
              <a:off x="3917068" y="2394478"/>
              <a:ext cx="151127" cy="114339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grpSp>
          <p:nvGrpSpPr>
            <p:cNvPr id="463" name="Group 142"/>
            <p:cNvGrpSpPr>
              <a:grpSpLocks/>
            </p:cNvGrpSpPr>
            <p:nvPr/>
          </p:nvGrpSpPr>
          <p:grpSpPr bwMode="auto">
            <a:xfrm>
              <a:off x="4095123" y="2455468"/>
              <a:ext cx="281014" cy="88148"/>
              <a:chOff x="7380" y="6257"/>
              <a:chExt cx="1625" cy="158"/>
            </a:xfrm>
          </p:grpSpPr>
          <p:sp>
            <p:nvSpPr>
              <p:cNvPr id="497" name="Rectangle 143"/>
              <p:cNvSpPr>
                <a:spLocks noChangeArrowheads="1"/>
              </p:cNvSpPr>
              <p:nvPr/>
            </p:nvSpPr>
            <p:spPr bwMode="auto">
              <a:xfrm>
                <a:off x="7380" y="6257"/>
                <a:ext cx="1625" cy="15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98" name="Rectangle 144"/>
              <p:cNvSpPr>
                <a:spLocks noChangeArrowheads="1"/>
              </p:cNvSpPr>
              <p:nvPr/>
            </p:nvSpPr>
            <p:spPr bwMode="auto">
              <a:xfrm>
                <a:off x="7380" y="6257"/>
                <a:ext cx="1625" cy="158"/>
              </a:xfrm>
              <a:prstGeom prst="rect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73" name="Group 145"/>
            <p:cNvGrpSpPr>
              <a:grpSpLocks/>
            </p:cNvGrpSpPr>
            <p:nvPr/>
          </p:nvGrpSpPr>
          <p:grpSpPr bwMode="auto">
            <a:xfrm>
              <a:off x="4095123" y="2237163"/>
              <a:ext cx="281014" cy="91722"/>
              <a:chOff x="7380" y="5856"/>
              <a:chExt cx="1625" cy="165"/>
            </a:xfrm>
          </p:grpSpPr>
          <p:sp>
            <p:nvSpPr>
              <p:cNvPr id="488" name="Rectangle 146"/>
              <p:cNvSpPr>
                <a:spLocks noChangeArrowheads="1"/>
              </p:cNvSpPr>
              <p:nvPr/>
            </p:nvSpPr>
            <p:spPr bwMode="auto">
              <a:xfrm>
                <a:off x="7380" y="5856"/>
                <a:ext cx="1625" cy="16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93" name="Rectangle 147"/>
              <p:cNvSpPr>
                <a:spLocks noChangeArrowheads="1"/>
              </p:cNvSpPr>
              <p:nvPr/>
            </p:nvSpPr>
            <p:spPr bwMode="auto">
              <a:xfrm>
                <a:off x="7380" y="5856"/>
                <a:ext cx="1625" cy="165"/>
              </a:xfrm>
              <a:prstGeom prst="rect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77" name="Line 156"/>
            <p:cNvSpPr>
              <a:spLocks noChangeShapeType="1"/>
            </p:cNvSpPr>
            <p:nvPr/>
          </p:nvSpPr>
          <p:spPr bwMode="auto">
            <a:xfrm>
              <a:off x="4052427" y="2283776"/>
              <a:ext cx="358165" cy="0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478" name="Line 157"/>
            <p:cNvSpPr>
              <a:spLocks noChangeShapeType="1"/>
            </p:cNvSpPr>
            <p:nvPr/>
          </p:nvSpPr>
          <p:spPr bwMode="auto">
            <a:xfrm>
              <a:off x="4051525" y="2503963"/>
              <a:ext cx="363415" cy="0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447" name="Line 150"/>
            <p:cNvSpPr>
              <a:spLocks noChangeShapeType="1"/>
            </p:cNvSpPr>
            <p:nvPr/>
          </p:nvSpPr>
          <p:spPr bwMode="auto">
            <a:xfrm flipH="1" flipV="1">
              <a:off x="4400250" y="2277443"/>
              <a:ext cx="151127" cy="116853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450" name="Line 151"/>
            <p:cNvSpPr>
              <a:spLocks noChangeShapeType="1"/>
            </p:cNvSpPr>
            <p:nvPr/>
          </p:nvSpPr>
          <p:spPr bwMode="auto">
            <a:xfrm flipH="1">
              <a:off x="4400250" y="2394296"/>
              <a:ext cx="151127" cy="114339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462" name="Line 157"/>
            <p:cNvSpPr>
              <a:spLocks noChangeShapeType="1"/>
            </p:cNvSpPr>
            <p:nvPr/>
          </p:nvSpPr>
          <p:spPr bwMode="auto">
            <a:xfrm>
              <a:off x="3708621" y="2393423"/>
              <a:ext cx="233467" cy="0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14" name="Rectangle 141"/>
            <p:cNvSpPr>
              <a:spLocks noChangeArrowheads="1"/>
            </p:cNvSpPr>
            <p:nvPr/>
          </p:nvSpPr>
          <p:spPr bwMode="auto">
            <a:xfrm>
              <a:off x="4813630" y="2154140"/>
              <a:ext cx="772452" cy="458606"/>
            </a:xfrm>
            <a:prstGeom prst="rect">
              <a:avLst/>
            </a:prstGeom>
            <a:solidFill>
              <a:schemeClr val="accent1"/>
            </a:solidFill>
            <a:ln w="12700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15" name="Line 150"/>
            <p:cNvSpPr>
              <a:spLocks noChangeShapeType="1"/>
            </p:cNvSpPr>
            <p:nvPr/>
          </p:nvSpPr>
          <p:spPr bwMode="auto">
            <a:xfrm flipV="1">
              <a:off x="4887583" y="2276726"/>
              <a:ext cx="151127" cy="116853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16" name="Line 151"/>
            <p:cNvSpPr>
              <a:spLocks noChangeShapeType="1"/>
            </p:cNvSpPr>
            <p:nvPr/>
          </p:nvSpPr>
          <p:spPr bwMode="auto">
            <a:xfrm>
              <a:off x="4887583" y="2393578"/>
              <a:ext cx="151127" cy="114339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grpSp>
          <p:nvGrpSpPr>
            <p:cNvPr id="522" name="Group 142"/>
            <p:cNvGrpSpPr>
              <a:grpSpLocks/>
            </p:cNvGrpSpPr>
            <p:nvPr/>
          </p:nvGrpSpPr>
          <p:grpSpPr bwMode="auto">
            <a:xfrm>
              <a:off x="5065638" y="2461398"/>
              <a:ext cx="281014" cy="88148"/>
              <a:chOff x="7380" y="6257"/>
              <a:chExt cx="1625" cy="158"/>
            </a:xfrm>
          </p:grpSpPr>
          <p:sp>
            <p:nvSpPr>
              <p:cNvPr id="528" name="Rectangle 143"/>
              <p:cNvSpPr>
                <a:spLocks noChangeArrowheads="1"/>
              </p:cNvSpPr>
              <p:nvPr/>
            </p:nvSpPr>
            <p:spPr bwMode="auto">
              <a:xfrm>
                <a:off x="7380" y="6257"/>
                <a:ext cx="1625" cy="15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29" name="Rectangle 144"/>
              <p:cNvSpPr>
                <a:spLocks noChangeArrowheads="1"/>
              </p:cNvSpPr>
              <p:nvPr/>
            </p:nvSpPr>
            <p:spPr bwMode="auto">
              <a:xfrm>
                <a:off x="7380" y="6257"/>
                <a:ext cx="1625" cy="158"/>
              </a:xfrm>
              <a:prstGeom prst="rect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23" name="Group 145"/>
            <p:cNvGrpSpPr>
              <a:grpSpLocks/>
            </p:cNvGrpSpPr>
            <p:nvPr/>
          </p:nvGrpSpPr>
          <p:grpSpPr bwMode="auto">
            <a:xfrm>
              <a:off x="5065638" y="2232098"/>
              <a:ext cx="281014" cy="91722"/>
              <a:chOff x="7380" y="5856"/>
              <a:chExt cx="1625" cy="165"/>
            </a:xfrm>
          </p:grpSpPr>
          <p:sp>
            <p:nvSpPr>
              <p:cNvPr id="526" name="Rectangle 146"/>
              <p:cNvSpPr>
                <a:spLocks noChangeArrowheads="1"/>
              </p:cNvSpPr>
              <p:nvPr/>
            </p:nvSpPr>
            <p:spPr bwMode="auto">
              <a:xfrm>
                <a:off x="7380" y="5856"/>
                <a:ext cx="1625" cy="165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27" name="Rectangle 147"/>
              <p:cNvSpPr>
                <a:spLocks noChangeArrowheads="1"/>
              </p:cNvSpPr>
              <p:nvPr/>
            </p:nvSpPr>
            <p:spPr bwMode="auto">
              <a:xfrm>
                <a:off x="7380" y="5856"/>
                <a:ext cx="1625" cy="165"/>
              </a:xfrm>
              <a:prstGeom prst="rect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24" name="Line 156"/>
            <p:cNvSpPr>
              <a:spLocks noChangeShapeType="1"/>
            </p:cNvSpPr>
            <p:nvPr/>
          </p:nvSpPr>
          <p:spPr bwMode="auto">
            <a:xfrm flipV="1">
              <a:off x="5028870" y="2278712"/>
              <a:ext cx="359066" cy="1136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25" name="Line 157"/>
            <p:cNvSpPr>
              <a:spLocks noChangeShapeType="1"/>
            </p:cNvSpPr>
            <p:nvPr/>
          </p:nvSpPr>
          <p:spPr bwMode="auto">
            <a:xfrm>
              <a:off x="5022041" y="2509893"/>
              <a:ext cx="363415" cy="0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18" name="Line 150"/>
            <p:cNvSpPr>
              <a:spLocks noChangeShapeType="1"/>
            </p:cNvSpPr>
            <p:nvPr/>
          </p:nvSpPr>
          <p:spPr bwMode="auto">
            <a:xfrm flipH="1" flipV="1">
              <a:off x="5370765" y="2276544"/>
              <a:ext cx="151127" cy="116853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19" name="Line 151"/>
            <p:cNvSpPr>
              <a:spLocks noChangeShapeType="1"/>
            </p:cNvSpPr>
            <p:nvPr/>
          </p:nvSpPr>
          <p:spPr bwMode="auto">
            <a:xfrm flipH="1">
              <a:off x="5370765" y="2393397"/>
              <a:ext cx="151127" cy="114339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259" name="Line 157"/>
            <p:cNvSpPr>
              <a:spLocks noChangeShapeType="1"/>
            </p:cNvSpPr>
            <p:nvPr/>
          </p:nvSpPr>
          <p:spPr bwMode="auto">
            <a:xfrm>
              <a:off x="5524780" y="2394766"/>
              <a:ext cx="290009" cy="0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458" name="Line 157"/>
            <p:cNvSpPr>
              <a:spLocks noChangeShapeType="1"/>
            </p:cNvSpPr>
            <p:nvPr/>
          </p:nvSpPr>
          <p:spPr bwMode="auto">
            <a:xfrm>
              <a:off x="4523304" y="2392887"/>
              <a:ext cx="379627" cy="0"/>
            </a:xfrm>
            <a:prstGeom prst="line">
              <a:avLst/>
            </a:prstGeom>
            <a:noFill/>
            <a:ln w="3810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800">
                <a:solidFill>
                  <a:srgbClr val="000000"/>
                </a:solidFill>
              </a:endParaRPr>
            </a:p>
          </p:txBody>
        </p:sp>
        <p:grpSp>
          <p:nvGrpSpPr>
            <p:cNvPr id="265" name="グループ化 264"/>
            <p:cNvGrpSpPr/>
            <p:nvPr/>
          </p:nvGrpSpPr>
          <p:grpSpPr>
            <a:xfrm>
              <a:off x="3657921" y="2853097"/>
              <a:ext cx="3076533" cy="935450"/>
              <a:chOff x="3392518" y="1190464"/>
              <a:chExt cx="2675246" cy="813435"/>
            </a:xfrm>
          </p:grpSpPr>
          <p:sp>
            <p:nvSpPr>
              <p:cNvPr id="266" name="AutoShape 136"/>
              <p:cNvSpPr>
                <a:spLocks noChangeArrowheads="1"/>
              </p:cNvSpPr>
              <p:nvPr/>
            </p:nvSpPr>
            <p:spPr bwMode="auto">
              <a:xfrm>
                <a:off x="3392518" y="1190464"/>
                <a:ext cx="2675246" cy="813435"/>
              </a:xfrm>
              <a:prstGeom prst="roundRect">
                <a:avLst>
                  <a:gd name="adj" fmla="val 12551"/>
                </a:avLst>
              </a:prstGeom>
              <a:solidFill>
                <a:schemeClr val="bg1"/>
              </a:solidFill>
              <a:ln w="2857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7" name="Rectangle 155"/>
              <p:cNvSpPr>
                <a:spLocks noChangeArrowheads="1"/>
              </p:cNvSpPr>
              <p:nvPr/>
            </p:nvSpPr>
            <p:spPr bwMode="auto">
              <a:xfrm>
                <a:off x="5270470" y="1287361"/>
                <a:ext cx="762000" cy="2408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800" b="1" i="1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Symbol" pitchFamily="18" charset="2"/>
                    <a:cs typeface="ＭＳ Ｐゴシック" pitchFamily="50" charset="-128"/>
                  </a:rPr>
                  <a:t>Dq</a:t>
                </a:r>
                <a:r>
                  <a:rPr kumimoji="1" lang="en-US" altLang="ja-JP" sz="1800" b="1" i="1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Symbol" pitchFamily="18" charset="2"/>
                    <a:cs typeface="ＭＳ Ｐゴシック" pitchFamily="50" charset="-128"/>
                  </a:rPr>
                  <a:t> </a:t>
                </a:r>
                <a:r>
                  <a:rPr kumimoji="1" lang="en-US" altLang="ja-JP" sz="1800" b="1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Symbol" pitchFamily="18" charset="2"/>
                    <a:cs typeface="ＭＳ Ｐゴシック" pitchFamily="50" charset="-128"/>
                  </a:rPr>
                  <a:t>(</a:t>
                </a:r>
                <a:r>
                  <a:rPr kumimoji="1" lang="en-US" altLang="ja-JP" sz="1800" b="1" i="1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Symbol" pitchFamily="18" charset="2"/>
                    <a:cs typeface="ＭＳ Ｐゴシック" pitchFamily="50" charset="-128"/>
                  </a:rPr>
                  <a:t>l</a:t>
                </a:r>
                <a:r>
                  <a:rPr kumimoji="1" lang="en-US" altLang="ja-JP" sz="1800" b="1" u="none" strike="noStrike" cap="none" normalizeH="0" baseline="-2500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j-lt"/>
                    <a:cs typeface="ＭＳ Ｐゴシック" pitchFamily="50" charset="-128"/>
                  </a:rPr>
                  <a:t>2</a:t>
                </a:r>
                <a:r>
                  <a:rPr kumimoji="1" lang="en-US" altLang="ja-JP" sz="1800" b="1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Symbol" pitchFamily="18" charset="2"/>
                    <a:cs typeface="ＭＳ Ｐゴシック" pitchFamily="50" charset="-128"/>
                  </a:rPr>
                  <a:t>)</a:t>
                </a:r>
                <a:endParaRPr kumimoji="1" lang="ja-JP" altLang="ja-JP" sz="1800" b="0" u="none" strike="noStrike" cap="none" normalizeH="0" baseline="0" dirty="0" smtClean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Symbol" pitchFamily="18" charset="2"/>
                  <a:cs typeface="ＭＳ Ｐゴシック" pitchFamily="50" charset="-128"/>
                </a:endParaRPr>
              </a:p>
            </p:txBody>
          </p:sp>
          <p:sp>
            <p:nvSpPr>
              <p:cNvPr id="268" name="Rectangle 155"/>
              <p:cNvSpPr>
                <a:spLocks noChangeArrowheads="1"/>
              </p:cNvSpPr>
              <p:nvPr/>
            </p:nvSpPr>
            <p:spPr bwMode="auto">
              <a:xfrm>
                <a:off x="4222188" y="1237598"/>
                <a:ext cx="728848" cy="2462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en-US" altLang="ja-JP" sz="1800" b="1" i="1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ＭＳ Ｐゴシック" pitchFamily="50" charset="-128"/>
                  </a:rPr>
                  <a:t>l</a:t>
                </a:r>
                <a:r>
                  <a:rPr kumimoji="1" lang="en-US" altLang="ja-JP" sz="1800" b="1" u="none" strike="noStrike" cap="none" normalizeH="0" baseline="-2500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  <a:cs typeface="ＭＳ Ｐゴシック" pitchFamily="50" charset="-128"/>
                  </a:rPr>
                  <a:t>2</a:t>
                </a:r>
                <a:endParaRPr kumimoji="1" lang="ja-JP" altLang="ja-JP" sz="1800" b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ymbol" pitchFamily="18" charset="2"/>
                  <a:cs typeface="ＭＳ Ｐゴシック" pitchFamily="50" charset="-128"/>
                </a:endParaRPr>
              </a:p>
            </p:txBody>
          </p:sp>
          <p:sp>
            <p:nvSpPr>
              <p:cNvPr id="270" name="Rectangle 141"/>
              <p:cNvSpPr>
                <a:spLocks noChangeArrowheads="1"/>
              </p:cNvSpPr>
              <p:nvPr/>
            </p:nvSpPr>
            <p:spPr bwMode="auto">
              <a:xfrm>
                <a:off x="5272608" y="1575195"/>
                <a:ext cx="680101" cy="299171"/>
              </a:xfrm>
              <a:prstGeom prst="rect">
                <a:avLst/>
              </a:prstGeom>
              <a:solidFill>
                <a:schemeClr val="accent1"/>
              </a:solidFill>
              <a:ln w="1270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1" name="Rectangle 141"/>
              <p:cNvSpPr>
                <a:spLocks noChangeArrowheads="1"/>
              </p:cNvSpPr>
              <p:nvPr/>
            </p:nvSpPr>
            <p:spPr bwMode="auto">
              <a:xfrm>
                <a:off x="3525202" y="1518247"/>
                <a:ext cx="680101" cy="398788"/>
              </a:xfrm>
              <a:prstGeom prst="rect">
                <a:avLst/>
              </a:prstGeom>
              <a:solidFill>
                <a:schemeClr val="accent1"/>
              </a:solidFill>
              <a:ln w="1270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2" name="Line 150"/>
              <p:cNvSpPr>
                <a:spLocks noChangeShapeType="1"/>
              </p:cNvSpPr>
              <p:nvPr/>
            </p:nvSpPr>
            <p:spPr bwMode="auto">
              <a:xfrm flipV="1">
                <a:off x="3589510" y="1624843"/>
                <a:ext cx="131415" cy="101611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3" name="Line 151"/>
              <p:cNvSpPr>
                <a:spLocks noChangeShapeType="1"/>
              </p:cNvSpPr>
              <p:nvPr/>
            </p:nvSpPr>
            <p:spPr bwMode="auto">
              <a:xfrm>
                <a:off x="3589510" y="1726454"/>
                <a:ext cx="131415" cy="99425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4" name="Rectangle 143"/>
              <p:cNvSpPr>
                <a:spLocks noChangeArrowheads="1"/>
              </p:cNvSpPr>
              <p:nvPr/>
            </p:nvSpPr>
            <p:spPr bwMode="auto">
              <a:xfrm>
                <a:off x="3744340" y="1779489"/>
                <a:ext cx="244360" cy="76650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2" name="Rectangle 146"/>
              <p:cNvSpPr>
                <a:spLocks noChangeArrowheads="1"/>
              </p:cNvSpPr>
              <p:nvPr/>
            </p:nvSpPr>
            <p:spPr bwMode="auto">
              <a:xfrm>
                <a:off x="3744340" y="1589659"/>
                <a:ext cx="244360" cy="7975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6" name="Line 156"/>
              <p:cNvSpPr>
                <a:spLocks noChangeShapeType="1"/>
              </p:cNvSpPr>
              <p:nvPr/>
            </p:nvSpPr>
            <p:spPr bwMode="auto">
              <a:xfrm>
                <a:off x="3707213" y="1630192"/>
                <a:ext cx="311448" cy="0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7" name="Line 157"/>
              <p:cNvSpPr>
                <a:spLocks noChangeShapeType="1"/>
              </p:cNvSpPr>
              <p:nvPr/>
            </p:nvSpPr>
            <p:spPr bwMode="auto">
              <a:xfrm>
                <a:off x="3706429" y="1821659"/>
                <a:ext cx="316013" cy="0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Line 150"/>
              <p:cNvSpPr>
                <a:spLocks noChangeShapeType="1"/>
              </p:cNvSpPr>
              <p:nvPr/>
            </p:nvSpPr>
            <p:spPr bwMode="auto">
              <a:xfrm flipH="1" flipV="1">
                <a:off x="4009668" y="1624685"/>
                <a:ext cx="131415" cy="101611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9" name="Line 151"/>
              <p:cNvSpPr>
                <a:spLocks noChangeShapeType="1"/>
              </p:cNvSpPr>
              <p:nvPr/>
            </p:nvSpPr>
            <p:spPr bwMode="auto">
              <a:xfrm flipH="1">
                <a:off x="4009668" y="1726296"/>
                <a:ext cx="131415" cy="99425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0" name="Line 157"/>
              <p:cNvSpPr>
                <a:spLocks noChangeShapeType="1"/>
              </p:cNvSpPr>
              <p:nvPr/>
            </p:nvSpPr>
            <p:spPr bwMode="auto">
              <a:xfrm>
                <a:off x="3408252" y="1725537"/>
                <a:ext cx="203015" cy="0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Rectangle 141"/>
              <p:cNvSpPr>
                <a:spLocks noChangeArrowheads="1"/>
              </p:cNvSpPr>
              <p:nvPr/>
            </p:nvSpPr>
            <p:spPr bwMode="auto">
              <a:xfrm>
                <a:off x="4369129" y="1517465"/>
                <a:ext cx="671697" cy="398788"/>
              </a:xfrm>
              <a:prstGeom prst="rect">
                <a:avLst/>
              </a:prstGeom>
              <a:solidFill>
                <a:schemeClr val="accent1"/>
              </a:solidFill>
              <a:ln w="1270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2" name="Line 150"/>
              <p:cNvSpPr>
                <a:spLocks noChangeShapeType="1"/>
              </p:cNvSpPr>
              <p:nvPr/>
            </p:nvSpPr>
            <p:spPr bwMode="auto">
              <a:xfrm flipV="1">
                <a:off x="4433436" y="1624061"/>
                <a:ext cx="131415" cy="101611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3" name="Line 151"/>
              <p:cNvSpPr>
                <a:spLocks noChangeShapeType="1"/>
              </p:cNvSpPr>
              <p:nvPr/>
            </p:nvSpPr>
            <p:spPr bwMode="auto">
              <a:xfrm>
                <a:off x="4433436" y="1725672"/>
                <a:ext cx="131415" cy="99425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0" name="Rectangle 143"/>
              <p:cNvSpPr>
                <a:spLocks noChangeArrowheads="1"/>
              </p:cNvSpPr>
              <p:nvPr/>
            </p:nvSpPr>
            <p:spPr bwMode="auto">
              <a:xfrm>
                <a:off x="4588266" y="1784646"/>
                <a:ext cx="244360" cy="76650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8" name="Rectangle 146"/>
              <p:cNvSpPr>
                <a:spLocks noChangeArrowheads="1"/>
              </p:cNvSpPr>
              <p:nvPr/>
            </p:nvSpPr>
            <p:spPr bwMode="auto">
              <a:xfrm>
                <a:off x="4588266" y="1585254"/>
                <a:ext cx="244360" cy="7975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6" name="Line 156"/>
              <p:cNvSpPr>
                <a:spLocks noChangeShapeType="1"/>
              </p:cNvSpPr>
              <p:nvPr/>
            </p:nvSpPr>
            <p:spPr bwMode="auto">
              <a:xfrm flipV="1">
                <a:off x="4556294" y="1625788"/>
                <a:ext cx="312231" cy="988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7" name="Line 157"/>
              <p:cNvSpPr>
                <a:spLocks noChangeShapeType="1"/>
              </p:cNvSpPr>
              <p:nvPr/>
            </p:nvSpPr>
            <p:spPr bwMode="auto">
              <a:xfrm>
                <a:off x="4550356" y="1826815"/>
                <a:ext cx="316013" cy="0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8" name="Line 150"/>
              <p:cNvSpPr>
                <a:spLocks noChangeShapeType="1"/>
              </p:cNvSpPr>
              <p:nvPr/>
            </p:nvSpPr>
            <p:spPr bwMode="auto">
              <a:xfrm flipH="1" flipV="1">
                <a:off x="4853594" y="1623903"/>
                <a:ext cx="131415" cy="101611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9" name="Line 151"/>
              <p:cNvSpPr>
                <a:spLocks noChangeShapeType="1"/>
              </p:cNvSpPr>
              <p:nvPr/>
            </p:nvSpPr>
            <p:spPr bwMode="auto">
              <a:xfrm flipH="1">
                <a:off x="4853594" y="1725514"/>
                <a:ext cx="131415" cy="99425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Rectangle 146"/>
              <p:cNvSpPr>
                <a:spLocks noChangeArrowheads="1"/>
              </p:cNvSpPr>
              <p:nvPr/>
            </p:nvSpPr>
            <p:spPr bwMode="auto">
              <a:xfrm>
                <a:off x="5491745" y="1690347"/>
                <a:ext cx="244360" cy="7975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98" name="Line 157"/>
              <p:cNvSpPr>
                <a:spLocks noChangeShapeType="1"/>
              </p:cNvSpPr>
              <p:nvPr/>
            </p:nvSpPr>
            <p:spPr bwMode="auto">
              <a:xfrm>
                <a:off x="4987520" y="1726705"/>
                <a:ext cx="1077070" cy="0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0" name="Line 157"/>
              <p:cNvSpPr>
                <a:spLocks noChangeShapeType="1"/>
              </p:cNvSpPr>
              <p:nvPr/>
            </p:nvSpPr>
            <p:spPr bwMode="auto">
              <a:xfrm>
                <a:off x="4116672" y="1725071"/>
                <a:ext cx="330110" cy="0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16" name="グループ化 315"/>
            <p:cNvGrpSpPr/>
            <p:nvPr/>
          </p:nvGrpSpPr>
          <p:grpSpPr>
            <a:xfrm>
              <a:off x="3661997" y="4752426"/>
              <a:ext cx="3076533" cy="935450"/>
              <a:chOff x="3392518" y="1190464"/>
              <a:chExt cx="2675246" cy="813435"/>
            </a:xfrm>
          </p:grpSpPr>
          <p:sp>
            <p:nvSpPr>
              <p:cNvPr id="317" name="AutoShape 136"/>
              <p:cNvSpPr>
                <a:spLocks noChangeArrowheads="1"/>
              </p:cNvSpPr>
              <p:nvPr/>
            </p:nvSpPr>
            <p:spPr bwMode="auto">
              <a:xfrm>
                <a:off x="3392518" y="1190464"/>
                <a:ext cx="2675246" cy="813435"/>
              </a:xfrm>
              <a:prstGeom prst="roundRect">
                <a:avLst>
                  <a:gd name="adj" fmla="val 12551"/>
                </a:avLst>
              </a:prstGeom>
              <a:solidFill>
                <a:schemeClr val="bg1"/>
              </a:solidFill>
              <a:ln w="28575">
                <a:solidFill>
                  <a:srgbClr val="969696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" name="Rectangle 155"/>
              <p:cNvSpPr>
                <a:spLocks noChangeArrowheads="1"/>
              </p:cNvSpPr>
              <p:nvPr/>
            </p:nvSpPr>
            <p:spPr bwMode="auto">
              <a:xfrm>
                <a:off x="5270470" y="1299229"/>
                <a:ext cx="762000" cy="2408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800" b="1" i="1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Symbol" pitchFamily="18" charset="2"/>
                    <a:cs typeface="ＭＳ Ｐゴシック" pitchFamily="50" charset="-128"/>
                  </a:rPr>
                  <a:t>Dq</a:t>
                </a:r>
                <a:r>
                  <a:rPr kumimoji="1" lang="en-US" altLang="ja-JP" sz="1800" b="1" i="1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Symbol" pitchFamily="18" charset="2"/>
                    <a:cs typeface="ＭＳ Ｐゴシック" pitchFamily="50" charset="-128"/>
                  </a:rPr>
                  <a:t> </a:t>
                </a:r>
                <a:r>
                  <a:rPr kumimoji="1" lang="en-US" altLang="ja-JP" sz="1800" b="1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Symbol" pitchFamily="18" charset="2"/>
                    <a:cs typeface="ＭＳ Ｐゴシック" pitchFamily="50" charset="-128"/>
                  </a:rPr>
                  <a:t>(</a:t>
                </a:r>
                <a:r>
                  <a:rPr kumimoji="1" lang="en-US" altLang="ja-JP" sz="1800" b="1" i="1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Symbol" pitchFamily="18" charset="2"/>
                    <a:cs typeface="ＭＳ Ｐゴシック" pitchFamily="50" charset="-128"/>
                  </a:rPr>
                  <a:t>l</a:t>
                </a:r>
                <a:r>
                  <a:rPr kumimoji="1" lang="en-US" altLang="ja-JP" sz="1800" b="1" u="none" strike="noStrike" cap="none" normalizeH="0" baseline="-2500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j-lt"/>
                    <a:cs typeface="ＭＳ Ｐゴシック" pitchFamily="50" charset="-128"/>
                  </a:rPr>
                  <a:t>8</a:t>
                </a:r>
                <a:r>
                  <a:rPr kumimoji="1" lang="en-US" altLang="ja-JP" sz="1800" b="1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Symbol" pitchFamily="18" charset="2"/>
                    <a:cs typeface="ＭＳ Ｐゴシック" pitchFamily="50" charset="-128"/>
                  </a:rPr>
                  <a:t>)</a:t>
                </a:r>
                <a:endParaRPr kumimoji="1" lang="ja-JP" altLang="ja-JP" sz="1800" b="0" u="none" strike="noStrike" cap="none" normalizeH="0" baseline="0" dirty="0" smtClean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Symbol" pitchFamily="18" charset="2"/>
                  <a:cs typeface="ＭＳ Ｐゴシック" pitchFamily="50" charset="-128"/>
                </a:endParaRPr>
              </a:p>
            </p:txBody>
          </p:sp>
          <p:sp>
            <p:nvSpPr>
              <p:cNvPr id="344" name="Rectangle 155"/>
              <p:cNvSpPr>
                <a:spLocks noChangeArrowheads="1"/>
              </p:cNvSpPr>
              <p:nvPr/>
            </p:nvSpPr>
            <p:spPr bwMode="auto">
              <a:xfrm>
                <a:off x="4222188" y="1213862"/>
                <a:ext cx="728848" cy="2462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en-US" altLang="ja-JP" sz="1800" b="1" i="1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Symbol" pitchFamily="18" charset="2"/>
                    <a:cs typeface="ＭＳ Ｐゴシック" pitchFamily="50" charset="-128"/>
                  </a:rPr>
                  <a:t>l</a:t>
                </a:r>
                <a:r>
                  <a:rPr kumimoji="1" lang="en-US" altLang="ja-JP" sz="1800" b="1" u="none" strike="noStrike" cap="none" normalizeH="0" baseline="-2500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j-lt"/>
                    <a:cs typeface="ＭＳ Ｐゴシック" pitchFamily="50" charset="-128"/>
                  </a:rPr>
                  <a:t>8</a:t>
                </a:r>
                <a:endParaRPr kumimoji="1" lang="ja-JP" altLang="ja-JP" sz="1800" b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Symbol" pitchFamily="18" charset="2"/>
                  <a:cs typeface="ＭＳ Ｐゴシック" pitchFamily="50" charset="-128"/>
                </a:endParaRPr>
              </a:p>
            </p:txBody>
          </p:sp>
          <p:sp>
            <p:nvSpPr>
              <p:cNvPr id="355" name="Rectangle 141"/>
              <p:cNvSpPr>
                <a:spLocks noChangeArrowheads="1"/>
              </p:cNvSpPr>
              <p:nvPr/>
            </p:nvSpPr>
            <p:spPr bwMode="auto">
              <a:xfrm>
                <a:off x="5272608" y="1575195"/>
                <a:ext cx="680101" cy="299171"/>
              </a:xfrm>
              <a:prstGeom prst="rect">
                <a:avLst/>
              </a:prstGeom>
              <a:solidFill>
                <a:schemeClr val="accent1"/>
              </a:solidFill>
              <a:ln w="1270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9" name="Rectangle 141"/>
              <p:cNvSpPr>
                <a:spLocks noChangeArrowheads="1"/>
              </p:cNvSpPr>
              <p:nvPr/>
            </p:nvSpPr>
            <p:spPr bwMode="auto">
              <a:xfrm>
                <a:off x="3525202" y="1518247"/>
                <a:ext cx="680101" cy="398788"/>
              </a:xfrm>
              <a:prstGeom prst="rect">
                <a:avLst/>
              </a:prstGeom>
              <a:solidFill>
                <a:schemeClr val="accent1"/>
              </a:solidFill>
              <a:ln w="1270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0" name="Line 150"/>
              <p:cNvSpPr>
                <a:spLocks noChangeShapeType="1"/>
              </p:cNvSpPr>
              <p:nvPr/>
            </p:nvSpPr>
            <p:spPr bwMode="auto">
              <a:xfrm flipV="1">
                <a:off x="3589510" y="1624843"/>
                <a:ext cx="131415" cy="101611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6" name="Line 151"/>
              <p:cNvSpPr>
                <a:spLocks noChangeShapeType="1"/>
              </p:cNvSpPr>
              <p:nvPr/>
            </p:nvSpPr>
            <p:spPr bwMode="auto">
              <a:xfrm>
                <a:off x="3589510" y="1726454"/>
                <a:ext cx="131415" cy="99425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370" name="Group 142"/>
              <p:cNvGrpSpPr>
                <a:grpSpLocks/>
              </p:cNvGrpSpPr>
              <p:nvPr/>
            </p:nvGrpSpPr>
            <p:grpSpPr bwMode="auto">
              <a:xfrm>
                <a:off x="3744340" y="1779489"/>
                <a:ext cx="244360" cy="76650"/>
                <a:chOff x="7380" y="6257"/>
                <a:chExt cx="1625" cy="158"/>
              </a:xfrm>
            </p:grpSpPr>
            <p:sp>
              <p:nvSpPr>
                <p:cNvPr id="552" name="Rectangle 143"/>
                <p:cNvSpPr>
                  <a:spLocks noChangeArrowheads="1"/>
                </p:cNvSpPr>
                <p:nvPr/>
              </p:nvSpPr>
              <p:spPr bwMode="auto">
                <a:xfrm>
                  <a:off x="7380" y="6257"/>
                  <a:ext cx="1625" cy="158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53" name="Rectangle 144"/>
                <p:cNvSpPr>
                  <a:spLocks noChangeArrowheads="1"/>
                </p:cNvSpPr>
                <p:nvPr/>
              </p:nvSpPr>
              <p:spPr bwMode="auto">
                <a:xfrm>
                  <a:off x="7380" y="6257"/>
                  <a:ext cx="1625" cy="158"/>
                </a:xfrm>
                <a:prstGeom prst="rect">
                  <a:avLst/>
                </a:prstGeom>
                <a:noFill/>
                <a:ln w="19050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8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371" name="Group 145"/>
              <p:cNvGrpSpPr>
                <a:grpSpLocks/>
              </p:cNvGrpSpPr>
              <p:nvPr/>
            </p:nvGrpSpPr>
            <p:grpSpPr bwMode="auto">
              <a:xfrm>
                <a:off x="3744340" y="1589659"/>
                <a:ext cx="244360" cy="79758"/>
                <a:chOff x="7380" y="5856"/>
                <a:chExt cx="1625" cy="165"/>
              </a:xfrm>
            </p:grpSpPr>
            <p:sp>
              <p:nvSpPr>
                <p:cNvPr id="550" name="Rectangle 146"/>
                <p:cNvSpPr>
                  <a:spLocks noChangeArrowheads="1"/>
                </p:cNvSpPr>
                <p:nvPr/>
              </p:nvSpPr>
              <p:spPr bwMode="auto">
                <a:xfrm>
                  <a:off x="7380" y="5856"/>
                  <a:ext cx="1625" cy="16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51" name="Rectangle 147"/>
                <p:cNvSpPr>
                  <a:spLocks noChangeArrowheads="1"/>
                </p:cNvSpPr>
                <p:nvPr/>
              </p:nvSpPr>
              <p:spPr bwMode="auto">
                <a:xfrm>
                  <a:off x="7380" y="5856"/>
                  <a:ext cx="1625" cy="165"/>
                </a:xfrm>
                <a:prstGeom prst="rect">
                  <a:avLst/>
                </a:prstGeom>
                <a:noFill/>
                <a:ln w="19050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8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78" name="Line 156"/>
              <p:cNvSpPr>
                <a:spLocks noChangeShapeType="1"/>
              </p:cNvSpPr>
              <p:nvPr/>
            </p:nvSpPr>
            <p:spPr bwMode="auto">
              <a:xfrm>
                <a:off x="3707213" y="1630192"/>
                <a:ext cx="311448" cy="0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9" name="Line 157"/>
              <p:cNvSpPr>
                <a:spLocks noChangeShapeType="1"/>
              </p:cNvSpPr>
              <p:nvPr/>
            </p:nvSpPr>
            <p:spPr bwMode="auto">
              <a:xfrm>
                <a:off x="3706429" y="1821659"/>
                <a:ext cx="316013" cy="0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0" name="Line 150"/>
              <p:cNvSpPr>
                <a:spLocks noChangeShapeType="1"/>
              </p:cNvSpPr>
              <p:nvPr/>
            </p:nvSpPr>
            <p:spPr bwMode="auto">
              <a:xfrm flipH="1" flipV="1">
                <a:off x="4009668" y="1624685"/>
                <a:ext cx="131415" cy="101611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1" name="Line 151"/>
              <p:cNvSpPr>
                <a:spLocks noChangeShapeType="1"/>
              </p:cNvSpPr>
              <p:nvPr/>
            </p:nvSpPr>
            <p:spPr bwMode="auto">
              <a:xfrm flipH="1">
                <a:off x="4009668" y="1726296"/>
                <a:ext cx="131415" cy="99425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2" name="Line 157"/>
              <p:cNvSpPr>
                <a:spLocks noChangeShapeType="1"/>
              </p:cNvSpPr>
              <p:nvPr/>
            </p:nvSpPr>
            <p:spPr bwMode="auto">
              <a:xfrm>
                <a:off x="3408252" y="1725537"/>
                <a:ext cx="203015" cy="0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3" name="Rectangle 141"/>
              <p:cNvSpPr>
                <a:spLocks noChangeArrowheads="1"/>
              </p:cNvSpPr>
              <p:nvPr/>
            </p:nvSpPr>
            <p:spPr bwMode="auto">
              <a:xfrm>
                <a:off x="4369129" y="1517465"/>
                <a:ext cx="671697" cy="398788"/>
              </a:xfrm>
              <a:prstGeom prst="rect">
                <a:avLst/>
              </a:prstGeom>
              <a:solidFill>
                <a:schemeClr val="accent1"/>
              </a:solidFill>
              <a:ln w="1270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4" name="Line 150"/>
              <p:cNvSpPr>
                <a:spLocks noChangeShapeType="1"/>
              </p:cNvSpPr>
              <p:nvPr/>
            </p:nvSpPr>
            <p:spPr bwMode="auto">
              <a:xfrm flipV="1">
                <a:off x="4433436" y="1624061"/>
                <a:ext cx="131415" cy="101611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400" name="Line 151"/>
              <p:cNvSpPr>
                <a:spLocks noChangeShapeType="1"/>
              </p:cNvSpPr>
              <p:nvPr/>
            </p:nvSpPr>
            <p:spPr bwMode="auto">
              <a:xfrm>
                <a:off x="4433436" y="1725672"/>
                <a:ext cx="131415" cy="99425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01" name="Group 142"/>
              <p:cNvGrpSpPr>
                <a:grpSpLocks/>
              </p:cNvGrpSpPr>
              <p:nvPr/>
            </p:nvGrpSpPr>
            <p:grpSpPr bwMode="auto">
              <a:xfrm>
                <a:off x="4588266" y="1784646"/>
                <a:ext cx="244360" cy="76650"/>
                <a:chOff x="7380" y="6257"/>
                <a:chExt cx="1625" cy="158"/>
              </a:xfrm>
            </p:grpSpPr>
            <p:sp>
              <p:nvSpPr>
                <p:cNvPr id="547" name="Rectangle 143"/>
                <p:cNvSpPr>
                  <a:spLocks noChangeArrowheads="1"/>
                </p:cNvSpPr>
                <p:nvPr/>
              </p:nvSpPr>
              <p:spPr bwMode="auto">
                <a:xfrm>
                  <a:off x="7380" y="6257"/>
                  <a:ext cx="1625" cy="158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49" name="Rectangle 144"/>
                <p:cNvSpPr>
                  <a:spLocks noChangeArrowheads="1"/>
                </p:cNvSpPr>
                <p:nvPr/>
              </p:nvSpPr>
              <p:spPr bwMode="auto">
                <a:xfrm>
                  <a:off x="7380" y="6257"/>
                  <a:ext cx="1625" cy="158"/>
                </a:xfrm>
                <a:prstGeom prst="rect">
                  <a:avLst/>
                </a:prstGeom>
                <a:noFill/>
                <a:ln w="19050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8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402" name="Group 145"/>
              <p:cNvGrpSpPr>
                <a:grpSpLocks/>
              </p:cNvGrpSpPr>
              <p:nvPr/>
            </p:nvGrpSpPr>
            <p:grpSpPr bwMode="auto">
              <a:xfrm>
                <a:off x="4588266" y="1585254"/>
                <a:ext cx="244360" cy="79758"/>
                <a:chOff x="7380" y="5856"/>
                <a:chExt cx="1625" cy="165"/>
              </a:xfrm>
            </p:grpSpPr>
            <p:sp>
              <p:nvSpPr>
                <p:cNvPr id="545" name="Rectangle 146"/>
                <p:cNvSpPr>
                  <a:spLocks noChangeArrowheads="1"/>
                </p:cNvSpPr>
                <p:nvPr/>
              </p:nvSpPr>
              <p:spPr bwMode="auto">
                <a:xfrm>
                  <a:off x="7380" y="5856"/>
                  <a:ext cx="1625" cy="16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46" name="Rectangle 147"/>
                <p:cNvSpPr>
                  <a:spLocks noChangeArrowheads="1"/>
                </p:cNvSpPr>
                <p:nvPr/>
              </p:nvSpPr>
              <p:spPr bwMode="auto">
                <a:xfrm>
                  <a:off x="7380" y="5856"/>
                  <a:ext cx="1625" cy="165"/>
                </a:xfrm>
                <a:prstGeom prst="rect">
                  <a:avLst/>
                </a:prstGeom>
                <a:noFill/>
                <a:ln w="19050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8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403" name="Line 156"/>
              <p:cNvSpPr>
                <a:spLocks noChangeShapeType="1"/>
              </p:cNvSpPr>
              <p:nvPr/>
            </p:nvSpPr>
            <p:spPr bwMode="auto">
              <a:xfrm flipV="1">
                <a:off x="4556294" y="1625788"/>
                <a:ext cx="312231" cy="988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08" name="Line 157"/>
              <p:cNvSpPr>
                <a:spLocks noChangeShapeType="1"/>
              </p:cNvSpPr>
              <p:nvPr/>
            </p:nvSpPr>
            <p:spPr bwMode="auto">
              <a:xfrm>
                <a:off x="4550356" y="1826815"/>
                <a:ext cx="316013" cy="0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09" name="Line 150"/>
              <p:cNvSpPr>
                <a:spLocks noChangeShapeType="1"/>
              </p:cNvSpPr>
              <p:nvPr/>
            </p:nvSpPr>
            <p:spPr bwMode="auto">
              <a:xfrm flipH="1" flipV="1">
                <a:off x="4853594" y="1623903"/>
                <a:ext cx="131415" cy="101611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10" name="Line 151"/>
              <p:cNvSpPr>
                <a:spLocks noChangeShapeType="1"/>
              </p:cNvSpPr>
              <p:nvPr/>
            </p:nvSpPr>
            <p:spPr bwMode="auto">
              <a:xfrm flipH="1">
                <a:off x="4853594" y="1725514"/>
                <a:ext cx="131415" cy="99425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40" name="Line 157"/>
              <p:cNvSpPr>
                <a:spLocks noChangeShapeType="1"/>
              </p:cNvSpPr>
              <p:nvPr/>
            </p:nvSpPr>
            <p:spPr bwMode="auto">
              <a:xfrm>
                <a:off x="4116672" y="1725071"/>
                <a:ext cx="330110" cy="0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06" name="Rectangle 335"/>
            <p:cNvSpPr>
              <a:spLocks noChangeArrowheads="1"/>
            </p:cNvSpPr>
            <p:nvPr/>
          </p:nvSpPr>
          <p:spPr bwMode="auto">
            <a:xfrm>
              <a:off x="6860759" y="5189041"/>
              <a:ext cx="571542" cy="352177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ATT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407" name="Rectangle 335"/>
            <p:cNvSpPr>
              <a:spLocks noChangeArrowheads="1"/>
            </p:cNvSpPr>
            <p:nvPr/>
          </p:nvSpPr>
          <p:spPr bwMode="auto">
            <a:xfrm>
              <a:off x="6866487" y="2213242"/>
              <a:ext cx="571542" cy="352177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ATT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sp>
          <p:nvSpPr>
            <p:cNvPr id="411" name="Rectangle 335"/>
            <p:cNvSpPr>
              <a:spLocks noChangeArrowheads="1"/>
            </p:cNvSpPr>
            <p:nvPr/>
          </p:nvSpPr>
          <p:spPr bwMode="auto">
            <a:xfrm>
              <a:off x="6872205" y="3291146"/>
              <a:ext cx="571542" cy="352177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ja-JP" sz="1600" dirty="0" smtClean="0">
                  <a:cs typeface="ＭＳ Ｐゴシック" pitchFamily="50" charset="-128"/>
                </a:rPr>
                <a:t>ATT</a:t>
              </a:r>
              <a:endParaRPr lang="ja-JP" altLang="ja-JP" sz="1600" dirty="0" smtClean="0">
                <a:cs typeface="ＭＳ Ｐゴシック" pitchFamily="50" charset="-128"/>
              </a:endParaRPr>
            </a:p>
          </p:txBody>
        </p:sp>
        <p:grpSp>
          <p:nvGrpSpPr>
            <p:cNvPr id="563" name="Group 172"/>
            <p:cNvGrpSpPr>
              <a:grpSpLocks/>
            </p:cNvGrpSpPr>
            <p:nvPr/>
          </p:nvGrpSpPr>
          <p:grpSpPr bwMode="auto">
            <a:xfrm>
              <a:off x="7617686" y="1900906"/>
              <a:ext cx="366249" cy="3866429"/>
              <a:chOff x="2605" y="328"/>
              <a:chExt cx="117" cy="1658"/>
            </a:xfrm>
          </p:grpSpPr>
          <p:sp>
            <p:nvSpPr>
              <p:cNvPr id="565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800"/>
              </a:p>
            </p:txBody>
          </p:sp>
          <p:sp>
            <p:nvSpPr>
              <p:cNvPr id="566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800"/>
              </a:p>
            </p:txBody>
          </p:sp>
        </p:grpSp>
        <p:sp>
          <p:nvSpPr>
            <p:cNvPr id="564" name="テキスト ボックス 164"/>
            <p:cNvSpPr txBox="1">
              <a:spLocks noChangeArrowheads="1"/>
            </p:cNvSpPr>
            <p:nvPr/>
          </p:nvSpPr>
          <p:spPr bwMode="auto">
            <a:xfrm>
              <a:off x="7601800" y="3401392"/>
              <a:ext cx="432195" cy="923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1800" dirty="0">
                  <a:solidFill>
                    <a:srgbClr val="000000"/>
                  </a:solidFill>
                </a:rPr>
                <a:t>W</a:t>
              </a:r>
            </a:p>
            <a:p>
              <a:r>
                <a:rPr lang="en-US" altLang="ja-JP" sz="1800" dirty="0">
                  <a:solidFill>
                    <a:srgbClr val="000000"/>
                  </a:solidFill>
                </a:rPr>
                <a:t>D</a:t>
              </a:r>
            </a:p>
            <a:p>
              <a:r>
                <a:rPr lang="en-US" altLang="ja-JP" sz="1800" dirty="0">
                  <a:solidFill>
                    <a:srgbClr val="000000"/>
                  </a:solidFill>
                </a:rPr>
                <a:t>M</a:t>
              </a:r>
              <a:endParaRPr lang="ja-JP" altLang="en-US" sz="1800" dirty="0">
                <a:solidFill>
                  <a:srgbClr val="000000"/>
                </a:solidFill>
              </a:endParaRPr>
            </a:p>
          </p:txBody>
        </p:sp>
      </p:grpSp>
      <p:sp>
        <p:nvSpPr>
          <p:cNvPr id="571" name="正方形/長方形 570"/>
          <p:cNvSpPr/>
          <p:nvPr/>
        </p:nvSpPr>
        <p:spPr>
          <a:xfrm>
            <a:off x="6227242" y="1724212"/>
            <a:ext cx="22889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Phase shifters </a:t>
            </a:r>
            <a:endParaRPr lang="ja-JP" altLang="en-US" dirty="0">
              <a:solidFill>
                <a:srgbClr val="FF0000"/>
              </a:solidFill>
            </a:endParaRPr>
          </a:p>
        </p:txBody>
      </p:sp>
      <p:cxnSp>
        <p:nvCxnSpPr>
          <p:cNvPr id="572" name="直線矢印コネクタ 571"/>
          <p:cNvCxnSpPr/>
          <p:nvPr/>
        </p:nvCxnSpPr>
        <p:spPr bwMode="auto">
          <a:xfrm rot="5400000">
            <a:off x="5581934" y="2661314"/>
            <a:ext cx="1460313" cy="368488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14" name="Rectangle 146"/>
          <p:cNvSpPr>
            <a:spLocks noChangeArrowheads="1"/>
          </p:cNvSpPr>
          <p:nvPr/>
        </p:nvSpPr>
        <p:spPr bwMode="auto">
          <a:xfrm>
            <a:off x="6054772" y="5895705"/>
            <a:ext cx="281014" cy="9172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ja-JP" altLang="en-US" sz="1800">
              <a:solidFill>
                <a:srgbClr val="000000"/>
              </a:solidFill>
            </a:endParaRPr>
          </a:p>
        </p:txBody>
      </p:sp>
      <p:sp>
        <p:nvSpPr>
          <p:cNvPr id="215" name="Line 157"/>
          <p:cNvSpPr>
            <a:spLocks noChangeShapeType="1"/>
          </p:cNvSpPr>
          <p:nvPr/>
        </p:nvSpPr>
        <p:spPr bwMode="auto">
          <a:xfrm>
            <a:off x="5474913" y="5937517"/>
            <a:ext cx="1238631" cy="0"/>
          </a:xfrm>
          <a:prstGeom prst="line">
            <a:avLst/>
          </a:prstGeom>
          <a:noFill/>
          <a:ln w="38100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endParaRPr lang="ja-JP" altLang="en-US" sz="1800">
              <a:solidFill>
                <a:srgbClr val="000000"/>
              </a:solidFill>
            </a:endParaRPr>
          </a:p>
        </p:txBody>
      </p:sp>
      <p:sp>
        <p:nvSpPr>
          <p:cNvPr id="194" name="正方形/長方形 193"/>
          <p:cNvSpPr/>
          <p:nvPr/>
        </p:nvSpPr>
        <p:spPr>
          <a:xfrm>
            <a:off x="3521119" y="1356756"/>
            <a:ext cx="124194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Signal </a:t>
            </a:r>
          </a:p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states </a:t>
            </a:r>
          </a:p>
        </p:txBody>
      </p:sp>
      <p:sp>
        <p:nvSpPr>
          <p:cNvPr id="196" name="正方形/長方形 195"/>
          <p:cNvSpPr/>
          <p:nvPr/>
        </p:nvSpPr>
        <p:spPr>
          <a:xfrm>
            <a:off x="4629128" y="1359030"/>
            <a:ext cx="1321297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Decoy </a:t>
            </a:r>
          </a:p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states</a:t>
            </a:r>
          </a:p>
        </p:txBody>
      </p:sp>
      <p:sp>
        <p:nvSpPr>
          <p:cNvPr id="197" name="右矢印 196"/>
          <p:cNvSpPr/>
          <p:nvPr/>
        </p:nvSpPr>
        <p:spPr>
          <a:xfrm rot="5400000" flipV="1">
            <a:off x="3910086" y="2190468"/>
            <a:ext cx="641444" cy="354845"/>
          </a:xfrm>
          <a:prstGeom prst="rightArrow">
            <a:avLst>
              <a:gd name="adj1" fmla="val 50000"/>
              <a:gd name="adj2" fmla="val 54370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FF00"/>
              </a:solidFill>
            </a:endParaRPr>
          </a:p>
        </p:txBody>
      </p:sp>
      <p:sp>
        <p:nvSpPr>
          <p:cNvPr id="198" name="右矢印 197"/>
          <p:cNvSpPr/>
          <p:nvPr/>
        </p:nvSpPr>
        <p:spPr>
          <a:xfrm rot="5400000" flipV="1">
            <a:off x="4922294" y="2179095"/>
            <a:ext cx="641444" cy="354845"/>
          </a:xfrm>
          <a:prstGeom prst="rightArrow">
            <a:avLst>
              <a:gd name="adj1" fmla="val 50000"/>
              <a:gd name="adj2" fmla="val 54370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FF00"/>
              </a:solidFill>
            </a:endParaRPr>
          </a:p>
        </p:txBody>
      </p:sp>
      <p:grpSp>
        <p:nvGrpSpPr>
          <p:cNvPr id="223" name="グループ化 222"/>
          <p:cNvGrpSpPr/>
          <p:nvPr/>
        </p:nvGrpSpPr>
        <p:grpSpPr>
          <a:xfrm>
            <a:off x="1623088" y="3146267"/>
            <a:ext cx="1488601" cy="1769191"/>
            <a:chOff x="1185922" y="2011229"/>
            <a:chExt cx="1350269" cy="1769191"/>
          </a:xfrm>
        </p:grpSpPr>
        <p:sp>
          <p:nvSpPr>
            <p:cNvPr id="195" name="Rectangle 115"/>
            <p:cNvSpPr>
              <a:spLocks noChangeArrowheads="1"/>
            </p:cNvSpPr>
            <p:nvPr/>
          </p:nvSpPr>
          <p:spPr bwMode="auto">
            <a:xfrm>
              <a:off x="1474232" y="2022986"/>
              <a:ext cx="806446" cy="1757434"/>
            </a:xfrm>
            <a:prstGeom prst="rect">
              <a:avLst/>
            </a:prstGeom>
            <a:solidFill>
              <a:srgbClr val="FFFF99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9" name="角丸四角形 198"/>
            <p:cNvSpPr/>
            <p:nvPr/>
          </p:nvSpPr>
          <p:spPr bwMode="auto">
            <a:xfrm>
              <a:off x="1602737" y="2546861"/>
              <a:ext cx="483238" cy="315913"/>
            </a:xfrm>
            <a:prstGeom prst="roundRect">
              <a:avLst/>
            </a:prstGeom>
            <a:solidFill>
              <a:srgbClr val="66FF33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0" name="Line 157"/>
            <p:cNvSpPr>
              <a:spLocks noChangeShapeType="1"/>
            </p:cNvSpPr>
            <p:nvPr/>
          </p:nvSpPr>
          <p:spPr bwMode="auto">
            <a:xfrm>
              <a:off x="2378098" y="3323384"/>
              <a:ext cx="158093" cy="0"/>
            </a:xfrm>
            <a:prstGeom prst="line">
              <a:avLst/>
            </a:prstGeom>
            <a:noFill/>
            <a:ln w="7620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201" name="Group 117"/>
            <p:cNvGrpSpPr>
              <a:grpSpLocks noChangeAspect="1"/>
            </p:cNvGrpSpPr>
            <p:nvPr/>
          </p:nvGrpSpPr>
          <p:grpSpPr bwMode="auto">
            <a:xfrm>
              <a:off x="1331993" y="2952353"/>
              <a:ext cx="343162" cy="198090"/>
              <a:chOff x="576" y="936"/>
              <a:chExt cx="1243" cy="636"/>
            </a:xfrm>
          </p:grpSpPr>
          <p:sp>
            <p:nvSpPr>
              <p:cNvPr id="202" name="Freeform 118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Freeform 119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04" name="Group 120"/>
            <p:cNvGrpSpPr>
              <a:grpSpLocks noChangeAspect="1"/>
            </p:cNvGrpSpPr>
            <p:nvPr/>
          </p:nvGrpSpPr>
          <p:grpSpPr bwMode="auto">
            <a:xfrm flipV="1">
              <a:off x="1332998" y="3135263"/>
              <a:ext cx="343162" cy="198090"/>
              <a:chOff x="576" y="936"/>
              <a:chExt cx="1243" cy="636"/>
            </a:xfrm>
          </p:grpSpPr>
          <p:sp>
            <p:nvSpPr>
              <p:cNvPr id="205" name="Freeform 121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Freeform 122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07" name="Line 130"/>
            <p:cNvSpPr>
              <a:spLocks noChangeAspect="1" noChangeShapeType="1"/>
            </p:cNvSpPr>
            <p:nvPr/>
          </p:nvSpPr>
          <p:spPr bwMode="auto">
            <a:xfrm>
              <a:off x="1660921" y="3328274"/>
              <a:ext cx="405128" cy="0"/>
            </a:xfrm>
            <a:prstGeom prst="line">
              <a:avLst/>
            </a:prstGeom>
            <a:noFill/>
            <a:ln w="7620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8" name="Line 131"/>
            <p:cNvSpPr>
              <a:spLocks noChangeAspect="1" noChangeShapeType="1"/>
            </p:cNvSpPr>
            <p:nvPr/>
          </p:nvSpPr>
          <p:spPr bwMode="auto">
            <a:xfrm>
              <a:off x="1659554" y="2958703"/>
              <a:ext cx="406495" cy="0"/>
            </a:xfrm>
            <a:prstGeom prst="line">
              <a:avLst/>
            </a:prstGeom>
            <a:noFill/>
            <a:ln w="7620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9" name="Oval 132"/>
            <p:cNvSpPr>
              <a:spLocks noChangeAspect="1" noChangeArrowheads="1"/>
            </p:cNvSpPr>
            <p:nvPr/>
          </p:nvSpPr>
          <p:spPr bwMode="auto">
            <a:xfrm>
              <a:off x="1728230" y="2638780"/>
              <a:ext cx="241299" cy="318653"/>
            </a:xfrm>
            <a:prstGeom prst="ellipse">
              <a:avLst/>
            </a:prstGeom>
            <a:noFill/>
            <a:ln w="7620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0" name="Line 133"/>
            <p:cNvSpPr>
              <a:spLocks noChangeAspect="1" noChangeShapeType="1"/>
            </p:cNvSpPr>
            <p:nvPr/>
          </p:nvSpPr>
          <p:spPr bwMode="auto">
            <a:xfrm>
              <a:off x="1852436" y="2905579"/>
              <a:ext cx="150274" cy="0"/>
            </a:xfrm>
            <a:prstGeom prst="line">
              <a:avLst/>
            </a:prstGeom>
            <a:noFill/>
            <a:ln w="28575">
              <a:solidFill>
                <a:srgbClr val="FFFF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1" name="Arc 134"/>
            <p:cNvSpPr>
              <a:spLocks noChangeAspect="1"/>
            </p:cNvSpPr>
            <p:nvPr/>
          </p:nvSpPr>
          <p:spPr bwMode="auto">
            <a:xfrm rot="718720" flipH="1" flipV="1">
              <a:off x="1695287" y="2833047"/>
              <a:ext cx="186496" cy="168064"/>
            </a:xfrm>
            <a:custGeom>
              <a:avLst/>
              <a:gdLst>
                <a:gd name="T0" fmla="*/ 0 w 18679"/>
                <a:gd name="T1" fmla="*/ 0 h 21593"/>
                <a:gd name="T2" fmla="*/ 0 w 18679"/>
                <a:gd name="T3" fmla="*/ 0 h 21593"/>
                <a:gd name="T4" fmla="*/ 0 w 18679"/>
                <a:gd name="T5" fmla="*/ 1 h 21593"/>
                <a:gd name="T6" fmla="*/ 0 60000 65536"/>
                <a:gd name="T7" fmla="*/ 0 60000 65536"/>
                <a:gd name="T8" fmla="*/ 0 60000 65536"/>
                <a:gd name="T9" fmla="*/ 0 w 18679"/>
                <a:gd name="T10" fmla="*/ 0 h 21593"/>
                <a:gd name="T11" fmla="*/ 18679 w 18679"/>
                <a:gd name="T12" fmla="*/ 21593 h 215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79" h="21593" fill="none" extrusionOk="0">
                  <a:moveTo>
                    <a:pt x="531" y="-1"/>
                  </a:moveTo>
                  <a:cubicBezTo>
                    <a:pt x="8036" y="184"/>
                    <a:pt x="14908" y="4253"/>
                    <a:pt x="18678" y="10746"/>
                  </a:cubicBezTo>
                </a:path>
                <a:path w="18679" h="21593" stroke="0" extrusionOk="0">
                  <a:moveTo>
                    <a:pt x="531" y="-1"/>
                  </a:moveTo>
                  <a:cubicBezTo>
                    <a:pt x="8036" y="184"/>
                    <a:pt x="14908" y="4253"/>
                    <a:pt x="18678" y="10746"/>
                  </a:cubicBezTo>
                  <a:lnTo>
                    <a:pt x="0" y="21593"/>
                  </a:lnTo>
                  <a:close/>
                </a:path>
              </a:pathLst>
            </a:custGeom>
            <a:noFill/>
            <a:ln w="28575">
              <a:solidFill>
                <a:srgbClr val="FFFF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2" name="Rectangle 185"/>
            <p:cNvSpPr>
              <a:spLocks noChangeArrowheads="1"/>
            </p:cNvSpPr>
            <p:nvPr/>
          </p:nvSpPr>
          <p:spPr bwMode="auto">
            <a:xfrm>
              <a:off x="1620279" y="3424454"/>
              <a:ext cx="426717" cy="2565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kumimoji="0" lang="en-US" altLang="ja-JP" sz="2100" dirty="0">
                  <a:solidFill>
                    <a:srgbClr val="000000"/>
                  </a:solidFill>
                </a:rPr>
                <a:t>PLC</a:t>
              </a:r>
              <a:endParaRPr kumimoji="0" lang="en-US" altLang="ja-JP" dirty="0">
                <a:solidFill>
                  <a:srgbClr val="000000"/>
                </a:solidFill>
                <a:latin typeface="Garamond" pitchFamily="18" charset="0"/>
              </a:endParaRPr>
            </a:p>
          </p:txBody>
        </p:sp>
        <p:grpSp>
          <p:nvGrpSpPr>
            <p:cNvPr id="213" name="Group 117"/>
            <p:cNvGrpSpPr>
              <a:grpSpLocks noChangeAspect="1"/>
            </p:cNvGrpSpPr>
            <p:nvPr/>
          </p:nvGrpSpPr>
          <p:grpSpPr bwMode="auto">
            <a:xfrm>
              <a:off x="2043502" y="2950873"/>
              <a:ext cx="343162" cy="198090"/>
              <a:chOff x="576" y="936"/>
              <a:chExt cx="1243" cy="636"/>
            </a:xfrm>
          </p:grpSpPr>
          <p:sp>
            <p:nvSpPr>
              <p:cNvPr id="216" name="Freeform 118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Freeform 119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18" name="Group 120"/>
            <p:cNvGrpSpPr>
              <a:grpSpLocks noChangeAspect="1"/>
            </p:cNvGrpSpPr>
            <p:nvPr/>
          </p:nvGrpSpPr>
          <p:grpSpPr bwMode="auto">
            <a:xfrm flipV="1">
              <a:off x="2044507" y="3133783"/>
              <a:ext cx="343162" cy="198090"/>
              <a:chOff x="576" y="936"/>
              <a:chExt cx="1243" cy="636"/>
            </a:xfrm>
          </p:grpSpPr>
          <p:sp>
            <p:nvSpPr>
              <p:cNvPr id="219" name="Freeform 121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Freeform 122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7620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21" name="Line 157"/>
            <p:cNvSpPr>
              <a:spLocks noChangeShapeType="1"/>
            </p:cNvSpPr>
            <p:nvPr/>
          </p:nvSpPr>
          <p:spPr bwMode="auto">
            <a:xfrm>
              <a:off x="1185922" y="3330406"/>
              <a:ext cx="158093" cy="0"/>
            </a:xfrm>
            <a:prstGeom prst="line">
              <a:avLst/>
            </a:prstGeom>
            <a:noFill/>
            <a:ln w="7620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2" name="正方形/長方形 221"/>
            <p:cNvSpPr/>
            <p:nvPr/>
          </p:nvSpPr>
          <p:spPr>
            <a:xfrm>
              <a:off x="1480095" y="2011229"/>
              <a:ext cx="83535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kumimoji="0" lang="en-US" altLang="ja-JP" sz="1600" dirty="0" smtClean="0"/>
                <a:t>Temp. </a:t>
              </a:r>
            </a:p>
            <a:p>
              <a:r>
                <a:rPr kumimoji="0" lang="en-US" altLang="ja-JP" sz="1600" dirty="0" smtClean="0"/>
                <a:t>Contr. </a:t>
              </a:r>
              <a:endParaRPr kumimoji="0" lang="en-US" altLang="ja-JP" sz="1600" dirty="0">
                <a:latin typeface="Garamond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" name="グループ化 232"/>
          <p:cNvGrpSpPr/>
          <p:nvPr/>
        </p:nvGrpSpPr>
        <p:grpSpPr>
          <a:xfrm>
            <a:off x="191833" y="1272176"/>
            <a:ext cx="8595907" cy="4974126"/>
            <a:chOff x="191833" y="166688"/>
            <a:chExt cx="8595907" cy="4974126"/>
          </a:xfrm>
        </p:grpSpPr>
        <p:sp>
          <p:nvSpPr>
            <p:cNvPr id="5000238" name="Rectangle 46"/>
            <p:cNvSpPr>
              <a:spLocks noChangeArrowheads="1"/>
            </p:cNvSpPr>
            <p:nvPr/>
          </p:nvSpPr>
          <p:spPr bwMode="auto">
            <a:xfrm>
              <a:off x="638938" y="4245101"/>
              <a:ext cx="76944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-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39" name="Rectangle 47"/>
            <p:cNvSpPr>
              <a:spLocks noChangeArrowheads="1"/>
            </p:cNvSpPr>
            <p:nvPr/>
          </p:nvSpPr>
          <p:spPr bwMode="auto">
            <a:xfrm>
              <a:off x="711963" y="4245101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20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40" name="Rectangle 48"/>
            <p:cNvSpPr>
              <a:spLocks noChangeArrowheads="1"/>
            </p:cNvSpPr>
            <p:nvPr/>
          </p:nvSpPr>
          <p:spPr bwMode="auto">
            <a:xfrm>
              <a:off x="638938" y="3844226"/>
              <a:ext cx="76944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-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41" name="Rectangle 49"/>
            <p:cNvSpPr>
              <a:spLocks noChangeArrowheads="1"/>
            </p:cNvSpPr>
            <p:nvPr/>
          </p:nvSpPr>
          <p:spPr bwMode="auto">
            <a:xfrm>
              <a:off x="711963" y="3844226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15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42" name="Rectangle 50"/>
            <p:cNvSpPr>
              <a:spLocks noChangeArrowheads="1"/>
            </p:cNvSpPr>
            <p:nvPr/>
          </p:nvSpPr>
          <p:spPr bwMode="auto">
            <a:xfrm>
              <a:off x="650813" y="3444938"/>
              <a:ext cx="76944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-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43" name="Rectangle 51"/>
            <p:cNvSpPr>
              <a:spLocks noChangeArrowheads="1"/>
            </p:cNvSpPr>
            <p:nvPr/>
          </p:nvSpPr>
          <p:spPr bwMode="auto">
            <a:xfrm>
              <a:off x="723838" y="3444938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10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44" name="Rectangle 52"/>
            <p:cNvSpPr>
              <a:spLocks noChangeArrowheads="1"/>
            </p:cNvSpPr>
            <p:nvPr/>
          </p:nvSpPr>
          <p:spPr bwMode="auto">
            <a:xfrm>
              <a:off x="766701" y="3032188"/>
              <a:ext cx="76944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-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45" name="Rectangle 53"/>
            <p:cNvSpPr>
              <a:spLocks noChangeArrowheads="1"/>
            </p:cNvSpPr>
            <p:nvPr/>
          </p:nvSpPr>
          <p:spPr bwMode="auto">
            <a:xfrm>
              <a:off x="839726" y="3032188"/>
              <a:ext cx="12824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5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46" name="Rectangle 54"/>
            <p:cNvSpPr>
              <a:spLocks noChangeArrowheads="1"/>
            </p:cNvSpPr>
            <p:nvPr/>
          </p:nvSpPr>
          <p:spPr bwMode="auto">
            <a:xfrm>
              <a:off x="839726" y="2619438"/>
              <a:ext cx="12824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0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47" name="Rectangle 55"/>
            <p:cNvSpPr>
              <a:spLocks noChangeArrowheads="1"/>
            </p:cNvSpPr>
            <p:nvPr/>
          </p:nvSpPr>
          <p:spPr bwMode="auto">
            <a:xfrm>
              <a:off x="839726" y="2206688"/>
              <a:ext cx="12824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5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48" name="Rectangle 56"/>
            <p:cNvSpPr>
              <a:spLocks noChangeArrowheads="1"/>
            </p:cNvSpPr>
            <p:nvPr/>
          </p:nvSpPr>
          <p:spPr bwMode="auto">
            <a:xfrm>
              <a:off x="723838" y="1795526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10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49" name="Rectangle 57"/>
            <p:cNvSpPr>
              <a:spLocks noChangeArrowheads="1"/>
            </p:cNvSpPr>
            <p:nvPr/>
          </p:nvSpPr>
          <p:spPr bwMode="auto">
            <a:xfrm>
              <a:off x="723838" y="1382776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15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50" name="Rectangle 58"/>
            <p:cNvSpPr>
              <a:spLocks noChangeArrowheads="1"/>
            </p:cNvSpPr>
            <p:nvPr/>
          </p:nvSpPr>
          <p:spPr bwMode="auto">
            <a:xfrm>
              <a:off x="735713" y="970026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20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51" name="Rectangle 59"/>
            <p:cNvSpPr>
              <a:spLocks noChangeArrowheads="1"/>
            </p:cNvSpPr>
            <p:nvPr/>
          </p:nvSpPr>
          <p:spPr bwMode="auto">
            <a:xfrm>
              <a:off x="735713" y="555688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25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52" name="Rectangle 60"/>
            <p:cNvSpPr>
              <a:spLocks noChangeArrowheads="1"/>
            </p:cNvSpPr>
            <p:nvPr/>
          </p:nvSpPr>
          <p:spPr bwMode="auto">
            <a:xfrm>
              <a:off x="735713" y="166688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30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53" name="Rectangle 61"/>
            <p:cNvSpPr>
              <a:spLocks noChangeArrowheads="1"/>
            </p:cNvSpPr>
            <p:nvPr/>
          </p:nvSpPr>
          <p:spPr bwMode="auto">
            <a:xfrm>
              <a:off x="763588" y="4517740"/>
              <a:ext cx="769441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dirty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1544.5 </a:t>
              </a:r>
              <a:endParaRPr kumimoji="1" lang="ja-JP" altLang="ja-JP" sz="18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54" name="Rectangle 62"/>
            <p:cNvSpPr>
              <a:spLocks noChangeArrowheads="1"/>
            </p:cNvSpPr>
            <p:nvPr/>
          </p:nvSpPr>
          <p:spPr bwMode="auto">
            <a:xfrm>
              <a:off x="1615404" y="4517740"/>
              <a:ext cx="769441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1545.3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55" name="Rectangle 63"/>
            <p:cNvSpPr>
              <a:spLocks noChangeArrowheads="1"/>
            </p:cNvSpPr>
            <p:nvPr/>
          </p:nvSpPr>
          <p:spPr bwMode="auto">
            <a:xfrm>
              <a:off x="2467220" y="4517740"/>
              <a:ext cx="769441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1546.1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56" name="Rectangle 64"/>
            <p:cNvSpPr>
              <a:spLocks noChangeArrowheads="1"/>
            </p:cNvSpPr>
            <p:nvPr/>
          </p:nvSpPr>
          <p:spPr bwMode="auto">
            <a:xfrm>
              <a:off x="3319036" y="4517740"/>
              <a:ext cx="769441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1546.9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57" name="Rectangle 65"/>
            <p:cNvSpPr>
              <a:spLocks noChangeArrowheads="1"/>
            </p:cNvSpPr>
            <p:nvPr/>
          </p:nvSpPr>
          <p:spPr bwMode="auto">
            <a:xfrm>
              <a:off x="4170852" y="4517740"/>
              <a:ext cx="769441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1547.7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58" name="Rectangle 66"/>
            <p:cNvSpPr>
              <a:spLocks noChangeArrowheads="1"/>
            </p:cNvSpPr>
            <p:nvPr/>
          </p:nvSpPr>
          <p:spPr bwMode="auto">
            <a:xfrm>
              <a:off x="5022668" y="4517740"/>
              <a:ext cx="769441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dirty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1548.5 </a:t>
              </a:r>
              <a:endParaRPr kumimoji="1" lang="ja-JP" altLang="ja-JP" sz="18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59" name="Rectangle 67"/>
            <p:cNvSpPr>
              <a:spLocks noChangeArrowheads="1"/>
            </p:cNvSpPr>
            <p:nvPr/>
          </p:nvSpPr>
          <p:spPr bwMode="auto">
            <a:xfrm>
              <a:off x="5874484" y="4517740"/>
              <a:ext cx="769441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1549.3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60" name="Rectangle 68"/>
            <p:cNvSpPr>
              <a:spLocks noChangeArrowheads="1"/>
            </p:cNvSpPr>
            <p:nvPr/>
          </p:nvSpPr>
          <p:spPr bwMode="auto">
            <a:xfrm>
              <a:off x="6726300" y="4517740"/>
              <a:ext cx="769441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dirty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1550.1 </a:t>
              </a:r>
              <a:endParaRPr kumimoji="1" lang="ja-JP" altLang="ja-JP" sz="18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61" name="Rectangle 69"/>
            <p:cNvSpPr>
              <a:spLocks noChangeArrowheads="1"/>
            </p:cNvSpPr>
            <p:nvPr/>
          </p:nvSpPr>
          <p:spPr bwMode="auto">
            <a:xfrm>
              <a:off x="7578113" y="4517740"/>
              <a:ext cx="769441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dirty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1550.9 </a:t>
              </a:r>
              <a:endParaRPr kumimoji="1" lang="ja-JP" altLang="ja-JP" sz="18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62" name="Rectangle 70"/>
            <p:cNvSpPr>
              <a:spLocks noChangeArrowheads="1"/>
            </p:cNvSpPr>
            <p:nvPr/>
          </p:nvSpPr>
          <p:spPr bwMode="auto">
            <a:xfrm rot="16200000">
              <a:off x="-931752" y="2322999"/>
              <a:ext cx="2554947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2000" b="1" i="0" u="none" strike="noStrike" cap="none" normalizeH="0" baseline="0" dirty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Extinction ratio [dB]</a:t>
              </a:r>
              <a:endParaRPr kumimoji="1" lang="ja-JP" altLang="ja-JP" sz="2000" b="0" i="0" u="none" strike="noStrike" cap="none" normalizeH="0" baseline="0" dirty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63" name="Rectangle 71"/>
            <p:cNvSpPr>
              <a:spLocks noChangeArrowheads="1"/>
            </p:cNvSpPr>
            <p:nvPr/>
          </p:nvSpPr>
          <p:spPr bwMode="auto">
            <a:xfrm>
              <a:off x="4136726" y="4863815"/>
              <a:ext cx="1850891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smtClean="0">
                  <a:ln>
                    <a:noFill/>
                  </a:ln>
                  <a:solidFill>
                    <a:srgbClr val="FFFF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Wavelength [nm]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rgbClr val="FFFF00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198" name="Rectangle 6"/>
            <p:cNvSpPr>
              <a:spLocks noChangeArrowheads="1"/>
            </p:cNvSpPr>
            <p:nvPr/>
          </p:nvSpPr>
          <p:spPr bwMode="auto">
            <a:xfrm>
              <a:off x="1124765" y="285751"/>
              <a:ext cx="7662975" cy="412591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199" name="Freeform 7"/>
            <p:cNvSpPr>
              <a:spLocks noEditPoints="1"/>
            </p:cNvSpPr>
            <p:nvPr/>
          </p:nvSpPr>
          <p:spPr bwMode="auto">
            <a:xfrm>
              <a:off x="1119595" y="276226"/>
              <a:ext cx="7662975" cy="3717925"/>
            </a:xfrm>
            <a:custGeom>
              <a:avLst/>
              <a:gdLst/>
              <a:ahLst/>
              <a:cxnLst>
                <a:cxn ang="0">
                  <a:pos x="693" y="2336"/>
                </a:cxn>
                <a:cxn ang="0">
                  <a:pos x="1433" y="2336"/>
                </a:cxn>
                <a:cxn ang="0">
                  <a:pos x="2126" y="2342"/>
                </a:cxn>
                <a:cxn ang="0">
                  <a:pos x="2774" y="2342"/>
                </a:cxn>
                <a:cxn ang="0">
                  <a:pos x="3467" y="2336"/>
                </a:cxn>
                <a:cxn ang="0">
                  <a:pos x="4224" y="2336"/>
                </a:cxn>
                <a:cxn ang="0">
                  <a:pos x="487" y="2079"/>
                </a:cxn>
                <a:cxn ang="0">
                  <a:pos x="1181" y="2085"/>
                </a:cxn>
                <a:cxn ang="0">
                  <a:pos x="1828" y="2085"/>
                </a:cxn>
                <a:cxn ang="0">
                  <a:pos x="2522" y="2079"/>
                </a:cxn>
                <a:cxn ang="0">
                  <a:pos x="3278" y="2079"/>
                </a:cxn>
                <a:cxn ang="0">
                  <a:pos x="4017" y="2079"/>
                </a:cxn>
                <a:cxn ang="0">
                  <a:pos x="235" y="1822"/>
                </a:cxn>
                <a:cxn ang="0">
                  <a:pos x="883" y="1822"/>
                </a:cxn>
                <a:cxn ang="0">
                  <a:pos x="1576" y="1817"/>
                </a:cxn>
                <a:cxn ang="0">
                  <a:pos x="2332" y="1817"/>
                </a:cxn>
                <a:cxn ang="0">
                  <a:pos x="3072" y="1817"/>
                </a:cxn>
                <a:cxn ang="0">
                  <a:pos x="3765" y="1822"/>
                </a:cxn>
                <a:cxn ang="0">
                  <a:pos x="4413" y="1822"/>
                </a:cxn>
                <a:cxn ang="0">
                  <a:pos x="630" y="1560"/>
                </a:cxn>
                <a:cxn ang="0">
                  <a:pos x="1387" y="1560"/>
                </a:cxn>
                <a:cxn ang="0">
                  <a:pos x="2126" y="1560"/>
                </a:cxn>
                <a:cxn ang="0">
                  <a:pos x="2820" y="1565"/>
                </a:cxn>
                <a:cxn ang="0">
                  <a:pos x="3467" y="1565"/>
                </a:cxn>
                <a:cxn ang="0">
                  <a:pos x="4161" y="1560"/>
                </a:cxn>
                <a:cxn ang="0">
                  <a:pos x="441" y="1297"/>
                </a:cxn>
                <a:cxn ang="0">
                  <a:pos x="1181" y="1297"/>
                </a:cxn>
                <a:cxn ang="0">
                  <a:pos x="1874" y="1303"/>
                </a:cxn>
                <a:cxn ang="0">
                  <a:pos x="2522" y="1303"/>
                </a:cxn>
                <a:cxn ang="0">
                  <a:pos x="3215" y="1297"/>
                </a:cxn>
                <a:cxn ang="0">
                  <a:pos x="3972" y="1297"/>
                </a:cxn>
                <a:cxn ang="0">
                  <a:pos x="235" y="1040"/>
                </a:cxn>
                <a:cxn ang="0">
                  <a:pos x="928" y="1046"/>
                </a:cxn>
                <a:cxn ang="0">
                  <a:pos x="1576" y="1046"/>
                </a:cxn>
                <a:cxn ang="0">
                  <a:pos x="2269" y="1040"/>
                </a:cxn>
                <a:cxn ang="0">
                  <a:pos x="3026" y="1040"/>
                </a:cxn>
                <a:cxn ang="0">
                  <a:pos x="3765" y="1040"/>
                </a:cxn>
                <a:cxn ang="0">
                  <a:pos x="4447" y="1046"/>
                </a:cxn>
                <a:cxn ang="0">
                  <a:pos x="630" y="783"/>
                </a:cxn>
                <a:cxn ang="0">
                  <a:pos x="1324" y="777"/>
                </a:cxn>
                <a:cxn ang="0">
                  <a:pos x="2080" y="777"/>
                </a:cxn>
                <a:cxn ang="0">
                  <a:pos x="2820" y="777"/>
                </a:cxn>
                <a:cxn ang="0">
                  <a:pos x="3513" y="783"/>
                </a:cxn>
                <a:cxn ang="0">
                  <a:pos x="4161" y="783"/>
                </a:cxn>
                <a:cxn ang="0">
                  <a:pos x="378" y="520"/>
                </a:cxn>
                <a:cxn ang="0">
                  <a:pos x="1135" y="520"/>
                </a:cxn>
                <a:cxn ang="0">
                  <a:pos x="1874" y="520"/>
                </a:cxn>
                <a:cxn ang="0">
                  <a:pos x="2567" y="526"/>
                </a:cxn>
                <a:cxn ang="0">
                  <a:pos x="3215" y="526"/>
                </a:cxn>
                <a:cxn ang="0">
                  <a:pos x="3909" y="520"/>
                </a:cxn>
                <a:cxn ang="0">
                  <a:pos x="189" y="257"/>
                </a:cxn>
                <a:cxn ang="0">
                  <a:pos x="928" y="257"/>
                </a:cxn>
                <a:cxn ang="0">
                  <a:pos x="1622" y="263"/>
                </a:cxn>
                <a:cxn ang="0">
                  <a:pos x="2269" y="263"/>
                </a:cxn>
                <a:cxn ang="0">
                  <a:pos x="2963" y="257"/>
                </a:cxn>
                <a:cxn ang="0">
                  <a:pos x="3719" y="257"/>
                </a:cxn>
                <a:cxn ang="0">
                  <a:pos x="4447" y="257"/>
                </a:cxn>
                <a:cxn ang="0">
                  <a:pos x="676" y="6"/>
                </a:cxn>
                <a:cxn ang="0">
                  <a:pos x="1324" y="6"/>
                </a:cxn>
                <a:cxn ang="0">
                  <a:pos x="2017" y="0"/>
                </a:cxn>
                <a:cxn ang="0">
                  <a:pos x="2774" y="0"/>
                </a:cxn>
                <a:cxn ang="0">
                  <a:pos x="3513" y="0"/>
                </a:cxn>
                <a:cxn ang="0">
                  <a:pos x="4207" y="6"/>
                </a:cxn>
              </a:cxnLst>
              <a:rect l="0" t="0" r="r" b="b"/>
              <a:pathLst>
                <a:path w="4447" h="2342">
                  <a:moveTo>
                    <a:pt x="0" y="2336"/>
                  </a:moveTo>
                  <a:lnTo>
                    <a:pt x="46" y="2336"/>
                  </a:lnTo>
                  <a:lnTo>
                    <a:pt x="46" y="2342"/>
                  </a:lnTo>
                  <a:lnTo>
                    <a:pt x="0" y="2342"/>
                  </a:lnTo>
                  <a:lnTo>
                    <a:pt x="0" y="2336"/>
                  </a:lnTo>
                  <a:close/>
                  <a:moveTo>
                    <a:pt x="63" y="2336"/>
                  </a:moveTo>
                  <a:lnTo>
                    <a:pt x="109" y="2336"/>
                  </a:lnTo>
                  <a:lnTo>
                    <a:pt x="109" y="2342"/>
                  </a:lnTo>
                  <a:lnTo>
                    <a:pt x="63" y="2342"/>
                  </a:lnTo>
                  <a:lnTo>
                    <a:pt x="63" y="2336"/>
                  </a:lnTo>
                  <a:close/>
                  <a:moveTo>
                    <a:pt x="126" y="2336"/>
                  </a:moveTo>
                  <a:lnTo>
                    <a:pt x="172" y="2336"/>
                  </a:lnTo>
                  <a:lnTo>
                    <a:pt x="172" y="2342"/>
                  </a:lnTo>
                  <a:lnTo>
                    <a:pt x="126" y="2342"/>
                  </a:lnTo>
                  <a:lnTo>
                    <a:pt x="126" y="2336"/>
                  </a:lnTo>
                  <a:close/>
                  <a:moveTo>
                    <a:pt x="189" y="2336"/>
                  </a:moveTo>
                  <a:lnTo>
                    <a:pt x="235" y="2336"/>
                  </a:lnTo>
                  <a:lnTo>
                    <a:pt x="235" y="2342"/>
                  </a:lnTo>
                  <a:lnTo>
                    <a:pt x="189" y="2342"/>
                  </a:lnTo>
                  <a:lnTo>
                    <a:pt x="189" y="2336"/>
                  </a:lnTo>
                  <a:close/>
                  <a:moveTo>
                    <a:pt x="252" y="2336"/>
                  </a:moveTo>
                  <a:lnTo>
                    <a:pt x="298" y="2336"/>
                  </a:lnTo>
                  <a:lnTo>
                    <a:pt x="298" y="2342"/>
                  </a:lnTo>
                  <a:lnTo>
                    <a:pt x="252" y="2342"/>
                  </a:lnTo>
                  <a:lnTo>
                    <a:pt x="252" y="2336"/>
                  </a:lnTo>
                  <a:close/>
                  <a:moveTo>
                    <a:pt x="315" y="2336"/>
                  </a:moveTo>
                  <a:lnTo>
                    <a:pt x="361" y="2336"/>
                  </a:lnTo>
                  <a:lnTo>
                    <a:pt x="361" y="2342"/>
                  </a:lnTo>
                  <a:lnTo>
                    <a:pt x="315" y="2342"/>
                  </a:lnTo>
                  <a:lnTo>
                    <a:pt x="315" y="2336"/>
                  </a:lnTo>
                  <a:close/>
                  <a:moveTo>
                    <a:pt x="378" y="2336"/>
                  </a:moveTo>
                  <a:lnTo>
                    <a:pt x="424" y="2336"/>
                  </a:lnTo>
                  <a:lnTo>
                    <a:pt x="424" y="2342"/>
                  </a:lnTo>
                  <a:lnTo>
                    <a:pt x="378" y="2342"/>
                  </a:lnTo>
                  <a:lnTo>
                    <a:pt x="378" y="2336"/>
                  </a:lnTo>
                  <a:close/>
                  <a:moveTo>
                    <a:pt x="441" y="2336"/>
                  </a:moveTo>
                  <a:lnTo>
                    <a:pt x="487" y="2336"/>
                  </a:lnTo>
                  <a:lnTo>
                    <a:pt x="487" y="2342"/>
                  </a:lnTo>
                  <a:lnTo>
                    <a:pt x="441" y="2342"/>
                  </a:lnTo>
                  <a:lnTo>
                    <a:pt x="441" y="2336"/>
                  </a:lnTo>
                  <a:close/>
                  <a:moveTo>
                    <a:pt x="504" y="2336"/>
                  </a:moveTo>
                  <a:lnTo>
                    <a:pt x="550" y="2336"/>
                  </a:lnTo>
                  <a:lnTo>
                    <a:pt x="550" y="2342"/>
                  </a:lnTo>
                  <a:lnTo>
                    <a:pt x="504" y="2342"/>
                  </a:lnTo>
                  <a:lnTo>
                    <a:pt x="504" y="2336"/>
                  </a:lnTo>
                  <a:close/>
                  <a:moveTo>
                    <a:pt x="567" y="2336"/>
                  </a:moveTo>
                  <a:lnTo>
                    <a:pt x="613" y="2336"/>
                  </a:lnTo>
                  <a:lnTo>
                    <a:pt x="613" y="2342"/>
                  </a:lnTo>
                  <a:lnTo>
                    <a:pt x="567" y="2342"/>
                  </a:lnTo>
                  <a:lnTo>
                    <a:pt x="567" y="2336"/>
                  </a:lnTo>
                  <a:close/>
                  <a:moveTo>
                    <a:pt x="630" y="2336"/>
                  </a:moveTo>
                  <a:lnTo>
                    <a:pt x="676" y="2336"/>
                  </a:lnTo>
                  <a:lnTo>
                    <a:pt x="676" y="2342"/>
                  </a:lnTo>
                  <a:lnTo>
                    <a:pt x="630" y="2342"/>
                  </a:lnTo>
                  <a:lnTo>
                    <a:pt x="630" y="2336"/>
                  </a:lnTo>
                  <a:close/>
                  <a:moveTo>
                    <a:pt x="693" y="2336"/>
                  </a:moveTo>
                  <a:lnTo>
                    <a:pt x="739" y="2336"/>
                  </a:lnTo>
                  <a:lnTo>
                    <a:pt x="739" y="2342"/>
                  </a:lnTo>
                  <a:lnTo>
                    <a:pt x="693" y="2342"/>
                  </a:lnTo>
                  <a:lnTo>
                    <a:pt x="693" y="2336"/>
                  </a:lnTo>
                  <a:close/>
                  <a:moveTo>
                    <a:pt x="756" y="2336"/>
                  </a:moveTo>
                  <a:lnTo>
                    <a:pt x="802" y="2336"/>
                  </a:lnTo>
                  <a:lnTo>
                    <a:pt x="802" y="2342"/>
                  </a:lnTo>
                  <a:lnTo>
                    <a:pt x="756" y="2342"/>
                  </a:lnTo>
                  <a:lnTo>
                    <a:pt x="756" y="2336"/>
                  </a:lnTo>
                  <a:close/>
                  <a:moveTo>
                    <a:pt x="819" y="2336"/>
                  </a:moveTo>
                  <a:lnTo>
                    <a:pt x="865" y="2336"/>
                  </a:lnTo>
                  <a:lnTo>
                    <a:pt x="865" y="2342"/>
                  </a:lnTo>
                  <a:lnTo>
                    <a:pt x="819" y="2342"/>
                  </a:lnTo>
                  <a:lnTo>
                    <a:pt x="819" y="2336"/>
                  </a:lnTo>
                  <a:close/>
                  <a:moveTo>
                    <a:pt x="883" y="2336"/>
                  </a:moveTo>
                  <a:lnTo>
                    <a:pt x="928" y="2336"/>
                  </a:lnTo>
                  <a:lnTo>
                    <a:pt x="928" y="2342"/>
                  </a:lnTo>
                  <a:lnTo>
                    <a:pt x="883" y="2342"/>
                  </a:lnTo>
                  <a:lnTo>
                    <a:pt x="883" y="2336"/>
                  </a:lnTo>
                  <a:close/>
                  <a:moveTo>
                    <a:pt x="946" y="2336"/>
                  </a:moveTo>
                  <a:lnTo>
                    <a:pt x="991" y="2336"/>
                  </a:lnTo>
                  <a:lnTo>
                    <a:pt x="991" y="2342"/>
                  </a:lnTo>
                  <a:lnTo>
                    <a:pt x="946" y="2342"/>
                  </a:lnTo>
                  <a:lnTo>
                    <a:pt x="946" y="2336"/>
                  </a:lnTo>
                  <a:close/>
                  <a:moveTo>
                    <a:pt x="1009" y="2336"/>
                  </a:moveTo>
                  <a:lnTo>
                    <a:pt x="1054" y="2336"/>
                  </a:lnTo>
                  <a:lnTo>
                    <a:pt x="1054" y="2342"/>
                  </a:lnTo>
                  <a:lnTo>
                    <a:pt x="1009" y="2342"/>
                  </a:lnTo>
                  <a:lnTo>
                    <a:pt x="1009" y="2336"/>
                  </a:lnTo>
                  <a:close/>
                  <a:moveTo>
                    <a:pt x="1072" y="2336"/>
                  </a:moveTo>
                  <a:lnTo>
                    <a:pt x="1118" y="2336"/>
                  </a:lnTo>
                  <a:lnTo>
                    <a:pt x="1118" y="2342"/>
                  </a:lnTo>
                  <a:lnTo>
                    <a:pt x="1072" y="2342"/>
                  </a:lnTo>
                  <a:lnTo>
                    <a:pt x="1072" y="2336"/>
                  </a:lnTo>
                  <a:close/>
                  <a:moveTo>
                    <a:pt x="1135" y="2336"/>
                  </a:moveTo>
                  <a:lnTo>
                    <a:pt x="1181" y="2336"/>
                  </a:lnTo>
                  <a:lnTo>
                    <a:pt x="1181" y="2342"/>
                  </a:lnTo>
                  <a:lnTo>
                    <a:pt x="1135" y="2342"/>
                  </a:lnTo>
                  <a:lnTo>
                    <a:pt x="1135" y="2336"/>
                  </a:lnTo>
                  <a:close/>
                  <a:moveTo>
                    <a:pt x="1198" y="2336"/>
                  </a:moveTo>
                  <a:lnTo>
                    <a:pt x="1244" y="2336"/>
                  </a:lnTo>
                  <a:lnTo>
                    <a:pt x="1244" y="2342"/>
                  </a:lnTo>
                  <a:lnTo>
                    <a:pt x="1198" y="2342"/>
                  </a:lnTo>
                  <a:lnTo>
                    <a:pt x="1198" y="2336"/>
                  </a:lnTo>
                  <a:close/>
                  <a:moveTo>
                    <a:pt x="1261" y="2336"/>
                  </a:moveTo>
                  <a:lnTo>
                    <a:pt x="1307" y="2336"/>
                  </a:lnTo>
                  <a:lnTo>
                    <a:pt x="1307" y="2342"/>
                  </a:lnTo>
                  <a:lnTo>
                    <a:pt x="1261" y="2342"/>
                  </a:lnTo>
                  <a:lnTo>
                    <a:pt x="1261" y="2336"/>
                  </a:lnTo>
                  <a:close/>
                  <a:moveTo>
                    <a:pt x="1324" y="2336"/>
                  </a:moveTo>
                  <a:lnTo>
                    <a:pt x="1370" y="2336"/>
                  </a:lnTo>
                  <a:lnTo>
                    <a:pt x="1370" y="2342"/>
                  </a:lnTo>
                  <a:lnTo>
                    <a:pt x="1324" y="2342"/>
                  </a:lnTo>
                  <a:lnTo>
                    <a:pt x="1324" y="2336"/>
                  </a:lnTo>
                  <a:close/>
                  <a:moveTo>
                    <a:pt x="1387" y="2336"/>
                  </a:moveTo>
                  <a:lnTo>
                    <a:pt x="1433" y="2336"/>
                  </a:lnTo>
                  <a:lnTo>
                    <a:pt x="1433" y="2342"/>
                  </a:lnTo>
                  <a:lnTo>
                    <a:pt x="1387" y="2342"/>
                  </a:lnTo>
                  <a:lnTo>
                    <a:pt x="1387" y="2336"/>
                  </a:lnTo>
                  <a:close/>
                  <a:moveTo>
                    <a:pt x="1450" y="2336"/>
                  </a:moveTo>
                  <a:lnTo>
                    <a:pt x="1496" y="2336"/>
                  </a:lnTo>
                  <a:lnTo>
                    <a:pt x="1496" y="2342"/>
                  </a:lnTo>
                  <a:lnTo>
                    <a:pt x="1450" y="2342"/>
                  </a:lnTo>
                  <a:lnTo>
                    <a:pt x="1450" y="2336"/>
                  </a:lnTo>
                  <a:close/>
                  <a:moveTo>
                    <a:pt x="1513" y="2336"/>
                  </a:moveTo>
                  <a:lnTo>
                    <a:pt x="1559" y="2336"/>
                  </a:lnTo>
                  <a:lnTo>
                    <a:pt x="1559" y="2342"/>
                  </a:lnTo>
                  <a:lnTo>
                    <a:pt x="1513" y="2342"/>
                  </a:lnTo>
                  <a:lnTo>
                    <a:pt x="1513" y="2336"/>
                  </a:lnTo>
                  <a:close/>
                  <a:moveTo>
                    <a:pt x="1576" y="2336"/>
                  </a:moveTo>
                  <a:lnTo>
                    <a:pt x="1622" y="2336"/>
                  </a:lnTo>
                  <a:lnTo>
                    <a:pt x="1622" y="2342"/>
                  </a:lnTo>
                  <a:lnTo>
                    <a:pt x="1576" y="2342"/>
                  </a:lnTo>
                  <a:lnTo>
                    <a:pt x="1576" y="2336"/>
                  </a:lnTo>
                  <a:close/>
                  <a:moveTo>
                    <a:pt x="1639" y="2336"/>
                  </a:moveTo>
                  <a:lnTo>
                    <a:pt x="1685" y="2336"/>
                  </a:lnTo>
                  <a:lnTo>
                    <a:pt x="1685" y="2342"/>
                  </a:lnTo>
                  <a:lnTo>
                    <a:pt x="1639" y="2342"/>
                  </a:lnTo>
                  <a:lnTo>
                    <a:pt x="1639" y="2336"/>
                  </a:lnTo>
                  <a:close/>
                  <a:moveTo>
                    <a:pt x="1702" y="2336"/>
                  </a:moveTo>
                  <a:lnTo>
                    <a:pt x="1748" y="2336"/>
                  </a:lnTo>
                  <a:lnTo>
                    <a:pt x="1748" y="2342"/>
                  </a:lnTo>
                  <a:lnTo>
                    <a:pt x="1702" y="2342"/>
                  </a:lnTo>
                  <a:lnTo>
                    <a:pt x="1702" y="2336"/>
                  </a:lnTo>
                  <a:close/>
                  <a:moveTo>
                    <a:pt x="1765" y="2336"/>
                  </a:moveTo>
                  <a:lnTo>
                    <a:pt x="1811" y="2336"/>
                  </a:lnTo>
                  <a:lnTo>
                    <a:pt x="1811" y="2342"/>
                  </a:lnTo>
                  <a:lnTo>
                    <a:pt x="1765" y="2342"/>
                  </a:lnTo>
                  <a:lnTo>
                    <a:pt x="1765" y="2336"/>
                  </a:lnTo>
                  <a:close/>
                  <a:moveTo>
                    <a:pt x="1828" y="2336"/>
                  </a:moveTo>
                  <a:lnTo>
                    <a:pt x="1874" y="2336"/>
                  </a:lnTo>
                  <a:lnTo>
                    <a:pt x="1874" y="2342"/>
                  </a:lnTo>
                  <a:lnTo>
                    <a:pt x="1828" y="2342"/>
                  </a:lnTo>
                  <a:lnTo>
                    <a:pt x="1828" y="2336"/>
                  </a:lnTo>
                  <a:close/>
                  <a:moveTo>
                    <a:pt x="1891" y="2336"/>
                  </a:moveTo>
                  <a:lnTo>
                    <a:pt x="1937" y="2336"/>
                  </a:lnTo>
                  <a:lnTo>
                    <a:pt x="1937" y="2342"/>
                  </a:lnTo>
                  <a:lnTo>
                    <a:pt x="1891" y="2342"/>
                  </a:lnTo>
                  <a:lnTo>
                    <a:pt x="1891" y="2336"/>
                  </a:lnTo>
                  <a:close/>
                  <a:moveTo>
                    <a:pt x="1954" y="2336"/>
                  </a:moveTo>
                  <a:lnTo>
                    <a:pt x="2000" y="2336"/>
                  </a:lnTo>
                  <a:lnTo>
                    <a:pt x="2000" y="2342"/>
                  </a:lnTo>
                  <a:lnTo>
                    <a:pt x="1954" y="2342"/>
                  </a:lnTo>
                  <a:lnTo>
                    <a:pt x="1954" y="2336"/>
                  </a:lnTo>
                  <a:close/>
                  <a:moveTo>
                    <a:pt x="2017" y="2336"/>
                  </a:moveTo>
                  <a:lnTo>
                    <a:pt x="2063" y="2336"/>
                  </a:lnTo>
                  <a:lnTo>
                    <a:pt x="2063" y="2342"/>
                  </a:lnTo>
                  <a:lnTo>
                    <a:pt x="2017" y="2342"/>
                  </a:lnTo>
                  <a:lnTo>
                    <a:pt x="2017" y="2336"/>
                  </a:lnTo>
                  <a:close/>
                  <a:moveTo>
                    <a:pt x="2080" y="2336"/>
                  </a:moveTo>
                  <a:lnTo>
                    <a:pt x="2126" y="2336"/>
                  </a:lnTo>
                  <a:lnTo>
                    <a:pt x="2126" y="2342"/>
                  </a:lnTo>
                  <a:lnTo>
                    <a:pt x="2080" y="2342"/>
                  </a:lnTo>
                  <a:lnTo>
                    <a:pt x="2080" y="2336"/>
                  </a:lnTo>
                  <a:close/>
                  <a:moveTo>
                    <a:pt x="2143" y="2336"/>
                  </a:moveTo>
                  <a:lnTo>
                    <a:pt x="2189" y="2336"/>
                  </a:lnTo>
                  <a:lnTo>
                    <a:pt x="2189" y="2342"/>
                  </a:lnTo>
                  <a:lnTo>
                    <a:pt x="2143" y="2342"/>
                  </a:lnTo>
                  <a:lnTo>
                    <a:pt x="2143" y="2336"/>
                  </a:lnTo>
                  <a:close/>
                  <a:moveTo>
                    <a:pt x="2206" y="2336"/>
                  </a:moveTo>
                  <a:lnTo>
                    <a:pt x="2252" y="2336"/>
                  </a:lnTo>
                  <a:lnTo>
                    <a:pt x="2252" y="2342"/>
                  </a:lnTo>
                  <a:lnTo>
                    <a:pt x="2206" y="2342"/>
                  </a:lnTo>
                  <a:lnTo>
                    <a:pt x="2206" y="2336"/>
                  </a:lnTo>
                  <a:close/>
                  <a:moveTo>
                    <a:pt x="2269" y="2336"/>
                  </a:moveTo>
                  <a:lnTo>
                    <a:pt x="2315" y="2336"/>
                  </a:lnTo>
                  <a:lnTo>
                    <a:pt x="2315" y="2342"/>
                  </a:lnTo>
                  <a:lnTo>
                    <a:pt x="2269" y="2342"/>
                  </a:lnTo>
                  <a:lnTo>
                    <a:pt x="2269" y="2336"/>
                  </a:lnTo>
                  <a:close/>
                  <a:moveTo>
                    <a:pt x="2332" y="2336"/>
                  </a:moveTo>
                  <a:lnTo>
                    <a:pt x="2378" y="2336"/>
                  </a:lnTo>
                  <a:lnTo>
                    <a:pt x="2378" y="2342"/>
                  </a:lnTo>
                  <a:lnTo>
                    <a:pt x="2332" y="2342"/>
                  </a:lnTo>
                  <a:lnTo>
                    <a:pt x="2332" y="2336"/>
                  </a:lnTo>
                  <a:close/>
                  <a:moveTo>
                    <a:pt x="2396" y="2336"/>
                  </a:moveTo>
                  <a:lnTo>
                    <a:pt x="2441" y="2336"/>
                  </a:lnTo>
                  <a:lnTo>
                    <a:pt x="2441" y="2342"/>
                  </a:lnTo>
                  <a:lnTo>
                    <a:pt x="2396" y="2342"/>
                  </a:lnTo>
                  <a:lnTo>
                    <a:pt x="2396" y="2336"/>
                  </a:lnTo>
                  <a:close/>
                  <a:moveTo>
                    <a:pt x="2459" y="2336"/>
                  </a:moveTo>
                  <a:lnTo>
                    <a:pt x="2504" y="2336"/>
                  </a:lnTo>
                  <a:lnTo>
                    <a:pt x="2504" y="2342"/>
                  </a:lnTo>
                  <a:lnTo>
                    <a:pt x="2459" y="2342"/>
                  </a:lnTo>
                  <a:lnTo>
                    <a:pt x="2459" y="2336"/>
                  </a:lnTo>
                  <a:close/>
                  <a:moveTo>
                    <a:pt x="2522" y="2336"/>
                  </a:moveTo>
                  <a:lnTo>
                    <a:pt x="2567" y="2336"/>
                  </a:lnTo>
                  <a:lnTo>
                    <a:pt x="2567" y="2342"/>
                  </a:lnTo>
                  <a:lnTo>
                    <a:pt x="2522" y="2342"/>
                  </a:lnTo>
                  <a:lnTo>
                    <a:pt x="2522" y="2336"/>
                  </a:lnTo>
                  <a:close/>
                  <a:moveTo>
                    <a:pt x="2585" y="2336"/>
                  </a:moveTo>
                  <a:lnTo>
                    <a:pt x="2631" y="2336"/>
                  </a:lnTo>
                  <a:lnTo>
                    <a:pt x="2631" y="2342"/>
                  </a:lnTo>
                  <a:lnTo>
                    <a:pt x="2585" y="2342"/>
                  </a:lnTo>
                  <a:lnTo>
                    <a:pt x="2585" y="2336"/>
                  </a:lnTo>
                  <a:close/>
                  <a:moveTo>
                    <a:pt x="2648" y="2336"/>
                  </a:moveTo>
                  <a:lnTo>
                    <a:pt x="2694" y="2336"/>
                  </a:lnTo>
                  <a:lnTo>
                    <a:pt x="2694" y="2342"/>
                  </a:lnTo>
                  <a:lnTo>
                    <a:pt x="2648" y="2342"/>
                  </a:lnTo>
                  <a:lnTo>
                    <a:pt x="2648" y="2336"/>
                  </a:lnTo>
                  <a:close/>
                  <a:moveTo>
                    <a:pt x="2711" y="2336"/>
                  </a:moveTo>
                  <a:lnTo>
                    <a:pt x="2757" y="2336"/>
                  </a:lnTo>
                  <a:lnTo>
                    <a:pt x="2757" y="2342"/>
                  </a:lnTo>
                  <a:lnTo>
                    <a:pt x="2711" y="2342"/>
                  </a:lnTo>
                  <a:lnTo>
                    <a:pt x="2711" y="2336"/>
                  </a:lnTo>
                  <a:close/>
                  <a:moveTo>
                    <a:pt x="2774" y="2336"/>
                  </a:moveTo>
                  <a:lnTo>
                    <a:pt x="2820" y="2336"/>
                  </a:lnTo>
                  <a:lnTo>
                    <a:pt x="2820" y="2342"/>
                  </a:lnTo>
                  <a:lnTo>
                    <a:pt x="2774" y="2342"/>
                  </a:lnTo>
                  <a:lnTo>
                    <a:pt x="2774" y="2336"/>
                  </a:lnTo>
                  <a:close/>
                  <a:moveTo>
                    <a:pt x="2837" y="2336"/>
                  </a:moveTo>
                  <a:lnTo>
                    <a:pt x="2883" y="2336"/>
                  </a:lnTo>
                  <a:lnTo>
                    <a:pt x="2883" y="2342"/>
                  </a:lnTo>
                  <a:lnTo>
                    <a:pt x="2837" y="2342"/>
                  </a:lnTo>
                  <a:lnTo>
                    <a:pt x="2837" y="2336"/>
                  </a:lnTo>
                  <a:close/>
                  <a:moveTo>
                    <a:pt x="2900" y="2336"/>
                  </a:moveTo>
                  <a:lnTo>
                    <a:pt x="2946" y="2336"/>
                  </a:lnTo>
                  <a:lnTo>
                    <a:pt x="2946" y="2342"/>
                  </a:lnTo>
                  <a:lnTo>
                    <a:pt x="2900" y="2342"/>
                  </a:lnTo>
                  <a:lnTo>
                    <a:pt x="2900" y="2336"/>
                  </a:lnTo>
                  <a:close/>
                  <a:moveTo>
                    <a:pt x="2963" y="2336"/>
                  </a:moveTo>
                  <a:lnTo>
                    <a:pt x="3009" y="2336"/>
                  </a:lnTo>
                  <a:lnTo>
                    <a:pt x="3009" y="2342"/>
                  </a:lnTo>
                  <a:lnTo>
                    <a:pt x="2963" y="2342"/>
                  </a:lnTo>
                  <a:lnTo>
                    <a:pt x="2963" y="2336"/>
                  </a:lnTo>
                  <a:close/>
                  <a:moveTo>
                    <a:pt x="3026" y="2336"/>
                  </a:moveTo>
                  <a:lnTo>
                    <a:pt x="3072" y="2336"/>
                  </a:lnTo>
                  <a:lnTo>
                    <a:pt x="3072" y="2342"/>
                  </a:lnTo>
                  <a:lnTo>
                    <a:pt x="3026" y="2342"/>
                  </a:lnTo>
                  <a:lnTo>
                    <a:pt x="3026" y="2336"/>
                  </a:lnTo>
                  <a:close/>
                  <a:moveTo>
                    <a:pt x="3089" y="2336"/>
                  </a:moveTo>
                  <a:lnTo>
                    <a:pt x="3135" y="2336"/>
                  </a:lnTo>
                  <a:lnTo>
                    <a:pt x="3135" y="2342"/>
                  </a:lnTo>
                  <a:lnTo>
                    <a:pt x="3089" y="2342"/>
                  </a:lnTo>
                  <a:lnTo>
                    <a:pt x="3089" y="2336"/>
                  </a:lnTo>
                  <a:close/>
                  <a:moveTo>
                    <a:pt x="3152" y="2336"/>
                  </a:moveTo>
                  <a:lnTo>
                    <a:pt x="3198" y="2336"/>
                  </a:lnTo>
                  <a:lnTo>
                    <a:pt x="3198" y="2342"/>
                  </a:lnTo>
                  <a:lnTo>
                    <a:pt x="3152" y="2342"/>
                  </a:lnTo>
                  <a:lnTo>
                    <a:pt x="3152" y="2336"/>
                  </a:lnTo>
                  <a:close/>
                  <a:moveTo>
                    <a:pt x="3215" y="2336"/>
                  </a:moveTo>
                  <a:lnTo>
                    <a:pt x="3261" y="2336"/>
                  </a:lnTo>
                  <a:lnTo>
                    <a:pt x="3261" y="2342"/>
                  </a:lnTo>
                  <a:lnTo>
                    <a:pt x="3215" y="2342"/>
                  </a:lnTo>
                  <a:lnTo>
                    <a:pt x="3215" y="2336"/>
                  </a:lnTo>
                  <a:close/>
                  <a:moveTo>
                    <a:pt x="3278" y="2336"/>
                  </a:moveTo>
                  <a:lnTo>
                    <a:pt x="3324" y="2336"/>
                  </a:lnTo>
                  <a:lnTo>
                    <a:pt x="3324" y="2342"/>
                  </a:lnTo>
                  <a:lnTo>
                    <a:pt x="3278" y="2342"/>
                  </a:lnTo>
                  <a:lnTo>
                    <a:pt x="3278" y="2336"/>
                  </a:lnTo>
                  <a:close/>
                  <a:moveTo>
                    <a:pt x="3341" y="2336"/>
                  </a:moveTo>
                  <a:lnTo>
                    <a:pt x="3387" y="2336"/>
                  </a:lnTo>
                  <a:lnTo>
                    <a:pt x="3387" y="2342"/>
                  </a:lnTo>
                  <a:lnTo>
                    <a:pt x="3341" y="2342"/>
                  </a:lnTo>
                  <a:lnTo>
                    <a:pt x="3341" y="2336"/>
                  </a:lnTo>
                  <a:close/>
                  <a:moveTo>
                    <a:pt x="3404" y="2336"/>
                  </a:moveTo>
                  <a:lnTo>
                    <a:pt x="3450" y="2336"/>
                  </a:lnTo>
                  <a:lnTo>
                    <a:pt x="3450" y="2342"/>
                  </a:lnTo>
                  <a:lnTo>
                    <a:pt x="3404" y="2342"/>
                  </a:lnTo>
                  <a:lnTo>
                    <a:pt x="3404" y="2336"/>
                  </a:lnTo>
                  <a:close/>
                  <a:moveTo>
                    <a:pt x="3467" y="2336"/>
                  </a:moveTo>
                  <a:lnTo>
                    <a:pt x="3513" y="2336"/>
                  </a:lnTo>
                  <a:lnTo>
                    <a:pt x="3513" y="2342"/>
                  </a:lnTo>
                  <a:lnTo>
                    <a:pt x="3467" y="2342"/>
                  </a:lnTo>
                  <a:lnTo>
                    <a:pt x="3467" y="2336"/>
                  </a:lnTo>
                  <a:close/>
                  <a:moveTo>
                    <a:pt x="3530" y="2336"/>
                  </a:moveTo>
                  <a:lnTo>
                    <a:pt x="3576" y="2336"/>
                  </a:lnTo>
                  <a:lnTo>
                    <a:pt x="3576" y="2342"/>
                  </a:lnTo>
                  <a:lnTo>
                    <a:pt x="3530" y="2342"/>
                  </a:lnTo>
                  <a:lnTo>
                    <a:pt x="3530" y="2336"/>
                  </a:lnTo>
                  <a:close/>
                  <a:moveTo>
                    <a:pt x="3593" y="2336"/>
                  </a:moveTo>
                  <a:lnTo>
                    <a:pt x="3639" y="2336"/>
                  </a:lnTo>
                  <a:lnTo>
                    <a:pt x="3639" y="2342"/>
                  </a:lnTo>
                  <a:lnTo>
                    <a:pt x="3593" y="2342"/>
                  </a:lnTo>
                  <a:lnTo>
                    <a:pt x="3593" y="2336"/>
                  </a:lnTo>
                  <a:close/>
                  <a:moveTo>
                    <a:pt x="3656" y="2336"/>
                  </a:moveTo>
                  <a:lnTo>
                    <a:pt x="3702" y="2336"/>
                  </a:lnTo>
                  <a:lnTo>
                    <a:pt x="3702" y="2342"/>
                  </a:lnTo>
                  <a:lnTo>
                    <a:pt x="3656" y="2342"/>
                  </a:lnTo>
                  <a:lnTo>
                    <a:pt x="3656" y="2336"/>
                  </a:lnTo>
                  <a:close/>
                  <a:moveTo>
                    <a:pt x="3719" y="2336"/>
                  </a:moveTo>
                  <a:lnTo>
                    <a:pt x="3765" y="2336"/>
                  </a:lnTo>
                  <a:lnTo>
                    <a:pt x="3765" y="2342"/>
                  </a:lnTo>
                  <a:lnTo>
                    <a:pt x="3719" y="2342"/>
                  </a:lnTo>
                  <a:lnTo>
                    <a:pt x="3719" y="2336"/>
                  </a:lnTo>
                  <a:close/>
                  <a:moveTo>
                    <a:pt x="3782" y="2336"/>
                  </a:moveTo>
                  <a:lnTo>
                    <a:pt x="3828" y="2336"/>
                  </a:lnTo>
                  <a:lnTo>
                    <a:pt x="3828" y="2342"/>
                  </a:lnTo>
                  <a:lnTo>
                    <a:pt x="3782" y="2342"/>
                  </a:lnTo>
                  <a:lnTo>
                    <a:pt x="3782" y="2336"/>
                  </a:lnTo>
                  <a:close/>
                  <a:moveTo>
                    <a:pt x="3846" y="2336"/>
                  </a:moveTo>
                  <a:lnTo>
                    <a:pt x="3891" y="2336"/>
                  </a:lnTo>
                  <a:lnTo>
                    <a:pt x="3891" y="2342"/>
                  </a:lnTo>
                  <a:lnTo>
                    <a:pt x="3846" y="2342"/>
                  </a:lnTo>
                  <a:lnTo>
                    <a:pt x="3846" y="2336"/>
                  </a:lnTo>
                  <a:close/>
                  <a:moveTo>
                    <a:pt x="3909" y="2336"/>
                  </a:moveTo>
                  <a:lnTo>
                    <a:pt x="3954" y="2336"/>
                  </a:lnTo>
                  <a:lnTo>
                    <a:pt x="3954" y="2342"/>
                  </a:lnTo>
                  <a:lnTo>
                    <a:pt x="3909" y="2342"/>
                  </a:lnTo>
                  <a:lnTo>
                    <a:pt x="3909" y="2336"/>
                  </a:lnTo>
                  <a:close/>
                  <a:moveTo>
                    <a:pt x="3972" y="2336"/>
                  </a:moveTo>
                  <a:lnTo>
                    <a:pt x="4017" y="2336"/>
                  </a:lnTo>
                  <a:lnTo>
                    <a:pt x="4017" y="2342"/>
                  </a:lnTo>
                  <a:lnTo>
                    <a:pt x="3972" y="2342"/>
                  </a:lnTo>
                  <a:lnTo>
                    <a:pt x="3972" y="2336"/>
                  </a:lnTo>
                  <a:close/>
                  <a:moveTo>
                    <a:pt x="4035" y="2336"/>
                  </a:moveTo>
                  <a:lnTo>
                    <a:pt x="4080" y="2336"/>
                  </a:lnTo>
                  <a:lnTo>
                    <a:pt x="4080" y="2342"/>
                  </a:lnTo>
                  <a:lnTo>
                    <a:pt x="4035" y="2342"/>
                  </a:lnTo>
                  <a:lnTo>
                    <a:pt x="4035" y="2336"/>
                  </a:lnTo>
                  <a:close/>
                  <a:moveTo>
                    <a:pt x="4098" y="2336"/>
                  </a:moveTo>
                  <a:lnTo>
                    <a:pt x="4144" y="2336"/>
                  </a:lnTo>
                  <a:lnTo>
                    <a:pt x="4144" y="2342"/>
                  </a:lnTo>
                  <a:lnTo>
                    <a:pt x="4098" y="2342"/>
                  </a:lnTo>
                  <a:lnTo>
                    <a:pt x="4098" y="2336"/>
                  </a:lnTo>
                  <a:close/>
                  <a:moveTo>
                    <a:pt x="4161" y="2336"/>
                  </a:moveTo>
                  <a:lnTo>
                    <a:pt x="4207" y="2336"/>
                  </a:lnTo>
                  <a:lnTo>
                    <a:pt x="4207" y="2342"/>
                  </a:lnTo>
                  <a:lnTo>
                    <a:pt x="4161" y="2342"/>
                  </a:lnTo>
                  <a:lnTo>
                    <a:pt x="4161" y="2336"/>
                  </a:lnTo>
                  <a:close/>
                  <a:moveTo>
                    <a:pt x="4224" y="2336"/>
                  </a:moveTo>
                  <a:lnTo>
                    <a:pt x="4270" y="2336"/>
                  </a:lnTo>
                  <a:lnTo>
                    <a:pt x="4270" y="2342"/>
                  </a:lnTo>
                  <a:lnTo>
                    <a:pt x="4224" y="2342"/>
                  </a:lnTo>
                  <a:lnTo>
                    <a:pt x="4224" y="2336"/>
                  </a:lnTo>
                  <a:close/>
                  <a:moveTo>
                    <a:pt x="4287" y="2336"/>
                  </a:moveTo>
                  <a:lnTo>
                    <a:pt x="4333" y="2336"/>
                  </a:lnTo>
                  <a:lnTo>
                    <a:pt x="4333" y="2342"/>
                  </a:lnTo>
                  <a:lnTo>
                    <a:pt x="4287" y="2342"/>
                  </a:lnTo>
                  <a:lnTo>
                    <a:pt x="4287" y="2336"/>
                  </a:lnTo>
                  <a:close/>
                  <a:moveTo>
                    <a:pt x="4350" y="2336"/>
                  </a:moveTo>
                  <a:lnTo>
                    <a:pt x="4396" y="2336"/>
                  </a:lnTo>
                  <a:lnTo>
                    <a:pt x="4396" y="2342"/>
                  </a:lnTo>
                  <a:lnTo>
                    <a:pt x="4350" y="2342"/>
                  </a:lnTo>
                  <a:lnTo>
                    <a:pt x="4350" y="2336"/>
                  </a:lnTo>
                  <a:close/>
                  <a:moveTo>
                    <a:pt x="4413" y="2336"/>
                  </a:moveTo>
                  <a:lnTo>
                    <a:pt x="4447" y="2336"/>
                  </a:lnTo>
                  <a:lnTo>
                    <a:pt x="4447" y="2342"/>
                  </a:lnTo>
                  <a:lnTo>
                    <a:pt x="4413" y="2342"/>
                  </a:lnTo>
                  <a:lnTo>
                    <a:pt x="4413" y="2336"/>
                  </a:lnTo>
                  <a:close/>
                  <a:moveTo>
                    <a:pt x="0" y="2079"/>
                  </a:moveTo>
                  <a:lnTo>
                    <a:pt x="46" y="2079"/>
                  </a:lnTo>
                  <a:lnTo>
                    <a:pt x="46" y="2085"/>
                  </a:lnTo>
                  <a:lnTo>
                    <a:pt x="0" y="2085"/>
                  </a:lnTo>
                  <a:lnTo>
                    <a:pt x="0" y="2079"/>
                  </a:lnTo>
                  <a:close/>
                  <a:moveTo>
                    <a:pt x="63" y="2079"/>
                  </a:moveTo>
                  <a:lnTo>
                    <a:pt x="109" y="2079"/>
                  </a:lnTo>
                  <a:lnTo>
                    <a:pt x="109" y="2085"/>
                  </a:lnTo>
                  <a:lnTo>
                    <a:pt x="63" y="2085"/>
                  </a:lnTo>
                  <a:lnTo>
                    <a:pt x="63" y="2079"/>
                  </a:lnTo>
                  <a:close/>
                  <a:moveTo>
                    <a:pt x="126" y="2079"/>
                  </a:moveTo>
                  <a:lnTo>
                    <a:pt x="172" y="2079"/>
                  </a:lnTo>
                  <a:lnTo>
                    <a:pt x="172" y="2085"/>
                  </a:lnTo>
                  <a:lnTo>
                    <a:pt x="126" y="2085"/>
                  </a:lnTo>
                  <a:lnTo>
                    <a:pt x="126" y="2079"/>
                  </a:lnTo>
                  <a:close/>
                  <a:moveTo>
                    <a:pt x="189" y="2079"/>
                  </a:moveTo>
                  <a:lnTo>
                    <a:pt x="235" y="2079"/>
                  </a:lnTo>
                  <a:lnTo>
                    <a:pt x="235" y="2085"/>
                  </a:lnTo>
                  <a:lnTo>
                    <a:pt x="189" y="2085"/>
                  </a:lnTo>
                  <a:lnTo>
                    <a:pt x="189" y="2079"/>
                  </a:lnTo>
                  <a:close/>
                  <a:moveTo>
                    <a:pt x="252" y="2079"/>
                  </a:moveTo>
                  <a:lnTo>
                    <a:pt x="298" y="2079"/>
                  </a:lnTo>
                  <a:lnTo>
                    <a:pt x="298" y="2085"/>
                  </a:lnTo>
                  <a:lnTo>
                    <a:pt x="252" y="2085"/>
                  </a:lnTo>
                  <a:lnTo>
                    <a:pt x="252" y="2079"/>
                  </a:lnTo>
                  <a:close/>
                  <a:moveTo>
                    <a:pt x="315" y="2079"/>
                  </a:moveTo>
                  <a:lnTo>
                    <a:pt x="361" y="2079"/>
                  </a:lnTo>
                  <a:lnTo>
                    <a:pt x="361" y="2085"/>
                  </a:lnTo>
                  <a:lnTo>
                    <a:pt x="315" y="2085"/>
                  </a:lnTo>
                  <a:lnTo>
                    <a:pt x="315" y="2079"/>
                  </a:lnTo>
                  <a:close/>
                  <a:moveTo>
                    <a:pt x="378" y="2079"/>
                  </a:moveTo>
                  <a:lnTo>
                    <a:pt x="424" y="2079"/>
                  </a:lnTo>
                  <a:lnTo>
                    <a:pt x="424" y="2085"/>
                  </a:lnTo>
                  <a:lnTo>
                    <a:pt x="378" y="2085"/>
                  </a:lnTo>
                  <a:lnTo>
                    <a:pt x="378" y="2079"/>
                  </a:lnTo>
                  <a:close/>
                  <a:moveTo>
                    <a:pt x="441" y="2079"/>
                  </a:moveTo>
                  <a:lnTo>
                    <a:pt x="487" y="2079"/>
                  </a:lnTo>
                  <a:lnTo>
                    <a:pt x="487" y="2085"/>
                  </a:lnTo>
                  <a:lnTo>
                    <a:pt x="441" y="2085"/>
                  </a:lnTo>
                  <a:lnTo>
                    <a:pt x="441" y="2079"/>
                  </a:lnTo>
                  <a:close/>
                  <a:moveTo>
                    <a:pt x="504" y="2079"/>
                  </a:moveTo>
                  <a:lnTo>
                    <a:pt x="550" y="2079"/>
                  </a:lnTo>
                  <a:lnTo>
                    <a:pt x="550" y="2085"/>
                  </a:lnTo>
                  <a:lnTo>
                    <a:pt x="504" y="2085"/>
                  </a:lnTo>
                  <a:lnTo>
                    <a:pt x="504" y="2079"/>
                  </a:lnTo>
                  <a:close/>
                  <a:moveTo>
                    <a:pt x="567" y="2079"/>
                  </a:moveTo>
                  <a:lnTo>
                    <a:pt x="613" y="2079"/>
                  </a:lnTo>
                  <a:lnTo>
                    <a:pt x="613" y="2085"/>
                  </a:lnTo>
                  <a:lnTo>
                    <a:pt x="567" y="2085"/>
                  </a:lnTo>
                  <a:lnTo>
                    <a:pt x="567" y="2079"/>
                  </a:lnTo>
                  <a:close/>
                  <a:moveTo>
                    <a:pt x="630" y="2079"/>
                  </a:moveTo>
                  <a:lnTo>
                    <a:pt x="676" y="2079"/>
                  </a:lnTo>
                  <a:lnTo>
                    <a:pt x="676" y="2085"/>
                  </a:lnTo>
                  <a:lnTo>
                    <a:pt x="630" y="2085"/>
                  </a:lnTo>
                  <a:lnTo>
                    <a:pt x="630" y="2079"/>
                  </a:lnTo>
                  <a:close/>
                  <a:moveTo>
                    <a:pt x="693" y="2079"/>
                  </a:moveTo>
                  <a:lnTo>
                    <a:pt x="739" y="2079"/>
                  </a:lnTo>
                  <a:lnTo>
                    <a:pt x="739" y="2085"/>
                  </a:lnTo>
                  <a:lnTo>
                    <a:pt x="693" y="2085"/>
                  </a:lnTo>
                  <a:lnTo>
                    <a:pt x="693" y="2079"/>
                  </a:lnTo>
                  <a:close/>
                  <a:moveTo>
                    <a:pt x="756" y="2079"/>
                  </a:moveTo>
                  <a:lnTo>
                    <a:pt x="802" y="2079"/>
                  </a:lnTo>
                  <a:lnTo>
                    <a:pt x="802" y="2085"/>
                  </a:lnTo>
                  <a:lnTo>
                    <a:pt x="756" y="2085"/>
                  </a:lnTo>
                  <a:lnTo>
                    <a:pt x="756" y="2079"/>
                  </a:lnTo>
                  <a:close/>
                  <a:moveTo>
                    <a:pt x="819" y="2079"/>
                  </a:moveTo>
                  <a:lnTo>
                    <a:pt x="865" y="2079"/>
                  </a:lnTo>
                  <a:lnTo>
                    <a:pt x="865" y="2085"/>
                  </a:lnTo>
                  <a:lnTo>
                    <a:pt x="819" y="2085"/>
                  </a:lnTo>
                  <a:lnTo>
                    <a:pt x="819" y="2079"/>
                  </a:lnTo>
                  <a:close/>
                  <a:moveTo>
                    <a:pt x="883" y="2079"/>
                  </a:moveTo>
                  <a:lnTo>
                    <a:pt x="928" y="2079"/>
                  </a:lnTo>
                  <a:lnTo>
                    <a:pt x="928" y="2085"/>
                  </a:lnTo>
                  <a:lnTo>
                    <a:pt x="883" y="2085"/>
                  </a:lnTo>
                  <a:lnTo>
                    <a:pt x="883" y="2079"/>
                  </a:lnTo>
                  <a:close/>
                  <a:moveTo>
                    <a:pt x="946" y="2079"/>
                  </a:moveTo>
                  <a:lnTo>
                    <a:pt x="991" y="2079"/>
                  </a:lnTo>
                  <a:lnTo>
                    <a:pt x="991" y="2085"/>
                  </a:lnTo>
                  <a:lnTo>
                    <a:pt x="946" y="2085"/>
                  </a:lnTo>
                  <a:lnTo>
                    <a:pt x="946" y="2079"/>
                  </a:lnTo>
                  <a:close/>
                  <a:moveTo>
                    <a:pt x="1009" y="2079"/>
                  </a:moveTo>
                  <a:lnTo>
                    <a:pt x="1054" y="2079"/>
                  </a:lnTo>
                  <a:lnTo>
                    <a:pt x="1054" y="2085"/>
                  </a:lnTo>
                  <a:lnTo>
                    <a:pt x="1009" y="2085"/>
                  </a:lnTo>
                  <a:lnTo>
                    <a:pt x="1009" y="2079"/>
                  </a:lnTo>
                  <a:close/>
                  <a:moveTo>
                    <a:pt x="1072" y="2079"/>
                  </a:moveTo>
                  <a:lnTo>
                    <a:pt x="1118" y="2079"/>
                  </a:lnTo>
                  <a:lnTo>
                    <a:pt x="1118" y="2085"/>
                  </a:lnTo>
                  <a:lnTo>
                    <a:pt x="1072" y="2085"/>
                  </a:lnTo>
                  <a:lnTo>
                    <a:pt x="1072" y="2079"/>
                  </a:lnTo>
                  <a:close/>
                  <a:moveTo>
                    <a:pt x="1135" y="2079"/>
                  </a:moveTo>
                  <a:lnTo>
                    <a:pt x="1181" y="2079"/>
                  </a:lnTo>
                  <a:lnTo>
                    <a:pt x="1181" y="2085"/>
                  </a:lnTo>
                  <a:lnTo>
                    <a:pt x="1135" y="2085"/>
                  </a:lnTo>
                  <a:lnTo>
                    <a:pt x="1135" y="2079"/>
                  </a:lnTo>
                  <a:close/>
                  <a:moveTo>
                    <a:pt x="1198" y="2079"/>
                  </a:moveTo>
                  <a:lnTo>
                    <a:pt x="1244" y="2079"/>
                  </a:lnTo>
                  <a:lnTo>
                    <a:pt x="1244" y="2085"/>
                  </a:lnTo>
                  <a:lnTo>
                    <a:pt x="1198" y="2085"/>
                  </a:lnTo>
                  <a:lnTo>
                    <a:pt x="1198" y="2079"/>
                  </a:lnTo>
                  <a:close/>
                  <a:moveTo>
                    <a:pt x="1261" y="2079"/>
                  </a:moveTo>
                  <a:lnTo>
                    <a:pt x="1307" y="2079"/>
                  </a:lnTo>
                  <a:lnTo>
                    <a:pt x="1307" y="2085"/>
                  </a:lnTo>
                  <a:lnTo>
                    <a:pt x="1261" y="2085"/>
                  </a:lnTo>
                  <a:lnTo>
                    <a:pt x="1261" y="2079"/>
                  </a:lnTo>
                  <a:close/>
                  <a:moveTo>
                    <a:pt x="1324" y="2079"/>
                  </a:moveTo>
                  <a:lnTo>
                    <a:pt x="1370" y="2079"/>
                  </a:lnTo>
                  <a:lnTo>
                    <a:pt x="1370" y="2085"/>
                  </a:lnTo>
                  <a:lnTo>
                    <a:pt x="1324" y="2085"/>
                  </a:lnTo>
                  <a:lnTo>
                    <a:pt x="1324" y="2079"/>
                  </a:lnTo>
                  <a:close/>
                  <a:moveTo>
                    <a:pt x="1387" y="2079"/>
                  </a:moveTo>
                  <a:lnTo>
                    <a:pt x="1433" y="2079"/>
                  </a:lnTo>
                  <a:lnTo>
                    <a:pt x="1433" y="2085"/>
                  </a:lnTo>
                  <a:lnTo>
                    <a:pt x="1387" y="2085"/>
                  </a:lnTo>
                  <a:lnTo>
                    <a:pt x="1387" y="2079"/>
                  </a:lnTo>
                  <a:close/>
                  <a:moveTo>
                    <a:pt x="1450" y="2079"/>
                  </a:moveTo>
                  <a:lnTo>
                    <a:pt x="1496" y="2079"/>
                  </a:lnTo>
                  <a:lnTo>
                    <a:pt x="1496" y="2085"/>
                  </a:lnTo>
                  <a:lnTo>
                    <a:pt x="1450" y="2085"/>
                  </a:lnTo>
                  <a:lnTo>
                    <a:pt x="1450" y="2079"/>
                  </a:lnTo>
                  <a:close/>
                  <a:moveTo>
                    <a:pt x="1513" y="2079"/>
                  </a:moveTo>
                  <a:lnTo>
                    <a:pt x="1559" y="2079"/>
                  </a:lnTo>
                  <a:lnTo>
                    <a:pt x="1559" y="2085"/>
                  </a:lnTo>
                  <a:lnTo>
                    <a:pt x="1513" y="2085"/>
                  </a:lnTo>
                  <a:lnTo>
                    <a:pt x="1513" y="2079"/>
                  </a:lnTo>
                  <a:close/>
                  <a:moveTo>
                    <a:pt x="1576" y="2079"/>
                  </a:moveTo>
                  <a:lnTo>
                    <a:pt x="1622" y="2079"/>
                  </a:lnTo>
                  <a:lnTo>
                    <a:pt x="1622" y="2085"/>
                  </a:lnTo>
                  <a:lnTo>
                    <a:pt x="1576" y="2085"/>
                  </a:lnTo>
                  <a:lnTo>
                    <a:pt x="1576" y="2079"/>
                  </a:lnTo>
                  <a:close/>
                  <a:moveTo>
                    <a:pt x="1639" y="2079"/>
                  </a:moveTo>
                  <a:lnTo>
                    <a:pt x="1685" y="2079"/>
                  </a:lnTo>
                  <a:lnTo>
                    <a:pt x="1685" y="2085"/>
                  </a:lnTo>
                  <a:lnTo>
                    <a:pt x="1639" y="2085"/>
                  </a:lnTo>
                  <a:lnTo>
                    <a:pt x="1639" y="2079"/>
                  </a:lnTo>
                  <a:close/>
                  <a:moveTo>
                    <a:pt x="1702" y="2079"/>
                  </a:moveTo>
                  <a:lnTo>
                    <a:pt x="1748" y="2079"/>
                  </a:lnTo>
                  <a:lnTo>
                    <a:pt x="1748" y="2085"/>
                  </a:lnTo>
                  <a:lnTo>
                    <a:pt x="1702" y="2085"/>
                  </a:lnTo>
                  <a:lnTo>
                    <a:pt x="1702" y="2079"/>
                  </a:lnTo>
                  <a:close/>
                  <a:moveTo>
                    <a:pt x="1765" y="2079"/>
                  </a:moveTo>
                  <a:lnTo>
                    <a:pt x="1811" y="2079"/>
                  </a:lnTo>
                  <a:lnTo>
                    <a:pt x="1811" y="2085"/>
                  </a:lnTo>
                  <a:lnTo>
                    <a:pt x="1765" y="2085"/>
                  </a:lnTo>
                  <a:lnTo>
                    <a:pt x="1765" y="2079"/>
                  </a:lnTo>
                  <a:close/>
                  <a:moveTo>
                    <a:pt x="1828" y="2079"/>
                  </a:moveTo>
                  <a:lnTo>
                    <a:pt x="1874" y="2079"/>
                  </a:lnTo>
                  <a:lnTo>
                    <a:pt x="1874" y="2085"/>
                  </a:lnTo>
                  <a:lnTo>
                    <a:pt x="1828" y="2085"/>
                  </a:lnTo>
                  <a:lnTo>
                    <a:pt x="1828" y="2079"/>
                  </a:lnTo>
                  <a:close/>
                  <a:moveTo>
                    <a:pt x="1891" y="2079"/>
                  </a:moveTo>
                  <a:lnTo>
                    <a:pt x="1937" y="2079"/>
                  </a:lnTo>
                  <a:lnTo>
                    <a:pt x="1937" y="2085"/>
                  </a:lnTo>
                  <a:lnTo>
                    <a:pt x="1891" y="2085"/>
                  </a:lnTo>
                  <a:lnTo>
                    <a:pt x="1891" y="2079"/>
                  </a:lnTo>
                  <a:close/>
                  <a:moveTo>
                    <a:pt x="1954" y="2079"/>
                  </a:moveTo>
                  <a:lnTo>
                    <a:pt x="2000" y="2079"/>
                  </a:lnTo>
                  <a:lnTo>
                    <a:pt x="2000" y="2085"/>
                  </a:lnTo>
                  <a:lnTo>
                    <a:pt x="1954" y="2085"/>
                  </a:lnTo>
                  <a:lnTo>
                    <a:pt x="1954" y="2079"/>
                  </a:lnTo>
                  <a:close/>
                  <a:moveTo>
                    <a:pt x="2017" y="2079"/>
                  </a:moveTo>
                  <a:lnTo>
                    <a:pt x="2063" y="2079"/>
                  </a:lnTo>
                  <a:lnTo>
                    <a:pt x="2063" y="2085"/>
                  </a:lnTo>
                  <a:lnTo>
                    <a:pt x="2017" y="2085"/>
                  </a:lnTo>
                  <a:lnTo>
                    <a:pt x="2017" y="2079"/>
                  </a:lnTo>
                  <a:close/>
                  <a:moveTo>
                    <a:pt x="2080" y="2079"/>
                  </a:moveTo>
                  <a:lnTo>
                    <a:pt x="2126" y="2079"/>
                  </a:lnTo>
                  <a:lnTo>
                    <a:pt x="2126" y="2085"/>
                  </a:lnTo>
                  <a:lnTo>
                    <a:pt x="2080" y="2085"/>
                  </a:lnTo>
                  <a:lnTo>
                    <a:pt x="2080" y="2079"/>
                  </a:lnTo>
                  <a:close/>
                  <a:moveTo>
                    <a:pt x="2143" y="2079"/>
                  </a:moveTo>
                  <a:lnTo>
                    <a:pt x="2189" y="2079"/>
                  </a:lnTo>
                  <a:lnTo>
                    <a:pt x="2189" y="2085"/>
                  </a:lnTo>
                  <a:lnTo>
                    <a:pt x="2143" y="2085"/>
                  </a:lnTo>
                  <a:lnTo>
                    <a:pt x="2143" y="2079"/>
                  </a:lnTo>
                  <a:close/>
                  <a:moveTo>
                    <a:pt x="2206" y="2079"/>
                  </a:moveTo>
                  <a:lnTo>
                    <a:pt x="2252" y="2079"/>
                  </a:lnTo>
                  <a:lnTo>
                    <a:pt x="2252" y="2085"/>
                  </a:lnTo>
                  <a:lnTo>
                    <a:pt x="2206" y="2085"/>
                  </a:lnTo>
                  <a:lnTo>
                    <a:pt x="2206" y="2079"/>
                  </a:lnTo>
                  <a:close/>
                  <a:moveTo>
                    <a:pt x="2269" y="2079"/>
                  </a:moveTo>
                  <a:lnTo>
                    <a:pt x="2315" y="2079"/>
                  </a:lnTo>
                  <a:lnTo>
                    <a:pt x="2315" y="2085"/>
                  </a:lnTo>
                  <a:lnTo>
                    <a:pt x="2269" y="2085"/>
                  </a:lnTo>
                  <a:lnTo>
                    <a:pt x="2269" y="2079"/>
                  </a:lnTo>
                  <a:close/>
                  <a:moveTo>
                    <a:pt x="2332" y="2079"/>
                  </a:moveTo>
                  <a:lnTo>
                    <a:pt x="2378" y="2079"/>
                  </a:lnTo>
                  <a:lnTo>
                    <a:pt x="2378" y="2085"/>
                  </a:lnTo>
                  <a:lnTo>
                    <a:pt x="2332" y="2085"/>
                  </a:lnTo>
                  <a:lnTo>
                    <a:pt x="2332" y="2079"/>
                  </a:lnTo>
                  <a:close/>
                  <a:moveTo>
                    <a:pt x="2396" y="2079"/>
                  </a:moveTo>
                  <a:lnTo>
                    <a:pt x="2441" y="2079"/>
                  </a:lnTo>
                  <a:lnTo>
                    <a:pt x="2441" y="2085"/>
                  </a:lnTo>
                  <a:lnTo>
                    <a:pt x="2396" y="2085"/>
                  </a:lnTo>
                  <a:lnTo>
                    <a:pt x="2396" y="2079"/>
                  </a:lnTo>
                  <a:close/>
                  <a:moveTo>
                    <a:pt x="2459" y="2079"/>
                  </a:moveTo>
                  <a:lnTo>
                    <a:pt x="2504" y="2079"/>
                  </a:lnTo>
                  <a:lnTo>
                    <a:pt x="2504" y="2085"/>
                  </a:lnTo>
                  <a:lnTo>
                    <a:pt x="2459" y="2085"/>
                  </a:lnTo>
                  <a:lnTo>
                    <a:pt x="2459" y="2079"/>
                  </a:lnTo>
                  <a:close/>
                  <a:moveTo>
                    <a:pt x="2522" y="2079"/>
                  </a:moveTo>
                  <a:lnTo>
                    <a:pt x="2567" y="2079"/>
                  </a:lnTo>
                  <a:lnTo>
                    <a:pt x="2567" y="2085"/>
                  </a:lnTo>
                  <a:lnTo>
                    <a:pt x="2522" y="2085"/>
                  </a:lnTo>
                  <a:lnTo>
                    <a:pt x="2522" y="2079"/>
                  </a:lnTo>
                  <a:close/>
                  <a:moveTo>
                    <a:pt x="2585" y="2079"/>
                  </a:moveTo>
                  <a:lnTo>
                    <a:pt x="2631" y="2079"/>
                  </a:lnTo>
                  <a:lnTo>
                    <a:pt x="2631" y="2085"/>
                  </a:lnTo>
                  <a:lnTo>
                    <a:pt x="2585" y="2085"/>
                  </a:lnTo>
                  <a:lnTo>
                    <a:pt x="2585" y="2079"/>
                  </a:lnTo>
                  <a:close/>
                  <a:moveTo>
                    <a:pt x="2648" y="2079"/>
                  </a:moveTo>
                  <a:lnTo>
                    <a:pt x="2694" y="2079"/>
                  </a:lnTo>
                  <a:lnTo>
                    <a:pt x="2694" y="2085"/>
                  </a:lnTo>
                  <a:lnTo>
                    <a:pt x="2648" y="2085"/>
                  </a:lnTo>
                  <a:lnTo>
                    <a:pt x="2648" y="2079"/>
                  </a:lnTo>
                  <a:close/>
                  <a:moveTo>
                    <a:pt x="2711" y="2079"/>
                  </a:moveTo>
                  <a:lnTo>
                    <a:pt x="2757" y="2079"/>
                  </a:lnTo>
                  <a:lnTo>
                    <a:pt x="2757" y="2085"/>
                  </a:lnTo>
                  <a:lnTo>
                    <a:pt x="2711" y="2085"/>
                  </a:lnTo>
                  <a:lnTo>
                    <a:pt x="2711" y="2079"/>
                  </a:lnTo>
                  <a:close/>
                  <a:moveTo>
                    <a:pt x="2774" y="2079"/>
                  </a:moveTo>
                  <a:lnTo>
                    <a:pt x="2820" y="2079"/>
                  </a:lnTo>
                  <a:lnTo>
                    <a:pt x="2820" y="2085"/>
                  </a:lnTo>
                  <a:lnTo>
                    <a:pt x="2774" y="2085"/>
                  </a:lnTo>
                  <a:lnTo>
                    <a:pt x="2774" y="2079"/>
                  </a:lnTo>
                  <a:close/>
                  <a:moveTo>
                    <a:pt x="2837" y="2079"/>
                  </a:moveTo>
                  <a:lnTo>
                    <a:pt x="2883" y="2079"/>
                  </a:lnTo>
                  <a:lnTo>
                    <a:pt x="2883" y="2085"/>
                  </a:lnTo>
                  <a:lnTo>
                    <a:pt x="2837" y="2085"/>
                  </a:lnTo>
                  <a:lnTo>
                    <a:pt x="2837" y="2079"/>
                  </a:lnTo>
                  <a:close/>
                  <a:moveTo>
                    <a:pt x="2900" y="2079"/>
                  </a:moveTo>
                  <a:lnTo>
                    <a:pt x="2946" y="2079"/>
                  </a:lnTo>
                  <a:lnTo>
                    <a:pt x="2946" y="2085"/>
                  </a:lnTo>
                  <a:lnTo>
                    <a:pt x="2900" y="2085"/>
                  </a:lnTo>
                  <a:lnTo>
                    <a:pt x="2900" y="2079"/>
                  </a:lnTo>
                  <a:close/>
                  <a:moveTo>
                    <a:pt x="2963" y="2079"/>
                  </a:moveTo>
                  <a:lnTo>
                    <a:pt x="3009" y="2079"/>
                  </a:lnTo>
                  <a:lnTo>
                    <a:pt x="3009" y="2085"/>
                  </a:lnTo>
                  <a:lnTo>
                    <a:pt x="2963" y="2085"/>
                  </a:lnTo>
                  <a:lnTo>
                    <a:pt x="2963" y="2079"/>
                  </a:lnTo>
                  <a:close/>
                  <a:moveTo>
                    <a:pt x="3026" y="2079"/>
                  </a:moveTo>
                  <a:lnTo>
                    <a:pt x="3072" y="2079"/>
                  </a:lnTo>
                  <a:lnTo>
                    <a:pt x="3072" y="2085"/>
                  </a:lnTo>
                  <a:lnTo>
                    <a:pt x="3026" y="2085"/>
                  </a:lnTo>
                  <a:lnTo>
                    <a:pt x="3026" y="2079"/>
                  </a:lnTo>
                  <a:close/>
                  <a:moveTo>
                    <a:pt x="3089" y="2079"/>
                  </a:moveTo>
                  <a:lnTo>
                    <a:pt x="3135" y="2079"/>
                  </a:lnTo>
                  <a:lnTo>
                    <a:pt x="3135" y="2085"/>
                  </a:lnTo>
                  <a:lnTo>
                    <a:pt x="3089" y="2085"/>
                  </a:lnTo>
                  <a:lnTo>
                    <a:pt x="3089" y="2079"/>
                  </a:lnTo>
                  <a:close/>
                  <a:moveTo>
                    <a:pt x="3152" y="2079"/>
                  </a:moveTo>
                  <a:lnTo>
                    <a:pt x="3198" y="2079"/>
                  </a:lnTo>
                  <a:lnTo>
                    <a:pt x="3198" y="2085"/>
                  </a:lnTo>
                  <a:lnTo>
                    <a:pt x="3152" y="2085"/>
                  </a:lnTo>
                  <a:lnTo>
                    <a:pt x="3152" y="2079"/>
                  </a:lnTo>
                  <a:close/>
                  <a:moveTo>
                    <a:pt x="3215" y="2079"/>
                  </a:moveTo>
                  <a:lnTo>
                    <a:pt x="3261" y="2079"/>
                  </a:lnTo>
                  <a:lnTo>
                    <a:pt x="3261" y="2085"/>
                  </a:lnTo>
                  <a:lnTo>
                    <a:pt x="3215" y="2085"/>
                  </a:lnTo>
                  <a:lnTo>
                    <a:pt x="3215" y="2079"/>
                  </a:lnTo>
                  <a:close/>
                  <a:moveTo>
                    <a:pt x="3278" y="2079"/>
                  </a:moveTo>
                  <a:lnTo>
                    <a:pt x="3324" y="2079"/>
                  </a:lnTo>
                  <a:lnTo>
                    <a:pt x="3324" y="2085"/>
                  </a:lnTo>
                  <a:lnTo>
                    <a:pt x="3278" y="2085"/>
                  </a:lnTo>
                  <a:lnTo>
                    <a:pt x="3278" y="2079"/>
                  </a:lnTo>
                  <a:close/>
                  <a:moveTo>
                    <a:pt x="3341" y="2079"/>
                  </a:moveTo>
                  <a:lnTo>
                    <a:pt x="3387" y="2079"/>
                  </a:lnTo>
                  <a:lnTo>
                    <a:pt x="3387" y="2085"/>
                  </a:lnTo>
                  <a:lnTo>
                    <a:pt x="3341" y="2085"/>
                  </a:lnTo>
                  <a:lnTo>
                    <a:pt x="3341" y="2079"/>
                  </a:lnTo>
                  <a:close/>
                  <a:moveTo>
                    <a:pt x="3404" y="2079"/>
                  </a:moveTo>
                  <a:lnTo>
                    <a:pt x="3450" y="2079"/>
                  </a:lnTo>
                  <a:lnTo>
                    <a:pt x="3450" y="2085"/>
                  </a:lnTo>
                  <a:lnTo>
                    <a:pt x="3404" y="2085"/>
                  </a:lnTo>
                  <a:lnTo>
                    <a:pt x="3404" y="2079"/>
                  </a:lnTo>
                  <a:close/>
                  <a:moveTo>
                    <a:pt x="3467" y="2079"/>
                  </a:moveTo>
                  <a:lnTo>
                    <a:pt x="3513" y="2079"/>
                  </a:lnTo>
                  <a:lnTo>
                    <a:pt x="3513" y="2085"/>
                  </a:lnTo>
                  <a:lnTo>
                    <a:pt x="3467" y="2085"/>
                  </a:lnTo>
                  <a:lnTo>
                    <a:pt x="3467" y="2079"/>
                  </a:lnTo>
                  <a:close/>
                  <a:moveTo>
                    <a:pt x="3530" y="2079"/>
                  </a:moveTo>
                  <a:lnTo>
                    <a:pt x="3576" y="2079"/>
                  </a:lnTo>
                  <a:lnTo>
                    <a:pt x="3576" y="2085"/>
                  </a:lnTo>
                  <a:lnTo>
                    <a:pt x="3530" y="2085"/>
                  </a:lnTo>
                  <a:lnTo>
                    <a:pt x="3530" y="2079"/>
                  </a:lnTo>
                  <a:close/>
                  <a:moveTo>
                    <a:pt x="3593" y="2079"/>
                  </a:moveTo>
                  <a:lnTo>
                    <a:pt x="3639" y="2079"/>
                  </a:lnTo>
                  <a:lnTo>
                    <a:pt x="3639" y="2085"/>
                  </a:lnTo>
                  <a:lnTo>
                    <a:pt x="3593" y="2085"/>
                  </a:lnTo>
                  <a:lnTo>
                    <a:pt x="3593" y="2079"/>
                  </a:lnTo>
                  <a:close/>
                  <a:moveTo>
                    <a:pt x="3656" y="2079"/>
                  </a:moveTo>
                  <a:lnTo>
                    <a:pt x="3702" y="2079"/>
                  </a:lnTo>
                  <a:lnTo>
                    <a:pt x="3702" y="2085"/>
                  </a:lnTo>
                  <a:lnTo>
                    <a:pt x="3656" y="2085"/>
                  </a:lnTo>
                  <a:lnTo>
                    <a:pt x="3656" y="2079"/>
                  </a:lnTo>
                  <a:close/>
                  <a:moveTo>
                    <a:pt x="3719" y="2079"/>
                  </a:moveTo>
                  <a:lnTo>
                    <a:pt x="3765" y="2079"/>
                  </a:lnTo>
                  <a:lnTo>
                    <a:pt x="3765" y="2085"/>
                  </a:lnTo>
                  <a:lnTo>
                    <a:pt x="3719" y="2085"/>
                  </a:lnTo>
                  <a:lnTo>
                    <a:pt x="3719" y="2079"/>
                  </a:lnTo>
                  <a:close/>
                  <a:moveTo>
                    <a:pt x="3782" y="2079"/>
                  </a:moveTo>
                  <a:lnTo>
                    <a:pt x="3828" y="2079"/>
                  </a:lnTo>
                  <a:lnTo>
                    <a:pt x="3828" y="2085"/>
                  </a:lnTo>
                  <a:lnTo>
                    <a:pt x="3782" y="2085"/>
                  </a:lnTo>
                  <a:lnTo>
                    <a:pt x="3782" y="2079"/>
                  </a:lnTo>
                  <a:close/>
                  <a:moveTo>
                    <a:pt x="3846" y="2079"/>
                  </a:moveTo>
                  <a:lnTo>
                    <a:pt x="3891" y="2079"/>
                  </a:lnTo>
                  <a:lnTo>
                    <a:pt x="3891" y="2085"/>
                  </a:lnTo>
                  <a:lnTo>
                    <a:pt x="3846" y="2085"/>
                  </a:lnTo>
                  <a:lnTo>
                    <a:pt x="3846" y="2079"/>
                  </a:lnTo>
                  <a:close/>
                  <a:moveTo>
                    <a:pt x="3909" y="2079"/>
                  </a:moveTo>
                  <a:lnTo>
                    <a:pt x="3954" y="2079"/>
                  </a:lnTo>
                  <a:lnTo>
                    <a:pt x="3954" y="2085"/>
                  </a:lnTo>
                  <a:lnTo>
                    <a:pt x="3909" y="2085"/>
                  </a:lnTo>
                  <a:lnTo>
                    <a:pt x="3909" y="2079"/>
                  </a:lnTo>
                  <a:close/>
                  <a:moveTo>
                    <a:pt x="3972" y="2079"/>
                  </a:moveTo>
                  <a:lnTo>
                    <a:pt x="4017" y="2079"/>
                  </a:lnTo>
                  <a:lnTo>
                    <a:pt x="4017" y="2085"/>
                  </a:lnTo>
                  <a:lnTo>
                    <a:pt x="3972" y="2085"/>
                  </a:lnTo>
                  <a:lnTo>
                    <a:pt x="3972" y="2079"/>
                  </a:lnTo>
                  <a:close/>
                  <a:moveTo>
                    <a:pt x="4035" y="2079"/>
                  </a:moveTo>
                  <a:lnTo>
                    <a:pt x="4080" y="2079"/>
                  </a:lnTo>
                  <a:lnTo>
                    <a:pt x="4080" y="2085"/>
                  </a:lnTo>
                  <a:lnTo>
                    <a:pt x="4035" y="2085"/>
                  </a:lnTo>
                  <a:lnTo>
                    <a:pt x="4035" y="2079"/>
                  </a:lnTo>
                  <a:close/>
                  <a:moveTo>
                    <a:pt x="4098" y="2079"/>
                  </a:moveTo>
                  <a:lnTo>
                    <a:pt x="4144" y="2079"/>
                  </a:lnTo>
                  <a:lnTo>
                    <a:pt x="4144" y="2085"/>
                  </a:lnTo>
                  <a:lnTo>
                    <a:pt x="4098" y="2085"/>
                  </a:lnTo>
                  <a:lnTo>
                    <a:pt x="4098" y="2079"/>
                  </a:lnTo>
                  <a:close/>
                  <a:moveTo>
                    <a:pt x="4161" y="2079"/>
                  </a:moveTo>
                  <a:lnTo>
                    <a:pt x="4207" y="2079"/>
                  </a:lnTo>
                  <a:lnTo>
                    <a:pt x="4207" y="2085"/>
                  </a:lnTo>
                  <a:lnTo>
                    <a:pt x="4161" y="2085"/>
                  </a:lnTo>
                  <a:lnTo>
                    <a:pt x="4161" y="2079"/>
                  </a:lnTo>
                  <a:close/>
                  <a:moveTo>
                    <a:pt x="4224" y="2079"/>
                  </a:moveTo>
                  <a:lnTo>
                    <a:pt x="4270" y="2079"/>
                  </a:lnTo>
                  <a:lnTo>
                    <a:pt x="4270" y="2085"/>
                  </a:lnTo>
                  <a:lnTo>
                    <a:pt x="4224" y="2085"/>
                  </a:lnTo>
                  <a:lnTo>
                    <a:pt x="4224" y="2079"/>
                  </a:lnTo>
                  <a:close/>
                  <a:moveTo>
                    <a:pt x="4287" y="2079"/>
                  </a:moveTo>
                  <a:lnTo>
                    <a:pt x="4333" y="2079"/>
                  </a:lnTo>
                  <a:lnTo>
                    <a:pt x="4333" y="2085"/>
                  </a:lnTo>
                  <a:lnTo>
                    <a:pt x="4287" y="2085"/>
                  </a:lnTo>
                  <a:lnTo>
                    <a:pt x="4287" y="2079"/>
                  </a:lnTo>
                  <a:close/>
                  <a:moveTo>
                    <a:pt x="4350" y="2079"/>
                  </a:moveTo>
                  <a:lnTo>
                    <a:pt x="4396" y="2079"/>
                  </a:lnTo>
                  <a:lnTo>
                    <a:pt x="4396" y="2085"/>
                  </a:lnTo>
                  <a:lnTo>
                    <a:pt x="4350" y="2085"/>
                  </a:lnTo>
                  <a:lnTo>
                    <a:pt x="4350" y="2079"/>
                  </a:lnTo>
                  <a:close/>
                  <a:moveTo>
                    <a:pt x="4413" y="2079"/>
                  </a:moveTo>
                  <a:lnTo>
                    <a:pt x="4447" y="2079"/>
                  </a:lnTo>
                  <a:lnTo>
                    <a:pt x="4447" y="2085"/>
                  </a:lnTo>
                  <a:lnTo>
                    <a:pt x="4413" y="2085"/>
                  </a:lnTo>
                  <a:lnTo>
                    <a:pt x="4413" y="2079"/>
                  </a:lnTo>
                  <a:close/>
                  <a:moveTo>
                    <a:pt x="0" y="1817"/>
                  </a:moveTo>
                  <a:lnTo>
                    <a:pt x="46" y="1817"/>
                  </a:lnTo>
                  <a:lnTo>
                    <a:pt x="46" y="1822"/>
                  </a:lnTo>
                  <a:lnTo>
                    <a:pt x="0" y="1822"/>
                  </a:lnTo>
                  <a:lnTo>
                    <a:pt x="0" y="1817"/>
                  </a:lnTo>
                  <a:close/>
                  <a:moveTo>
                    <a:pt x="63" y="1817"/>
                  </a:moveTo>
                  <a:lnTo>
                    <a:pt x="109" y="1817"/>
                  </a:lnTo>
                  <a:lnTo>
                    <a:pt x="109" y="1822"/>
                  </a:lnTo>
                  <a:lnTo>
                    <a:pt x="63" y="1822"/>
                  </a:lnTo>
                  <a:lnTo>
                    <a:pt x="63" y="1817"/>
                  </a:lnTo>
                  <a:close/>
                  <a:moveTo>
                    <a:pt x="126" y="1817"/>
                  </a:moveTo>
                  <a:lnTo>
                    <a:pt x="172" y="1817"/>
                  </a:lnTo>
                  <a:lnTo>
                    <a:pt x="172" y="1822"/>
                  </a:lnTo>
                  <a:lnTo>
                    <a:pt x="126" y="1822"/>
                  </a:lnTo>
                  <a:lnTo>
                    <a:pt x="126" y="1817"/>
                  </a:lnTo>
                  <a:close/>
                  <a:moveTo>
                    <a:pt x="189" y="1817"/>
                  </a:moveTo>
                  <a:lnTo>
                    <a:pt x="235" y="1817"/>
                  </a:lnTo>
                  <a:lnTo>
                    <a:pt x="235" y="1822"/>
                  </a:lnTo>
                  <a:lnTo>
                    <a:pt x="189" y="1822"/>
                  </a:lnTo>
                  <a:lnTo>
                    <a:pt x="189" y="1817"/>
                  </a:lnTo>
                  <a:close/>
                  <a:moveTo>
                    <a:pt x="252" y="1817"/>
                  </a:moveTo>
                  <a:lnTo>
                    <a:pt x="298" y="1817"/>
                  </a:lnTo>
                  <a:lnTo>
                    <a:pt x="298" y="1822"/>
                  </a:lnTo>
                  <a:lnTo>
                    <a:pt x="252" y="1822"/>
                  </a:lnTo>
                  <a:lnTo>
                    <a:pt x="252" y="1817"/>
                  </a:lnTo>
                  <a:close/>
                  <a:moveTo>
                    <a:pt x="315" y="1817"/>
                  </a:moveTo>
                  <a:lnTo>
                    <a:pt x="361" y="1817"/>
                  </a:lnTo>
                  <a:lnTo>
                    <a:pt x="361" y="1822"/>
                  </a:lnTo>
                  <a:lnTo>
                    <a:pt x="315" y="1822"/>
                  </a:lnTo>
                  <a:lnTo>
                    <a:pt x="315" y="1817"/>
                  </a:lnTo>
                  <a:close/>
                  <a:moveTo>
                    <a:pt x="378" y="1817"/>
                  </a:moveTo>
                  <a:lnTo>
                    <a:pt x="424" y="1817"/>
                  </a:lnTo>
                  <a:lnTo>
                    <a:pt x="424" y="1822"/>
                  </a:lnTo>
                  <a:lnTo>
                    <a:pt x="378" y="1822"/>
                  </a:lnTo>
                  <a:lnTo>
                    <a:pt x="378" y="1817"/>
                  </a:lnTo>
                  <a:close/>
                  <a:moveTo>
                    <a:pt x="441" y="1817"/>
                  </a:moveTo>
                  <a:lnTo>
                    <a:pt x="487" y="1817"/>
                  </a:lnTo>
                  <a:lnTo>
                    <a:pt x="487" y="1822"/>
                  </a:lnTo>
                  <a:lnTo>
                    <a:pt x="441" y="1822"/>
                  </a:lnTo>
                  <a:lnTo>
                    <a:pt x="441" y="1817"/>
                  </a:lnTo>
                  <a:close/>
                  <a:moveTo>
                    <a:pt x="504" y="1817"/>
                  </a:moveTo>
                  <a:lnTo>
                    <a:pt x="550" y="1817"/>
                  </a:lnTo>
                  <a:lnTo>
                    <a:pt x="550" y="1822"/>
                  </a:lnTo>
                  <a:lnTo>
                    <a:pt x="504" y="1822"/>
                  </a:lnTo>
                  <a:lnTo>
                    <a:pt x="504" y="1817"/>
                  </a:lnTo>
                  <a:close/>
                  <a:moveTo>
                    <a:pt x="567" y="1817"/>
                  </a:moveTo>
                  <a:lnTo>
                    <a:pt x="613" y="1817"/>
                  </a:lnTo>
                  <a:lnTo>
                    <a:pt x="613" y="1822"/>
                  </a:lnTo>
                  <a:lnTo>
                    <a:pt x="567" y="1822"/>
                  </a:lnTo>
                  <a:lnTo>
                    <a:pt x="567" y="1817"/>
                  </a:lnTo>
                  <a:close/>
                  <a:moveTo>
                    <a:pt x="630" y="1817"/>
                  </a:moveTo>
                  <a:lnTo>
                    <a:pt x="676" y="1817"/>
                  </a:lnTo>
                  <a:lnTo>
                    <a:pt x="676" y="1822"/>
                  </a:lnTo>
                  <a:lnTo>
                    <a:pt x="630" y="1822"/>
                  </a:lnTo>
                  <a:lnTo>
                    <a:pt x="630" y="1817"/>
                  </a:lnTo>
                  <a:close/>
                  <a:moveTo>
                    <a:pt x="693" y="1817"/>
                  </a:moveTo>
                  <a:lnTo>
                    <a:pt x="739" y="1817"/>
                  </a:lnTo>
                  <a:lnTo>
                    <a:pt x="739" y="1822"/>
                  </a:lnTo>
                  <a:lnTo>
                    <a:pt x="693" y="1822"/>
                  </a:lnTo>
                  <a:lnTo>
                    <a:pt x="693" y="1817"/>
                  </a:lnTo>
                  <a:close/>
                  <a:moveTo>
                    <a:pt x="756" y="1817"/>
                  </a:moveTo>
                  <a:lnTo>
                    <a:pt x="802" y="1817"/>
                  </a:lnTo>
                  <a:lnTo>
                    <a:pt x="802" y="1822"/>
                  </a:lnTo>
                  <a:lnTo>
                    <a:pt x="756" y="1822"/>
                  </a:lnTo>
                  <a:lnTo>
                    <a:pt x="756" y="1817"/>
                  </a:lnTo>
                  <a:close/>
                  <a:moveTo>
                    <a:pt x="819" y="1817"/>
                  </a:moveTo>
                  <a:lnTo>
                    <a:pt x="865" y="1817"/>
                  </a:lnTo>
                  <a:lnTo>
                    <a:pt x="865" y="1822"/>
                  </a:lnTo>
                  <a:lnTo>
                    <a:pt x="819" y="1822"/>
                  </a:lnTo>
                  <a:lnTo>
                    <a:pt x="819" y="1817"/>
                  </a:lnTo>
                  <a:close/>
                  <a:moveTo>
                    <a:pt x="883" y="1817"/>
                  </a:moveTo>
                  <a:lnTo>
                    <a:pt x="928" y="1817"/>
                  </a:lnTo>
                  <a:lnTo>
                    <a:pt x="928" y="1822"/>
                  </a:lnTo>
                  <a:lnTo>
                    <a:pt x="883" y="1822"/>
                  </a:lnTo>
                  <a:lnTo>
                    <a:pt x="883" y="1817"/>
                  </a:lnTo>
                  <a:close/>
                  <a:moveTo>
                    <a:pt x="946" y="1817"/>
                  </a:moveTo>
                  <a:lnTo>
                    <a:pt x="991" y="1817"/>
                  </a:lnTo>
                  <a:lnTo>
                    <a:pt x="991" y="1822"/>
                  </a:lnTo>
                  <a:lnTo>
                    <a:pt x="946" y="1822"/>
                  </a:lnTo>
                  <a:lnTo>
                    <a:pt x="946" y="1817"/>
                  </a:lnTo>
                  <a:close/>
                  <a:moveTo>
                    <a:pt x="1009" y="1817"/>
                  </a:moveTo>
                  <a:lnTo>
                    <a:pt x="1054" y="1817"/>
                  </a:lnTo>
                  <a:lnTo>
                    <a:pt x="1054" y="1822"/>
                  </a:lnTo>
                  <a:lnTo>
                    <a:pt x="1009" y="1822"/>
                  </a:lnTo>
                  <a:lnTo>
                    <a:pt x="1009" y="1817"/>
                  </a:lnTo>
                  <a:close/>
                  <a:moveTo>
                    <a:pt x="1072" y="1817"/>
                  </a:moveTo>
                  <a:lnTo>
                    <a:pt x="1118" y="1817"/>
                  </a:lnTo>
                  <a:lnTo>
                    <a:pt x="1118" y="1822"/>
                  </a:lnTo>
                  <a:lnTo>
                    <a:pt x="1072" y="1822"/>
                  </a:lnTo>
                  <a:lnTo>
                    <a:pt x="1072" y="1817"/>
                  </a:lnTo>
                  <a:close/>
                  <a:moveTo>
                    <a:pt x="1135" y="1817"/>
                  </a:moveTo>
                  <a:lnTo>
                    <a:pt x="1181" y="1817"/>
                  </a:lnTo>
                  <a:lnTo>
                    <a:pt x="1181" y="1822"/>
                  </a:lnTo>
                  <a:lnTo>
                    <a:pt x="1135" y="1822"/>
                  </a:lnTo>
                  <a:lnTo>
                    <a:pt x="1135" y="1817"/>
                  </a:lnTo>
                  <a:close/>
                  <a:moveTo>
                    <a:pt x="1198" y="1817"/>
                  </a:moveTo>
                  <a:lnTo>
                    <a:pt x="1244" y="1817"/>
                  </a:lnTo>
                  <a:lnTo>
                    <a:pt x="1244" y="1822"/>
                  </a:lnTo>
                  <a:lnTo>
                    <a:pt x="1198" y="1822"/>
                  </a:lnTo>
                  <a:lnTo>
                    <a:pt x="1198" y="1817"/>
                  </a:lnTo>
                  <a:close/>
                  <a:moveTo>
                    <a:pt x="1261" y="1817"/>
                  </a:moveTo>
                  <a:lnTo>
                    <a:pt x="1307" y="1817"/>
                  </a:lnTo>
                  <a:lnTo>
                    <a:pt x="1307" y="1822"/>
                  </a:lnTo>
                  <a:lnTo>
                    <a:pt x="1261" y="1822"/>
                  </a:lnTo>
                  <a:lnTo>
                    <a:pt x="1261" y="1817"/>
                  </a:lnTo>
                  <a:close/>
                  <a:moveTo>
                    <a:pt x="1324" y="1817"/>
                  </a:moveTo>
                  <a:lnTo>
                    <a:pt x="1370" y="1817"/>
                  </a:lnTo>
                  <a:lnTo>
                    <a:pt x="1370" y="1822"/>
                  </a:lnTo>
                  <a:lnTo>
                    <a:pt x="1324" y="1822"/>
                  </a:lnTo>
                  <a:lnTo>
                    <a:pt x="1324" y="1817"/>
                  </a:lnTo>
                  <a:close/>
                  <a:moveTo>
                    <a:pt x="1387" y="1817"/>
                  </a:moveTo>
                  <a:lnTo>
                    <a:pt x="1433" y="1817"/>
                  </a:lnTo>
                  <a:lnTo>
                    <a:pt x="1433" y="1822"/>
                  </a:lnTo>
                  <a:lnTo>
                    <a:pt x="1387" y="1822"/>
                  </a:lnTo>
                  <a:lnTo>
                    <a:pt x="1387" y="1817"/>
                  </a:lnTo>
                  <a:close/>
                  <a:moveTo>
                    <a:pt x="1450" y="1817"/>
                  </a:moveTo>
                  <a:lnTo>
                    <a:pt x="1496" y="1817"/>
                  </a:lnTo>
                  <a:lnTo>
                    <a:pt x="1496" y="1822"/>
                  </a:lnTo>
                  <a:lnTo>
                    <a:pt x="1450" y="1822"/>
                  </a:lnTo>
                  <a:lnTo>
                    <a:pt x="1450" y="1817"/>
                  </a:lnTo>
                  <a:close/>
                  <a:moveTo>
                    <a:pt x="1513" y="1817"/>
                  </a:moveTo>
                  <a:lnTo>
                    <a:pt x="1559" y="1817"/>
                  </a:lnTo>
                  <a:lnTo>
                    <a:pt x="1559" y="1822"/>
                  </a:lnTo>
                  <a:lnTo>
                    <a:pt x="1513" y="1822"/>
                  </a:lnTo>
                  <a:lnTo>
                    <a:pt x="1513" y="1817"/>
                  </a:lnTo>
                  <a:close/>
                  <a:moveTo>
                    <a:pt x="1576" y="1817"/>
                  </a:moveTo>
                  <a:lnTo>
                    <a:pt x="1622" y="1817"/>
                  </a:lnTo>
                  <a:lnTo>
                    <a:pt x="1622" y="1822"/>
                  </a:lnTo>
                  <a:lnTo>
                    <a:pt x="1576" y="1822"/>
                  </a:lnTo>
                  <a:lnTo>
                    <a:pt x="1576" y="1817"/>
                  </a:lnTo>
                  <a:close/>
                  <a:moveTo>
                    <a:pt x="1639" y="1817"/>
                  </a:moveTo>
                  <a:lnTo>
                    <a:pt x="1685" y="1817"/>
                  </a:lnTo>
                  <a:lnTo>
                    <a:pt x="1685" y="1822"/>
                  </a:lnTo>
                  <a:lnTo>
                    <a:pt x="1639" y="1822"/>
                  </a:lnTo>
                  <a:lnTo>
                    <a:pt x="1639" y="1817"/>
                  </a:lnTo>
                  <a:close/>
                  <a:moveTo>
                    <a:pt x="1702" y="1817"/>
                  </a:moveTo>
                  <a:lnTo>
                    <a:pt x="1748" y="1817"/>
                  </a:lnTo>
                  <a:lnTo>
                    <a:pt x="1748" y="1822"/>
                  </a:lnTo>
                  <a:lnTo>
                    <a:pt x="1702" y="1822"/>
                  </a:lnTo>
                  <a:lnTo>
                    <a:pt x="1702" y="1817"/>
                  </a:lnTo>
                  <a:close/>
                  <a:moveTo>
                    <a:pt x="1765" y="1817"/>
                  </a:moveTo>
                  <a:lnTo>
                    <a:pt x="1811" y="1817"/>
                  </a:lnTo>
                  <a:lnTo>
                    <a:pt x="1811" y="1822"/>
                  </a:lnTo>
                  <a:lnTo>
                    <a:pt x="1765" y="1822"/>
                  </a:lnTo>
                  <a:lnTo>
                    <a:pt x="1765" y="1817"/>
                  </a:lnTo>
                  <a:close/>
                  <a:moveTo>
                    <a:pt x="1828" y="1817"/>
                  </a:moveTo>
                  <a:lnTo>
                    <a:pt x="1874" y="1817"/>
                  </a:lnTo>
                  <a:lnTo>
                    <a:pt x="1874" y="1822"/>
                  </a:lnTo>
                  <a:lnTo>
                    <a:pt x="1828" y="1822"/>
                  </a:lnTo>
                  <a:lnTo>
                    <a:pt x="1828" y="1817"/>
                  </a:lnTo>
                  <a:close/>
                  <a:moveTo>
                    <a:pt x="1891" y="1817"/>
                  </a:moveTo>
                  <a:lnTo>
                    <a:pt x="1937" y="1817"/>
                  </a:lnTo>
                  <a:lnTo>
                    <a:pt x="1937" y="1822"/>
                  </a:lnTo>
                  <a:lnTo>
                    <a:pt x="1891" y="1822"/>
                  </a:lnTo>
                  <a:lnTo>
                    <a:pt x="1891" y="1817"/>
                  </a:lnTo>
                  <a:close/>
                  <a:moveTo>
                    <a:pt x="1954" y="1817"/>
                  </a:moveTo>
                  <a:lnTo>
                    <a:pt x="2000" y="1817"/>
                  </a:lnTo>
                  <a:lnTo>
                    <a:pt x="2000" y="1822"/>
                  </a:lnTo>
                  <a:lnTo>
                    <a:pt x="1954" y="1822"/>
                  </a:lnTo>
                  <a:lnTo>
                    <a:pt x="1954" y="1817"/>
                  </a:lnTo>
                  <a:close/>
                  <a:moveTo>
                    <a:pt x="2017" y="1817"/>
                  </a:moveTo>
                  <a:lnTo>
                    <a:pt x="2063" y="1817"/>
                  </a:lnTo>
                  <a:lnTo>
                    <a:pt x="2063" y="1822"/>
                  </a:lnTo>
                  <a:lnTo>
                    <a:pt x="2017" y="1822"/>
                  </a:lnTo>
                  <a:lnTo>
                    <a:pt x="2017" y="1817"/>
                  </a:lnTo>
                  <a:close/>
                  <a:moveTo>
                    <a:pt x="2080" y="1817"/>
                  </a:moveTo>
                  <a:lnTo>
                    <a:pt x="2126" y="1817"/>
                  </a:lnTo>
                  <a:lnTo>
                    <a:pt x="2126" y="1822"/>
                  </a:lnTo>
                  <a:lnTo>
                    <a:pt x="2080" y="1822"/>
                  </a:lnTo>
                  <a:lnTo>
                    <a:pt x="2080" y="1817"/>
                  </a:lnTo>
                  <a:close/>
                  <a:moveTo>
                    <a:pt x="2143" y="1817"/>
                  </a:moveTo>
                  <a:lnTo>
                    <a:pt x="2189" y="1817"/>
                  </a:lnTo>
                  <a:lnTo>
                    <a:pt x="2189" y="1822"/>
                  </a:lnTo>
                  <a:lnTo>
                    <a:pt x="2143" y="1822"/>
                  </a:lnTo>
                  <a:lnTo>
                    <a:pt x="2143" y="1817"/>
                  </a:lnTo>
                  <a:close/>
                  <a:moveTo>
                    <a:pt x="2206" y="1817"/>
                  </a:moveTo>
                  <a:lnTo>
                    <a:pt x="2252" y="1817"/>
                  </a:lnTo>
                  <a:lnTo>
                    <a:pt x="2252" y="1822"/>
                  </a:lnTo>
                  <a:lnTo>
                    <a:pt x="2206" y="1822"/>
                  </a:lnTo>
                  <a:lnTo>
                    <a:pt x="2206" y="1817"/>
                  </a:lnTo>
                  <a:close/>
                  <a:moveTo>
                    <a:pt x="2269" y="1817"/>
                  </a:moveTo>
                  <a:lnTo>
                    <a:pt x="2315" y="1817"/>
                  </a:lnTo>
                  <a:lnTo>
                    <a:pt x="2315" y="1822"/>
                  </a:lnTo>
                  <a:lnTo>
                    <a:pt x="2269" y="1822"/>
                  </a:lnTo>
                  <a:lnTo>
                    <a:pt x="2269" y="1817"/>
                  </a:lnTo>
                  <a:close/>
                  <a:moveTo>
                    <a:pt x="2332" y="1817"/>
                  </a:moveTo>
                  <a:lnTo>
                    <a:pt x="2378" y="1817"/>
                  </a:lnTo>
                  <a:lnTo>
                    <a:pt x="2378" y="1822"/>
                  </a:lnTo>
                  <a:lnTo>
                    <a:pt x="2332" y="1822"/>
                  </a:lnTo>
                  <a:lnTo>
                    <a:pt x="2332" y="1817"/>
                  </a:lnTo>
                  <a:close/>
                  <a:moveTo>
                    <a:pt x="2396" y="1817"/>
                  </a:moveTo>
                  <a:lnTo>
                    <a:pt x="2441" y="1817"/>
                  </a:lnTo>
                  <a:lnTo>
                    <a:pt x="2441" y="1822"/>
                  </a:lnTo>
                  <a:lnTo>
                    <a:pt x="2396" y="1822"/>
                  </a:lnTo>
                  <a:lnTo>
                    <a:pt x="2396" y="1817"/>
                  </a:lnTo>
                  <a:close/>
                  <a:moveTo>
                    <a:pt x="2459" y="1817"/>
                  </a:moveTo>
                  <a:lnTo>
                    <a:pt x="2504" y="1817"/>
                  </a:lnTo>
                  <a:lnTo>
                    <a:pt x="2504" y="1822"/>
                  </a:lnTo>
                  <a:lnTo>
                    <a:pt x="2459" y="1822"/>
                  </a:lnTo>
                  <a:lnTo>
                    <a:pt x="2459" y="1817"/>
                  </a:lnTo>
                  <a:close/>
                  <a:moveTo>
                    <a:pt x="2522" y="1817"/>
                  </a:moveTo>
                  <a:lnTo>
                    <a:pt x="2567" y="1817"/>
                  </a:lnTo>
                  <a:lnTo>
                    <a:pt x="2567" y="1822"/>
                  </a:lnTo>
                  <a:lnTo>
                    <a:pt x="2522" y="1822"/>
                  </a:lnTo>
                  <a:lnTo>
                    <a:pt x="2522" y="1817"/>
                  </a:lnTo>
                  <a:close/>
                  <a:moveTo>
                    <a:pt x="2585" y="1817"/>
                  </a:moveTo>
                  <a:lnTo>
                    <a:pt x="2631" y="1817"/>
                  </a:lnTo>
                  <a:lnTo>
                    <a:pt x="2631" y="1822"/>
                  </a:lnTo>
                  <a:lnTo>
                    <a:pt x="2585" y="1822"/>
                  </a:lnTo>
                  <a:lnTo>
                    <a:pt x="2585" y="1817"/>
                  </a:lnTo>
                  <a:close/>
                  <a:moveTo>
                    <a:pt x="2648" y="1817"/>
                  </a:moveTo>
                  <a:lnTo>
                    <a:pt x="2694" y="1817"/>
                  </a:lnTo>
                  <a:lnTo>
                    <a:pt x="2694" y="1822"/>
                  </a:lnTo>
                  <a:lnTo>
                    <a:pt x="2648" y="1822"/>
                  </a:lnTo>
                  <a:lnTo>
                    <a:pt x="2648" y="1817"/>
                  </a:lnTo>
                  <a:close/>
                  <a:moveTo>
                    <a:pt x="2711" y="1817"/>
                  </a:moveTo>
                  <a:lnTo>
                    <a:pt x="2757" y="1817"/>
                  </a:lnTo>
                  <a:lnTo>
                    <a:pt x="2757" y="1822"/>
                  </a:lnTo>
                  <a:lnTo>
                    <a:pt x="2711" y="1822"/>
                  </a:lnTo>
                  <a:lnTo>
                    <a:pt x="2711" y="1817"/>
                  </a:lnTo>
                  <a:close/>
                  <a:moveTo>
                    <a:pt x="2774" y="1817"/>
                  </a:moveTo>
                  <a:lnTo>
                    <a:pt x="2820" y="1817"/>
                  </a:lnTo>
                  <a:lnTo>
                    <a:pt x="2820" y="1822"/>
                  </a:lnTo>
                  <a:lnTo>
                    <a:pt x="2774" y="1822"/>
                  </a:lnTo>
                  <a:lnTo>
                    <a:pt x="2774" y="1817"/>
                  </a:lnTo>
                  <a:close/>
                  <a:moveTo>
                    <a:pt x="2837" y="1817"/>
                  </a:moveTo>
                  <a:lnTo>
                    <a:pt x="2883" y="1817"/>
                  </a:lnTo>
                  <a:lnTo>
                    <a:pt x="2883" y="1822"/>
                  </a:lnTo>
                  <a:lnTo>
                    <a:pt x="2837" y="1822"/>
                  </a:lnTo>
                  <a:lnTo>
                    <a:pt x="2837" y="1817"/>
                  </a:lnTo>
                  <a:close/>
                  <a:moveTo>
                    <a:pt x="2900" y="1817"/>
                  </a:moveTo>
                  <a:lnTo>
                    <a:pt x="2946" y="1817"/>
                  </a:lnTo>
                  <a:lnTo>
                    <a:pt x="2946" y="1822"/>
                  </a:lnTo>
                  <a:lnTo>
                    <a:pt x="2900" y="1822"/>
                  </a:lnTo>
                  <a:lnTo>
                    <a:pt x="2900" y="1817"/>
                  </a:lnTo>
                  <a:close/>
                  <a:moveTo>
                    <a:pt x="2963" y="1817"/>
                  </a:moveTo>
                  <a:lnTo>
                    <a:pt x="3009" y="1817"/>
                  </a:lnTo>
                  <a:lnTo>
                    <a:pt x="3009" y="1822"/>
                  </a:lnTo>
                  <a:lnTo>
                    <a:pt x="2963" y="1822"/>
                  </a:lnTo>
                  <a:lnTo>
                    <a:pt x="2963" y="1817"/>
                  </a:lnTo>
                  <a:close/>
                  <a:moveTo>
                    <a:pt x="3026" y="1817"/>
                  </a:moveTo>
                  <a:lnTo>
                    <a:pt x="3072" y="1817"/>
                  </a:lnTo>
                  <a:lnTo>
                    <a:pt x="3072" y="1822"/>
                  </a:lnTo>
                  <a:lnTo>
                    <a:pt x="3026" y="1822"/>
                  </a:lnTo>
                  <a:lnTo>
                    <a:pt x="3026" y="1817"/>
                  </a:lnTo>
                  <a:close/>
                  <a:moveTo>
                    <a:pt x="3089" y="1817"/>
                  </a:moveTo>
                  <a:lnTo>
                    <a:pt x="3135" y="1817"/>
                  </a:lnTo>
                  <a:lnTo>
                    <a:pt x="3135" y="1822"/>
                  </a:lnTo>
                  <a:lnTo>
                    <a:pt x="3089" y="1822"/>
                  </a:lnTo>
                  <a:lnTo>
                    <a:pt x="3089" y="1817"/>
                  </a:lnTo>
                  <a:close/>
                  <a:moveTo>
                    <a:pt x="3152" y="1817"/>
                  </a:moveTo>
                  <a:lnTo>
                    <a:pt x="3198" y="1817"/>
                  </a:lnTo>
                  <a:lnTo>
                    <a:pt x="3198" y="1822"/>
                  </a:lnTo>
                  <a:lnTo>
                    <a:pt x="3152" y="1822"/>
                  </a:lnTo>
                  <a:lnTo>
                    <a:pt x="3152" y="1817"/>
                  </a:lnTo>
                  <a:close/>
                  <a:moveTo>
                    <a:pt x="3215" y="1817"/>
                  </a:moveTo>
                  <a:lnTo>
                    <a:pt x="3261" y="1817"/>
                  </a:lnTo>
                  <a:lnTo>
                    <a:pt x="3261" y="1822"/>
                  </a:lnTo>
                  <a:lnTo>
                    <a:pt x="3215" y="1822"/>
                  </a:lnTo>
                  <a:lnTo>
                    <a:pt x="3215" y="1817"/>
                  </a:lnTo>
                  <a:close/>
                  <a:moveTo>
                    <a:pt x="3278" y="1817"/>
                  </a:moveTo>
                  <a:lnTo>
                    <a:pt x="3324" y="1817"/>
                  </a:lnTo>
                  <a:lnTo>
                    <a:pt x="3324" y="1822"/>
                  </a:lnTo>
                  <a:lnTo>
                    <a:pt x="3278" y="1822"/>
                  </a:lnTo>
                  <a:lnTo>
                    <a:pt x="3278" y="1817"/>
                  </a:lnTo>
                  <a:close/>
                  <a:moveTo>
                    <a:pt x="3341" y="1817"/>
                  </a:moveTo>
                  <a:lnTo>
                    <a:pt x="3387" y="1817"/>
                  </a:lnTo>
                  <a:lnTo>
                    <a:pt x="3387" y="1822"/>
                  </a:lnTo>
                  <a:lnTo>
                    <a:pt x="3341" y="1822"/>
                  </a:lnTo>
                  <a:lnTo>
                    <a:pt x="3341" y="1817"/>
                  </a:lnTo>
                  <a:close/>
                  <a:moveTo>
                    <a:pt x="3404" y="1817"/>
                  </a:moveTo>
                  <a:lnTo>
                    <a:pt x="3450" y="1817"/>
                  </a:lnTo>
                  <a:lnTo>
                    <a:pt x="3450" y="1822"/>
                  </a:lnTo>
                  <a:lnTo>
                    <a:pt x="3404" y="1822"/>
                  </a:lnTo>
                  <a:lnTo>
                    <a:pt x="3404" y="1817"/>
                  </a:lnTo>
                  <a:close/>
                  <a:moveTo>
                    <a:pt x="3467" y="1817"/>
                  </a:moveTo>
                  <a:lnTo>
                    <a:pt x="3513" y="1817"/>
                  </a:lnTo>
                  <a:lnTo>
                    <a:pt x="3513" y="1822"/>
                  </a:lnTo>
                  <a:lnTo>
                    <a:pt x="3467" y="1822"/>
                  </a:lnTo>
                  <a:lnTo>
                    <a:pt x="3467" y="1817"/>
                  </a:lnTo>
                  <a:close/>
                  <a:moveTo>
                    <a:pt x="3530" y="1817"/>
                  </a:moveTo>
                  <a:lnTo>
                    <a:pt x="3576" y="1817"/>
                  </a:lnTo>
                  <a:lnTo>
                    <a:pt x="3576" y="1822"/>
                  </a:lnTo>
                  <a:lnTo>
                    <a:pt x="3530" y="1822"/>
                  </a:lnTo>
                  <a:lnTo>
                    <a:pt x="3530" y="1817"/>
                  </a:lnTo>
                  <a:close/>
                  <a:moveTo>
                    <a:pt x="3593" y="1817"/>
                  </a:moveTo>
                  <a:lnTo>
                    <a:pt x="3639" y="1817"/>
                  </a:lnTo>
                  <a:lnTo>
                    <a:pt x="3639" y="1822"/>
                  </a:lnTo>
                  <a:lnTo>
                    <a:pt x="3593" y="1822"/>
                  </a:lnTo>
                  <a:lnTo>
                    <a:pt x="3593" y="1817"/>
                  </a:lnTo>
                  <a:close/>
                  <a:moveTo>
                    <a:pt x="3656" y="1817"/>
                  </a:moveTo>
                  <a:lnTo>
                    <a:pt x="3702" y="1817"/>
                  </a:lnTo>
                  <a:lnTo>
                    <a:pt x="3702" y="1822"/>
                  </a:lnTo>
                  <a:lnTo>
                    <a:pt x="3656" y="1822"/>
                  </a:lnTo>
                  <a:lnTo>
                    <a:pt x="3656" y="1817"/>
                  </a:lnTo>
                  <a:close/>
                  <a:moveTo>
                    <a:pt x="3719" y="1817"/>
                  </a:moveTo>
                  <a:lnTo>
                    <a:pt x="3765" y="1817"/>
                  </a:lnTo>
                  <a:lnTo>
                    <a:pt x="3765" y="1822"/>
                  </a:lnTo>
                  <a:lnTo>
                    <a:pt x="3719" y="1822"/>
                  </a:lnTo>
                  <a:lnTo>
                    <a:pt x="3719" y="1817"/>
                  </a:lnTo>
                  <a:close/>
                  <a:moveTo>
                    <a:pt x="3782" y="1817"/>
                  </a:moveTo>
                  <a:lnTo>
                    <a:pt x="3828" y="1817"/>
                  </a:lnTo>
                  <a:lnTo>
                    <a:pt x="3828" y="1822"/>
                  </a:lnTo>
                  <a:lnTo>
                    <a:pt x="3782" y="1822"/>
                  </a:lnTo>
                  <a:lnTo>
                    <a:pt x="3782" y="1817"/>
                  </a:lnTo>
                  <a:close/>
                  <a:moveTo>
                    <a:pt x="3846" y="1817"/>
                  </a:moveTo>
                  <a:lnTo>
                    <a:pt x="3891" y="1817"/>
                  </a:lnTo>
                  <a:lnTo>
                    <a:pt x="3891" y="1822"/>
                  </a:lnTo>
                  <a:lnTo>
                    <a:pt x="3846" y="1822"/>
                  </a:lnTo>
                  <a:lnTo>
                    <a:pt x="3846" y="1817"/>
                  </a:lnTo>
                  <a:close/>
                  <a:moveTo>
                    <a:pt x="3909" y="1817"/>
                  </a:moveTo>
                  <a:lnTo>
                    <a:pt x="3954" y="1817"/>
                  </a:lnTo>
                  <a:lnTo>
                    <a:pt x="3954" y="1822"/>
                  </a:lnTo>
                  <a:lnTo>
                    <a:pt x="3909" y="1822"/>
                  </a:lnTo>
                  <a:lnTo>
                    <a:pt x="3909" y="1817"/>
                  </a:lnTo>
                  <a:close/>
                  <a:moveTo>
                    <a:pt x="3972" y="1817"/>
                  </a:moveTo>
                  <a:lnTo>
                    <a:pt x="4017" y="1817"/>
                  </a:lnTo>
                  <a:lnTo>
                    <a:pt x="4017" y="1822"/>
                  </a:lnTo>
                  <a:lnTo>
                    <a:pt x="3972" y="1822"/>
                  </a:lnTo>
                  <a:lnTo>
                    <a:pt x="3972" y="1817"/>
                  </a:lnTo>
                  <a:close/>
                  <a:moveTo>
                    <a:pt x="4035" y="1817"/>
                  </a:moveTo>
                  <a:lnTo>
                    <a:pt x="4080" y="1817"/>
                  </a:lnTo>
                  <a:lnTo>
                    <a:pt x="4080" y="1822"/>
                  </a:lnTo>
                  <a:lnTo>
                    <a:pt x="4035" y="1822"/>
                  </a:lnTo>
                  <a:lnTo>
                    <a:pt x="4035" y="1817"/>
                  </a:lnTo>
                  <a:close/>
                  <a:moveTo>
                    <a:pt x="4098" y="1817"/>
                  </a:moveTo>
                  <a:lnTo>
                    <a:pt x="4144" y="1817"/>
                  </a:lnTo>
                  <a:lnTo>
                    <a:pt x="4144" y="1822"/>
                  </a:lnTo>
                  <a:lnTo>
                    <a:pt x="4098" y="1822"/>
                  </a:lnTo>
                  <a:lnTo>
                    <a:pt x="4098" y="1817"/>
                  </a:lnTo>
                  <a:close/>
                  <a:moveTo>
                    <a:pt x="4161" y="1817"/>
                  </a:moveTo>
                  <a:lnTo>
                    <a:pt x="4207" y="1817"/>
                  </a:lnTo>
                  <a:lnTo>
                    <a:pt x="4207" y="1822"/>
                  </a:lnTo>
                  <a:lnTo>
                    <a:pt x="4161" y="1822"/>
                  </a:lnTo>
                  <a:lnTo>
                    <a:pt x="4161" y="1817"/>
                  </a:lnTo>
                  <a:close/>
                  <a:moveTo>
                    <a:pt x="4224" y="1817"/>
                  </a:moveTo>
                  <a:lnTo>
                    <a:pt x="4270" y="1817"/>
                  </a:lnTo>
                  <a:lnTo>
                    <a:pt x="4270" y="1822"/>
                  </a:lnTo>
                  <a:lnTo>
                    <a:pt x="4224" y="1822"/>
                  </a:lnTo>
                  <a:lnTo>
                    <a:pt x="4224" y="1817"/>
                  </a:lnTo>
                  <a:close/>
                  <a:moveTo>
                    <a:pt x="4287" y="1817"/>
                  </a:moveTo>
                  <a:lnTo>
                    <a:pt x="4333" y="1817"/>
                  </a:lnTo>
                  <a:lnTo>
                    <a:pt x="4333" y="1822"/>
                  </a:lnTo>
                  <a:lnTo>
                    <a:pt x="4287" y="1822"/>
                  </a:lnTo>
                  <a:lnTo>
                    <a:pt x="4287" y="1817"/>
                  </a:lnTo>
                  <a:close/>
                  <a:moveTo>
                    <a:pt x="4350" y="1817"/>
                  </a:moveTo>
                  <a:lnTo>
                    <a:pt x="4396" y="1817"/>
                  </a:lnTo>
                  <a:lnTo>
                    <a:pt x="4396" y="1822"/>
                  </a:lnTo>
                  <a:lnTo>
                    <a:pt x="4350" y="1822"/>
                  </a:lnTo>
                  <a:lnTo>
                    <a:pt x="4350" y="1817"/>
                  </a:lnTo>
                  <a:close/>
                  <a:moveTo>
                    <a:pt x="4413" y="1817"/>
                  </a:moveTo>
                  <a:lnTo>
                    <a:pt x="4447" y="1817"/>
                  </a:lnTo>
                  <a:lnTo>
                    <a:pt x="4447" y="1822"/>
                  </a:lnTo>
                  <a:lnTo>
                    <a:pt x="4413" y="1822"/>
                  </a:lnTo>
                  <a:lnTo>
                    <a:pt x="4413" y="1817"/>
                  </a:lnTo>
                  <a:close/>
                  <a:moveTo>
                    <a:pt x="0" y="1560"/>
                  </a:moveTo>
                  <a:lnTo>
                    <a:pt x="46" y="1560"/>
                  </a:lnTo>
                  <a:lnTo>
                    <a:pt x="46" y="1565"/>
                  </a:lnTo>
                  <a:lnTo>
                    <a:pt x="0" y="1565"/>
                  </a:lnTo>
                  <a:lnTo>
                    <a:pt x="0" y="1560"/>
                  </a:lnTo>
                  <a:close/>
                  <a:moveTo>
                    <a:pt x="63" y="1560"/>
                  </a:moveTo>
                  <a:lnTo>
                    <a:pt x="109" y="1560"/>
                  </a:lnTo>
                  <a:lnTo>
                    <a:pt x="109" y="1565"/>
                  </a:lnTo>
                  <a:lnTo>
                    <a:pt x="63" y="1565"/>
                  </a:lnTo>
                  <a:lnTo>
                    <a:pt x="63" y="1560"/>
                  </a:lnTo>
                  <a:close/>
                  <a:moveTo>
                    <a:pt x="126" y="1560"/>
                  </a:moveTo>
                  <a:lnTo>
                    <a:pt x="172" y="1560"/>
                  </a:lnTo>
                  <a:lnTo>
                    <a:pt x="172" y="1565"/>
                  </a:lnTo>
                  <a:lnTo>
                    <a:pt x="126" y="1565"/>
                  </a:lnTo>
                  <a:lnTo>
                    <a:pt x="126" y="1560"/>
                  </a:lnTo>
                  <a:close/>
                  <a:moveTo>
                    <a:pt x="189" y="1560"/>
                  </a:moveTo>
                  <a:lnTo>
                    <a:pt x="235" y="1560"/>
                  </a:lnTo>
                  <a:lnTo>
                    <a:pt x="235" y="1565"/>
                  </a:lnTo>
                  <a:lnTo>
                    <a:pt x="189" y="1565"/>
                  </a:lnTo>
                  <a:lnTo>
                    <a:pt x="189" y="1560"/>
                  </a:lnTo>
                  <a:close/>
                  <a:moveTo>
                    <a:pt x="252" y="1560"/>
                  </a:moveTo>
                  <a:lnTo>
                    <a:pt x="298" y="1560"/>
                  </a:lnTo>
                  <a:lnTo>
                    <a:pt x="298" y="1565"/>
                  </a:lnTo>
                  <a:lnTo>
                    <a:pt x="252" y="1565"/>
                  </a:lnTo>
                  <a:lnTo>
                    <a:pt x="252" y="1560"/>
                  </a:lnTo>
                  <a:close/>
                  <a:moveTo>
                    <a:pt x="315" y="1560"/>
                  </a:moveTo>
                  <a:lnTo>
                    <a:pt x="361" y="1560"/>
                  </a:lnTo>
                  <a:lnTo>
                    <a:pt x="361" y="1565"/>
                  </a:lnTo>
                  <a:lnTo>
                    <a:pt x="315" y="1565"/>
                  </a:lnTo>
                  <a:lnTo>
                    <a:pt x="315" y="1560"/>
                  </a:lnTo>
                  <a:close/>
                  <a:moveTo>
                    <a:pt x="378" y="1560"/>
                  </a:moveTo>
                  <a:lnTo>
                    <a:pt x="424" y="1560"/>
                  </a:lnTo>
                  <a:lnTo>
                    <a:pt x="424" y="1565"/>
                  </a:lnTo>
                  <a:lnTo>
                    <a:pt x="378" y="1565"/>
                  </a:lnTo>
                  <a:lnTo>
                    <a:pt x="378" y="1560"/>
                  </a:lnTo>
                  <a:close/>
                  <a:moveTo>
                    <a:pt x="441" y="1560"/>
                  </a:moveTo>
                  <a:lnTo>
                    <a:pt x="487" y="1560"/>
                  </a:lnTo>
                  <a:lnTo>
                    <a:pt x="487" y="1565"/>
                  </a:lnTo>
                  <a:lnTo>
                    <a:pt x="441" y="1565"/>
                  </a:lnTo>
                  <a:lnTo>
                    <a:pt x="441" y="1560"/>
                  </a:lnTo>
                  <a:close/>
                  <a:moveTo>
                    <a:pt x="504" y="1560"/>
                  </a:moveTo>
                  <a:lnTo>
                    <a:pt x="550" y="1560"/>
                  </a:lnTo>
                  <a:lnTo>
                    <a:pt x="550" y="1565"/>
                  </a:lnTo>
                  <a:lnTo>
                    <a:pt x="504" y="1565"/>
                  </a:lnTo>
                  <a:lnTo>
                    <a:pt x="504" y="1560"/>
                  </a:lnTo>
                  <a:close/>
                  <a:moveTo>
                    <a:pt x="567" y="1560"/>
                  </a:moveTo>
                  <a:lnTo>
                    <a:pt x="613" y="1560"/>
                  </a:lnTo>
                  <a:lnTo>
                    <a:pt x="613" y="1565"/>
                  </a:lnTo>
                  <a:lnTo>
                    <a:pt x="567" y="1565"/>
                  </a:lnTo>
                  <a:lnTo>
                    <a:pt x="567" y="1560"/>
                  </a:lnTo>
                  <a:close/>
                  <a:moveTo>
                    <a:pt x="630" y="1560"/>
                  </a:moveTo>
                  <a:lnTo>
                    <a:pt x="676" y="1560"/>
                  </a:lnTo>
                  <a:lnTo>
                    <a:pt x="676" y="1565"/>
                  </a:lnTo>
                  <a:lnTo>
                    <a:pt x="630" y="1565"/>
                  </a:lnTo>
                  <a:lnTo>
                    <a:pt x="630" y="1560"/>
                  </a:lnTo>
                  <a:close/>
                  <a:moveTo>
                    <a:pt x="693" y="1560"/>
                  </a:moveTo>
                  <a:lnTo>
                    <a:pt x="739" y="1560"/>
                  </a:lnTo>
                  <a:lnTo>
                    <a:pt x="739" y="1565"/>
                  </a:lnTo>
                  <a:lnTo>
                    <a:pt x="693" y="1565"/>
                  </a:lnTo>
                  <a:lnTo>
                    <a:pt x="693" y="1560"/>
                  </a:lnTo>
                  <a:close/>
                  <a:moveTo>
                    <a:pt x="756" y="1560"/>
                  </a:moveTo>
                  <a:lnTo>
                    <a:pt x="802" y="1560"/>
                  </a:lnTo>
                  <a:lnTo>
                    <a:pt x="802" y="1565"/>
                  </a:lnTo>
                  <a:lnTo>
                    <a:pt x="756" y="1565"/>
                  </a:lnTo>
                  <a:lnTo>
                    <a:pt x="756" y="1560"/>
                  </a:lnTo>
                  <a:close/>
                  <a:moveTo>
                    <a:pt x="819" y="1560"/>
                  </a:moveTo>
                  <a:lnTo>
                    <a:pt x="865" y="1560"/>
                  </a:lnTo>
                  <a:lnTo>
                    <a:pt x="865" y="1565"/>
                  </a:lnTo>
                  <a:lnTo>
                    <a:pt x="819" y="1565"/>
                  </a:lnTo>
                  <a:lnTo>
                    <a:pt x="819" y="1560"/>
                  </a:lnTo>
                  <a:close/>
                  <a:moveTo>
                    <a:pt x="883" y="1560"/>
                  </a:moveTo>
                  <a:lnTo>
                    <a:pt x="928" y="1560"/>
                  </a:lnTo>
                  <a:lnTo>
                    <a:pt x="928" y="1565"/>
                  </a:lnTo>
                  <a:lnTo>
                    <a:pt x="883" y="1565"/>
                  </a:lnTo>
                  <a:lnTo>
                    <a:pt x="883" y="1560"/>
                  </a:lnTo>
                  <a:close/>
                  <a:moveTo>
                    <a:pt x="946" y="1560"/>
                  </a:moveTo>
                  <a:lnTo>
                    <a:pt x="991" y="1560"/>
                  </a:lnTo>
                  <a:lnTo>
                    <a:pt x="991" y="1565"/>
                  </a:lnTo>
                  <a:lnTo>
                    <a:pt x="946" y="1565"/>
                  </a:lnTo>
                  <a:lnTo>
                    <a:pt x="946" y="1560"/>
                  </a:lnTo>
                  <a:close/>
                  <a:moveTo>
                    <a:pt x="1009" y="1560"/>
                  </a:moveTo>
                  <a:lnTo>
                    <a:pt x="1054" y="1560"/>
                  </a:lnTo>
                  <a:lnTo>
                    <a:pt x="1054" y="1565"/>
                  </a:lnTo>
                  <a:lnTo>
                    <a:pt x="1009" y="1565"/>
                  </a:lnTo>
                  <a:lnTo>
                    <a:pt x="1009" y="1560"/>
                  </a:lnTo>
                  <a:close/>
                  <a:moveTo>
                    <a:pt x="1072" y="1560"/>
                  </a:moveTo>
                  <a:lnTo>
                    <a:pt x="1118" y="1560"/>
                  </a:lnTo>
                  <a:lnTo>
                    <a:pt x="1118" y="1565"/>
                  </a:lnTo>
                  <a:lnTo>
                    <a:pt x="1072" y="1565"/>
                  </a:lnTo>
                  <a:lnTo>
                    <a:pt x="1072" y="1560"/>
                  </a:lnTo>
                  <a:close/>
                  <a:moveTo>
                    <a:pt x="1135" y="1560"/>
                  </a:moveTo>
                  <a:lnTo>
                    <a:pt x="1181" y="1560"/>
                  </a:lnTo>
                  <a:lnTo>
                    <a:pt x="1181" y="1565"/>
                  </a:lnTo>
                  <a:lnTo>
                    <a:pt x="1135" y="1565"/>
                  </a:lnTo>
                  <a:lnTo>
                    <a:pt x="1135" y="1560"/>
                  </a:lnTo>
                  <a:close/>
                  <a:moveTo>
                    <a:pt x="1198" y="1560"/>
                  </a:moveTo>
                  <a:lnTo>
                    <a:pt x="1244" y="1560"/>
                  </a:lnTo>
                  <a:lnTo>
                    <a:pt x="1244" y="1565"/>
                  </a:lnTo>
                  <a:lnTo>
                    <a:pt x="1198" y="1565"/>
                  </a:lnTo>
                  <a:lnTo>
                    <a:pt x="1198" y="1560"/>
                  </a:lnTo>
                  <a:close/>
                  <a:moveTo>
                    <a:pt x="1261" y="1560"/>
                  </a:moveTo>
                  <a:lnTo>
                    <a:pt x="1307" y="1560"/>
                  </a:lnTo>
                  <a:lnTo>
                    <a:pt x="1307" y="1565"/>
                  </a:lnTo>
                  <a:lnTo>
                    <a:pt x="1261" y="1565"/>
                  </a:lnTo>
                  <a:lnTo>
                    <a:pt x="1261" y="1560"/>
                  </a:lnTo>
                  <a:close/>
                  <a:moveTo>
                    <a:pt x="1324" y="1560"/>
                  </a:moveTo>
                  <a:lnTo>
                    <a:pt x="1370" y="1560"/>
                  </a:lnTo>
                  <a:lnTo>
                    <a:pt x="1370" y="1565"/>
                  </a:lnTo>
                  <a:lnTo>
                    <a:pt x="1324" y="1565"/>
                  </a:lnTo>
                  <a:lnTo>
                    <a:pt x="1324" y="1560"/>
                  </a:lnTo>
                  <a:close/>
                  <a:moveTo>
                    <a:pt x="1387" y="1560"/>
                  </a:moveTo>
                  <a:lnTo>
                    <a:pt x="1433" y="1560"/>
                  </a:lnTo>
                  <a:lnTo>
                    <a:pt x="1433" y="1565"/>
                  </a:lnTo>
                  <a:lnTo>
                    <a:pt x="1387" y="1565"/>
                  </a:lnTo>
                  <a:lnTo>
                    <a:pt x="1387" y="1560"/>
                  </a:lnTo>
                  <a:close/>
                  <a:moveTo>
                    <a:pt x="1450" y="1560"/>
                  </a:moveTo>
                  <a:lnTo>
                    <a:pt x="1496" y="1560"/>
                  </a:lnTo>
                  <a:lnTo>
                    <a:pt x="1496" y="1565"/>
                  </a:lnTo>
                  <a:lnTo>
                    <a:pt x="1450" y="1565"/>
                  </a:lnTo>
                  <a:lnTo>
                    <a:pt x="1450" y="1560"/>
                  </a:lnTo>
                  <a:close/>
                  <a:moveTo>
                    <a:pt x="1513" y="1560"/>
                  </a:moveTo>
                  <a:lnTo>
                    <a:pt x="1559" y="1560"/>
                  </a:lnTo>
                  <a:lnTo>
                    <a:pt x="1559" y="1565"/>
                  </a:lnTo>
                  <a:lnTo>
                    <a:pt x="1513" y="1565"/>
                  </a:lnTo>
                  <a:lnTo>
                    <a:pt x="1513" y="1560"/>
                  </a:lnTo>
                  <a:close/>
                  <a:moveTo>
                    <a:pt x="1576" y="1560"/>
                  </a:moveTo>
                  <a:lnTo>
                    <a:pt x="1622" y="1560"/>
                  </a:lnTo>
                  <a:lnTo>
                    <a:pt x="1622" y="1565"/>
                  </a:lnTo>
                  <a:lnTo>
                    <a:pt x="1576" y="1565"/>
                  </a:lnTo>
                  <a:lnTo>
                    <a:pt x="1576" y="1560"/>
                  </a:lnTo>
                  <a:close/>
                  <a:moveTo>
                    <a:pt x="1639" y="1560"/>
                  </a:moveTo>
                  <a:lnTo>
                    <a:pt x="1685" y="1560"/>
                  </a:lnTo>
                  <a:lnTo>
                    <a:pt x="1685" y="1565"/>
                  </a:lnTo>
                  <a:lnTo>
                    <a:pt x="1639" y="1565"/>
                  </a:lnTo>
                  <a:lnTo>
                    <a:pt x="1639" y="1560"/>
                  </a:lnTo>
                  <a:close/>
                  <a:moveTo>
                    <a:pt x="1702" y="1560"/>
                  </a:moveTo>
                  <a:lnTo>
                    <a:pt x="1748" y="1560"/>
                  </a:lnTo>
                  <a:lnTo>
                    <a:pt x="1748" y="1565"/>
                  </a:lnTo>
                  <a:lnTo>
                    <a:pt x="1702" y="1565"/>
                  </a:lnTo>
                  <a:lnTo>
                    <a:pt x="1702" y="1560"/>
                  </a:lnTo>
                  <a:close/>
                  <a:moveTo>
                    <a:pt x="1765" y="1560"/>
                  </a:moveTo>
                  <a:lnTo>
                    <a:pt x="1811" y="1560"/>
                  </a:lnTo>
                  <a:lnTo>
                    <a:pt x="1811" y="1565"/>
                  </a:lnTo>
                  <a:lnTo>
                    <a:pt x="1765" y="1565"/>
                  </a:lnTo>
                  <a:lnTo>
                    <a:pt x="1765" y="1560"/>
                  </a:lnTo>
                  <a:close/>
                  <a:moveTo>
                    <a:pt x="1828" y="1560"/>
                  </a:moveTo>
                  <a:lnTo>
                    <a:pt x="1874" y="1560"/>
                  </a:lnTo>
                  <a:lnTo>
                    <a:pt x="1874" y="1565"/>
                  </a:lnTo>
                  <a:lnTo>
                    <a:pt x="1828" y="1565"/>
                  </a:lnTo>
                  <a:lnTo>
                    <a:pt x="1828" y="1560"/>
                  </a:lnTo>
                  <a:close/>
                  <a:moveTo>
                    <a:pt x="1891" y="1560"/>
                  </a:moveTo>
                  <a:lnTo>
                    <a:pt x="1937" y="1560"/>
                  </a:lnTo>
                  <a:lnTo>
                    <a:pt x="1937" y="1565"/>
                  </a:lnTo>
                  <a:lnTo>
                    <a:pt x="1891" y="1565"/>
                  </a:lnTo>
                  <a:lnTo>
                    <a:pt x="1891" y="1560"/>
                  </a:lnTo>
                  <a:close/>
                  <a:moveTo>
                    <a:pt x="1954" y="1560"/>
                  </a:moveTo>
                  <a:lnTo>
                    <a:pt x="2000" y="1560"/>
                  </a:lnTo>
                  <a:lnTo>
                    <a:pt x="2000" y="1565"/>
                  </a:lnTo>
                  <a:lnTo>
                    <a:pt x="1954" y="1565"/>
                  </a:lnTo>
                  <a:lnTo>
                    <a:pt x="1954" y="1560"/>
                  </a:lnTo>
                  <a:close/>
                  <a:moveTo>
                    <a:pt x="2017" y="1560"/>
                  </a:moveTo>
                  <a:lnTo>
                    <a:pt x="2063" y="1560"/>
                  </a:lnTo>
                  <a:lnTo>
                    <a:pt x="2063" y="1565"/>
                  </a:lnTo>
                  <a:lnTo>
                    <a:pt x="2017" y="1565"/>
                  </a:lnTo>
                  <a:lnTo>
                    <a:pt x="2017" y="1560"/>
                  </a:lnTo>
                  <a:close/>
                  <a:moveTo>
                    <a:pt x="2080" y="1560"/>
                  </a:moveTo>
                  <a:lnTo>
                    <a:pt x="2126" y="1560"/>
                  </a:lnTo>
                  <a:lnTo>
                    <a:pt x="2126" y="1565"/>
                  </a:lnTo>
                  <a:lnTo>
                    <a:pt x="2080" y="1565"/>
                  </a:lnTo>
                  <a:lnTo>
                    <a:pt x="2080" y="1560"/>
                  </a:lnTo>
                  <a:close/>
                  <a:moveTo>
                    <a:pt x="2143" y="1560"/>
                  </a:moveTo>
                  <a:lnTo>
                    <a:pt x="2189" y="1560"/>
                  </a:lnTo>
                  <a:lnTo>
                    <a:pt x="2189" y="1565"/>
                  </a:lnTo>
                  <a:lnTo>
                    <a:pt x="2143" y="1565"/>
                  </a:lnTo>
                  <a:lnTo>
                    <a:pt x="2143" y="1560"/>
                  </a:lnTo>
                  <a:close/>
                  <a:moveTo>
                    <a:pt x="2206" y="1560"/>
                  </a:moveTo>
                  <a:lnTo>
                    <a:pt x="2252" y="1560"/>
                  </a:lnTo>
                  <a:lnTo>
                    <a:pt x="2252" y="1565"/>
                  </a:lnTo>
                  <a:lnTo>
                    <a:pt x="2206" y="1565"/>
                  </a:lnTo>
                  <a:lnTo>
                    <a:pt x="2206" y="1560"/>
                  </a:lnTo>
                  <a:close/>
                  <a:moveTo>
                    <a:pt x="2269" y="1560"/>
                  </a:moveTo>
                  <a:lnTo>
                    <a:pt x="2315" y="1560"/>
                  </a:lnTo>
                  <a:lnTo>
                    <a:pt x="2315" y="1565"/>
                  </a:lnTo>
                  <a:lnTo>
                    <a:pt x="2269" y="1565"/>
                  </a:lnTo>
                  <a:lnTo>
                    <a:pt x="2269" y="1560"/>
                  </a:lnTo>
                  <a:close/>
                  <a:moveTo>
                    <a:pt x="2332" y="1560"/>
                  </a:moveTo>
                  <a:lnTo>
                    <a:pt x="2378" y="1560"/>
                  </a:lnTo>
                  <a:lnTo>
                    <a:pt x="2378" y="1565"/>
                  </a:lnTo>
                  <a:lnTo>
                    <a:pt x="2332" y="1565"/>
                  </a:lnTo>
                  <a:lnTo>
                    <a:pt x="2332" y="1560"/>
                  </a:lnTo>
                  <a:close/>
                  <a:moveTo>
                    <a:pt x="2396" y="1560"/>
                  </a:moveTo>
                  <a:lnTo>
                    <a:pt x="2441" y="1560"/>
                  </a:lnTo>
                  <a:lnTo>
                    <a:pt x="2441" y="1565"/>
                  </a:lnTo>
                  <a:lnTo>
                    <a:pt x="2396" y="1565"/>
                  </a:lnTo>
                  <a:lnTo>
                    <a:pt x="2396" y="1560"/>
                  </a:lnTo>
                  <a:close/>
                  <a:moveTo>
                    <a:pt x="2459" y="1560"/>
                  </a:moveTo>
                  <a:lnTo>
                    <a:pt x="2504" y="1560"/>
                  </a:lnTo>
                  <a:lnTo>
                    <a:pt x="2504" y="1565"/>
                  </a:lnTo>
                  <a:lnTo>
                    <a:pt x="2459" y="1565"/>
                  </a:lnTo>
                  <a:lnTo>
                    <a:pt x="2459" y="1560"/>
                  </a:lnTo>
                  <a:close/>
                  <a:moveTo>
                    <a:pt x="2522" y="1560"/>
                  </a:moveTo>
                  <a:lnTo>
                    <a:pt x="2567" y="1560"/>
                  </a:lnTo>
                  <a:lnTo>
                    <a:pt x="2567" y="1565"/>
                  </a:lnTo>
                  <a:lnTo>
                    <a:pt x="2522" y="1565"/>
                  </a:lnTo>
                  <a:lnTo>
                    <a:pt x="2522" y="1560"/>
                  </a:lnTo>
                  <a:close/>
                  <a:moveTo>
                    <a:pt x="2585" y="1560"/>
                  </a:moveTo>
                  <a:lnTo>
                    <a:pt x="2631" y="1560"/>
                  </a:lnTo>
                  <a:lnTo>
                    <a:pt x="2631" y="1565"/>
                  </a:lnTo>
                  <a:lnTo>
                    <a:pt x="2585" y="1565"/>
                  </a:lnTo>
                  <a:lnTo>
                    <a:pt x="2585" y="1560"/>
                  </a:lnTo>
                  <a:close/>
                  <a:moveTo>
                    <a:pt x="2648" y="1560"/>
                  </a:moveTo>
                  <a:lnTo>
                    <a:pt x="2694" y="1560"/>
                  </a:lnTo>
                  <a:lnTo>
                    <a:pt x="2694" y="1565"/>
                  </a:lnTo>
                  <a:lnTo>
                    <a:pt x="2648" y="1565"/>
                  </a:lnTo>
                  <a:lnTo>
                    <a:pt x="2648" y="1560"/>
                  </a:lnTo>
                  <a:close/>
                  <a:moveTo>
                    <a:pt x="2711" y="1560"/>
                  </a:moveTo>
                  <a:lnTo>
                    <a:pt x="2757" y="1560"/>
                  </a:lnTo>
                  <a:lnTo>
                    <a:pt x="2757" y="1565"/>
                  </a:lnTo>
                  <a:lnTo>
                    <a:pt x="2711" y="1565"/>
                  </a:lnTo>
                  <a:lnTo>
                    <a:pt x="2711" y="1560"/>
                  </a:lnTo>
                  <a:close/>
                  <a:moveTo>
                    <a:pt x="2774" y="1560"/>
                  </a:moveTo>
                  <a:lnTo>
                    <a:pt x="2820" y="1560"/>
                  </a:lnTo>
                  <a:lnTo>
                    <a:pt x="2820" y="1565"/>
                  </a:lnTo>
                  <a:lnTo>
                    <a:pt x="2774" y="1565"/>
                  </a:lnTo>
                  <a:lnTo>
                    <a:pt x="2774" y="1560"/>
                  </a:lnTo>
                  <a:close/>
                  <a:moveTo>
                    <a:pt x="2837" y="1560"/>
                  </a:moveTo>
                  <a:lnTo>
                    <a:pt x="2883" y="1560"/>
                  </a:lnTo>
                  <a:lnTo>
                    <a:pt x="2883" y="1565"/>
                  </a:lnTo>
                  <a:lnTo>
                    <a:pt x="2837" y="1565"/>
                  </a:lnTo>
                  <a:lnTo>
                    <a:pt x="2837" y="1560"/>
                  </a:lnTo>
                  <a:close/>
                  <a:moveTo>
                    <a:pt x="2900" y="1560"/>
                  </a:moveTo>
                  <a:lnTo>
                    <a:pt x="2946" y="1560"/>
                  </a:lnTo>
                  <a:lnTo>
                    <a:pt x="2946" y="1565"/>
                  </a:lnTo>
                  <a:lnTo>
                    <a:pt x="2900" y="1565"/>
                  </a:lnTo>
                  <a:lnTo>
                    <a:pt x="2900" y="1560"/>
                  </a:lnTo>
                  <a:close/>
                  <a:moveTo>
                    <a:pt x="2963" y="1560"/>
                  </a:moveTo>
                  <a:lnTo>
                    <a:pt x="3009" y="1560"/>
                  </a:lnTo>
                  <a:lnTo>
                    <a:pt x="3009" y="1565"/>
                  </a:lnTo>
                  <a:lnTo>
                    <a:pt x="2963" y="1565"/>
                  </a:lnTo>
                  <a:lnTo>
                    <a:pt x="2963" y="1560"/>
                  </a:lnTo>
                  <a:close/>
                  <a:moveTo>
                    <a:pt x="3026" y="1560"/>
                  </a:moveTo>
                  <a:lnTo>
                    <a:pt x="3072" y="1560"/>
                  </a:lnTo>
                  <a:lnTo>
                    <a:pt x="3072" y="1565"/>
                  </a:lnTo>
                  <a:lnTo>
                    <a:pt x="3026" y="1565"/>
                  </a:lnTo>
                  <a:lnTo>
                    <a:pt x="3026" y="1560"/>
                  </a:lnTo>
                  <a:close/>
                  <a:moveTo>
                    <a:pt x="3089" y="1560"/>
                  </a:moveTo>
                  <a:lnTo>
                    <a:pt x="3135" y="1560"/>
                  </a:lnTo>
                  <a:lnTo>
                    <a:pt x="3135" y="1565"/>
                  </a:lnTo>
                  <a:lnTo>
                    <a:pt x="3089" y="1565"/>
                  </a:lnTo>
                  <a:lnTo>
                    <a:pt x="3089" y="1560"/>
                  </a:lnTo>
                  <a:close/>
                  <a:moveTo>
                    <a:pt x="3152" y="1560"/>
                  </a:moveTo>
                  <a:lnTo>
                    <a:pt x="3198" y="1560"/>
                  </a:lnTo>
                  <a:lnTo>
                    <a:pt x="3198" y="1565"/>
                  </a:lnTo>
                  <a:lnTo>
                    <a:pt x="3152" y="1565"/>
                  </a:lnTo>
                  <a:lnTo>
                    <a:pt x="3152" y="1560"/>
                  </a:lnTo>
                  <a:close/>
                  <a:moveTo>
                    <a:pt x="3215" y="1560"/>
                  </a:moveTo>
                  <a:lnTo>
                    <a:pt x="3261" y="1560"/>
                  </a:lnTo>
                  <a:lnTo>
                    <a:pt x="3261" y="1565"/>
                  </a:lnTo>
                  <a:lnTo>
                    <a:pt x="3215" y="1565"/>
                  </a:lnTo>
                  <a:lnTo>
                    <a:pt x="3215" y="1560"/>
                  </a:lnTo>
                  <a:close/>
                  <a:moveTo>
                    <a:pt x="3278" y="1560"/>
                  </a:moveTo>
                  <a:lnTo>
                    <a:pt x="3324" y="1560"/>
                  </a:lnTo>
                  <a:lnTo>
                    <a:pt x="3324" y="1565"/>
                  </a:lnTo>
                  <a:lnTo>
                    <a:pt x="3278" y="1565"/>
                  </a:lnTo>
                  <a:lnTo>
                    <a:pt x="3278" y="1560"/>
                  </a:lnTo>
                  <a:close/>
                  <a:moveTo>
                    <a:pt x="3341" y="1560"/>
                  </a:moveTo>
                  <a:lnTo>
                    <a:pt x="3387" y="1560"/>
                  </a:lnTo>
                  <a:lnTo>
                    <a:pt x="3387" y="1565"/>
                  </a:lnTo>
                  <a:lnTo>
                    <a:pt x="3341" y="1565"/>
                  </a:lnTo>
                  <a:lnTo>
                    <a:pt x="3341" y="1560"/>
                  </a:lnTo>
                  <a:close/>
                  <a:moveTo>
                    <a:pt x="3404" y="1560"/>
                  </a:moveTo>
                  <a:lnTo>
                    <a:pt x="3450" y="1560"/>
                  </a:lnTo>
                  <a:lnTo>
                    <a:pt x="3450" y="1565"/>
                  </a:lnTo>
                  <a:lnTo>
                    <a:pt x="3404" y="1565"/>
                  </a:lnTo>
                  <a:lnTo>
                    <a:pt x="3404" y="1560"/>
                  </a:lnTo>
                  <a:close/>
                  <a:moveTo>
                    <a:pt x="3467" y="1560"/>
                  </a:moveTo>
                  <a:lnTo>
                    <a:pt x="3513" y="1560"/>
                  </a:lnTo>
                  <a:lnTo>
                    <a:pt x="3513" y="1565"/>
                  </a:lnTo>
                  <a:lnTo>
                    <a:pt x="3467" y="1565"/>
                  </a:lnTo>
                  <a:lnTo>
                    <a:pt x="3467" y="1560"/>
                  </a:lnTo>
                  <a:close/>
                  <a:moveTo>
                    <a:pt x="3530" y="1560"/>
                  </a:moveTo>
                  <a:lnTo>
                    <a:pt x="3576" y="1560"/>
                  </a:lnTo>
                  <a:lnTo>
                    <a:pt x="3576" y="1565"/>
                  </a:lnTo>
                  <a:lnTo>
                    <a:pt x="3530" y="1565"/>
                  </a:lnTo>
                  <a:lnTo>
                    <a:pt x="3530" y="1560"/>
                  </a:lnTo>
                  <a:close/>
                  <a:moveTo>
                    <a:pt x="3593" y="1560"/>
                  </a:moveTo>
                  <a:lnTo>
                    <a:pt x="3639" y="1560"/>
                  </a:lnTo>
                  <a:lnTo>
                    <a:pt x="3639" y="1565"/>
                  </a:lnTo>
                  <a:lnTo>
                    <a:pt x="3593" y="1565"/>
                  </a:lnTo>
                  <a:lnTo>
                    <a:pt x="3593" y="1560"/>
                  </a:lnTo>
                  <a:close/>
                  <a:moveTo>
                    <a:pt x="3656" y="1560"/>
                  </a:moveTo>
                  <a:lnTo>
                    <a:pt x="3702" y="1560"/>
                  </a:lnTo>
                  <a:lnTo>
                    <a:pt x="3702" y="1565"/>
                  </a:lnTo>
                  <a:lnTo>
                    <a:pt x="3656" y="1565"/>
                  </a:lnTo>
                  <a:lnTo>
                    <a:pt x="3656" y="1560"/>
                  </a:lnTo>
                  <a:close/>
                  <a:moveTo>
                    <a:pt x="3719" y="1560"/>
                  </a:moveTo>
                  <a:lnTo>
                    <a:pt x="3765" y="1560"/>
                  </a:lnTo>
                  <a:lnTo>
                    <a:pt x="3765" y="1565"/>
                  </a:lnTo>
                  <a:lnTo>
                    <a:pt x="3719" y="1565"/>
                  </a:lnTo>
                  <a:lnTo>
                    <a:pt x="3719" y="1560"/>
                  </a:lnTo>
                  <a:close/>
                  <a:moveTo>
                    <a:pt x="3782" y="1560"/>
                  </a:moveTo>
                  <a:lnTo>
                    <a:pt x="3828" y="1560"/>
                  </a:lnTo>
                  <a:lnTo>
                    <a:pt x="3828" y="1565"/>
                  </a:lnTo>
                  <a:lnTo>
                    <a:pt x="3782" y="1565"/>
                  </a:lnTo>
                  <a:lnTo>
                    <a:pt x="3782" y="1560"/>
                  </a:lnTo>
                  <a:close/>
                  <a:moveTo>
                    <a:pt x="3846" y="1560"/>
                  </a:moveTo>
                  <a:lnTo>
                    <a:pt x="3891" y="1560"/>
                  </a:lnTo>
                  <a:lnTo>
                    <a:pt x="3891" y="1565"/>
                  </a:lnTo>
                  <a:lnTo>
                    <a:pt x="3846" y="1565"/>
                  </a:lnTo>
                  <a:lnTo>
                    <a:pt x="3846" y="1560"/>
                  </a:lnTo>
                  <a:close/>
                  <a:moveTo>
                    <a:pt x="3909" y="1560"/>
                  </a:moveTo>
                  <a:lnTo>
                    <a:pt x="3954" y="1560"/>
                  </a:lnTo>
                  <a:lnTo>
                    <a:pt x="3954" y="1565"/>
                  </a:lnTo>
                  <a:lnTo>
                    <a:pt x="3909" y="1565"/>
                  </a:lnTo>
                  <a:lnTo>
                    <a:pt x="3909" y="1560"/>
                  </a:lnTo>
                  <a:close/>
                  <a:moveTo>
                    <a:pt x="3972" y="1560"/>
                  </a:moveTo>
                  <a:lnTo>
                    <a:pt x="4017" y="1560"/>
                  </a:lnTo>
                  <a:lnTo>
                    <a:pt x="4017" y="1565"/>
                  </a:lnTo>
                  <a:lnTo>
                    <a:pt x="3972" y="1565"/>
                  </a:lnTo>
                  <a:lnTo>
                    <a:pt x="3972" y="1560"/>
                  </a:lnTo>
                  <a:close/>
                  <a:moveTo>
                    <a:pt x="4035" y="1560"/>
                  </a:moveTo>
                  <a:lnTo>
                    <a:pt x="4080" y="1560"/>
                  </a:lnTo>
                  <a:lnTo>
                    <a:pt x="4080" y="1565"/>
                  </a:lnTo>
                  <a:lnTo>
                    <a:pt x="4035" y="1565"/>
                  </a:lnTo>
                  <a:lnTo>
                    <a:pt x="4035" y="1560"/>
                  </a:lnTo>
                  <a:close/>
                  <a:moveTo>
                    <a:pt x="4098" y="1560"/>
                  </a:moveTo>
                  <a:lnTo>
                    <a:pt x="4144" y="1560"/>
                  </a:lnTo>
                  <a:lnTo>
                    <a:pt x="4144" y="1565"/>
                  </a:lnTo>
                  <a:lnTo>
                    <a:pt x="4098" y="1565"/>
                  </a:lnTo>
                  <a:lnTo>
                    <a:pt x="4098" y="1560"/>
                  </a:lnTo>
                  <a:close/>
                  <a:moveTo>
                    <a:pt x="4161" y="1560"/>
                  </a:moveTo>
                  <a:lnTo>
                    <a:pt x="4207" y="1560"/>
                  </a:lnTo>
                  <a:lnTo>
                    <a:pt x="4207" y="1565"/>
                  </a:lnTo>
                  <a:lnTo>
                    <a:pt x="4161" y="1565"/>
                  </a:lnTo>
                  <a:lnTo>
                    <a:pt x="4161" y="1560"/>
                  </a:lnTo>
                  <a:close/>
                  <a:moveTo>
                    <a:pt x="4224" y="1560"/>
                  </a:moveTo>
                  <a:lnTo>
                    <a:pt x="4270" y="1560"/>
                  </a:lnTo>
                  <a:lnTo>
                    <a:pt x="4270" y="1565"/>
                  </a:lnTo>
                  <a:lnTo>
                    <a:pt x="4224" y="1565"/>
                  </a:lnTo>
                  <a:lnTo>
                    <a:pt x="4224" y="1560"/>
                  </a:lnTo>
                  <a:close/>
                  <a:moveTo>
                    <a:pt x="4287" y="1560"/>
                  </a:moveTo>
                  <a:lnTo>
                    <a:pt x="4333" y="1560"/>
                  </a:lnTo>
                  <a:lnTo>
                    <a:pt x="4333" y="1565"/>
                  </a:lnTo>
                  <a:lnTo>
                    <a:pt x="4287" y="1565"/>
                  </a:lnTo>
                  <a:lnTo>
                    <a:pt x="4287" y="1560"/>
                  </a:lnTo>
                  <a:close/>
                  <a:moveTo>
                    <a:pt x="4350" y="1560"/>
                  </a:moveTo>
                  <a:lnTo>
                    <a:pt x="4396" y="1560"/>
                  </a:lnTo>
                  <a:lnTo>
                    <a:pt x="4396" y="1565"/>
                  </a:lnTo>
                  <a:lnTo>
                    <a:pt x="4350" y="1565"/>
                  </a:lnTo>
                  <a:lnTo>
                    <a:pt x="4350" y="1560"/>
                  </a:lnTo>
                  <a:close/>
                  <a:moveTo>
                    <a:pt x="4413" y="1560"/>
                  </a:moveTo>
                  <a:lnTo>
                    <a:pt x="4447" y="1560"/>
                  </a:lnTo>
                  <a:lnTo>
                    <a:pt x="4447" y="1565"/>
                  </a:lnTo>
                  <a:lnTo>
                    <a:pt x="4413" y="1565"/>
                  </a:lnTo>
                  <a:lnTo>
                    <a:pt x="4413" y="1560"/>
                  </a:lnTo>
                  <a:close/>
                  <a:moveTo>
                    <a:pt x="0" y="1297"/>
                  </a:moveTo>
                  <a:lnTo>
                    <a:pt x="46" y="1297"/>
                  </a:lnTo>
                  <a:lnTo>
                    <a:pt x="46" y="1303"/>
                  </a:lnTo>
                  <a:lnTo>
                    <a:pt x="0" y="1303"/>
                  </a:lnTo>
                  <a:lnTo>
                    <a:pt x="0" y="1297"/>
                  </a:lnTo>
                  <a:close/>
                  <a:moveTo>
                    <a:pt x="63" y="1297"/>
                  </a:moveTo>
                  <a:lnTo>
                    <a:pt x="109" y="1297"/>
                  </a:lnTo>
                  <a:lnTo>
                    <a:pt x="109" y="1303"/>
                  </a:lnTo>
                  <a:lnTo>
                    <a:pt x="63" y="1303"/>
                  </a:lnTo>
                  <a:lnTo>
                    <a:pt x="63" y="1297"/>
                  </a:lnTo>
                  <a:close/>
                  <a:moveTo>
                    <a:pt x="126" y="1297"/>
                  </a:moveTo>
                  <a:lnTo>
                    <a:pt x="172" y="1297"/>
                  </a:lnTo>
                  <a:lnTo>
                    <a:pt x="172" y="1303"/>
                  </a:lnTo>
                  <a:lnTo>
                    <a:pt x="126" y="1303"/>
                  </a:lnTo>
                  <a:lnTo>
                    <a:pt x="126" y="1297"/>
                  </a:lnTo>
                  <a:close/>
                  <a:moveTo>
                    <a:pt x="189" y="1297"/>
                  </a:moveTo>
                  <a:lnTo>
                    <a:pt x="235" y="1297"/>
                  </a:lnTo>
                  <a:lnTo>
                    <a:pt x="235" y="1303"/>
                  </a:lnTo>
                  <a:lnTo>
                    <a:pt x="189" y="1303"/>
                  </a:lnTo>
                  <a:lnTo>
                    <a:pt x="189" y="1297"/>
                  </a:lnTo>
                  <a:close/>
                  <a:moveTo>
                    <a:pt x="252" y="1297"/>
                  </a:moveTo>
                  <a:lnTo>
                    <a:pt x="298" y="1297"/>
                  </a:lnTo>
                  <a:lnTo>
                    <a:pt x="298" y="1303"/>
                  </a:lnTo>
                  <a:lnTo>
                    <a:pt x="252" y="1303"/>
                  </a:lnTo>
                  <a:lnTo>
                    <a:pt x="252" y="1297"/>
                  </a:lnTo>
                  <a:close/>
                  <a:moveTo>
                    <a:pt x="315" y="1297"/>
                  </a:moveTo>
                  <a:lnTo>
                    <a:pt x="361" y="1297"/>
                  </a:lnTo>
                  <a:lnTo>
                    <a:pt x="361" y="1303"/>
                  </a:lnTo>
                  <a:lnTo>
                    <a:pt x="315" y="1303"/>
                  </a:lnTo>
                  <a:lnTo>
                    <a:pt x="315" y="1297"/>
                  </a:lnTo>
                  <a:close/>
                  <a:moveTo>
                    <a:pt x="378" y="1297"/>
                  </a:moveTo>
                  <a:lnTo>
                    <a:pt x="424" y="1297"/>
                  </a:lnTo>
                  <a:lnTo>
                    <a:pt x="424" y="1303"/>
                  </a:lnTo>
                  <a:lnTo>
                    <a:pt x="378" y="1303"/>
                  </a:lnTo>
                  <a:lnTo>
                    <a:pt x="378" y="1297"/>
                  </a:lnTo>
                  <a:close/>
                  <a:moveTo>
                    <a:pt x="441" y="1297"/>
                  </a:moveTo>
                  <a:lnTo>
                    <a:pt x="487" y="1297"/>
                  </a:lnTo>
                  <a:lnTo>
                    <a:pt x="487" y="1303"/>
                  </a:lnTo>
                  <a:lnTo>
                    <a:pt x="441" y="1303"/>
                  </a:lnTo>
                  <a:lnTo>
                    <a:pt x="441" y="1297"/>
                  </a:lnTo>
                  <a:close/>
                  <a:moveTo>
                    <a:pt x="504" y="1297"/>
                  </a:moveTo>
                  <a:lnTo>
                    <a:pt x="550" y="1297"/>
                  </a:lnTo>
                  <a:lnTo>
                    <a:pt x="550" y="1303"/>
                  </a:lnTo>
                  <a:lnTo>
                    <a:pt x="504" y="1303"/>
                  </a:lnTo>
                  <a:lnTo>
                    <a:pt x="504" y="1297"/>
                  </a:lnTo>
                  <a:close/>
                  <a:moveTo>
                    <a:pt x="567" y="1297"/>
                  </a:moveTo>
                  <a:lnTo>
                    <a:pt x="613" y="1297"/>
                  </a:lnTo>
                  <a:lnTo>
                    <a:pt x="613" y="1303"/>
                  </a:lnTo>
                  <a:lnTo>
                    <a:pt x="567" y="1303"/>
                  </a:lnTo>
                  <a:lnTo>
                    <a:pt x="567" y="1297"/>
                  </a:lnTo>
                  <a:close/>
                  <a:moveTo>
                    <a:pt x="630" y="1297"/>
                  </a:moveTo>
                  <a:lnTo>
                    <a:pt x="676" y="1297"/>
                  </a:lnTo>
                  <a:lnTo>
                    <a:pt x="676" y="1303"/>
                  </a:lnTo>
                  <a:lnTo>
                    <a:pt x="630" y="1303"/>
                  </a:lnTo>
                  <a:lnTo>
                    <a:pt x="630" y="1297"/>
                  </a:lnTo>
                  <a:close/>
                  <a:moveTo>
                    <a:pt x="693" y="1297"/>
                  </a:moveTo>
                  <a:lnTo>
                    <a:pt x="739" y="1297"/>
                  </a:lnTo>
                  <a:lnTo>
                    <a:pt x="739" y="1303"/>
                  </a:lnTo>
                  <a:lnTo>
                    <a:pt x="693" y="1303"/>
                  </a:lnTo>
                  <a:lnTo>
                    <a:pt x="693" y="1297"/>
                  </a:lnTo>
                  <a:close/>
                  <a:moveTo>
                    <a:pt x="756" y="1297"/>
                  </a:moveTo>
                  <a:lnTo>
                    <a:pt x="802" y="1297"/>
                  </a:lnTo>
                  <a:lnTo>
                    <a:pt x="802" y="1303"/>
                  </a:lnTo>
                  <a:lnTo>
                    <a:pt x="756" y="1303"/>
                  </a:lnTo>
                  <a:lnTo>
                    <a:pt x="756" y="1297"/>
                  </a:lnTo>
                  <a:close/>
                  <a:moveTo>
                    <a:pt x="819" y="1297"/>
                  </a:moveTo>
                  <a:lnTo>
                    <a:pt x="865" y="1297"/>
                  </a:lnTo>
                  <a:lnTo>
                    <a:pt x="865" y="1303"/>
                  </a:lnTo>
                  <a:lnTo>
                    <a:pt x="819" y="1303"/>
                  </a:lnTo>
                  <a:lnTo>
                    <a:pt x="819" y="1297"/>
                  </a:lnTo>
                  <a:close/>
                  <a:moveTo>
                    <a:pt x="883" y="1297"/>
                  </a:moveTo>
                  <a:lnTo>
                    <a:pt x="928" y="1297"/>
                  </a:lnTo>
                  <a:lnTo>
                    <a:pt x="928" y="1303"/>
                  </a:lnTo>
                  <a:lnTo>
                    <a:pt x="883" y="1303"/>
                  </a:lnTo>
                  <a:lnTo>
                    <a:pt x="883" y="1297"/>
                  </a:lnTo>
                  <a:close/>
                  <a:moveTo>
                    <a:pt x="946" y="1297"/>
                  </a:moveTo>
                  <a:lnTo>
                    <a:pt x="991" y="1297"/>
                  </a:lnTo>
                  <a:lnTo>
                    <a:pt x="991" y="1303"/>
                  </a:lnTo>
                  <a:lnTo>
                    <a:pt x="946" y="1303"/>
                  </a:lnTo>
                  <a:lnTo>
                    <a:pt x="946" y="1297"/>
                  </a:lnTo>
                  <a:close/>
                  <a:moveTo>
                    <a:pt x="1009" y="1297"/>
                  </a:moveTo>
                  <a:lnTo>
                    <a:pt x="1054" y="1297"/>
                  </a:lnTo>
                  <a:lnTo>
                    <a:pt x="1054" y="1303"/>
                  </a:lnTo>
                  <a:lnTo>
                    <a:pt x="1009" y="1303"/>
                  </a:lnTo>
                  <a:lnTo>
                    <a:pt x="1009" y="1297"/>
                  </a:lnTo>
                  <a:close/>
                  <a:moveTo>
                    <a:pt x="1072" y="1297"/>
                  </a:moveTo>
                  <a:lnTo>
                    <a:pt x="1118" y="1297"/>
                  </a:lnTo>
                  <a:lnTo>
                    <a:pt x="1118" y="1303"/>
                  </a:lnTo>
                  <a:lnTo>
                    <a:pt x="1072" y="1303"/>
                  </a:lnTo>
                  <a:lnTo>
                    <a:pt x="1072" y="1297"/>
                  </a:lnTo>
                  <a:close/>
                  <a:moveTo>
                    <a:pt x="1135" y="1297"/>
                  </a:moveTo>
                  <a:lnTo>
                    <a:pt x="1181" y="1297"/>
                  </a:lnTo>
                  <a:lnTo>
                    <a:pt x="1181" y="1303"/>
                  </a:lnTo>
                  <a:lnTo>
                    <a:pt x="1135" y="1303"/>
                  </a:lnTo>
                  <a:lnTo>
                    <a:pt x="1135" y="1297"/>
                  </a:lnTo>
                  <a:close/>
                  <a:moveTo>
                    <a:pt x="1198" y="1297"/>
                  </a:moveTo>
                  <a:lnTo>
                    <a:pt x="1244" y="1297"/>
                  </a:lnTo>
                  <a:lnTo>
                    <a:pt x="1244" y="1303"/>
                  </a:lnTo>
                  <a:lnTo>
                    <a:pt x="1198" y="1303"/>
                  </a:lnTo>
                  <a:lnTo>
                    <a:pt x="1198" y="1297"/>
                  </a:lnTo>
                  <a:close/>
                  <a:moveTo>
                    <a:pt x="1261" y="1297"/>
                  </a:moveTo>
                  <a:lnTo>
                    <a:pt x="1307" y="1297"/>
                  </a:lnTo>
                  <a:lnTo>
                    <a:pt x="1307" y="1303"/>
                  </a:lnTo>
                  <a:lnTo>
                    <a:pt x="1261" y="1303"/>
                  </a:lnTo>
                  <a:lnTo>
                    <a:pt x="1261" y="1297"/>
                  </a:lnTo>
                  <a:close/>
                  <a:moveTo>
                    <a:pt x="1324" y="1297"/>
                  </a:moveTo>
                  <a:lnTo>
                    <a:pt x="1370" y="1297"/>
                  </a:lnTo>
                  <a:lnTo>
                    <a:pt x="1370" y="1303"/>
                  </a:lnTo>
                  <a:lnTo>
                    <a:pt x="1324" y="1303"/>
                  </a:lnTo>
                  <a:lnTo>
                    <a:pt x="1324" y="1297"/>
                  </a:lnTo>
                  <a:close/>
                  <a:moveTo>
                    <a:pt x="1387" y="1297"/>
                  </a:moveTo>
                  <a:lnTo>
                    <a:pt x="1433" y="1297"/>
                  </a:lnTo>
                  <a:lnTo>
                    <a:pt x="1433" y="1303"/>
                  </a:lnTo>
                  <a:lnTo>
                    <a:pt x="1387" y="1303"/>
                  </a:lnTo>
                  <a:lnTo>
                    <a:pt x="1387" y="1297"/>
                  </a:lnTo>
                  <a:close/>
                  <a:moveTo>
                    <a:pt x="1450" y="1297"/>
                  </a:moveTo>
                  <a:lnTo>
                    <a:pt x="1496" y="1297"/>
                  </a:lnTo>
                  <a:lnTo>
                    <a:pt x="1496" y="1303"/>
                  </a:lnTo>
                  <a:lnTo>
                    <a:pt x="1450" y="1303"/>
                  </a:lnTo>
                  <a:lnTo>
                    <a:pt x="1450" y="1297"/>
                  </a:lnTo>
                  <a:close/>
                  <a:moveTo>
                    <a:pt x="1513" y="1297"/>
                  </a:moveTo>
                  <a:lnTo>
                    <a:pt x="1559" y="1297"/>
                  </a:lnTo>
                  <a:lnTo>
                    <a:pt x="1559" y="1303"/>
                  </a:lnTo>
                  <a:lnTo>
                    <a:pt x="1513" y="1303"/>
                  </a:lnTo>
                  <a:lnTo>
                    <a:pt x="1513" y="1297"/>
                  </a:lnTo>
                  <a:close/>
                  <a:moveTo>
                    <a:pt x="1576" y="1297"/>
                  </a:moveTo>
                  <a:lnTo>
                    <a:pt x="1622" y="1297"/>
                  </a:lnTo>
                  <a:lnTo>
                    <a:pt x="1622" y="1303"/>
                  </a:lnTo>
                  <a:lnTo>
                    <a:pt x="1576" y="1303"/>
                  </a:lnTo>
                  <a:lnTo>
                    <a:pt x="1576" y="1297"/>
                  </a:lnTo>
                  <a:close/>
                  <a:moveTo>
                    <a:pt x="1639" y="1297"/>
                  </a:moveTo>
                  <a:lnTo>
                    <a:pt x="1685" y="1297"/>
                  </a:lnTo>
                  <a:lnTo>
                    <a:pt x="1685" y="1303"/>
                  </a:lnTo>
                  <a:lnTo>
                    <a:pt x="1639" y="1303"/>
                  </a:lnTo>
                  <a:lnTo>
                    <a:pt x="1639" y="1297"/>
                  </a:lnTo>
                  <a:close/>
                  <a:moveTo>
                    <a:pt x="1702" y="1297"/>
                  </a:moveTo>
                  <a:lnTo>
                    <a:pt x="1748" y="1297"/>
                  </a:lnTo>
                  <a:lnTo>
                    <a:pt x="1748" y="1303"/>
                  </a:lnTo>
                  <a:lnTo>
                    <a:pt x="1702" y="1303"/>
                  </a:lnTo>
                  <a:lnTo>
                    <a:pt x="1702" y="1297"/>
                  </a:lnTo>
                  <a:close/>
                  <a:moveTo>
                    <a:pt x="1765" y="1297"/>
                  </a:moveTo>
                  <a:lnTo>
                    <a:pt x="1811" y="1297"/>
                  </a:lnTo>
                  <a:lnTo>
                    <a:pt x="1811" y="1303"/>
                  </a:lnTo>
                  <a:lnTo>
                    <a:pt x="1765" y="1303"/>
                  </a:lnTo>
                  <a:lnTo>
                    <a:pt x="1765" y="1297"/>
                  </a:lnTo>
                  <a:close/>
                  <a:moveTo>
                    <a:pt x="1828" y="1297"/>
                  </a:moveTo>
                  <a:lnTo>
                    <a:pt x="1874" y="1297"/>
                  </a:lnTo>
                  <a:lnTo>
                    <a:pt x="1874" y="1303"/>
                  </a:lnTo>
                  <a:lnTo>
                    <a:pt x="1828" y="1303"/>
                  </a:lnTo>
                  <a:lnTo>
                    <a:pt x="1828" y="1297"/>
                  </a:lnTo>
                  <a:close/>
                  <a:moveTo>
                    <a:pt x="1891" y="1297"/>
                  </a:moveTo>
                  <a:lnTo>
                    <a:pt x="1937" y="1297"/>
                  </a:lnTo>
                  <a:lnTo>
                    <a:pt x="1937" y="1303"/>
                  </a:lnTo>
                  <a:lnTo>
                    <a:pt x="1891" y="1303"/>
                  </a:lnTo>
                  <a:lnTo>
                    <a:pt x="1891" y="1297"/>
                  </a:lnTo>
                  <a:close/>
                  <a:moveTo>
                    <a:pt x="1954" y="1297"/>
                  </a:moveTo>
                  <a:lnTo>
                    <a:pt x="2000" y="1297"/>
                  </a:lnTo>
                  <a:lnTo>
                    <a:pt x="2000" y="1303"/>
                  </a:lnTo>
                  <a:lnTo>
                    <a:pt x="1954" y="1303"/>
                  </a:lnTo>
                  <a:lnTo>
                    <a:pt x="1954" y="1297"/>
                  </a:lnTo>
                  <a:close/>
                  <a:moveTo>
                    <a:pt x="2017" y="1297"/>
                  </a:moveTo>
                  <a:lnTo>
                    <a:pt x="2063" y="1297"/>
                  </a:lnTo>
                  <a:lnTo>
                    <a:pt x="2063" y="1303"/>
                  </a:lnTo>
                  <a:lnTo>
                    <a:pt x="2017" y="1303"/>
                  </a:lnTo>
                  <a:lnTo>
                    <a:pt x="2017" y="1297"/>
                  </a:lnTo>
                  <a:close/>
                  <a:moveTo>
                    <a:pt x="2080" y="1297"/>
                  </a:moveTo>
                  <a:lnTo>
                    <a:pt x="2126" y="1297"/>
                  </a:lnTo>
                  <a:lnTo>
                    <a:pt x="2126" y="1303"/>
                  </a:lnTo>
                  <a:lnTo>
                    <a:pt x="2080" y="1303"/>
                  </a:lnTo>
                  <a:lnTo>
                    <a:pt x="2080" y="1297"/>
                  </a:lnTo>
                  <a:close/>
                  <a:moveTo>
                    <a:pt x="2143" y="1297"/>
                  </a:moveTo>
                  <a:lnTo>
                    <a:pt x="2189" y="1297"/>
                  </a:lnTo>
                  <a:lnTo>
                    <a:pt x="2189" y="1303"/>
                  </a:lnTo>
                  <a:lnTo>
                    <a:pt x="2143" y="1303"/>
                  </a:lnTo>
                  <a:lnTo>
                    <a:pt x="2143" y="1297"/>
                  </a:lnTo>
                  <a:close/>
                  <a:moveTo>
                    <a:pt x="2206" y="1297"/>
                  </a:moveTo>
                  <a:lnTo>
                    <a:pt x="2252" y="1297"/>
                  </a:lnTo>
                  <a:lnTo>
                    <a:pt x="2252" y="1303"/>
                  </a:lnTo>
                  <a:lnTo>
                    <a:pt x="2206" y="1303"/>
                  </a:lnTo>
                  <a:lnTo>
                    <a:pt x="2206" y="1297"/>
                  </a:lnTo>
                  <a:close/>
                  <a:moveTo>
                    <a:pt x="2269" y="1297"/>
                  </a:moveTo>
                  <a:lnTo>
                    <a:pt x="2315" y="1297"/>
                  </a:lnTo>
                  <a:lnTo>
                    <a:pt x="2315" y="1303"/>
                  </a:lnTo>
                  <a:lnTo>
                    <a:pt x="2269" y="1303"/>
                  </a:lnTo>
                  <a:lnTo>
                    <a:pt x="2269" y="1297"/>
                  </a:lnTo>
                  <a:close/>
                  <a:moveTo>
                    <a:pt x="2332" y="1297"/>
                  </a:moveTo>
                  <a:lnTo>
                    <a:pt x="2378" y="1297"/>
                  </a:lnTo>
                  <a:lnTo>
                    <a:pt x="2378" y="1303"/>
                  </a:lnTo>
                  <a:lnTo>
                    <a:pt x="2332" y="1303"/>
                  </a:lnTo>
                  <a:lnTo>
                    <a:pt x="2332" y="1297"/>
                  </a:lnTo>
                  <a:close/>
                  <a:moveTo>
                    <a:pt x="2396" y="1297"/>
                  </a:moveTo>
                  <a:lnTo>
                    <a:pt x="2441" y="1297"/>
                  </a:lnTo>
                  <a:lnTo>
                    <a:pt x="2441" y="1303"/>
                  </a:lnTo>
                  <a:lnTo>
                    <a:pt x="2396" y="1303"/>
                  </a:lnTo>
                  <a:lnTo>
                    <a:pt x="2396" y="1297"/>
                  </a:lnTo>
                  <a:close/>
                  <a:moveTo>
                    <a:pt x="2459" y="1297"/>
                  </a:moveTo>
                  <a:lnTo>
                    <a:pt x="2504" y="1297"/>
                  </a:lnTo>
                  <a:lnTo>
                    <a:pt x="2504" y="1303"/>
                  </a:lnTo>
                  <a:lnTo>
                    <a:pt x="2459" y="1303"/>
                  </a:lnTo>
                  <a:lnTo>
                    <a:pt x="2459" y="1297"/>
                  </a:lnTo>
                  <a:close/>
                  <a:moveTo>
                    <a:pt x="2522" y="1297"/>
                  </a:moveTo>
                  <a:lnTo>
                    <a:pt x="2567" y="1297"/>
                  </a:lnTo>
                  <a:lnTo>
                    <a:pt x="2567" y="1303"/>
                  </a:lnTo>
                  <a:lnTo>
                    <a:pt x="2522" y="1303"/>
                  </a:lnTo>
                  <a:lnTo>
                    <a:pt x="2522" y="1297"/>
                  </a:lnTo>
                  <a:close/>
                  <a:moveTo>
                    <a:pt x="2585" y="1297"/>
                  </a:moveTo>
                  <a:lnTo>
                    <a:pt x="2631" y="1297"/>
                  </a:lnTo>
                  <a:lnTo>
                    <a:pt x="2631" y="1303"/>
                  </a:lnTo>
                  <a:lnTo>
                    <a:pt x="2585" y="1303"/>
                  </a:lnTo>
                  <a:lnTo>
                    <a:pt x="2585" y="1297"/>
                  </a:lnTo>
                  <a:close/>
                  <a:moveTo>
                    <a:pt x="2648" y="1297"/>
                  </a:moveTo>
                  <a:lnTo>
                    <a:pt x="2694" y="1297"/>
                  </a:lnTo>
                  <a:lnTo>
                    <a:pt x="2694" y="1303"/>
                  </a:lnTo>
                  <a:lnTo>
                    <a:pt x="2648" y="1303"/>
                  </a:lnTo>
                  <a:lnTo>
                    <a:pt x="2648" y="1297"/>
                  </a:lnTo>
                  <a:close/>
                  <a:moveTo>
                    <a:pt x="2711" y="1297"/>
                  </a:moveTo>
                  <a:lnTo>
                    <a:pt x="2757" y="1297"/>
                  </a:lnTo>
                  <a:lnTo>
                    <a:pt x="2757" y="1303"/>
                  </a:lnTo>
                  <a:lnTo>
                    <a:pt x="2711" y="1303"/>
                  </a:lnTo>
                  <a:lnTo>
                    <a:pt x="2711" y="1297"/>
                  </a:lnTo>
                  <a:close/>
                  <a:moveTo>
                    <a:pt x="2774" y="1297"/>
                  </a:moveTo>
                  <a:lnTo>
                    <a:pt x="2820" y="1297"/>
                  </a:lnTo>
                  <a:lnTo>
                    <a:pt x="2820" y="1303"/>
                  </a:lnTo>
                  <a:lnTo>
                    <a:pt x="2774" y="1303"/>
                  </a:lnTo>
                  <a:lnTo>
                    <a:pt x="2774" y="1297"/>
                  </a:lnTo>
                  <a:close/>
                  <a:moveTo>
                    <a:pt x="2837" y="1297"/>
                  </a:moveTo>
                  <a:lnTo>
                    <a:pt x="2883" y="1297"/>
                  </a:lnTo>
                  <a:lnTo>
                    <a:pt x="2883" y="1303"/>
                  </a:lnTo>
                  <a:lnTo>
                    <a:pt x="2837" y="1303"/>
                  </a:lnTo>
                  <a:lnTo>
                    <a:pt x="2837" y="1297"/>
                  </a:lnTo>
                  <a:close/>
                  <a:moveTo>
                    <a:pt x="2900" y="1297"/>
                  </a:moveTo>
                  <a:lnTo>
                    <a:pt x="2946" y="1297"/>
                  </a:lnTo>
                  <a:lnTo>
                    <a:pt x="2946" y="1303"/>
                  </a:lnTo>
                  <a:lnTo>
                    <a:pt x="2900" y="1303"/>
                  </a:lnTo>
                  <a:lnTo>
                    <a:pt x="2900" y="1297"/>
                  </a:lnTo>
                  <a:close/>
                  <a:moveTo>
                    <a:pt x="2963" y="1297"/>
                  </a:moveTo>
                  <a:lnTo>
                    <a:pt x="3009" y="1297"/>
                  </a:lnTo>
                  <a:lnTo>
                    <a:pt x="3009" y="1303"/>
                  </a:lnTo>
                  <a:lnTo>
                    <a:pt x="2963" y="1303"/>
                  </a:lnTo>
                  <a:lnTo>
                    <a:pt x="2963" y="1297"/>
                  </a:lnTo>
                  <a:close/>
                  <a:moveTo>
                    <a:pt x="3026" y="1297"/>
                  </a:moveTo>
                  <a:lnTo>
                    <a:pt x="3072" y="1297"/>
                  </a:lnTo>
                  <a:lnTo>
                    <a:pt x="3072" y="1303"/>
                  </a:lnTo>
                  <a:lnTo>
                    <a:pt x="3026" y="1303"/>
                  </a:lnTo>
                  <a:lnTo>
                    <a:pt x="3026" y="1297"/>
                  </a:lnTo>
                  <a:close/>
                  <a:moveTo>
                    <a:pt x="3089" y="1297"/>
                  </a:moveTo>
                  <a:lnTo>
                    <a:pt x="3135" y="1297"/>
                  </a:lnTo>
                  <a:lnTo>
                    <a:pt x="3135" y="1303"/>
                  </a:lnTo>
                  <a:lnTo>
                    <a:pt x="3089" y="1303"/>
                  </a:lnTo>
                  <a:lnTo>
                    <a:pt x="3089" y="1297"/>
                  </a:lnTo>
                  <a:close/>
                  <a:moveTo>
                    <a:pt x="3152" y="1297"/>
                  </a:moveTo>
                  <a:lnTo>
                    <a:pt x="3198" y="1297"/>
                  </a:lnTo>
                  <a:lnTo>
                    <a:pt x="3198" y="1303"/>
                  </a:lnTo>
                  <a:lnTo>
                    <a:pt x="3152" y="1303"/>
                  </a:lnTo>
                  <a:lnTo>
                    <a:pt x="3152" y="1297"/>
                  </a:lnTo>
                  <a:close/>
                  <a:moveTo>
                    <a:pt x="3215" y="1297"/>
                  </a:moveTo>
                  <a:lnTo>
                    <a:pt x="3261" y="1297"/>
                  </a:lnTo>
                  <a:lnTo>
                    <a:pt x="3261" y="1303"/>
                  </a:lnTo>
                  <a:lnTo>
                    <a:pt x="3215" y="1303"/>
                  </a:lnTo>
                  <a:lnTo>
                    <a:pt x="3215" y="1297"/>
                  </a:lnTo>
                  <a:close/>
                  <a:moveTo>
                    <a:pt x="3278" y="1297"/>
                  </a:moveTo>
                  <a:lnTo>
                    <a:pt x="3324" y="1297"/>
                  </a:lnTo>
                  <a:lnTo>
                    <a:pt x="3324" y="1303"/>
                  </a:lnTo>
                  <a:lnTo>
                    <a:pt x="3278" y="1303"/>
                  </a:lnTo>
                  <a:lnTo>
                    <a:pt x="3278" y="1297"/>
                  </a:lnTo>
                  <a:close/>
                  <a:moveTo>
                    <a:pt x="3341" y="1297"/>
                  </a:moveTo>
                  <a:lnTo>
                    <a:pt x="3387" y="1297"/>
                  </a:lnTo>
                  <a:lnTo>
                    <a:pt x="3387" y="1303"/>
                  </a:lnTo>
                  <a:lnTo>
                    <a:pt x="3341" y="1303"/>
                  </a:lnTo>
                  <a:lnTo>
                    <a:pt x="3341" y="1297"/>
                  </a:lnTo>
                  <a:close/>
                  <a:moveTo>
                    <a:pt x="3404" y="1297"/>
                  </a:moveTo>
                  <a:lnTo>
                    <a:pt x="3450" y="1297"/>
                  </a:lnTo>
                  <a:lnTo>
                    <a:pt x="3450" y="1303"/>
                  </a:lnTo>
                  <a:lnTo>
                    <a:pt x="3404" y="1303"/>
                  </a:lnTo>
                  <a:lnTo>
                    <a:pt x="3404" y="1297"/>
                  </a:lnTo>
                  <a:close/>
                  <a:moveTo>
                    <a:pt x="3467" y="1297"/>
                  </a:moveTo>
                  <a:lnTo>
                    <a:pt x="3513" y="1297"/>
                  </a:lnTo>
                  <a:lnTo>
                    <a:pt x="3513" y="1303"/>
                  </a:lnTo>
                  <a:lnTo>
                    <a:pt x="3467" y="1303"/>
                  </a:lnTo>
                  <a:lnTo>
                    <a:pt x="3467" y="1297"/>
                  </a:lnTo>
                  <a:close/>
                  <a:moveTo>
                    <a:pt x="3530" y="1297"/>
                  </a:moveTo>
                  <a:lnTo>
                    <a:pt x="3576" y="1297"/>
                  </a:lnTo>
                  <a:lnTo>
                    <a:pt x="3576" y="1303"/>
                  </a:lnTo>
                  <a:lnTo>
                    <a:pt x="3530" y="1303"/>
                  </a:lnTo>
                  <a:lnTo>
                    <a:pt x="3530" y="1297"/>
                  </a:lnTo>
                  <a:close/>
                  <a:moveTo>
                    <a:pt x="3593" y="1297"/>
                  </a:moveTo>
                  <a:lnTo>
                    <a:pt x="3639" y="1297"/>
                  </a:lnTo>
                  <a:lnTo>
                    <a:pt x="3639" y="1303"/>
                  </a:lnTo>
                  <a:lnTo>
                    <a:pt x="3593" y="1303"/>
                  </a:lnTo>
                  <a:lnTo>
                    <a:pt x="3593" y="1297"/>
                  </a:lnTo>
                  <a:close/>
                  <a:moveTo>
                    <a:pt x="3656" y="1297"/>
                  </a:moveTo>
                  <a:lnTo>
                    <a:pt x="3702" y="1297"/>
                  </a:lnTo>
                  <a:lnTo>
                    <a:pt x="3702" y="1303"/>
                  </a:lnTo>
                  <a:lnTo>
                    <a:pt x="3656" y="1303"/>
                  </a:lnTo>
                  <a:lnTo>
                    <a:pt x="3656" y="1297"/>
                  </a:lnTo>
                  <a:close/>
                  <a:moveTo>
                    <a:pt x="3719" y="1297"/>
                  </a:moveTo>
                  <a:lnTo>
                    <a:pt x="3765" y="1297"/>
                  </a:lnTo>
                  <a:lnTo>
                    <a:pt x="3765" y="1303"/>
                  </a:lnTo>
                  <a:lnTo>
                    <a:pt x="3719" y="1303"/>
                  </a:lnTo>
                  <a:lnTo>
                    <a:pt x="3719" y="1297"/>
                  </a:lnTo>
                  <a:close/>
                  <a:moveTo>
                    <a:pt x="3782" y="1297"/>
                  </a:moveTo>
                  <a:lnTo>
                    <a:pt x="3828" y="1297"/>
                  </a:lnTo>
                  <a:lnTo>
                    <a:pt x="3828" y="1303"/>
                  </a:lnTo>
                  <a:lnTo>
                    <a:pt x="3782" y="1303"/>
                  </a:lnTo>
                  <a:lnTo>
                    <a:pt x="3782" y="1297"/>
                  </a:lnTo>
                  <a:close/>
                  <a:moveTo>
                    <a:pt x="3846" y="1297"/>
                  </a:moveTo>
                  <a:lnTo>
                    <a:pt x="3891" y="1297"/>
                  </a:lnTo>
                  <a:lnTo>
                    <a:pt x="3891" y="1303"/>
                  </a:lnTo>
                  <a:lnTo>
                    <a:pt x="3846" y="1303"/>
                  </a:lnTo>
                  <a:lnTo>
                    <a:pt x="3846" y="1297"/>
                  </a:lnTo>
                  <a:close/>
                  <a:moveTo>
                    <a:pt x="3909" y="1297"/>
                  </a:moveTo>
                  <a:lnTo>
                    <a:pt x="3954" y="1297"/>
                  </a:lnTo>
                  <a:lnTo>
                    <a:pt x="3954" y="1303"/>
                  </a:lnTo>
                  <a:lnTo>
                    <a:pt x="3909" y="1303"/>
                  </a:lnTo>
                  <a:lnTo>
                    <a:pt x="3909" y="1297"/>
                  </a:lnTo>
                  <a:close/>
                  <a:moveTo>
                    <a:pt x="3972" y="1297"/>
                  </a:moveTo>
                  <a:lnTo>
                    <a:pt x="4017" y="1297"/>
                  </a:lnTo>
                  <a:lnTo>
                    <a:pt x="4017" y="1303"/>
                  </a:lnTo>
                  <a:lnTo>
                    <a:pt x="3972" y="1303"/>
                  </a:lnTo>
                  <a:lnTo>
                    <a:pt x="3972" y="1297"/>
                  </a:lnTo>
                  <a:close/>
                  <a:moveTo>
                    <a:pt x="4035" y="1297"/>
                  </a:moveTo>
                  <a:lnTo>
                    <a:pt x="4080" y="1297"/>
                  </a:lnTo>
                  <a:lnTo>
                    <a:pt x="4080" y="1303"/>
                  </a:lnTo>
                  <a:lnTo>
                    <a:pt x="4035" y="1303"/>
                  </a:lnTo>
                  <a:lnTo>
                    <a:pt x="4035" y="1297"/>
                  </a:lnTo>
                  <a:close/>
                  <a:moveTo>
                    <a:pt x="4098" y="1297"/>
                  </a:moveTo>
                  <a:lnTo>
                    <a:pt x="4144" y="1297"/>
                  </a:lnTo>
                  <a:lnTo>
                    <a:pt x="4144" y="1303"/>
                  </a:lnTo>
                  <a:lnTo>
                    <a:pt x="4098" y="1303"/>
                  </a:lnTo>
                  <a:lnTo>
                    <a:pt x="4098" y="1297"/>
                  </a:lnTo>
                  <a:close/>
                  <a:moveTo>
                    <a:pt x="4161" y="1297"/>
                  </a:moveTo>
                  <a:lnTo>
                    <a:pt x="4207" y="1297"/>
                  </a:lnTo>
                  <a:lnTo>
                    <a:pt x="4207" y="1303"/>
                  </a:lnTo>
                  <a:lnTo>
                    <a:pt x="4161" y="1303"/>
                  </a:lnTo>
                  <a:lnTo>
                    <a:pt x="4161" y="1297"/>
                  </a:lnTo>
                  <a:close/>
                  <a:moveTo>
                    <a:pt x="4224" y="1297"/>
                  </a:moveTo>
                  <a:lnTo>
                    <a:pt x="4270" y="1297"/>
                  </a:lnTo>
                  <a:lnTo>
                    <a:pt x="4270" y="1303"/>
                  </a:lnTo>
                  <a:lnTo>
                    <a:pt x="4224" y="1303"/>
                  </a:lnTo>
                  <a:lnTo>
                    <a:pt x="4224" y="1297"/>
                  </a:lnTo>
                  <a:close/>
                  <a:moveTo>
                    <a:pt x="4287" y="1297"/>
                  </a:moveTo>
                  <a:lnTo>
                    <a:pt x="4333" y="1297"/>
                  </a:lnTo>
                  <a:lnTo>
                    <a:pt x="4333" y="1303"/>
                  </a:lnTo>
                  <a:lnTo>
                    <a:pt x="4287" y="1303"/>
                  </a:lnTo>
                  <a:lnTo>
                    <a:pt x="4287" y="1297"/>
                  </a:lnTo>
                  <a:close/>
                  <a:moveTo>
                    <a:pt x="4350" y="1297"/>
                  </a:moveTo>
                  <a:lnTo>
                    <a:pt x="4396" y="1297"/>
                  </a:lnTo>
                  <a:lnTo>
                    <a:pt x="4396" y="1303"/>
                  </a:lnTo>
                  <a:lnTo>
                    <a:pt x="4350" y="1303"/>
                  </a:lnTo>
                  <a:lnTo>
                    <a:pt x="4350" y="1297"/>
                  </a:lnTo>
                  <a:close/>
                  <a:moveTo>
                    <a:pt x="4413" y="1297"/>
                  </a:moveTo>
                  <a:lnTo>
                    <a:pt x="4447" y="1297"/>
                  </a:lnTo>
                  <a:lnTo>
                    <a:pt x="4447" y="1303"/>
                  </a:lnTo>
                  <a:lnTo>
                    <a:pt x="4413" y="1303"/>
                  </a:lnTo>
                  <a:lnTo>
                    <a:pt x="4413" y="1297"/>
                  </a:lnTo>
                  <a:close/>
                  <a:moveTo>
                    <a:pt x="0" y="1040"/>
                  </a:moveTo>
                  <a:lnTo>
                    <a:pt x="46" y="1040"/>
                  </a:lnTo>
                  <a:lnTo>
                    <a:pt x="46" y="1046"/>
                  </a:lnTo>
                  <a:lnTo>
                    <a:pt x="0" y="1046"/>
                  </a:lnTo>
                  <a:lnTo>
                    <a:pt x="0" y="1040"/>
                  </a:lnTo>
                  <a:close/>
                  <a:moveTo>
                    <a:pt x="63" y="1040"/>
                  </a:moveTo>
                  <a:lnTo>
                    <a:pt x="109" y="1040"/>
                  </a:lnTo>
                  <a:lnTo>
                    <a:pt x="109" y="1046"/>
                  </a:lnTo>
                  <a:lnTo>
                    <a:pt x="63" y="1046"/>
                  </a:lnTo>
                  <a:lnTo>
                    <a:pt x="63" y="1040"/>
                  </a:lnTo>
                  <a:close/>
                  <a:moveTo>
                    <a:pt x="126" y="1040"/>
                  </a:moveTo>
                  <a:lnTo>
                    <a:pt x="172" y="1040"/>
                  </a:lnTo>
                  <a:lnTo>
                    <a:pt x="172" y="1046"/>
                  </a:lnTo>
                  <a:lnTo>
                    <a:pt x="126" y="1046"/>
                  </a:lnTo>
                  <a:lnTo>
                    <a:pt x="126" y="1040"/>
                  </a:lnTo>
                  <a:close/>
                  <a:moveTo>
                    <a:pt x="189" y="1040"/>
                  </a:moveTo>
                  <a:lnTo>
                    <a:pt x="235" y="1040"/>
                  </a:lnTo>
                  <a:lnTo>
                    <a:pt x="235" y="1046"/>
                  </a:lnTo>
                  <a:lnTo>
                    <a:pt x="189" y="1046"/>
                  </a:lnTo>
                  <a:lnTo>
                    <a:pt x="189" y="1040"/>
                  </a:lnTo>
                  <a:close/>
                  <a:moveTo>
                    <a:pt x="252" y="1040"/>
                  </a:moveTo>
                  <a:lnTo>
                    <a:pt x="298" y="1040"/>
                  </a:lnTo>
                  <a:lnTo>
                    <a:pt x="298" y="1046"/>
                  </a:lnTo>
                  <a:lnTo>
                    <a:pt x="252" y="1046"/>
                  </a:lnTo>
                  <a:lnTo>
                    <a:pt x="252" y="1040"/>
                  </a:lnTo>
                  <a:close/>
                  <a:moveTo>
                    <a:pt x="315" y="1040"/>
                  </a:moveTo>
                  <a:lnTo>
                    <a:pt x="361" y="1040"/>
                  </a:lnTo>
                  <a:lnTo>
                    <a:pt x="361" y="1046"/>
                  </a:lnTo>
                  <a:lnTo>
                    <a:pt x="315" y="1046"/>
                  </a:lnTo>
                  <a:lnTo>
                    <a:pt x="315" y="1040"/>
                  </a:lnTo>
                  <a:close/>
                  <a:moveTo>
                    <a:pt x="378" y="1040"/>
                  </a:moveTo>
                  <a:lnTo>
                    <a:pt x="424" y="1040"/>
                  </a:lnTo>
                  <a:lnTo>
                    <a:pt x="424" y="1046"/>
                  </a:lnTo>
                  <a:lnTo>
                    <a:pt x="378" y="1046"/>
                  </a:lnTo>
                  <a:lnTo>
                    <a:pt x="378" y="1040"/>
                  </a:lnTo>
                  <a:close/>
                  <a:moveTo>
                    <a:pt x="441" y="1040"/>
                  </a:moveTo>
                  <a:lnTo>
                    <a:pt x="487" y="1040"/>
                  </a:lnTo>
                  <a:lnTo>
                    <a:pt x="487" y="1046"/>
                  </a:lnTo>
                  <a:lnTo>
                    <a:pt x="441" y="1046"/>
                  </a:lnTo>
                  <a:lnTo>
                    <a:pt x="441" y="1040"/>
                  </a:lnTo>
                  <a:close/>
                  <a:moveTo>
                    <a:pt x="504" y="1040"/>
                  </a:moveTo>
                  <a:lnTo>
                    <a:pt x="550" y="1040"/>
                  </a:lnTo>
                  <a:lnTo>
                    <a:pt x="550" y="1046"/>
                  </a:lnTo>
                  <a:lnTo>
                    <a:pt x="504" y="1046"/>
                  </a:lnTo>
                  <a:lnTo>
                    <a:pt x="504" y="1040"/>
                  </a:lnTo>
                  <a:close/>
                  <a:moveTo>
                    <a:pt x="567" y="1040"/>
                  </a:moveTo>
                  <a:lnTo>
                    <a:pt x="613" y="1040"/>
                  </a:lnTo>
                  <a:lnTo>
                    <a:pt x="613" y="1046"/>
                  </a:lnTo>
                  <a:lnTo>
                    <a:pt x="567" y="1046"/>
                  </a:lnTo>
                  <a:lnTo>
                    <a:pt x="567" y="1040"/>
                  </a:lnTo>
                  <a:close/>
                  <a:moveTo>
                    <a:pt x="630" y="1040"/>
                  </a:moveTo>
                  <a:lnTo>
                    <a:pt x="676" y="1040"/>
                  </a:lnTo>
                  <a:lnTo>
                    <a:pt x="676" y="1046"/>
                  </a:lnTo>
                  <a:lnTo>
                    <a:pt x="630" y="1046"/>
                  </a:lnTo>
                  <a:lnTo>
                    <a:pt x="630" y="1040"/>
                  </a:lnTo>
                  <a:close/>
                  <a:moveTo>
                    <a:pt x="693" y="1040"/>
                  </a:moveTo>
                  <a:lnTo>
                    <a:pt x="739" y="1040"/>
                  </a:lnTo>
                  <a:lnTo>
                    <a:pt x="739" y="1046"/>
                  </a:lnTo>
                  <a:lnTo>
                    <a:pt x="693" y="1046"/>
                  </a:lnTo>
                  <a:lnTo>
                    <a:pt x="693" y="1040"/>
                  </a:lnTo>
                  <a:close/>
                  <a:moveTo>
                    <a:pt x="756" y="1040"/>
                  </a:moveTo>
                  <a:lnTo>
                    <a:pt x="802" y="1040"/>
                  </a:lnTo>
                  <a:lnTo>
                    <a:pt x="802" y="1046"/>
                  </a:lnTo>
                  <a:lnTo>
                    <a:pt x="756" y="1046"/>
                  </a:lnTo>
                  <a:lnTo>
                    <a:pt x="756" y="1040"/>
                  </a:lnTo>
                  <a:close/>
                  <a:moveTo>
                    <a:pt x="819" y="1040"/>
                  </a:moveTo>
                  <a:lnTo>
                    <a:pt x="865" y="1040"/>
                  </a:lnTo>
                  <a:lnTo>
                    <a:pt x="865" y="1046"/>
                  </a:lnTo>
                  <a:lnTo>
                    <a:pt x="819" y="1046"/>
                  </a:lnTo>
                  <a:lnTo>
                    <a:pt x="819" y="1040"/>
                  </a:lnTo>
                  <a:close/>
                  <a:moveTo>
                    <a:pt x="883" y="1040"/>
                  </a:moveTo>
                  <a:lnTo>
                    <a:pt x="928" y="1040"/>
                  </a:lnTo>
                  <a:lnTo>
                    <a:pt x="928" y="1046"/>
                  </a:lnTo>
                  <a:lnTo>
                    <a:pt x="883" y="1046"/>
                  </a:lnTo>
                  <a:lnTo>
                    <a:pt x="883" y="1040"/>
                  </a:lnTo>
                  <a:close/>
                  <a:moveTo>
                    <a:pt x="946" y="1040"/>
                  </a:moveTo>
                  <a:lnTo>
                    <a:pt x="991" y="1040"/>
                  </a:lnTo>
                  <a:lnTo>
                    <a:pt x="991" y="1046"/>
                  </a:lnTo>
                  <a:lnTo>
                    <a:pt x="946" y="1046"/>
                  </a:lnTo>
                  <a:lnTo>
                    <a:pt x="946" y="1040"/>
                  </a:lnTo>
                  <a:close/>
                  <a:moveTo>
                    <a:pt x="1009" y="1040"/>
                  </a:moveTo>
                  <a:lnTo>
                    <a:pt x="1054" y="1040"/>
                  </a:lnTo>
                  <a:lnTo>
                    <a:pt x="1054" y="1046"/>
                  </a:lnTo>
                  <a:lnTo>
                    <a:pt x="1009" y="1046"/>
                  </a:lnTo>
                  <a:lnTo>
                    <a:pt x="1009" y="1040"/>
                  </a:lnTo>
                  <a:close/>
                  <a:moveTo>
                    <a:pt x="1072" y="1040"/>
                  </a:moveTo>
                  <a:lnTo>
                    <a:pt x="1118" y="1040"/>
                  </a:lnTo>
                  <a:lnTo>
                    <a:pt x="1118" y="1046"/>
                  </a:lnTo>
                  <a:lnTo>
                    <a:pt x="1072" y="1046"/>
                  </a:lnTo>
                  <a:lnTo>
                    <a:pt x="1072" y="1040"/>
                  </a:lnTo>
                  <a:close/>
                  <a:moveTo>
                    <a:pt x="1135" y="1040"/>
                  </a:moveTo>
                  <a:lnTo>
                    <a:pt x="1181" y="1040"/>
                  </a:lnTo>
                  <a:lnTo>
                    <a:pt x="1181" y="1046"/>
                  </a:lnTo>
                  <a:lnTo>
                    <a:pt x="1135" y="1046"/>
                  </a:lnTo>
                  <a:lnTo>
                    <a:pt x="1135" y="1040"/>
                  </a:lnTo>
                  <a:close/>
                  <a:moveTo>
                    <a:pt x="1198" y="1040"/>
                  </a:moveTo>
                  <a:lnTo>
                    <a:pt x="1244" y="1040"/>
                  </a:lnTo>
                  <a:lnTo>
                    <a:pt x="1244" y="1046"/>
                  </a:lnTo>
                  <a:lnTo>
                    <a:pt x="1198" y="1046"/>
                  </a:lnTo>
                  <a:lnTo>
                    <a:pt x="1198" y="1040"/>
                  </a:lnTo>
                  <a:close/>
                  <a:moveTo>
                    <a:pt x="1261" y="1040"/>
                  </a:moveTo>
                  <a:lnTo>
                    <a:pt x="1307" y="1040"/>
                  </a:lnTo>
                  <a:lnTo>
                    <a:pt x="1307" y="1046"/>
                  </a:lnTo>
                  <a:lnTo>
                    <a:pt x="1261" y="1046"/>
                  </a:lnTo>
                  <a:lnTo>
                    <a:pt x="1261" y="1040"/>
                  </a:lnTo>
                  <a:close/>
                  <a:moveTo>
                    <a:pt x="1324" y="1040"/>
                  </a:moveTo>
                  <a:lnTo>
                    <a:pt x="1370" y="1040"/>
                  </a:lnTo>
                  <a:lnTo>
                    <a:pt x="1370" y="1046"/>
                  </a:lnTo>
                  <a:lnTo>
                    <a:pt x="1324" y="1046"/>
                  </a:lnTo>
                  <a:lnTo>
                    <a:pt x="1324" y="1040"/>
                  </a:lnTo>
                  <a:close/>
                  <a:moveTo>
                    <a:pt x="1387" y="1040"/>
                  </a:moveTo>
                  <a:lnTo>
                    <a:pt x="1433" y="1040"/>
                  </a:lnTo>
                  <a:lnTo>
                    <a:pt x="1433" y="1046"/>
                  </a:lnTo>
                  <a:lnTo>
                    <a:pt x="1387" y="1046"/>
                  </a:lnTo>
                  <a:lnTo>
                    <a:pt x="1387" y="1040"/>
                  </a:lnTo>
                  <a:close/>
                  <a:moveTo>
                    <a:pt x="1450" y="1040"/>
                  </a:moveTo>
                  <a:lnTo>
                    <a:pt x="1496" y="1040"/>
                  </a:lnTo>
                  <a:lnTo>
                    <a:pt x="1496" y="1046"/>
                  </a:lnTo>
                  <a:lnTo>
                    <a:pt x="1450" y="1046"/>
                  </a:lnTo>
                  <a:lnTo>
                    <a:pt x="1450" y="1040"/>
                  </a:lnTo>
                  <a:close/>
                  <a:moveTo>
                    <a:pt x="1513" y="1040"/>
                  </a:moveTo>
                  <a:lnTo>
                    <a:pt x="1559" y="1040"/>
                  </a:lnTo>
                  <a:lnTo>
                    <a:pt x="1559" y="1046"/>
                  </a:lnTo>
                  <a:lnTo>
                    <a:pt x="1513" y="1046"/>
                  </a:lnTo>
                  <a:lnTo>
                    <a:pt x="1513" y="1040"/>
                  </a:lnTo>
                  <a:close/>
                  <a:moveTo>
                    <a:pt x="1576" y="1040"/>
                  </a:moveTo>
                  <a:lnTo>
                    <a:pt x="1622" y="1040"/>
                  </a:lnTo>
                  <a:lnTo>
                    <a:pt x="1622" y="1046"/>
                  </a:lnTo>
                  <a:lnTo>
                    <a:pt x="1576" y="1046"/>
                  </a:lnTo>
                  <a:lnTo>
                    <a:pt x="1576" y="1040"/>
                  </a:lnTo>
                  <a:close/>
                  <a:moveTo>
                    <a:pt x="1639" y="1040"/>
                  </a:moveTo>
                  <a:lnTo>
                    <a:pt x="1685" y="1040"/>
                  </a:lnTo>
                  <a:lnTo>
                    <a:pt x="1685" y="1046"/>
                  </a:lnTo>
                  <a:lnTo>
                    <a:pt x="1639" y="1046"/>
                  </a:lnTo>
                  <a:lnTo>
                    <a:pt x="1639" y="1040"/>
                  </a:lnTo>
                  <a:close/>
                  <a:moveTo>
                    <a:pt x="1702" y="1040"/>
                  </a:moveTo>
                  <a:lnTo>
                    <a:pt x="1748" y="1040"/>
                  </a:lnTo>
                  <a:lnTo>
                    <a:pt x="1748" y="1046"/>
                  </a:lnTo>
                  <a:lnTo>
                    <a:pt x="1702" y="1046"/>
                  </a:lnTo>
                  <a:lnTo>
                    <a:pt x="1702" y="1040"/>
                  </a:lnTo>
                  <a:close/>
                  <a:moveTo>
                    <a:pt x="1765" y="1040"/>
                  </a:moveTo>
                  <a:lnTo>
                    <a:pt x="1811" y="1040"/>
                  </a:lnTo>
                  <a:lnTo>
                    <a:pt x="1811" y="1046"/>
                  </a:lnTo>
                  <a:lnTo>
                    <a:pt x="1765" y="1046"/>
                  </a:lnTo>
                  <a:lnTo>
                    <a:pt x="1765" y="1040"/>
                  </a:lnTo>
                  <a:close/>
                  <a:moveTo>
                    <a:pt x="1828" y="1040"/>
                  </a:moveTo>
                  <a:lnTo>
                    <a:pt x="1874" y="1040"/>
                  </a:lnTo>
                  <a:lnTo>
                    <a:pt x="1874" y="1046"/>
                  </a:lnTo>
                  <a:lnTo>
                    <a:pt x="1828" y="1046"/>
                  </a:lnTo>
                  <a:lnTo>
                    <a:pt x="1828" y="1040"/>
                  </a:lnTo>
                  <a:close/>
                  <a:moveTo>
                    <a:pt x="1891" y="1040"/>
                  </a:moveTo>
                  <a:lnTo>
                    <a:pt x="1937" y="1040"/>
                  </a:lnTo>
                  <a:lnTo>
                    <a:pt x="1937" y="1046"/>
                  </a:lnTo>
                  <a:lnTo>
                    <a:pt x="1891" y="1046"/>
                  </a:lnTo>
                  <a:lnTo>
                    <a:pt x="1891" y="1040"/>
                  </a:lnTo>
                  <a:close/>
                  <a:moveTo>
                    <a:pt x="1954" y="1040"/>
                  </a:moveTo>
                  <a:lnTo>
                    <a:pt x="2000" y="1040"/>
                  </a:lnTo>
                  <a:lnTo>
                    <a:pt x="2000" y="1046"/>
                  </a:lnTo>
                  <a:lnTo>
                    <a:pt x="1954" y="1046"/>
                  </a:lnTo>
                  <a:lnTo>
                    <a:pt x="1954" y="1040"/>
                  </a:lnTo>
                  <a:close/>
                  <a:moveTo>
                    <a:pt x="2017" y="1040"/>
                  </a:moveTo>
                  <a:lnTo>
                    <a:pt x="2063" y="1040"/>
                  </a:lnTo>
                  <a:lnTo>
                    <a:pt x="2063" y="1046"/>
                  </a:lnTo>
                  <a:lnTo>
                    <a:pt x="2017" y="1046"/>
                  </a:lnTo>
                  <a:lnTo>
                    <a:pt x="2017" y="1040"/>
                  </a:lnTo>
                  <a:close/>
                  <a:moveTo>
                    <a:pt x="2080" y="1040"/>
                  </a:moveTo>
                  <a:lnTo>
                    <a:pt x="2126" y="1040"/>
                  </a:lnTo>
                  <a:lnTo>
                    <a:pt x="2126" y="1046"/>
                  </a:lnTo>
                  <a:lnTo>
                    <a:pt x="2080" y="1046"/>
                  </a:lnTo>
                  <a:lnTo>
                    <a:pt x="2080" y="1040"/>
                  </a:lnTo>
                  <a:close/>
                  <a:moveTo>
                    <a:pt x="2143" y="1040"/>
                  </a:moveTo>
                  <a:lnTo>
                    <a:pt x="2189" y="1040"/>
                  </a:lnTo>
                  <a:lnTo>
                    <a:pt x="2189" y="1046"/>
                  </a:lnTo>
                  <a:lnTo>
                    <a:pt x="2143" y="1046"/>
                  </a:lnTo>
                  <a:lnTo>
                    <a:pt x="2143" y="1040"/>
                  </a:lnTo>
                  <a:close/>
                  <a:moveTo>
                    <a:pt x="2206" y="1040"/>
                  </a:moveTo>
                  <a:lnTo>
                    <a:pt x="2252" y="1040"/>
                  </a:lnTo>
                  <a:lnTo>
                    <a:pt x="2252" y="1046"/>
                  </a:lnTo>
                  <a:lnTo>
                    <a:pt x="2206" y="1046"/>
                  </a:lnTo>
                  <a:lnTo>
                    <a:pt x="2206" y="1040"/>
                  </a:lnTo>
                  <a:close/>
                  <a:moveTo>
                    <a:pt x="2269" y="1040"/>
                  </a:moveTo>
                  <a:lnTo>
                    <a:pt x="2315" y="1040"/>
                  </a:lnTo>
                  <a:lnTo>
                    <a:pt x="2315" y="1046"/>
                  </a:lnTo>
                  <a:lnTo>
                    <a:pt x="2269" y="1046"/>
                  </a:lnTo>
                  <a:lnTo>
                    <a:pt x="2269" y="1040"/>
                  </a:lnTo>
                  <a:close/>
                  <a:moveTo>
                    <a:pt x="2332" y="1040"/>
                  </a:moveTo>
                  <a:lnTo>
                    <a:pt x="2378" y="1040"/>
                  </a:lnTo>
                  <a:lnTo>
                    <a:pt x="2378" y="1046"/>
                  </a:lnTo>
                  <a:lnTo>
                    <a:pt x="2332" y="1046"/>
                  </a:lnTo>
                  <a:lnTo>
                    <a:pt x="2332" y="1040"/>
                  </a:lnTo>
                  <a:close/>
                  <a:moveTo>
                    <a:pt x="2396" y="1040"/>
                  </a:moveTo>
                  <a:lnTo>
                    <a:pt x="2441" y="1040"/>
                  </a:lnTo>
                  <a:lnTo>
                    <a:pt x="2441" y="1046"/>
                  </a:lnTo>
                  <a:lnTo>
                    <a:pt x="2396" y="1046"/>
                  </a:lnTo>
                  <a:lnTo>
                    <a:pt x="2396" y="1040"/>
                  </a:lnTo>
                  <a:close/>
                  <a:moveTo>
                    <a:pt x="2459" y="1040"/>
                  </a:moveTo>
                  <a:lnTo>
                    <a:pt x="2504" y="1040"/>
                  </a:lnTo>
                  <a:lnTo>
                    <a:pt x="2504" y="1046"/>
                  </a:lnTo>
                  <a:lnTo>
                    <a:pt x="2459" y="1046"/>
                  </a:lnTo>
                  <a:lnTo>
                    <a:pt x="2459" y="1040"/>
                  </a:lnTo>
                  <a:close/>
                  <a:moveTo>
                    <a:pt x="2522" y="1040"/>
                  </a:moveTo>
                  <a:lnTo>
                    <a:pt x="2567" y="1040"/>
                  </a:lnTo>
                  <a:lnTo>
                    <a:pt x="2567" y="1046"/>
                  </a:lnTo>
                  <a:lnTo>
                    <a:pt x="2522" y="1046"/>
                  </a:lnTo>
                  <a:lnTo>
                    <a:pt x="2522" y="1040"/>
                  </a:lnTo>
                  <a:close/>
                  <a:moveTo>
                    <a:pt x="2585" y="1040"/>
                  </a:moveTo>
                  <a:lnTo>
                    <a:pt x="2631" y="1040"/>
                  </a:lnTo>
                  <a:lnTo>
                    <a:pt x="2631" y="1046"/>
                  </a:lnTo>
                  <a:lnTo>
                    <a:pt x="2585" y="1046"/>
                  </a:lnTo>
                  <a:lnTo>
                    <a:pt x="2585" y="1040"/>
                  </a:lnTo>
                  <a:close/>
                  <a:moveTo>
                    <a:pt x="2648" y="1040"/>
                  </a:moveTo>
                  <a:lnTo>
                    <a:pt x="2694" y="1040"/>
                  </a:lnTo>
                  <a:lnTo>
                    <a:pt x="2694" y="1046"/>
                  </a:lnTo>
                  <a:lnTo>
                    <a:pt x="2648" y="1046"/>
                  </a:lnTo>
                  <a:lnTo>
                    <a:pt x="2648" y="1040"/>
                  </a:lnTo>
                  <a:close/>
                  <a:moveTo>
                    <a:pt x="2711" y="1040"/>
                  </a:moveTo>
                  <a:lnTo>
                    <a:pt x="2757" y="1040"/>
                  </a:lnTo>
                  <a:lnTo>
                    <a:pt x="2757" y="1046"/>
                  </a:lnTo>
                  <a:lnTo>
                    <a:pt x="2711" y="1046"/>
                  </a:lnTo>
                  <a:lnTo>
                    <a:pt x="2711" y="1040"/>
                  </a:lnTo>
                  <a:close/>
                  <a:moveTo>
                    <a:pt x="2774" y="1040"/>
                  </a:moveTo>
                  <a:lnTo>
                    <a:pt x="2820" y="1040"/>
                  </a:lnTo>
                  <a:lnTo>
                    <a:pt x="2820" y="1046"/>
                  </a:lnTo>
                  <a:lnTo>
                    <a:pt x="2774" y="1046"/>
                  </a:lnTo>
                  <a:lnTo>
                    <a:pt x="2774" y="1040"/>
                  </a:lnTo>
                  <a:close/>
                  <a:moveTo>
                    <a:pt x="2837" y="1040"/>
                  </a:moveTo>
                  <a:lnTo>
                    <a:pt x="2883" y="1040"/>
                  </a:lnTo>
                  <a:lnTo>
                    <a:pt x="2883" y="1046"/>
                  </a:lnTo>
                  <a:lnTo>
                    <a:pt x="2837" y="1046"/>
                  </a:lnTo>
                  <a:lnTo>
                    <a:pt x="2837" y="1040"/>
                  </a:lnTo>
                  <a:close/>
                  <a:moveTo>
                    <a:pt x="2900" y="1040"/>
                  </a:moveTo>
                  <a:lnTo>
                    <a:pt x="2946" y="1040"/>
                  </a:lnTo>
                  <a:lnTo>
                    <a:pt x="2946" y="1046"/>
                  </a:lnTo>
                  <a:lnTo>
                    <a:pt x="2900" y="1046"/>
                  </a:lnTo>
                  <a:lnTo>
                    <a:pt x="2900" y="1040"/>
                  </a:lnTo>
                  <a:close/>
                  <a:moveTo>
                    <a:pt x="2963" y="1040"/>
                  </a:moveTo>
                  <a:lnTo>
                    <a:pt x="3009" y="1040"/>
                  </a:lnTo>
                  <a:lnTo>
                    <a:pt x="3009" y="1046"/>
                  </a:lnTo>
                  <a:lnTo>
                    <a:pt x="2963" y="1046"/>
                  </a:lnTo>
                  <a:lnTo>
                    <a:pt x="2963" y="1040"/>
                  </a:lnTo>
                  <a:close/>
                  <a:moveTo>
                    <a:pt x="3026" y="1040"/>
                  </a:moveTo>
                  <a:lnTo>
                    <a:pt x="3072" y="1040"/>
                  </a:lnTo>
                  <a:lnTo>
                    <a:pt x="3072" y="1046"/>
                  </a:lnTo>
                  <a:lnTo>
                    <a:pt x="3026" y="1046"/>
                  </a:lnTo>
                  <a:lnTo>
                    <a:pt x="3026" y="1040"/>
                  </a:lnTo>
                  <a:close/>
                  <a:moveTo>
                    <a:pt x="3089" y="1040"/>
                  </a:moveTo>
                  <a:lnTo>
                    <a:pt x="3135" y="1040"/>
                  </a:lnTo>
                  <a:lnTo>
                    <a:pt x="3135" y="1046"/>
                  </a:lnTo>
                  <a:lnTo>
                    <a:pt x="3089" y="1046"/>
                  </a:lnTo>
                  <a:lnTo>
                    <a:pt x="3089" y="1040"/>
                  </a:lnTo>
                  <a:close/>
                  <a:moveTo>
                    <a:pt x="3152" y="1040"/>
                  </a:moveTo>
                  <a:lnTo>
                    <a:pt x="3198" y="1040"/>
                  </a:lnTo>
                  <a:lnTo>
                    <a:pt x="3198" y="1046"/>
                  </a:lnTo>
                  <a:lnTo>
                    <a:pt x="3152" y="1046"/>
                  </a:lnTo>
                  <a:lnTo>
                    <a:pt x="3152" y="1040"/>
                  </a:lnTo>
                  <a:close/>
                  <a:moveTo>
                    <a:pt x="3215" y="1040"/>
                  </a:moveTo>
                  <a:lnTo>
                    <a:pt x="3261" y="1040"/>
                  </a:lnTo>
                  <a:lnTo>
                    <a:pt x="3261" y="1046"/>
                  </a:lnTo>
                  <a:lnTo>
                    <a:pt x="3215" y="1046"/>
                  </a:lnTo>
                  <a:lnTo>
                    <a:pt x="3215" y="1040"/>
                  </a:lnTo>
                  <a:close/>
                  <a:moveTo>
                    <a:pt x="3278" y="1040"/>
                  </a:moveTo>
                  <a:lnTo>
                    <a:pt x="3324" y="1040"/>
                  </a:lnTo>
                  <a:lnTo>
                    <a:pt x="3324" y="1046"/>
                  </a:lnTo>
                  <a:lnTo>
                    <a:pt x="3278" y="1046"/>
                  </a:lnTo>
                  <a:lnTo>
                    <a:pt x="3278" y="1040"/>
                  </a:lnTo>
                  <a:close/>
                  <a:moveTo>
                    <a:pt x="3341" y="1040"/>
                  </a:moveTo>
                  <a:lnTo>
                    <a:pt x="3387" y="1040"/>
                  </a:lnTo>
                  <a:lnTo>
                    <a:pt x="3387" y="1046"/>
                  </a:lnTo>
                  <a:lnTo>
                    <a:pt x="3341" y="1046"/>
                  </a:lnTo>
                  <a:lnTo>
                    <a:pt x="3341" y="1040"/>
                  </a:lnTo>
                  <a:close/>
                  <a:moveTo>
                    <a:pt x="3404" y="1040"/>
                  </a:moveTo>
                  <a:lnTo>
                    <a:pt x="3450" y="1040"/>
                  </a:lnTo>
                  <a:lnTo>
                    <a:pt x="3450" y="1046"/>
                  </a:lnTo>
                  <a:lnTo>
                    <a:pt x="3404" y="1046"/>
                  </a:lnTo>
                  <a:lnTo>
                    <a:pt x="3404" y="1040"/>
                  </a:lnTo>
                  <a:close/>
                  <a:moveTo>
                    <a:pt x="3467" y="1040"/>
                  </a:moveTo>
                  <a:lnTo>
                    <a:pt x="3513" y="1040"/>
                  </a:lnTo>
                  <a:lnTo>
                    <a:pt x="3513" y="1046"/>
                  </a:lnTo>
                  <a:lnTo>
                    <a:pt x="3467" y="1046"/>
                  </a:lnTo>
                  <a:lnTo>
                    <a:pt x="3467" y="1040"/>
                  </a:lnTo>
                  <a:close/>
                  <a:moveTo>
                    <a:pt x="3530" y="1040"/>
                  </a:moveTo>
                  <a:lnTo>
                    <a:pt x="3576" y="1040"/>
                  </a:lnTo>
                  <a:lnTo>
                    <a:pt x="3576" y="1046"/>
                  </a:lnTo>
                  <a:lnTo>
                    <a:pt x="3530" y="1046"/>
                  </a:lnTo>
                  <a:lnTo>
                    <a:pt x="3530" y="1040"/>
                  </a:lnTo>
                  <a:close/>
                  <a:moveTo>
                    <a:pt x="3593" y="1040"/>
                  </a:moveTo>
                  <a:lnTo>
                    <a:pt x="3639" y="1040"/>
                  </a:lnTo>
                  <a:lnTo>
                    <a:pt x="3639" y="1046"/>
                  </a:lnTo>
                  <a:lnTo>
                    <a:pt x="3593" y="1046"/>
                  </a:lnTo>
                  <a:lnTo>
                    <a:pt x="3593" y="1040"/>
                  </a:lnTo>
                  <a:close/>
                  <a:moveTo>
                    <a:pt x="3656" y="1040"/>
                  </a:moveTo>
                  <a:lnTo>
                    <a:pt x="3702" y="1040"/>
                  </a:lnTo>
                  <a:lnTo>
                    <a:pt x="3702" y="1046"/>
                  </a:lnTo>
                  <a:lnTo>
                    <a:pt x="3656" y="1046"/>
                  </a:lnTo>
                  <a:lnTo>
                    <a:pt x="3656" y="1040"/>
                  </a:lnTo>
                  <a:close/>
                  <a:moveTo>
                    <a:pt x="3719" y="1040"/>
                  </a:moveTo>
                  <a:lnTo>
                    <a:pt x="3765" y="1040"/>
                  </a:lnTo>
                  <a:lnTo>
                    <a:pt x="3765" y="1046"/>
                  </a:lnTo>
                  <a:lnTo>
                    <a:pt x="3719" y="1046"/>
                  </a:lnTo>
                  <a:lnTo>
                    <a:pt x="3719" y="1040"/>
                  </a:lnTo>
                  <a:close/>
                  <a:moveTo>
                    <a:pt x="3782" y="1040"/>
                  </a:moveTo>
                  <a:lnTo>
                    <a:pt x="3828" y="1040"/>
                  </a:lnTo>
                  <a:lnTo>
                    <a:pt x="3828" y="1046"/>
                  </a:lnTo>
                  <a:lnTo>
                    <a:pt x="3782" y="1046"/>
                  </a:lnTo>
                  <a:lnTo>
                    <a:pt x="3782" y="1040"/>
                  </a:lnTo>
                  <a:close/>
                  <a:moveTo>
                    <a:pt x="3846" y="1040"/>
                  </a:moveTo>
                  <a:lnTo>
                    <a:pt x="3891" y="1040"/>
                  </a:lnTo>
                  <a:lnTo>
                    <a:pt x="3891" y="1046"/>
                  </a:lnTo>
                  <a:lnTo>
                    <a:pt x="3846" y="1046"/>
                  </a:lnTo>
                  <a:lnTo>
                    <a:pt x="3846" y="1040"/>
                  </a:lnTo>
                  <a:close/>
                  <a:moveTo>
                    <a:pt x="3909" y="1040"/>
                  </a:moveTo>
                  <a:lnTo>
                    <a:pt x="3954" y="1040"/>
                  </a:lnTo>
                  <a:lnTo>
                    <a:pt x="3954" y="1046"/>
                  </a:lnTo>
                  <a:lnTo>
                    <a:pt x="3909" y="1046"/>
                  </a:lnTo>
                  <a:lnTo>
                    <a:pt x="3909" y="1040"/>
                  </a:lnTo>
                  <a:close/>
                  <a:moveTo>
                    <a:pt x="3972" y="1040"/>
                  </a:moveTo>
                  <a:lnTo>
                    <a:pt x="4017" y="1040"/>
                  </a:lnTo>
                  <a:lnTo>
                    <a:pt x="4017" y="1046"/>
                  </a:lnTo>
                  <a:lnTo>
                    <a:pt x="3972" y="1046"/>
                  </a:lnTo>
                  <a:lnTo>
                    <a:pt x="3972" y="1040"/>
                  </a:lnTo>
                  <a:close/>
                  <a:moveTo>
                    <a:pt x="4035" y="1040"/>
                  </a:moveTo>
                  <a:lnTo>
                    <a:pt x="4080" y="1040"/>
                  </a:lnTo>
                  <a:lnTo>
                    <a:pt x="4080" y="1046"/>
                  </a:lnTo>
                  <a:lnTo>
                    <a:pt x="4035" y="1046"/>
                  </a:lnTo>
                  <a:lnTo>
                    <a:pt x="4035" y="1040"/>
                  </a:lnTo>
                  <a:close/>
                  <a:moveTo>
                    <a:pt x="4098" y="1040"/>
                  </a:moveTo>
                  <a:lnTo>
                    <a:pt x="4144" y="1040"/>
                  </a:lnTo>
                  <a:lnTo>
                    <a:pt x="4144" y="1046"/>
                  </a:lnTo>
                  <a:lnTo>
                    <a:pt x="4098" y="1046"/>
                  </a:lnTo>
                  <a:lnTo>
                    <a:pt x="4098" y="1040"/>
                  </a:lnTo>
                  <a:close/>
                  <a:moveTo>
                    <a:pt x="4161" y="1040"/>
                  </a:moveTo>
                  <a:lnTo>
                    <a:pt x="4207" y="1040"/>
                  </a:lnTo>
                  <a:lnTo>
                    <a:pt x="4207" y="1046"/>
                  </a:lnTo>
                  <a:lnTo>
                    <a:pt x="4161" y="1046"/>
                  </a:lnTo>
                  <a:lnTo>
                    <a:pt x="4161" y="1040"/>
                  </a:lnTo>
                  <a:close/>
                  <a:moveTo>
                    <a:pt x="4224" y="1040"/>
                  </a:moveTo>
                  <a:lnTo>
                    <a:pt x="4270" y="1040"/>
                  </a:lnTo>
                  <a:lnTo>
                    <a:pt x="4270" y="1046"/>
                  </a:lnTo>
                  <a:lnTo>
                    <a:pt x="4224" y="1046"/>
                  </a:lnTo>
                  <a:lnTo>
                    <a:pt x="4224" y="1040"/>
                  </a:lnTo>
                  <a:close/>
                  <a:moveTo>
                    <a:pt x="4287" y="1040"/>
                  </a:moveTo>
                  <a:lnTo>
                    <a:pt x="4333" y="1040"/>
                  </a:lnTo>
                  <a:lnTo>
                    <a:pt x="4333" y="1046"/>
                  </a:lnTo>
                  <a:lnTo>
                    <a:pt x="4287" y="1046"/>
                  </a:lnTo>
                  <a:lnTo>
                    <a:pt x="4287" y="1040"/>
                  </a:lnTo>
                  <a:close/>
                  <a:moveTo>
                    <a:pt x="4350" y="1040"/>
                  </a:moveTo>
                  <a:lnTo>
                    <a:pt x="4396" y="1040"/>
                  </a:lnTo>
                  <a:lnTo>
                    <a:pt x="4396" y="1046"/>
                  </a:lnTo>
                  <a:lnTo>
                    <a:pt x="4350" y="1046"/>
                  </a:lnTo>
                  <a:lnTo>
                    <a:pt x="4350" y="1040"/>
                  </a:lnTo>
                  <a:close/>
                  <a:moveTo>
                    <a:pt x="4413" y="1040"/>
                  </a:moveTo>
                  <a:lnTo>
                    <a:pt x="4447" y="1040"/>
                  </a:lnTo>
                  <a:lnTo>
                    <a:pt x="4447" y="1046"/>
                  </a:lnTo>
                  <a:lnTo>
                    <a:pt x="4413" y="1046"/>
                  </a:lnTo>
                  <a:lnTo>
                    <a:pt x="4413" y="1040"/>
                  </a:lnTo>
                  <a:close/>
                  <a:moveTo>
                    <a:pt x="0" y="777"/>
                  </a:moveTo>
                  <a:lnTo>
                    <a:pt x="46" y="777"/>
                  </a:lnTo>
                  <a:lnTo>
                    <a:pt x="46" y="783"/>
                  </a:lnTo>
                  <a:lnTo>
                    <a:pt x="0" y="783"/>
                  </a:lnTo>
                  <a:lnTo>
                    <a:pt x="0" y="777"/>
                  </a:lnTo>
                  <a:close/>
                  <a:moveTo>
                    <a:pt x="63" y="777"/>
                  </a:moveTo>
                  <a:lnTo>
                    <a:pt x="109" y="777"/>
                  </a:lnTo>
                  <a:lnTo>
                    <a:pt x="109" y="783"/>
                  </a:lnTo>
                  <a:lnTo>
                    <a:pt x="63" y="783"/>
                  </a:lnTo>
                  <a:lnTo>
                    <a:pt x="63" y="777"/>
                  </a:lnTo>
                  <a:close/>
                  <a:moveTo>
                    <a:pt x="126" y="777"/>
                  </a:moveTo>
                  <a:lnTo>
                    <a:pt x="172" y="777"/>
                  </a:lnTo>
                  <a:lnTo>
                    <a:pt x="172" y="783"/>
                  </a:lnTo>
                  <a:lnTo>
                    <a:pt x="126" y="783"/>
                  </a:lnTo>
                  <a:lnTo>
                    <a:pt x="126" y="777"/>
                  </a:lnTo>
                  <a:close/>
                  <a:moveTo>
                    <a:pt x="189" y="777"/>
                  </a:moveTo>
                  <a:lnTo>
                    <a:pt x="235" y="777"/>
                  </a:lnTo>
                  <a:lnTo>
                    <a:pt x="235" y="783"/>
                  </a:lnTo>
                  <a:lnTo>
                    <a:pt x="189" y="783"/>
                  </a:lnTo>
                  <a:lnTo>
                    <a:pt x="189" y="777"/>
                  </a:lnTo>
                  <a:close/>
                  <a:moveTo>
                    <a:pt x="252" y="777"/>
                  </a:moveTo>
                  <a:lnTo>
                    <a:pt x="298" y="777"/>
                  </a:lnTo>
                  <a:lnTo>
                    <a:pt x="298" y="783"/>
                  </a:lnTo>
                  <a:lnTo>
                    <a:pt x="252" y="783"/>
                  </a:lnTo>
                  <a:lnTo>
                    <a:pt x="252" y="777"/>
                  </a:lnTo>
                  <a:close/>
                  <a:moveTo>
                    <a:pt x="315" y="777"/>
                  </a:moveTo>
                  <a:lnTo>
                    <a:pt x="361" y="777"/>
                  </a:lnTo>
                  <a:lnTo>
                    <a:pt x="361" y="783"/>
                  </a:lnTo>
                  <a:lnTo>
                    <a:pt x="315" y="783"/>
                  </a:lnTo>
                  <a:lnTo>
                    <a:pt x="315" y="777"/>
                  </a:lnTo>
                  <a:close/>
                  <a:moveTo>
                    <a:pt x="378" y="777"/>
                  </a:moveTo>
                  <a:lnTo>
                    <a:pt x="424" y="777"/>
                  </a:lnTo>
                  <a:lnTo>
                    <a:pt x="424" y="783"/>
                  </a:lnTo>
                  <a:lnTo>
                    <a:pt x="378" y="783"/>
                  </a:lnTo>
                  <a:lnTo>
                    <a:pt x="378" y="777"/>
                  </a:lnTo>
                  <a:close/>
                  <a:moveTo>
                    <a:pt x="441" y="777"/>
                  </a:moveTo>
                  <a:lnTo>
                    <a:pt x="487" y="777"/>
                  </a:lnTo>
                  <a:lnTo>
                    <a:pt x="487" y="783"/>
                  </a:lnTo>
                  <a:lnTo>
                    <a:pt x="441" y="783"/>
                  </a:lnTo>
                  <a:lnTo>
                    <a:pt x="441" y="777"/>
                  </a:lnTo>
                  <a:close/>
                  <a:moveTo>
                    <a:pt x="504" y="777"/>
                  </a:moveTo>
                  <a:lnTo>
                    <a:pt x="550" y="777"/>
                  </a:lnTo>
                  <a:lnTo>
                    <a:pt x="550" y="783"/>
                  </a:lnTo>
                  <a:lnTo>
                    <a:pt x="504" y="783"/>
                  </a:lnTo>
                  <a:lnTo>
                    <a:pt x="504" y="777"/>
                  </a:lnTo>
                  <a:close/>
                  <a:moveTo>
                    <a:pt x="567" y="777"/>
                  </a:moveTo>
                  <a:lnTo>
                    <a:pt x="613" y="777"/>
                  </a:lnTo>
                  <a:lnTo>
                    <a:pt x="613" y="783"/>
                  </a:lnTo>
                  <a:lnTo>
                    <a:pt x="567" y="783"/>
                  </a:lnTo>
                  <a:lnTo>
                    <a:pt x="567" y="777"/>
                  </a:lnTo>
                  <a:close/>
                  <a:moveTo>
                    <a:pt x="630" y="777"/>
                  </a:moveTo>
                  <a:lnTo>
                    <a:pt x="676" y="777"/>
                  </a:lnTo>
                  <a:lnTo>
                    <a:pt x="676" y="783"/>
                  </a:lnTo>
                  <a:lnTo>
                    <a:pt x="630" y="783"/>
                  </a:lnTo>
                  <a:lnTo>
                    <a:pt x="630" y="777"/>
                  </a:lnTo>
                  <a:close/>
                  <a:moveTo>
                    <a:pt x="693" y="777"/>
                  </a:moveTo>
                  <a:lnTo>
                    <a:pt x="739" y="777"/>
                  </a:lnTo>
                  <a:lnTo>
                    <a:pt x="739" y="783"/>
                  </a:lnTo>
                  <a:lnTo>
                    <a:pt x="693" y="783"/>
                  </a:lnTo>
                  <a:lnTo>
                    <a:pt x="693" y="777"/>
                  </a:lnTo>
                  <a:close/>
                  <a:moveTo>
                    <a:pt x="756" y="777"/>
                  </a:moveTo>
                  <a:lnTo>
                    <a:pt x="802" y="777"/>
                  </a:lnTo>
                  <a:lnTo>
                    <a:pt x="802" y="783"/>
                  </a:lnTo>
                  <a:lnTo>
                    <a:pt x="756" y="783"/>
                  </a:lnTo>
                  <a:lnTo>
                    <a:pt x="756" y="777"/>
                  </a:lnTo>
                  <a:close/>
                  <a:moveTo>
                    <a:pt x="819" y="777"/>
                  </a:moveTo>
                  <a:lnTo>
                    <a:pt x="865" y="777"/>
                  </a:lnTo>
                  <a:lnTo>
                    <a:pt x="865" y="783"/>
                  </a:lnTo>
                  <a:lnTo>
                    <a:pt x="819" y="783"/>
                  </a:lnTo>
                  <a:lnTo>
                    <a:pt x="819" y="777"/>
                  </a:lnTo>
                  <a:close/>
                  <a:moveTo>
                    <a:pt x="883" y="777"/>
                  </a:moveTo>
                  <a:lnTo>
                    <a:pt x="928" y="777"/>
                  </a:lnTo>
                  <a:lnTo>
                    <a:pt x="928" y="783"/>
                  </a:lnTo>
                  <a:lnTo>
                    <a:pt x="883" y="783"/>
                  </a:lnTo>
                  <a:lnTo>
                    <a:pt x="883" y="777"/>
                  </a:lnTo>
                  <a:close/>
                  <a:moveTo>
                    <a:pt x="946" y="777"/>
                  </a:moveTo>
                  <a:lnTo>
                    <a:pt x="991" y="777"/>
                  </a:lnTo>
                  <a:lnTo>
                    <a:pt x="991" y="783"/>
                  </a:lnTo>
                  <a:lnTo>
                    <a:pt x="946" y="783"/>
                  </a:lnTo>
                  <a:lnTo>
                    <a:pt x="946" y="777"/>
                  </a:lnTo>
                  <a:close/>
                  <a:moveTo>
                    <a:pt x="1009" y="777"/>
                  </a:moveTo>
                  <a:lnTo>
                    <a:pt x="1054" y="777"/>
                  </a:lnTo>
                  <a:lnTo>
                    <a:pt x="1054" y="783"/>
                  </a:lnTo>
                  <a:lnTo>
                    <a:pt x="1009" y="783"/>
                  </a:lnTo>
                  <a:lnTo>
                    <a:pt x="1009" y="777"/>
                  </a:lnTo>
                  <a:close/>
                  <a:moveTo>
                    <a:pt x="1072" y="777"/>
                  </a:moveTo>
                  <a:lnTo>
                    <a:pt x="1118" y="777"/>
                  </a:lnTo>
                  <a:lnTo>
                    <a:pt x="1118" y="783"/>
                  </a:lnTo>
                  <a:lnTo>
                    <a:pt x="1072" y="783"/>
                  </a:lnTo>
                  <a:lnTo>
                    <a:pt x="1072" y="777"/>
                  </a:lnTo>
                  <a:close/>
                  <a:moveTo>
                    <a:pt x="1135" y="777"/>
                  </a:moveTo>
                  <a:lnTo>
                    <a:pt x="1181" y="777"/>
                  </a:lnTo>
                  <a:lnTo>
                    <a:pt x="1181" y="783"/>
                  </a:lnTo>
                  <a:lnTo>
                    <a:pt x="1135" y="783"/>
                  </a:lnTo>
                  <a:lnTo>
                    <a:pt x="1135" y="777"/>
                  </a:lnTo>
                  <a:close/>
                  <a:moveTo>
                    <a:pt x="1198" y="777"/>
                  </a:moveTo>
                  <a:lnTo>
                    <a:pt x="1244" y="777"/>
                  </a:lnTo>
                  <a:lnTo>
                    <a:pt x="1244" y="783"/>
                  </a:lnTo>
                  <a:lnTo>
                    <a:pt x="1198" y="783"/>
                  </a:lnTo>
                  <a:lnTo>
                    <a:pt x="1198" y="777"/>
                  </a:lnTo>
                  <a:close/>
                  <a:moveTo>
                    <a:pt x="1261" y="777"/>
                  </a:moveTo>
                  <a:lnTo>
                    <a:pt x="1307" y="777"/>
                  </a:lnTo>
                  <a:lnTo>
                    <a:pt x="1307" y="783"/>
                  </a:lnTo>
                  <a:lnTo>
                    <a:pt x="1261" y="783"/>
                  </a:lnTo>
                  <a:lnTo>
                    <a:pt x="1261" y="777"/>
                  </a:lnTo>
                  <a:close/>
                  <a:moveTo>
                    <a:pt x="1324" y="777"/>
                  </a:moveTo>
                  <a:lnTo>
                    <a:pt x="1370" y="777"/>
                  </a:lnTo>
                  <a:lnTo>
                    <a:pt x="1370" y="783"/>
                  </a:lnTo>
                  <a:lnTo>
                    <a:pt x="1324" y="783"/>
                  </a:lnTo>
                  <a:lnTo>
                    <a:pt x="1324" y="777"/>
                  </a:lnTo>
                  <a:close/>
                  <a:moveTo>
                    <a:pt x="1387" y="777"/>
                  </a:moveTo>
                  <a:lnTo>
                    <a:pt x="1433" y="777"/>
                  </a:lnTo>
                  <a:lnTo>
                    <a:pt x="1433" y="783"/>
                  </a:lnTo>
                  <a:lnTo>
                    <a:pt x="1387" y="783"/>
                  </a:lnTo>
                  <a:lnTo>
                    <a:pt x="1387" y="777"/>
                  </a:lnTo>
                  <a:close/>
                  <a:moveTo>
                    <a:pt x="1450" y="777"/>
                  </a:moveTo>
                  <a:lnTo>
                    <a:pt x="1496" y="777"/>
                  </a:lnTo>
                  <a:lnTo>
                    <a:pt x="1496" y="783"/>
                  </a:lnTo>
                  <a:lnTo>
                    <a:pt x="1450" y="783"/>
                  </a:lnTo>
                  <a:lnTo>
                    <a:pt x="1450" y="777"/>
                  </a:lnTo>
                  <a:close/>
                  <a:moveTo>
                    <a:pt x="1513" y="777"/>
                  </a:moveTo>
                  <a:lnTo>
                    <a:pt x="1559" y="777"/>
                  </a:lnTo>
                  <a:lnTo>
                    <a:pt x="1559" y="783"/>
                  </a:lnTo>
                  <a:lnTo>
                    <a:pt x="1513" y="783"/>
                  </a:lnTo>
                  <a:lnTo>
                    <a:pt x="1513" y="777"/>
                  </a:lnTo>
                  <a:close/>
                  <a:moveTo>
                    <a:pt x="1576" y="777"/>
                  </a:moveTo>
                  <a:lnTo>
                    <a:pt x="1622" y="777"/>
                  </a:lnTo>
                  <a:lnTo>
                    <a:pt x="1622" y="783"/>
                  </a:lnTo>
                  <a:lnTo>
                    <a:pt x="1576" y="783"/>
                  </a:lnTo>
                  <a:lnTo>
                    <a:pt x="1576" y="777"/>
                  </a:lnTo>
                  <a:close/>
                  <a:moveTo>
                    <a:pt x="1639" y="777"/>
                  </a:moveTo>
                  <a:lnTo>
                    <a:pt x="1685" y="777"/>
                  </a:lnTo>
                  <a:lnTo>
                    <a:pt x="1685" y="783"/>
                  </a:lnTo>
                  <a:lnTo>
                    <a:pt x="1639" y="783"/>
                  </a:lnTo>
                  <a:lnTo>
                    <a:pt x="1639" y="777"/>
                  </a:lnTo>
                  <a:close/>
                  <a:moveTo>
                    <a:pt x="1702" y="777"/>
                  </a:moveTo>
                  <a:lnTo>
                    <a:pt x="1748" y="777"/>
                  </a:lnTo>
                  <a:lnTo>
                    <a:pt x="1748" y="783"/>
                  </a:lnTo>
                  <a:lnTo>
                    <a:pt x="1702" y="783"/>
                  </a:lnTo>
                  <a:lnTo>
                    <a:pt x="1702" y="777"/>
                  </a:lnTo>
                  <a:close/>
                  <a:moveTo>
                    <a:pt x="1765" y="777"/>
                  </a:moveTo>
                  <a:lnTo>
                    <a:pt x="1811" y="777"/>
                  </a:lnTo>
                  <a:lnTo>
                    <a:pt x="1811" y="783"/>
                  </a:lnTo>
                  <a:lnTo>
                    <a:pt x="1765" y="783"/>
                  </a:lnTo>
                  <a:lnTo>
                    <a:pt x="1765" y="777"/>
                  </a:lnTo>
                  <a:close/>
                  <a:moveTo>
                    <a:pt x="1828" y="777"/>
                  </a:moveTo>
                  <a:lnTo>
                    <a:pt x="1874" y="777"/>
                  </a:lnTo>
                  <a:lnTo>
                    <a:pt x="1874" y="783"/>
                  </a:lnTo>
                  <a:lnTo>
                    <a:pt x="1828" y="783"/>
                  </a:lnTo>
                  <a:lnTo>
                    <a:pt x="1828" y="777"/>
                  </a:lnTo>
                  <a:close/>
                  <a:moveTo>
                    <a:pt x="1891" y="777"/>
                  </a:moveTo>
                  <a:lnTo>
                    <a:pt x="1937" y="777"/>
                  </a:lnTo>
                  <a:lnTo>
                    <a:pt x="1937" y="783"/>
                  </a:lnTo>
                  <a:lnTo>
                    <a:pt x="1891" y="783"/>
                  </a:lnTo>
                  <a:lnTo>
                    <a:pt x="1891" y="777"/>
                  </a:lnTo>
                  <a:close/>
                  <a:moveTo>
                    <a:pt x="1954" y="777"/>
                  </a:moveTo>
                  <a:lnTo>
                    <a:pt x="2000" y="777"/>
                  </a:lnTo>
                  <a:lnTo>
                    <a:pt x="2000" y="783"/>
                  </a:lnTo>
                  <a:lnTo>
                    <a:pt x="1954" y="783"/>
                  </a:lnTo>
                  <a:lnTo>
                    <a:pt x="1954" y="777"/>
                  </a:lnTo>
                  <a:close/>
                  <a:moveTo>
                    <a:pt x="2017" y="777"/>
                  </a:moveTo>
                  <a:lnTo>
                    <a:pt x="2063" y="777"/>
                  </a:lnTo>
                  <a:lnTo>
                    <a:pt x="2063" y="783"/>
                  </a:lnTo>
                  <a:lnTo>
                    <a:pt x="2017" y="783"/>
                  </a:lnTo>
                  <a:lnTo>
                    <a:pt x="2017" y="777"/>
                  </a:lnTo>
                  <a:close/>
                  <a:moveTo>
                    <a:pt x="2080" y="777"/>
                  </a:moveTo>
                  <a:lnTo>
                    <a:pt x="2126" y="777"/>
                  </a:lnTo>
                  <a:lnTo>
                    <a:pt x="2126" y="783"/>
                  </a:lnTo>
                  <a:lnTo>
                    <a:pt x="2080" y="783"/>
                  </a:lnTo>
                  <a:lnTo>
                    <a:pt x="2080" y="777"/>
                  </a:lnTo>
                  <a:close/>
                  <a:moveTo>
                    <a:pt x="2143" y="777"/>
                  </a:moveTo>
                  <a:lnTo>
                    <a:pt x="2189" y="777"/>
                  </a:lnTo>
                  <a:lnTo>
                    <a:pt x="2189" y="783"/>
                  </a:lnTo>
                  <a:lnTo>
                    <a:pt x="2143" y="783"/>
                  </a:lnTo>
                  <a:lnTo>
                    <a:pt x="2143" y="777"/>
                  </a:lnTo>
                  <a:close/>
                  <a:moveTo>
                    <a:pt x="2206" y="777"/>
                  </a:moveTo>
                  <a:lnTo>
                    <a:pt x="2252" y="777"/>
                  </a:lnTo>
                  <a:lnTo>
                    <a:pt x="2252" y="783"/>
                  </a:lnTo>
                  <a:lnTo>
                    <a:pt x="2206" y="783"/>
                  </a:lnTo>
                  <a:lnTo>
                    <a:pt x="2206" y="777"/>
                  </a:lnTo>
                  <a:close/>
                  <a:moveTo>
                    <a:pt x="2269" y="777"/>
                  </a:moveTo>
                  <a:lnTo>
                    <a:pt x="2315" y="777"/>
                  </a:lnTo>
                  <a:lnTo>
                    <a:pt x="2315" y="783"/>
                  </a:lnTo>
                  <a:lnTo>
                    <a:pt x="2269" y="783"/>
                  </a:lnTo>
                  <a:lnTo>
                    <a:pt x="2269" y="777"/>
                  </a:lnTo>
                  <a:close/>
                  <a:moveTo>
                    <a:pt x="2332" y="777"/>
                  </a:moveTo>
                  <a:lnTo>
                    <a:pt x="2378" y="777"/>
                  </a:lnTo>
                  <a:lnTo>
                    <a:pt x="2378" y="783"/>
                  </a:lnTo>
                  <a:lnTo>
                    <a:pt x="2332" y="783"/>
                  </a:lnTo>
                  <a:lnTo>
                    <a:pt x="2332" y="777"/>
                  </a:lnTo>
                  <a:close/>
                  <a:moveTo>
                    <a:pt x="2396" y="777"/>
                  </a:moveTo>
                  <a:lnTo>
                    <a:pt x="2441" y="777"/>
                  </a:lnTo>
                  <a:lnTo>
                    <a:pt x="2441" y="783"/>
                  </a:lnTo>
                  <a:lnTo>
                    <a:pt x="2396" y="783"/>
                  </a:lnTo>
                  <a:lnTo>
                    <a:pt x="2396" y="777"/>
                  </a:lnTo>
                  <a:close/>
                  <a:moveTo>
                    <a:pt x="2459" y="777"/>
                  </a:moveTo>
                  <a:lnTo>
                    <a:pt x="2504" y="777"/>
                  </a:lnTo>
                  <a:lnTo>
                    <a:pt x="2504" y="783"/>
                  </a:lnTo>
                  <a:lnTo>
                    <a:pt x="2459" y="783"/>
                  </a:lnTo>
                  <a:lnTo>
                    <a:pt x="2459" y="777"/>
                  </a:lnTo>
                  <a:close/>
                  <a:moveTo>
                    <a:pt x="2522" y="777"/>
                  </a:moveTo>
                  <a:lnTo>
                    <a:pt x="2567" y="777"/>
                  </a:lnTo>
                  <a:lnTo>
                    <a:pt x="2567" y="783"/>
                  </a:lnTo>
                  <a:lnTo>
                    <a:pt x="2522" y="783"/>
                  </a:lnTo>
                  <a:lnTo>
                    <a:pt x="2522" y="777"/>
                  </a:lnTo>
                  <a:close/>
                  <a:moveTo>
                    <a:pt x="2585" y="777"/>
                  </a:moveTo>
                  <a:lnTo>
                    <a:pt x="2631" y="777"/>
                  </a:lnTo>
                  <a:lnTo>
                    <a:pt x="2631" y="783"/>
                  </a:lnTo>
                  <a:lnTo>
                    <a:pt x="2585" y="783"/>
                  </a:lnTo>
                  <a:lnTo>
                    <a:pt x="2585" y="777"/>
                  </a:lnTo>
                  <a:close/>
                  <a:moveTo>
                    <a:pt x="2648" y="777"/>
                  </a:moveTo>
                  <a:lnTo>
                    <a:pt x="2694" y="777"/>
                  </a:lnTo>
                  <a:lnTo>
                    <a:pt x="2694" y="783"/>
                  </a:lnTo>
                  <a:lnTo>
                    <a:pt x="2648" y="783"/>
                  </a:lnTo>
                  <a:lnTo>
                    <a:pt x="2648" y="777"/>
                  </a:lnTo>
                  <a:close/>
                  <a:moveTo>
                    <a:pt x="2711" y="777"/>
                  </a:moveTo>
                  <a:lnTo>
                    <a:pt x="2757" y="777"/>
                  </a:lnTo>
                  <a:lnTo>
                    <a:pt x="2757" y="783"/>
                  </a:lnTo>
                  <a:lnTo>
                    <a:pt x="2711" y="783"/>
                  </a:lnTo>
                  <a:lnTo>
                    <a:pt x="2711" y="777"/>
                  </a:lnTo>
                  <a:close/>
                  <a:moveTo>
                    <a:pt x="2774" y="777"/>
                  </a:moveTo>
                  <a:lnTo>
                    <a:pt x="2820" y="777"/>
                  </a:lnTo>
                  <a:lnTo>
                    <a:pt x="2820" y="783"/>
                  </a:lnTo>
                  <a:lnTo>
                    <a:pt x="2774" y="783"/>
                  </a:lnTo>
                  <a:lnTo>
                    <a:pt x="2774" y="777"/>
                  </a:lnTo>
                  <a:close/>
                  <a:moveTo>
                    <a:pt x="2837" y="777"/>
                  </a:moveTo>
                  <a:lnTo>
                    <a:pt x="2883" y="777"/>
                  </a:lnTo>
                  <a:lnTo>
                    <a:pt x="2883" y="783"/>
                  </a:lnTo>
                  <a:lnTo>
                    <a:pt x="2837" y="783"/>
                  </a:lnTo>
                  <a:lnTo>
                    <a:pt x="2837" y="777"/>
                  </a:lnTo>
                  <a:close/>
                  <a:moveTo>
                    <a:pt x="2900" y="777"/>
                  </a:moveTo>
                  <a:lnTo>
                    <a:pt x="2946" y="777"/>
                  </a:lnTo>
                  <a:lnTo>
                    <a:pt x="2946" y="783"/>
                  </a:lnTo>
                  <a:lnTo>
                    <a:pt x="2900" y="783"/>
                  </a:lnTo>
                  <a:lnTo>
                    <a:pt x="2900" y="777"/>
                  </a:lnTo>
                  <a:close/>
                  <a:moveTo>
                    <a:pt x="2963" y="777"/>
                  </a:moveTo>
                  <a:lnTo>
                    <a:pt x="3009" y="777"/>
                  </a:lnTo>
                  <a:lnTo>
                    <a:pt x="3009" y="783"/>
                  </a:lnTo>
                  <a:lnTo>
                    <a:pt x="2963" y="783"/>
                  </a:lnTo>
                  <a:lnTo>
                    <a:pt x="2963" y="777"/>
                  </a:lnTo>
                  <a:close/>
                  <a:moveTo>
                    <a:pt x="3026" y="777"/>
                  </a:moveTo>
                  <a:lnTo>
                    <a:pt x="3072" y="777"/>
                  </a:lnTo>
                  <a:lnTo>
                    <a:pt x="3072" y="783"/>
                  </a:lnTo>
                  <a:lnTo>
                    <a:pt x="3026" y="783"/>
                  </a:lnTo>
                  <a:lnTo>
                    <a:pt x="3026" y="777"/>
                  </a:lnTo>
                  <a:close/>
                  <a:moveTo>
                    <a:pt x="3089" y="777"/>
                  </a:moveTo>
                  <a:lnTo>
                    <a:pt x="3135" y="777"/>
                  </a:lnTo>
                  <a:lnTo>
                    <a:pt x="3135" y="783"/>
                  </a:lnTo>
                  <a:lnTo>
                    <a:pt x="3089" y="783"/>
                  </a:lnTo>
                  <a:lnTo>
                    <a:pt x="3089" y="777"/>
                  </a:lnTo>
                  <a:close/>
                  <a:moveTo>
                    <a:pt x="3152" y="777"/>
                  </a:moveTo>
                  <a:lnTo>
                    <a:pt x="3198" y="777"/>
                  </a:lnTo>
                  <a:lnTo>
                    <a:pt x="3198" y="783"/>
                  </a:lnTo>
                  <a:lnTo>
                    <a:pt x="3152" y="783"/>
                  </a:lnTo>
                  <a:lnTo>
                    <a:pt x="3152" y="777"/>
                  </a:lnTo>
                  <a:close/>
                  <a:moveTo>
                    <a:pt x="3215" y="777"/>
                  </a:moveTo>
                  <a:lnTo>
                    <a:pt x="3261" y="777"/>
                  </a:lnTo>
                  <a:lnTo>
                    <a:pt x="3261" y="783"/>
                  </a:lnTo>
                  <a:lnTo>
                    <a:pt x="3215" y="783"/>
                  </a:lnTo>
                  <a:lnTo>
                    <a:pt x="3215" y="777"/>
                  </a:lnTo>
                  <a:close/>
                  <a:moveTo>
                    <a:pt x="3278" y="777"/>
                  </a:moveTo>
                  <a:lnTo>
                    <a:pt x="3324" y="777"/>
                  </a:lnTo>
                  <a:lnTo>
                    <a:pt x="3324" y="783"/>
                  </a:lnTo>
                  <a:lnTo>
                    <a:pt x="3278" y="783"/>
                  </a:lnTo>
                  <a:lnTo>
                    <a:pt x="3278" y="777"/>
                  </a:lnTo>
                  <a:close/>
                  <a:moveTo>
                    <a:pt x="3341" y="777"/>
                  </a:moveTo>
                  <a:lnTo>
                    <a:pt x="3387" y="777"/>
                  </a:lnTo>
                  <a:lnTo>
                    <a:pt x="3387" y="783"/>
                  </a:lnTo>
                  <a:lnTo>
                    <a:pt x="3341" y="783"/>
                  </a:lnTo>
                  <a:lnTo>
                    <a:pt x="3341" y="777"/>
                  </a:lnTo>
                  <a:close/>
                  <a:moveTo>
                    <a:pt x="3404" y="777"/>
                  </a:moveTo>
                  <a:lnTo>
                    <a:pt x="3450" y="777"/>
                  </a:lnTo>
                  <a:lnTo>
                    <a:pt x="3450" y="783"/>
                  </a:lnTo>
                  <a:lnTo>
                    <a:pt x="3404" y="783"/>
                  </a:lnTo>
                  <a:lnTo>
                    <a:pt x="3404" y="777"/>
                  </a:lnTo>
                  <a:close/>
                  <a:moveTo>
                    <a:pt x="3467" y="777"/>
                  </a:moveTo>
                  <a:lnTo>
                    <a:pt x="3513" y="777"/>
                  </a:lnTo>
                  <a:lnTo>
                    <a:pt x="3513" y="783"/>
                  </a:lnTo>
                  <a:lnTo>
                    <a:pt x="3467" y="783"/>
                  </a:lnTo>
                  <a:lnTo>
                    <a:pt x="3467" y="777"/>
                  </a:lnTo>
                  <a:close/>
                  <a:moveTo>
                    <a:pt x="3530" y="777"/>
                  </a:moveTo>
                  <a:lnTo>
                    <a:pt x="3576" y="777"/>
                  </a:lnTo>
                  <a:lnTo>
                    <a:pt x="3576" y="783"/>
                  </a:lnTo>
                  <a:lnTo>
                    <a:pt x="3530" y="783"/>
                  </a:lnTo>
                  <a:lnTo>
                    <a:pt x="3530" y="777"/>
                  </a:lnTo>
                  <a:close/>
                  <a:moveTo>
                    <a:pt x="3593" y="777"/>
                  </a:moveTo>
                  <a:lnTo>
                    <a:pt x="3639" y="777"/>
                  </a:lnTo>
                  <a:lnTo>
                    <a:pt x="3639" y="783"/>
                  </a:lnTo>
                  <a:lnTo>
                    <a:pt x="3593" y="783"/>
                  </a:lnTo>
                  <a:lnTo>
                    <a:pt x="3593" y="777"/>
                  </a:lnTo>
                  <a:close/>
                  <a:moveTo>
                    <a:pt x="3656" y="777"/>
                  </a:moveTo>
                  <a:lnTo>
                    <a:pt x="3702" y="777"/>
                  </a:lnTo>
                  <a:lnTo>
                    <a:pt x="3702" y="783"/>
                  </a:lnTo>
                  <a:lnTo>
                    <a:pt x="3656" y="783"/>
                  </a:lnTo>
                  <a:lnTo>
                    <a:pt x="3656" y="777"/>
                  </a:lnTo>
                  <a:close/>
                  <a:moveTo>
                    <a:pt x="3719" y="777"/>
                  </a:moveTo>
                  <a:lnTo>
                    <a:pt x="3765" y="777"/>
                  </a:lnTo>
                  <a:lnTo>
                    <a:pt x="3765" y="783"/>
                  </a:lnTo>
                  <a:lnTo>
                    <a:pt x="3719" y="783"/>
                  </a:lnTo>
                  <a:lnTo>
                    <a:pt x="3719" y="777"/>
                  </a:lnTo>
                  <a:close/>
                  <a:moveTo>
                    <a:pt x="3782" y="777"/>
                  </a:moveTo>
                  <a:lnTo>
                    <a:pt x="3828" y="777"/>
                  </a:lnTo>
                  <a:lnTo>
                    <a:pt x="3828" y="783"/>
                  </a:lnTo>
                  <a:lnTo>
                    <a:pt x="3782" y="783"/>
                  </a:lnTo>
                  <a:lnTo>
                    <a:pt x="3782" y="777"/>
                  </a:lnTo>
                  <a:close/>
                  <a:moveTo>
                    <a:pt x="3846" y="777"/>
                  </a:moveTo>
                  <a:lnTo>
                    <a:pt x="3891" y="777"/>
                  </a:lnTo>
                  <a:lnTo>
                    <a:pt x="3891" y="783"/>
                  </a:lnTo>
                  <a:lnTo>
                    <a:pt x="3846" y="783"/>
                  </a:lnTo>
                  <a:lnTo>
                    <a:pt x="3846" y="777"/>
                  </a:lnTo>
                  <a:close/>
                  <a:moveTo>
                    <a:pt x="3909" y="777"/>
                  </a:moveTo>
                  <a:lnTo>
                    <a:pt x="3954" y="777"/>
                  </a:lnTo>
                  <a:lnTo>
                    <a:pt x="3954" y="783"/>
                  </a:lnTo>
                  <a:lnTo>
                    <a:pt x="3909" y="783"/>
                  </a:lnTo>
                  <a:lnTo>
                    <a:pt x="3909" y="777"/>
                  </a:lnTo>
                  <a:close/>
                  <a:moveTo>
                    <a:pt x="3972" y="777"/>
                  </a:moveTo>
                  <a:lnTo>
                    <a:pt x="4017" y="777"/>
                  </a:lnTo>
                  <a:lnTo>
                    <a:pt x="4017" y="783"/>
                  </a:lnTo>
                  <a:lnTo>
                    <a:pt x="3972" y="783"/>
                  </a:lnTo>
                  <a:lnTo>
                    <a:pt x="3972" y="777"/>
                  </a:lnTo>
                  <a:close/>
                  <a:moveTo>
                    <a:pt x="4035" y="777"/>
                  </a:moveTo>
                  <a:lnTo>
                    <a:pt x="4080" y="777"/>
                  </a:lnTo>
                  <a:lnTo>
                    <a:pt x="4080" y="783"/>
                  </a:lnTo>
                  <a:lnTo>
                    <a:pt x="4035" y="783"/>
                  </a:lnTo>
                  <a:lnTo>
                    <a:pt x="4035" y="777"/>
                  </a:lnTo>
                  <a:close/>
                  <a:moveTo>
                    <a:pt x="4098" y="777"/>
                  </a:moveTo>
                  <a:lnTo>
                    <a:pt x="4144" y="777"/>
                  </a:lnTo>
                  <a:lnTo>
                    <a:pt x="4144" y="783"/>
                  </a:lnTo>
                  <a:lnTo>
                    <a:pt x="4098" y="783"/>
                  </a:lnTo>
                  <a:lnTo>
                    <a:pt x="4098" y="777"/>
                  </a:lnTo>
                  <a:close/>
                  <a:moveTo>
                    <a:pt x="4161" y="777"/>
                  </a:moveTo>
                  <a:lnTo>
                    <a:pt x="4207" y="777"/>
                  </a:lnTo>
                  <a:lnTo>
                    <a:pt x="4207" y="783"/>
                  </a:lnTo>
                  <a:lnTo>
                    <a:pt x="4161" y="783"/>
                  </a:lnTo>
                  <a:lnTo>
                    <a:pt x="4161" y="777"/>
                  </a:lnTo>
                  <a:close/>
                  <a:moveTo>
                    <a:pt x="4224" y="777"/>
                  </a:moveTo>
                  <a:lnTo>
                    <a:pt x="4270" y="777"/>
                  </a:lnTo>
                  <a:lnTo>
                    <a:pt x="4270" y="783"/>
                  </a:lnTo>
                  <a:lnTo>
                    <a:pt x="4224" y="783"/>
                  </a:lnTo>
                  <a:lnTo>
                    <a:pt x="4224" y="777"/>
                  </a:lnTo>
                  <a:close/>
                  <a:moveTo>
                    <a:pt x="4287" y="777"/>
                  </a:moveTo>
                  <a:lnTo>
                    <a:pt x="4333" y="777"/>
                  </a:lnTo>
                  <a:lnTo>
                    <a:pt x="4333" y="783"/>
                  </a:lnTo>
                  <a:lnTo>
                    <a:pt x="4287" y="783"/>
                  </a:lnTo>
                  <a:lnTo>
                    <a:pt x="4287" y="777"/>
                  </a:lnTo>
                  <a:close/>
                  <a:moveTo>
                    <a:pt x="4350" y="777"/>
                  </a:moveTo>
                  <a:lnTo>
                    <a:pt x="4396" y="777"/>
                  </a:lnTo>
                  <a:lnTo>
                    <a:pt x="4396" y="783"/>
                  </a:lnTo>
                  <a:lnTo>
                    <a:pt x="4350" y="783"/>
                  </a:lnTo>
                  <a:lnTo>
                    <a:pt x="4350" y="777"/>
                  </a:lnTo>
                  <a:close/>
                  <a:moveTo>
                    <a:pt x="4413" y="777"/>
                  </a:moveTo>
                  <a:lnTo>
                    <a:pt x="4447" y="777"/>
                  </a:lnTo>
                  <a:lnTo>
                    <a:pt x="4447" y="783"/>
                  </a:lnTo>
                  <a:lnTo>
                    <a:pt x="4413" y="783"/>
                  </a:lnTo>
                  <a:lnTo>
                    <a:pt x="4413" y="777"/>
                  </a:lnTo>
                  <a:close/>
                  <a:moveTo>
                    <a:pt x="0" y="520"/>
                  </a:moveTo>
                  <a:lnTo>
                    <a:pt x="46" y="520"/>
                  </a:lnTo>
                  <a:lnTo>
                    <a:pt x="46" y="526"/>
                  </a:lnTo>
                  <a:lnTo>
                    <a:pt x="0" y="526"/>
                  </a:lnTo>
                  <a:lnTo>
                    <a:pt x="0" y="520"/>
                  </a:lnTo>
                  <a:close/>
                  <a:moveTo>
                    <a:pt x="63" y="520"/>
                  </a:moveTo>
                  <a:lnTo>
                    <a:pt x="109" y="520"/>
                  </a:lnTo>
                  <a:lnTo>
                    <a:pt x="109" y="526"/>
                  </a:lnTo>
                  <a:lnTo>
                    <a:pt x="63" y="526"/>
                  </a:lnTo>
                  <a:lnTo>
                    <a:pt x="63" y="520"/>
                  </a:lnTo>
                  <a:close/>
                  <a:moveTo>
                    <a:pt x="126" y="520"/>
                  </a:moveTo>
                  <a:lnTo>
                    <a:pt x="172" y="520"/>
                  </a:lnTo>
                  <a:lnTo>
                    <a:pt x="172" y="526"/>
                  </a:lnTo>
                  <a:lnTo>
                    <a:pt x="126" y="526"/>
                  </a:lnTo>
                  <a:lnTo>
                    <a:pt x="126" y="520"/>
                  </a:lnTo>
                  <a:close/>
                  <a:moveTo>
                    <a:pt x="189" y="520"/>
                  </a:moveTo>
                  <a:lnTo>
                    <a:pt x="235" y="520"/>
                  </a:lnTo>
                  <a:lnTo>
                    <a:pt x="235" y="526"/>
                  </a:lnTo>
                  <a:lnTo>
                    <a:pt x="189" y="526"/>
                  </a:lnTo>
                  <a:lnTo>
                    <a:pt x="189" y="520"/>
                  </a:lnTo>
                  <a:close/>
                  <a:moveTo>
                    <a:pt x="252" y="520"/>
                  </a:moveTo>
                  <a:lnTo>
                    <a:pt x="298" y="520"/>
                  </a:lnTo>
                  <a:lnTo>
                    <a:pt x="298" y="526"/>
                  </a:lnTo>
                  <a:lnTo>
                    <a:pt x="252" y="526"/>
                  </a:lnTo>
                  <a:lnTo>
                    <a:pt x="252" y="520"/>
                  </a:lnTo>
                  <a:close/>
                  <a:moveTo>
                    <a:pt x="315" y="520"/>
                  </a:moveTo>
                  <a:lnTo>
                    <a:pt x="361" y="520"/>
                  </a:lnTo>
                  <a:lnTo>
                    <a:pt x="361" y="526"/>
                  </a:lnTo>
                  <a:lnTo>
                    <a:pt x="315" y="526"/>
                  </a:lnTo>
                  <a:lnTo>
                    <a:pt x="315" y="520"/>
                  </a:lnTo>
                  <a:close/>
                  <a:moveTo>
                    <a:pt x="378" y="520"/>
                  </a:moveTo>
                  <a:lnTo>
                    <a:pt x="424" y="520"/>
                  </a:lnTo>
                  <a:lnTo>
                    <a:pt x="424" y="526"/>
                  </a:lnTo>
                  <a:lnTo>
                    <a:pt x="378" y="526"/>
                  </a:lnTo>
                  <a:lnTo>
                    <a:pt x="378" y="520"/>
                  </a:lnTo>
                  <a:close/>
                  <a:moveTo>
                    <a:pt x="441" y="520"/>
                  </a:moveTo>
                  <a:lnTo>
                    <a:pt x="487" y="520"/>
                  </a:lnTo>
                  <a:lnTo>
                    <a:pt x="487" y="526"/>
                  </a:lnTo>
                  <a:lnTo>
                    <a:pt x="441" y="526"/>
                  </a:lnTo>
                  <a:lnTo>
                    <a:pt x="441" y="520"/>
                  </a:lnTo>
                  <a:close/>
                  <a:moveTo>
                    <a:pt x="504" y="520"/>
                  </a:moveTo>
                  <a:lnTo>
                    <a:pt x="550" y="520"/>
                  </a:lnTo>
                  <a:lnTo>
                    <a:pt x="550" y="526"/>
                  </a:lnTo>
                  <a:lnTo>
                    <a:pt x="504" y="526"/>
                  </a:lnTo>
                  <a:lnTo>
                    <a:pt x="504" y="520"/>
                  </a:lnTo>
                  <a:close/>
                  <a:moveTo>
                    <a:pt x="567" y="520"/>
                  </a:moveTo>
                  <a:lnTo>
                    <a:pt x="613" y="520"/>
                  </a:lnTo>
                  <a:lnTo>
                    <a:pt x="613" y="526"/>
                  </a:lnTo>
                  <a:lnTo>
                    <a:pt x="567" y="526"/>
                  </a:lnTo>
                  <a:lnTo>
                    <a:pt x="567" y="520"/>
                  </a:lnTo>
                  <a:close/>
                  <a:moveTo>
                    <a:pt x="630" y="520"/>
                  </a:moveTo>
                  <a:lnTo>
                    <a:pt x="676" y="520"/>
                  </a:lnTo>
                  <a:lnTo>
                    <a:pt x="676" y="526"/>
                  </a:lnTo>
                  <a:lnTo>
                    <a:pt x="630" y="526"/>
                  </a:lnTo>
                  <a:lnTo>
                    <a:pt x="630" y="520"/>
                  </a:lnTo>
                  <a:close/>
                  <a:moveTo>
                    <a:pt x="693" y="520"/>
                  </a:moveTo>
                  <a:lnTo>
                    <a:pt x="739" y="520"/>
                  </a:lnTo>
                  <a:lnTo>
                    <a:pt x="739" y="526"/>
                  </a:lnTo>
                  <a:lnTo>
                    <a:pt x="693" y="526"/>
                  </a:lnTo>
                  <a:lnTo>
                    <a:pt x="693" y="520"/>
                  </a:lnTo>
                  <a:close/>
                  <a:moveTo>
                    <a:pt x="756" y="520"/>
                  </a:moveTo>
                  <a:lnTo>
                    <a:pt x="802" y="520"/>
                  </a:lnTo>
                  <a:lnTo>
                    <a:pt x="802" y="526"/>
                  </a:lnTo>
                  <a:lnTo>
                    <a:pt x="756" y="526"/>
                  </a:lnTo>
                  <a:lnTo>
                    <a:pt x="756" y="520"/>
                  </a:lnTo>
                  <a:close/>
                  <a:moveTo>
                    <a:pt x="819" y="520"/>
                  </a:moveTo>
                  <a:lnTo>
                    <a:pt x="865" y="520"/>
                  </a:lnTo>
                  <a:lnTo>
                    <a:pt x="865" y="526"/>
                  </a:lnTo>
                  <a:lnTo>
                    <a:pt x="819" y="526"/>
                  </a:lnTo>
                  <a:lnTo>
                    <a:pt x="819" y="520"/>
                  </a:lnTo>
                  <a:close/>
                  <a:moveTo>
                    <a:pt x="883" y="520"/>
                  </a:moveTo>
                  <a:lnTo>
                    <a:pt x="928" y="520"/>
                  </a:lnTo>
                  <a:lnTo>
                    <a:pt x="928" y="526"/>
                  </a:lnTo>
                  <a:lnTo>
                    <a:pt x="883" y="526"/>
                  </a:lnTo>
                  <a:lnTo>
                    <a:pt x="883" y="520"/>
                  </a:lnTo>
                  <a:close/>
                  <a:moveTo>
                    <a:pt x="946" y="520"/>
                  </a:moveTo>
                  <a:lnTo>
                    <a:pt x="991" y="520"/>
                  </a:lnTo>
                  <a:lnTo>
                    <a:pt x="991" y="526"/>
                  </a:lnTo>
                  <a:lnTo>
                    <a:pt x="946" y="526"/>
                  </a:lnTo>
                  <a:lnTo>
                    <a:pt x="946" y="520"/>
                  </a:lnTo>
                  <a:close/>
                  <a:moveTo>
                    <a:pt x="1009" y="520"/>
                  </a:moveTo>
                  <a:lnTo>
                    <a:pt x="1054" y="520"/>
                  </a:lnTo>
                  <a:lnTo>
                    <a:pt x="1054" y="526"/>
                  </a:lnTo>
                  <a:lnTo>
                    <a:pt x="1009" y="526"/>
                  </a:lnTo>
                  <a:lnTo>
                    <a:pt x="1009" y="520"/>
                  </a:lnTo>
                  <a:close/>
                  <a:moveTo>
                    <a:pt x="1072" y="520"/>
                  </a:moveTo>
                  <a:lnTo>
                    <a:pt x="1118" y="520"/>
                  </a:lnTo>
                  <a:lnTo>
                    <a:pt x="1118" y="526"/>
                  </a:lnTo>
                  <a:lnTo>
                    <a:pt x="1072" y="526"/>
                  </a:lnTo>
                  <a:lnTo>
                    <a:pt x="1072" y="520"/>
                  </a:lnTo>
                  <a:close/>
                  <a:moveTo>
                    <a:pt x="1135" y="520"/>
                  </a:moveTo>
                  <a:lnTo>
                    <a:pt x="1181" y="520"/>
                  </a:lnTo>
                  <a:lnTo>
                    <a:pt x="1181" y="526"/>
                  </a:lnTo>
                  <a:lnTo>
                    <a:pt x="1135" y="526"/>
                  </a:lnTo>
                  <a:lnTo>
                    <a:pt x="1135" y="520"/>
                  </a:lnTo>
                  <a:close/>
                  <a:moveTo>
                    <a:pt x="1198" y="520"/>
                  </a:moveTo>
                  <a:lnTo>
                    <a:pt x="1244" y="520"/>
                  </a:lnTo>
                  <a:lnTo>
                    <a:pt x="1244" y="526"/>
                  </a:lnTo>
                  <a:lnTo>
                    <a:pt x="1198" y="526"/>
                  </a:lnTo>
                  <a:lnTo>
                    <a:pt x="1198" y="520"/>
                  </a:lnTo>
                  <a:close/>
                  <a:moveTo>
                    <a:pt x="1261" y="520"/>
                  </a:moveTo>
                  <a:lnTo>
                    <a:pt x="1307" y="520"/>
                  </a:lnTo>
                  <a:lnTo>
                    <a:pt x="1307" y="526"/>
                  </a:lnTo>
                  <a:lnTo>
                    <a:pt x="1261" y="526"/>
                  </a:lnTo>
                  <a:lnTo>
                    <a:pt x="1261" y="520"/>
                  </a:lnTo>
                  <a:close/>
                  <a:moveTo>
                    <a:pt x="1324" y="520"/>
                  </a:moveTo>
                  <a:lnTo>
                    <a:pt x="1370" y="520"/>
                  </a:lnTo>
                  <a:lnTo>
                    <a:pt x="1370" y="526"/>
                  </a:lnTo>
                  <a:lnTo>
                    <a:pt x="1324" y="526"/>
                  </a:lnTo>
                  <a:lnTo>
                    <a:pt x="1324" y="520"/>
                  </a:lnTo>
                  <a:close/>
                  <a:moveTo>
                    <a:pt x="1387" y="520"/>
                  </a:moveTo>
                  <a:lnTo>
                    <a:pt x="1433" y="520"/>
                  </a:lnTo>
                  <a:lnTo>
                    <a:pt x="1433" y="526"/>
                  </a:lnTo>
                  <a:lnTo>
                    <a:pt x="1387" y="526"/>
                  </a:lnTo>
                  <a:lnTo>
                    <a:pt x="1387" y="520"/>
                  </a:lnTo>
                  <a:close/>
                  <a:moveTo>
                    <a:pt x="1450" y="520"/>
                  </a:moveTo>
                  <a:lnTo>
                    <a:pt x="1496" y="520"/>
                  </a:lnTo>
                  <a:lnTo>
                    <a:pt x="1496" y="526"/>
                  </a:lnTo>
                  <a:lnTo>
                    <a:pt x="1450" y="526"/>
                  </a:lnTo>
                  <a:lnTo>
                    <a:pt x="1450" y="520"/>
                  </a:lnTo>
                  <a:close/>
                  <a:moveTo>
                    <a:pt x="1513" y="520"/>
                  </a:moveTo>
                  <a:lnTo>
                    <a:pt x="1559" y="520"/>
                  </a:lnTo>
                  <a:lnTo>
                    <a:pt x="1559" y="526"/>
                  </a:lnTo>
                  <a:lnTo>
                    <a:pt x="1513" y="526"/>
                  </a:lnTo>
                  <a:lnTo>
                    <a:pt x="1513" y="520"/>
                  </a:lnTo>
                  <a:close/>
                  <a:moveTo>
                    <a:pt x="1576" y="520"/>
                  </a:moveTo>
                  <a:lnTo>
                    <a:pt x="1622" y="520"/>
                  </a:lnTo>
                  <a:lnTo>
                    <a:pt x="1622" y="526"/>
                  </a:lnTo>
                  <a:lnTo>
                    <a:pt x="1576" y="526"/>
                  </a:lnTo>
                  <a:lnTo>
                    <a:pt x="1576" y="520"/>
                  </a:lnTo>
                  <a:close/>
                  <a:moveTo>
                    <a:pt x="1639" y="520"/>
                  </a:moveTo>
                  <a:lnTo>
                    <a:pt x="1685" y="520"/>
                  </a:lnTo>
                  <a:lnTo>
                    <a:pt x="1685" y="526"/>
                  </a:lnTo>
                  <a:lnTo>
                    <a:pt x="1639" y="526"/>
                  </a:lnTo>
                  <a:lnTo>
                    <a:pt x="1639" y="520"/>
                  </a:lnTo>
                  <a:close/>
                  <a:moveTo>
                    <a:pt x="1702" y="520"/>
                  </a:moveTo>
                  <a:lnTo>
                    <a:pt x="1748" y="520"/>
                  </a:lnTo>
                  <a:lnTo>
                    <a:pt x="1748" y="526"/>
                  </a:lnTo>
                  <a:lnTo>
                    <a:pt x="1702" y="526"/>
                  </a:lnTo>
                  <a:lnTo>
                    <a:pt x="1702" y="520"/>
                  </a:lnTo>
                  <a:close/>
                  <a:moveTo>
                    <a:pt x="1765" y="520"/>
                  </a:moveTo>
                  <a:lnTo>
                    <a:pt x="1811" y="520"/>
                  </a:lnTo>
                  <a:lnTo>
                    <a:pt x="1811" y="526"/>
                  </a:lnTo>
                  <a:lnTo>
                    <a:pt x="1765" y="526"/>
                  </a:lnTo>
                  <a:lnTo>
                    <a:pt x="1765" y="520"/>
                  </a:lnTo>
                  <a:close/>
                  <a:moveTo>
                    <a:pt x="1828" y="520"/>
                  </a:moveTo>
                  <a:lnTo>
                    <a:pt x="1874" y="520"/>
                  </a:lnTo>
                  <a:lnTo>
                    <a:pt x="1874" y="526"/>
                  </a:lnTo>
                  <a:lnTo>
                    <a:pt x="1828" y="526"/>
                  </a:lnTo>
                  <a:lnTo>
                    <a:pt x="1828" y="520"/>
                  </a:lnTo>
                  <a:close/>
                  <a:moveTo>
                    <a:pt x="1891" y="520"/>
                  </a:moveTo>
                  <a:lnTo>
                    <a:pt x="1937" y="520"/>
                  </a:lnTo>
                  <a:lnTo>
                    <a:pt x="1937" y="526"/>
                  </a:lnTo>
                  <a:lnTo>
                    <a:pt x="1891" y="526"/>
                  </a:lnTo>
                  <a:lnTo>
                    <a:pt x="1891" y="520"/>
                  </a:lnTo>
                  <a:close/>
                  <a:moveTo>
                    <a:pt x="1954" y="520"/>
                  </a:moveTo>
                  <a:lnTo>
                    <a:pt x="2000" y="520"/>
                  </a:lnTo>
                  <a:lnTo>
                    <a:pt x="2000" y="526"/>
                  </a:lnTo>
                  <a:lnTo>
                    <a:pt x="1954" y="526"/>
                  </a:lnTo>
                  <a:lnTo>
                    <a:pt x="1954" y="520"/>
                  </a:lnTo>
                  <a:close/>
                  <a:moveTo>
                    <a:pt x="2017" y="520"/>
                  </a:moveTo>
                  <a:lnTo>
                    <a:pt x="2063" y="520"/>
                  </a:lnTo>
                  <a:lnTo>
                    <a:pt x="2063" y="526"/>
                  </a:lnTo>
                  <a:lnTo>
                    <a:pt x="2017" y="526"/>
                  </a:lnTo>
                  <a:lnTo>
                    <a:pt x="2017" y="520"/>
                  </a:lnTo>
                  <a:close/>
                  <a:moveTo>
                    <a:pt x="2080" y="520"/>
                  </a:moveTo>
                  <a:lnTo>
                    <a:pt x="2126" y="520"/>
                  </a:lnTo>
                  <a:lnTo>
                    <a:pt x="2126" y="526"/>
                  </a:lnTo>
                  <a:lnTo>
                    <a:pt x="2080" y="526"/>
                  </a:lnTo>
                  <a:lnTo>
                    <a:pt x="2080" y="520"/>
                  </a:lnTo>
                  <a:close/>
                  <a:moveTo>
                    <a:pt x="2143" y="520"/>
                  </a:moveTo>
                  <a:lnTo>
                    <a:pt x="2189" y="520"/>
                  </a:lnTo>
                  <a:lnTo>
                    <a:pt x="2189" y="526"/>
                  </a:lnTo>
                  <a:lnTo>
                    <a:pt x="2143" y="526"/>
                  </a:lnTo>
                  <a:lnTo>
                    <a:pt x="2143" y="520"/>
                  </a:lnTo>
                  <a:close/>
                  <a:moveTo>
                    <a:pt x="2206" y="520"/>
                  </a:moveTo>
                  <a:lnTo>
                    <a:pt x="2252" y="520"/>
                  </a:lnTo>
                  <a:lnTo>
                    <a:pt x="2252" y="526"/>
                  </a:lnTo>
                  <a:lnTo>
                    <a:pt x="2206" y="526"/>
                  </a:lnTo>
                  <a:lnTo>
                    <a:pt x="2206" y="520"/>
                  </a:lnTo>
                  <a:close/>
                  <a:moveTo>
                    <a:pt x="2269" y="520"/>
                  </a:moveTo>
                  <a:lnTo>
                    <a:pt x="2315" y="520"/>
                  </a:lnTo>
                  <a:lnTo>
                    <a:pt x="2315" y="526"/>
                  </a:lnTo>
                  <a:lnTo>
                    <a:pt x="2269" y="526"/>
                  </a:lnTo>
                  <a:lnTo>
                    <a:pt x="2269" y="520"/>
                  </a:lnTo>
                  <a:close/>
                  <a:moveTo>
                    <a:pt x="2332" y="520"/>
                  </a:moveTo>
                  <a:lnTo>
                    <a:pt x="2378" y="520"/>
                  </a:lnTo>
                  <a:lnTo>
                    <a:pt x="2378" y="526"/>
                  </a:lnTo>
                  <a:lnTo>
                    <a:pt x="2332" y="526"/>
                  </a:lnTo>
                  <a:lnTo>
                    <a:pt x="2332" y="520"/>
                  </a:lnTo>
                  <a:close/>
                  <a:moveTo>
                    <a:pt x="2396" y="520"/>
                  </a:moveTo>
                  <a:lnTo>
                    <a:pt x="2441" y="520"/>
                  </a:lnTo>
                  <a:lnTo>
                    <a:pt x="2441" y="526"/>
                  </a:lnTo>
                  <a:lnTo>
                    <a:pt x="2396" y="526"/>
                  </a:lnTo>
                  <a:lnTo>
                    <a:pt x="2396" y="520"/>
                  </a:lnTo>
                  <a:close/>
                  <a:moveTo>
                    <a:pt x="2459" y="520"/>
                  </a:moveTo>
                  <a:lnTo>
                    <a:pt x="2504" y="520"/>
                  </a:lnTo>
                  <a:lnTo>
                    <a:pt x="2504" y="526"/>
                  </a:lnTo>
                  <a:lnTo>
                    <a:pt x="2459" y="526"/>
                  </a:lnTo>
                  <a:lnTo>
                    <a:pt x="2459" y="520"/>
                  </a:lnTo>
                  <a:close/>
                  <a:moveTo>
                    <a:pt x="2522" y="520"/>
                  </a:moveTo>
                  <a:lnTo>
                    <a:pt x="2567" y="520"/>
                  </a:lnTo>
                  <a:lnTo>
                    <a:pt x="2567" y="526"/>
                  </a:lnTo>
                  <a:lnTo>
                    <a:pt x="2522" y="526"/>
                  </a:lnTo>
                  <a:lnTo>
                    <a:pt x="2522" y="520"/>
                  </a:lnTo>
                  <a:close/>
                  <a:moveTo>
                    <a:pt x="2585" y="520"/>
                  </a:moveTo>
                  <a:lnTo>
                    <a:pt x="2631" y="520"/>
                  </a:lnTo>
                  <a:lnTo>
                    <a:pt x="2631" y="526"/>
                  </a:lnTo>
                  <a:lnTo>
                    <a:pt x="2585" y="526"/>
                  </a:lnTo>
                  <a:lnTo>
                    <a:pt x="2585" y="520"/>
                  </a:lnTo>
                  <a:close/>
                  <a:moveTo>
                    <a:pt x="2648" y="520"/>
                  </a:moveTo>
                  <a:lnTo>
                    <a:pt x="2694" y="520"/>
                  </a:lnTo>
                  <a:lnTo>
                    <a:pt x="2694" y="526"/>
                  </a:lnTo>
                  <a:lnTo>
                    <a:pt x="2648" y="526"/>
                  </a:lnTo>
                  <a:lnTo>
                    <a:pt x="2648" y="520"/>
                  </a:lnTo>
                  <a:close/>
                  <a:moveTo>
                    <a:pt x="2711" y="520"/>
                  </a:moveTo>
                  <a:lnTo>
                    <a:pt x="2757" y="520"/>
                  </a:lnTo>
                  <a:lnTo>
                    <a:pt x="2757" y="526"/>
                  </a:lnTo>
                  <a:lnTo>
                    <a:pt x="2711" y="526"/>
                  </a:lnTo>
                  <a:lnTo>
                    <a:pt x="2711" y="520"/>
                  </a:lnTo>
                  <a:close/>
                  <a:moveTo>
                    <a:pt x="2774" y="520"/>
                  </a:moveTo>
                  <a:lnTo>
                    <a:pt x="2820" y="520"/>
                  </a:lnTo>
                  <a:lnTo>
                    <a:pt x="2820" y="526"/>
                  </a:lnTo>
                  <a:lnTo>
                    <a:pt x="2774" y="526"/>
                  </a:lnTo>
                  <a:lnTo>
                    <a:pt x="2774" y="520"/>
                  </a:lnTo>
                  <a:close/>
                  <a:moveTo>
                    <a:pt x="2837" y="520"/>
                  </a:moveTo>
                  <a:lnTo>
                    <a:pt x="2883" y="520"/>
                  </a:lnTo>
                  <a:lnTo>
                    <a:pt x="2883" y="526"/>
                  </a:lnTo>
                  <a:lnTo>
                    <a:pt x="2837" y="526"/>
                  </a:lnTo>
                  <a:lnTo>
                    <a:pt x="2837" y="520"/>
                  </a:lnTo>
                  <a:close/>
                  <a:moveTo>
                    <a:pt x="2900" y="520"/>
                  </a:moveTo>
                  <a:lnTo>
                    <a:pt x="2946" y="520"/>
                  </a:lnTo>
                  <a:lnTo>
                    <a:pt x="2946" y="526"/>
                  </a:lnTo>
                  <a:lnTo>
                    <a:pt x="2900" y="526"/>
                  </a:lnTo>
                  <a:lnTo>
                    <a:pt x="2900" y="520"/>
                  </a:lnTo>
                  <a:close/>
                  <a:moveTo>
                    <a:pt x="2963" y="520"/>
                  </a:moveTo>
                  <a:lnTo>
                    <a:pt x="3009" y="520"/>
                  </a:lnTo>
                  <a:lnTo>
                    <a:pt x="3009" y="526"/>
                  </a:lnTo>
                  <a:lnTo>
                    <a:pt x="2963" y="526"/>
                  </a:lnTo>
                  <a:lnTo>
                    <a:pt x="2963" y="520"/>
                  </a:lnTo>
                  <a:close/>
                  <a:moveTo>
                    <a:pt x="3026" y="520"/>
                  </a:moveTo>
                  <a:lnTo>
                    <a:pt x="3072" y="520"/>
                  </a:lnTo>
                  <a:lnTo>
                    <a:pt x="3072" y="526"/>
                  </a:lnTo>
                  <a:lnTo>
                    <a:pt x="3026" y="526"/>
                  </a:lnTo>
                  <a:lnTo>
                    <a:pt x="3026" y="520"/>
                  </a:lnTo>
                  <a:close/>
                  <a:moveTo>
                    <a:pt x="3089" y="520"/>
                  </a:moveTo>
                  <a:lnTo>
                    <a:pt x="3135" y="520"/>
                  </a:lnTo>
                  <a:lnTo>
                    <a:pt x="3135" y="526"/>
                  </a:lnTo>
                  <a:lnTo>
                    <a:pt x="3089" y="526"/>
                  </a:lnTo>
                  <a:lnTo>
                    <a:pt x="3089" y="520"/>
                  </a:lnTo>
                  <a:close/>
                  <a:moveTo>
                    <a:pt x="3152" y="520"/>
                  </a:moveTo>
                  <a:lnTo>
                    <a:pt x="3198" y="520"/>
                  </a:lnTo>
                  <a:lnTo>
                    <a:pt x="3198" y="526"/>
                  </a:lnTo>
                  <a:lnTo>
                    <a:pt x="3152" y="526"/>
                  </a:lnTo>
                  <a:lnTo>
                    <a:pt x="3152" y="520"/>
                  </a:lnTo>
                  <a:close/>
                  <a:moveTo>
                    <a:pt x="3215" y="520"/>
                  </a:moveTo>
                  <a:lnTo>
                    <a:pt x="3261" y="520"/>
                  </a:lnTo>
                  <a:lnTo>
                    <a:pt x="3261" y="526"/>
                  </a:lnTo>
                  <a:lnTo>
                    <a:pt x="3215" y="526"/>
                  </a:lnTo>
                  <a:lnTo>
                    <a:pt x="3215" y="520"/>
                  </a:lnTo>
                  <a:close/>
                  <a:moveTo>
                    <a:pt x="3278" y="520"/>
                  </a:moveTo>
                  <a:lnTo>
                    <a:pt x="3324" y="520"/>
                  </a:lnTo>
                  <a:lnTo>
                    <a:pt x="3324" y="526"/>
                  </a:lnTo>
                  <a:lnTo>
                    <a:pt x="3278" y="526"/>
                  </a:lnTo>
                  <a:lnTo>
                    <a:pt x="3278" y="520"/>
                  </a:lnTo>
                  <a:close/>
                  <a:moveTo>
                    <a:pt x="3341" y="520"/>
                  </a:moveTo>
                  <a:lnTo>
                    <a:pt x="3387" y="520"/>
                  </a:lnTo>
                  <a:lnTo>
                    <a:pt x="3387" y="526"/>
                  </a:lnTo>
                  <a:lnTo>
                    <a:pt x="3341" y="526"/>
                  </a:lnTo>
                  <a:lnTo>
                    <a:pt x="3341" y="520"/>
                  </a:lnTo>
                  <a:close/>
                  <a:moveTo>
                    <a:pt x="3404" y="520"/>
                  </a:moveTo>
                  <a:lnTo>
                    <a:pt x="3450" y="520"/>
                  </a:lnTo>
                  <a:lnTo>
                    <a:pt x="3450" y="526"/>
                  </a:lnTo>
                  <a:lnTo>
                    <a:pt x="3404" y="526"/>
                  </a:lnTo>
                  <a:lnTo>
                    <a:pt x="3404" y="520"/>
                  </a:lnTo>
                  <a:close/>
                  <a:moveTo>
                    <a:pt x="3467" y="520"/>
                  </a:moveTo>
                  <a:lnTo>
                    <a:pt x="3513" y="520"/>
                  </a:lnTo>
                  <a:lnTo>
                    <a:pt x="3513" y="526"/>
                  </a:lnTo>
                  <a:lnTo>
                    <a:pt x="3467" y="526"/>
                  </a:lnTo>
                  <a:lnTo>
                    <a:pt x="3467" y="520"/>
                  </a:lnTo>
                  <a:close/>
                  <a:moveTo>
                    <a:pt x="3530" y="520"/>
                  </a:moveTo>
                  <a:lnTo>
                    <a:pt x="3576" y="520"/>
                  </a:lnTo>
                  <a:lnTo>
                    <a:pt x="3576" y="526"/>
                  </a:lnTo>
                  <a:lnTo>
                    <a:pt x="3530" y="526"/>
                  </a:lnTo>
                  <a:lnTo>
                    <a:pt x="3530" y="520"/>
                  </a:lnTo>
                  <a:close/>
                  <a:moveTo>
                    <a:pt x="3593" y="520"/>
                  </a:moveTo>
                  <a:lnTo>
                    <a:pt x="3639" y="520"/>
                  </a:lnTo>
                  <a:lnTo>
                    <a:pt x="3639" y="526"/>
                  </a:lnTo>
                  <a:lnTo>
                    <a:pt x="3593" y="526"/>
                  </a:lnTo>
                  <a:lnTo>
                    <a:pt x="3593" y="520"/>
                  </a:lnTo>
                  <a:close/>
                  <a:moveTo>
                    <a:pt x="3656" y="520"/>
                  </a:moveTo>
                  <a:lnTo>
                    <a:pt x="3702" y="520"/>
                  </a:lnTo>
                  <a:lnTo>
                    <a:pt x="3702" y="526"/>
                  </a:lnTo>
                  <a:lnTo>
                    <a:pt x="3656" y="526"/>
                  </a:lnTo>
                  <a:lnTo>
                    <a:pt x="3656" y="520"/>
                  </a:lnTo>
                  <a:close/>
                  <a:moveTo>
                    <a:pt x="3719" y="520"/>
                  </a:moveTo>
                  <a:lnTo>
                    <a:pt x="3765" y="520"/>
                  </a:lnTo>
                  <a:lnTo>
                    <a:pt x="3765" y="526"/>
                  </a:lnTo>
                  <a:lnTo>
                    <a:pt x="3719" y="526"/>
                  </a:lnTo>
                  <a:lnTo>
                    <a:pt x="3719" y="520"/>
                  </a:lnTo>
                  <a:close/>
                  <a:moveTo>
                    <a:pt x="3782" y="520"/>
                  </a:moveTo>
                  <a:lnTo>
                    <a:pt x="3828" y="520"/>
                  </a:lnTo>
                  <a:lnTo>
                    <a:pt x="3828" y="526"/>
                  </a:lnTo>
                  <a:lnTo>
                    <a:pt x="3782" y="526"/>
                  </a:lnTo>
                  <a:lnTo>
                    <a:pt x="3782" y="520"/>
                  </a:lnTo>
                  <a:close/>
                  <a:moveTo>
                    <a:pt x="3846" y="520"/>
                  </a:moveTo>
                  <a:lnTo>
                    <a:pt x="3891" y="520"/>
                  </a:lnTo>
                  <a:lnTo>
                    <a:pt x="3891" y="526"/>
                  </a:lnTo>
                  <a:lnTo>
                    <a:pt x="3846" y="526"/>
                  </a:lnTo>
                  <a:lnTo>
                    <a:pt x="3846" y="520"/>
                  </a:lnTo>
                  <a:close/>
                  <a:moveTo>
                    <a:pt x="3909" y="520"/>
                  </a:moveTo>
                  <a:lnTo>
                    <a:pt x="3954" y="520"/>
                  </a:lnTo>
                  <a:lnTo>
                    <a:pt x="3954" y="526"/>
                  </a:lnTo>
                  <a:lnTo>
                    <a:pt x="3909" y="526"/>
                  </a:lnTo>
                  <a:lnTo>
                    <a:pt x="3909" y="520"/>
                  </a:lnTo>
                  <a:close/>
                  <a:moveTo>
                    <a:pt x="3972" y="520"/>
                  </a:moveTo>
                  <a:lnTo>
                    <a:pt x="4017" y="520"/>
                  </a:lnTo>
                  <a:lnTo>
                    <a:pt x="4017" y="526"/>
                  </a:lnTo>
                  <a:lnTo>
                    <a:pt x="3972" y="526"/>
                  </a:lnTo>
                  <a:lnTo>
                    <a:pt x="3972" y="520"/>
                  </a:lnTo>
                  <a:close/>
                  <a:moveTo>
                    <a:pt x="4035" y="520"/>
                  </a:moveTo>
                  <a:lnTo>
                    <a:pt x="4080" y="520"/>
                  </a:lnTo>
                  <a:lnTo>
                    <a:pt x="4080" y="526"/>
                  </a:lnTo>
                  <a:lnTo>
                    <a:pt x="4035" y="526"/>
                  </a:lnTo>
                  <a:lnTo>
                    <a:pt x="4035" y="520"/>
                  </a:lnTo>
                  <a:close/>
                  <a:moveTo>
                    <a:pt x="4098" y="520"/>
                  </a:moveTo>
                  <a:lnTo>
                    <a:pt x="4144" y="520"/>
                  </a:lnTo>
                  <a:lnTo>
                    <a:pt x="4144" y="526"/>
                  </a:lnTo>
                  <a:lnTo>
                    <a:pt x="4098" y="526"/>
                  </a:lnTo>
                  <a:lnTo>
                    <a:pt x="4098" y="520"/>
                  </a:lnTo>
                  <a:close/>
                  <a:moveTo>
                    <a:pt x="4161" y="520"/>
                  </a:moveTo>
                  <a:lnTo>
                    <a:pt x="4207" y="520"/>
                  </a:lnTo>
                  <a:lnTo>
                    <a:pt x="4207" y="526"/>
                  </a:lnTo>
                  <a:lnTo>
                    <a:pt x="4161" y="526"/>
                  </a:lnTo>
                  <a:lnTo>
                    <a:pt x="4161" y="520"/>
                  </a:lnTo>
                  <a:close/>
                  <a:moveTo>
                    <a:pt x="4224" y="520"/>
                  </a:moveTo>
                  <a:lnTo>
                    <a:pt x="4270" y="520"/>
                  </a:lnTo>
                  <a:lnTo>
                    <a:pt x="4270" y="526"/>
                  </a:lnTo>
                  <a:lnTo>
                    <a:pt x="4224" y="526"/>
                  </a:lnTo>
                  <a:lnTo>
                    <a:pt x="4224" y="520"/>
                  </a:lnTo>
                  <a:close/>
                  <a:moveTo>
                    <a:pt x="4287" y="520"/>
                  </a:moveTo>
                  <a:lnTo>
                    <a:pt x="4333" y="520"/>
                  </a:lnTo>
                  <a:lnTo>
                    <a:pt x="4333" y="526"/>
                  </a:lnTo>
                  <a:lnTo>
                    <a:pt x="4287" y="526"/>
                  </a:lnTo>
                  <a:lnTo>
                    <a:pt x="4287" y="520"/>
                  </a:lnTo>
                  <a:close/>
                  <a:moveTo>
                    <a:pt x="4350" y="520"/>
                  </a:moveTo>
                  <a:lnTo>
                    <a:pt x="4396" y="520"/>
                  </a:lnTo>
                  <a:lnTo>
                    <a:pt x="4396" y="526"/>
                  </a:lnTo>
                  <a:lnTo>
                    <a:pt x="4350" y="526"/>
                  </a:lnTo>
                  <a:lnTo>
                    <a:pt x="4350" y="520"/>
                  </a:lnTo>
                  <a:close/>
                  <a:moveTo>
                    <a:pt x="4413" y="520"/>
                  </a:moveTo>
                  <a:lnTo>
                    <a:pt x="4447" y="520"/>
                  </a:lnTo>
                  <a:lnTo>
                    <a:pt x="4447" y="526"/>
                  </a:lnTo>
                  <a:lnTo>
                    <a:pt x="4413" y="526"/>
                  </a:lnTo>
                  <a:lnTo>
                    <a:pt x="4413" y="520"/>
                  </a:lnTo>
                  <a:close/>
                  <a:moveTo>
                    <a:pt x="0" y="257"/>
                  </a:moveTo>
                  <a:lnTo>
                    <a:pt x="46" y="257"/>
                  </a:lnTo>
                  <a:lnTo>
                    <a:pt x="46" y="263"/>
                  </a:lnTo>
                  <a:lnTo>
                    <a:pt x="0" y="263"/>
                  </a:lnTo>
                  <a:lnTo>
                    <a:pt x="0" y="257"/>
                  </a:lnTo>
                  <a:close/>
                  <a:moveTo>
                    <a:pt x="63" y="257"/>
                  </a:moveTo>
                  <a:lnTo>
                    <a:pt x="109" y="257"/>
                  </a:lnTo>
                  <a:lnTo>
                    <a:pt x="109" y="263"/>
                  </a:lnTo>
                  <a:lnTo>
                    <a:pt x="63" y="263"/>
                  </a:lnTo>
                  <a:lnTo>
                    <a:pt x="63" y="257"/>
                  </a:lnTo>
                  <a:close/>
                  <a:moveTo>
                    <a:pt x="126" y="257"/>
                  </a:moveTo>
                  <a:lnTo>
                    <a:pt x="172" y="257"/>
                  </a:lnTo>
                  <a:lnTo>
                    <a:pt x="172" y="263"/>
                  </a:lnTo>
                  <a:lnTo>
                    <a:pt x="126" y="263"/>
                  </a:lnTo>
                  <a:lnTo>
                    <a:pt x="126" y="257"/>
                  </a:lnTo>
                  <a:close/>
                  <a:moveTo>
                    <a:pt x="189" y="257"/>
                  </a:moveTo>
                  <a:lnTo>
                    <a:pt x="235" y="257"/>
                  </a:lnTo>
                  <a:lnTo>
                    <a:pt x="235" y="263"/>
                  </a:lnTo>
                  <a:lnTo>
                    <a:pt x="189" y="263"/>
                  </a:lnTo>
                  <a:lnTo>
                    <a:pt x="189" y="257"/>
                  </a:lnTo>
                  <a:close/>
                  <a:moveTo>
                    <a:pt x="252" y="257"/>
                  </a:moveTo>
                  <a:lnTo>
                    <a:pt x="298" y="257"/>
                  </a:lnTo>
                  <a:lnTo>
                    <a:pt x="298" y="263"/>
                  </a:lnTo>
                  <a:lnTo>
                    <a:pt x="252" y="263"/>
                  </a:lnTo>
                  <a:lnTo>
                    <a:pt x="252" y="257"/>
                  </a:lnTo>
                  <a:close/>
                  <a:moveTo>
                    <a:pt x="315" y="257"/>
                  </a:moveTo>
                  <a:lnTo>
                    <a:pt x="361" y="257"/>
                  </a:lnTo>
                  <a:lnTo>
                    <a:pt x="361" y="263"/>
                  </a:lnTo>
                  <a:lnTo>
                    <a:pt x="315" y="263"/>
                  </a:lnTo>
                  <a:lnTo>
                    <a:pt x="315" y="257"/>
                  </a:lnTo>
                  <a:close/>
                  <a:moveTo>
                    <a:pt x="378" y="257"/>
                  </a:moveTo>
                  <a:lnTo>
                    <a:pt x="424" y="257"/>
                  </a:lnTo>
                  <a:lnTo>
                    <a:pt x="424" y="263"/>
                  </a:lnTo>
                  <a:lnTo>
                    <a:pt x="378" y="263"/>
                  </a:lnTo>
                  <a:lnTo>
                    <a:pt x="378" y="257"/>
                  </a:lnTo>
                  <a:close/>
                  <a:moveTo>
                    <a:pt x="441" y="257"/>
                  </a:moveTo>
                  <a:lnTo>
                    <a:pt x="487" y="257"/>
                  </a:lnTo>
                  <a:lnTo>
                    <a:pt x="487" y="263"/>
                  </a:lnTo>
                  <a:lnTo>
                    <a:pt x="441" y="263"/>
                  </a:lnTo>
                  <a:lnTo>
                    <a:pt x="441" y="257"/>
                  </a:lnTo>
                  <a:close/>
                  <a:moveTo>
                    <a:pt x="504" y="257"/>
                  </a:moveTo>
                  <a:lnTo>
                    <a:pt x="550" y="257"/>
                  </a:lnTo>
                  <a:lnTo>
                    <a:pt x="550" y="263"/>
                  </a:lnTo>
                  <a:lnTo>
                    <a:pt x="504" y="263"/>
                  </a:lnTo>
                  <a:lnTo>
                    <a:pt x="504" y="257"/>
                  </a:lnTo>
                  <a:close/>
                  <a:moveTo>
                    <a:pt x="567" y="257"/>
                  </a:moveTo>
                  <a:lnTo>
                    <a:pt x="613" y="257"/>
                  </a:lnTo>
                  <a:lnTo>
                    <a:pt x="613" y="263"/>
                  </a:lnTo>
                  <a:lnTo>
                    <a:pt x="567" y="263"/>
                  </a:lnTo>
                  <a:lnTo>
                    <a:pt x="567" y="257"/>
                  </a:lnTo>
                  <a:close/>
                  <a:moveTo>
                    <a:pt x="630" y="257"/>
                  </a:moveTo>
                  <a:lnTo>
                    <a:pt x="676" y="257"/>
                  </a:lnTo>
                  <a:lnTo>
                    <a:pt x="676" y="263"/>
                  </a:lnTo>
                  <a:lnTo>
                    <a:pt x="630" y="263"/>
                  </a:lnTo>
                  <a:lnTo>
                    <a:pt x="630" y="257"/>
                  </a:lnTo>
                  <a:close/>
                  <a:moveTo>
                    <a:pt x="693" y="257"/>
                  </a:moveTo>
                  <a:lnTo>
                    <a:pt x="739" y="257"/>
                  </a:lnTo>
                  <a:lnTo>
                    <a:pt x="739" y="263"/>
                  </a:lnTo>
                  <a:lnTo>
                    <a:pt x="693" y="263"/>
                  </a:lnTo>
                  <a:lnTo>
                    <a:pt x="693" y="257"/>
                  </a:lnTo>
                  <a:close/>
                  <a:moveTo>
                    <a:pt x="756" y="257"/>
                  </a:moveTo>
                  <a:lnTo>
                    <a:pt x="802" y="257"/>
                  </a:lnTo>
                  <a:lnTo>
                    <a:pt x="802" y="263"/>
                  </a:lnTo>
                  <a:lnTo>
                    <a:pt x="756" y="263"/>
                  </a:lnTo>
                  <a:lnTo>
                    <a:pt x="756" y="257"/>
                  </a:lnTo>
                  <a:close/>
                  <a:moveTo>
                    <a:pt x="819" y="257"/>
                  </a:moveTo>
                  <a:lnTo>
                    <a:pt x="865" y="257"/>
                  </a:lnTo>
                  <a:lnTo>
                    <a:pt x="865" y="263"/>
                  </a:lnTo>
                  <a:lnTo>
                    <a:pt x="819" y="263"/>
                  </a:lnTo>
                  <a:lnTo>
                    <a:pt x="819" y="257"/>
                  </a:lnTo>
                  <a:close/>
                  <a:moveTo>
                    <a:pt x="883" y="257"/>
                  </a:moveTo>
                  <a:lnTo>
                    <a:pt x="928" y="257"/>
                  </a:lnTo>
                  <a:lnTo>
                    <a:pt x="928" y="263"/>
                  </a:lnTo>
                  <a:lnTo>
                    <a:pt x="883" y="263"/>
                  </a:lnTo>
                  <a:lnTo>
                    <a:pt x="883" y="257"/>
                  </a:lnTo>
                  <a:close/>
                  <a:moveTo>
                    <a:pt x="946" y="257"/>
                  </a:moveTo>
                  <a:lnTo>
                    <a:pt x="991" y="257"/>
                  </a:lnTo>
                  <a:lnTo>
                    <a:pt x="991" y="263"/>
                  </a:lnTo>
                  <a:lnTo>
                    <a:pt x="946" y="263"/>
                  </a:lnTo>
                  <a:lnTo>
                    <a:pt x="946" y="257"/>
                  </a:lnTo>
                  <a:close/>
                  <a:moveTo>
                    <a:pt x="1009" y="257"/>
                  </a:moveTo>
                  <a:lnTo>
                    <a:pt x="1054" y="257"/>
                  </a:lnTo>
                  <a:lnTo>
                    <a:pt x="1054" y="263"/>
                  </a:lnTo>
                  <a:lnTo>
                    <a:pt x="1009" y="263"/>
                  </a:lnTo>
                  <a:lnTo>
                    <a:pt x="1009" y="257"/>
                  </a:lnTo>
                  <a:close/>
                  <a:moveTo>
                    <a:pt x="1072" y="257"/>
                  </a:moveTo>
                  <a:lnTo>
                    <a:pt x="1118" y="257"/>
                  </a:lnTo>
                  <a:lnTo>
                    <a:pt x="1118" y="263"/>
                  </a:lnTo>
                  <a:lnTo>
                    <a:pt x="1072" y="263"/>
                  </a:lnTo>
                  <a:lnTo>
                    <a:pt x="1072" y="257"/>
                  </a:lnTo>
                  <a:close/>
                  <a:moveTo>
                    <a:pt x="1135" y="257"/>
                  </a:moveTo>
                  <a:lnTo>
                    <a:pt x="1181" y="257"/>
                  </a:lnTo>
                  <a:lnTo>
                    <a:pt x="1181" y="263"/>
                  </a:lnTo>
                  <a:lnTo>
                    <a:pt x="1135" y="263"/>
                  </a:lnTo>
                  <a:lnTo>
                    <a:pt x="1135" y="257"/>
                  </a:lnTo>
                  <a:close/>
                  <a:moveTo>
                    <a:pt x="1198" y="257"/>
                  </a:moveTo>
                  <a:lnTo>
                    <a:pt x="1244" y="257"/>
                  </a:lnTo>
                  <a:lnTo>
                    <a:pt x="1244" y="263"/>
                  </a:lnTo>
                  <a:lnTo>
                    <a:pt x="1198" y="263"/>
                  </a:lnTo>
                  <a:lnTo>
                    <a:pt x="1198" y="257"/>
                  </a:lnTo>
                  <a:close/>
                  <a:moveTo>
                    <a:pt x="1261" y="257"/>
                  </a:moveTo>
                  <a:lnTo>
                    <a:pt x="1307" y="257"/>
                  </a:lnTo>
                  <a:lnTo>
                    <a:pt x="1307" y="263"/>
                  </a:lnTo>
                  <a:lnTo>
                    <a:pt x="1261" y="263"/>
                  </a:lnTo>
                  <a:lnTo>
                    <a:pt x="1261" y="257"/>
                  </a:lnTo>
                  <a:close/>
                  <a:moveTo>
                    <a:pt x="1324" y="257"/>
                  </a:moveTo>
                  <a:lnTo>
                    <a:pt x="1370" y="257"/>
                  </a:lnTo>
                  <a:lnTo>
                    <a:pt x="1370" y="263"/>
                  </a:lnTo>
                  <a:lnTo>
                    <a:pt x="1324" y="263"/>
                  </a:lnTo>
                  <a:lnTo>
                    <a:pt x="1324" y="257"/>
                  </a:lnTo>
                  <a:close/>
                  <a:moveTo>
                    <a:pt x="1387" y="257"/>
                  </a:moveTo>
                  <a:lnTo>
                    <a:pt x="1433" y="257"/>
                  </a:lnTo>
                  <a:lnTo>
                    <a:pt x="1433" y="263"/>
                  </a:lnTo>
                  <a:lnTo>
                    <a:pt x="1387" y="263"/>
                  </a:lnTo>
                  <a:lnTo>
                    <a:pt x="1387" y="257"/>
                  </a:lnTo>
                  <a:close/>
                  <a:moveTo>
                    <a:pt x="1450" y="257"/>
                  </a:moveTo>
                  <a:lnTo>
                    <a:pt x="1496" y="257"/>
                  </a:lnTo>
                  <a:lnTo>
                    <a:pt x="1496" y="263"/>
                  </a:lnTo>
                  <a:lnTo>
                    <a:pt x="1450" y="263"/>
                  </a:lnTo>
                  <a:lnTo>
                    <a:pt x="1450" y="257"/>
                  </a:lnTo>
                  <a:close/>
                  <a:moveTo>
                    <a:pt x="1513" y="257"/>
                  </a:moveTo>
                  <a:lnTo>
                    <a:pt x="1559" y="257"/>
                  </a:lnTo>
                  <a:lnTo>
                    <a:pt x="1559" y="263"/>
                  </a:lnTo>
                  <a:lnTo>
                    <a:pt x="1513" y="263"/>
                  </a:lnTo>
                  <a:lnTo>
                    <a:pt x="1513" y="257"/>
                  </a:lnTo>
                  <a:close/>
                  <a:moveTo>
                    <a:pt x="1576" y="257"/>
                  </a:moveTo>
                  <a:lnTo>
                    <a:pt x="1622" y="257"/>
                  </a:lnTo>
                  <a:lnTo>
                    <a:pt x="1622" y="263"/>
                  </a:lnTo>
                  <a:lnTo>
                    <a:pt x="1576" y="263"/>
                  </a:lnTo>
                  <a:lnTo>
                    <a:pt x="1576" y="257"/>
                  </a:lnTo>
                  <a:close/>
                  <a:moveTo>
                    <a:pt x="1639" y="257"/>
                  </a:moveTo>
                  <a:lnTo>
                    <a:pt x="1685" y="257"/>
                  </a:lnTo>
                  <a:lnTo>
                    <a:pt x="1685" y="263"/>
                  </a:lnTo>
                  <a:lnTo>
                    <a:pt x="1639" y="263"/>
                  </a:lnTo>
                  <a:lnTo>
                    <a:pt x="1639" y="257"/>
                  </a:lnTo>
                  <a:close/>
                  <a:moveTo>
                    <a:pt x="1702" y="257"/>
                  </a:moveTo>
                  <a:lnTo>
                    <a:pt x="1748" y="257"/>
                  </a:lnTo>
                  <a:lnTo>
                    <a:pt x="1748" y="263"/>
                  </a:lnTo>
                  <a:lnTo>
                    <a:pt x="1702" y="263"/>
                  </a:lnTo>
                  <a:lnTo>
                    <a:pt x="1702" y="257"/>
                  </a:lnTo>
                  <a:close/>
                  <a:moveTo>
                    <a:pt x="1765" y="257"/>
                  </a:moveTo>
                  <a:lnTo>
                    <a:pt x="1811" y="257"/>
                  </a:lnTo>
                  <a:lnTo>
                    <a:pt x="1811" y="263"/>
                  </a:lnTo>
                  <a:lnTo>
                    <a:pt x="1765" y="263"/>
                  </a:lnTo>
                  <a:lnTo>
                    <a:pt x="1765" y="257"/>
                  </a:lnTo>
                  <a:close/>
                  <a:moveTo>
                    <a:pt x="1828" y="257"/>
                  </a:moveTo>
                  <a:lnTo>
                    <a:pt x="1874" y="257"/>
                  </a:lnTo>
                  <a:lnTo>
                    <a:pt x="1874" y="263"/>
                  </a:lnTo>
                  <a:lnTo>
                    <a:pt x="1828" y="263"/>
                  </a:lnTo>
                  <a:lnTo>
                    <a:pt x="1828" y="257"/>
                  </a:lnTo>
                  <a:close/>
                  <a:moveTo>
                    <a:pt x="1891" y="257"/>
                  </a:moveTo>
                  <a:lnTo>
                    <a:pt x="1937" y="257"/>
                  </a:lnTo>
                  <a:lnTo>
                    <a:pt x="1937" y="263"/>
                  </a:lnTo>
                  <a:lnTo>
                    <a:pt x="1891" y="263"/>
                  </a:lnTo>
                  <a:lnTo>
                    <a:pt x="1891" y="257"/>
                  </a:lnTo>
                  <a:close/>
                  <a:moveTo>
                    <a:pt x="1954" y="257"/>
                  </a:moveTo>
                  <a:lnTo>
                    <a:pt x="2000" y="257"/>
                  </a:lnTo>
                  <a:lnTo>
                    <a:pt x="2000" y="263"/>
                  </a:lnTo>
                  <a:lnTo>
                    <a:pt x="1954" y="263"/>
                  </a:lnTo>
                  <a:lnTo>
                    <a:pt x="1954" y="257"/>
                  </a:lnTo>
                  <a:close/>
                  <a:moveTo>
                    <a:pt x="2017" y="257"/>
                  </a:moveTo>
                  <a:lnTo>
                    <a:pt x="2063" y="257"/>
                  </a:lnTo>
                  <a:lnTo>
                    <a:pt x="2063" y="263"/>
                  </a:lnTo>
                  <a:lnTo>
                    <a:pt x="2017" y="263"/>
                  </a:lnTo>
                  <a:lnTo>
                    <a:pt x="2017" y="257"/>
                  </a:lnTo>
                  <a:close/>
                  <a:moveTo>
                    <a:pt x="2080" y="257"/>
                  </a:moveTo>
                  <a:lnTo>
                    <a:pt x="2126" y="257"/>
                  </a:lnTo>
                  <a:lnTo>
                    <a:pt x="2126" y="263"/>
                  </a:lnTo>
                  <a:lnTo>
                    <a:pt x="2080" y="263"/>
                  </a:lnTo>
                  <a:lnTo>
                    <a:pt x="2080" y="257"/>
                  </a:lnTo>
                  <a:close/>
                  <a:moveTo>
                    <a:pt x="2143" y="257"/>
                  </a:moveTo>
                  <a:lnTo>
                    <a:pt x="2189" y="257"/>
                  </a:lnTo>
                  <a:lnTo>
                    <a:pt x="2189" y="263"/>
                  </a:lnTo>
                  <a:lnTo>
                    <a:pt x="2143" y="263"/>
                  </a:lnTo>
                  <a:lnTo>
                    <a:pt x="2143" y="257"/>
                  </a:lnTo>
                  <a:close/>
                  <a:moveTo>
                    <a:pt x="2206" y="257"/>
                  </a:moveTo>
                  <a:lnTo>
                    <a:pt x="2252" y="257"/>
                  </a:lnTo>
                  <a:lnTo>
                    <a:pt x="2252" y="263"/>
                  </a:lnTo>
                  <a:lnTo>
                    <a:pt x="2206" y="263"/>
                  </a:lnTo>
                  <a:lnTo>
                    <a:pt x="2206" y="257"/>
                  </a:lnTo>
                  <a:close/>
                  <a:moveTo>
                    <a:pt x="2269" y="257"/>
                  </a:moveTo>
                  <a:lnTo>
                    <a:pt x="2315" y="257"/>
                  </a:lnTo>
                  <a:lnTo>
                    <a:pt x="2315" y="263"/>
                  </a:lnTo>
                  <a:lnTo>
                    <a:pt x="2269" y="263"/>
                  </a:lnTo>
                  <a:lnTo>
                    <a:pt x="2269" y="257"/>
                  </a:lnTo>
                  <a:close/>
                  <a:moveTo>
                    <a:pt x="2332" y="257"/>
                  </a:moveTo>
                  <a:lnTo>
                    <a:pt x="2378" y="257"/>
                  </a:lnTo>
                  <a:lnTo>
                    <a:pt x="2378" y="263"/>
                  </a:lnTo>
                  <a:lnTo>
                    <a:pt x="2332" y="263"/>
                  </a:lnTo>
                  <a:lnTo>
                    <a:pt x="2332" y="257"/>
                  </a:lnTo>
                  <a:close/>
                  <a:moveTo>
                    <a:pt x="2396" y="257"/>
                  </a:moveTo>
                  <a:lnTo>
                    <a:pt x="2441" y="257"/>
                  </a:lnTo>
                  <a:lnTo>
                    <a:pt x="2441" y="263"/>
                  </a:lnTo>
                  <a:lnTo>
                    <a:pt x="2396" y="263"/>
                  </a:lnTo>
                  <a:lnTo>
                    <a:pt x="2396" y="257"/>
                  </a:lnTo>
                  <a:close/>
                  <a:moveTo>
                    <a:pt x="2459" y="257"/>
                  </a:moveTo>
                  <a:lnTo>
                    <a:pt x="2504" y="257"/>
                  </a:lnTo>
                  <a:lnTo>
                    <a:pt x="2504" y="263"/>
                  </a:lnTo>
                  <a:lnTo>
                    <a:pt x="2459" y="263"/>
                  </a:lnTo>
                  <a:lnTo>
                    <a:pt x="2459" y="257"/>
                  </a:lnTo>
                  <a:close/>
                  <a:moveTo>
                    <a:pt x="2522" y="257"/>
                  </a:moveTo>
                  <a:lnTo>
                    <a:pt x="2567" y="257"/>
                  </a:lnTo>
                  <a:lnTo>
                    <a:pt x="2567" y="263"/>
                  </a:lnTo>
                  <a:lnTo>
                    <a:pt x="2522" y="263"/>
                  </a:lnTo>
                  <a:lnTo>
                    <a:pt x="2522" y="257"/>
                  </a:lnTo>
                  <a:close/>
                  <a:moveTo>
                    <a:pt x="2585" y="257"/>
                  </a:moveTo>
                  <a:lnTo>
                    <a:pt x="2631" y="257"/>
                  </a:lnTo>
                  <a:lnTo>
                    <a:pt x="2631" y="263"/>
                  </a:lnTo>
                  <a:lnTo>
                    <a:pt x="2585" y="263"/>
                  </a:lnTo>
                  <a:lnTo>
                    <a:pt x="2585" y="257"/>
                  </a:lnTo>
                  <a:close/>
                  <a:moveTo>
                    <a:pt x="2648" y="257"/>
                  </a:moveTo>
                  <a:lnTo>
                    <a:pt x="2694" y="257"/>
                  </a:lnTo>
                  <a:lnTo>
                    <a:pt x="2694" y="263"/>
                  </a:lnTo>
                  <a:lnTo>
                    <a:pt x="2648" y="263"/>
                  </a:lnTo>
                  <a:lnTo>
                    <a:pt x="2648" y="257"/>
                  </a:lnTo>
                  <a:close/>
                  <a:moveTo>
                    <a:pt x="2711" y="257"/>
                  </a:moveTo>
                  <a:lnTo>
                    <a:pt x="2757" y="257"/>
                  </a:lnTo>
                  <a:lnTo>
                    <a:pt x="2757" y="263"/>
                  </a:lnTo>
                  <a:lnTo>
                    <a:pt x="2711" y="263"/>
                  </a:lnTo>
                  <a:lnTo>
                    <a:pt x="2711" y="257"/>
                  </a:lnTo>
                  <a:close/>
                  <a:moveTo>
                    <a:pt x="2774" y="257"/>
                  </a:moveTo>
                  <a:lnTo>
                    <a:pt x="2820" y="257"/>
                  </a:lnTo>
                  <a:lnTo>
                    <a:pt x="2820" y="263"/>
                  </a:lnTo>
                  <a:lnTo>
                    <a:pt x="2774" y="263"/>
                  </a:lnTo>
                  <a:lnTo>
                    <a:pt x="2774" y="257"/>
                  </a:lnTo>
                  <a:close/>
                  <a:moveTo>
                    <a:pt x="2837" y="257"/>
                  </a:moveTo>
                  <a:lnTo>
                    <a:pt x="2883" y="257"/>
                  </a:lnTo>
                  <a:lnTo>
                    <a:pt x="2883" y="263"/>
                  </a:lnTo>
                  <a:lnTo>
                    <a:pt x="2837" y="263"/>
                  </a:lnTo>
                  <a:lnTo>
                    <a:pt x="2837" y="257"/>
                  </a:lnTo>
                  <a:close/>
                  <a:moveTo>
                    <a:pt x="2900" y="257"/>
                  </a:moveTo>
                  <a:lnTo>
                    <a:pt x="2946" y="257"/>
                  </a:lnTo>
                  <a:lnTo>
                    <a:pt x="2946" y="263"/>
                  </a:lnTo>
                  <a:lnTo>
                    <a:pt x="2900" y="263"/>
                  </a:lnTo>
                  <a:lnTo>
                    <a:pt x="2900" y="257"/>
                  </a:lnTo>
                  <a:close/>
                  <a:moveTo>
                    <a:pt x="2963" y="257"/>
                  </a:moveTo>
                  <a:lnTo>
                    <a:pt x="3009" y="257"/>
                  </a:lnTo>
                  <a:lnTo>
                    <a:pt x="3009" y="263"/>
                  </a:lnTo>
                  <a:lnTo>
                    <a:pt x="2963" y="263"/>
                  </a:lnTo>
                  <a:lnTo>
                    <a:pt x="2963" y="257"/>
                  </a:lnTo>
                  <a:close/>
                  <a:moveTo>
                    <a:pt x="3026" y="257"/>
                  </a:moveTo>
                  <a:lnTo>
                    <a:pt x="3072" y="257"/>
                  </a:lnTo>
                  <a:lnTo>
                    <a:pt x="3072" y="263"/>
                  </a:lnTo>
                  <a:lnTo>
                    <a:pt x="3026" y="263"/>
                  </a:lnTo>
                  <a:lnTo>
                    <a:pt x="3026" y="257"/>
                  </a:lnTo>
                  <a:close/>
                  <a:moveTo>
                    <a:pt x="3089" y="257"/>
                  </a:moveTo>
                  <a:lnTo>
                    <a:pt x="3135" y="257"/>
                  </a:lnTo>
                  <a:lnTo>
                    <a:pt x="3135" y="263"/>
                  </a:lnTo>
                  <a:lnTo>
                    <a:pt x="3089" y="263"/>
                  </a:lnTo>
                  <a:lnTo>
                    <a:pt x="3089" y="257"/>
                  </a:lnTo>
                  <a:close/>
                  <a:moveTo>
                    <a:pt x="3152" y="257"/>
                  </a:moveTo>
                  <a:lnTo>
                    <a:pt x="3198" y="257"/>
                  </a:lnTo>
                  <a:lnTo>
                    <a:pt x="3198" y="263"/>
                  </a:lnTo>
                  <a:lnTo>
                    <a:pt x="3152" y="263"/>
                  </a:lnTo>
                  <a:lnTo>
                    <a:pt x="3152" y="257"/>
                  </a:lnTo>
                  <a:close/>
                  <a:moveTo>
                    <a:pt x="3215" y="257"/>
                  </a:moveTo>
                  <a:lnTo>
                    <a:pt x="3261" y="257"/>
                  </a:lnTo>
                  <a:lnTo>
                    <a:pt x="3261" y="263"/>
                  </a:lnTo>
                  <a:lnTo>
                    <a:pt x="3215" y="263"/>
                  </a:lnTo>
                  <a:lnTo>
                    <a:pt x="3215" y="257"/>
                  </a:lnTo>
                  <a:close/>
                  <a:moveTo>
                    <a:pt x="3278" y="257"/>
                  </a:moveTo>
                  <a:lnTo>
                    <a:pt x="3324" y="257"/>
                  </a:lnTo>
                  <a:lnTo>
                    <a:pt x="3324" y="263"/>
                  </a:lnTo>
                  <a:lnTo>
                    <a:pt x="3278" y="263"/>
                  </a:lnTo>
                  <a:lnTo>
                    <a:pt x="3278" y="257"/>
                  </a:lnTo>
                  <a:close/>
                  <a:moveTo>
                    <a:pt x="3341" y="257"/>
                  </a:moveTo>
                  <a:lnTo>
                    <a:pt x="3387" y="257"/>
                  </a:lnTo>
                  <a:lnTo>
                    <a:pt x="3387" y="263"/>
                  </a:lnTo>
                  <a:lnTo>
                    <a:pt x="3341" y="263"/>
                  </a:lnTo>
                  <a:lnTo>
                    <a:pt x="3341" y="257"/>
                  </a:lnTo>
                  <a:close/>
                  <a:moveTo>
                    <a:pt x="3404" y="257"/>
                  </a:moveTo>
                  <a:lnTo>
                    <a:pt x="3450" y="257"/>
                  </a:lnTo>
                  <a:lnTo>
                    <a:pt x="3450" y="263"/>
                  </a:lnTo>
                  <a:lnTo>
                    <a:pt x="3404" y="263"/>
                  </a:lnTo>
                  <a:lnTo>
                    <a:pt x="3404" y="257"/>
                  </a:lnTo>
                  <a:close/>
                  <a:moveTo>
                    <a:pt x="3467" y="257"/>
                  </a:moveTo>
                  <a:lnTo>
                    <a:pt x="3513" y="257"/>
                  </a:lnTo>
                  <a:lnTo>
                    <a:pt x="3513" y="263"/>
                  </a:lnTo>
                  <a:lnTo>
                    <a:pt x="3467" y="263"/>
                  </a:lnTo>
                  <a:lnTo>
                    <a:pt x="3467" y="257"/>
                  </a:lnTo>
                  <a:close/>
                  <a:moveTo>
                    <a:pt x="3530" y="257"/>
                  </a:moveTo>
                  <a:lnTo>
                    <a:pt x="3576" y="257"/>
                  </a:lnTo>
                  <a:lnTo>
                    <a:pt x="3576" y="263"/>
                  </a:lnTo>
                  <a:lnTo>
                    <a:pt x="3530" y="263"/>
                  </a:lnTo>
                  <a:lnTo>
                    <a:pt x="3530" y="257"/>
                  </a:lnTo>
                  <a:close/>
                  <a:moveTo>
                    <a:pt x="3593" y="257"/>
                  </a:moveTo>
                  <a:lnTo>
                    <a:pt x="3639" y="257"/>
                  </a:lnTo>
                  <a:lnTo>
                    <a:pt x="3639" y="263"/>
                  </a:lnTo>
                  <a:lnTo>
                    <a:pt x="3593" y="263"/>
                  </a:lnTo>
                  <a:lnTo>
                    <a:pt x="3593" y="257"/>
                  </a:lnTo>
                  <a:close/>
                  <a:moveTo>
                    <a:pt x="3656" y="257"/>
                  </a:moveTo>
                  <a:lnTo>
                    <a:pt x="3702" y="257"/>
                  </a:lnTo>
                  <a:lnTo>
                    <a:pt x="3702" y="263"/>
                  </a:lnTo>
                  <a:lnTo>
                    <a:pt x="3656" y="263"/>
                  </a:lnTo>
                  <a:lnTo>
                    <a:pt x="3656" y="257"/>
                  </a:lnTo>
                  <a:close/>
                  <a:moveTo>
                    <a:pt x="3719" y="257"/>
                  </a:moveTo>
                  <a:lnTo>
                    <a:pt x="3765" y="257"/>
                  </a:lnTo>
                  <a:lnTo>
                    <a:pt x="3765" y="263"/>
                  </a:lnTo>
                  <a:lnTo>
                    <a:pt x="3719" y="263"/>
                  </a:lnTo>
                  <a:lnTo>
                    <a:pt x="3719" y="257"/>
                  </a:lnTo>
                  <a:close/>
                  <a:moveTo>
                    <a:pt x="3782" y="257"/>
                  </a:moveTo>
                  <a:lnTo>
                    <a:pt x="3828" y="257"/>
                  </a:lnTo>
                  <a:lnTo>
                    <a:pt x="3828" y="263"/>
                  </a:lnTo>
                  <a:lnTo>
                    <a:pt x="3782" y="263"/>
                  </a:lnTo>
                  <a:lnTo>
                    <a:pt x="3782" y="257"/>
                  </a:lnTo>
                  <a:close/>
                  <a:moveTo>
                    <a:pt x="3846" y="257"/>
                  </a:moveTo>
                  <a:lnTo>
                    <a:pt x="3891" y="257"/>
                  </a:lnTo>
                  <a:lnTo>
                    <a:pt x="3891" y="263"/>
                  </a:lnTo>
                  <a:lnTo>
                    <a:pt x="3846" y="263"/>
                  </a:lnTo>
                  <a:lnTo>
                    <a:pt x="3846" y="257"/>
                  </a:lnTo>
                  <a:close/>
                  <a:moveTo>
                    <a:pt x="3909" y="257"/>
                  </a:moveTo>
                  <a:lnTo>
                    <a:pt x="3954" y="257"/>
                  </a:lnTo>
                  <a:lnTo>
                    <a:pt x="3954" y="263"/>
                  </a:lnTo>
                  <a:lnTo>
                    <a:pt x="3909" y="263"/>
                  </a:lnTo>
                  <a:lnTo>
                    <a:pt x="3909" y="257"/>
                  </a:lnTo>
                  <a:close/>
                  <a:moveTo>
                    <a:pt x="3972" y="257"/>
                  </a:moveTo>
                  <a:lnTo>
                    <a:pt x="4017" y="257"/>
                  </a:lnTo>
                  <a:lnTo>
                    <a:pt x="4017" y="263"/>
                  </a:lnTo>
                  <a:lnTo>
                    <a:pt x="3972" y="263"/>
                  </a:lnTo>
                  <a:lnTo>
                    <a:pt x="3972" y="257"/>
                  </a:lnTo>
                  <a:close/>
                  <a:moveTo>
                    <a:pt x="4035" y="257"/>
                  </a:moveTo>
                  <a:lnTo>
                    <a:pt x="4080" y="257"/>
                  </a:lnTo>
                  <a:lnTo>
                    <a:pt x="4080" y="263"/>
                  </a:lnTo>
                  <a:lnTo>
                    <a:pt x="4035" y="263"/>
                  </a:lnTo>
                  <a:lnTo>
                    <a:pt x="4035" y="257"/>
                  </a:lnTo>
                  <a:close/>
                  <a:moveTo>
                    <a:pt x="4098" y="257"/>
                  </a:moveTo>
                  <a:lnTo>
                    <a:pt x="4144" y="257"/>
                  </a:lnTo>
                  <a:lnTo>
                    <a:pt x="4144" y="263"/>
                  </a:lnTo>
                  <a:lnTo>
                    <a:pt x="4098" y="263"/>
                  </a:lnTo>
                  <a:lnTo>
                    <a:pt x="4098" y="257"/>
                  </a:lnTo>
                  <a:close/>
                  <a:moveTo>
                    <a:pt x="4161" y="257"/>
                  </a:moveTo>
                  <a:lnTo>
                    <a:pt x="4207" y="257"/>
                  </a:lnTo>
                  <a:lnTo>
                    <a:pt x="4207" y="263"/>
                  </a:lnTo>
                  <a:lnTo>
                    <a:pt x="4161" y="263"/>
                  </a:lnTo>
                  <a:lnTo>
                    <a:pt x="4161" y="257"/>
                  </a:lnTo>
                  <a:close/>
                  <a:moveTo>
                    <a:pt x="4224" y="257"/>
                  </a:moveTo>
                  <a:lnTo>
                    <a:pt x="4270" y="257"/>
                  </a:lnTo>
                  <a:lnTo>
                    <a:pt x="4270" y="263"/>
                  </a:lnTo>
                  <a:lnTo>
                    <a:pt x="4224" y="263"/>
                  </a:lnTo>
                  <a:lnTo>
                    <a:pt x="4224" y="257"/>
                  </a:lnTo>
                  <a:close/>
                  <a:moveTo>
                    <a:pt x="4287" y="257"/>
                  </a:moveTo>
                  <a:lnTo>
                    <a:pt x="4333" y="257"/>
                  </a:lnTo>
                  <a:lnTo>
                    <a:pt x="4333" y="263"/>
                  </a:lnTo>
                  <a:lnTo>
                    <a:pt x="4287" y="263"/>
                  </a:lnTo>
                  <a:lnTo>
                    <a:pt x="4287" y="257"/>
                  </a:lnTo>
                  <a:close/>
                  <a:moveTo>
                    <a:pt x="4350" y="257"/>
                  </a:moveTo>
                  <a:lnTo>
                    <a:pt x="4396" y="257"/>
                  </a:lnTo>
                  <a:lnTo>
                    <a:pt x="4396" y="263"/>
                  </a:lnTo>
                  <a:lnTo>
                    <a:pt x="4350" y="263"/>
                  </a:lnTo>
                  <a:lnTo>
                    <a:pt x="4350" y="257"/>
                  </a:lnTo>
                  <a:close/>
                  <a:moveTo>
                    <a:pt x="4413" y="257"/>
                  </a:moveTo>
                  <a:lnTo>
                    <a:pt x="4447" y="257"/>
                  </a:lnTo>
                  <a:lnTo>
                    <a:pt x="4447" y="263"/>
                  </a:lnTo>
                  <a:lnTo>
                    <a:pt x="4413" y="263"/>
                  </a:lnTo>
                  <a:lnTo>
                    <a:pt x="4413" y="257"/>
                  </a:lnTo>
                  <a:close/>
                  <a:moveTo>
                    <a:pt x="0" y="0"/>
                  </a:moveTo>
                  <a:lnTo>
                    <a:pt x="46" y="0"/>
                  </a:lnTo>
                  <a:lnTo>
                    <a:pt x="46" y="6"/>
                  </a:lnTo>
                  <a:lnTo>
                    <a:pt x="0" y="6"/>
                  </a:lnTo>
                  <a:lnTo>
                    <a:pt x="0" y="0"/>
                  </a:lnTo>
                  <a:close/>
                  <a:moveTo>
                    <a:pt x="63" y="0"/>
                  </a:moveTo>
                  <a:lnTo>
                    <a:pt x="109" y="0"/>
                  </a:lnTo>
                  <a:lnTo>
                    <a:pt x="109" y="6"/>
                  </a:lnTo>
                  <a:lnTo>
                    <a:pt x="63" y="6"/>
                  </a:lnTo>
                  <a:lnTo>
                    <a:pt x="63" y="0"/>
                  </a:lnTo>
                  <a:close/>
                  <a:moveTo>
                    <a:pt x="126" y="0"/>
                  </a:moveTo>
                  <a:lnTo>
                    <a:pt x="172" y="0"/>
                  </a:lnTo>
                  <a:lnTo>
                    <a:pt x="172" y="6"/>
                  </a:lnTo>
                  <a:lnTo>
                    <a:pt x="126" y="6"/>
                  </a:lnTo>
                  <a:lnTo>
                    <a:pt x="126" y="0"/>
                  </a:lnTo>
                  <a:close/>
                  <a:moveTo>
                    <a:pt x="189" y="0"/>
                  </a:moveTo>
                  <a:lnTo>
                    <a:pt x="235" y="0"/>
                  </a:lnTo>
                  <a:lnTo>
                    <a:pt x="235" y="6"/>
                  </a:lnTo>
                  <a:lnTo>
                    <a:pt x="189" y="6"/>
                  </a:lnTo>
                  <a:lnTo>
                    <a:pt x="189" y="0"/>
                  </a:lnTo>
                  <a:close/>
                  <a:moveTo>
                    <a:pt x="252" y="0"/>
                  </a:moveTo>
                  <a:lnTo>
                    <a:pt x="298" y="0"/>
                  </a:lnTo>
                  <a:lnTo>
                    <a:pt x="298" y="6"/>
                  </a:lnTo>
                  <a:lnTo>
                    <a:pt x="252" y="6"/>
                  </a:lnTo>
                  <a:lnTo>
                    <a:pt x="252" y="0"/>
                  </a:lnTo>
                  <a:close/>
                  <a:moveTo>
                    <a:pt x="315" y="0"/>
                  </a:moveTo>
                  <a:lnTo>
                    <a:pt x="361" y="0"/>
                  </a:lnTo>
                  <a:lnTo>
                    <a:pt x="361" y="6"/>
                  </a:lnTo>
                  <a:lnTo>
                    <a:pt x="315" y="6"/>
                  </a:lnTo>
                  <a:lnTo>
                    <a:pt x="315" y="0"/>
                  </a:lnTo>
                  <a:close/>
                  <a:moveTo>
                    <a:pt x="378" y="0"/>
                  </a:moveTo>
                  <a:lnTo>
                    <a:pt x="424" y="0"/>
                  </a:lnTo>
                  <a:lnTo>
                    <a:pt x="424" y="6"/>
                  </a:lnTo>
                  <a:lnTo>
                    <a:pt x="378" y="6"/>
                  </a:lnTo>
                  <a:lnTo>
                    <a:pt x="378" y="0"/>
                  </a:lnTo>
                  <a:close/>
                  <a:moveTo>
                    <a:pt x="441" y="0"/>
                  </a:moveTo>
                  <a:lnTo>
                    <a:pt x="487" y="0"/>
                  </a:lnTo>
                  <a:lnTo>
                    <a:pt x="487" y="6"/>
                  </a:lnTo>
                  <a:lnTo>
                    <a:pt x="441" y="6"/>
                  </a:lnTo>
                  <a:lnTo>
                    <a:pt x="441" y="0"/>
                  </a:lnTo>
                  <a:close/>
                  <a:moveTo>
                    <a:pt x="504" y="0"/>
                  </a:moveTo>
                  <a:lnTo>
                    <a:pt x="550" y="0"/>
                  </a:lnTo>
                  <a:lnTo>
                    <a:pt x="550" y="6"/>
                  </a:lnTo>
                  <a:lnTo>
                    <a:pt x="504" y="6"/>
                  </a:lnTo>
                  <a:lnTo>
                    <a:pt x="504" y="0"/>
                  </a:lnTo>
                  <a:close/>
                  <a:moveTo>
                    <a:pt x="567" y="0"/>
                  </a:moveTo>
                  <a:lnTo>
                    <a:pt x="613" y="0"/>
                  </a:lnTo>
                  <a:lnTo>
                    <a:pt x="613" y="6"/>
                  </a:lnTo>
                  <a:lnTo>
                    <a:pt x="567" y="6"/>
                  </a:lnTo>
                  <a:lnTo>
                    <a:pt x="567" y="0"/>
                  </a:lnTo>
                  <a:close/>
                  <a:moveTo>
                    <a:pt x="630" y="0"/>
                  </a:moveTo>
                  <a:lnTo>
                    <a:pt x="676" y="0"/>
                  </a:lnTo>
                  <a:lnTo>
                    <a:pt x="676" y="6"/>
                  </a:lnTo>
                  <a:lnTo>
                    <a:pt x="630" y="6"/>
                  </a:lnTo>
                  <a:lnTo>
                    <a:pt x="630" y="0"/>
                  </a:lnTo>
                  <a:close/>
                  <a:moveTo>
                    <a:pt x="693" y="0"/>
                  </a:moveTo>
                  <a:lnTo>
                    <a:pt x="739" y="0"/>
                  </a:lnTo>
                  <a:lnTo>
                    <a:pt x="739" y="6"/>
                  </a:lnTo>
                  <a:lnTo>
                    <a:pt x="693" y="6"/>
                  </a:lnTo>
                  <a:lnTo>
                    <a:pt x="693" y="0"/>
                  </a:lnTo>
                  <a:close/>
                  <a:moveTo>
                    <a:pt x="756" y="0"/>
                  </a:moveTo>
                  <a:lnTo>
                    <a:pt x="802" y="0"/>
                  </a:lnTo>
                  <a:lnTo>
                    <a:pt x="802" y="6"/>
                  </a:lnTo>
                  <a:lnTo>
                    <a:pt x="756" y="6"/>
                  </a:lnTo>
                  <a:lnTo>
                    <a:pt x="756" y="0"/>
                  </a:lnTo>
                  <a:close/>
                  <a:moveTo>
                    <a:pt x="819" y="0"/>
                  </a:moveTo>
                  <a:lnTo>
                    <a:pt x="865" y="0"/>
                  </a:lnTo>
                  <a:lnTo>
                    <a:pt x="865" y="6"/>
                  </a:lnTo>
                  <a:lnTo>
                    <a:pt x="819" y="6"/>
                  </a:lnTo>
                  <a:lnTo>
                    <a:pt x="819" y="0"/>
                  </a:lnTo>
                  <a:close/>
                  <a:moveTo>
                    <a:pt x="883" y="0"/>
                  </a:moveTo>
                  <a:lnTo>
                    <a:pt x="928" y="0"/>
                  </a:lnTo>
                  <a:lnTo>
                    <a:pt x="928" y="6"/>
                  </a:lnTo>
                  <a:lnTo>
                    <a:pt x="883" y="6"/>
                  </a:lnTo>
                  <a:lnTo>
                    <a:pt x="883" y="0"/>
                  </a:lnTo>
                  <a:close/>
                  <a:moveTo>
                    <a:pt x="946" y="0"/>
                  </a:moveTo>
                  <a:lnTo>
                    <a:pt x="991" y="0"/>
                  </a:lnTo>
                  <a:lnTo>
                    <a:pt x="991" y="6"/>
                  </a:lnTo>
                  <a:lnTo>
                    <a:pt x="946" y="6"/>
                  </a:lnTo>
                  <a:lnTo>
                    <a:pt x="946" y="0"/>
                  </a:lnTo>
                  <a:close/>
                  <a:moveTo>
                    <a:pt x="1009" y="0"/>
                  </a:moveTo>
                  <a:lnTo>
                    <a:pt x="1054" y="0"/>
                  </a:lnTo>
                  <a:lnTo>
                    <a:pt x="1054" y="6"/>
                  </a:lnTo>
                  <a:lnTo>
                    <a:pt x="1009" y="6"/>
                  </a:lnTo>
                  <a:lnTo>
                    <a:pt x="1009" y="0"/>
                  </a:lnTo>
                  <a:close/>
                  <a:moveTo>
                    <a:pt x="1072" y="0"/>
                  </a:moveTo>
                  <a:lnTo>
                    <a:pt x="1118" y="0"/>
                  </a:lnTo>
                  <a:lnTo>
                    <a:pt x="1118" y="6"/>
                  </a:lnTo>
                  <a:lnTo>
                    <a:pt x="1072" y="6"/>
                  </a:lnTo>
                  <a:lnTo>
                    <a:pt x="1072" y="0"/>
                  </a:lnTo>
                  <a:close/>
                  <a:moveTo>
                    <a:pt x="1135" y="0"/>
                  </a:moveTo>
                  <a:lnTo>
                    <a:pt x="1181" y="0"/>
                  </a:lnTo>
                  <a:lnTo>
                    <a:pt x="1181" y="6"/>
                  </a:lnTo>
                  <a:lnTo>
                    <a:pt x="1135" y="6"/>
                  </a:lnTo>
                  <a:lnTo>
                    <a:pt x="1135" y="0"/>
                  </a:lnTo>
                  <a:close/>
                  <a:moveTo>
                    <a:pt x="1198" y="0"/>
                  </a:moveTo>
                  <a:lnTo>
                    <a:pt x="1244" y="0"/>
                  </a:lnTo>
                  <a:lnTo>
                    <a:pt x="1244" y="6"/>
                  </a:lnTo>
                  <a:lnTo>
                    <a:pt x="1198" y="6"/>
                  </a:lnTo>
                  <a:lnTo>
                    <a:pt x="1198" y="0"/>
                  </a:lnTo>
                  <a:close/>
                  <a:moveTo>
                    <a:pt x="1261" y="0"/>
                  </a:moveTo>
                  <a:lnTo>
                    <a:pt x="1307" y="0"/>
                  </a:lnTo>
                  <a:lnTo>
                    <a:pt x="1307" y="6"/>
                  </a:lnTo>
                  <a:lnTo>
                    <a:pt x="1261" y="6"/>
                  </a:lnTo>
                  <a:lnTo>
                    <a:pt x="1261" y="0"/>
                  </a:lnTo>
                  <a:close/>
                  <a:moveTo>
                    <a:pt x="1324" y="0"/>
                  </a:moveTo>
                  <a:lnTo>
                    <a:pt x="1370" y="0"/>
                  </a:lnTo>
                  <a:lnTo>
                    <a:pt x="1370" y="6"/>
                  </a:lnTo>
                  <a:lnTo>
                    <a:pt x="1324" y="6"/>
                  </a:lnTo>
                  <a:lnTo>
                    <a:pt x="1324" y="0"/>
                  </a:lnTo>
                  <a:close/>
                  <a:moveTo>
                    <a:pt x="1387" y="0"/>
                  </a:moveTo>
                  <a:lnTo>
                    <a:pt x="1433" y="0"/>
                  </a:lnTo>
                  <a:lnTo>
                    <a:pt x="1433" y="6"/>
                  </a:lnTo>
                  <a:lnTo>
                    <a:pt x="1387" y="6"/>
                  </a:lnTo>
                  <a:lnTo>
                    <a:pt x="1387" y="0"/>
                  </a:lnTo>
                  <a:close/>
                  <a:moveTo>
                    <a:pt x="1450" y="0"/>
                  </a:moveTo>
                  <a:lnTo>
                    <a:pt x="1496" y="0"/>
                  </a:lnTo>
                  <a:lnTo>
                    <a:pt x="1496" y="6"/>
                  </a:lnTo>
                  <a:lnTo>
                    <a:pt x="1450" y="6"/>
                  </a:lnTo>
                  <a:lnTo>
                    <a:pt x="1450" y="0"/>
                  </a:lnTo>
                  <a:close/>
                  <a:moveTo>
                    <a:pt x="1513" y="0"/>
                  </a:moveTo>
                  <a:lnTo>
                    <a:pt x="1559" y="0"/>
                  </a:lnTo>
                  <a:lnTo>
                    <a:pt x="1559" y="6"/>
                  </a:lnTo>
                  <a:lnTo>
                    <a:pt x="1513" y="6"/>
                  </a:lnTo>
                  <a:lnTo>
                    <a:pt x="1513" y="0"/>
                  </a:lnTo>
                  <a:close/>
                  <a:moveTo>
                    <a:pt x="1576" y="0"/>
                  </a:moveTo>
                  <a:lnTo>
                    <a:pt x="1622" y="0"/>
                  </a:lnTo>
                  <a:lnTo>
                    <a:pt x="1622" y="6"/>
                  </a:lnTo>
                  <a:lnTo>
                    <a:pt x="1576" y="6"/>
                  </a:lnTo>
                  <a:lnTo>
                    <a:pt x="1576" y="0"/>
                  </a:lnTo>
                  <a:close/>
                  <a:moveTo>
                    <a:pt x="1639" y="0"/>
                  </a:moveTo>
                  <a:lnTo>
                    <a:pt x="1685" y="0"/>
                  </a:lnTo>
                  <a:lnTo>
                    <a:pt x="1685" y="6"/>
                  </a:lnTo>
                  <a:lnTo>
                    <a:pt x="1639" y="6"/>
                  </a:lnTo>
                  <a:lnTo>
                    <a:pt x="1639" y="0"/>
                  </a:lnTo>
                  <a:close/>
                  <a:moveTo>
                    <a:pt x="1702" y="0"/>
                  </a:moveTo>
                  <a:lnTo>
                    <a:pt x="1748" y="0"/>
                  </a:lnTo>
                  <a:lnTo>
                    <a:pt x="1748" y="6"/>
                  </a:lnTo>
                  <a:lnTo>
                    <a:pt x="1702" y="6"/>
                  </a:lnTo>
                  <a:lnTo>
                    <a:pt x="1702" y="0"/>
                  </a:lnTo>
                  <a:close/>
                  <a:moveTo>
                    <a:pt x="1765" y="0"/>
                  </a:moveTo>
                  <a:lnTo>
                    <a:pt x="1811" y="0"/>
                  </a:lnTo>
                  <a:lnTo>
                    <a:pt x="1811" y="6"/>
                  </a:lnTo>
                  <a:lnTo>
                    <a:pt x="1765" y="6"/>
                  </a:lnTo>
                  <a:lnTo>
                    <a:pt x="1765" y="0"/>
                  </a:lnTo>
                  <a:close/>
                  <a:moveTo>
                    <a:pt x="1828" y="0"/>
                  </a:moveTo>
                  <a:lnTo>
                    <a:pt x="1874" y="0"/>
                  </a:lnTo>
                  <a:lnTo>
                    <a:pt x="1874" y="6"/>
                  </a:lnTo>
                  <a:lnTo>
                    <a:pt x="1828" y="6"/>
                  </a:lnTo>
                  <a:lnTo>
                    <a:pt x="1828" y="0"/>
                  </a:lnTo>
                  <a:close/>
                  <a:moveTo>
                    <a:pt x="1891" y="0"/>
                  </a:moveTo>
                  <a:lnTo>
                    <a:pt x="1937" y="0"/>
                  </a:lnTo>
                  <a:lnTo>
                    <a:pt x="1937" y="6"/>
                  </a:lnTo>
                  <a:lnTo>
                    <a:pt x="1891" y="6"/>
                  </a:lnTo>
                  <a:lnTo>
                    <a:pt x="1891" y="0"/>
                  </a:lnTo>
                  <a:close/>
                  <a:moveTo>
                    <a:pt x="1954" y="0"/>
                  </a:moveTo>
                  <a:lnTo>
                    <a:pt x="2000" y="0"/>
                  </a:lnTo>
                  <a:lnTo>
                    <a:pt x="2000" y="6"/>
                  </a:lnTo>
                  <a:lnTo>
                    <a:pt x="1954" y="6"/>
                  </a:lnTo>
                  <a:lnTo>
                    <a:pt x="1954" y="0"/>
                  </a:lnTo>
                  <a:close/>
                  <a:moveTo>
                    <a:pt x="2017" y="0"/>
                  </a:moveTo>
                  <a:lnTo>
                    <a:pt x="2063" y="0"/>
                  </a:lnTo>
                  <a:lnTo>
                    <a:pt x="2063" y="6"/>
                  </a:lnTo>
                  <a:lnTo>
                    <a:pt x="2017" y="6"/>
                  </a:lnTo>
                  <a:lnTo>
                    <a:pt x="2017" y="0"/>
                  </a:lnTo>
                  <a:close/>
                  <a:moveTo>
                    <a:pt x="2080" y="0"/>
                  </a:moveTo>
                  <a:lnTo>
                    <a:pt x="2126" y="0"/>
                  </a:lnTo>
                  <a:lnTo>
                    <a:pt x="2126" y="6"/>
                  </a:lnTo>
                  <a:lnTo>
                    <a:pt x="2080" y="6"/>
                  </a:lnTo>
                  <a:lnTo>
                    <a:pt x="2080" y="0"/>
                  </a:lnTo>
                  <a:close/>
                  <a:moveTo>
                    <a:pt x="2143" y="0"/>
                  </a:moveTo>
                  <a:lnTo>
                    <a:pt x="2189" y="0"/>
                  </a:lnTo>
                  <a:lnTo>
                    <a:pt x="2189" y="6"/>
                  </a:lnTo>
                  <a:lnTo>
                    <a:pt x="2143" y="6"/>
                  </a:lnTo>
                  <a:lnTo>
                    <a:pt x="2143" y="0"/>
                  </a:lnTo>
                  <a:close/>
                  <a:moveTo>
                    <a:pt x="2206" y="0"/>
                  </a:moveTo>
                  <a:lnTo>
                    <a:pt x="2252" y="0"/>
                  </a:lnTo>
                  <a:lnTo>
                    <a:pt x="2252" y="6"/>
                  </a:lnTo>
                  <a:lnTo>
                    <a:pt x="2206" y="6"/>
                  </a:lnTo>
                  <a:lnTo>
                    <a:pt x="2206" y="0"/>
                  </a:lnTo>
                  <a:close/>
                  <a:moveTo>
                    <a:pt x="2269" y="0"/>
                  </a:moveTo>
                  <a:lnTo>
                    <a:pt x="2315" y="0"/>
                  </a:lnTo>
                  <a:lnTo>
                    <a:pt x="2315" y="6"/>
                  </a:lnTo>
                  <a:lnTo>
                    <a:pt x="2269" y="6"/>
                  </a:lnTo>
                  <a:lnTo>
                    <a:pt x="2269" y="0"/>
                  </a:lnTo>
                  <a:close/>
                  <a:moveTo>
                    <a:pt x="2332" y="0"/>
                  </a:moveTo>
                  <a:lnTo>
                    <a:pt x="2378" y="0"/>
                  </a:lnTo>
                  <a:lnTo>
                    <a:pt x="2378" y="6"/>
                  </a:lnTo>
                  <a:lnTo>
                    <a:pt x="2332" y="6"/>
                  </a:lnTo>
                  <a:lnTo>
                    <a:pt x="2332" y="0"/>
                  </a:lnTo>
                  <a:close/>
                  <a:moveTo>
                    <a:pt x="2396" y="0"/>
                  </a:moveTo>
                  <a:lnTo>
                    <a:pt x="2441" y="0"/>
                  </a:lnTo>
                  <a:lnTo>
                    <a:pt x="2441" y="6"/>
                  </a:lnTo>
                  <a:lnTo>
                    <a:pt x="2396" y="6"/>
                  </a:lnTo>
                  <a:lnTo>
                    <a:pt x="2396" y="0"/>
                  </a:lnTo>
                  <a:close/>
                  <a:moveTo>
                    <a:pt x="2459" y="0"/>
                  </a:moveTo>
                  <a:lnTo>
                    <a:pt x="2504" y="0"/>
                  </a:lnTo>
                  <a:lnTo>
                    <a:pt x="2504" y="6"/>
                  </a:lnTo>
                  <a:lnTo>
                    <a:pt x="2459" y="6"/>
                  </a:lnTo>
                  <a:lnTo>
                    <a:pt x="2459" y="0"/>
                  </a:lnTo>
                  <a:close/>
                  <a:moveTo>
                    <a:pt x="2522" y="0"/>
                  </a:moveTo>
                  <a:lnTo>
                    <a:pt x="2567" y="0"/>
                  </a:lnTo>
                  <a:lnTo>
                    <a:pt x="2567" y="6"/>
                  </a:lnTo>
                  <a:lnTo>
                    <a:pt x="2522" y="6"/>
                  </a:lnTo>
                  <a:lnTo>
                    <a:pt x="2522" y="0"/>
                  </a:lnTo>
                  <a:close/>
                  <a:moveTo>
                    <a:pt x="2585" y="0"/>
                  </a:moveTo>
                  <a:lnTo>
                    <a:pt x="2631" y="0"/>
                  </a:lnTo>
                  <a:lnTo>
                    <a:pt x="2631" y="6"/>
                  </a:lnTo>
                  <a:lnTo>
                    <a:pt x="2585" y="6"/>
                  </a:lnTo>
                  <a:lnTo>
                    <a:pt x="2585" y="0"/>
                  </a:lnTo>
                  <a:close/>
                  <a:moveTo>
                    <a:pt x="2648" y="0"/>
                  </a:moveTo>
                  <a:lnTo>
                    <a:pt x="2694" y="0"/>
                  </a:lnTo>
                  <a:lnTo>
                    <a:pt x="2694" y="6"/>
                  </a:lnTo>
                  <a:lnTo>
                    <a:pt x="2648" y="6"/>
                  </a:lnTo>
                  <a:lnTo>
                    <a:pt x="2648" y="0"/>
                  </a:lnTo>
                  <a:close/>
                  <a:moveTo>
                    <a:pt x="2711" y="0"/>
                  </a:moveTo>
                  <a:lnTo>
                    <a:pt x="2757" y="0"/>
                  </a:lnTo>
                  <a:lnTo>
                    <a:pt x="2757" y="6"/>
                  </a:lnTo>
                  <a:lnTo>
                    <a:pt x="2711" y="6"/>
                  </a:lnTo>
                  <a:lnTo>
                    <a:pt x="2711" y="0"/>
                  </a:lnTo>
                  <a:close/>
                  <a:moveTo>
                    <a:pt x="2774" y="0"/>
                  </a:moveTo>
                  <a:lnTo>
                    <a:pt x="2820" y="0"/>
                  </a:lnTo>
                  <a:lnTo>
                    <a:pt x="2820" y="6"/>
                  </a:lnTo>
                  <a:lnTo>
                    <a:pt x="2774" y="6"/>
                  </a:lnTo>
                  <a:lnTo>
                    <a:pt x="2774" y="0"/>
                  </a:lnTo>
                  <a:close/>
                  <a:moveTo>
                    <a:pt x="2837" y="0"/>
                  </a:moveTo>
                  <a:lnTo>
                    <a:pt x="2883" y="0"/>
                  </a:lnTo>
                  <a:lnTo>
                    <a:pt x="2883" y="6"/>
                  </a:lnTo>
                  <a:lnTo>
                    <a:pt x="2837" y="6"/>
                  </a:lnTo>
                  <a:lnTo>
                    <a:pt x="2837" y="0"/>
                  </a:lnTo>
                  <a:close/>
                  <a:moveTo>
                    <a:pt x="2900" y="0"/>
                  </a:moveTo>
                  <a:lnTo>
                    <a:pt x="2946" y="0"/>
                  </a:lnTo>
                  <a:lnTo>
                    <a:pt x="2946" y="6"/>
                  </a:lnTo>
                  <a:lnTo>
                    <a:pt x="2900" y="6"/>
                  </a:lnTo>
                  <a:lnTo>
                    <a:pt x="2900" y="0"/>
                  </a:lnTo>
                  <a:close/>
                  <a:moveTo>
                    <a:pt x="2963" y="0"/>
                  </a:moveTo>
                  <a:lnTo>
                    <a:pt x="3009" y="0"/>
                  </a:lnTo>
                  <a:lnTo>
                    <a:pt x="3009" y="6"/>
                  </a:lnTo>
                  <a:lnTo>
                    <a:pt x="2963" y="6"/>
                  </a:lnTo>
                  <a:lnTo>
                    <a:pt x="2963" y="0"/>
                  </a:lnTo>
                  <a:close/>
                  <a:moveTo>
                    <a:pt x="3026" y="0"/>
                  </a:moveTo>
                  <a:lnTo>
                    <a:pt x="3072" y="0"/>
                  </a:lnTo>
                  <a:lnTo>
                    <a:pt x="3072" y="6"/>
                  </a:lnTo>
                  <a:lnTo>
                    <a:pt x="3026" y="6"/>
                  </a:lnTo>
                  <a:lnTo>
                    <a:pt x="3026" y="0"/>
                  </a:lnTo>
                  <a:close/>
                  <a:moveTo>
                    <a:pt x="3089" y="0"/>
                  </a:moveTo>
                  <a:lnTo>
                    <a:pt x="3135" y="0"/>
                  </a:lnTo>
                  <a:lnTo>
                    <a:pt x="3135" y="6"/>
                  </a:lnTo>
                  <a:lnTo>
                    <a:pt x="3089" y="6"/>
                  </a:lnTo>
                  <a:lnTo>
                    <a:pt x="3089" y="0"/>
                  </a:lnTo>
                  <a:close/>
                  <a:moveTo>
                    <a:pt x="3152" y="0"/>
                  </a:moveTo>
                  <a:lnTo>
                    <a:pt x="3198" y="0"/>
                  </a:lnTo>
                  <a:lnTo>
                    <a:pt x="3198" y="6"/>
                  </a:lnTo>
                  <a:lnTo>
                    <a:pt x="3152" y="6"/>
                  </a:lnTo>
                  <a:lnTo>
                    <a:pt x="3152" y="0"/>
                  </a:lnTo>
                  <a:close/>
                  <a:moveTo>
                    <a:pt x="3215" y="0"/>
                  </a:moveTo>
                  <a:lnTo>
                    <a:pt x="3261" y="0"/>
                  </a:lnTo>
                  <a:lnTo>
                    <a:pt x="3261" y="6"/>
                  </a:lnTo>
                  <a:lnTo>
                    <a:pt x="3215" y="6"/>
                  </a:lnTo>
                  <a:lnTo>
                    <a:pt x="3215" y="0"/>
                  </a:lnTo>
                  <a:close/>
                  <a:moveTo>
                    <a:pt x="3278" y="0"/>
                  </a:moveTo>
                  <a:lnTo>
                    <a:pt x="3324" y="0"/>
                  </a:lnTo>
                  <a:lnTo>
                    <a:pt x="3324" y="6"/>
                  </a:lnTo>
                  <a:lnTo>
                    <a:pt x="3278" y="6"/>
                  </a:lnTo>
                  <a:lnTo>
                    <a:pt x="3278" y="0"/>
                  </a:lnTo>
                  <a:close/>
                  <a:moveTo>
                    <a:pt x="3341" y="0"/>
                  </a:moveTo>
                  <a:lnTo>
                    <a:pt x="3387" y="0"/>
                  </a:lnTo>
                  <a:lnTo>
                    <a:pt x="3387" y="6"/>
                  </a:lnTo>
                  <a:lnTo>
                    <a:pt x="3341" y="6"/>
                  </a:lnTo>
                  <a:lnTo>
                    <a:pt x="3341" y="0"/>
                  </a:lnTo>
                  <a:close/>
                  <a:moveTo>
                    <a:pt x="3404" y="0"/>
                  </a:moveTo>
                  <a:lnTo>
                    <a:pt x="3450" y="0"/>
                  </a:lnTo>
                  <a:lnTo>
                    <a:pt x="3450" y="6"/>
                  </a:lnTo>
                  <a:lnTo>
                    <a:pt x="3404" y="6"/>
                  </a:lnTo>
                  <a:lnTo>
                    <a:pt x="3404" y="0"/>
                  </a:lnTo>
                  <a:close/>
                  <a:moveTo>
                    <a:pt x="3467" y="0"/>
                  </a:moveTo>
                  <a:lnTo>
                    <a:pt x="3513" y="0"/>
                  </a:lnTo>
                  <a:lnTo>
                    <a:pt x="3513" y="6"/>
                  </a:lnTo>
                  <a:lnTo>
                    <a:pt x="3467" y="6"/>
                  </a:lnTo>
                  <a:lnTo>
                    <a:pt x="3467" y="0"/>
                  </a:lnTo>
                  <a:close/>
                  <a:moveTo>
                    <a:pt x="3530" y="0"/>
                  </a:moveTo>
                  <a:lnTo>
                    <a:pt x="3576" y="0"/>
                  </a:lnTo>
                  <a:lnTo>
                    <a:pt x="3576" y="6"/>
                  </a:lnTo>
                  <a:lnTo>
                    <a:pt x="3530" y="6"/>
                  </a:lnTo>
                  <a:lnTo>
                    <a:pt x="3530" y="0"/>
                  </a:lnTo>
                  <a:close/>
                  <a:moveTo>
                    <a:pt x="3593" y="0"/>
                  </a:moveTo>
                  <a:lnTo>
                    <a:pt x="3639" y="0"/>
                  </a:lnTo>
                  <a:lnTo>
                    <a:pt x="3639" y="6"/>
                  </a:lnTo>
                  <a:lnTo>
                    <a:pt x="3593" y="6"/>
                  </a:lnTo>
                  <a:lnTo>
                    <a:pt x="3593" y="0"/>
                  </a:lnTo>
                  <a:close/>
                  <a:moveTo>
                    <a:pt x="3656" y="0"/>
                  </a:moveTo>
                  <a:lnTo>
                    <a:pt x="3702" y="0"/>
                  </a:lnTo>
                  <a:lnTo>
                    <a:pt x="3702" y="6"/>
                  </a:lnTo>
                  <a:lnTo>
                    <a:pt x="3656" y="6"/>
                  </a:lnTo>
                  <a:lnTo>
                    <a:pt x="3656" y="0"/>
                  </a:lnTo>
                  <a:close/>
                  <a:moveTo>
                    <a:pt x="3719" y="0"/>
                  </a:moveTo>
                  <a:lnTo>
                    <a:pt x="3765" y="0"/>
                  </a:lnTo>
                  <a:lnTo>
                    <a:pt x="3765" y="6"/>
                  </a:lnTo>
                  <a:lnTo>
                    <a:pt x="3719" y="6"/>
                  </a:lnTo>
                  <a:lnTo>
                    <a:pt x="3719" y="0"/>
                  </a:lnTo>
                  <a:close/>
                  <a:moveTo>
                    <a:pt x="3782" y="0"/>
                  </a:moveTo>
                  <a:lnTo>
                    <a:pt x="3828" y="0"/>
                  </a:lnTo>
                  <a:lnTo>
                    <a:pt x="3828" y="6"/>
                  </a:lnTo>
                  <a:lnTo>
                    <a:pt x="3782" y="6"/>
                  </a:lnTo>
                  <a:lnTo>
                    <a:pt x="3782" y="0"/>
                  </a:lnTo>
                  <a:close/>
                  <a:moveTo>
                    <a:pt x="3846" y="0"/>
                  </a:moveTo>
                  <a:lnTo>
                    <a:pt x="3891" y="0"/>
                  </a:lnTo>
                  <a:lnTo>
                    <a:pt x="3891" y="6"/>
                  </a:lnTo>
                  <a:lnTo>
                    <a:pt x="3846" y="6"/>
                  </a:lnTo>
                  <a:lnTo>
                    <a:pt x="3846" y="0"/>
                  </a:lnTo>
                  <a:close/>
                  <a:moveTo>
                    <a:pt x="3909" y="0"/>
                  </a:moveTo>
                  <a:lnTo>
                    <a:pt x="3954" y="0"/>
                  </a:lnTo>
                  <a:lnTo>
                    <a:pt x="3954" y="6"/>
                  </a:lnTo>
                  <a:lnTo>
                    <a:pt x="3909" y="6"/>
                  </a:lnTo>
                  <a:lnTo>
                    <a:pt x="3909" y="0"/>
                  </a:lnTo>
                  <a:close/>
                  <a:moveTo>
                    <a:pt x="3972" y="0"/>
                  </a:moveTo>
                  <a:lnTo>
                    <a:pt x="4017" y="0"/>
                  </a:lnTo>
                  <a:lnTo>
                    <a:pt x="4017" y="6"/>
                  </a:lnTo>
                  <a:lnTo>
                    <a:pt x="3972" y="6"/>
                  </a:lnTo>
                  <a:lnTo>
                    <a:pt x="3972" y="0"/>
                  </a:lnTo>
                  <a:close/>
                  <a:moveTo>
                    <a:pt x="4035" y="0"/>
                  </a:moveTo>
                  <a:lnTo>
                    <a:pt x="4080" y="0"/>
                  </a:lnTo>
                  <a:lnTo>
                    <a:pt x="4080" y="6"/>
                  </a:lnTo>
                  <a:lnTo>
                    <a:pt x="4035" y="6"/>
                  </a:lnTo>
                  <a:lnTo>
                    <a:pt x="4035" y="0"/>
                  </a:lnTo>
                  <a:close/>
                  <a:moveTo>
                    <a:pt x="4098" y="0"/>
                  </a:moveTo>
                  <a:lnTo>
                    <a:pt x="4144" y="0"/>
                  </a:lnTo>
                  <a:lnTo>
                    <a:pt x="4144" y="6"/>
                  </a:lnTo>
                  <a:lnTo>
                    <a:pt x="4098" y="6"/>
                  </a:lnTo>
                  <a:lnTo>
                    <a:pt x="4098" y="0"/>
                  </a:lnTo>
                  <a:close/>
                  <a:moveTo>
                    <a:pt x="4161" y="0"/>
                  </a:moveTo>
                  <a:lnTo>
                    <a:pt x="4207" y="0"/>
                  </a:lnTo>
                  <a:lnTo>
                    <a:pt x="4207" y="6"/>
                  </a:lnTo>
                  <a:lnTo>
                    <a:pt x="4161" y="6"/>
                  </a:lnTo>
                  <a:lnTo>
                    <a:pt x="4161" y="0"/>
                  </a:lnTo>
                  <a:close/>
                  <a:moveTo>
                    <a:pt x="4224" y="0"/>
                  </a:moveTo>
                  <a:lnTo>
                    <a:pt x="4270" y="0"/>
                  </a:lnTo>
                  <a:lnTo>
                    <a:pt x="4270" y="6"/>
                  </a:lnTo>
                  <a:lnTo>
                    <a:pt x="4224" y="6"/>
                  </a:lnTo>
                  <a:lnTo>
                    <a:pt x="4224" y="0"/>
                  </a:lnTo>
                  <a:close/>
                  <a:moveTo>
                    <a:pt x="4287" y="0"/>
                  </a:moveTo>
                  <a:lnTo>
                    <a:pt x="4333" y="0"/>
                  </a:lnTo>
                  <a:lnTo>
                    <a:pt x="4333" y="6"/>
                  </a:lnTo>
                  <a:lnTo>
                    <a:pt x="4287" y="6"/>
                  </a:lnTo>
                  <a:lnTo>
                    <a:pt x="4287" y="0"/>
                  </a:lnTo>
                  <a:close/>
                  <a:moveTo>
                    <a:pt x="4350" y="0"/>
                  </a:moveTo>
                  <a:lnTo>
                    <a:pt x="4396" y="0"/>
                  </a:lnTo>
                  <a:lnTo>
                    <a:pt x="4396" y="6"/>
                  </a:lnTo>
                  <a:lnTo>
                    <a:pt x="4350" y="6"/>
                  </a:lnTo>
                  <a:lnTo>
                    <a:pt x="4350" y="0"/>
                  </a:lnTo>
                  <a:close/>
                  <a:moveTo>
                    <a:pt x="4413" y="0"/>
                  </a:moveTo>
                  <a:lnTo>
                    <a:pt x="4447" y="0"/>
                  </a:lnTo>
                  <a:lnTo>
                    <a:pt x="4447" y="6"/>
                  </a:lnTo>
                  <a:lnTo>
                    <a:pt x="4413" y="6"/>
                  </a:lnTo>
                  <a:lnTo>
                    <a:pt x="4413" y="0"/>
                  </a:lnTo>
                  <a:close/>
                </a:path>
              </a:pathLst>
            </a:custGeom>
            <a:solidFill>
              <a:srgbClr val="000000"/>
            </a:solidFill>
            <a:ln w="793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00" name="Freeform 8"/>
            <p:cNvSpPr>
              <a:spLocks noEditPoints="1"/>
            </p:cNvSpPr>
            <p:nvPr/>
          </p:nvSpPr>
          <p:spPr bwMode="auto">
            <a:xfrm>
              <a:off x="1963952" y="280988"/>
              <a:ext cx="5984599" cy="4125913"/>
            </a:xfrm>
            <a:custGeom>
              <a:avLst/>
              <a:gdLst/>
              <a:ahLst/>
              <a:cxnLst>
                <a:cxn ang="0">
                  <a:pos x="6" y="360"/>
                </a:cxn>
                <a:cxn ang="0">
                  <a:pos x="0" y="628"/>
                </a:cxn>
                <a:cxn ang="0">
                  <a:pos x="6" y="1005"/>
                </a:cxn>
                <a:cxn ang="0">
                  <a:pos x="0" y="1365"/>
                </a:cxn>
                <a:cxn ang="0">
                  <a:pos x="6" y="1634"/>
                </a:cxn>
                <a:cxn ang="0">
                  <a:pos x="6" y="2056"/>
                </a:cxn>
                <a:cxn ang="0">
                  <a:pos x="0" y="2325"/>
                </a:cxn>
                <a:cxn ang="0">
                  <a:pos x="504" y="63"/>
                </a:cxn>
                <a:cxn ang="0">
                  <a:pos x="499" y="423"/>
                </a:cxn>
                <a:cxn ang="0">
                  <a:pos x="504" y="691"/>
                </a:cxn>
                <a:cxn ang="0">
                  <a:pos x="504" y="1114"/>
                </a:cxn>
                <a:cxn ang="0">
                  <a:pos x="499" y="1382"/>
                </a:cxn>
                <a:cxn ang="0">
                  <a:pos x="504" y="1759"/>
                </a:cxn>
                <a:cxn ang="0">
                  <a:pos x="499" y="2119"/>
                </a:cxn>
                <a:cxn ang="0">
                  <a:pos x="504" y="2388"/>
                </a:cxn>
                <a:cxn ang="0">
                  <a:pos x="997" y="171"/>
                </a:cxn>
                <a:cxn ang="0">
                  <a:pos x="991" y="440"/>
                </a:cxn>
                <a:cxn ang="0">
                  <a:pos x="997" y="817"/>
                </a:cxn>
                <a:cxn ang="0">
                  <a:pos x="991" y="1177"/>
                </a:cxn>
                <a:cxn ang="0">
                  <a:pos x="997" y="1445"/>
                </a:cxn>
                <a:cxn ang="0">
                  <a:pos x="997" y="1868"/>
                </a:cxn>
                <a:cxn ang="0">
                  <a:pos x="991" y="2136"/>
                </a:cxn>
                <a:cxn ang="0">
                  <a:pos x="997" y="2513"/>
                </a:cxn>
                <a:cxn ang="0">
                  <a:pos x="1490" y="234"/>
                </a:cxn>
                <a:cxn ang="0">
                  <a:pos x="1496" y="503"/>
                </a:cxn>
                <a:cxn ang="0">
                  <a:pos x="1496" y="925"/>
                </a:cxn>
                <a:cxn ang="0">
                  <a:pos x="1490" y="1194"/>
                </a:cxn>
                <a:cxn ang="0">
                  <a:pos x="1496" y="1571"/>
                </a:cxn>
                <a:cxn ang="0">
                  <a:pos x="1490" y="1931"/>
                </a:cxn>
                <a:cxn ang="0">
                  <a:pos x="1496" y="2199"/>
                </a:cxn>
                <a:cxn ang="0">
                  <a:pos x="1496" y="2599"/>
                </a:cxn>
                <a:cxn ang="0">
                  <a:pos x="1983" y="251"/>
                </a:cxn>
                <a:cxn ang="0">
                  <a:pos x="1989" y="628"/>
                </a:cxn>
                <a:cxn ang="0">
                  <a:pos x="1983" y="988"/>
                </a:cxn>
                <a:cxn ang="0">
                  <a:pos x="1989" y="1257"/>
                </a:cxn>
                <a:cxn ang="0">
                  <a:pos x="1989" y="1679"/>
                </a:cxn>
                <a:cxn ang="0">
                  <a:pos x="1983" y="1948"/>
                </a:cxn>
                <a:cxn ang="0">
                  <a:pos x="1989" y="2325"/>
                </a:cxn>
                <a:cxn ang="0">
                  <a:pos x="2476" y="46"/>
                </a:cxn>
                <a:cxn ang="0">
                  <a:pos x="2482" y="314"/>
                </a:cxn>
                <a:cxn ang="0">
                  <a:pos x="2482" y="737"/>
                </a:cxn>
                <a:cxn ang="0">
                  <a:pos x="2476" y="1005"/>
                </a:cxn>
                <a:cxn ang="0">
                  <a:pos x="2482" y="1382"/>
                </a:cxn>
                <a:cxn ang="0">
                  <a:pos x="2476" y="1742"/>
                </a:cxn>
                <a:cxn ang="0">
                  <a:pos x="2482" y="2011"/>
                </a:cxn>
                <a:cxn ang="0">
                  <a:pos x="2482" y="2433"/>
                </a:cxn>
                <a:cxn ang="0">
                  <a:pos x="2974" y="63"/>
                </a:cxn>
                <a:cxn ang="0">
                  <a:pos x="2980" y="440"/>
                </a:cxn>
                <a:cxn ang="0">
                  <a:pos x="2974" y="800"/>
                </a:cxn>
                <a:cxn ang="0">
                  <a:pos x="2980" y="1068"/>
                </a:cxn>
                <a:cxn ang="0">
                  <a:pos x="2980" y="1491"/>
                </a:cxn>
                <a:cxn ang="0">
                  <a:pos x="2974" y="1759"/>
                </a:cxn>
                <a:cxn ang="0">
                  <a:pos x="2980" y="2136"/>
                </a:cxn>
                <a:cxn ang="0">
                  <a:pos x="2974" y="2496"/>
                </a:cxn>
                <a:cxn ang="0">
                  <a:pos x="3473" y="126"/>
                </a:cxn>
                <a:cxn ang="0">
                  <a:pos x="3473" y="548"/>
                </a:cxn>
                <a:cxn ang="0">
                  <a:pos x="3467" y="817"/>
                </a:cxn>
                <a:cxn ang="0">
                  <a:pos x="3473" y="1194"/>
                </a:cxn>
                <a:cxn ang="0">
                  <a:pos x="3467" y="1554"/>
                </a:cxn>
                <a:cxn ang="0">
                  <a:pos x="3473" y="1822"/>
                </a:cxn>
                <a:cxn ang="0">
                  <a:pos x="3473" y="2245"/>
                </a:cxn>
                <a:cxn ang="0">
                  <a:pos x="3467" y="2513"/>
                </a:cxn>
              </a:cxnLst>
              <a:rect l="0" t="0" r="r" b="b"/>
              <a:pathLst>
                <a:path w="3473" h="2599">
                  <a:moveTo>
                    <a:pt x="6" y="0"/>
                  </a:moveTo>
                  <a:lnTo>
                    <a:pt x="6" y="46"/>
                  </a:lnTo>
                  <a:lnTo>
                    <a:pt x="0" y="46"/>
                  </a:lnTo>
                  <a:lnTo>
                    <a:pt x="0" y="0"/>
                  </a:lnTo>
                  <a:lnTo>
                    <a:pt x="6" y="0"/>
                  </a:lnTo>
                  <a:close/>
                  <a:moveTo>
                    <a:pt x="6" y="63"/>
                  </a:moveTo>
                  <a:lnTo>
                    <a:pt x="6" y="109"/>
                  </a:lnTo>
                  <a:lnTo>
                    <a:pt x="0" y="109"/>
                  </a:lnTo>
                  <a:lnTo>
                    <a:pt x="0" y="63"/>
                  </a:lnTo>
                  <a:lnTo>
                    <a:pt x="6" y="63"/>
                  </a:lnTo>
                  <a:close/>
                  <a:moveTo>
                    <a:pt x="6" y="126"/>
                  </a:moveTo>
                  <a:lnTo>
                    <a:pt x="6" y="171"/>
                  </a:lnTo>
                  <a:lnTo>
                    <a:pt x="0" y="171"/>
                  </a:lnTo>
                  <a:lnTo>
                    <a:pt x="0" y="126"/>
                  </a:lnTo>
                  <a:lnTo>
                    <a:pt x="6" y="126"/>
                  </a:lnTo>
                  <a:close/>
                  <a:moveTo>
                    <a:pt x="6" y="189"/>
                  </a:moveTo>
                  <a:lnTo>
                    <a:pt x="6" y="234"/>
                  </a:lnTo>
                  <a:lnTo>
                    <a:pt x="0" y="234"/>
                  </a:lnTo>
                  <a:lnTo>
                    <a:pt x="0" y="189"/>
                  </a:lnTo>
                  <a:lnTo>
                    <a:pt x="6" y="189"/>
                  </a:lnTo>
                  <a:close/>
                  <a:moveTo>
                    <a:pt x="6" y="251"/>
                  </a:moveTo>
                  <a:lnTo>
                    <a:pt x="6" y="297"/>
                  </a:lnTo>
                  <a:lnTo>
                    <a:pt x="0" y="297"/>
                  </a:lnTo>
                  <a:lnTo>
                    <a:pt x="0" y="251"/>
                  </a:lnTo>
                  <a:lnTo>
                    <a:pt x="6" y="251"/>
                  </a:lnTo>
                  <a:close/>
                  <a:moveTo>
                    <a:pt x="6" y="314"/>
                  </a:moveTo>
                  <a:lnTo>
                    <a:pt x="6" y="360"/>
                  </a:lnTo>
                  <a:lnTo>
                    <a:pt x="0" y="360"/>
                  </a:lnTo>
                  <a:lnTo>
                    <a:pt x="0" y="314"/>
                  </a:lnTo>
                  <a:lnTo>
                    <a:pt x="6" y="314"/>
                  </a:lnTo>
                  <a:close/>
                  <a:moveTo>
                    <a:pt x="6" y="377"/>
                  </a:moveTo>
                  <a:lnTo>
                    <a:pt x="6" y="423"/>
                  </a:lnTo>
                  <a:lnTo>
                    <a:pt x="0" y="423"/>
                  </a:lnTo>
                  <a:lnTo>
                    <a:pt x="0" y="377"/>
                  </a:lnTo>
                  <a:lnTo>
                    <a:pt x="6" y="377"/>
                  </a:lnTo>
                  <a:close/>
                  <a:moveTo>
                    <a:pt x="6" y="440"/>
                  </a:moveTo>
                  <a:lnTo>
                    <a:pt x="6" y="486"/>
                  </a:lnTo>
                  <a:lnTo>
                    <a:pt x="0" y="486"/>
                  </a:lnTo>
                  <a:lnTo>
                    <a:pt x="0" y="440"/>
                  </a:lnTo>
                  <a:lnTo>
                    <a:pt x="6" y="440"/>
                  </a:lnTo>
                  <a:close/>
                  <a:moveTo>
                    <a:pt x="6" y="503"/>
                  </a:moveTo>
                  <a:lnTo>
                    <a:pt x="6" y="548"/>
                  </a:lnTo>
                  <a:lnTo>
                    <a:pt x="0" y="548"/>
                  </a:lnTo>
                  <a:lnTo>
                    <a:pt x="0" y="503"/>
                  </a:lnTo>
                  <a:lnTo>
                    <a:pt x="6" y="503"/>
                  </a:lnTo>
                  <a:close/>
                  <a:moveTo>
                    <a:pt x="6" y="566"/>
                  </a:moveTo>
                  <a:lnTo>
                    <a:pt x="6" y="611"/>
                  </a:lnTo>
                  <a:lnTo>
                    <a:pt x="0" y="611"/>
                  </a:lnTo>
                  <a:lnTo>
                    <a:pt x="0" y="566"/>
                  </a:lnTo>
                  <a:lnTo>
                    <a:pt x="6" y="566"/>
                  </a:lnTo>
                  <a:close/>
                  <a:moveTo>
                    <a:pt x="6" y="628"/>
                  </a:moveTo>
                  <a:lnTo>
                    <a:pt x="6" y="674"/>
                  </a:lnTo>
                  <a:lnTo>
                    <a:pt x="0" y="674"/>
                  </a:lnTo>
                  <a:lnTo>
                    <a:pt x="0" y="628"/>
                  </a:lnTo>
                  <a:lnTo>
                    <a:pt x="6" y="628"/>
                  </a:lnTo>
                  <a:close/>
                  <a:moveTo>
                    <a:pt x="6" y="691"/>
                  </a:moveTo>
                  <a:lnTo>
                    <a:pt x="6" y="737"/>
                  </a:lnTo>
                  <a:lnTo>
                    <a:pt x="0" y="737"/>
                  </a:lnTo>
                  <a:lnTo>
                    <a:pt x="0" y="691"/>
                  </a:lnTo>
                  <a:lnTo>
                    <a:pt x="6" y="691"/>
                  </a:lnTo>
                  <a:close/>
                  <a:moveTo>
                    <a:pt x="6" y="754"/>
                  </a:moveTo>
                  <a:lnTo>
                    <a:pt x="6" y="800"/>
                  </a:lnTo>
                  <a:lnTo>
                    <a:pt x="0" y="800"/>
                  </a:lnTo>
                  <a:lnTo>
                    <a:pt x="0" y="754"/>
                  </a:lnTo>
                  <a:lnTo>
                    <a:pt x="6" y="754"/>
                  </a:lnTo>
                  <a:close/>
                  <a:moveTo>
                    <a:pt x="6" y="817"/>
                  </a:moveTo>
                  <a:lnTo>
                    <a:pt x="6" y="863"/>
                  </a:lnTo>
                  <a:lnTo>
                    <a:pt x="0" y="863"/>
                  </a:lnTo>
                  <a:lnTo>
                    <a:pt x="0" y="817"/>
                  </a:lnTo>
                  <a:lnTo>
                    <a:pt x="6" y="817"/>
                  </a:lnTo>
                  <a:close/>
                  <a:moveTo>
                    <a:pt x="6" y="880"/>
                  </a:moveTo>
                  <a:lnTo>
                    <a:pt x="6" y="925"/>
                  </a:lnTo>
                  <a:lnTo>
                    <a:pt x="0" y="925"/>
                  </a:lnTo>
                  <a:lnTo>
                    <a:pt x="0" y="880"/>
                  </a:lnTo>
                  <a:lnTo>
                    <a:pt x="6" y="880"/>
                  </a:lnTo>
                  <a:close/>
                  <a:moveTo>
                    <a:pt x="6" y="943"/>
                  </a:moveTo>
                  <a:lnTo>
                    <a:pt x="6" y="988"/>
                  </a:lnTo>
                  <a:lnTo>
                    <a:pt x="0" y="988"/>
                  </a:lnTo>
                  <a:lnTo>
                    <a:pt x="0" y="943"/>
                  </a:lnTo>
                  <a:lnTo>
                    <a:pt x="6" y="943"/>
                  </a:lnTo>
                  <a:close/>
                  <a:moveTo>
                    <a:pt x="6" y="1005"/>
                  </a:moveTo>
                  <a:lnTo>
                    <a:pt x="6" y="1051"/>
                  </a:lnTo>
                  <a:lnTo>
                    <a:pt x="0" y="1051"/>
                  </a:lnTo>
                  <a:lnTo>
                    <a:pt x="0" y="1005"/>
                  </a:lnTo>
                  <a:lnTo>
                    <a:pt x="6" y="1005"/>
                  </a:lnTo>
                  <a:close/>
                  <a:moveTo>
                    <a:pt x="6" y="1068"/>
                  </a:moveTo>
                  <a:lnTo>
                    <a:pt x="6" y="1114"/>
                  </a:lnTo>
                  <a:lnTo>
                    <a:pt x="0" y="1114"/>
                  </a:lnTo>
                  <a:lnTo>
                    <a:pt x="0" y="1068"/>
                  </a:lnTo>
                  <a:lnTo>
                    <a:pt x="6" y="1068"/>
                  </a:lnTo>
                  <a:close/>
                  <a:moveTo>
                    <a:pt x="6" y="1131"/>
                  </a:moveTo>
                  <a:lnTo>
                    <a:pt x="6" y="1177"/>
                  </a:lnTo>
                  <a:lnTo>
                    <a:pt x="0" y="1177"/>
                  </a:lnTo>
                  <a:lnTo>
                    <a:pt x="0" y="1131"/>
                  </a:lnTo>
                  <a:lnTo>
                    <a:pt x="6" y="1131"/>
                  </a:lnTo>
                  <a:close/>
                  <a:moveTo>
                    <a:pt x="6" y="1194"/>
                  </a:moveTo>
                  <a:lnTo>
                    <a:pt x="6" y="1240"/>
                  </a:lnTo>
                  <a:lnTo>
                    <a:pt x="0" y="1240"/>
                  </a:lnTo>
                  <a:lnTo>
                    <a:pt x="0" y="1194"/>
                  </a:lnTo>
                  <a:lnTo>
                    <a:pt x="6" y="1194"/>
                  </a:lnTo>
                  <a:close/>
                  <a:moveTo>
                    <a:pt x="6" y="1257"/>
                  </a:moveTo>
                  <a:lnTo>
                    <a:pt x="6" y="1302"/>
                  </a:lnTo>
                  <a:lnTo>
                    <a:pt x="0" y="1302"/>
                  </a:lnTo>
                  <a:lnTo>
                    <a:pt x="0" y="1257"/>
                  </a:lnTo>
                  <a:lnTo>
                    <a:pt x="6" y="1257"/>
                  </a:lnTo>
                  <a:close/>
                  <a:moveTo>
                    <a:pt x="6" y="1320"/>
                  </a:moveTo>
                  <a:lnTo>
                    <a:pt x="6" y="1365"/>
                  </a:lnTo>
                  <a:lnTo>
                    <a:pt x="0" y="1365"/>
                  </a:lnTo>
                  <a:lnTo>
                    <a:pt x="0" y="1320"/>
                  </a:lnTo>
                  <a:lnTo>
                    <a:pt x="6" y="1320"/>
                  </a:lnTo>
                  <a:close/>
                  <a:moveTo>
                    <a:pt x="6" y="1382"/>
                  </a:moveTo>
                  <a:lnTo>
                    <a:pt x="6" y="1428"/>
                  </a:lnTo>
                  <a:lnTo>
                    <a:pt x="0" y="1428"/>
                  </a:lnTo>
                  <a:lnTo>
                    <a:pt x="0" y="1382"/>
                  </a:lnTo>
                  <a:lnTo>
                    <a:pt x="6" y="1382"/>
                  </a:lnTo>
                  <a:close/>
                  <a:moveTo>
                    <a:pt x="6" y="1445"/>
                  </a:moveTo>
                  <a:lnTo>
                    <a:pt x="6" y="1491"/>
                  </a:lnTo>
                  <a:lnTo>
                    <a:pt x="0" y="1491"/>
                  </a:lnTo>
                  <a:lnTo>
                    <a:pt x="0" y="1445"/>
                  </a:lnTo>
                  <a:lnTo>
                    <a:pt x="6" y="1445"/>
                  </a:lnTo>
                  <a:close/>
                  <a:moveTo>
                    <a:pt x="6" y="1508"/>
                  </a:moveTo>
                  <a:lnTo>
                    <a:pt x="6" y="1554"/>
                  </a:lnTo>
                  <a:lnTo>
                    <a:pt x="0" y="1554"/>
                  </a:lnTo>
                  <a:lnTo>
                    <a:pt x="0" y="1508"/>
                  </a:lnTo>
                  <a:lnTo>
                    <a:pt x="6" y="1508"/>
                  </a:lnTo>
                  <a:close/>
                  <a:moveTo>
                    <a:pt x="6" y="1571"/>
                  </a:moveTo>
                  <a:lnTo>
                    <a:pt x="6" y="1617"/>
                  </a:lnTo>
                  <a:lnTo>
                    <a:pt x="0" y="1617"/>
                  </a:lnTo>
                  <a:lnTo>
                    <a:pt x="0" y="1571"/>
                  </a:lnTo>
                  <a:lnTo>
                    <a:pt x="6" y="1571"/>
                  </a:lnTo>
                  <a:close/>
                  <a:moveTo>
                    <a:pt x="6" y="1634"/>
                  </a:moveTo>
                  <a:lnTo>
                    <a:pt x="6" y="1679"/>
                  </a:lnTo>
                  <a:lnTo>
                    <a:pt x="0" y="1679"/>
                  </a:lnTo>
                  <a:lnTo>
                    <a:pt x="0" y="1634"/>
                  </a:lnTo>
                  <a:lnTo>
                    <a:pt x="6" y="1634"/>
                  </a:lnTo>
                  <a:close/>
                  <a:moveTo>
                    <a:pt x="6" y="1697"/>
                  </a:moveTo>
                  <a:lnTo>
                    <a:pt x="6" y="1742"/>
                  </a:lnTo>
                  <a:lnTo>
                    <a:pt x="0" y="1742"/>
                  </a:lnTo>
                  <a:lnTo>
                    <a:pt x="0" y="1697"/>
                  </a:lnTo>
                  <a:lnTo>
                    <a:pt x="6" y="1697"/>
                  </a:lnTo>
                  <a:close/>
                  <a:moveTo>
                    <a:pt x="6" y="1759"/>
                  </a:moveTo>
                  <a:lnTo>
                    <a:pt x="6" y="1805"/>
                  </a:lnTo>
                  <a:lnTo>
                    <a:pt x="0" y="1805"/>
                  </a:lnTo>
                  <a:lnTo>
                    <a:pt x="0" y="1759"/>
                  </a:lnTo>
                  <a:lnTo>
                    <a:pt x="6" y="1759"/>
                  </a:lnTo>
                  <a:close/>
                  <a:moveTo>
                    <a:pt x="6" y="1822"/>
                  </a:moveTo>
                  <a:lnTo>
                    <a:pt x="6" y="1868"/>
                  </a:lnTo>
                  <a:lnTo>
                    <a:pt x="0" y="1868"/>
                  </a:lnTo>
                  <a:lnTo>
                    <a:pt x="0" y="1822"/>
                  </a:lnTo>
                  <a:lnTo>
                    <a:pt x="6" y="1822"/>
                  </a:lnTo>
                  <a:close/>
                  <a:moveTo>
                    <a:pt x="6" y="1885"/>
                  </a:moveTo>
                  <a:lnTo>
                    <a:pt x="6" y="1931"/>
                  </a:lnTo>
                  <a:lnTo>
                    <a:pt x="0" y="1931"/>
                  </a:lnTo>
                  <a:lnTo>
                    <a:pt x="0" y="1885"/>
                  </a:lnTo>
                  <a:lnTo>
                    <a:pt x="6" y="1885"/>
                  </a:lnTo>
                  <a:close/>
                  <a:moveTo>
                    <a:pt x="6" y="1948"/>
                  </a:moveTo>
                  <a:lnTo>
                    <a:pt x="6" y="1994"/>
                  </a:lnTo>
                  <a:lnTo>
                    <a:pt x="0" y="1994"/>
                  </a:lnTo>
                  <a:lnTo>
                    <a:pt x="0" y="1948"/>
                  </a:lnTo>
                  <a:lnTo>
                    <a:pt x="6" y="1948"/>
                  </a:lnTo>
                  <a:close/>
                  <a:moveTo>
                    <a:pt x="6" y="2011"/>
                  </a:moveTo>
                  <a:lnTo>
                    <a:pt x="6" y="2056"/>
                  </a:lnTo>
                  <a:lnTo>
                    <a:pt x="0" y="2056"/>
                  </a:lnTo>
                  <a:lnTo>
                    <a:pt x="0" y="2011"/>
                  </a:lnTo>
                  <a:lnTo>
                    <a:pt x="6" y="2011"/>
                  </a:lnTo>
                  <a:close/>
                  <a:moveTo>
                    <a:pt x="6" y="2074"/>
                  </a:moveTo>
                  <a:lnTo>
                    <a:pt x="6" y="2119"/>
                  </a:lnTo>
                  <a:lnTo>
                    <a:pt x="0" y="2119"/>
                  </a:lnTo>
                  <a:lnTo>
                    <a:pt x="0" y="2074"/>
                  </a:lnTo>
                  <a:lnTo>
                    <a:pt x="6" y="2074"/>
                  </a:lnTo>
                  <a:close/>
                  <a:moveTo>
                    <a:pt x="6" y="2136"/>
                  </a:moveTo>
                  <a:lnTo>
                    <a:pt x="6" y="2182"/>
                  </a:lnTo>
                  <a:lnTo>
                    <a:pt x="0" y="2182"/>
                  </a:lnTo>
                  <a:lnTo>
                    <a:pt x="0" y="2136"/>
                  </a:lnTo>
                  <a:lnTo>
                    <a:pt x="6" y="2136"/>
                  </a:lnTo>
                  <a:close/>
                  <a:moveTo>
                    <a:pt x="6" y="2199"/>
                  </a:moveTo>
                  <a:lnTo>
                    <a:pt x="6" y="2245"/>
                  </a:lnTo>
                  <a:lnTo>
                    <a:pt x="0" y="2245"/>
                  </a:lnTo>
                  <a:lnTo>
                    <a:pt x="0" y="2199"/>
                  </a:lnTo>
                  <a:lnTo>
                    <a:pt x="6" y="2199"/>
                  </a:lnTo>
                  <a:close/>
                  <a:moveTo>
                    <a:pt x="6" y="2262"/>
                  </a:moveTo>
                  <a:lnTo>
                    <a:pt x="6" y="2308"/>
                  </a:lnTo>
                  <a:lnTo>
                    <a:pt x="0" y="2308"/>
                  </a:lnTo>
                  <a:lnTo>
                    <a:pt x="0" y="2262"/>
                  </a:lnTo>
                  <a:lnTo>
                    <a:pt x="6" y="2262"/>
                  </a:lnTo>
                  <a:close/>
                  <a:moveTo>
                    <a:pt x="6" y="2325"/>
                  </a:moveTo>
                  <a:lnTo>
                    <a:pt x="6" y="2371"/>
                  </a:lnTo>
                  <a:lnTo>
                    <a:pt x="0" y="2371"/>
                  </a:lnTo>
                  <a:lnTo>
                    <a:pt x="0" y="2325"/>
                  </a:lnTo>
                  <a:lnTo>
                    <a:pt x="6" y="2325"/>
                  </a:lnTo>
                  <a:close/>
                  <a:moveTo>
                    <a:pt x="6" y="2388"/>
                  </a:moveTo>
                  <a:lnTo>
                    <a:pt x="6" y="2433"/>
                  </a:lnTo>
                  <a:lnTo>
                    <a:pt x="0" y="2433"/>
                  </a:lnTo>
                  <a:lnTo>
                    <a:pt x="0" y="2388"/>
                  </a:lnTo>
                  <a:lnTo>
                    <a:pt x="6" y="2388"/>
                  </a:lnTo>
                  <a:close/>
                  <a:moveTo>
                    <a:pt x="6" y="2451"/>
                  </a:moveTo>
                  <a:lnTo>
                    <a:pt x="6" y="2496"/>
                  </a:lnTo>
                  <a:lnTo>
                    <a:pt x="0" y="2496"/>
                  </a:lnTo>
                  <a:lnTo>
                    <a:pt x="0" y="2451"/>
                  </a:lnTo>
                  <a:lnTo>
                    <a:pt x="6" y="2451"/>
                  </a:lnTo>
                  <a:close/>
                  <a:moveTo>
                    <a:pt x="6" y="2513"/>
                  </a:moveTo>
                  <a:lnTo>
                    <a:pt x="6" y="2559"/>
                  </a:lnTo>
                  <a:lnTo>
                    <a:pt x="0" y="2559"/>
                  </a:lnTo>
                  <a:lnTo>
                    <a:pt x="0" y="2513"/>
                  </a:lnTo>
                  <a:lnTo>
                    <a:pt x="6" y="2513"/>
                  </a:lnTo>
                  <a:close/>
                  <a:moveTo>
                    <a:pt x="6" y="2576"/>
                  </a:moveTo>
                  <a:lnTo>
                    <a:pt x="6" y="2599"/>
                  </a:lnTo>
                  <a:lnTo>
                    <a:pt x="0" y="2599"/>
                  </a:lnTo>
                  <a:lnTo>
                    <a:pt x="0" y="2576"/>
                  </a:lnTo>
                  <a:lnTo>
                    <a:pt x="6" y="2576"/>
                  </a:lnTo>
                  <a:close/>
                  <a:moveTo>
                    <a:pt x="504" y="0"/>
                  </a:moveTo>
                  <a:lnTo>
                    <a:pt x="504" y="46"/>
                  </a:lnTo>
                  <a:lnTo>
                    <a:pt x="499" y="46"/>
                  </a:lnTo>
                  <a:lnTo>
                    <a:pt x="499" y="0"/>
                  </a:lnTo>
                  <a:lnTo>
                    <a:pt x="504" y="0"/>
                  </a:lnTo>
                  <a:close/>
                  <a:moveTo>
                    <a:pt x="504" y="63"/>
                  </a:moveTo>
                  <a:lnTo>
                    <a:pt x="504" y="109"/>
                  </a:lnTo>
                  <a:lnTo>
                    <a:pt x="499" y="109"/>
                  </a:lnTo>
                  <a:lnTo>
                    <a:pt x="499" y="63"/>
                  </a:lnTo>
                  <a:lnTo>
                    <a:pt x="504" y="63"/>
                  </a:lnTo>
                  <a:close/>
                  <a:moveTo>
                    <a:pt x="504" y="126"/>
                  </a:moveTo>
                  <a:lnTo>
                    <a:pt x="504" y="171"/>
                  </a:lnTo>
                  <a:lnTo>
                    <a:pt x="499" y="171"/>
                  </a:lnTo>
                  <a:lnTo>
                    <a:pt x="499" y="126"/>
                  </a:lnTo>
                  <a:lnTo>
                    <a:pt x="504" y="126"/>
                  </a:lnTo>
                  <a:close/>
                  <a:moveTo>
                    <a:pt x="504" y="189"/>
                  </a:moveTo>
                  <a:lnTo>
                    <a:pt x="504" y="234"/>
                  </a:lnTo>
                  <a:lnTo>
                    <a:pt x="499" y="234"/>
                  </a:lnTo>
                  <a:lnTo>
                    <a:pt x="499" y="189"/>
                  </a:lnTo>
                  <a:lnTo>
                    <a:pt x="504" y="189"/>
                  </a:lnTo>
                  <a:close/>
                  <a:moveTo>
                    <a:pt x="504" y="251"/>
                  </a:moveTo>
                  <a:lnTo>
                    <a:pt x="504" y="297"/>
                  </a:lnTo>
                  <a:lnTo>
                    <a:pt x="499" y="297"/>
                  </a:lnTo>
                  <a:lnTo>
                    <a:pt x="499" y="251"/>
                  </a:lnTo>
                  <a:lnTo>
                    <a:pt x="504" y="251"/>
                  </a:lnTo>
                  <a:close/>
                  <a:moveTo>
                    <a:pt x="504" y="314"/>
                  </a:moveTo>
                  <a:lnTo>
                    <a:pt x="504" y="360"/>
                  </a:lnTo>
                  <a:lnTo>
                    <a:pt x="499" y="360"/>
                  </a:lnTo>
                  <a:lnTo>
                    <a:pt x="499" y="314"/>
                  </a:lnTo>
                  <a:lnTo>
                    <a:pt x="504" y="314"/>
                  </a:lnTo>
                  <a:close/>
                  <a:moveTo>
                    <a:pt x="504" y="377"/>
                  </a:moveTo>
                  <a:lnTo>
                    <a:pt x="504" y="423"/>
                  </a:lnTo>
                  <a:lnTo>
                    <a:pt x="499" y="423"/>
                  </a:lnTo>
                  <a:lnTo>
                    <a:pt x="499" y="377"/>
                  </a:lnTo>
                  <a:lnTo>
                    <a:pt x="504" y="377"/>
                  </a:lnTo>
                  <a:close/>
                  <a:moveTo>
                    <a:pt x="504" y="440"/>
                  </a:moveTo>
                  <a:lnTo>
                    <a:pt x="504" y="486"/>
                  </a:lnTo>
                  <a:lnTo>
                    <a:pt x="499" y="486"/>
                  </a:lnTo>
                  <a:lnTo>
                    <a:pt x="499" y="440"/>
                  </a:lnTo>
                  <a:lnTo>
                    <a:pt x="504" y="440"/>
                  </a:lnTo>
                  <a:close/>
                  <a:moveTo>
                    <a:pt x="504" y="503"/>
                  </a:moveTo>
                  <a:lnTo>
                    <a:pt x="504" y="548"/>
                  </a:lnTo>
                  <a:lnTo>
                    <a:pt x="499" y="548"/>
                  </a:lnTo>
                  <a:lnTo>
                    <a:pt x="499" y="503"/>
                  </a:lnTo>
                  <a:lnTo>
                    <a:pt x="504" y="503"/>
                  </a:lnTo>
                  <a:close/>
                  <a:moveTo>
                    <a:pt x="504" y="566"/>
                  </a:moveTo>
                  <a:lnTo>
                    <a:pt x="504" y="611"/>
                  </a:lnTo>
                  <a:lnTo>
                    <a:pt x="499" y="611"/>
                  </a:lnTo>
                  <a:lnTo>
                    <a:pt x="499" y="566"/>
                  </a:lnTo>
                  <a:lnTo>
                    <a:pt x="504" y="566"/>
                  </a:lnTo>
                  <a:close/>
                  <a:moveTo>
                    <a:pt x="504" y="628"/>
                  </a:moveTo>
                  <a:lnTo>
                    <a:pt x="504" y="674"/>
                  </a:lnTo>
                  <a:lnTo>
                    <a:pt x="499" y="674"/>
                  </a:lnTo>
                  <a:lnTo>
                    <a:pt x="499" y="628"/>
                  </a:lnTo>
                  <a:lnTo>
                    <a:pt x="504" y="628"/>
                  </a:lnTo>
                  <a:close/>
                  <a:moveTo>
                    <a:pt x="504" y="691"/>
                  </a:moveTo>
                  <a:lnTo>
                    <a:pt x="504" y="737"/>
                  </a:lnTo>
                  <a:lnTo>
                    <a:pt x="499" y="737"/>
                  </a:lnTo>
                  <a:lnTo>
                    <a:pt x="499" y="691"/>
                  </a:lnTo>
                  <a:lnTo>
                    <a:pt x="504" y="691"/>
                  </a:lnTo>
                  <a:close/>
                  <a:moveTo>
                    <a:pt x="504" y="754"/>
                  </a:moveTo>
                  <a:lnTo>
                    <a:pt x="504" y="800"/>
                  </a:lnTo>
                  <a:lnTo>
                    <a:pt x="499" y="800"/>
                  </a:lnTo>
                  <a:lnTo>
                    <a:pt x="499" y="754"/>
                  </a:lnTo>
                  <a:lnTo>
                    <a:pt x="504" y="754"/>
                  </a:lnTo>
                  <a:close/>
                  <a:moveTo>
                    <a:pt x="504" y="817"/>
                  </a:moveTo>
                  <a:lnTo>
                    <a:pt x="504" y="863"/>
                  </a:lnTo>
                  <a:lnTo>
                    <a:pt x="499" y="863"/>
                  </a:lnTo>
                  <a:lnTo>
                    <a:pt x="499" y="817"/>
                  </a:lnTo>
                  <a:lnTo>
                    <a:pt x="504" y="817"/>
                  </a:lnTo>
                  <a:close/>
                  <a:moveTo>
                    <a:pt x="504" y="880"/>
                  </a:moveTo>
                  <a:lnTo>
                    <a:pt x="504" y="925"/>
                  </a:lnTo>
                  <a:lnTo>
                    <a:pt x="499" y="925"/>
                  </a:lnTo>
                  <a:lnTo>
                    <a:pt x="499" y="880"/>
                  </a:lnTo>
                  <a:lnTo>
                    <a:pt x="504" y="880"/>
                  </a:lnTo>
                  <a:close/>
                  <a:moveTo>
                    <a:pt x="504" y="943"/>
                  </a:moveTo>
                  <a:lnTo>
                    <a:pt x="504" y="988"/>
                  </a:lnTo>
                  <a:lnTo>
                    <a:pt x="499" y="988"/>
                  </a:lnTo>
                  <a:lnTo>
                    <a:pt x="499" y="943"/>
                  </a:lnTo>
                  <a:lnTo>
                    <a:pt x="504" y="943"/>
                  </a:lnTo>
                  <a:close/>
                  <a:moveTo>
                    <a:pt x="504" y="1005"/>
                  </a:moveTo>
                  <a:lnTo>
                    <a:pt x="504" y="1051"/>
                  </a:lnTo>
                  <a:lnTo>
                    <a:pt x="499" y="1051"/>
                  </a:lnTo>
                  <a:lnTo>
                    <a:pt x="499" y="1005"/>
                  </a:lnTo>
                  <a:lnTo>
                    <a:pt x="504" y="1005"/>
                  </a:lnTo>
                  <a:close/>
                  <a:moveTo>
                    <a:pt x="504" y="1068"/>
                  </a:moveTo>
                  <a:lnTo>
                    <a:pt x="504" y="1114"/>
                  </a:lnTo>
                  <a:lnTo>
                    <a:pt x="499" y="1114"/>
                  </a:lnTo>
                  <a:lnTo>
                    <a:pt x="499" y="1068"/>
                  </a:lnTo>
                  <a:lnTo>
                    <a:pt x="504" y="1068"/>
                  </a:lnTo>
                  <a:close/>
                  <a:moveTo>
                    <a:pt x="504" y="1131"/>
                  </a:moveTo>
                  <a:lnTo>
                    <a:pt x="504" y="1177"/>
                  </a:lnTo>
                  <a:lnTo>
                    <a:pt x="499" y="1177"/>
                  </a:lnTo>
                  <a:lnTo>
                    <a:pt x="499" y="1131"/>
                  </a:lnTo>
                  <a:lnTo>
                    <a:pt x="504" y="1131"/>
                  </a:lnTo>
                  <a:close/>
                  <a:moveTo>
                    <a:pt x="504" y="1194"/>
                  </a:moveTo>
                  <a:lnTo>
                    <a:pt x="504" y="1240"/>
                  </a:lnTo>
                  <a:lnTo>
                    <a:pt x="499" y="1240"/>
                  </a:lnTo>
                  <a:lnTo>
                    <a:pt x="499" y="1194"/>
                  </a:lnTo>
                  <a:lnTo>
                    <a:pt x="504" y="1194"/>
                  </a:lnTo>
                  <a:close/>
                  <a:moveTo>
                    <a:pt x="504" y="1257"/>
                  </a:moveTo>
                  <a:lnTo>
                    <a:pt x="504" y="1302"/>
                  </a:lnTo>
                  <a:lnTo>
                    <a:pt x="499" y="1302"/>
                  </a:lnTo>
                  <a:lnTo>
                    <a:pt x="499" y="1257"/>
                  </a:lnTo>
                  <a:lnTo>
                    <a:pt x="504" y="1257"/>
                  </a:lnTo>
                  <a:close/>
                  <a:moveTo>
                    <a:pt x="504" y="1320"/>
                  </a:moveTo>
                  <a:lnTo>
                    <a:pt x="504" y="1365"/>
                  </a:lnTo>
                  <a:lnTo>
                    <a:pt x="499" y="1365"/>
                  </a:lnTo>
                  <a:lnTo>
                    <a:pt x="499" y="1320"/>
                  </a:lnTo>
                  <a:lnTo>
                    <a:pt x="504" y="1320"/>
                  </a:lnTo>
                  <a:close/>
                  <a:moveTo>
                    <a:pt x="504" y="1382"/>
                  </a:moveTo>
                  <a:lnTo>
                    <a:pt x="504" y="1428"/>
                  </a:lnTo>
                  <a:lnTo>
                    <a:pt x="499" y="1428"/>
                  </a:lnTo>
                  <a:lnTo>
                    <a:pt x="499" y="1382"/>
                  </a:lnTo>
                  <a:lnTo>
                    <a:pt x="504" y="1382"/>
                  </a:lnTo>
                  <a:close/>
                  <a:moveTo>
                    <a:pt x="504" y="1445"/>
                  </a:moveTo>
                  <a:lnTo>
                    <a:pt x="504" y="1491"/>
                  </a:lnTo>
                  <a:lnTo>
                    <a:pt x="499" y="1491"/>
                  </a:lnTo>
                  <a:lnTo>
                    <a:pt x="499" y="1445"/>
                  </a:lnTo>
                  <a:lnTo>
                    <a:pt x="504" y="1445"/>
                  </a:lnTo>
                  <a:close/>
                  <a:moveTo>
                    <a:pt x="504" y="1508"/>
                  </a:moveTo>
                  <a:lnTo>
                    <a:pt x="504" y="1554"/>
                  </a:lnTo>
                  <a:lnTo>
                    <a:pt x="499" y="1554"/>
                  </a:lnTo>
                  <a:lnTo>
                    <a:pt x="499" y="1508"/>
                  </a:lnTo>
                  <a:lnTo>
                    <a:pt x="504" y="1508"/>
                  </a:lnTo>
                  <a:close/>
                  <a:moveTo>
                    <a:pt x="504" y="1571"/>
                  </a:moveTo>
                  <a:lnTo>
                    <a:pt x="504" y="1617"/>
                  </a:lnTo>
                  <a:lnTo>
                    <a:pt x="499" y="1617"/>
                  </a:lnTo>
                  <a:lnTo>
                    <a:pt x="499" y="1571"/>
                  </a:lnTo>
                  <a:lnTo>
                    <a:pt x="504" y="1571"/>
                  </a:lnTo>
                  <a:close/>
                  <a:moveTo>
                    <a:pt x="504" y="1634"/>
                  </a:moveTo>
                  <a:lnTo>
                    <a:pt x="504" y="1679"/>
                  </a:lnTo>
                  <a:lnTo>
                    <a:pt x="499" y="1679"/>
                  </a:lnTo>
                  <a:lnTo>
                    <a:pt x="499" y="1634"/>
                  </a:lnTo>
                  <a:lnTo>
                    <a:pt x="504" y="1634"/>
                  </a:lnTo>
                  <a:close/>
                  <a:moveTo>
                    <a:pt x="504" y="1697"/>
                  </a:moveTo>
                  <a:lnTo>
                    <a:pt x="504" y="1742"/>
                  </a:lnTo>
                  <a:lnTo>
                    <a:pt x="499" y="1742"/>
                  </a:lnTo>
                  <a:lnTo>
                    <a:pt x="499" y="1697"/>
                  </a:lnTo>
                  <a:lnTo>
                    <a:pt x="504" y="1697"/>
                  </a:lnTo>
                  <a:close/>
                  <a:moveTo>
                    <a:pt x="504" y="1759"/>
                  </a:moveTo>
                  <a:lnTo>
                    <a:pt x="504" y="1805"/>
                  </a:lnTo>
                  <a:lnTo>
                    <a:pt x="499" y="1805"/>
                  </a:lnTo>
                  <a:lnTo>
                    <a:pt x="499" y="1759"/>
                  </a:lnTo>
                  <a:lnTo>
                    <a:pt x="504" y="1759"/>
                  </a:lnTo>
                  <a:close/>
                  <a:moveTo>
                    <a:pt x="504" y="1822"/>
                  </a:moveTo>
                  <a:lnTo>
                    <a:pt x="504" y="1868"/>
                  </a:lnTo>
                  <a:lnTo>
                    <a:pt x="499" y="1868"/>
                  </a:lnTo>
                  <a:lnTo>
                    <a:pt x="499" y="1822"/>
                  </a:lnTo>
                  <a:lnTo>
                    <a:pt x="504" y="1822"/>
                  </a:lnTo>
                  <a:close/>
                  <a:moveTo>
                    <a:pt x="504" y="1885"/>
                  </a:moveTo>
                  <a:lnTo>
                    <a:pt x="504" y="1931"/>
                  </a:lnTo>
                  <a:lnTo>
                    <a:pt x="499" y="1931"/>
                  </a:lnTo>
                  <a:lnTo>
                    <a:pt x="499" y="1885"/>
                  </a:lnTo>
                  <a:lnTo>
                    <a:pt x="504" y="1885"/>
                  </a:lnTo>
                  <a:close/>
                  <a:moveTo>
                    <a:pt x="504" y="1948"/>
                  </a:moveTo>
                  <a:lnTo>
                    <a:pt x="504" y="1994"/>
                  </a:lnTo>
                  <a:lnTo>
                    <a:pt x="499" y="1994"/>
                  </a:lnTo>
                  <a:lnTo>
                    <a:pt x="499" y="1948"/>
                  </a:lnTo>
                  <a:lnTo>
                    <a:pt x="504" y="1948"/>
                  </a:lnTo>
                  <a:close/>
                  <a:moveTo>
                    <a:pt x="504" y="2011"/>
                  </a:moveTo>
                  <a:lnTo>
                    <a:pt x="504" y="2056"/>
                  </a:lnTo>
                  <a:lnTo>
                    <a:pt x="499" y="2056"/>
                  </a:lnTo>
                  <a:lnTo>
                    <a:pt x="499" y="2011"/>
                  </a:lnTo>
                  <a:lnTo>
                    <a:pt x="504" y="2011"/>
                  </a:lnTo>
                  <a:close/>
                  <a:moveTo>
                    <a:pt x="504" y="2074"/>
                  </a:moveTo>
                  <a:lnTo>
                    <a:pt x="504" y="2119"/>
                  </a:lnTo>
                  <a:lnTo>
                    <a:pt x="499" y="2119"/>
                  </a:lnTo>
                  <a:lnTo>
                    <a:pt x="499" y="2074"/>
                  </a:lnTo>
                  <a:lnTo>
                    <a:pt x="504" y="2074"/>
                  </a:lnTo>
                  <a:close/>
                  <a:moveTo>
                    <a:pt x="504" y="2136"/>
                  </a:moveTo>
                  <a:lnTo>
                    <a:pt x="504" y="2182"/>
                  </a:lnTo>
                  <a:lnTo>
                    <a:pt x="499" y="2182"/>
                  </a:lnTo>
                  <a:lnTo>
                    <a:pt x="499" y="2136"/>
                  </a:lnTo>
                  <a:lnTo>
                    <a:pt x="504" y="2136"/>
                  </a:lnTo>
                  <a:close/>
                  <a:moveTo>
                    <a:pt x="504" y="2199"/>
                  </a:moveTo>
                  <a:lnTo>
                    <a:pt x="504" y="2245"/>
                  </a:lnTo>
                  <a:lnTo>
                    <a:pt x="499" y="2245"/>
                  </a:lnTo>
                  <a:lnTo>
                    <a:pt x="499" y="2199"/>
                  </a:lnTo>
                  <a:lnTo>
                    <a:pt x="504" y="2199"/>
                  </a:lnTo>
                  <a:close/>
                  <a:moveTo>
                    <a:pt x="504" y="2262"/>
                  </a:moveTo>
                  <a:lnTo>
                    <a:pt x="504" y="2308"/>
                  </a:lnTo>
                  <a:lnTo>
                    <a:pt x="499" y="2308"/>
                  </a:lnTo>
                  <a:lnTo>
                    <a:pt x="499" y="2262"/>
                  </a:lnTo>
                  <a:lnTo>
                    <a:pt x="504" y="2262"/>
                  </a:lnTo>
                  <a:close/>
                  <a:moveTo>
                    <a:pt x="504" y="2325"/>
                  </a:moveTo>
                  <a:lnTo>
                    <a:pt x="504" y="2371"/>
                  </a:lnTo>
                  <a:lnTo>
                    <a:pt x="499" y="2371"/>
                  </a:lnTo>
                  <a:lnTo>
                    <a:pt x="499" y="2325"/>
                  </a:lnTo>
                  <a:lnTo>
                    <a:pt x="504" y="2325"/>
                  </a:lnTo>
                  <a:close/>
                  <a:moveTo>
                    <a:pt x="504" y="2388"/>
                  </a:moveTo>
                  <a:lnTo>
                    <a:pt x="504" y="2433"/>
                  </a:lnTo>
                  <a:lnTo>
                    <a:pt x="499" y="2433"/>
                  </a:lnTo>
                  <a:lnTo>
                    <a:pt x="499" y="2388"/>
                  </a:lnTo>
                  <a:lnTo>
                    <a:pt x="504" y="2388"/>
                  </a:lnTo>
                  <a:close/>
                  <a:moveTo>
                    <a:pt x="504" y="2451"/>
                  </a:moveTo>
                  <a:lnTo>
                    <a:pt x="504" y="2496"/>
                  </a:lnTo>
                  <a:lnTo>
                    <a:pt x="499" y="2496"/>
                  </a:lnTo>
                  <a:lnTo>
                    <a:pt x="499" y="2451"/>
                  </a:lnTo>
                  <a:lnTo>
                    <a:pt x="504" y="2451"/>
                  </a:lnTo>
                  <a:close/>
                  <a:moveTo>
                    <a:pt x="504" y="2513"/>
                  </a:moveTo>
                  <a:lnTo>
                    <a:pt x="504" y="2559"/>
                  </a:lnTo>
                  <a:lnTo>
                    <a:pt x="499" y="2559"/>
                  </a:lnTo>
                  <a:lnTo>
                    <a:pt x="499" y="2513"/>
                  </a:lnTo>
                  <a:lnTo>
                    <a:pt x="504" y="2513"/>
                  </a:lnTo>
                  <a:close/>
                  <a:moveTo>
                    <a:pt x="504" y="2576"/>
                  </a:moveTo>
                  <a:lnTo>
                    <a:pt x="504" y="2599"/>
                  </a:lnTo>
                  <a:lnTo>
                    <a:pt x="499" y="2599"/>
                  </a:lnTo>
                  <a:lnTo>
                    <a:pt x="499" y="2576"/>
                  </a:lnTo>
                  <a:lnTo>
                    <a:pt x="504" y="2576"/>
                  </a:lnTo>
                  <a:close/>
                  <a:moveTo>
                    <a:pt x="997" y="0"/>
                  </a:moveTo>
                  <a:lnTo>
                    <a:pt x="997" y="46"/>
                  </a:lnTo>
                  <a:lnTo>
                    <a:pt x="991" y="46"/>
                  </a:lnTo>
                  <a:lnTo>
                    <a:pt x="991" y="0"/>
                  </a:lnTo>
                  <a:lnTo>
                    <a:pt x="997" y="0"/>
                  </a:lnTo>
                  <a:close/>
                  <a:moveTo>
                    <a:pt x="997" y="63"/>
                  </a:moveTo>
                  <a:lnTo>
                    <a:pt x="997" y="109"/>
                  </a:lnTo>
                  <a:lnTo>
                    <a:pt x="991" y="109"/>
                  </a:lnTo>
                  <a:lnTo>
                    <a:pt x="991" y="63"/>
                  </a:lnTo>
                  <a:lnTo>
                    <a:pt x="997" y="63"/>
                  </a:lnTo>
                  <a:close/>
                  <a:moveTo>
                    <a:pt x="997" y="126"/>
                  </a:moveTo>
                  <a:lnTo>
                    <a:pt x="997" y="171"/>
                  </a:lnTo>
                  <a:lnTo>
                    <a:pt x="991" y="171"/>
                  </a:lnTo>
                  <a:lnTo>
                    <a:pt x="991" y="126"/>
                  </a:lnTo>
                  <a:lnTo>
                    <a:pt x="997" y="126"/>
                  </a:lnTo>
                  <a:close/>
                  <a:moveTo>
                    <a:pt x="997" y="189"/>
                  </a:moveTo>
                  <a:lnTo>
                    <a:pt x="997" y="234"/>
                  </a:lnTo>
                  <a:lnTo>
                    <a:pt x="991" y="234"/>
                  </a:lnTo>
                  <a:lnTo>
                    <a:pt x="991" y="189"/>
                  </a:lnTo>
                  <a:lnTo>
                    <a:pt x="997" y="189"/>
                  </a:lnTo>
                  <a:close/>
                  <a:moveTo>
                    <a:pt x="997" y="251"/>
                  </a:moveTo>
                  <a:lnTo>
                    <a:pt x="997" y="297"/>
                  </a:lnTo>
                  <a:lnTo>
                    <a:pt x="991" y="297"/>
                  </a:lnTo>
                  <a:lnTo>
                    <a:pt x="991" y="251"/>
                  </a:lnTo>
                  <a:lnTo>
                    <a:pt x="997" y="251"/>
                  </a:lnTo>
                  <a:close/>
                  <a:moveTo>
                    <a:pt x="997" y="314"/>
                  </a:moveTo>
                  <a:lnTo>
                    <a:pt x="997" y="360"/>
                  </a:lnTo>
                  <a:lnTo>
                    <a:pt x="991" y="360"/>
                  </a:lnTo>
                  <a:lnTo>
                    <a:pt x="991" y="314"/>
                  </a:lnTo>
                  <a:lnTo>
                    <a:pt x="997" y="314"/>
                  </a:lnTo>
                  <a:close/>
                  <a:moveTo>
                    <a:pt x="997" y="377"/>
                  </a:moveTo>
                  <a:lnTo>
                    <a:pt x="997" y="423"/>
                  </a:lnTo>
                  <a:lnTo>
                    <a:pt x="991" y="423"/>
                  </a:lnTo>
                  <a:lnTo>
                    <a:pt x="991" y="377"/>
                  </a:lnTo>
                  <a:lnTo>
                    <a:pt x="997" y="377"/>
                  </a:lnTo>
                  <a:close/>
                  <a:moveTo>
                    <a:pt x="997" y="440"/>
                  </a:moveTo>
                  <a:lnTo>
                    <a:pt x="997" y="486"/>
                  </a:lnTo>
                  <a:lnTo>
                    <a:pt x="991" y="486"/>
                  </a:lnTo>
                  <a:lnTo>
                    <a:pt x="991" y="440"/>
                  </a:lnTo>
                  <a:lnTo>
                    <a:pt x="997" y="440"/>
                  </a:lnTo>
                  <a:close/>
                  <a:moveTo>
                    <a:pt x="997" y="503"/>
                  </a:moveTo>
                  <a:lnTo>
                    <a:pt x="997" y="548"/>
                  </a:lnTo>
                  <a:lnTo>
                    <a:pt x="991" y="548"/>
                  </a:lnTo>
                  <a:lnTo>
                    <a:pt x="991" y="503"/>
                  </a:lnTo>
                  <a:lnTo>
                    <a:pt x="997" y="503"/>
                  </a:lnTo>
                  <a:close/>
                  <a:moveTo>
                    <a:pt x="997" y="566"/>
                  </a:moveTo>
                  <a:lnTo>
                    <a:pt x="997" y="611"/>
                  </a:lnTo>
                  <a:lnTo>
                    <a:pt x="991" y="611"/>
                  </a:lnTo>
                  <a:lnTo>
                    <a:pt x="991" y="566"/>
                  </a:lnTo>
                  <a:lnTo>
                    <a:pt x="997" y="566"/>
                  </a:lnTo>
                  <a:close/>
                  <a:moveTo>
                    <a:pt x="997" y="628"/>
                  </a:moveTo>
                  <a:lnTo>
                    <a:pt x="997" y="674"/>
                  </a:lnTo>
                  <a:lnTo>
                    <a:pt x="991" y="674"/>
                  </a:lnTo>
                  <a:lnTo>
                    <a:pt x="991" y="628"/>
                  </a:lnTo>
                  <a:lnTo>
                    <a:pt x="997" y="628"/>
                  </a:lnTo>
                  <a:close/>
                  <a:moveTo>
                    <a:pt x="997" y="691"/>
                  </a:moveTo>
                  <a:lnTo>
                    <a:pt x="997" y="737"/>
                  </a:lnTo>
                  <a:lnTo>
                    <a:pt x="991" y="737"/>
                  </a:lnTo>
                  <a:lnTo>
                    <a:pt x="991" y="691"/>
                  </a:lnTo>
                  <a:lnTo>
                    <a:pt x="997" y="691"/>
                  </a:lnTo>
                  <a:close/>
                  <a:moveTo>
                    <a:pt x="997" y="754"/>
                  </a:moveTo>
                  <a:lnTo>
                    <a:pt x="997" y="800"/>
                  </a:lnTo>
                  <a:lnTo>
                    <a:pt x="991" y="800"/>
                  </a:lnTo>
                  <a:lnTo>
                    <a:pt x="991" y="754"/>
                  </a:lnTo>
                  <a:lnTo>
                    <a:pt x="997" y="754"/>
                  </a:lnTo>
                  <a:close/>
                  <a:moveTo>
                    <a:pt x="997" y="817"/>
                  </a:moveTo>
                  <a:lnTo>
                    <a:pt x="997" y="863"/>
                  </a:lnTo>
                  <a:lnTo>
                    <a:pt x="991" y="863"/>
                  </a:lnTo>
                  <a:lnTo>
                    <a:pt x="991" y="817"/>
                  </a:lnTo>
                  <a:lnTo>
                    <a:pt x="997" y="817"/>
                  </a:lnTo>
                  <a:close/>
                  <a:moveTo>
                    <a:pt x="997" y="880"/>
                  </a:moveTo>
                  <a:lnTo>
                    <a:pt x="997" y="925"/>
                  </a:lnTo>
                  <a:lnTo>
                    <a:pt x="991" y="925"/>
                  </a:lnTo>
                  <a:lnTo>
                    <a:pt x="991" y="880"/>
                  </a:lnTo>
                  <a:lnTo>
                    <a:pt x="997" y="880"/>
                  </a:lnTo>
                  <a:close/>
                  <a:moveTo>
                    <a:pt x="997" y="943"/>
                  </a:moveTo>
                  <a:lnTo>
                    <a:pt x="997" y="988"/>
                  </a:lnTo>
                  <a:lnTo>
                    <a:pt x="991" y="988"/>
                  </a:lnTo>
                  <a:lnTo>
                    <a:pt x="991" y="943"/>
                  </a:lnTo>
                  <a:lnTo>
                    <a:pt x="997" y="943"/>
                  </a:lnTo>
                  <a:close/>
                  <a:moveTo>
                    <a:pt x="997" y="1005"/>
                  </a:moveTo>
                  <a:lnTo>
                    <a:pt x="997" y="1051"/>
                  </a:lnTo>
                  <a:lnTo>
                    <a:pt x="991" y="1051"/>
                  </a:lnTo>
                  <a:lnTo>
                    <a:pt x="991" y="1005"/>
                  </a:lnTo>
                  <a:lnTo>
                    <a:pt x="997" y="1005"/>
                  </a:lnTo>
                  <a:close/>
                  <a:moveTo>
                    <a:pt x="997" y="1068"/>
                  </a:moveTo>
                  <a:lnTo>
                    <a:pt x="997" y="1114"/>
                  </a:lnTo>
                  <a:lnTo>
                    <a:pt x="991" y="1114"/>
                  </a:lnTo>
                  <a:lnTo>
                    <a:pt x="991" y="1068"/>
                  </a:lnTo>
                  <a:lnTo>
                    <a:pt x="997" y="1068"/>
                  </a:lnTo>
                  <a:close/>
                  <a:moveTo>
                    <a:pt x="997" y="1131"/>
                  </a:moveTo>
                  <a:lnTo>
                    <a:pt x="997" y="1177"/>
                  </a:lnTo>
                  <a:lnTo>
                    <a:pt x="991" y="1177"/>
                  </a:lnTo>
                  <a:lnTo>
                    <a:pt x="991" y="1131"/>
                  </a:lnTo>
                  <a:lnTo>
                    <a:pt x="997" y="1131"/>
                  </a:lnTo>
                  <a:close/>
                  <a:moveTo>
                    <a:pt x="997" y="1194"/>
                  </a:moveTo>
                  <a:lnTo>
                    <a:pt x="997" y="1240"/>
                  </a:lnTo>
                  <a:lnTo>
                    <a:pt x="991" y="1240"/>
                  </a:lnTo>
                  <a:lnTo>
                    <a:pt x="991" y="1194"/>
                  </a:lnTo>
                  <a:lnTo>
                    <a:pt x="997" y="1194"/>
                  </a:lnTo>
                  <a:close/>
                  <a:moveTo>
                    <a:pt x="997" y="1257"/>
                  </a:moveTo>
                  <a:lnTo>
                    <a:pt x="997" y="1302"/>
                  </a:lnTo>
                  <a:lnTo>
                    <a:pt x="991" y="1302"/>
                  </a:lnTo>
                  <a:lnTo>
                    <a:pt x="991" y="1257"/>
                  </a:lnTo>
                  <a:lnTo>
                    <a:pt x="997" y="1257"/>
                  </a:lnTo>
                  <a:close/>
                  <a:moveTo>
                    <a:pt x="997" y="1320"/>
                  </a:moveTo>
                  <a:lnTo>
                    <a:pt x="997" y="1365"/>
                  </a:lnTo>
                  <a:lnTo>
                    <a:pt x="991" y="1365"/>
                  </a:lnTo>
                  <a:lnTo>
                    <a:pt x="991" y="1320"/>
                  </a:lnTo>
                  <a:lnTo>
                    <a:pt x="997" y="1320"/>
                  </a:lnTo>
                  <a:close/>
                  <a:moveTo>
                    <a:pt x="997" y="1382"/>
                  </a:moveTo>
                  <a:lnTo>
                    <a:pt x="997" y="1428"/>
                  </a:lnTo>
                  <a:lnTo>
                    <a:pt x="991" y="1428"/>
                  </a:lnTo>
                  <a:lnTo>
                    <a:pt x="991" y="1382"/>
                  </a:lnTo>
                  <a:lnTo>
                    <a:pt x="997" y="1382"/>
                  </a:lnTo>
                  <a:close/>
                  <a:moveTo>
                    <a:pt x="997" y="1445"/>
                  </a:moveTo>
                  <a:lnTo>
                    <a:pt x="997" y="1491"/>
                  </a:lnTo>
                  <a:lnTo>
                    <a:pt x="991" y="1491"/>
                  </a:lnTo>
                  <a:lnTo>
                    <a:pt x="991" y="1445"/>
                  </a:lnTo>
                  <a:lnTo>
                    <a:pt x="997" y="1445"/>
                  </a:lnTo>
                  <a:close/>
                  <a:moveTo>
                    <a:pt x="997" y="1508"/>
                  </a:moveTo>
                  <a:lnTo>
                    <a:pt x="997" y="1554"/>
                  </a:lnTo>
                  <a:lnTo>
                    <a:pt x="991" y="1554"/>
                  </a:lnTo>
                  <a:lnTo>
                    <a:pt x="991" y="1508"/>
                  </a:lnTo>
                  <a:lnTo>
                    <a:pt x="997" y="1508"/>
                  </a:lnTo>
                  <a:close/>
                  <a:moveTo>
                    <a:pt x="997" y="1571"/>
                  </a:moveTo>
                  <a:lnTo>
                    <a:pt x="997" y="1617"/>
                  </a:lnTo>
                  <a:lnTo>
                    <a:pt x="991" y="1617"/>
                  </a:lnTo>
                  <a:lnTo>
                    <a:pt x="991" y="1571"/>
                  </a:lnTo>
                  <a:lnTo>
                    <a:pt x="997" y="1571"/>
                  </a:lnTo>
                  <a:close/>
                  <a:moveTo>
                    <a:pt x="997" y="1634"/>
                  </a:moveTo>
                  <a:lnTo>
                    <a:pt x="997" y="1679"/>
                  </a:lnTo>
                  <a:lnTo>
                    <a:pt x="991" y="1679"/>
                  </a:lnTo>
                  <a:lnTo>
                    <a:pt x="991" y="1634"/>
                  </a:lnTo>
                  <a:lnTo>
                    <a:pt x="997" y="1634"/>
                  </a:lnTo>
                  <a:close/>
                  <a:moveTo>
                    <a:pt x="997" y="1697"/>
                  </a:moveTo>
                  <a:lnTo>
                    <a:pt x="997" y="1742"/>
                  </a:lnTo>
                  <a:lnTo>
                    <a:pt x="991" y="1742"/>
                  </a:lnTo>
                  <a:lnTo>
                    <a:pt x="991" y="1697"/>
                  </a:lnTo>
                  <a:lnTo>
                    <a:pt x="997" y="1697"/>
                  </a:lnTo>
                  <a:close/>
                  <a:moveTo>
                    <a:pt x="997" y="1759"/>
                  </a:moveTo>
                  <a:lnTo>
                    <a:pt x="997" y="1805"/>
                  </a:lnTo>
                  <a:lnTo>
                    <a:pt x="991" y="1805"/>
                  </a:lnTo>
                  <a:lnTo>
                    <a:pt x="991" y="1759"/>
                  </a:lnTo>
                  <a:lnTo>
                    <a:pt x="997" y="1759"/>
                  </a:lnTo>
                  <a:close/>
                  <a:moveTo>
                    <a:pt x="997" y="1822"/>
                  </a:moveTo>
                  <a:lnTo>
                    <a:pt x="997" y="1868"/>
                  </a:lnTo>
                  <a:lnTo>
                    <a:pt x="991" y="1868"/>
                  </a:lnTo>
                  <a:lnTo>
                    <a:pt x="991" y="1822"/>
                  </a:lnTo>
                  <a:lnTo>
                    <a:pt x="997" y="1822"/>
                  </a:lnTo>
                  <a:close/>
                  <a:moveTo>
                    <a:pt x="997" y="1885"/>
                  </a:moveTo>
                  <a:lnTo>
                    <a:pt x="997" y="1931"/>
                  </a:lnTo>
                  <a:lnTo>
                    <a:pt x="991" y="1931"/>
                  </a:lnTo>
                  <a:lnTo>
                    <a:pt x="991" y="1885"/>
                  </a:lnTo>
                  <a:lnTo>
                    <a:pt x="997" y="1885"/>
                  </a:lnTo>
                  <a:close/>
                  <a:moveTo>
                    <a:pt x="997" y="1948"/>
                  </a:moveTo>
                  <a:lnTo>
                    <a:pt x="997" y="1994"/>
                  </a:lnTo>
                  <a:lnTo>
                    <a:pt x="991" y="1994"/>
                  </a:lnTo>
                  <a:lnTo>
                    <a:pt x="991" y="1948"/>
                  </a:lnTo>
                  <a:lnTo>
                    <a:pt x="997" y="1948"/>
                  </a:lnTo>
                  <a:close/>
                  <a:moveTo>
                    <a:pt x="997" y="2011"/>
                  </a:moveTo>
                  <a:lnTo>
                    <a:pt x="997" y="2056"/>
                  </a:lnTo>
                  <a:lnTo>
                    <a:pt x="991" y="2056"/>
                  </a:lnTo>
                  <a:lnTo>
                    <a:pt x="991" y="2011"/>
                  </a:lnTo>
                  <a:lnTo>
                    <a:pt x="997" y="2011"/>
                  </a:lnTo>
                  <a:close/>
                  <a:moveTo>
                    <a:pt x="997" y="2074"/>
                  </a:moveTo>
                  <a:lnTo>
                    <a:pt x="997" y="2119"/>
                  </a:lnTo>
                  <a:lnTo>
                    <a:pt x="991" y="2119"/>
                  </a:lnTo>
                  <a:lnTo>
                    <a:pt x="991" y="2074"/>
                  </a:lnTo>
                  <a:lnTo>
                    <a:pt x="997" y="2074"/>
                  </a:lnTo>
                  <a:close/>
                  <a:moveTo>
                    <a:pt x="997" y="2136"/>
                  </a:moveTo>
                  <a:lnTo>
                    <a:pt x="997" y="2182"/>
                  </a:lnTo>
                  <a:lnTo>
                    <a:pt x="991" y="2182"/>
                  </a:lnTo>
                  <a:lnTo>
                    <a:pt x="991" y="2136"/>
                  </a:lnTo>
                  <a:lnTo>
                    <a:pt x="997" y="2136"/>
                  </a:lnTo>
                  <a:close/>
                  <a:moveTo>
                    <a:pt x="997" y="2199"/>
                  </a:moveTo>
                  <a:lnTo>
                    <a:pt x="997" y="2245"/>
                  </a:lnTo>
                  <a:lnTo>
                    <a:pt x="991" y="2245"/>
                  </a:lnTo>
                  <a:lnTo>
                    <a:pt x="991" y="2199"/>
                  </a:lnTo>
                  <a:lnTo>
                    <a:pt x="997" y="2199"/>
                  </a:lnTo>
                  <a:close/>
                  <a:moveTo>
                    <a:pt x="997" y="2262"/>
                  </a:moveTo>
                  <a:lnTo>
                    <a:pt x="997" y="2308"/>
                  </a:lnTo>
                  <a:lnTo>
                    <a:pt x="991" y="2308"/>
                  </a:lnTo>
                  <a:lnTo>
                    <a:pt x="991" y="2262"/>
                  </a:lnTo>
                  <a:lnTo>
                    <a:pt x="997" y="2262"/>
                  </a:lnTo>
                  <a:close/>
                  <a:moveTo>
                    <a:pt x="997" y="2325"/>
                  </a:moveTo>
                  <a:lnTo>
                    <a:pt x="997" y="2371"/>
                  </a:lnTo>
                  <a:lnTo>
                    <a:pt x="991" y="2371"/>
                  </a:lnTo>
                  <a:lnTo>
                    <a:pt x="991" y="2325"/>
                  </a:lnTo>
                  <a:lnTo>
                    <a:pt x="997" y="2325"/>
                  </a:lnTo>
                  <a:close/>
                  <a:moveTo>
                    <a:pt x="997" y="2388"/>
                  </a:moveTo>
                  <a:lnTo>
                    <a:pt x="997" y="2433"/>
                  </a:lnTo>
                  <a:lnTo>
                    <a:pt x="991" y="2433"/>
                  </a:lnTo>
                  <a:lnTo>
                    <a:pt x="991" y="2388"/>
                  </a:lnTo>
                  <a:lnTo>
                    <a:pt x="997" y="2388"/>
                  </a:lnTo>
                  <a:close/>
                  <a:moveTo>
                    <a:pt x="997" y="2451"/>
                  </a:moveTo>
                  <a:lnTo>
                    <a:pt x="997" y="2496"/>
                  </a:lnTo>
                  <a:lnTo>
                    <a:pt x="991" y="2496"/>
                  </a:lnTo>
                  <a:lnTo>
                    <a:pt x="991" y="2451"/>
                  </a:lnTo>
                  <a:lnTo>
                    <a:pt x="997" y="2451"/>
                  </a:lnTo>
                  <a:close/>
                  <a:moveTo>
                    <a:pt x="997" y="2513"/>
                  </a:moveTo>
                  <a:lnTo>
                    <a:pt x="997" y="2559"/>
                  </a:lnTo>
                  <a:lnTo>
                    <a:pt x="991" y="2559"/>
                  </a:lnTo>
                  <a:lnTo>
                    <a:pt x="991" y="2513"/>
                  </a:lnTo>
                  <a:lnTo>
                    <a:pt x="997" y="2513"/>
                  </a:lnTo>
                  <a:close/>
                  <a:moveTo>
                    <a:pt x="997" y="2576"/>
                  </a:moveTo>
                  <a:lnTo>
                    <a:pt x="997" y="2599"/>
                  </a:lnTo>
                  <a:lnTo>
                    <a:pt x="991" y="2599"/>
                  </a:lnTo>
                  <a:lnTo>
                    <a:pt x="991" y="2576"/>
                  </a:lnTo>
                  <a:lnTo>
                    <a:pt x="997" y="2576"/>
                  </a:lnTo>
                  <a:close/>
                  <a:moveTo>
                    <a:pt x="1496" y="0"/>
                  </a:moveTo>
                  <a:lnTo>
                    <a:pt x="1496" y="46"/>
                  </a:lnTo>
                  <a:lnTo>
                    <a:pt x="1490" y="46"/>
                  </a:lnTo>
                  <a:lnTo>
                    <a:pt x="1490" y="0"/>
                  </a:lnTo>
                  <a:lnTo>
                    <a:pt x="1496" y="0"/>
                  </a:lnTo>
                  <a:close/>
                  <a:moveTo>
                    <a:pt x="1496" y="63"/>
                  </a:moveTo>
                  <a:lnTo>
                    <a:pt x="1496" y="109"/>
                  </a:lnTo>
                  <a:lnTo>
                    <a:pt x="1490" y="109"/>
                  </a:lnTo>
                  <a:lnTo>
                    <a:pt x="1490" y="63"/>
                  </a:lnTo>
                  <a:lnTo>
                    <a:pt x="1496" y="63"/>
                  </a:lnTo>
                  <a:close/>
                  <a:moveTo>
                    <a:pt x="1496" y="126"/>
                  </a:moveTo>
                  <a:lnTo>
                    <a:pt x="1496" y="171"/>
                  </a:lnTo>
                  <a:lnTo>
                    <a:pt x="1490" y="171"/>
                  </a:lnTo>
                  <a:lnTo>
                    <a:pt x="1490" y="126"/>
                  </a:lnTo>
                  <a:lnTo>
                    <a:pt x="1496" y="126"/>
                  </a:lnTo>
                  <a:close/>
                  <a:moveTo>
                    <a:pt x="1496" y="189"/>
                  </a:moveTo>
                  <a:lnTo>
                    <a:pt x="1496" y="234"/>
                  </a:lnTo>
                  <a:lnTo>
                    <a:pt x="1490" y="234"/>
                  </a:lnTo>
                  <a:lnTo>
                    <a:pt x="1490" y="189"/>
                  </a:lnTo>
                  <a:lnTo>
                    <a:pt x="1496" y="189"/>
                  </a:lnTo>
                  <a:close/>
                  <a:moveTo>
                    <a:pt x="1496" y="251"/>
                  </a:moveTo>
                  <a:lnTo>
                    <a:pt x="1496" y="297"/>
                  </a:lnTo>
                  <a:lnTo>
                    <a:pt x="1490" y="297"/>
                  </a:lnTo>
                  <a:lnTo>
                    <a:pt x="1490" y="251"/>
                  </a:lnTo>
                  <a:lnTo>
                    <a:pt x="1496" y="251"/>
                  </a:lnTo>
                  <a:close/>
                  <a:moveTo>
                    <a:pt x="1496" y="314"/>
                  </a:moveTo>
                  <a:lnTo>
                    <a:pt x="1496" y="360"/>
                  </a:lnTo>
                  <a:lnTo>
                    <a:pt x="1490" y="360"/>
                  </a:lnTo>
                  <a:lnTo>
                    <a:pt x="1490" y="314"/>
                  </a:lnTo>
                  <a:lnTo>
                    <a:pt x="1496" y="314"/>
                  </a:lnTo>
                  <a:close/>
                  <a:moveTo>
                    <a:pt x="1496" y="377"/>
                  </a:moveTo>
                  <a:lnTo>
                    <a:pt x="1496" y="423"/>
                  </a:lnTo>
                  <a:lnTo>
                    <a:pt x="1490" y="423"/>
                  </a:lnTo>
                  <a:lnTo>
                    <a:pt x="1490" y="377"/>
                  </a:lnTo>
                  <a:lnTo>
                    <a:pt x="1496" y="377"/>
                  </a:lnTo>
                  <a:close/>
                  <a:moveTo>
                    <a:pt x="1496" y="440"/>
                  </a:moveTo>
                  <a:lnTo>
                    <a:pt x="1496" y="486"/>
                  </a:lnTo>
                  <a:lnTo>
                    <a:pt x="1490" y="486"/>
                  </a:lnTo>
                  <a:lnTo>
                    <a:pt x="1490" y="440"/>
                  </a:lnTo>
                  <a:lnTo>
                    <a:pt x="1496" y="440"/>
                  </a:lnTo>
                  <a:close/>
                  <a:moveTo>
                    <a:pt x="1496" y="503"/>
                  </a:moveTo>
                  <a:lnTo>
                    <a:pt x="1496" y="548"/>
                  </a:lnTo>
                  <a:lnTo>
                    <a:pt x="1490" y="548"/>
                  </a:lnTo>
                  <a:lnTo>
                    <a:pt x="1490" y="503"/>
                  </a:lnTo>
                  <a:lnTo>
                    <a:pt x="1496" y="503"/>
                  </a:lnTo>
                  <a:close/>
                  <a:moveTo>
                    <a:pt x="1496" y="566"/>
                  </a:moveTo>
                  <a:lnTo>
                    <a:pt x="1496" y="611"/>
                  </a:lnTo>
                  <a:lnTo>
                    <a:pt x="1490" y="611"/>
                  </a:lnTo>
                  <a:lnTo>
                    <a:pt x="1490" y="566"/>
                  </a:lnTo>
                  <a:lnTo>
                    <a:pt x="1496" y="566"/>
                  </a:lnTo>
                  <a:close/>
                  <a:moveTo>
                    <a:pt x="1496" y="628"/>
                  </a:moveTo>
                  <a:lnTo>
                    <a:pt x="1496" y="674"/>
                  </a:lnTo>
                  <a:lnTo>
                    <a:pt x="1490" y="674"/>
                  </a:lnTo>
                  <a:lnTo>
                    <a:pt x="1490" y="628"/>
                  </a:lnTo>
                  <a:lnTo>
                    <a:pt x="1496" y="628"/>
                  </a:lnTo>
                  <a:close/>
                  <a:moveTo>
                    <a:pt x="1496" y="691"/>
                  </a:moveTo>
                  <a:lnTo>
                    <a:pt x="1496" y="737"/>
                  </a:lnTo>
                  <a:lnTo>
                    <a:pt x="1490" y="737"/>
                  </a:lnTo>
                  <a:lnTo>
                    <a:pt x="1490" y="691"/>
                  </a:lnTo>
                  <a:lnTo>
                    <a:pt x="1496" y="691"/>
                  </a:lnTo>
                  <a:close/>
                  <a:moveTo>
                    <a:pt x="1496" y="754"/>
                  </a:moveTo>
                  <a:lnTo>
                    <a:pt x="1496" y="800"/>
                  </a:lnTo>
                  <a:lnTo>
                    <a:pt x="1490" y="800"/>
                  </a:lnTo>
                  <a:lnTo>
                    <a:pt x="1490" y="754"/>
                  </a:lnTo>
                  <a:lnTo>
                    <a:pt x="1496" y="754"/>
                  </a:lnTo>
                  <a:close/>
                  <a:moveTo>
                    <a:pt x="1496" y="817"/>
                  </a:moveTo>
                  <a:lnTo>
                    <a:pt x="1496" y="863"/>
                  </a:lnTo>
                  <a:lnTo>
                    <a:pt x="1490" y="863"/>
                  </a:lnTo>
                  <a:lnTo>
                    <a:pt x="1490" y="817"/>
                  </a:lnTo>
                  <a:lnTo>
                    <a:pt x="1496" y="817"/>
                  </a:lnTo>
                  <a:close/>
                  <a:moveTo>
                    <a:pt x="1496" y="880"/>
                  </a:moveTo>
                  <a:lnTo>
                    <a:pt x="1496" y="925"/>
                  </a:lnTo>
                  <a:lnTo>
                    <a:pt x="1490" y="925"/>
                  </a:lnTo>
                  <a:lnTo>
                    <a:pt x="1490" y="880"/>
                  </a:lnTo>
                  <a:lnTo>
                    <a:pt x="1496" y="880"/>
                  </a:lnTo>
                  <a:close/>
                  <a:moveTo>
                    <a:pt x="1496" y="943"/>
                  </a:moveTo>
                  <a:lnTo>
                    <a:pt x="1496" y="988"/>
                  </a:lnTo>
                  <a:lnTo>
                    <a:pt x="1490" y="988"/>
                  </a:lnTo>
                  <a:lnTo>
                    <a:pt x="1490" y="943"/>
                  </a:lnTo>
                  <a:lnTo>
                    <a:pt x="1496" y="943"/>
                  </a:lnTo>
                  <a:close/>
                  <a:moveTo>
                    <a:pt x="1496" y="1005"/>
                  </a:moveTo>
                  <a:lnTo>
                    <a:pt x="1496" y="1051"/>
                  </a:lnTo>
                  <a:lnTo>
                    <a:pt x="1490" y="1051"/>
                  </a:lnTo>
                  <a:lnTo>
                    <a:pt x="1490" y="1005"/>
                  </a:lnTo>
                  <a:lnTo>
                    <a:pt x="1496" y="1005"/>
                  </a:lnTo>
                  <a:close/>
                  <a:moveTo>
                    <a:pt x="1496" y="1068"/>
                  </a:moveTo>
                  <a:lnTo>
                    <a:pt x="1496" y="1114"/>
                  </a:lnTo>
                  <a:lnTo>
                    <a:pt x="1490" y="1114"/>
                  </a:lnTo>
                  <a:lnTo>
                    <a:pt x="1490" y="1068"/>
                  </a:lnTo>
                  <a:lnTo>
                    <a:pt x="1496" y="1068"/>
                  </a:lnTo>
                  <a:close/>
                  <a:moveTo>
                    <a:pt x="1496" y="1131"/>
                  </a:moveTo>
                  <a:lnTo>
                    <a:pt x="1496" y="1177"/>
                  </a:lnTo>
                  <a:lnTo>
                    <a:pt x="1490" y="1177"/>
                  </a:lnTo>
                  <a:lnTo>
                    <a:pt x="1490" y="1131"/>
                  </a:lnTo>
                  <a:lnTo>
                    <a:pt x="1496" y="1131"/>
                  </a:lnTo>
                  <a:close/>
                  <a:moveTo>
                    <a:pt x="1496" y="1194"/>
                  </a:moveTo>
                  <a:lnTo>
                    <a:pt x="1496" y="1240"/>
                  </a:lnTo>
                  <a:lnTo>
                    <a:pt x="1490" y="1240"/>
                  </a:lnTo>
                  <a:lnTo>
                    <a:pt x="1490" y="1194"/>
                  </a:lnTo>
                  <a:lnTo>
                    <a:pt x="1496" y="1194"/>
                  </a:lnTo>
                  <a:close/>
                  <a:moveTo>
                    <a:pt x="1496" y="1257"/>
                  </a:moveTo>
                  <a:lnTo>
                    <a:pt x="1496" y="1302"/>
                  </a:lnTo>
                  <a:lnTo>
                    <a:pt x="1490" y="1302"/>
                  </a:lnTo>
                  <a:lnTo>
                    <a:pt x="1490" y="1257"/>
                  </a:lnTo>
                  <a:lnTo>
                    <a:pt x="1496" y="1257"/>
                  </a:lnTo>
                  <a:close/>
                  <a:moveTo>
                    <a:pt x="1496" y="1320"/>
                  </a:moveTo>
                  <a:lnTo>
                    <a:pt x="1496" y="1365"/>
                  </a:lnTo>
                  <a:lnTo>
                    <a:pt x="1490" y="1365"/>
                  </a:lnTo>
                  <a:lnTo>
                    <a:pt x="1490" y="1320"/>
                  </a:lnTo>
                  <a:lnTo>
                    <a:pt x="1496" y="1320"/>
                  </a:lnTo>
                  <a:close/>
                  <a:moveTo>
                    <a:pt x="1496" y="1382"/>
                  </a:moveTo>
                  <a:lnTo>
                    <a:pt x="1496" y="1428"/>
                  </a:lnTo>
                  <a:lnTo>
                    <a:pt x="1490" y="1428"/>
                  </a:lnTo>
                  <a:lnTo>
                    <a:pt x="1490" y="1382"/>
                  </a:lnTo>
                  <a:lnTo>
                    <a:pt x="1496" y="1382"/>
                  </a:lnTo>
                  <a:close/>
                  <a:moveTo>
                    <a:pt x="1496" y="1445"/>
                  </a:moveTo>
                  <a:lnTo>
                    <a:pt x="1496" y="1491"/>
                  </a:lnTo>
                  <a:lnTo>
                    <a:pt x="1490" y="1491"/>
                  </a:lnTo>
                  <a:lnTo>
                    <a:pt x="1490" y="1445"/>
                  </a:lnTo>
                  <a:lnTo>
                    <a:pt x="1496" y="1445"/>
                  </a:lnTo>
                  <a:close/>
                  <a:moveTo>
                    <a:pt x="1496" y="1508"/>
                  </a:moveTo>
                  <a:lnTo>
                    <a:pt x="1496" y="1554"/>
                  </a:lnTo>
                  <a:lnTo>
                    <a:pt x="1490" y="1554"/>
                  </a:lnTo>
                  <a:lnTo>
                    <a:pt x="1490" y="1508"/>
                  </a:lnTo>
                  <a:lnTo>
                    <a:pt x="1496" y="1508"/>
                  </a:lnTo>
                  <a:close/>
                  <a:moveTo>
                    <a:pt x="1496" y="1571"/>
                  </a:moveTo>
                  <a:lnTo>
                    <a:pt x="1496" y="1617"/>
                  </a:lnTo>
                  <a:lnTo>
                    <a:pt x="1490" y="1617"/>
                  </a:lnTo>
                  <a:lnTo>
                    <a:pt x="1490" y="1571"/>
                  </a:lnTo>
                  <a:lnTo>
                    <a:pt x="1496" y="1571"/>
                  </a:lnTo>
                  <a:close/>
                  <a:moveTo>
                    <a:pt x="1496" y="1634"/>
                  </a:moveTo>
                  <a:lnTo>
                    <a:pt x="1496" y="1679"/>
                  </a:lnTo>
                  <a:lnTo>
                    <a:pt x="1490" y="1679"/>
                  </a:lnTo>
                  <a:lnTo>
                    <a:pt x="1490" y="1634"/>
                  </a:lnTo>
                  <a:lnTo>
                    <a:pt x="1496" y="1634"/>
                  </a:lnTo>
                  <a:close/>
                  <a:moveTo>
                    <a:pt x="1496" y="1697"/>
                  </a:moveTo>
                  <a:lnTo>
                    <a:pt x="1496" y="1742"/>
                  </a:lnTo>
                  <a:lnTo>
                    <a:pt x="1490" y="1742"/>
                  </a:lnTo>
                  <a:lnTo>
                    <a:pt x="1490" y="1697"/>
                  </a:lnTo>
                  <a:lnTo>
                    <a:pt x="1496" y="1697"/>
                  </a:lnTo>
                  <a:close/>
                  <a:moveTo>
                    <a:pt x="1496" y="1759"/>
                  </a:moveTo>
                  <a:lnTo>
                    <a:pt x="1496" y="1805"/>
                  </a:lnTo>
                  <a:lnTo>
                    <a:pt x="1490" y="1805"/>
                  </a:lnTo>
                  <a:lnTo>
                    <a:pt x="1490" y="1759"/>
                  </a:lnTo>
                  <a:lnTo>
                    <a:pt x="1496" y="1759"/>
                  </a:lnTo>
                  <a:close/>
                  <a:moveTo>
                    <a:pt x="1496" y="1822"/>
                  </a:moveTo>
                  <a:lnTo>
                    <a:pt x="1496" y="1868"/>
                  </a:lnTo>
                  <a:lnTo>
                    <a:pt x="1490" y="1868"/>
                  </a:lnTo>
                  <a:lnTo>
                    <a:pt x="1490" y="1822"/>
                  </a:lnTo>
                  <a:lnTo>
                    <a:pt x="1496" y="1822"/>
                  </a:lnTo>
                  <a:close/>
                  <a:moveTo>
                    <a:pt x="1496" y="1885"/>
                  </a:moveTo>
                  <a:lnTo>
                    <a:pt x="1496" y="1931"/>
                  </a:lnTo>
                  <a:lnTo>
                    <a:pt x="1490" y="1931"/>
                  </a:lnTo>
                  <a:lnTo>
                    <a:pt x="1490" y="1885"/>
                  </a:lnTo>
                  <a:lnTo>
                    <a:pt x="1496" y="1885"/>
                  </a:lnTo>
                  <a:close/>
                  <a:moveTo>
                    <a:pt x="1496" y="1948"/>
                  </a:moveTo>
                  <a:lnTo>
                    <a:pt x="1496" y="1994"/>
                  </a:lnTo>
                  <a:lnTo>
                    <a:pt x="1490" y="1994"/>
                  </a:lnTo>
                  <a:lnTo>
                    <a:pt x="1490" y="1948"/>
                  </a:lnTo>
                  <a:lnTo>
                    <a:pt x="1496" y="1948"/>
                  </a:lnTo>
                  <a:close/>
                  <a:moveTo>
                    <a:pt x="1496" y="2011"/>
                  </a:moveTo>
                  <a:lnTo>
                    <a:pt x="1496" y="2056"/>
                  </a:lnTo>
                  <a:lnTo>
                    <a:pt x="1490" y="2056"/>
                  </a:lnTo>
                  <a:lnTo>
                    <a:pt x="1490" y="2011"/>
                  </a:lnTo>
                  <a:lnTo>
                    <a:pt x="1496" y="2011"/>
                  </a:lnTo>
                  <a:close/>
                  <a:moveTo>
                    <a:pt x="1496" y="2074"/>
                  </a:moveTo>
                  <a:lnTo>
                    <a:pt x="1496" y="2119"/>
                  </a:lnTo>
                  <a:lnTo>
                    <a:pt x="1490" y="2119"/>
                  </a:lnTo>
                  <a:lnTo>
                    <a:pt x="1490" y="2074"/>
                  </a:lnTo>
                  <a:lnTo>
                    <a:pt x="1496" y="2074"/>
                  </a:lnTo>
                  <a:close/>
                  <a:moveTo>
                    <a:pt x="1496" y="2136"/>
                  </a:moveTo>
                  <a:lnTo>
                    <a:pt x="1496" y="2182"/>
                  </a:lnTo>
                  <a:lnTo>
                    <a:pt x="1490" y="2182"/>
                  </a:lnTo>
                  <a:lnTo>
                    <a:pt x="1490" y="2136"/>
                  </a:lnTo>
                  <a:lnTo>
                    <a:pt x="1496" y="2136"/>
                  </a:lnTo>
                  <a:close/>
                  <a:moveTo>
                    <a:pt x="1496" y="2199"/>
                  </a:moveTo>
                  <a:lnTo>
                    <a:pt x="1496" y="2245"/>
                  </a:lnTo>
                  <a:lnTo>
                    <a:pt x="1490" y="2245"/>
                  </a:lnTo>
                  <a:lnTo>
                    <a:pt x="1490" y="2199"/>
                  </a:lnTo>
                  <a:lnTo>
                    <a:pt x="1496" y="2199"/>
                  </a:lnTo>
                  <a:close/>
                  <a:moveTo>
                    <a:pt x="1496" y="2262"/>
                  </a:moveTo>
                  <a:lnTo>
                    <a:pt x="1496" y="2308"/>
                  </a:lnTo>
                  <a:lnTo>
                    <a:pt x="1490" y="2308"/>
                  </a:lnTo>
                  <a:lnTo>
                    <a:pt x="1490" y="2262"/>
                  </a:lnTo>
                  <a:lnTo>
                    <a:pt x="1496" y="2262"/>
                  </a:lnTo>
                  <a:close/>
                  <a:moveTo>
                    <a:pt x="1496" y="2325"/>
                  </a:moveTo>
                  <a:lnTo>
                    <a:pt x="1496" y="2371"/>
                  </a:lnTo>
                  <a:lnTo>
                    <a:pt x="1490" y="2371"/>
                  </a:lnTo>
                  <a:lnTo>
                    <a:pt x="1490" y="2325"/>
                  </a:lnTo>
                  <a:lnTo>
                    <a:pt x="1496" y="2325"/>
                  </a:lnTo>
                  <a:close/>
                  <a:moveTo>
                    <a:pt x="1496" y="2388"/>
                  </a:moveTo>
                  <a:lnTo>
                    <a:pt x="1496" y="2433"/>
                  </a:lnTo>
                  <a:lnTo>
                    <a:pt x="1490" y="2433"/>
                  </a:lnTo>
                  <a:lnTo>
                    <a:pt x="1490" y="2388"/>
                  </a:lnTo>
                  <a:lnTo>
                    <a:pt x="1496" y="2388"/>
                  </a:lnTo>
                  <a:close/>
                  <a:moveTo>
                    <a:pt x="1496" y="2451"/>
                  </a:moveTo>
                  <a:lnTo>
                    <a:pt x="1496" y="2496"/>
                  </a:lnTo>
                  <a:lnTo>
                    <a:pt x="1490" y="2496"/>
                  </a:lnTo>
                  <a:lnTo>
                    <a:pt x="1490" y="2451"/>
                  </a:lnTo>
                  <a:lnTo>
                    <a:pt x="1496" y="2451"/>
                  </a:lnTo>
                  <a:close/>
                  <a:moveTo>
                    <a:pt x="1496" y="2513"/>
                  </a:moveTo>
                  <a:lnTo>
                    <a:pt x="1496" y="2559"/>
                  </a:lnTo>
                  <a:lnTo>
                    <a:pt x="1490" y="2559"/>
                  </a:lnTo>
                  <a:lnTo>
                    <a:pt x="1490" y="2513"/>
                  </a:lnTo>
                  <a:lnTo>
                    <a:pt x="1496" y="2513"/>
                  </a:lnTo>
                  <a:close/>
                  <a:moveTo>
                    <a:pt x="1496" y="2576"/>
                  </a:moveTo>
                  <a:lnTo>
                    <a:pt x="1496" y="2599"/>
                  </a:lnTo>
                  <a:lnTo>
                    <a:pt x="1490" y="2599"/>
                  </a:lnTo>
                  <a:lnTo>
                    <a:pt x="1490" y="2576"/>
                  </a:lnTo>
                  <a:lnTo>
                    <a:pt x="1496" y="2576"/>
                  </a:lnTo>
                  <a:close/>
                  <a:moveTo>
                    <a:pt x="1989" y="0"/>
                  </a:moveTo>
                  <a:lnTo>
                    <a:pt x="1989" y="46"/>
                  </a:lnTo>
                  <a:lnTo>
                    <a:pt x="1983" y="46"/>
                  </a:lnTo>
                  <a:lnTo>
                    <a:pt x="1983" y="0"/>
                  </a:lnTo>
                  <a:lnTo>
                    <a:pt x="1989" y="0"/>
                  </a:lnTo>
                  <a:close/>
                  <a:moveTo>
                    <a:pt x="1989" y="63"/>
                  </a:moveTo>
                  <a:lnTo>
                    <a:pt x="1989" y="109"/>
                  </a:lnTo>
                  <a:lnTo>
                    <a:pt x="1983" y="109"/>
                  </a:lnTo>
                  <a:lnTo>
                    <a:pt x="1983" y="63"/>
                  </a:lnTo>
                  <a:lnTo>
                    <a:pt x="1989" y="63"/>
                  </a:lnTo>
                  <a:close/>
                  <a:moveTo>
                    <a:pt x="1989" y="126"/>
                  </a:moveTo>
                  <a:lnTo>
                    <a:pt x="1989" y="171"/>
                  </a:lnTo>
                  <a:lnTo>
                    <a:pt x="1983" y="171"/>
                  </a:lnTo>
                  <a:lnTo>
                    <a:pt x="1983" y="126"/>
                  </a:lnTo>
                  <a:lnTo>
                    <a:pt x="1989" y="126"/>
                  </a:lnTo>
                  <a:close/>
                  <a:moveTo>
                    <a:pt x="1989" y="189"/>
                  </a:moveTo>
                  <a:lnTo>
                    <a:pt x="1989" y="234"/>
                  </a:lnTo>
                  <a:lnTo>
                    <a:pt x="1983" y="234"/>
                  </a:lnTo>
                  <a:lnTo>
                    <a:pt x="1983" y="189"/>
                  </a:lnTo>
                  <a:lnTo>
                    <a:pt x="1989" y="189"/>
                  </a:lnTo>
                  <a:close/>
                  <a:moveTo>
                    <a:pt x="1989" y="251"/>
                  </a:moveTo>
                  <a:lnTo>
                    <a:pt x="1989" y="297"/>
                  </a:lnTo>
                  <a:lnTo>
                    <a:pt x="1983" y="297"/>
                  </a:lnTo>
                  <a:lnTo>
                    <a:pt x="1983" y="251"/>
                  </a:lnTo>
                  <a:lnTo>
                    <a:pt x="1989" y="251"/>
                  </a:lnTo>
                  <a:close/>
                  <a:moveTo>
                    <a:pt x="1989" y="314"/>
                  </a:moveTo>
                  <a:lnTo>
                    <a:pt x="1989" y="360"/>
                  </a:lnTo>
                  <a:lnTo>
                    <a:pt x="1983" y="360"/>
                  </a:lnTo>
                  <a:lnTo>
                    <a:pt x="1983" y="314"/>
                  </a:lnTo>
                  <a:lnTo>
                    <a:pt x="1989" y="314"/>
                  </a:lnTo>
                  <a:close/>
                  <a:moveTo>
                    <a:pt x="1989" y="377"/>
                  </a:moveTo>
                  <a:lnTo>
                    <a:pt x="1989" y="423"/>
                  </a:lnTo>
                  <a:lnTo>
                    <a:pt x="1983" y="423"/>
                  </a:lnTo>
                  <a:lnTo>
                    <a:pt x="1983" y="377"/>
                  </a:lnTo>
                  <a:lnTo>
                    <a:pt x="1989" y="377"/>
                  </a:lnTo>
                  <a:close/>
                  <a:moveTo>
                    <a:pt x="1989" y="440"/>
                  </a:moveTo>
                  <a:lnTo>
                    <a:pt x="1989" y="486"/>
                  </a:lnTo>
                  <a:lnTo>
                    <a:pt x="1983" y="486"/>
                  </a:lnTo>
                  <a:lnTo>
                    <a:pt x="1983" y="440"/>
                  </a:lnTo>
                  <a:lnTo>
                    <a:pt x="1989" y="440"/>
                  </a:lnTo>
                  <a:close/>
                  <a:moveTo>
                    <a:pt x="1989" y="503"/>
                  </a:moveTo>
                  <a:lnTo>
                    <a:pt x="1989" y="548"/>
                  </a:lnTo>
                  <a:lnTo>
                    <a:pt x="1983" y="548"/>
                  </a:lnTo>
                  <a:lnTo>
                    <a:pt x="1983" y="503"/>
                  </a:lnTo>
                  <a:lnTo>
                    <a:pt x="1989" y="503"/>
                  </a:lnTo>
                  <a:close/>
                  <a:moveTo>
                    <a:pt x="1989" y="566"/>
                  </a:moveTo>
                  <a:lnTo>
                    <a:pt x="1989" y="611"/>
                  </a:lnTo>
                  <a:lnTo>
                    <a:pt x="1983" y="611"/>
                  </a:lnTo>
                  <a:lnTo>
                    <a:pt x="1983" y="566"/>
                  </a:lnTo>
                  <a:lnTo>
                    <a:pt x="1989" y="566"/>
                  </a:lnTo>
                  <a:close/>
                  <a:moveTo>
                    <a:pt x="1989" y="628"/>
                  </a:moveTo>
                  <a:lnTo>
                    <a:pt x="1989" y="674"/>
                  </a:lnTo>
                  <a:lnTo>
                    <a:pt x="1983" y="674"/>
                  </a:lnTo>
                  <a:lnTo>
                    <a:pt x="1983" y="628"/>
                  </a:lnTo>
                  <a:lnTo>
                    <a:pt x="1989" y="628"/>
                  </a:lnTo>
                  <a:close/>
                  <a:moveTo>
                    <a:pt x="1989" y="691"/>
                  </a:moveTo>
                  <a:lnTo>
                    <a:pt x="1989" y="737"/>
                  </a:lnTo>
                  <a:lnTo>
                    <a:pt x="1983" y="737"/>
                  </a:lnTo>
                  <a:lnTo>
                    <a:pt x="1983" y="691"/>
                  </a:lnTo>
                  <a:lnTo>
                    <a:pt x="1989" y="691"/>
                  </a:lnTo>
                  <a:close/>
                  <a:moveTo>
                    <a:pt x="1989" y="754"/>
                  </a:moveTo>
                  <a:lnTo>
                    <a:pt x="1989" y="800"/>
                  </a:lnTo>
                  <a:lnTo>
                    <a:pt x="1983" y="800"/>
                  </a:lnTo>
                  <a:lnTo>
                    <a:pt x="1983" y="754"/>
                  </a:lnTo>
                  <a:lnTo>
                    <a:pt x="1989" y="754"/>
                  </a:lnTo>
                  <a:close/>
                  <a:moveTo>
                    <a:pt x="1989" y="817"/>
                  </a:moveTo>
                  <a:lnTo>
                    <a:pt x="1989" y="863"/>
                  </a:lnTo>
                  <a:lnTo>
                    <a:pt x="1983" y="863"/>
                  </a:lnTo>
                  <a:lnTo>
                    <a:pt x="1983" y="817"/>
                  </a:lnTo>
                  <a:lnTo>
                    <a:pt x="1989" y="817"/>
                  </a:lnTo>
                  <a:close/>
                  <a:moveTo>
                    <a:pt x="1989" y="880"/>
                  </a:moveTo>
                  <a:lnTo>
                    <a:pt x="1989" y="925"/>
                  </a:lnTo>
                  <a:lnTo>
                    <a:pt x="1983" y="925"/>
                  </a:lnTo>
                  <a:lnTo>
                    <a:pt x="1983" y="880"/>
                  </a:lnTo>
                  <a:lnTo>
                    <a:pt x="1989" y="880"/>
                  </a:lnTo>
                  <a:close/>
                  <a:moveTo>
                    <a:pt x="1989" y="943"/>
                  </a:moveTo>
                  <a:lnTo>
                    <a:pt x="1989" y="988"/>
                  </a:lnTo>
                  <a:lnTo>
                    <a:pt x="1983" y="988"/>
                  </a:lnTo>
                  <a:lnTo>
                    <a:pt x="1983" y="943"/>
                  </a:lnTo>
                  <a:lnTo>
                    <a:pt x="1989" y="943"/>
                  </a:lnTo>
                  <a:close/>
                  <a:moveTo>
                    <a:pt x="1989" y="1005"/>
                  </a:moveTo>
                  <a:lnTo>
                    <a:pt x="1989" y="1051"/>
                  </a:lnTo>
                  <a:lnTo>
                    <a:pt x="1983" y="1051"/>
                  </a:lnTo>
                  <a:lnTo>
                    <a:pt x="1983" y="1005"/>
                  </a:lnTo>
                  <a:lnTo>
                    <a:pt x="1989" y="1005"/>
                  </a:lnTo>
                  <a:close/>
                  <a:moveTo>
                    <a:pt x="1989" y="1068"/>
                  </a:moveTo>
                  <a:lnTo>
                    <a:pt x="1989" y="1114"/>
                  </a:lnTo>
                  <a:lnTo>
                    <a:pt x="1983" y="1114"/>
                  </a:lnTo>
                  <a:lnTo>
                    <a:pt x="1983" y="1068"/>
                  </a:lnTo>
                  <a:lnTo>
                    <a:pt x="1989" y="1068"/>
                  </a:lnTo>
                  <a:close/>
                  <a:moveTo>
                    <a:pt x="1989" y="1131"/>
                  </a:moveTo>
                  <a:lnTo>
                    <a:pt x="1989" y="1177"/>
                  </a:lnTo>
                  <a:lnTo>
                    <a:pt x="1983" y="1177"/>
                  </a:lnTo>
                  <a:lnTo>
                    <a:pt x="1983" y="1131"/>
                  </a:lnTo>
                  <a:lnTo>
                    <a:pt x="1989" y="1131"/>
                  </a:lnTo>
                  <a:close/>
                  <a:moveTo>
                    <a:pt x="1989" y="1194"/>
                  </a:moveTo>
                  <a:lnTo>
                    <a:pt x="1989" y="1240"/>
                  </a:lnTo>
                  <a:lnTo>
                    <a:pt x="1983" y="1240"/>
                  </a:lnTo>
                  <a:lnTo>
                    <a:pt x="1983" y="1194"/>
                  </a:lnTo>
                  <a:lnTo>
                    <a:pt x="1989" y="1194"/>
                  </a:lnTo>
                  <a:close/>
                  <a:moveTo>
                    <a:pt x="1989" y="1257"/>
                  </a:moveTo>
                  <a:lnTo>
                    <a:pt x="1989" y="1302"/>
                  </a:lnTo>
                  <a:lnTo>
                    <a:pt x="1983" y="1302"/>
                  </a:lnTo>
                  <a:lnTo>
                    <a:pt x="1983" y="1257"/>
                  </a:lnTo>
                  <a:lnTo>
                    <a:pt x="1989" y="1257"/>
                  </a:lnTo>
                  <a:close/>
                  <a:moveTo>
                    <a:pt x="1989" y="1320"/>
                  </a:moveTo>
                  <a:lnTo>
                    <a:pt x="1989" y="1365"/>
                  </a:lnTo>
                  <a:lnTo>
                    <a:pt x="1983" y="1365"/>
                  </a:lnTo>
                  <a:lnTo>
                    <a:pt x="1983" y="1320"/>
                  </a:lnTo>
                  <a:lnTo>
                    <a:pt x="1989" y="1320"/>
                  </a:lnTo>
                  <a:close/>
                  <a:moveTo>
                    <a:pt x="1989" y="1382"/>
                  </a:moveTo>
                  <a:lnTo>
                    <a:pt x="1989" y="1428"/>
                  </a:lnTo>
                  <a:lnTo>
                    <a:pt x="1983" y="1428"/>
                  </a:lnTo>
                  <a:lnTo>
                    <a:pt x="1983" y="1382"/>
                  </a:lnTo>
                  <a:lnTo>
                    <a:pt x="1989" y="1382"/>
                  </a:lnTo>
                  <a:close/>
                  <a:moveTo>
                    <a:pt x="1989" y="1445"/>
                  </a:moveTo>
                  <a:lnTo>
                    <a:pt x="1989" y="1491"/>
                  </a:lnTo>
                  <a:lnTo>
                    <a:pt x="1983" y="1491"/>
                  </a:lnTo>
                  <a:lnTo>
                    <a:pt x="1983" y="1445"/>
                  </a:lnTo>
                  <a:lnTo>
                    <a:pt x="1989" y="1445"/>
                  </a:lnTo>
                  <a:close/>
                  <a:moveTo>
                    <a:pt x="1989" y="1508"/>
                  </a:moveTo>
                  <a:lnTo>
                    <a:pt x="1989" y="1554"/>
                  </a:lnTo>
                  <a:lnTo>
                    <a:pt x="1983" y="1554"/>
                  </a:lnTo>
                  <a:lnTo>
                    <a:pt x="1983" y="1508"/>
                  </a:lnTo>
                  <a:lnTo>
                    <a:pt x="1989" y="1508"/>
                  </a:lnTo>
                  <a:close/>
                  <a:moveTo>
                    <a:pt x="1989" y="1571"/>
                  </a:moveTo>
                  <a:lnTo>
                    <a:pt x="1989" y="1617"/>
                  </a:lnTo>
                  <a:lnTo>
                    <a:pt x="1983" y="1617"/>
                  </a:lnTo>
                  <a:lnTo>
                    <a:pt x="1983" y="1571"/>
                  </a:lnTo>
                  <a:lnTo>
                    <a:pt x="1989" y="1571"/>
                  </a:lnTo>
                  <a:close/>
                  <a:moveTo>
                    <a:pt x="1989" y="1634"/>
                  </a:moveTo>
                  <a:lnTo>
                    <a:pt x="1989" y="1679"/>
                  </a:lnTo>
                  <a:lnTo>
                    <a:pt x="1983" y="1679"/>
                  </a:lnTo>
                  <a:lnTo>
                    <a:pt x="1983" y="1634"/>
                  </a:lnTo>
                  <a:lnTo>
                    <a:pt x="1989" y="1634"/>
                  </a:lnTo>
                  <a:close/>
                  <a:moveTo>
                    <a:pt x="1989" y="1697"/>
                  </a:moveTo>
                  <a:lnTo>
                    <a:pt x="1989" y="1742"/>
                  </a:lnTo>
                  <a:lnTo>
                    <a:pt x="1983" y="1742"/>
                  </a:lnTo>
                  <a:lnTo>
                    <a:pt x="1983" y="1697"/>
                  </a:lnTo>
                  <a:lnTo>
                    <a:pt x="1989" y="1697"/>
                  </a:lnTo>
                  <a:close/>
                  <a:moveTo>
                    <a:pt x="1989" y="1759"/>
                  </a:moveTo>
                  <a:lnTo>
                    <a:pt x="1989" y="1805"/>
                  </a:lnTo>
                  <a:lnTo>
                    <a:pt x="1983" y="1805"/>
                  </a:lnTo>
                  <a:lnTo>
                    <a:pt x="1983" y="1759"/>
                  </a:lnTo>
                  <a:lnTo>
                    <a:pt x="1989" y="1759"/>
                  </a:lnTo>
                  <a:close/>
                  <a:moveTo>
                    <a:pt x="1989" y="1822"/>
                  </a:moveTo>
                  <a:lnTo>
                    <a:pt x="1989" y="1868"/>
                  </a:lnTo>
                  <a:lnTo>
                    <a:pt x="1983" y="1868"/>
                  </a:lnTo>
                  <a:lnTo>
                    <a:pt x="1983" y="1822"/>
                  </a:lnTo>
                  <a:lnTo>
                    <a:pt x="1989" y="1822"/>
                  </a:lnTo>
                  <a:close/>
                  <a:moveTo>
                    <a:pt x="1989" y="1885"/>
                  </a:moveTo>
                  <a:lnTo>
                    <a:pt x="1989" y="1931"/>
                  </a:lnTo>
                  <a:lnTo>
                    <a:pt x="1983" y="1931"/>
                  </a:lnTo>
                  <a:lnTo>
                    <a:pt x="1983" y="1885"/>
                  </a:lnTo>
                  <a:lnTo>
                    <a:pt x="1989" y="1885"/>
                  </a:lnTo>
                  <a:close/>
                  <a:moveTo>
                    <a:pt x="1989" y="1948"/>
                  </a:moveTo>
                  <a:lnTo>
                    <a:pt x="1989" y="1994"/>
                  </a:lnTo>
                  <a:lnTo>
                    <a:pt x="1983" y="1994"/>
                  </a:lnTo>
                  <a:lnTo>
                    <a:pt x="1983" y="1948"/>
                  </a:lnTo>
                  <a:lnTo>
                    <a:pt x="1989" y="1948"/>
                  </a:lnTo>
                  <a:close/>
                  <a:moveTo>
                    <a:pt x="1989" y="2011"/>
                  </a:moveTo>
                  <a:lnTo>
                    <a:pt x="1989" y="2056"/>
                  </a:lnTo>
                  <a:lnTo>
                    <a:pt x="1983" y="2056"/>
                  </a:lnTo>
                  <a:lnTo>
                    <a:pt x="1983" y="2011"/>
                  </a:lnTo>
                  <a:lnTo>
                    <a:pt x="1989" y="2011"/>
                  </a:lnTo>
                  <a:close/>
                  <a:moveTo>
                    <a:pt x="1989" y="2074"/>
                  </a:moveTo>
                  <a:lnTo>
                    <a:pt x="1989" y="2119"/>
                  </a:lnTo>
                  <a:lnTo>
                    <a:pt x="1983" y="2119"/>
                  </a:lnTo>
                  <a:lnTo>
                    <a:pt x="1983" y="2074"/>
                  </a:lnTo>
                  <a:lnTo>
                    <a:pt x="1989" y="2074"/>
                  </a:lnTo>
                  <a:close/>
                  <a:moveTo>
                    <a:pt x="1989" y="2136"/>
                  </a:moveTo>
                  <a:lnTo>
                    <a:pt x="1989" y="2182"/>
                  </a:lnTo>
                  <a:lnTo>
                    <a:pt x="1983" y="2182"/>
                  </a:lnTo>
                  <a:lnTo>
                    <a:pt x="1983" y="2136"/>
                  </a:lnTo>
                  <a:lnTo>
                    <a:pt x="1989" y="2136"/>
                  </a:lnTo>
                  <a:close/>
                  <a:moveTo>
                    <a:pt x="1989" y="2199"/>
                  </a:moveTo>
                  <a:lnTo>
                    <a:pt x="1989" y="2245"/>
                  </a:lnTo>
                  <a:lnTo>
                    <a:pt x="1983" y="2245"/>
                  </a:lnTo>
                  <a:lnTo>
                    <a:pt x="1983" y="2199"/>
                  </a:lnTo>
                  <a:lnTo>
                    <a:pt x="1989" y="2199"/>
                  </a:lnTo>
                  <a:close/>
                  <a:moveTo>
                    <a:pt x="1989" y="2262"/>
                  </a:moveTo>
                  <a:lnTo>
                    <a:pt x="1989" y="2308"/>
                  </a:lnTo>
                  <a:lnTo>
                    <a:pt x="1983" y="2308"/>
                  </a:lnTo>
                  <a:lnTo>
                    <a:pt x="1983" y="2262"/>
                  </a:lnTo>
                  <a:lnTo>
                    <a:pt x="1989" y="2262"/>
                  </a:lnTo>
                  <a:close/>
                  <a:moveTo>
                    <a:pt x="1989" y="2325"/>
                  </a:moveTo>
                  <a:lnTo>
                    <a:pt x="1989" y="2371"/>
                  </a:lnTo>
                  <a:lnTo>
                    <a:pt x="1983" y="2371"/>
                  </a:lnTo>
                  <a:lnTo>
                    <a:pt x="1983" y="2325"/>
                  </a:lnTo>
                  <a:lnTo>
                    <a:pt x="1989" y="2325"/>
                  </a:lnTo>
                  <a:close/>
                  <a:moveTo>
                    <a:pt x="1989" y="2388"/>
                  </a:moveTo>
                  <a:lnTo>
                    <a:pt x="1989" y="2433"/>
                  </a:lnTo>
                  <a:lnTo>
                    <a:pt x="1983" y="2433"/>
                  </a:lnTo>
                  <a:lnTo>
                    <a:pt x="1983" y="2388"/>
                  </a:lnTo>
                  <a:lnTo>
                    <a:pt x="1989" y="2388"/>
                  </a:lnTo>
                  <a:close/>
                  <a:moveTo>
                    <a:pt x="1989" y="2451"/>
                  </a:moveTo>
                  <a:lnTo>
                    <a:pt x="1989" y="2496"/>
                  </a:lnTo>
                  <a:lnTo>
                    <a:pt x="1983" y="2496"/>
                  </a:lnTo>
                  <a:lnTo>
                    <a:pt x="1983" y="2451"/>
                  </a:lnTo>
                  <a:lnTo>
                    <a:pt x="1989" y="2451"/>
                  </a:lnTo>
                  <a:close/>
                  <a:moveTo>
                    <a:pt x="1989" y="2513"/>
                  </a:moveTo>
                  <a:lnTo>
                    <a:pt x="1989" y="2559"/>
                  </a:lnTo>
                  <a:lnTo>
                    <a:pt x="1983" y="2559"/>
                  </a:lnTo>
                  <a:lnTo>
                    <a:pt x="1983" y="2513"/>
                  </a:lnTo>
                  <a:lnTo>
                    <a:pt x="1989" y="2513"/>
                  </a:lnTo>
                  <a:close/>
                  <a:moveTo>
                    <a:pt x="1989" y="2576"/>
                  </a:moveTo>
                  <a:lnTo>
                    <a:pt x="1989" y="2599"/>
                  </a:lnTo>
                  <a:lnTo>
                    <a:pt x="1983" y="2599"/>
                  </a:lnTo>
                  <a:lnTo>
                    <a:pt x="1983" y="2576"/>
                  </a:lnTo>
                  <a:lnTo>
                    <a:pt x="1989" y="2576"/>
                  </a:lnTo>
                  <a:close/>
                  <a:moveTo>
                    <a:pt x="2482" y="0"/>
                  </a:moveTo>
                  <a:lnTo>
                    <a:pt x="2482" y="46"/>
                  </a:lnTo>
                  <a:lnTo>
                    <a:pt x="2476" y="46"/>
                  </a:lnTo>
                  <a:lnTo>
                    <a:pt x="2476" y="0"/>
                  </a:lnTo>
                  <a:lnTo>
                    <a:pt x="2482" y="0"/>
                  </a:lnTo>
                  <a:close/>
                  <a:moveTo>
                    <a:pt x="2482" y="63"/>
                  </a:moveTo>
                  <a:lnTo>
                    <a:pt x="2482" y="109"/>
                  </a:lnTo>
                  <a:lnTo>
                    <a:pt x="2476" y="109"/>
                  </a:lnTo>
                  <a:lnTo>
                    <a:pt x="2476" y="63"/>
                  </a:lnTo>
                  <a:lnTo>
                    <a:pt x="2482" y="63"/>
                  </a:lnTo>
                  <a:close/>
                  <a:moveTo>
                    <a:pt x="2482" y="126"/>
                  </a:moveTo>
                  <a:lnTo>
                    <a:pt x="2482" y="171"/>
                  </a:lnTo>
                  <a:lnTo>
                    <a:pt x="2476" y="171"/>
                  </a:lnTo>
                  <a:lnTo>
                    <a:pt x="2476" y="126"/>
                  </a:lnTo>
                  <a:lnTo>
                    <a:pt x="2482" y="126"/>
                  </a:lnTo>
                  <a:close/>
                  <a:moveTo>
                    <a:pt x="2482" y="189"/>
                  </a:moveTo>
                  <a:lnTo>
                    <a:pt x="2482" y="234"/>
                  </a:lnTo>
                  <a:lnTo>
                    <a:pt x="2476" y="234"/>
                  </a:lnTo>
                  <a:lnTo>
                    <a:pt x="2476" y="189"/>
                  </a:lnTo>
                  <a:lnTo>
                    <a:pt x="2482" y="189"/>
                  </a:lnTo>
                  <a:close/>
                  <a:moveTo>
                    <a:pt x="2482" y="251"/>
                  </a:moveTo>
                  <a:lnTo>
                    <a:pt x="2482" y="297"/>
                  </a:lnTo>
                  <a:lnTo>
                    <a:pt x="2476" y="297"/>
                  </a:lnTo>
                  <a:lnTo>
                    <a:pt x="2476" y="251"/>
                  </a:lnTo>
                  <a:lnTo>
                    <a:pt x="2482" y="251"/>
                  </a:lnTo>
                  <a:close/>
                  <a:moveTo>
                    <a:pt x="2482" y="314"/>
                  </a:moveTo>
                  <a:lnTo>
                    <a:pt x="2482" y="360"/>
                  </a:lnTo>
                  <a:lnTo>
                    <a:pt x="2476" y="360"/>
                  </a:lnTo>
                  <a:lnTo>
                    <a:pt x="2476" y="314"/>
                  </a:lnTo>
                  <a:lnTo>
                    <a:pt x="2482" y="314"/>
                  </a:lnTo>
                  <a:close/>
                  <a:moveTo>
                    <a:pt x="2482" y="377"/>
                  </a:moveTo>
                  <a:lnTo>
                    <a:pt x="2482" y="423"/>
                  </a:lnTo>
                  <a:lnTo>
                    <a:pt x="2476" y="423"/>
                  </a:lnTo>
                  <a:lnTo>
                    <a:pt x="2476" y="377"/>
                  </a:lnTo>
                  <a:lnTo>
                    <a:pt x="2482" y="377"/>
                  </a:lnTo>
                  <a:close/>
                  <a:moveTo>
                    <a:pt x="2482" y="440"/>
                  </a:moveTo>
                  <a:lnTo>
                    <a:pt x="2482" y="486"/>
                  </a:lnTo>
                  <a:lnTo>
                    <a:pt x="2476" y="486"/>
                  </a:lnTo>
                  <a:lnTo>
                    <a:pt x="2476" y="440"/>
                  </a:lnTo>
                  <a:lnTo>
                    <a:pt x="2482" y="440"/>
                  </a:lnTo>
                  <a:close/>
                  <a:moveTo>
                    <a:pt x="2482" y="503"/>
                  </a:moveTo>
                  <a:lnTo>
                    <a:pt x="2482" y="548"/>
                  </a:lnTo>
                  <a:lnTo>
                    <a:pt x="2476" y="548"/>
                  </a:lnTo>
                  <a:lnTo>
                    <a:pt x="2476" y="503"/>
                  </a:lnTo>
                  <a:lnTo>
                    <a:pt x="2482" y="503"/>
                  </a:lnTo>
                  <a:close/>
                  <a:moveTo>
                    <a:pt x="2482" y="566"/>
                  </a:moveTo>
                  <a:lnTo>
                    <a:pt x="2482" y="611"/>
                  </a:lnTo>
                  <a:lnTo>
                    <a:pt x="2476" y="611"/>
                  </a:lnTo>
                  <a:lnTo>
                    <a:pt x="2476" y="566"/>
                  </a:lnTo>
                  <a:lnTo>
                    <a:pt x="2482" y="566"/>
                  </a:lnTo>
                  <a:close/>
                  <a:moveTo>
                    <a:pt x="2482" y="628"/>
                  </a:moveTo>
                  <a:lnTo>
                    <a:pt x="2482" y="674"/>
                  </a:lnTo>
                  <a:lnTo>
                    <a:pt x="2476" y="674"/>
                  </a:lnTo>
                  <a:lnTo>
                    <a:pt x="2476" y="628"/>
                  </a:lnTo>
                  <a:lnTo>
                    <a:pt x="2482" y="628"/>
                  </a:lnTo>
                  <a:close/>
                  <a:moveTo>
                    <a:pt x="2482" y="691"/>
                  </a:moveTo>
                  <a:lnTo>
                    <a:pt x="2482" y="737"/>
                  </a:lnTo>
                  <a:lnTo>
                    <a:pt x="2476" y="737"/>
                  </a:lnTo>
                  <a:lnTo>
                    <a:pt x="2476" y="691"/>
                  </a:lnTo>
                  <a:lnTo>
                    <a:pt x="2482" y="691"/>
                  </a:lnTo>
                  <a:close/>
                  <a:moveTo>
                    <a:pt x="2482" y="754"/>
                  </a:moveTo>
                  <a:lnTo>
                    <a:pt x="2482" y="800"/>
                  </a:lnTo>
                  <a:lnTo>
                    <a:pt x="2476" y="800"/>
                  </a:lnTo>
                  <a:lnTo>
                    <a:pt x="2476" y="754"/>
                  </a:lnTo>
                  <a:lnTo>
                    <a:pt x="2482" y="754"/>
                  </a:lnTo>
                  <a:close/>
                  <a:moveTo>
                    <a:pt x="2482" y="817"/>
                  </a:moveTo>
                  <a:lnTo>
                    <a:pt x="2482" y="863"/>
                  </a:lnTo>
                  <a:lnTo>
                    <a:pt x="2476" y="863"/>
                  </a:lnTo>
                  <a:lnTo>
                    <a:pt x="2476" y="817"/>
                  </a:lnTo>
                  <a:lnTo>
                    <a:pt x="2482" y="817"/>
                  </a:lnTo>
                  <a:close/>
                  <a:moveTo>
                    <a:pt x="2482" y="880"/>
                  </a:moveTo>
                  <a:lnTo>
                    <a:pt x="2482" y="925"/>
                  </a:lnTo>
                  <a:lnTo>
                    <a:pt x="2476" y="925"/>
                  </a:lnTo>
                  <a:lnTo>
                    <a:pt x="2476" y="880"/>
                  </a:lnTo>
                  <a:lnTo>
                    <a:pt x="2482" y="880"/>
                  </a:lnTo>
                  <a:close/>
                  <a:moveTo>
                    <a:pt x="2482" y="943"/>
                  </a:moveTo>
                  <a:lnTo>
                    <a:pt x="2482" y="988"/>
                  </a:lnTo>
                  <a:lnTo>
                    <a:pt x="2476" y="988"/>
                  </a:lnTo>
                  <a:lnTo>
                    <a:pt x="2476" y="943"/>
                  </a:lnTo>
                  <a:lnTo>
                    <a:pt x="2482" y="943"/>
                  </a:lnTo>
                  <a:close/>
                  <a:moveTo>
                    <a:pt x="2482" y="1005"/>
                  </a:moveTo>
                  <a:lnTo>
                    <a:pt x="2482" y="1051"/>
                  </a:lnTo>
                  <a:lnTo>
                    <a:pt x="2476" y="1051"/>
                  </a:lnTo>
                  <a:lnTo>
                    <a:pt x="2476" y="1005"/>
                  </a:lnTo>
                  <a:lnTo>
                    <a:pt x="2482" y="1005"/>
                  </a:lnTo>
                  <a:close/>
                  <a:moveTo>
                    <a:pt x="2482" y="1068"/>
                  </a:moveTo>
                  <a:lnTo>
                    <a:pt x="2482" y="1114"/>
                  </a:lnTo>
                  <a:lnTo>
                    <a:pt x="2476" y="1114"/>
                  </a:lnTo>
                  <a:lnTo>
                    <a:pt x="2476" y="1068"/>
                  </a:lnTo>
                  <a:lnTo>
                    <a:pt x="2482" y="1068"/>
                  </a:lnTo>
                  <a:close/>
                  <a:moveTo>
                    <a:pt x="2482" y="1131"/>
                  </a:moveTo>
                  <a:lnTo>
                    <a:pt x="2482" y="1177"/>
                  </a:lnTo>
                  <a:lnTo>
                    <a:pt x="2476" y="1177"/>
                  </a:lnTo>
                  <a:lnTo>
                    <a:pt x="2476" y="1131"/>
                  </a:lnTo>
                  <a:lnTo>
                    <a:pt x="2482" y="1131"/>
                  </a:lnTo>
                  <a:close/>
                  <a:moveTo>
                    <a:pt x="2482" y="1194"/>
                  </a:moveTo>
                  <a:lnTo>
                    <a:pt x="2482" y="1240"/>
                  </a:lnTo>
                  <a:lnTo>
                    <a:pt x="2476" y="1240"/>
                  </a:lnTo>
                  <a:lnTo>
                    <a:pt x="2476" y="1194"/>
                  </a:lnTo>
                  <a:lnTo>
                    <a:pt x="2482" y="1194"/>
                  </a:lnTo>
                  <a:close/>
                  <a:moveTo>
                    <a:pt x="2482" y="1257"/>
                  </a:moveTo>
                  <a:lnTo>
                    <a:pt x="2482" y="1302"/>
                  </a:lnTo>
                  <a:lnTo>
                    <a:pt x="2476" y="1302"/>
                  </a:lnTo>
                  <a:lnTo>
                    <a:pt x="2476" y="1257"/>
                  </a:lnTo>
                  <a:lnTo>
                    <a:pt x="2482" y="1257"/>
                  </a:lnTo>
                  <a:close/>
                  <a:moveTo>
                    <a:pt x="2482" y="1320"/>
                  </a:moveTo>
                  <a:lnTo>
                    <a:pt x="2482" y="1365"/>
                  </a:lnTo>
                  <a:lnTo>
                    <a:pt x="2476" y="1365"/>
                  </a:lnTo>
                  <a:lnTo>
                    <a:pt x="2476" y="1320"/>
                  </a:lnTo>
                  <a:lnTo>
                    <a:pt x="2482" y="1320"/>
                  </a:lnTo>
                  <a:close/>
                  <a:moveTo>
                    <a:pt x="2482" y="1382"/>
                  </a:moveTo>
                  <a:lnTo>
                    <a:pt x="2482" y="1428"/>
                  </a:lnTo>
                  <a:lnTo>
                    <a:pt x="2476" y="1428"/>
                  </a:lnTo>
                  <a:lnTo>
                    <a:pt x="2476" y="1382"/>
                  </a:lnTo>
                  <a:lnTo>
                    <a:pt x="2482" y="1382"/>
                  </a:lnTo>
                  <a:close/>
                  <a:moveTo>
                    <a:pt x="2482" y="1445"/>
                  </a:moveTo>
                  <a:lnTo>
                    <a:pt x="2482" y="1491"/>
                  </a:lnTo>
                  <a:lnTo>
                    <a:pt x="2476" y="1491"/>
                  </a:lnTo>
                  <a:lnTo>
                    <a:pt x="2476" y="1445"/>
                  </a:lnTo>
                  <a:lnTo>
                    <a:pt x="2482" y="1445"/>
                  </a:lnTo>
                  <a:close/>
                  <a:moveTo>
                    <a:pt x="2482" y="1508"/>
                  </a:moveTo>
                  <a:lnTo>
                    <a:pt x="2482" y="1554"/>
                  </a:lnTo>
                  <a:lnTo>
                    <a:pt x="2476" y="1554"/>
                  </a:lnTo>
                  <a:lnTo>
                    <a:pt x="2476" y="1508"/>
                  </a:lnTo>
                  <a:lnTo>
                    <a:pt x="2482" y="1508"/>
                  </a:lnTo>
                  <a:close/>
                  <a:moveTo>
                    <a:pt x="2482" y="1571"/>
                  </a:moveTo>
                  <a:lnTo>
                    <a:pt x="2482" y="1617"/>
                  </a:lnTo>
                  <a:lnTo>
                    <a:pt x="2476" y="1617"/>
                  </a:lnTo>
                  <a:lnTo>
                    <a:pt x="2476" y="1571"/>
                  </a:lnTo>
                  <a:lnTo>
                    <a:pt x="2482" y="1571"/>
                  </a:lnTo>
                  <a:close/>
                  <a:moveTo>
                    <a:pt x="2482" y="1634"/>
                  </a:moveTo>
                  <a:lnTo>
                    <a:pt x="2482" y="1679"/>
                  </a:lnTo>
                  <a:lnTo>
                    <a:pt x="2476" y="1679"/>
                  </a:lnTo>
                  <a:lnTo>
                    <a:pt x="2476" y="1634"/>
                  </a:lnTo>
                  <a:lnTo>
                    <a:pt x="2482" y="1634"/>
                  </a:lnTo>
                  <a:close/>
                  <a:moveTo>
                    <a:pt x="2482" y="1697"/>
                  </a:moveTo>
                  <a:lnTo>
                    <a:pt x="2482" y="1742"/>
                  </a:lnTo>
                  <a:lnTo>
                    <a:pt x="2476" y="1742"/>
                  </a:lnTo>
                  <a:lnTo>
                    <a:pt x="2476" y="1697"/>
                  </a:lnTo>
                  <a:lnTo>
                    <a:pt x="2482" y="1697"/>
                  </a:lnTo>
                  <a:close/>
                  <a:moveTo>
                    <a:pt x="2482" y="1759"/>
                  </a:moveTo>
                  <a:lnTo>
                    <a:pt x="2482" y="1805"/>
                  </a:lnTo>
                  <a:lnTo>
                    <a:pt x="2476" y="1805"/>
                  </a:lnTo>
                  <a:lnTo>
                    <a:pt x="2476" y="1759"/>
                  </a:lnTo>
                  <a:lnTo>
                    <a:pt x="2482" y="1759"/>
                  </a:lnTo>
                  <a:close/>
                  <a:moveTo>
                    <a:pt x="2482" y="1822"/>
                  </a:moveTo>
                  <a:lnTo>
                    <a:pt x="2482" y="1868"/>
                  </a:lnTo>
                  <a:lnTo>
                    <a:pt x="2476" y="1868"/>
                  </a:lnTo>
                  <a:lnTo>
                    <a:pt x="2476" y="1822"/>
                  </a:lnTo>
                  <a:lnTo>
                    <a:pt x="2482" y="1822"/>
                  </a:lnTo>
                  <a:close/>
                  <a:moveTo>
                    <a:pt x="2482" y="1885"/>
                  </a:moveTo>
                  <a:lnTo>
                    <a:pt x="2482" y="1931"/>
                  </a:lnTo>
                  <a:lnTo>
                    <a:pt x="2476" y="1931"/>
                  </a:lnTo>
                  <a:lnTo>
                    <a:pt x="2476" y="1885"/>
                  </a:lnTo>
                  <a:lnTo>
                    <a:pt x="2482" y="1885"/>
                  </a:lnTo>
                  <a:close/>
                  <a:moveTo>
                    <a:pt x="2482" y="1948"/>
                  </a:moveTo>
                  <a:lnTo>
                    <a:pt x="2482" y="1994"/>
                  </a:lnTo>
                  <a:lnTo>
                    <a:pt x="2476" y="1994"/>
                  </a:lnTo>
                  <a:lnTo>
                    <a:pt x="2476" y="1948"/>
                  </a:lnTo>
                  <a:lnTo>
                    <a:pt x="2482" y="1948"/>
                  </a:lnTo>
                  <a:close/>
                  <a:moveTo>
                    <a:pt x="2482" y="2011"/>
                  </a:moveTo>
                  <a:lnTo>
                    <a:pt x="2482" y="2056"/>
                  </a:lnTo>
                  <a:lnTo>
                    <a:pt x="2476" y="2056"/>
                  </a:lnTo>
                  <a:lnTo>
                    <a:pt x="2476" y="2011"/>
                  </a:lnTo>
                  <a:lnTo>
                    <a:pt x="2482" y="2011"/>
                  </a:lnTo>
                  <a:close/>
                  <a:moveTo>
                    <a:pt x="2482" y="2074"/>
                  </a:moveTo>
                  <a:lnTo>
                    <a:pt x="2482" y="2119"/>
                  </a:lnTo>
                  <a:lnTo>
                    <a:pt x="2476" y="2119"/>
                  </a:lnTo>
                  <a:lnTo>
                    <a:pt x="2476" y="2074"/>
                  </a:lnTo>
                  <a:lnTo>
                    <a:pt x="2482" y="2074"/>
                  </a:lnTo>
                  <a:close/>
                  <a:moveTo>
                    <a:pt x="2482" y="2136"/>
                  </a:moveTo>
                  <a:lnTo>
                    <a:pt x="2482" y="2182"/>
                  </a:lnTo>
                  <a:lnTo>
                    <a:pt x="2476" y="2182"/>
                  </a:lnTo>
                  <a:lnTo>
                    <a:pt x="2476" y="2136"/>
                  </a:lnTo>
                  <a:lnTo>
                    <a:pt x="2482" y="2136"/>
                  </a:lnTo>
                  <a:close/>
                  <a:moveTo>
                    <a:pt x="2482" y="2199"/>
                  </a:moveTo>
                  <a:lnTo>
                    <a:pt x="2482" y="2245"/>
                  </a:lnTo>
                  <a:lnTo>
                    <a:pt x="2476" y="2245"/>
                  </a:lnTo>
                  <a:lnTo>
                    <a:pt x="2476" y="2199"/>
                  </a:lnTo>
                  <a:lnTo>
                    <a:pt x="2482" y="2199"/>
                  </a:lnTo>
                  <a:close/>
                  <a:moveTo>
                    <a:pt x="2482" y="2262"/>
                  </a:moveTo>
                  <a:lnTo>
                    <a:pt x="2482" y="2308"/>
                  </a:lnTo>
                  <a:lnTo>
                    <a:pt x="2476" y="2308"/>
                  </a:lnTo>
                  <a:lnTo>
                    <a:pt x="2476" y="2262"/>
                  </a:lnTo>
                  <a:lnTo>
                    <a:pt x="2482" y="2262"/>
                  </a:lnTo>
                  <a:close/>
                  <a:moveTo>
                    <a:pt x="2482" y="2325"/>
                  </a:moveTo>
                  <a:lnTo>
                    <a:pt x="2482" y="2371"/>
                  </a:lnTo>
                  <a:lnTo>
                    <a:pt x="2476" y="2371"/>
                  </a:lnTo>
                  <a:lnTo>
                    <a:pt x="2476" y="2325"/>
                  </a:lnTo>
                  <a:lnTo>
                    <a:pt x="2482" y="2325"/>
                  </a:lnTo>
                  <a:close/>
                  <a:moveTo>
                    <a:pt x="2482" y="2388"/>
                  </a:moveTo>
                  <a:lnTo>
                    <a:pt x="2482" y="2433"/>
                  </a:lnTo>
                  <a:lnTo>
                    <a:pt x="2476" y="2433"/>
                  </a:lnTo>
                  <a:lnTo>
                    <a:pt x="2476" y="2388"/>
                  </a:lnTo>
                  <a:lnTo>
                    <a:pt x="2482" y="2388"/>
                  </a:lnTo>
                  <a:close/>
                  <a:moveTo>
                    <a:pt x="2482" y="2451"/>
                  </a:moveTo>
                  <a:lnTo>
                    <a:pt x="2482" y="2496"/>
                  </a:lnTo>
                  <a:lnTo>
                    <a:pt x="2476" y="2496"/>
                  </a:lnTo>
                  <a:lnTo>
                    <a:pt x="2476" y="2451"/>
                  </a:lnTo>
                  <a:lnTo>
                    <a:pt x="2482" y="2451"/>
                  </a:lnTo>
                  <a:close/>
                  <a:moveTo>
                    <a:pt x="2482" y="2513"/>
                  </a:moveTo>
                  <a:lnTo>
                    <a:pt x="2482" y="2559"/>
                  </a:lnTo>
                  <a:lnTo>
                    <a:pt x="2476" y="2559"/>
                  </a:lnTo>
                  <a:lnTo>
                    <a:pt x="2476" y="2513"/>
                  </a:lnTo>
                  <a:lnTo>
                    <a:pt x="2482" y="2513"/>
                  </a:lnTo>
                  <a:close/>
                  <a:moveTo>
                    <a:pt x="2482" y="2576"/>
                  </a:moveTo>
                  <a:lnTo>
                    <a:pt x="2482" y="2599"/>
                  </a:lnTo>
                  <a:lnTo>
                    <a:pt x="2476" y="2599"/>
                  </a:lnTo>
                  <a:lnTo>
                    <a:pt x="2476" y="2576"/>
                  </a:lnTo>
                  <a:lnTo>
                    <a:pt x="2482" y="2576"/>
                  </a:lnTo>
                  <a:close/>
                  <a:moveTo>
                    <a:pt x="2980" y="0"/>
                  </a:moveTo>
                  <a:lnTo>
                    <a:pt x="2980" y="46"/>
                  </a:lnTo>
                  <a:lnTo>
                    <a:pt x="2974" y="46"/>
                  </a:lnTo>
                  <a:lnTo>
                    <a:pt x="2974" y="0"/>
                  </a:lnTo>
                  <a:lnTo>
                    <a:pt x="2980" y="0"/>
                  </a:lnTo>
                  <a:close/>
                  <a:moveTo>
                    <a:pt x="2980" y="63"/>
                  </a:moveTo>
                  <a:lnTo>
                    <a:pt x="2980" y="109"/>
                  </a:lnTo>
                  <a:lnTo>
                    <a:pt x="2974" y="109"/>
                  </a:lnTo>
                  <a:lnTo>
                    <a:pt x="2974" y="63"/>
                  </a:lnTo>
                  <a:lnTo>
                    <a:pt x="2980" y="63"/>
                  </a:lnTo>
                  <a:close/>
                  <a:moveTo>
                    <a:pt x="2980" y="126"/>
                  </a:moveTo>
                  <a:lnTo>
                    <a:pt x="2980" y="171"/>
                  </a:lnTo>
                  <a:lnTo>
                    <a:pt x="2974" y="171"/>
                  </a:lnTo>
                  <a:lnTo>
                    <a:pt x="2974" y="126"/>
                  </a:lnTo>
                  <a:lnTo>
                    <a:pt x="2980" y="126"/>
                  </a:lnTo>
                  <a:close/>
                  <a:moveTo>
                    <a:pt x="2980" y="189"/>
                  </a:moveTo>
                  <a:lnTo>
                    <a:pt x="2980" y="234"/>
                  </a:lnTo>
                  <a:lnTo>
                    <a:pt x="2974" y="234"/>
                  </a:lnTo>
                  <a:lnTo>
                    <a:pt x="2974" y="189"/>
                  </a:lnTo>
                  <a:lnTo>
                    <a:pt x="2980" y="189"/>
                  </a:lnTo>
                  <a:close/>
                  <a:moveTo>
                    <a:pt x="2980" y="251"/>
                  </a:moveTo>
                  <a:lnTo>
                    <a:pt x="2980" y="297"/>
                  </a:lnTo>
                  <a:lnTo>
                    <a:pt x="2974" y="297"/>
                  </a:lnTo>
                  <a:lnTo>
                    <a:pt x="2974" y="251"/>
                  </a:lnTo>
                  <a:lnTo>
                    <a:pt x="2980" y="251"/>
                  </a:lnTo>
                  <a:close/>
                  <a:moveTo>
                    <a:pt x="2980" y="314"/>
                  </a:moveTo>
                  <a:lnTo>
                    <a:pt x="2980" y="360"/>
                  </a:lnTo>
                  <a:lnTo>
                    <a:pt x="2974" y="360"/>
                  </a:lnTo>
                  <a:lnTo>
                    <a:pt x="2974" y="314"/>
                  </a:lnTo>
                  <a:lnTo>
                    <a:pt x="2980" y="314"/>
                  </a:lnTo>
                  <a:close/>
                  <a:moveTo>
                    <a:pt x="2980" y="377"/>
                  </a:moveTo>
                  <a:lnTo>
                    <a:pt x="2980" y="423"/>
                  </a:lnTo>
                  <a:lnTo>
                    <a:pt x="2974" y="423"/>
                  </a:lnTo>
                  <a:lnTo>
                    <a:pt x="2974" y="377"/>
                  </a:lnTo>
                  <a:lnTo>
                    <a:pt x="2980" y="377"/>
                  </a:lnTo>
                  <a:close/>
                  <a:moveTo>
                    <a:pt x="2980" y="440"/>
                  </a:moveTo>
                  <a:lnTo>
                    <a:pt x="2980" y="486"/>
                  </a:lnTo>
                  <a:lnTo>
                    <a:pt x="2974" y="486"/>
                  </a:lnTo>
                  <a:lnTo>
                    <a:pt x="2974" y="440"/>
                  </a:lnTo>
                  <a:lnTo>
                    <a:pt x="2980" y="440"/>
                  </a:lnTo>
                  <a:close/>
                  <a:moveTo>
                    <a:pt x="2980" y="503"/>
                  </a:moveTo>
                  <a:lnTo>
                    <a:pt x="2980" y="548"/>
                  </a:lnTo>
                  <a:lnTo>
                    <a:pt x="2974" y="548"/>
                  </a:lnTo>
                  <a:lnTo>
                    <a:pt x="2974" y="503"/>
                  </a:lnTo>
                  <a:lnTo>
                    <a:pt x="2980" y="503"/>
                  </a:lnTo>
                  <a:close/>
                  <a:moveTo>
                    <a:pt x="2980" y="566"/>
                  </a:moveTo>
                  <a:lnTo>
                    <a:pt x="2980" y="611"/>
                  </a:lnTo>
                  <a:lnTo>
                    <a:pt x="2974" y="611"/>
                  </a:lnTo>
                  <a:lnTo>
                    <a:pt x="2974" y="566"/>
                  </a:lnTo>
                  <a:lnTo>
                    <a:pt x="2980" y="566"/>
                  </a:lnTo>
                  <a:close/>
                  <a:moveTo>
                    <a:pt x="2980" y="628"/>
                  </a:moveTo>
                  <a:lnTo>
                    <a:pt x="2980" y="674"/>
                  </a:lnTo>
                  <a:lnTo>
                    <a:pt x="2974" y="674"/>
                  </a:lnTo>
                  <a:lnTo>
                    <a:pt x="2974" y="628"/>
                  </a:lnTo>
                  <a:lnTo>
                    <a:pt x="2980" y="628"/>
                  </a:lnTo>
                  <a:close/>
                  <a:moveTo>
                    <a:pt x="2980" y="691"/>
                  </a:moveTo>
                  <a:lnTo>
                    <a:pt x="2980" y="737"/>
                  </a:lnTo>
                  <a:lnTo>
                    <a:pt x="2974" y="737"/>
                  </a:lnTo>
                  <a:lnTo>
                    <a:pt x="2974" y="691"/>
                  </a:lnTo>
                  <a:lnTo>
                    <a:pt x="2980" y="691"/>
                  </a:lnTo>
                  <a:close/>
                  <a:moveTo>
                    <a:pt x="2980" y="754"/>
                  </a:moveTo>
                  <a:lnTo>
                    <a:pt x="2980" y="800"/>
                  </a:lnTo>
                  <a:lnTo>
                    <a:pt x="2974" y="800"/>
                  </a:lnTo>
                  <a:lnTo>
                    <a:pt x="2974" y="754"/>
                  </a:lnTo>
                  <a:lnTo>
                    <a:pt x="2980" y="754"/>
                  </a:lnTo>
                  <a:close/>
                  <a:moveTo>
                    <a:pt x="2980" y="817"/>
                  </a:moveTo>
                  <a:lnTo>
                    <a:pt x="2980" y="863"/>
                  </a:lnTo>
                  <a:lnTo>
                    <a:pt x="2974" y="863"/>
                  </a:lnTo>
                  <a:lnTo>
                    <a:pt x="2974" y="817"/>
                  </a:lnTo>
                  <a:lnTo>
                    <a:pt x="2980" y="817"/>
                  </a:lnTo>
                  <a:close/>
                  <a:moveTo>
                    <a:pt x="2980" y="880"/>
                  </a:moveTo>
                  <a:lnTo>
                    <a:pt x="2980" y="925"/>
                  </a:lnTo>
                  <a:lnTo>
                    <a:pt x="2974" y="925"/>
                  </a:lnTo>
                  <a:lnTo>
                    <a:pt x="2974" y="880"/>
                  </a:lnTo>
                  <a:lnTo>
                    <a:pt x="2980" y="880"/>
                  </a:lnTo>
                  <a:close/>
                  <a:moveTo>
                    <a:pt x="2980" y="943"/>
                  </a:moveTo>
                  <a:lnTo>
                    <a:pt x="2980" y="988"/>
                  </a:lnTo>
                  <a:lnTo>
                    <a:pt x="2974" y="988"/>
                  </a:lnTo>
                  <a:lnTo>
                    <a:pt x="2974" y="943"/>
                  </a:lnTo>
                  <a:lnTo>
                    <a:pt x="2980" y="943"/>
                  </a:lnTo>
                  <a:close/>
                  <a:moveTo>
                    <a:pt x="2980" y="1005"/>
                  </a:moveTo>
                  <a:lnTo>
                    <a:pt x="2980" y="1051"/>
                  </a:lnTo>
                  <a:lnTo>
                    <a:pt x="2974" y="1051"/>
                  </a:lnTo>
                  <a:lnTo>
                    <a:pt x="2974" y="1005"/>
                  </a:lnTo>
                  <a:lnTo>
                    <a:pt x="2980" y="1005"/>
                  </a:lnTo>
                  <a:close/>
                  <a:moveTo>
                    <a:pt x="2980" y="1068"/>
                  </a:moveTo>
                  <a:lnTo>
                    <a:pt x="2980" y="1114"/>
                  </a:lnTo>
                  <a:lnTo>
                    <a:pt x="2974" y="1114"/>
                  </a:lnTo>
                  <a:lnTo>
                    <a:pt x="2974" y="1068"/>
                  </a:lnTo>
                  <a:lnTo>
                    <a:pt x="2980" y="1068"/>
                  </a:lnTo>
                  <a:close/>
                  <a:moveTo>
                    <a:pt x="2980" y="1131"/>
                  </a:moveTo>
                  <a:lnTo>
                    <a:pt x="2980" y="1177"/>
                  </a:lnTo>
                  <a:lnTo>
                    <a:pt x="2974" y="1177"/>
                  </a:lnTo>
                  <a:lnTo>
                    <a:pt x="2974" y="1131"/>
                  </a:lnTo>
                  <a:lnTo>
                    <a:pt x="2980" y="1131"/>
                  </a:lnTo>
                  <a:close/>
                  <a:moveTo>
                    <a:pt x="2980" y="1194"/>
                  </a:moveTo>
                  <a:lnTo>
                    <a:pt x="2980" y="1240"/>
                  </a:lnTo>
                  <a:lnTo>
                    <a:pt x="2974" y="1240"/>
                  </a:lnTo>
                  <a:lnTo>
                    <a:pt x="2974" y="1194"/>
                  </a:lnTo>
                  <a:lnTo>
                    <a:pt x="2980" y="1194"/>
                  </a:lnTo>
                  <a:close/>
                  <a:moveTo>
                    <a:pt x="2980" y="1257"/>
                  </a:moveTo>
                  <a:lnTo>
                    <a:pt x="2980" y="1302"/>
                  </a:lnTo>
                  <a:lnTo>
                    <a:pt x="2974" y="1302"/>
                  </a:lnTo>
                  <a:lnTo>
                    <a:pt x="2974" y="1257"/>
                  </a:lnTo>
                  <a:lnTo>
                    <a:pt x="2980" y="1257"/>
                  </a:lnTo>
                  <a:close/>
                  <a:moveTo>
                    <a:pt x="2980" y="1320"/>
                  </a:moveTo>
                  <a:lnTo>
                    <a:pt x="2980" y="1365"/>
                  </a:lnTo>
                  <a:lnTo>
                    <a:pt x="2974" y="1365"/>
                  </a:lnTo>
                  <a:lnTo>
                    <a:pt x="2974" y="1320"/>
                  </a:lnTo>
                  <a:lnTo>
                    <a:pt x="2980" y="1320"/>
                  </a:lnTo>
                  <a:close/>
                  <a:moveTo>
                    <a:pt x="2980" y="1382"/>
                  </a:moveTo>
                  <a:lnTo>
                    <a:pt x="2980" y="1428"/>
                  </a:lnTo>
                  <a:lnTo>
                    <a:pt x="2974" y="1428"/>
                  </a:lnTo>
                  <a:lnTo>
                    <a:pt x="2974" y="1382"/>
                  </a:lnTo>
                  <a:lnTo>
                    <a:pt x="2980" y="1382"/>
                  </a:lnTo>
                  <a:close/>
                  <a:moveTo>
                    <a:pt x="2980" y="1445"/>
                  </a:moveTo>
                  <a:lnTo>
                    <a:pt x="2980" y="1491"/>
                  </a:lnTo>
                  <a:lnTo>
                    <a:pt x="2974" y="1491"/>
                  </a:lnTo>
                  <a:lnTo>
                    <a:pt x="2974" y="1445"/>
                  </a:lnTo>
                  <a:lnTo>
                    <a:pt x="2980" y="1445"/>
                  </a:lnTo>
                  <a:close/>
                  <a:moveTo>
                    <a:pt x="2980" y="1508"/>
                  </a:moveTo>
                  <a:lnTo>
                    <a:pt x="2980" y="1554"/>
                  </a:lnTo>
                  <a:lnTo>
                    <a:pt x="2974" y="1554"/>
                  </a:lnTo>
                  <a:lnTo>
                    <a:pt x="2974" y="1508"/>
                  </a:lnTo>
                  <a:lnTo>
                    <a:pt x="2980" y="1508"/>
                  </a:lnTo>
                  <a:close/>
                  <a:moveTo>
                    <a:pt x="2980" y="1571"/>
                  </a:moveTo>
                  <a:lnTo>
                    <a:pt x="2980" y="1617"/>
                  </a:lnTo>
                  <a:lnTo>
                    <a:pt x="2974" y="1617"/>
                  </a:lnTo>
                  <a:lnTo>
                    <a:pt x="2974" y="1571"/>
                  </a:lnTo>
                  <a:lnTo>
                    <a:pt x="2980" y="1571"/>
                  </a:lnTo>
                  <a:close/>
                  <a:moveTo>
                    <a:pt x="2980" y="1634"/>
                  </a:moveTo>
                  <a:lnTo>
                    <a:pt x="2980" y="1679"/>
                  </a:lnTo>
                  <a:lnTo>
                    <a:pt x="2974" y="1679"/>
                  </a:lnTo>
                  <a:lnTo>
                    <a:pt x="2974" y="1634"/>
                  </a:lnTo>
                  <a:lnTo>
                    <a:pt x="2980" y="1634"/>
                  </a:lnTo>
                  <a:close/>
                  <a:moveTo>
                    <a:pt x="2980" y="1697"/>
                  </a:moveTo>
                  <a:lnTo>
                    <a:pt x="2980" y="1742"/>
                  </a:lnTo>
                  <a:lnTo>
                    <a:pt x="2974" y="1742"/>
                  </a:lnTo>
                  <a:lnTo>
                    <a:pt x="2974" y="1697"/>
                  </a:lnTo>
                  <a:lnTo>
                    <a:pt x="2980" y="1697"/>
                  </a:lnTo>
                  <a:close/>
                  <a:moveTo>
                    <a:pt x="2980" y="1759"/>
                  </a:moveTo>
                  <a:lnTo>
                    <a:pt x="2980" y="1805"/>
                  </a:lnTo>
                  <a:lnTo>
                    <a:pt x="2974" y="1805"/>
                  </a:lnTo>
                  <a:lnTo>
                    <a:pt x="2974" y="1759"/>
                  </a:lnTo>
                  <a:lnTo>
                    <a:pt x="2980" y="1759"/>
                  </a:lnTo>
                  <a:close/>
                  <a:moveTo>
                    <a:pt x="2980" y="1822"/>
                  </a:moveTo>
                  <a:lnTo>
                    <a:pt x="2980" y="1868"/>
                  </a:lnTo>
                  <a:lnTo>
                    <a:pt x="2974" y="1868"/>
                  </a:lnTo>
                  <a:lnTo>
                    <a:pt x="2974" y="1822"/>
                  </a:lnTo>
                  <a:lnTo>
                    <a:pt x="2980" y="1822"/>
                  </a:lnTo>
                  <a:close/>
                  <a:moveTo>
                    <a:pt x="2980" y="1885"/>
                  </a:moveTo>
                  <a:lnTo>
                    <a:pt x="2980" y="1931"/>
                  </a:lnTo>
                  <a:lnTo>
                    <a:pt x="2974" y="1931"/>
                  </a:lnTo>
                  <a:lnTo>
                    <a:pt x="2974" y="1885"/>
                  </a:lnTo>
                  <a:lnTo>
                    <a:pt x="2980" y="1885"/>
                  </a:lnTo>
                  <a:close/>
                  <a:moveTo>
                    <a:pt x="2980" y="1948"/>
                  </a:moveTo>
                  <a:lnTo>
                    <a:pt x="2980" y="1994"/>
                  </a:lnTo>
                  <a:lnTo>
                    <a:pt x="2974" y="1994"/>
                  </a:lnTo>
                  <a:lnTo>
                    <a:pt x="2974" y="1948"/>
                  </a:lnTo>
                  <a:lnTo>
                    <a:pt x="2980" y="1948"/>
                  </a:lnTo>
                  <a:close/>
                  <a:moveTo>
                    <a:pt x="2980" y="2011"/>
                  </a:moveTo>
                  <a:lnTo>
                    <a:pt x="2980" y="2056"/>
                  </a:lnTo>
                  <a:lnTo>
                    <a:pt x="2974" y="2056"/>
                  </a:lnTo>
                  <a:lnTo>
                    <a:pt x="2974" y="2011"/>
                  </a:lnTo>
                  <a:lnTo>
                    <a:pt x="2980" y="2011"/>
                  </a:lnTo>
                  <a:close/>
                  <a:moveTo>
                    <a:pt x="2980" y="2074"/>
                  </a:moveTo>
                  <a:lnTo>
                    <a:pt x="2980" y="2119"/>
                  </a:lnTo>
                  <a:lnTo>
                    <a:pt x="2974" y="2119"/>
                  </a:lnTo>
                  <a:lnTo>
                    <a:pt x="2974" y="2074"/>
                  </a:lnTo>
                  <a:lnTo>
                    <a:pt x="2980" y="2074"/>
                  </a:lnTo>
                  <a:close/>
                  <a:moveTo>
                    <a:pt x="2980" y="2136"/>
                  </a:moveTo>
                  <a:lnTo>
                    <a:pt x="2980" y="2182"/>
                  </a:lnTo>
                  <a:lnTo>
                    <a:pt x="2974" y="2182"/>
                  </a:lnTo>
                  <a:lnTo>
                    <a:pt x="2974" y="2136"/>
                  </a:lnTo>
                  <a:lnTo>
                    <a:pt x="2980" y="2136"/>
                  </a:lnTo>
                  <a:close/>
                  <a:moveTo>
                    <a:pt x="2980" y="2199"/>
                  </a:moveTo>
                  <a:lnTo>
                    <a:pt x="2980" y="2245"/>
                  </a:lnTo>
                  <a:lnTo>
                    <a:pt x="2974" y="2245"/>
                  </a:lnTo>
                  <a:lnTo>
                    <a:pt x="2974" y="2199"/>
                  </a:lnTo>
                  <a:lnTo>
                    <a:pt x="2980" y="2199"/>
                  </a:lnTo>
                  <a:close/>
                  <a:moveTo>
                    <a:pt x="2980" y="2262"/>
                  </a:moveTo>
                  <a:lnTo>
                    <a:pt x="2980" y="2308"/>
                  </a:lnTo>
                  <a:lnTo>
                    <a:pt x="2974" y="2308"/>
                  </a:lnTo>
                  <a:lnTo>
                    <a:pt x="2974" y="2262"/>
                  </a:lnTo>
                  <a:lnTo>
                    <a:pt x="2980" y="2262"/>
                  </a:lnTo>
                  <a:close/>
                  <a:moveTo>
                    <a:pt x="2980" y="2325"/>
                  </a:moveTo>
                  <a:lnTo>
                    <a:pt x="2980" y="2371"/>
                  </a:lnTo>
                  <a:lnTo>
                    <a:pt x="2974" y="2371"/>
                  </a:lnTo>
                  <a:lnTo>
                    <a:pt x="2974" y="2325"/>
                  </a:lnTo>
                  <a:lnTo>
                    <a:pt x="2980" y="2325"/>
                  </a:lnTo>
                  <a:close/>
                  <a:moveTo>
                    <a:pt x="2980" y="2388"/>
                  </a:moveTo>
                  <a:lnTo>
                    <a:pt x="2980" y="2433"/>
                  </a:lnTo>
                  <a:lnTo>
                    <a:pt x="2974" y="2433"/>
                  </a:lnTo>
                  <a:lnTo>
                    <a:pt x="2974" y="2388"/>
                  </a:lnTo>
                  <a:lnTo>
                    <a:pt x="2980" y="2388"/>
                  </a:lnTo>
                  <a:close/>
                  <a:moveTo>
                    <a:pt x="2980" y="2451"/>
                  </a:moveTo>
                  <a:lnTo>
                    <a:pt x="2980" y="2496"/>
                  </a:lnTo>
                  <a:lnTo>
                    <a:pt x="2974" y="2496"/>
                  </a:lnTo>
                  <a:lnTo>
                    <a:pt x="2974" y="2451"/>
                  </a:lnTo>
                  <a:lnTo>
                    <a:pt x="2980" y="2451"/>
                  </a:lnTo>
                  <a:close/>
                  <a:moveTo>
                    <a:pt x="2980" y="2513"/>
                  </a:moveTo>
                  <a:lnTo>
                    <a:pt x="2980" y="2559"/>
                  </a:lnTo>
                  <a:lnTo>
                    <a:pt x="2974" y="2559"/>
                  </a:lnTo>
                  <a:lnTo>
                    <a:pt x="2974" y="2513"/>
                  </a:lnTo>
                  <a:lnTo>
                    <a:pt x="2980" y="2513"/>
                  </a:lnTo>
                  <a:close/>
                  <a:moveTo>
                    <a:pt x="2980" y="2576"/>
                  </a:moveTo>
                  <a:lnTo>
                    <a:pt x="2980" y="2599"/>
                  </a:lnTo>
                  <a:lnTo>
                    <a:pt x="2974" y="2599"/>
                  </a:lnTo>
                  <a:lnTo>
                    <a:pt x="2974" y="2576"/>
                  </a:lnTo>
                  <a:lnTo>
                    <a:pt x="2980" y="2576"/>
                  </a:lnTo>
                  <a:close/>
                  <a:moveTo>
                    <a:pt x="3473" y="0"/>
                  </a:moveTo>
                  <a:lnTo>
                    <a:pt x="3473" y="46"/>
                  </a:lnTo>
                  <a:lnTo>
                    <a:pt x="3467" y="46"/>
                  </a:lnTo>
                  <a:lnTo>
                    <a:pt x="3467" y="0"/>
                  </a:lnTo>
                  <a:lnTo>
                    <a:pt x="3473" y="0"/>
                  </a:lnTo>
                  <a:close/>
                  <a:moveTo>
                    <a:pt x="3473" y="63"/>
                  </a:moveTo>
                  <a:lnTo>
                    <a:pt x="3473" y="109"/>
                  </a:lnTo>
                  <a:lnTo>
                    <a:pt x="3467" y="109"/>
                  </a:lnTo>
                  <a:lnTo>
                    <a:pt x="3467" y="63"/>
                  </a:lnTo>
                  <a:lnTo>
                    <a:pt x="3473" y="63"/>
                  </a:lnTo>
                  <a:close/>
                  <a:moveTo>
                    <a:pt x="3473" y="126"/>
                  </a:moveTo>
                  <a:lnTo>
                    <a:pt x="3473" y="171"/>
                  </a:lnTo>
                  <a:lnTo>
                    <a:pt x="3467" y="171"/>
                  </a:lnTo>
                  <a:lnTo>
                    <a:pt x="3467" y="126"/>
                  </a:lnTo>
                  <a:lnTo>
                    <a:pt x="3473" y="126"/>
                  </a:lnTo>
                  <a:close/>
                  <a:moveTo>
                    <a:pt x="3473" y="189"/>
                  </a:moveTo>
                  <a:lnTo>
                    <a:pt x="3473" y="234"/>
                  </a:lnTo>
                  <a:lnTo>
                    <a:pt x="3467" y="234"/>
                  </a:lnTo>
                  <a:lnTo>
                    <a:pt x="3467" y="189"/>
                  </a:lnTo>
                  <a:lnTo>
                    <a:pt x="3473" y="189"/>
                  </a:lnTo>
                  <a:close/>
                  <a:moveTo>
                    <a:pt x="3473" y="251"/>
                  </a:moveTo>
                  <a:lnTo>
                    <a:pt x="3473" y="297"/>
                  </a:lnTo>
                  <a:lnTo>
                    <a:pt x="3467" y="297"/>
                  </a:lnTo>
                  <a:lnTo>
                    <a:pt x="3467" y="251"/>
                  </a:lnTo>
                  <a:lnTo>
                    <a:pt x="3473" y="251"/>
                  </a:lnTo>
                  <a:close/>
                  <a:moveTo>
                    <a:pt x="3473" y="314"/>
                  </a:moveTo>
                  <a:lnTo>
                    <a:pt x="3473" y="360"/>
                  </a:lnTo>
                  <a:lnTo>
                    <a:pt x="3467" y="360"/>
                  </a:lnTo>
                  <a:lnTo>
                    <a:pt x="3467" y="314"/>
                  </a:lnTo>
                  <a:lnTo>
                    <a:pt x="3473" y="314"/>
                  </a:lnTo>
                  <a:close/>
                  <a:moveTo>
                    <a:pt x="3473" y="377"/>
                  </a:moveTo>
                  <a:lnTo>
                    <a:pt x="3473" y="423"/>
                  </a:lnTo>
                  <a:lnTo>
                    <a:pt x="3467" y="423"/>
                  </a:lnTo>
                  <a:lnTo>
                    <a:pt x="3467" y="377"/>
                  </a:lnTo>
                  <a:lnTo>
                    <a:pt x="3473" y="377"/>
                  </a:lnTo>
                  <a:close/>
                  <a:moveTo>
                    <a:pt x="3473" y="440"/>
                  </a:moveTo>
                  <a:lnTo>
                    <a:pt x="3473" y="486"/>
                  </a:lnTo>
                  <a:lnTo>
                    <a:pt x="3467" y="486"/>
                  </a:lnTo>
                  <a:lnTo>
                    <a:pt x="3467" y="440"/>
                  </a:lnTo>
                  <a:lnTo>
                    <a:pt x="3473" y="440"/>
                  </a:lnTo>
                  <a:close/>
                  <a:moveTo>
                    <a:pt x="3473" y="503"/>
                  </a:moveTo>
                  <a:lnTo>
                    <a:pt x="3473" y="548"/>
                  </a:lnTo>
                  <a:lnTo>
                    <a:pt x="3467" y="548"/>
                  </a:lnTo>
                  <a:lnTo>
                    <a:pt x="3467" y="503"/>
                  </a:lnTo>
                  <a:lnTo>
                    <a:pt x="3473" y="503"/>
                  </a:lnTo>
                  <a:close/>
                  <a:moveTo>
                    <a:pt x="3473" y="566"/>
                  </a:moveTo>
                  <a:lnTo>
                    <a:pt x="3473" y="611"/>
                  </a:lnTo>
                  <a:lnTo>
                    <a:pt x="3467" y="611"/>
                  </a:lnTo>
                  <a:lnTo>
                    <a:pt x="3467" y="566"/>
                  </a:lnTo>
                  <a:lnTo>
                    <a:pt x="3473" y="566"/>
                  </a:lnTo>
                  <a:close/>
                  <a:moveTo>
                    <a:pt x="3473" y="628"/>
                  </a:moveTo>
                  <a:lnTo>
                    <a:pt x="3473" y="674"/>
                  </a:lnTo>
                  <a:lnTo>
                    <a:pt x="3467" y="674"/>
                  </a:lnTo>
                  <a:lnTo>
                    <a:pt x="3467" y="628"/>
                  </a:lnTo>
                  <a:lnTo>
                    <a:pt x="3473" y="628"/>
                  </a:lnTo>
                  <a:close/>
                  <a:moveTo>
                    <a:pt x="3473" y="691"/>
                  </a:moveTo>
                  <a:lnTo>
                    <a:pt x="3473" y="737"/>
                  </a:lnTo>
                  <a:lnTo>
                    <a:pt x="3467" y="737"/>
                  </a:lnTo>
                  <a:lnTo>
                    <a:pt x="3467" y="691"/>
                  </a:lnTo>
                  <a:lnTo>
                    <a:pt x="3473" y="691"/>
                  </a:lnTo>
                  <a:close/>
                  <a:moveTo>
                    <a:pt x="3473" y="754"/>
                  </a:moveTo>
                  <a:lnTo>
                    <a:pt x="3473" y="800"/>
                  </a:lnTo>
                  <a:lnTo>
                    <a:pt x="3467" y="800"/>
                  </a:lnTo>
                  <a:lnTo>
                    <a:pt x="3467" y="754"/>
                  </a:lnTo>
                  <a:lnTo>
                    <a:pt x="3473" y="754"/>
                  </a:lnTo>
                  <a:close/>
                  <a:moveTo>
                    <a:pt x="3473" y="817"/>
                  </a:moveTo>
                  <a:lnTo>
                    <a:pt x="3473" y="863"/>
                  </a:lnTo>
                  <a:lnTo>
                    <a:pt x="3467" y="863"/>
                  </a:lnTo>
                  <a:lnTo>
                    <a:pt x="3467" y="817"/>
                  </a:lnTo>
                  <a:lnTo>
                    <a:pt x="3473" y="817"/>
                  </a:lnTo>
                  <a:close/>
                  <a:moveTo>
                    <a:pt x="3473" y="880"/>
                  </a:moveTo>
                  <a:lnTo>
                    <a:pt x="3473" y="925"/>
                  </a:lnTo>
                  <a:lnTo>
                    <a:pt x="3467" y="925"/>
                  </a:lnTo>
                  <a:lnTo>
                    <a:pt x="3467" y="880"/>
                  </a:lnTo>
                  <a:lnTo>
                    <a:pt x="3473" y="880"/>
                  </a:lnTo>
                  <a:close/>
                  <a:moveTo>
                    <a:pt x="3473" y="943"/>
                  </a:moveTo>
                  <a:lnTo>
                    <a:pt x="3473" y="988"/>
                  </a:lnTo>
                  <a:lnTo>
                    <a:pt x="3467" y="988"/>
                  </a:lnTo>
                  <a:lnTo>
                    <a:pt x="3467" y="943"/>
                  </a:lnTo>
                  <a:lnTo>
                    <a:pt x="3473" y="943"/>
                  </a:lnTo>
                  <a:close/>
                  <a:moveTo>
                    <a:pt x="3473" y="1005"/>
                  </a:moveTo>
                  <a:lnTo>
                    <a:pt x="3473" y="1051"/>
                  </a:lnTo>
                  <a:lnTo>
                    <a:pt x="3467" y="1051"/>
                  </a:lnTo>
                  <a:lnTo>
                    <a:pt x="3467" y="1005"/>
                  </a:lnTo>
                  <a:lnTo>
                    <a:pt x="3473" y="1005"/>
                  </a:lnTo>
                  <a:close/>
                  <a:moveTo>
                    <a:pt x="3473" y="1068"/>
                  </a:moveTo>
                  <a:lnTo>
                    <a:pt x="3473" y="1114"/>
                  </a:lnTo>
                  <a:lnTo>
                    <a:pt x="3467" y="1114"/>
                  </a:lnTo>
                  <a:lnTo>
                    <a:pt x="3467" y="1068"/>
                  </a:lnTo>
                  <a:lnTo>
                    <a:pt x="3473" y="1068"/>
                  </a:lnTo>
                  <a:close/>
                  <a:moveTo>
                    <a:pt x="3473" y="1131"/>
                  </a:moveTo>
                  <a:lnTo>
                    <a:pt x="3473" y="1177"/>
                  </a:lnTo>
                  <a:lnTo>
                    <a:pt x="3467" y="1177"/>
                  </a:lnTo>
                  <a:lnTo>
                    <a:pt x="3467" y="1131"/>
                  </a:lnTo>
                  <a:lnTo>
                    <a:pt x="3473" y="1131"/>
                  </a:lnTo>
                  <a:close/>
                  <a:moveTo>
                    <a:pt x="3473" y="1194"/>
                  </a:moveTo>
                  <a:lnTo>
                    <a:pt x="3473" y="1240"/>
                  </a:lnTo>
                  <a:lnTo>
                    <a:pt x="3467" y="1240"/>
                  </a:lnTo>
                  <a:lnTo>
                    <a:pt x="3467" y="1194"/>
                  </a:lnTo>
                  <a:lnTo>
                    <a:pt x="3473" y="1194"/>
                  </a:lnTo>
                  <a:close/>
                  <a:moveTo>
                    <a:pt x="3473" y="1257"/>
                  </a:moveTo>
                  <a:lnTo>
                    <a:pt x="3473" y="1302"/>
                  </a:lnTo>
                  <a:lnTo>
                    <a:pt x="3467" y="1302"/>
                  </a:lnTo>
                  <a:lnTo>
                    <a:pt x="3467" y="1257"/>
                  </a:lnTo>
                  <a:lnTo>
                    <a:pt x="3473" y="1257"/>
                  </a:lnTo>
                  <a:close/>
                  <a:moveTo>
                    <a:pt x="3473" y="1320"/>
                  </a:moveTo>
                  <a:lnTo>
                    <a:pt x="3473" y="1365"/>
                  </a:lnTo>
                  <a:lnTo>
                    <a:pt x="3467" y="1365"/>
                  </a:lnTo>
                  <a:lnTo>
                    <a:pt x="3467" y="1320"/>
                  </a:lnTo>
                  <a:lnTo>
                    <a:pt x="3473" y="1320"/>
                  </a:lnTo>
                  <a:close/>
                  <a:moveTo>
                    <a:pt x="3473" y="1382"/>
                  </a:moveTo>
                  <a:lnTo>
                    <a:pt x="3473" y="1428"/>
                  </a:lnTo>
                  <a:lnTo>
                    <a:pt x="3467" y="1428"/>
                  </a:lnTo>
                  <a:lnTo>
                    <a:pt x="3467" y="1382"/>
                  </a:lnTo>
                  <a:lnTo>
                    <a:pt x="3473" y="1382"/>
                  </a:lnTo>
                  <a:close/>
                  <a:moveTo>
                    <a:pt x="3473" y="1445"/>
                  </a:moveTo>
                  <a:lnTo>
                    <a:pt x="3473" y="1491"/>
                  </a:lnTo>
                  <a:lnTo>
                    <a:pt x="3467" y="1491"/>
                  </a:lnTo>
                  <a:lnTo>
                    <a:pt x="3467" y="1445"/>
                  </a:lnTo>
                  <a:lnTo>
                    <a:pt x="3473" y="1445"/>
                  </a:lnTo>
                  <a:close/>
                  <a:moveTo>
                    <a:pt x="3473" y="1508"/>
                  </a:moveTo>
                  <a:lnTo>
                    <a:pt x="3473" y="1554"/>
                  </a:lnTo>
                  <a:lnTo>
                    <a:pt x="3467" y="1554"/>
                  </a:lnTo>
                  <a:lnTo>
                    <a:pt x="3467" y="1508"/>
                  </a:lnTo>
                  <a:lnTo>
                    <a:pt x="3473" y="1508"/>
                  </a:lnTo>
                  <a:close/>
                  <a:moveTo>
                    <a:pt x="3473" y="1571"/>
                  </a:moveTo>
                  <a:lnTo>
                    <a:pt x="3473" y="1617"/>
                  </a:lnTo>
                  <a:lnTo>
                    <a:pt x="3467" y="1617"/>
                  </a:lnTo>
                  <a:lnTo>
                    <a:pt x="3467" y="1571"/>
                  </a:lnTo>
                  <a:lnTo>
                    <a:pt x="3473" y="1571"/>
                  </a:lnTo>
                  <a:close/>
                  <a:moveTo>
                    <a:pt x="3473" y="1634"/>
                  </a:moveTo>
                  <a:lnTo>
                    <a:pt x="3473" y="1679"/>
                  </a:lnTo>
                  <a:lnTo>
                    <a:pt x="3467" y="1679"/>
                  </a:lnTo>
                  <a:lnTo>
                    <a:pt x="3467" y="1634"/>
                  </a:lnTo>
                  <a:lnTo>
                    <a:pt x="3473" y="1634"/>
                  </a:lnTo>
                  <a:close/>
                  <a:moveTo>
                    <a:pt x="3473" y="1697"/>
                  </a:moveTo>
                  <a:lnTo>
                    <a:pt x="3473" y="1742"/>
                  </a:lnTo>
                  <a:lnTo>
                    <a:pt x="3467" y="1742"/>
                  </a:lnTo>
                  <a:lnTo>
                    <a:pt x="3467" y="1697"/>
                  </a:lnTo>
                  <a:lnTo>
                    <a:pt x="3473" y="1697"/>
                  </a:lnTo>
                  <a:close/>
                  <a:moveTo>
                    <a:pt x="3473" y="1759"/>
                  </a:moveTo>
                  <a:lnTo>
                    <a:pt x="3473" y="1805"/>
                  </a:lnTo>
                  <a:lnTo>
                    <a:pt x="3467" y="1805"/>
                  </a:lnTo>
                  <a:lnTo>
                    <a:pt x="3467" y="1759"/>
                  </a:lnTo>
                  <a:lnTo>
                    <a:pt x="3473" y="1759"/>
                  </a:lnTo>
                  <a:close/>
                  <a:moveTo>
                    <a:pt x="3473" y="1822"/>
                  </a:moveTo>
                  <a:lnTo>
                    <a:pt x="3473" y="1868"/>
                  </a:lnTo>
                  <a:lnTo>
                    <a:pt x="3467" y="1868"/>
                  </a:lnTo>
                  <a:lnTo>
                    <a:pt x="3467" y="1822"/>
                  </a:lnTo>
                  <a:lnTo>
                    <a:pt x="3473" y="1822"/>
                  </a:lnTo>
                  <a:close/>
                  <a:moveTo>
                    <a:pt x="3473" y="1885"/>
                  </a:moveTo>
                  <a:lnTo>
                    <a:pt x="3473" y="1931"/>
                  </a:lnTo>
                  <a:lnTo>
                    <a:pt x="3467" y="1931"/>
                  </a:lnTo>
                  <a:lnTo>
                    <a:pt x="3467" y="1885"/>
                  </a:lnTo>
                  <a:lnTo>
                    <a:pt x="3473" y="1885"/>
                  </a:lnTo>
                  <a:close/>
                  <a:moveTo>
                    <a:pt x="3473" y="1948"/>
                  </a:moveTo>
                  <a:lnTo>
                    <a:pt x="3473" y="1994"/>
                  </a:lnTo>
                  <a:lnTo>
                    <a:pt x="3467" y="1994"/>
                  </a:lnTo>
                  <a:lnTo>
                    <a:pt x="3467" y="1948"/>
                  </a:lnTo>
                  <a:lnTo>
                    <a:pt x="3473" y="1948"/>
                  </a:lnTo>
                  <a:close/>
                  <a:moveTo>
                    <a:pt x="3473" y="2011"/>
                  </a:moveTo>
                  <a:lnTo>
                    <a:pt x="3473" y="2056"/>
                  </a:lnTo>
                  <a:lnTo>
                    <a:pt x="3467" y="2056"/>
                  </a:lnTo>
                  <a:lnTo>
                    <a:pt x="3467" y="2011"/>
                  </a:lnTo>
                  <a:lnTo>
                    <a:pt x="3473" y="2011"/>
                  </a:lnTo>
                  <a:close/>
                  <a:moveTo>
                    <a:pt x="3473" y="2074"/>
                  </a:moveTo>
                  <a:lnTo>
                    <a:pt x="3473" y="2119"/>
                  </a:lnTo>
                  <a:lnTo>
                    <a:pt x="3467" y="2119"/>
                  </a:lnTo>
                  <a:lnTo>
                    <a:pt x="3467" y="2074"/>
                  </a:lnTo>
                  <a:lnTo>
                    <a:pt x="3473" y="2074"/>
                  </a:lnTo>
                  <a:close/>
                  <a:moveTo>
                    <a:pt x="3473" y="2136"/>
                  </a:moveTo>
                  <a:lnTo>
                    <a:pt x="3473" y="2182"/>
                  </a:lnTo>
                  <a:lnTo>
                    <a:pt x="3467" y="2182"/>
                  </a:lnTo>
                  <a:lnTo>
                    <a:pt x="3467" y="2136"/>
                  </a:lnTo>
                  <a:lnTo>
                    <a:pt x="3473" y="2136"/>
                  </a:lnTo>
                  <a:close/>
                  <a:moveTo>
                    <a:pt x="3473" y="2199"/>
                  </a:moveTo>
                  <a:lnTo>
                    <a:pt x="3473" y="2245"/>
                  </a:lnTo>
                  <a:lnTo>
                    <a:pt x="3467" y="2245"/>
                  </a:lnTo>
                  <a:lnTo>
                    <a:pt x="3467" y="2199"/>
                  </a:lnTo>
                  <a:lnTo>
                    <a:pt x="3473" y="2199"/>
                  </a:lnTo>
                  <a:close/>
                  <a:moveTo>
                    <a:pt x="3473" y="2262"/>
                  </a:moveTo>
                  <a:lnTo>
                    <a:pt x="3473" y="2308"/>
                  </a:lnTo>
                  <a:lnTo>
                    <a:pt x="3467" y="2308"/>
                  </a:lnTo>
                  <a:lnTo>
                    <a:pt x="3467" y="2262"/>
                  </a:lnTo>
                  <a:lnTo>
                    <a:pt x="3473" y="2262"/>
                  </a:lnTo>
                  <a:close/>
                  <a:moveTo>
                    <a:pt x="3473" y="2325"/>
                  </a:moveTo>
                  <a:lnTo>
                    <a:pt x="3473" y="2371"/>
                  </a:lnTo>
                  <a:lnTo>
                    <a:pt x="3467" y="2371"/>
                  </a:lnTo>
                  <a:lnTo>
                    <a:pt x="3467" y="2325"/>
                  </a:lnTo>
                  <a:lnTo>
                    <a:pt x="3473" y="2325"/>
                  </a:lnTo>
                  <a:close/>
                  <a:moveTo>
                    <a:pt x="3473" y="2388"/>
                  </a:moveTo>
                  <a:lnTo>
                    <a:pt x="3473" y="2433"/>
                  </a:lnTo>
                  <a:lnTo>
                    <a:pt x="3467" y="2433"/>
                  </a:lnTo>
                  <a:lnTo>
                    <a:pt x="3467" y="2388"/>
                  </a:lnTo>
                  <a:lnTo>
                    <a:pt x="3473" y="2388"/>
                  </a:lnTo>
                  <a:close/>
                  <a:moveTo>
                    <a:pt x="3473" y="2451"/>
                  </a:moveTo>
                  <a:lnTo>
                    <a:pt x="3473" y="2496"/>
                  </a:lnTo>
                  <a:lnTo>
                    <a:pt x="3467" y="2496"/>
                  </a:lnTo>
                  <a:lnTo>
                    <a:pt x="3467" y="2451"/>
                  </a:lnTo>
                  <a:lnTo>
                    <a:pt x="3473" y="2451"/>
                  </a:lnTo>
                  <a:close/>
                  <a:moveTo>
                    <a:pt x="3473" y="2513"/>
                  </a:moveTo>
                  <a:lnTo>
                    <a:pt x="3473" y="2559"/>
                  </a:lnTo>
                  <a:lnTo>
                    <a:pt x="3467" y="2559"/>
                  </a:lnTo>
                  <a:lnTo>
                    <a:pt x="3467" y="2513"/>
                  </a:lnTo>
                  <a:lnTo>
                    <a:pt x="3473" y="2513"/>
                  </a:lnTo>
                  <a:close/>
                  <a:moveTo>
                    <a:pt x="3473" y="2576"/>
                  </a:moveTo>
                  <a:lnTo>
                    <a:pt x="3473" y="2599"/>
                  </a:lnTo>
                  <a:lnTo>
                    <a:pt x="3467" y="2599"/>
                  </a:lnTo>
                  <a:lnTo>
                    <a:pt x="3467" y="2576"/>
                  </a:lnTo>
                  <a:lnTo>
                    <a:pt x="3473" y="2576"/>
                  </a:lnTo>
                  <a:close/>
                </a:path>
              </a:pathLst>
            </a:custGeom>
            <a:solidFill>
              <a:srgbClr val="000000"/>
            </a:solidFill>
            <a:ln w="793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02" name="Freeform 10"/>
            <p:cNvSpPr>
              <a:spLocks/>
            </p:cNvSpPr>
            <p:nvPr/>
          </p:nvSpPr>
          <p:spPr bwMode="auto">
            <a:xfrm>
              <a:off x="1114426" y="280988"/>
              <a:ext cx="20678" cy="4125913"/>
            </a:xfrm>
            <a:custGeom>
              <a:avLst/>
              <a:gdLst/>
              <a:ahLst/>
              <a:cxnLst>
                <a:cxn ang="0">
                  <a:pos x="0" y="2599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6" y="2599"/>
                </a:cxn>
                <a:cxn ang="0">
                  <a:pos x="0" y="2599"/>
                </a:cxn>
              </a:cxnLst>
              <a:rect l="0" t="0" r="r" b="b"/>
              <a:pathLst>
                <a:path w="12" h="2599">
                  <a:moveTo>
                    <a:pt x="0" y="2599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2599"/>
                  </a:lnTo>
                  <a:lnTo>
                    <a:pt x="0" y="2599"/>
                  </a:lnTo>
                  <a:close/>
                </a:path>
              </a:pathLst>
            </a:custGeom>
            <a:solidFill>
              <a:srgbClr val="000000"/>
            </a:solidFill>
            <a:ln w="793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03" name="Freeform 11"/>
            <p:cNvSpPr>
              <a:spLocks noEditPoints="1"/>
            </p:cNvSpPr>
            <p:nvPr/>
          </p:nvSpPr>
          <p:spPr bwMode="auto">
            <a:xfrm>
              <a:off x="1119595" y="276226"/>
              <a:ext cx="79266" cy="4135438"/>
            </a:xfrm>
            <a:custGeom>
              <a:avLst/>
              <a:gdLst/>
              <a:ahLst/>
              <a:cxnLst>
                <a:cxn ang="0">
                  <a:pos x="0" y="2599"/>
                </a:cxn>
                <a:cxn ang="0">
                  <a:pos x="46" y="2599"/>
                </a:cxn>
                <a:cxn ang="0">
                  <a:pos x="46" y="2605"/>
                </a:cxn>
                <a:cxn ang="0">
                  <a:pos x="0" y="2605"/>
                </a:cxn>
                <a:cxn ang="0">
                  <a:pos x="0" y="2599"/>
                </a:cxn>
                <a:cxn ang="0">
                  <a:pos x="0" y="2336"/>
                </a:cxn>
                <a:cxn ang="0">
                  <a:pos x="46" y="2336"/>
                </a:cxn>
                <a:cxn ang="0">
                  <a:pos x="46" y="2342"/>
                </a:cxn>
                <a:cxn ang="0">
                  <a:pos x="0" y="2342"/>
                </a:cxn>
                <a:cxn ang="0">
                  <a:pos x="0" y="2336"/>
                </a:cxn>
                <a:cxn ang="0">
                  <a:pos x="0" y="2079"/>
                </a:cxn>
                <a:cxn ang="0">
                  <a:pos x="46" y="2079"/>
                </a:cxn>
                <a:cxn ang="0">
                  <a:pos x="46" y="2085"/>
                </a:cxn>
                <a:cxn ang="0">
                  <a:pos x="0" y="2085"/>
                </a:cxn>
                <a:cxn ang="0">
                  <a:pos x="0" y="2079"/>
                </a:cxn>
                <a:cxn ang="0">
                  <a:pos x="0" y="1817"/>
                </a:cxn>
                <a:cxn ang="0">
                  <a:pos x="46" y="1817"/>
                </a:cxn>
                <a:cxn ang="0">
                  <a:pos x="46" y="1822"/>
                </a:cxn>
                <a:cxn ang="0">
                  <a:pos x="0" y="1822"/>
                </a:cxn>
                <a:cxn ang="0">
                  <a:pos x="0" y="1817"/>
                </a:cxn>
                <a:cxn ang="0">
                  <a:pos x="0" y="1560"/>
                </a:cxn>
                <a:cxn ang="0">
                  <a:pos x="46" y="1560"/>
                </a:cxn>
                <a:cxn ang="0">
                  <a:pos x="46" y="1565"/>
                </a:cxn>
                <a:cxn ang="0">
                  <a:pos x="0" y="1565"/>
                </a:cxn>
                <a:cxn ang="0">
                  <a:pos x="0" y="1560"/>
                </a:cxn>
                <a:cxn ang="0">
                  <a:pos x="0" y="1297"/>
                </a:cxn>
                <a:cxn ang="0">
                  <a:pos x="46" y="1297"/>
                </a:cxn>
                <a:cxn ang="0">
                  <a:pos x="46" y="1303"/>
                </a:cxn>
                <a:cxn ang="0">
                  <a:pos x="0" y="1303"/>
                </a:cxn>
                <a:cxn ang="0">
                  <a:pos x="0" y="1297"/>
                </a:cxn>
                <a:cxn ang="0">
                  <a:pos x="0" y="1040"/>
                </a:cxn>
                <a:cxn ang="0">
                  <a:pos x="46" y="1040"/>
                </a:cxn>
                <a:cxn ang="0">
                  <a:pos x="46" y="1046"/>
                </a:cxn>
                <a:cxn ang="0">
                  <a:pos x="0" y="1046"/>
                </a:cxn>
                <a:cxn ang="0">
                  <a:pos x="0" y="1040"/>
                </a:cxn>
                <a:cxn ang="0">
                  <a:pos x="0" y="777"/>
                </a:cxn>
                <a:cxn ang="0">
                  <a:pos x="46" y="777"/>
                </a:cxn>
                <a:cxn ang="0">
                  <a:pos x="46" y="783"/>
                </a:cxn>
                <a:cxn ang="0">
                  <a:pos x="0" y="783"/>
                </a:cxn>
                <a:cxn ang="0">
                  <a:pos x="0" y="777"/>
                </a:cxn>
                <a:cxn ang="0">
                  <a:pos x="0" y="520"/>
                </a:cxn>
                <a:cxn ang="0">
                  <a:pos x="46" y="520"/>
                </a:cxn>
                <a:cxn ang="0">
                  <a:pos x="46" y="526"/>
                </a:cxn>
                <a:cxn ang="0">
                  <a:pos x="0" y="526"/>
                </a:cxn>
                <a:cxn ang="0">
                  <a:pos x="0" y="520"/>
                </a:cxn>
                <a:cxn ang="0">
                  <a:pos x="0" y="257"/>
                </a:cxn>
                <a:cxn ang="0">
                  <a:pos x="46" y="257"/>
                </a:cxn>
                <a:cxn ang="0">
                  <a:pos x="46" y="263"/>
                </a:cxn>
                <a:cxn ang="0">
                  <a:pos x="0" y="263"/>
                </a:cxn>
                <a:cxn ang="0">
                  <a:pos x="0" y="257"/>
                </a:cxn>
                <a:cxn ang="0">
                  <a:pos x="0" y="0"/>
                </a:cxn>
                <a:cxn ang="0">
                  <a:pos x="46" y="0"/>
                </a:cxn>
                <a:cxn ang="0">
                  <a:pos x="46" y="6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46" h="2605">
                  <a:moveTo>
                    <a:pt x="0" y="2599"/>
                  </a:moveTo>
                  <a:lnTo>
                    <a:pt x="46" y="2599"/>
                  </a:lnTo>
                  <a:lnTo>
                    <a:pt x="46" y="2605"/>
                  </a:lnTo>
                  <a:lnTo>
                    <a:pt x="0" y="2605"/>
                  </a:lnTo>
                  <a:lnTo>
                    <a:pt x="0" y="2599"/>
                  </a:lnTo>
                  <a:close/>
                  <a:moveTo>
                    <a:pt x="0" y="2336"/>
                  </a:moveTo>
                  <a:lnTo>
                    <a:pt x="46" y="2336"/>
                  </a:lnTo>
                  <a:lnTo>
                    <a:pt x="46" y="2342"/>
                  </a:lnTo>
                  <a:lnTo>
                    <a:pt x="0" y="2342"/>
                  </a:lnTo>
                  <a:lnTo>
                    <a:pt x="0" y="2336"/>
                  </a:lnTo>
                  <a:close/>
                  <a:moveTo>
                    <a:pt x="0" y="2079"/>
                  </a:moveTo>
                  <a:lnTo>
                    <a:pt x="46" y="2079"/>
                  </a:lnTo>
                  <a:lnTo>
                    <a:pt x="46" y="2085"/>
                  </a:lnTo>
                  <a:lnTo>
                    <a:pt x="0" y="2085"/>
                  </a:lnTo>
                  <a:lnTo>
                    <a:pt x="0" y="2079"/>
                  </a:lnTo>
                  <a:close/>
                  <a:moveTo>
                    <a:pt x="0" y="1817"/>
                  </a:moveTo>
                  <a:lnTo>
                    <a:pt x="46" y="1817"/>
                  </a:lnTo>
                  <a:lnTo>
                    <a:pt x="46" y="1822"/>
                  </a:lnTo>
                  <a:lnTo>
                    <a:pt x="0" y="1822"/>
                  </a:lnTo>
                  <a:lnTo>
                    <a:pt x="0" y="1817"/>
                  </a:lnTo>
                  <a:close/>
                  <a:moveTo>
                    <a:pt x="0" y="1560"/>
                  </a:moveTo>
                  <a:lnTo>
                    <a:pt x="46" y="1560"/>
                  </a:lnTo>
                  <a:lnTo>
                    <a:pt x="46" y="1565"/>
                  </a:lnTo>
                  <a:lnTo>
                    <a:pt x="0" y="1565"/>
                  </a:lnTo>
                  <a:lnTo>
                    <a:pt x="0" y="1560"/>
                  </a:lnTo>
                  <a:close/>
                  <a:moveTo>
                    <a:pt x="0" y="1297"/>
                  </a:moveTo>
                  <a:lnTo>
                    <a:pt x="46" y="1297"/>
                  </a:lnTo>
                  <a:lnTo>
                    <a:pt x="46" y="1303"/>
                  </a:lnTo>
                  <a:lnTo>
                    <a:pt x="0" y="1303"/>
                  </a:lnTo>
                  <a:lnTo>
                    <a:pt x="0" y="1297"/>
                  </a:lnTo>
                  <a:close/>
                  <a:moveTo>
                    <a:pt x="0" y="1040"/>
                  </a:moveTo>
                  <a:lnTo>
                    <a:pt x="46" y="1040"/>
                  </a:lnTo>
                  <a:lnTo>
                    <a:pt x="46" y="1046"/>
                  </a:lnTo>
                  <a:lnTo>
                    <a:pt x="0" y="1046"/>
                  </a:lnTo>
                  <a:lnTo>
                    <a:pt x="0" y="1040"/>
                  </a:lnTo>
                  <a:close/>
                  <a:moveTo>
                    <a:pt x="0" y="777"/>
                  </a:moveTo>
                  <a:lnTo>
                    <a:pt x="46" y="777"/>
                  </a:lnTo>
                  <a:lnTo>
                    <a:pt x="46" y="783"/>
                  </a:lnTo>
                  <a:lnTo>
                    <a:pt x="0" y="783"/>
                  </a:lnTo>
                  <a:lnTo>
                    <a:pt x="0" y="777"/>
                  </a:lnTo>
                  <a:close/>
                  <a:moveTo>
                    <a:pt x="0" y="520"/>
                  </a:moveTo>
                  <a:lnTo>
                    <a:pt x="46" y="520"/>
                  </a:lnTo>
                  <a:lnTo>
                    <a:pt x="46" y="526"/>
                  </a:lnTo>
                  <a:lnTo>
                    <a:pt x="0" y="526"/>
                  </a:lnTo>
                  <a:lnTo>
                    <a:pt x="0" y="520"/>
                  </a:lnTo>
                  <a:close/>
                  <a:moveTo>
                    <a:pt x="0" y="257"/>
                  </a:moveTo>
                  <a:lnTo>
                    <a:pt x="46" y="257"/>
                  </a:lnTo>
                  <a:lnTo>
                    <a:pt x="46" y="263"/>
                  </a:lnTo>
                  <a:lnTo>
                    <a:pt x="0" y="263"/>
                  </a:lnTo>
                  <a:lnTo>
                    <a:pt x="0" y="257"/>
                  </a:lnTo>
                  <a:close/>
                  <a:moveTo>
                    <a:pt x="0" y="0"/>
                  </a:moveTo>
                  <a:lnTo>
                    <a:pt x="46" y="0"/>
                  </a:lnTo>
                  <a:lnTo>
                    <a:pt x="4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793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04" name="Freeform 12"/>
            <p:cNvSpPr>
              <a:spLocks/>
            </p:cNvSpPr>
            <p:nvPr/>
          </p:nvSpPr>
          <p:spPr bwMode="auto">
            <a:xfrm>
              <a:off x="1119595" y="4402138"/>
              <a:ext cx="7662975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7" y="6"/>
                </a:cxn>
                <a:cxn ang="0">
                  <a:pos x="4447" y="12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4447" h="12">
                  <a:moveTo>
                    <a:pt x="0" y="0"/>
                  </a:moveTo>
                  <a:lnTo>
                    <a:pt x="4447" y="6"/>
                  </a:lnTo>
                  <a:lnTo>
                    <a:pt x="4447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793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05" name="Freeform 13"/>
            <p:cNvSpPr>
              <a:spLocks noEditPoints="1"/>
            </p:cNvSpPr>
            <p:nvPr/>
          </p:nvSpPr>
          <p:spPr bwMode="auto">
            <a:xfrm>
              <a:off x="1114426" y="4343401"/>
              <a:ext cx="6834126" cy="635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499" y="0"/>
                </a:cxn>
                <a:cxn ang="0">
                  <a:pos x="499" y="40"/>
                </a:cxn>
                <a:cxn ang="0">
                  <a:pos x="493" y="40"/>
                </a:cxn>
                <a:cxn ang="0">
                  <a:pos x="493" y="0"/>
                </a:cxn>
                <a:cxn ang="0">
                  <a:pos x="499" y="0"/>
                </a:cxn>
                <a:cxn ang="0">
                  <a:pos x="997" y="0"/>
                </a:cxn>
                <a:cxn ang="0">
                  <a:pos x="997" y="40"/>
                </a:cxn>
                <a:cxn ang="0">
                  <a:pos x="992" y="40"/>
                </a:cxn>
                <a:cxn ang="0">
                  <a:pos x="992" y="0"/>
                </a:cxn>
                <a:cxn ang="0">
                  <a:pos x="997" y="0"/>
                </a:cxn>
                <a:cxn ang="0">
                  <a:pos x="1490" y="0"/>
                </a:cxn>
                <a:cxn ang="0">
                  <a:pos x="1490" y="40"/>
                </a:cxn>
                <a:cxn ang="0">
                  <a:pos x="1484" y="40"/>
                </a:cxn>
                <a:cxn ang="0">
                  <a:pos x="1484" y="0"/>
                </a:cxn>
                <a:cxn ang="0">
                  <a:pos x="1490" y="0"/>
                </a:cxn>
                <a:cxn ang="0">
                  <a:pos x="1989" y="0"/>
                </a:cxn>
                <a:cxn ang="0">
                  <a:pos x="1989" y="40"/>
                </a:cxn>
                <a:cxn ang="0">
                  <a:pos x="1983" y="40"/>
                </a:cxn>
                <a:cxn ang="0">
                  <a:pos x="1983" y="0"/>
                </a:cxn>
                <a:cxn ang="0">
                  <a:pos x="1989" y="0"/>
                </a:cxn>
                <a:cxn ang="0">
                  <a:pos x="2482" y="0"/>
                </a:cxn>
                <a:cxn ang="0">
                  <a:pos x="2482" y="40"/>
                </a:cxn>
                <a:cxn ang="0">
                  <a:pos x="2476" y="40"/>
                </a:cxn>
                <a:cxn ang="0">
                  <a:pos x="2476" y="0"/>
                </a:cxn>
                <a:cxn ang="0">
                  <a:pos x="2482" y="0"/>
                </a:cxn>
                <a:cxn ang="0">
                  <a:pos x="2975" y="0"/>
                </a:cxn>
                <a:cxn ang="0">
                  <a:pos x="2975" y="40"/>
                </a:cxn>
                <a:cxn ang="0">
                  <a:pos x="2969" y="40"/>
                </a:cxn>
                <a:cxn ang="0">
                  <a:pos x="2969" y="0"/>
                </a:cxn>
                <a:cxn ang="0">
                  <a:pos x="2975" y="0"/>
                </a:cxn>
                <a:cxn ang="0">
                  <a:pos x="3473" y="0"/>
                </a:cxn>
                <a:cxn ang="0">
                  <a:pos x="3473" y="40"/>
                </a:cxn>
                <a:cxn ang="0">
                  <a:pos x="3467" y="40"/>
                </a:cxn>
                <a:cxn ang="0">
                  <a:pos x="3467" y="0"/>
                </a:cxn>
                <a:cxn ang="0">
                  <a:pos x="3473" y="0"/>
                </a:cxn>
                <a:cxn ang="0">
                  <a:pos x="3966" y="0"/>
                </a:cxn>
                <a:cxn ang="0">
                  <a:pos x="3966" y="40"/>
                </a:cxn>
                <a:cxn ang="0">
                  <a:pos x="3960" y="40"/>
                </a:cxn>
                <a:cxn ang="0">
                  <a:pos x="3960" y="0"/>
                </a:cxn>
                <a:cxn ang="0">
                  <a:pos x="3966" y="0"/>
                </a:cxn>
              </a:cxnLst>
              <a:rect l="0" t="0" r="r" b="b"/>
              <a:pathLst>
                <a:path w="3966" h="40">
                  <a:moveTo>
                    <a:pt x="6" y="0"/>
                  </a:moveTo>
                  <a:lnTo>
                    <a:pt x="6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6" y="0"/>
                  </a:lnTo>
                  <a:close/>
                  <a:moveTo>
                    <a:pt x="499" y="0"/>
                  </a:moveTo>
                  <a:lnTo>
                    <a:pt x="499" y="40"/>
                  </a:lnTo>
                  <a:lnTo>
                    <a:pt x="493" y="40"/>
                  </a:lnTo>
                  <a:lnTo>
                    <a:pt x="493" y="0"/>
                  </a:lnTo>
                  <a:lnTo>
                    <a:pt x="499" y="0"/>
                  </a:lnTo>
                  <a:close/>
                  <a:moveTo>
                    <a:pt x="997" y="0"/>
                  </a:moveTo>
                  <a:lnTo>
                    <a:pt x="997" y="40"/>
                  </a:lnTo>
                  <a:lnTo>
                    <a:pt x="992" y="40"/>
                  </a:lnTo>
                  <a:lnTo>
                    <a:pt x="992" y="0"/>
                  </a:lnTo>
                  <a:lnTo>
                    <a:pt x="997" y="0"/>
                  </a:lnTo>
                  <a:close/>
                  <a:moveTo>
                    <a:pt x="1490" y="0"/>
                  </a:moveTo>
                  <a:lnTo>
                    <a:pt x="1490" y="40"/>
                  </a:lnTo>
                  <a:lnTo>
                    <a:pt x="1484" y="40"/>
                  </a:lnTo>
                  <a:lnTo>
                    <a:pt x="1484" y="0"/>
                  </a:lnTo>
                  <a:lnTo>
                    <a:pt x="1490" y="0"/>
                  </a:lnTo>
                  <a:close/>
                  <a:moveTo>
                    <a:pt x="1989" y="0"/>
                  </a:moveTo>
                  <a:lnTo>
                    <a:pt x="1989" y="40"/>
                  </a:lnTo>
                  <a:lnTo>
                    <a:pt x="1983" y="40"/>
                  </a:lnTo>
                  <a:lnTo>
                    <a:pt x="1983" y="0"/>
                  </a:lnTo>
                  <a:lnTo>
                    <a:pt x="1989" y="0"/>
                  </a:lnTo>
                  <a:close/>
                  <a:moveTo>
                    <a:pt x="2482" y="0"/>
                  </a:moveTo>
                  <a:lnTo>
                    <a:pt x="2482" y="40"/>
                  </a:lnTo>
                  <a:lnTo>
                    <a:pt x="2476" y="40"/>
                  </a:lnTo>
                  <a:lnTo>
                    <a:pt x="2476" y="0"/>
                  </a:lnTo>
                  <a:lnTo>
                    <a:pt x="2482" y="0"/>
                  </a:lnTo>
                  <a:close/>
                  <a:moveTo>
                    <a:pt x="2975" y="0"/>
                  </a:moveTo>
                  <a:lnTo>
                    <a:pt x="2975" y="40"/>
                  </a:lnTo>
                  <a:lnTo>
                    <a:pt x="2969" y="40"/>
                  </a:lnTo>
                  <a:lnTo>
                    <a:pt x="2969" y="0"/>
                  </a:lnTo>
                  <a:lnTo>
                    <a:pt x="2975" y="0"/>
                  </a:lnTo>
                  <a:close/>
                  <a:moveTo>
                    <a:pt x="3473" y="0"/>
                  </a:moveTo>
                  <a:lnTo>
                    <a:pt x="3473" y="40"/>
                  </a:lnTo>
                  <a:lnTo>
                    <a:pt x="3467" y="40"/>
                  </a:lnTo>
                  <a:lnTo>
                    <a:pt x="3467" y="0"/>
                  </a:lnTo>
                  <a:lnTo>
                    <a:pt x="3473" y="0"/>
                  </a:lnTo>
                  <a:close/>
                  <a:moveTo>
                    <a:pt x="3966" y="0"/>
                  </a:moveTo>
                  <a:lnTo>
                    <a:pt x="3966" y="40"/>
                  </a:lnTo>
                  <a:lnTo>
                    <a:pt x="3960" y="40"/>
                  </a:lnTo>
                  <a:lnTo>
                    <a:pt x="3960" y="0"/>
                  </a:lnTo>
                  <a:lnTo>
                    <a:pt x="3966" y="0"/>
                  </a:lnTo>
                  <a:close/>
                </a:path>
              </a:pathLst>
            </a:custGeom>
            <a:solidFill>
              <a:srgbClr val="000000"/>
            </a:solidFill>
            <a:ln w="793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06" name="Rectangle 14"/>
            <p:cNvSpPr>
              <a:spLocks noChangeArrowheads="1"/>
            </p:cNvSpPr>
            <p:nvPr/>
          </p:nvSpPr>
          <p:spPr bwMode="auto">
            <a:xfrm>
              <a:off x="6995633" y="762001"/>
              <a:ext cx="158532" cy="144463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07" name="Freeform 15"/>
            <p:cNvSpPr>
              <a:spLocks noEditPoints="1"/>
            </p:cNvSpPr>
            <p:nvPr/>
          </p:nvSpPr>
          <p:spPr bwMode="auto">
            <a:xfrm>
              <a:off x="6990464" y="757238"/>
              <a:ext cx="168871" cy="15398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0"/>
                </a:cxn>
                <a:cxn ang="0">
                  <a:pos x="264" y="0"/>
                </a:cxn>
                <a:cxn ang="0">
                  <a:pos x="272" y="8"/>
                </a:cxn>
                <a:cxn ang="0">
                  <a:pos x="272" y="264"/>
                </a:cxn>
                <a:cxn ang="0">
                  <a:pos x="264" y="272"/>
                </a:cxn>
                <a:cxn ang="0">
                  <a:pos x="8" y="272"/>
                </a:cxn>
                <a:cxn ang="0">
                  <a:pos x="0" y="264"/>
                </a:cxn>
                <a:cxn ang="0">
                  <a:pos x="0" y="8"/>
                </a:cxn>
                <a:cxn ang="0">
                  <a:pos x="16" y="264"/>
                </a:cxn>
                <a:cxn ang="0">
                  <a:pos x="8" y="256"/>
                </a:cxn>
                <a:cxn ang="0">
                  <a:pos x="264" y="256"/>
                </a:cxn>
                <a:cxn ang="0">
                  <a:pos x="256" y="264"/>
                </a:cxn>
                <a:cxn ang="0">
                  <a:pos x="256" y="8"/>
                </a:cxn>
                <a:cxn ang="0">
                  <a:pos x="264" y="16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16" y="264"/>
                </a:cxn>
              </a:cxnLst>
              <a:rect l="0" t="0" r="r" b="b"/>
              <a:pathLst>
                <a:path w="272" h="272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lnTo>
                    <a:pt x="264" y="0"/>
                  </a:lnTo>
                  <a:cubicBezTo>
                    <a:pt x="269" y="0"/>
                    <a:pt x="272" y="4"/>
                    <a:pt x="272" y="8"/>
                  </a:cubicBezTo>
                  <a:lnTo>
                    <a:pt x="272" y="264"/>
                  </a:lnTo>
                  <a:cubicBezTo>
                    <a:pt x="272" y="269"/>
                    <a:pt x="269" y="272"/>
                    <a:pt x="264" y="272"/>
                  </a:cubicBezTo>
                  <a:lnTo>
                    <a:pt x="8" y="272"/>
                  </a:lnTo>
                  <a:cubicBezTo>
                    <a:pt x="4" y="272"/>
                    <a:pt x="0" y="269"/>
                    <a:pt x="0" y="264"/>
                  </a:cubicBezTo>
                  <a:lnTo>
                    <a:pt x="0" y="8"/>
                  </a:lnTo>
                  <a:close/>
                  <a:moveTo>
                    <a:pt x="16" y="264"/>
                  </a:moveTo>
                  <a:lnTo>
                    <a:pt x="8" y="256"/>
                  </a:lnTo>
                  <a:lnTo>
                    <a:pt x="264" y="256"/>
                  </a:lnTo>
                  <a:lnTo>
                    <a:pt x="256" y="264"/>
                  </a:lnTo>
                  <a:lnTo>
                    <a:pt x="256" y="8"/>
                  </a:lnTo>
                  <a:lnTo>
                    <a:pt x="264" y="16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16" y="264"/>
                  </a:lnTo>
                  <a:close/>
                </a:path>
              </a:pathLst>
            </a:custGeom>
            <a:solidFill>
              <a:srgbClr val="FF00FF"/>
            </a:solidFill>
            <a:ln w="7938" cap="flat">
              <a:solidFill>
                <a:srgbClr val="FF00F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08" name="Rectangle 16"/>
            <p:cNvSpPr>
              <a:spLocks noChangeArrowheads="1"/>
            </p:cNvSpPr>
            <p:nvPr/>
          </p:nvSpPr>
          <p:spPr bwMode="auto">
            <a:xfrm>
              <a:off x="1889856" y="1651001"/>
              <a:ext cx="167149" cy="153988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09" name="Freeform 17"/>
            <p:cNvSpPr>
              <a:spLocks noEditPoints="1"/>
            </p:cNvSpPr>
            <p:nvPr/>
          </p:nvSpPr>
          <p:spPr bwMode="auto">
            <a:xfrm>
              <a:off x="1884686" y="1646238"/>
              <a:ext cx="177488" cy="16351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0"/>
                </a:cxn>
                <a:cxn ang="0">
                  <a:pos x="280" y="0"/>
                </a:cxn>
                <a:cxn ang="0">
                  <a:pos x="288" y="8"/>
                </a:cxn>
                <a:cxn ang="0">
                  <a:pos x="288" y="280"/>
                </a:cxn>
                <a:cxn ang="0">
                  <a:pos x="280" y="288"/>
                </a:cxn>
                <a:cxn ang="0">
                  <a:pos x="8" y="288"/>
                </a:cxn>
                <a:cxn ang="0">
                  <a:pos x="0" y="280"/>
                </a:cxn>
                <a:cxn ang="0">
                  <a:pos x="0" y="8"/>
                </a:cxn>
                <a:cxn ang="0">
                  <a:pos x="16" y="280"/>
                </a:cxn>
                <a:cxn ang="0">
                  <a:pos x="8" y="272"/>
                </a:cxn>
                <a:cxn ang="0">
                  <a:pos x="280" y="272"/>
                </a:cxn>
                <a:cxn ang="0">
                  <a:pos x="272" y="280"/>
                </a:cxn>
                <a:cxn ang="0">
                  <a:pos x="272" y="8"/>
                </a:cxn>
                <a:cxn ang="0">
                  <a:pos x="280" y="16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16" y="280"/>
                </a:cxn>
              </a:cxnLst>
              <a:rect l="0" t="0" r="r" b="b"/>
              <a:pathLst>
                <a:path w="288" h="288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lnTo>
                    <a:pt x="280" y="0"/>
                  </a:lnTo>
                  <a:cubicBezTo>
                    <a:pt x="285" y="0"/>
                    <a:pt x="288" y="4"/>
                    <a:pt x="288" y="8"/>
                  </a:cubicBezTo>
                  <a:lnTo>
                    <a:pt x="288" y="280"/>
                  </a:lnTo>
                  <a:cubicBezTo>
                    <a:pt x="288" y="285"/>
                    <a:pt x="285" y="288"/>
                    <a:pt x="280" y="288"/>
                  </a:cubicBezTo>
                  <a:lnTo>
                    <a:pt x="8" y="288"/>
                  </a:lnTo>
                  <a:cubicBezTo>
                    <a:pt x="4" y="288"/>
                    <a:pt x="0" y="285"/>
                    <a:pt x="0" y="280"/>
                  </a:cubicBezTo>
                  <a:lnTo>
                    <a:pt x="0" y="8"/>
                  </a:lnTo>
                  <a:close/>
                  <a:moveTo>
                    <a:pt x="16" y="280"/>
                  </a:moveTo>
                  <a:lnTo>
                    <a:pt x="8" y="272"/>
                  </a:lnTo>
                  <a:lnTo>
                    <a:pt x="280" y="272"/>
                  </a:lnTo>
                  <a:lnTo>
                    <a:pt x="272" y="280"/>
                  </a:lnTo>
                  <a:lnTo>
                    <a:pt x="272" y="8"/>
                  </a:lnTo>
                  <a:lnTo>
                    <a:pt x="280" y="16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16" y="280"/>
                  </a:lnTo>
                  <a:close/>
                </a:path>
              </a:pathLst>
            </a:custGeom>
            <a:solidFill>
              <a:srgbClr val="FF00FF"/>
            </a:solidFill>
            <a:ln w="7938" cap="flat">
              <a:solidFill>
                <a:srgbClr val="FF00F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10" name="Rectangle 18"/>
            <p:cNvSpPr>
              <a:spLocks noChangeArrowheads="1"/>
            </p:cNvSpPr>
            <p:nvPr/>
          </p:nvSpPr>
          <p:spPr bwMode="auto">
            <a:xfrm>
              <a:off x="2739383" y="2347913"/>
              <a:ext cx="167149" cy="155575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11" name="Freeform 19"/>
            <p:cNvSpPr>
              <a:spLocks noEditPoints="1"/>
            </p:cNvSpPr>
            <p:nvPr/>
          </p:nvSpPr>
          <p:spPr bwMode="auto">
            <a:xfrm>
              <a:off x="2734214" y="2344738"/>
              <a:ext cx="177488" cy="16192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0"/>
                </a:cxn>
                <a:cxn ang="0">
                  <a:pos x="280" y="0"/>
                </a:cxn>
                <a:cxn ang="0">
                  <a:pos x="288" y="8"/>
                </a:cxn>
                <a:cxn ang="0">
                  <a:pos x="288" y="280"/>
                </a:cxn>
                <a:cxn ang="0">
                  <a:pos x="280" y="288"/>
                </a:cxn>
                <a:cxn ang="0">
                  <a:pos x="8" y="288"/>
                </a:cxn>
                <a:cxn ang="0">
                  <a:pos x="0" y="280"/>
                </a:cxn>
                <a:cxn ang="0">
                  <a:pos x="0" y="8"/>
                </a:cxn>
                <a:cxn ang="0">
                  <a:pos x="16" y="280"/>
                </a:cxn>
                <a:cxn ang="0">
                  <a:pos x="8" y="272"/>
                </a:cxn>
                <a:cxn ang="0">
                  <a:pos x="280" y="272"/>
                </a:cxn>
                <a:cxn ang="0">
                  <a:pos x="272" y="280"/>
                </a:cxn>
                <a:cxn ang="0">
                  <a:pos x="272" y="8"/>
                </a:cxn>
                <a:cxn ang="0">
                  <a:pos x="280" y="16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16" y="280"/>
                </a:cxn>
              </a:cxnLst>
              <a:rect l="0" t="0" r="r" b="b"/>
              <a:pathLst>
                <a:path w="288" h="288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lnTo>
                    <a:pt x="280" y="0"/>
                  </a:lnTo>
                  <a:cubicBezTo>
                    <a:pt x="285" y="0"/>
                    <a:pt x="288" y="4"/>
                    <a:pt x="288" y="8"/>
                  </a:cubicBezTo>
                  <a:lnTo>
                    <a:pt x="288" y="280"/>
                  </a:lnTo>
                  <a:cubicBezTo>
                    <a:pt x="288" y="285"/>
                    <a:pt x="285" y="288"/>
                    <a:pt x="280" y="288"/>
                  </a:cubicBezTo>
                  <a:lnTo>
                    <a:pt x="8" y="288"/>
                  </a:lnTo>
                  <a:cubicBezTo>
                    <a:pt x="4" y="288"/>
                    <a:pt x="0" y="285"/>
                    <a:pt x="0" y="280"/>
                  </a:cubicBezTo>
                  <a:lnTo>
                    <a:pt x="0" y="8"/>
                  </a:lnTo>
                  <a:close/>
                  <a:moveTo>
                    <a:pt x="16" y="280"/>
                  </a:moveTo>
                  <a:lnTo>
                    <a:pt x="8" y="272"/>
                  </a:lnTo>
                  <a:lnTo>
                    <a:pt x="280" y="272"/>
                  </a:lnTo>
                  <a:lnTo>
                    <a:pt x="272" y="280"/>
                  </a:lnTo>
                  <a:lnTo>
                    <a:pt x="272" y="8"/>
                  </a:lnTo>
                  <a:lnTo>
                    <a:pt x="280" y="16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16" y="280"/>
                  </a:lnTo>
                  <a:close/>
                </a:path>
              </a:pathLst>
            </a:custGeom>
            <a:solidFill>
              <a:srgbClr val="FF00FF"/>
            </a:solidFill>
            <a:ln w="7938" cap="flat">
              <a:solidFill>
                <a:srgbClr val="FF00F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12" name="Rectangle 20"/>
            <p:cNvSpPr>
              <a:spLocks noChangeArrowheads="1"/>
            </p:cNvSpPr>
            <p:nvPr/>
          </p:nvSpPr>
          <p:spPr bwMode="auto">
            <a:xfrm>
              <a:off x="3588910" y="2058988"/>
              <a:ext cx="167149" cy="153988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13" name="Freeform 21"/>
            <p:cNvSpPr>
              <a:spLocks noEditPoints="1"/>
            </p:cNvSpPr>
            <p:nvPr/>
          </p:nvSpPr>
          <p:spPr bwMode="auto">
            <a:xfrm>
              <a:off x="3583740" y="2054226"/>
              <a:ext cx="177488" cy="16351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0"/>
                </a:cxn>
                <a:cxn ang="0">
                  <a:pos x="280" y="0"/>
                </a:cxn>
                <a:cxn ang="0">
                  <a:pos x="288" y="8"/>
                </a:cxn>
                <a:cxn ang="0">
                  <a:pos x="288" y="280"/>
                </a:cxn>
                <a:cxn ang="0">
                  <a:pos x="280" y="288"/>
                </a:cxn>
                <a:cxn ang="0">
                  <a:pos x="8" y="288"/>
                </a:cxn>
                <a:cxn ang="0">
                  <a:pos x="0" y="280"/>
                </a:cxn>
                <a:cxn ang="0">
                  <a:pos x="0" y="8"/>
                </a:cxn>
                <a:cxn ang="0">
                  <a:pos x="16" y="280"/>
                </a:cxn>
                <a:cxn ang="0">
                  <a:pos x="8" y="272"/>
                </a:cxn>
                <a:cxn ang="0">
                  <a:pos x="280" y="272"/>
                </a:cxn>
                <a:cxn ang="0">
                  <a:pos x="272" y="280"/>
                </a:cxn>
                <a:cxn ang="0">
                  <a:pos x="272" y="8"/>
                </a:cxn>
                <a:cxn ang="0">
                  <a:pos x="280" y="16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16" y="280"/>
                </a:cxn>
              </a:cxnLst>
              <a:rect l="0" t="0" r="r" b="b"/>
              <a:pathLst>
                <a:path w="288" h="288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lnTo>
                    <a:pt x="280" y="0"/>
                  </a:lnTo>
                  <a:cubicBezTo>
                    <a:pt x="285" y="0"/>
                    <a:pt x="288" y="4"/>
                    <a:pt x="288" y="8"/>
                  </a:cubicBezTo>
                  <a:lnTo>
                    <a:pt x="288" y="280"/>
                  </a:lnTo>
                  <a:cubicBezTo>
                    <a:pt x="288" y="285"/>
                    <a:pt x="285" y="288"/>
                    <a:pt x="280" y="288"/>
                  </a:cubicBezTo>
                  <a:lnTo>
                    <a:pt x="8" y="288"/>
                  </a:lnTo>
                  <a:cubicBezTo>
                    <a:pt x="4" y="288"/>
                    <a:pt x="0" y="285"/>
                    <a:pt x="0" y="280"/>
                  </a:cubicBezTo>
                  <a:lnTo>
                    <a:pt x="0" y="8"/>
                  </a:lnTo>
                  <a:close/>
                  <a:moveTo>
                    <a:pt x="16" y="280"/>
                  </a:moveTo>
                  <a:lnTo>
                    <a:pt x="8" y="272"/>
                  </a:lnTo>
                  <a:lnTo>
                    <a:pt x="280" y="272"/>
                  </a:lnTo>
                  <a:lnTo>
                    <a:pt x="272" y="280"/>
                  </a:lnTo>
                  <a:lnTo>
                    <a:pt x="272" y="8"/>
                  </a:lnTo>
                  <a:lnTo>
                    <a:pt x="280" y="16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16" y="280"/>
                  </a:lnTo>
                  <a:close/>
                </a:path>
              </a:pathLst>
            </a:custGeom>
            <a:solidFill>
              <a:srgbClr val="FF00FF"/>
            </a:solidFill>
            <a:ln w="7938" cap="flat">
              <a:solidFill>
                <a:srgbClr val="FF00F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14" name="Rectangle 22"/>
            <p:cNvSpPr>
              <a:spLocks noChangeArrowheads="1"/>
            </p:cNvSpPr>
            <p:nvPr/>
          </p:nvSpPr>
          <p:spPr bwMode="auto">
            <a:xfrm>
              <a:off x="4438437" y="4216401"/>
              <a:ext cx="177488" cy="153988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15" name="Freeform 23"/>
            <p:cNvSpPr>
              <a:spLocks noEditPoints="1"/>
            </p:cNvSpPr>
            <p:nvPr/>
          </p:nvSpPr>
          <p:spPr bwMode="auto">
            <a:xfrm>
              <a:off x="4433268" y="4211638"/>
              <a:ext cx="187827" cy="16351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0"/>
                </a:cxn>
                <a:cxn ang="0">
                  <a:pos x="296" y="0"/>
                </a:cxn>
                <a:cxn ang="0">
                  <a:pos x="304" y="8"/>
                </a:cxn>
                <a:cxn ang="0">
                  <a:pos x="304" y="280"/>
                </a:cxn>
                <a:cxn ang="0">
                  <a:pos x="296" y="288"/>
                </a:cxn>
                <a:cxn ang="0">
                  <a:pos x="8" y="288"/>
                </a:cxn>
                <a:cxn ang="0">
                  <a:pos x="0" y="280"/>
                </a:cxn>
                <a:cxn ang="0">
                  <a:pos x="0" y="8"/>
                </a:cxn>
                <a:cxn ang="0">
                  <a:pos x="16" y="280"/>
                </a:cxn>
                <a:cxn ang="0">
                  <a:pos x="8" y="272"/>
                </a:cxn>
                <a:cxn ang="0">
                  <a:pos x="296" y="272"/>
                </a:cxn>
                <a:cxn ang="0">
                  <a:pos x="288" y="280"/>
                </a:cxn>
                <a:cxn ang="0">
                  <a:pos x="288" y="8"/>
                </a:cxn>
                <a:cxn ang="0">
                  <a:pos x="296" y="16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16" y="280"/>
                </a:cxn>
              </a:cxnLst>
              <a:rect l="0" t="0" r="r" b="b"/>
              <a:pathLst>
                <a:path w="304" h="288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lnTo>
                    <a:pt x="296" y="0"/>
                  </a:lnTo>
                  <a:cubicBezTo>
                    <a:pt x="301" y="0"/>
                    <a:pt x="304" y="4"/>
                    <a:pt x="304" y="8"/>
                  </a:cubicBezTo>
                  <a:lnTo>
                    <a:pt x="304" y="280"/>
                  </a:lnTo>
                  <a:cubicBezTo>
                    <a:pt x="304" y="285"/>
                    <a:pt x="301" y="288"/>
                    <a:pt x="296" y="288"/>
                  </a:cubicBezTo>
                  <a:lnTo>
                    <a:pt x="8" y="288"/>
                  </a:lnTo>
                  <a:cubicBezTo>
                    <a:pt x="4" y="288"/>
                    <a:pt x="0" y="285"/>
                    <a:pt x="0" y="280"/>
                  </a:cubicBezTo>
                  <a:lnTo>
                    <a:pt x="0" y="8"/>
                  </a:lnTo>
                  <a:close/>
                  <a:moveTo>
                    <a:pt x="16" y="280"/>
                  </a:moveTo>
                  <a:lnTo>
                    <a:pt x="8" y="272"/>
                  </a:lnTo>
                  <a:lnTo>
                    <a:pt x="296" y="272"/>
                  </a:lnTo>
                  <a:lnTo>
                    <a:pt x="288" y="280"/>
                  </a:lnTo>
                  <a:lnTo>
                    <a:pt x="288" y="8"/>
                  </a:lnTo>
                  <a:lnTo>
                    <a:pt x="296" y="16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16" y="280"/>
                  </a:lnTo>
                  <a:close/>
                </a:path>
              </a:pathLst>
            </a:custGeom>
            <a:solidFill>
              <a:srgbClr val="FF00FF"/>
            </a:solidFill>
            <a:ln w="7938" cap="flat">
              <a:solidFill>
                <a:srgbClr val="FF00F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16" name="Rectangle 24"/>
            <p:cNvSpPr>
              <a:spLocks noChangeArrowheads="1"/>
            </p:cNvSpPr>
            <p:nvPr/>
          </p:nvSpPr>
          <p:spPr bwMode="auto">
            <a:xfrm>
              <a:off x="5286240" y="2828926"/>
              <a:ext cx="179211" cy="153988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17" name="Freeform 25"/>
            <p:cNvSpPr>
              <a:spLocks noEditPoints="1"/>
            </p:cNvSpPr>
            <p:nvPr/>
          </p:nvSpPr>
          <p:spPr bwMode="auto">
            <a:xfrm>
              <a:off x="5282794" y="2824163"/>
              <a:ext cx="186103" cy="16351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0"/>
                </a:cxn>
                <a:cxn ang="0">
                  <a:pos x="296" y="0"/>
                </a:cxn>
                <a:cxn ang="0">
                  <a:pos x="304" y="8"/>
                </a:cxn>
                <a:cxn ang="0">
                  <a:pos x="304" y="280"/>
                </a:cxn>
                <a:cxn ang="0">
                  <a:pos x="296" y="288"/>
                </a:cxn>
                <a:cxn ang="0">
                  <a:pos x="8" y="288"/>
                </a:cxn>
                <a:cxn ang="0">
                  <a:pos x="0" y="280"/>
                </a:cxn>
                <a:cxn ang="0">
                  <a:pos x="0" y="8"/>
                </a:cxn>
                <a:cxn ang="0">
                  <a:pos x="16" y="280"/>
                </a:cxn>
                <a:cxn ang="0">
                  <a:pos x="8" y="272"/>
                </a:cxn>
                <a:cxn ang="0">
                  <a:pos x="296" y="272"/>
                </a:cxn>
                <a:cxn ang="0">
                  <a:pos x="288" y="280"/>
                </a:cxn>
                <a:cxn ang="0">
                  <a:pos x="288" y="8"/>
                </a:cxn>
                <a:cxn ang="0">
                  <a:pos x="296" y="16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16" y="280"/>
                </a:cxn>
              </a:cxnLst>
              <a:rect l="0" t="0" r="r" b="b"/>
              <a:pathLst>
                <a:path w="304" h="288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lnTo>
                    <a:pt x="296" y="0"/>
                  </a:lnTo>
                  <a:cubicBezTo>
                    <a:pt x="301" y="0"/>
                    <a:pt x="304" y="4"/>
                    <a:pt x="304" y="8"/>
                  </a:cubicBezTo>
                  <a:lnTo>
                    <a:pt x="304" y="280"/>
                  </a:lnTo>
                  <a:cubicBezTo>
                    <a:pt x="304" y="285"/>
                    <a:pt x="301" y="288"/>
                    <a:pt x="296" y="288"/>
                  </a:cubicBezTo>
                  <a:lnTo>
                    <a:pt x="8" y="288"/>
                  </a:lnTo>
                  <a:cubicBezTo>
                    <a:pt x="4" y="288"/>
                    <a:pt x="0" y="285"/>
                    <a:pt x="0" y="280"/>
                  </a:cubicBezTo>
                  <a:lnTo>
                    <a:pt x="0" y="8"/>
                  </a:lnTo>
                  <a:close/>
                  <a:moveTo>
                    <a:pt x="16" y="280"/>
                  </a:moveTo>
                  <a:lnTo>
                    <a:pt x="8" y="272"/>
                  </a:lnTo>
                  <a:lnTo>
                    <a:pt x="296" y="272"/>
                  </a:lnTo>
                  <a:lnTo>
                    <a:pt x="288" y="280"/>
                  </a:lnTo>
                  <a:lnTo>
                    <a:pt x="288" y="8"/>
                  </a:lnTo>
                  <a:lnTo>
                    <a:pt x="296" y="16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16" y="280"/>
                  </a:lnTo>
                  <a:close/>
                </a:path>
              </a:pathLst>
            </a:custGeom>
            <a:solidFill>
              <a:srgbClr val="FF00FF"/>
            </a:solidFill>
            <a:ln w="7938" cap="flat">
              <a:solidFill>
                <a:srgbClr val="FF00F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18" name="Rectangle 26"/>
            <p:cNvSpPr>
              <a:spLocks noChangeArrowheads="1"/>
            </p:cNvSpPr>
            <p:nvPr/>
          </p:nvSpPr>
          <p:spPr bwMode="auto">
            <a:xfrm>
              <a:off x="6146107" y="3608388"/>
              <a:ext cx="167149" cy="155575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19" name="Freeform 27"/>
            <p:cNvSpPr>
              <a:spLocks noEditPoints="1"/>
            </p:cNvSpPr>
            <p:nvPr/>
          </p:nvSpPr>
          <p:spPr bwMode="auto">
            <a:xfrm>
              <a:off x="6140937" y="3605213"/>
              <a:ext cx="177488" cy="16192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0"/>
                </a:cxn>
                <a:cxn ang="0">
                  <a:pos x="280" y="0"/>
                </a:cxn>
                <a:cxn ang="0">
                  <a:pos x="288" y="8"/>
                </a:cxn>
                <a:cxn ang="0">
                  <a:pos x="288" y="280"/>
                </a:cxn>
                <a:cxn ang="0">
                  <a:pos x="280" y="288"/>
                </a:cxn>
                <a:cxn ang="0">
                  <a:pos x="8" y="288"/>
                </a:cxn>
                <a:cxn ang="0">
                  <a:pos x="0" y="280"/>
                </a:cxn>
                <a:cxn ang="0">
                  <a:pos x="0" y="8"/>
                </a:cxn>
                <a:cxn ang="0">
                  <a:pos x="16" y="280"/>
                </a:cxn>
                <a:cxn ang="0">
                  <a:pos x="8" y="272"/>
                </a:cxn>
                <a:cxn ang="0">
                  <a:pos x="280" y="272"/>
                </a:cxn>
                <a:cxn ang="0">
                  <a:pos x="272" y="280"/>
                </a:cxn>
                <a:cxn ang="0">
                  <a:pos x="272" y="8"/>
                </a:cxn>
                <a:cxn ang="0">
                  <a:pos x="280" y="16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16" y="280"/>
                </a:cxn>
              </a:cxnLst>
              <a:rect l="0" t="0" r="r" b="b"/>
              <a:pathLst>
                <a:path w="288" h="288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lnTo>
                    <a:pt x="280" y="0"/>
                  </a:lnTo>
                  <a:cubicBezTo>
                    <a:pt x="285" y="0"/>
                    <a:pt x="288" y="4"/>
                    <a:pt x="288" y="8"/>
                  </a:cubicBezTo>
                  <a:lnTo>
                    <a:pt x="288" y="280"/>
                  </a:lnTo>
                  <a:cubicBezTo>
                    <a:pt x="288" y="285"/>
                    <a:pt x="285" y="288"/>
                    <a:pt x="280" y="288"/>
                  </a:cubicBezTo>
                  <a:lnTo>
                    <a:pt x="8" y="288"/>
                  </a:lnTo>
                  <a:cubicBezTo>
                    <a:pt x="4" y="288"/>
                    <a:pt x="0" y="285"/>
                    <a:pt x="0" y="280"/>
                  </a:cubicBezTo>
                  <a:lnTo>
                    <a:pt x="0" y="8"/>
                  </a:lnTo>
                  <a:close/>
                  <a:moveTo>
                    <a:pt x="16" y="280"/>
                  </a:moveTo>
                  <a:lnTo>
                    <a:pt x="8" y="272"/>
                  </a:lnTo>
                  <a:lnTo>
                    <a:pt x="280" y="272"/>
                  </a:lnTo>
                  <a:lnTo>
                    <a:pt x="272" y="280"/>
                  </a:lnTo>
                  <a:lnTo>
                    <a:pt x="272" y="8"/>
                  </a:lnTo>
                  <a:lnTo>
                    <a:pt x="280" y="16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16" y="280"/>
                  </a:lnTo>
                  <a:close/>
                </a:path>
              </a:pathLst>
            </a:custGeom>
            <a:solidFill>
              <a:srgbClr val="FF00FF"/>
            </a:solidFill>
            <a:ln w="7938" cap="flat">
              <a:solidFill>
                <a:srgbClr val="FF00F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20" name="Rectangle 28"/>
            <p:cNvSpPr>
              <a:spLocks noChangeArrowheads="1"/>
            </p:cNvSpPr>
            <p:nvPr/>
          </p:nvSpPr>
          <p:spPr bwMode="auto">
            <a:xfrm>
              <a:off x="7855500" y="2312988"/>
              <a:ext cx="167149" cy="153988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21" name="Freeform 29"/>
            <p:cNvSpPr>
              <a:spLocks noEditPoints="1"/>
            </p:cNvSpPr>
            <p:nvPr/>
          </p:nvSpPr>
          <p:spPr bwMode="auto">
            <a:xfrm>
              <a:off x="7850330" y="2308226"/>
              <a:ext cx="177488" cy="16351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0"/>
                </a:cxn>
                <a:cxn ang="0">
                  <a:pos x="280" y="0"/>
                </a:cxn>
                <a:cxn ang="0">
                  <a:pos x="288" y="8"/>
                </a:cxn>
                <a:cxn ang="0">
                  <a:pos x="288" y="280"/>
                </a:cxn>
                <a:cxn ang="0">
                  <a:pos x="280" y="288"/>
                </a:cxn>
                <a:cxn ang="0">
                  <a:pos x="8" y="288"/>
                </a:cxn>
                <a:cxn ang="0">
                  <a:pos x="0" y="280"/>
                </a:cxn>
                <a:cxn ang="0">
                  <a:pos x="0" y="8"/>
                </a:cxn>
                <a:cxn ang="0">
                  <a:pos x="16" y="280"/>
                </a:cxn>
                <a:cxn ang="0">
                  <a:pos x="8" y="272"/>
                </a:cxn>
                <a:cxn ang="0">
                  <a:pos x="280" y="272"/>
                </a:cxn>
                <a:cxn ang="0">
                  <a:pos x="272" y="280"/>
                </a:cxn>
                <a:cxn ang="0">
                  <a:pos x="272" y="8"/>
                </a:cxn>
                <a:cxn ang="0">
                  <a:pos x="280" y="16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16" y="280"/>
                </a:cxn>
              </a:cxnLst>
              <a:rect l="0" t="0" r="r" b="b"/>
              <a:pathLst>
                <a:path w="288" h="288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lnTo>
                    <a:pt x="280" y="0"/>
                  </a:lnTo>
                  <a:cubicBezTo>
                    <a:pt x="285" y="0"/>
                    <a:pt x="288" y="4"/>
                    <a:pt x="288" y="8"/>
                  </a:cubicBezTo>
                  <a:lnTo>
                    <a:pt x="288" y="280"/>
                  </a:lnTo>
                  <a:cubicBezTo>
                    <a:pt x="288" y="285"/>
                    <a:pt x="285" y="288"/>
                    <a:pt x="280" y="288"/>
                  </a:cubicBezTo>
                  <a:lnTo>
                    <a:pt x="8" y="288"/>
                  </a:lnTo>
                  <a:cubicBezTo>
                    <a:pt x="4" y="288"/>
                    <a:pt x="0" y="285"/>
                    <a:pt x="0" y="280"/>
                  </a:cubicBezTo>
                  <a:lnTo>
                    <a:pt x="0" y="8"/>
                  </a:lnTo>
                  <a:close/>
                  <a:moveTo>
                    <a:pt x="16" y="280"/>
                  </a:moveTo>
                  <a:lnTo>
                    <a:pt x="8" y="272"/>
                  </a:lnTo>
                  <a:lnTo>
                    <a:pt x="280" y="272"/>
                  </a:lnTo>
                  <a:lnTo>
                    <a:pt x="272" y="280"/>
                  </a:lnTo>
                  <a:lnTo>
                    <a:pt x="272" y="8"/>
                  </a:lnTo>
                  <a:lnTo>
                    <a:pt x="280" y="16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16" y="280"/>
                  </a:lnTo>
                  <a:close/>
                </a:path>
              </a:pathLst>
            </a:custGeom>
            <a:solidFill>
              <a:srgbClr val="FF00FF"/>
            </a:solidFill>
            <a:ln w="7938" cap="flat">
              <a:solidFill>
                <a:srgbClr val="FF00F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22" name="Freeform 30"/>
            <p:cNvSpPr>
              <a:spLocks/>
            </p:cNvSpPr>
            <p:nvPr/>
          </p:nvSpPr>
          <p:spPr bwMode="auto">
            <a:xfrm>
              <a:off x="1870901" y="898526"/>
              <a:ext cx="196442" cy="180975"/>
            </a:xfrm>
            <a:custGeom>
              <a:avLst/>
              <a:gdLst/>
              <a:ahLst/>
              <a:cxnLst>
                <a:cxn ang="0">
                  <a:pos x="57" y="114"/>
                </a:cxn>
                <a:cxn ang="0">
                  <a:pos x="0" y="57"/>
                </a:cxn>
                <a:cxn ang="0">
                  <a:pos x="57" y="0"/>
                </a:cxn>
                <a:cxn ang="0">
                  <a:pos x="114" y="57"/>
                </a:cxn>
                <a:cxn ang="0">
                  <a:pos x="57" y="114"/>
                </a:cxn>
              </a:cxnLst>
              <a:rect l="0" t="0" r="r" b="b"/>
              <a:pathLst>
                <a:path w="114" h="114">
                  <a:moveTo>
                    <a:pt x="57" y="114"/>
                  </a:moveTo>
                  <a:lnTo>
                    <a:pt x="0" y="57"/>
                  </a:lnTo>
                  <a:lnTo>
                    <a:pt x="57" y="0"/>
                  </a:lnTo>
                  <a:lnTo>
                    <a:pt x="114" y="57"/>
                  </a:lnTo>
                  <a:lnTo>
                    <a:pt x="57" y="114"/>
                  </a:lnTo>
                  <a:close/>
                </a:path>
              </a:pathLst>
            </a:custGeom>
            <a:solidFill>
              <a:srgbClr val="000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23" name="Freeform 31"/>
            <p:cNvSpPr>
              <a:spLocks noEditPoints="1"/>
            </p:cNvSpPr>
            <p:nvPr/>
          </p:nvSpPr>
          <p:spPr bwMode="auto">
            <a:xfrm>
              <a:off x="1865732" y="893763"/>
              <a:ext cx="206781" cy="190500"/>
            </a:xfrm>
            <a:custGeom>
              <a:avLst/>
              <a:gdLst/>
              <a:ahLst/>
              <a:cxnLst>
                <a:cxn ang="0">
                  <a:pos x="174" y="335"/>
                </a:cxn>
                <a:cxn ang="0">
                  <a:pos x="169" y="337"/>
                </a:cxn>
                <a:cxn ang="0">
                  <a:pos x="163" y="335"/>
                </a:cxn>
                <a:cxn ang="0">
                  <a:pos x="3" y="174"/>
                </a:cxn>
                <a:cxn ang="0">
                  <a:pos x="3" y="163"/>
                </a:cxn>
                <a:cxn ang="0">
                  <a:pos x="163" y="2"/>
                </a:cxn>
                <a:cxn ang="0">
                  <a:pos x="169" y="0"/>
                </a:cxn>
                <a:cxn ang="0">
                  <a:pos x="174" y="2"/>
                </a:cxn>
                <a:cxn ang="0">
                  <a:pos x="334" y="163"/>
                </a:cxn>
                <a:cxn ang="0">
                  <a:pos x="334" y="174"/>
                </a:cxn>
                <a:cxn ang="0">
                  <a:pos x="174" y="335"/>
                </a:cxn>
                <a:cxn ang="0">
                  <a:pos x="323" y="163"/>
                </a:cxn>
                <a:cxn ang="0">
                  <a:pos x="323" y="174"/>
                </a:cxn>
                <a:cxn ang="0">
                  <a:pos x="163" y="14"/>
                </a:cxn>
                <a:cxn ang="0">
                  <a:pos x="174" y="14"/>
                </a:cxn>
                <a:cxn ang="0">
                  <a:pos x="14" y="174"/>
                </a:cxn>
                <a:cxn ang="0">
                  <a:pos x="14" y="163"/>
                </a:cxn>
                <a:cxn ang="0">
                  <a:pos x="174" y="324"/>
                </a:cxn>
                <a:cxn ang="0">
                  <a:pos x="163" y="324"/>
                </a:cxn>
                <a:cxn ang="0">
                  <a:pos x="323" y="163"/>
                </a:cxn>
              </a:cxnLst>
              <a:rect l="0" t="0" r="r" b="b"/>
              <a:pathLst>
                <a:path w="337" h="337">
                  <a:moveTo>
                    <a:pt x="174" y="335"/>
                  </a:moveTo>
                  <a:cubicBezTo>
                    <a:pt x="173" y="336"/>
                    <a:pt x="171" y="337"/>
                    <a:pt x="169" y="337"/>
                  </a:cubicBezTo>
                  <a:cubicBezTo>
                    <a:pt x="166" y="337"/>
                    <a:pt x="164" y="336"/>
                    <a:pt x="163" y="335"/>
                  </a:cubicBezTo>
                  <a:lnTo>
                    <a:pt x="3" y="174"/>
                  </a:lnTo>
                  <a:cubicBezTo>
                    <a:pt x="0" y="171"/>
                    <a:pt x="0" y="166"/>
                    <a:pt x="3" y="163"/>
                  </a:cubicBezTo>
                  <a:lnTo>
                    <a:pt x="163" y="2"/>
                  </a:lnTo>
                  <a:cubicBezTo>
                    <a:pt x="164" y="1"/>
                    <a:pt x="166" y="0"/>
                    <a:pt x="169" y="0"/>
                  </a:cubicBezTo>
                  <a:cubicBezTo>
                    <a:pt x="171" y="0"/>
                    <a:pt x="173" y="1"/>
                    <a:pt x="174" y="2"/>
                  </a:cubicBezTo>
                  <a:lnTo>
                    <a:pt x="334" y="163"/>
                  </a:lnTo>
                  <a:cubicBezTo>
                    <a:pt x="337" y="166"/>
                    <a:pt x="337" y="171"/>
                    <a:pt x="334" y="174"/>
                  </a:cubicBezTo>
                  <a:lnTo>
                    <a:pt x="174" y="335"/>
                  </a:lnTo>
                  <a:close/>
                  <a:moveTo>
                    <a:pt x="323" y="163"/>
                  </a:moveTo>
                  <a:lnTo>
                    <a:pt x="323" y="174"/>
                  </a:lnTo>
                  <a:lnTo>
                    <a:pt x="163" y="14"/>
                  </a:lnTo>
                  <a:lnTo>
                    <a:pt x="174" y="14"/>
                  </a:lnTo>
                  <a:lnTo>
                    <a:pt x="14" y="174"/>
                  </a:lnTo>
                  <a:lnTo>
                    <a:pt x="14" y="163"/>
                  </a:lnTo>
                  <a:lnTo>
                    <a:pt x="174" y="324"/>
                  </a:lnTo>
                  <a:lnTo>
                    <a:pt x="163" y="324"/>
                  </a:lnTo>
                  <a:lnTo>
                    <a:pt x="323" y="163"/>
                  </a:lnTo>
                  <a:close/>
                </a:path>
              </a:pathLst>
            </a:custGeom>
            <a:solidFill>
              <a:srgbClr val="000080"/>
            </a:solidFill>
            <a:ln w="7938" cap="flat">
              <a:solidFill>
                <a:srgbClr val="00008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24" name="Freeform 32"/>
            <p:cNvSpPr>
              <a:spLocks/>
            </p:cNvSpPr>
            <p:nvPr/>
          </p:nvSpPr>
          <p:spPr bwMode="auto">
            <a:xfrm>
              <a:off x="2720428" y="719138"/>
              <a:ext cx="196442" cy="182563"/>
            </a:xfrm>
            <a:custGeom>
              <a:avLst/>
              <a:gdLst/>
              <a:ahLst/>
              <a:cxnLst>
                <a:cxn ang="0">
                  <a:pos x="57" y="115"/>
                </a:cxn>
                <a:cxn ang="0">
                  <a:pos x="0" y="58"/>
                </a:cxn>
                <a:cxn ang="0">
                  <a:pos x="57" y="0"/>
                </a:cxn>
                <a:cxn ang="0">
                  <a:pos x="114" y="58"/>
                </a:cxn>
                <a:cxn ang="0">
                  <a:pos x="57" y="115"/>
                </a:cxn>
              </a:cxnLst>
              <a:rect l="0" t="0" r="r" b="b"/>
              <a:pathLst>
                <a:path w="114" h="115">
                  <a:moveTo>
                    <a:pt x="57" y="115"/>
                  </a:moveTo>
                  <a:lnTo>
                    <a:pt x="0" y="58"/>
                  </a:lnTo>
                  <a:lnTo>
                    <a:pt x="57" y="0"/>
                  </a:lnTo>
                  <a:lnTo>
                    <a:pt x="114" y="58"/>
                  </a:lnTo>
                  <a:lnTo>
                    <a:pt x="57" y="115"/>
                  </a:lnTo>
                  <a:close/>
                </a:path>
              </a:pathLst>
            </a:custGeom>
            <a:solidFill>
              <a:srgbClr val="000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25" name="Freeform 33"/>
            <p:cNvSpPr>
              <a:spLocks noEditPoints="1"/>
            </p:cNvSpPr>
            <p:nvPr/>
          </p:nvSpPr>
          <p:spPr bwMode="auto">
            <a:xfrm>
              <a:off x="2715258" y="715963"/>
              <a:ext cx="208505" cy="190500"/>
            </a:xfrm>
            <a:custGeom>
              <a:avLst/>
              <a:gdLst/>
              <a:ahLst/>
              <a:cxnLst>
                <a:cxn ang="0">
                  <a:pos x="175" y="335"/>
                </a:cxn>
                <a:cxn ang="0">
                  <a:pos x="169" y="337"/>
                </a:cxn>
                <a:cxn ang="0">
                  <a:pos x="163" y="335"/>
                </a:cxn>
                <a:cxn ang="0">
                  <a:pos x="3" y="174"/>
                </a:cxn>
                <a:cxn ang="0">
                  <a:pos x="3" y="163"/>
                </a:cxn>
                <a:cxn ang="0">
                  <a:pos x="163" y="2"/>
                </a:cxn>
                <a:cxn ang="0">
                  <a:pos x="169" y="0"/>
                </a:cxn>
                <a:cxn ang="0">
                  <a:pos x="175" y="2"/>
                </a:cxn>
                <a:cxn ang="0">
                  <a:pos x="335" y="163"/>
                </a:cxn>
                <a:cxn ang="0">
                  <a:pos x="335" y="174"/>
                </a:cxn>
                <a:cxn ang="0">
                  <a:pos x="175" y="335"/>
                </a:cxn>
                <a:cxn ang="0">
                  <a:pos x="323" y="163"/>
                </a:cxn>
                <a:cxn ang="0">
                  <a:pos x="323" y="174"/>
                </a:cxn>
                <a:cxn ang="0">
                  <a:pos x="163" y="14"/>
                </a:cxn>
                <a:cxn ang="0">
                  <a:pos x="175" y="14"/>
                </a:cxn>
                <a:cxn ang="0">
                  <a:pos x="14" y="174"/>
                </a:cxn>
                <a:cxn ang="0">
                  <a:pos x="14" y="163"/>
                </a:cxn>
                <a:cxn ang="0">
                  <a:pos x="175" y="323"/>
                </a:cxn>
                <a:cxn ang="0">
                  <a:pos x="163" y="323"/>
                </a:cxn>
                <a:cxn ang="0">
                  <a:pos x="323" y="163"/>
                </a:cxn>
              </a:cxnLst>
              <a:rect l="0" t="0" r="r" b="b"/>
              <a:pathLst>
                <a:path w="338" h="337">
                  <a:moveTo>
                    <a:pt x="175" y="335"/>
                  </a:moveTo>
                  <a:cubicBezTo>
                    <a:pt x="173" y="336"/>
                    <a:pt x="171" y="337"/>
                    <a:pt x="169" y="337"/>
                  </a:cubicBezTo>
                  <a:cubicBezTo>
                    <a:pt x="167" y="337"/>
                    <a:pt x="165" y="336"/>
                    <a:pt x="163" y="335"/>
                  </a:cubicBezTo>
                  <a:lnTo>
                    <a:pt x="3" y="174"/>
                  </a:lnTo>
                  <a:cubicBezTo>
                    <a:pt x="0" y="171"/>
                    <a:pt x="0" y="166"/>
                    <a:pt x="3" y="163"/>
                  </a:cubicBezTo>
                  <a:lnTo>
                    <a:pt x="163" y="2"/>
                  </a:lnTo>
                  <a:cubicBezTo>
                    <a:pt x="165" y="1"/>
                    <a:pt x="167" y="0"/>
                    <a:pt x="169" y="0"/>
                  </a:cubicBezTo>
                  <a:cubicBezTo>
                    <a:pt x="171" y="0"/>
                    <a:pt x="173" y="1"/>
                    <a:pt x="175" y="2"/>
                  </a:cubicBezTo>
                  <a:lnTo>
                    <a:pt x="335" y="163"/>
                  </a:lnTo>
                  <a:cubicBezTo>
                    <a:pt x="338" y="166"/>
                    <a:pt x="338" y="171"/>
                    <a:pt x="335" y="174"/>
                  </a:cubicBezTo>
                  <a:lnTo>
                    <a:pt x="175" y="335"/>
                  </a:lnTo>
                  <a:close/>
                  <a:moveTo>
                    <a:pt x="323" y="163"/>
                  </a:moveTo>
                  <a:lnTo>
                    <a:pt x="323" y="174"/>
                  </a:lnTo>
                  <a:lnTo>
                    <a:pt x="163" y="14"/>
                  </a:lnTo>
                  <a:lnTo>
                    <a:pt x="175" y="14"/>
                  </a:lnTo>
                  <a:lnTo>
                    <a:pt x="14" y="174"/>
                  </a:lnTo>
                  <a:lnTo>
                    <a:pt x="14" y="163"/>
                  </a:lnTo>
                  <a:lnTo>
                    <a:pt x="175" y="323"/>
                  </a:lnTo>
                  <a:lnTo>
                    <a:pt x="163" y="323"/>
                  </a:lnTo>
                  <a:lnTo>
                    <a:pt x="323" y="163"/>
                  </a:lnTo>
                  <a:close/>
                </a:path>
              </a:pathLst>
            </a:custGeom>
            <a:solidFill>
              <a:srgbClr val="000080"/>
            </a:solidFill>
            <a:ln w="7938" cap="flat">
              <a:solidFill>
                <a:srgbClr val="00008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26" name="Freeform 34"/>
            <p:cNvSpPr>
              <a:spLocks/>
            </p:cNvSpPr>
            <p:nvPr/>
          </p:nvSpPr>
          <p:spPr bwMode="auto">
            <a:xfrm>
              <a:off x="3569955" y="847726"/>
              <a:ext cx="198166" cy="180975"/>
            </a:xfrm>
            <a:custGeom>
              <a:avLst/>
              <a:gdLst/>
              <a:ahLst/>
              <a:cxnLst>
                <a:cxn ang="0">
                  <a:pos x="58" y="114"/>
                </a:cxn>
                <a:cxn ang="0">
                  <a:pos x="0" y="57"/>
                </a:cxn>
                <a:cxn ang="0">
                  <a:pos x="58" y="0"/>
                </a:cxn>
                <a:cxn ang="0">
                  <a:pos x="115" y="57"/>
                </a:cxn>
                <a:cxn ang="0">
                  <a:pos x="58" y="114"/>
                </a:cxn>
              </a:cxnLst>
              <a:rect l="0" t="0" r="r" b="b"/>
              <a:pathLst>
                <a:path w="115" h="114">
                  <a:moveTo>
                    <a:pt x="58" y="114"/>
                  </a:moveTo>
                  <a:lnTo>
                    <a:pt x="0" y="57"/>
                  </a:lnTo>
                  <a:lnTo>
                    <a:pt x="58" y="0"/>
                  </a:lnTo>
                  <a:lnTo>
                    <a:pt x="115" y="57"/>
                  </a:lnTo>
                  <a:lnTo>
                    <a:pt x="58" y="114"/>
                  </a:lnTo>
                  <a:close/>
                </a:path>
              </a:pathLst>
            </a:custGeom>
            <a:solidFill>
              <a:srgbClr val="000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27" name="Freeform 35"/>
            <p:cNvSpPr>
              <a:spLocks noEditPoints="1"/>
            </p:cNvSpPr>
            <p:nvPr/>
          </p:nvSpPr>
          <p:spPr bwMode="auto">
            <a:xfrm>
              <a:off x="3564786" y="842963"/>
              <a:ext cx="208505" cy="190500"/>
            </a:xfrm>
            <a:custGeom>
              <a:avLst/>
              <a:gdLst/>
              <a:ahLst/>
              <a:cxnLst>
                <a:cxn ang="0">
                  <a:pos x="174" y="335"/>
                </a:cxn>
                <a:cxn ang="0">
                  <a:pos x="169" y="337"/>
                </a:cxn>
                <a:cxn ang="0">
                  <a:pos x="163" y="335"/>
                </a:cxn>
                <a:cxn ang="0">
                  <a:pos x="3" y="174"/>
                </a:cxn>
                <a:cxn ang="0">
                  <a:pos x="3" y="163"/>
                </a:cxn>
                <a:cxn ang="0">
                  <a:pos x="163" y="2"/>
                </a:cxn>
                <a:cxn ang="0">
                  <a:pos x="169" y="0"/>
                </a:cxn>
                <a:cxn ang="0">
                  <a:pos x="174" y="2"/>
                </a:cxn>
                <a:cxn ang="0">
                  <a:pos x="334" y="163"/>
                </a:cxn>
                <a:cxn ang="0">
                  <a:pos x="334" y="174"/>
                </a:cxn>
                <a:cxn ang="0">
                  <a:pos x="174" y="335"/>
                </a:cxn>
                <a:cxn ang="0">
                  <a:pos x="323" y="163"/>
                </a:cxn>
                <a:cxn ang="0">
                  <a:pos x="323" y="174"/>
                </a:cxn>
                <a:cxn ang="0">
                  <a:pos x="163" y="14"/>
                </a:cxn>
                <a:cxn ang="0">
                  <a:pos x="174" y="14"/>
                </a:cxn>
                <a:cxn ang="0">
                  <a:pos x="14" y="174"/>
                </a:cxn>
                <a:cxn ang="0">
                  <a:pos x="14" y="163"/>
                </a:cxn>
                <a:cxn ang="0">
                  <a:pos x="174" y="323"/>
                </a:cxn>
                <a:cxn ang="0">
                  <a:pos x="163" y="323"/>
                </a:cxn>
                <a:cxn ang="0">
                  <a:pos x="323" y="163"/>
                </a:cxn>
              </a:cxnLst>
              <a:rect l="0" t="0" r="r" b="b"/>
              <a:pathLst>
                <a:path w="337" h="337">
                  <a:moveTo>
                    <a:pt x="174" y="335"/>
                  </a:moveTo>
                  <a:cubicBezTo>
                    <a:pt x="173" y="336"/>
                    <a:pt x="171" y="337"/>
                    <a:pt x="169" y="337"/>
                  </a:cubicBezTo>
                  <a:cubicBezTo>
                    <a:pt x="166" y="337"/>
                    <a:pt x="164" y="336"/>
                    <a:pt x="163" y="335"/>
                  </a:cubicBezTo>
                  <a:lnTo>
                    <a:pt x="3" y="174"/>
                  </a:lnTo>
                  <a:cubicBezTo>
                    <a:pt x="0" y="171"/>
                    <a:pt x="0" y="166"/>
                    <a:pt x="3" y="163"/>
                  </a:cubicBezTo>
                  <a:lnTo>
                    <a:pt x="163" y="2"/>
                  </a:lnTo>
                  <a:cubicBezTo>
                    <a:pt x="164" y="1"/>
                    <a:pt x="166" y="0"/>
                    <a:pt x="169" y="0"/>
                  </a:cubicBezTo>
                  <a:cubicBezTo>
                    <a:pt x="171" y="0"/>
                    <a:pt x="173" y="1"/>
                    <a:pt x="174" y="2"/>
                  </a:cubicBezTo>
                  <a:lnTo>
                    <a:pt x="334" y="163"/>
                  </a:lnTo>
                  <a:cubicBezTo>
                    <a:pt x="337" y="166"/>
                    <a:pt x="337" y="171"/>
                    <a:pt x="334" y="174"/>
                  </a:cubicBezTo>
                  <a:lnTo>
                    <a:pt x="174" y="335"/>
                  </a:lnTo>
                  <a:close/>
                  <a:moveTo>
                    <a:pt x="323" y="163"/>
                  </a:moveTo>
                  <a:lnTo>
                    <a:pt x="323" y="174"/>
                  </a:lnTo>
                  <a:lnTo>
                    <a:pt x="163" y="14"/>
                  </a:lnTo>
                  <a:lnTo>
                    <a:pt x="174" y="14"/>
                  </a:lnTo>
                  <a:lnTo>
                    <a:pt x="14" y="174"/>
                  </a:lnTo>
                  <a:lnTo>
                    <a:pt x="14" y="163"/>
                  </a:lnTo>
                  <a:lnTo>
                    <a:pt x="174" y="323"/>
                  </a:lnTo>
                  <a:lnTo>
                    <a:pt x="163" y="323"/>
                  </a:lnTo>
                  <a:lnTo>
                    <a:pt x="323" y="163"/>
                  </a:lnTo>
                  <a:close/>
                </a:path>
              </a:pathLst>
            </a:custGeom>
            <a:solidFill>
              <a:srgbClr val="000080"/>
            </a:solidFill>
            <a:ln w="7938" cap="flat">
              <a:solidFill>
                <a:srgbClr val="00008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28" name="Freeform 36"/>
            <p:cNvSpPr>
              <a:spLocks/>
            </p:cNvSpPr>
            <p:nvPr/>
          </p:nvSpPr>
          <p:spPr bwMode="auto">
            <a:xfrm>
              <a:off x="4421205" y="965201"/>
              <a:ext cx="198166" cy="182563"/>
            </a:xfrm>
            <a:custGeom>
              <a:avLst/>
              <a:gdLst/>
              <a:ahLst/>
              <a:cxnLst>
                <a:cxn ang="0">
                  <a:pos x="58" y="115"/>
                </a:cxn>
                <a:cxn ang="0">
                  <a:pos x="0" y="57"/>
                </a:cxn>
                <a:cxn ang="0">
                  <a:pos x="58" y="0"/>
                </a:cxn>
                <a:cxn ang="0">
                  <a:pos x="115" y="57"/>
                </a:cxn>
                <a:cxn ang="0">
                  <a:pos x="58" y="115"/>
                </a:cxn>
              </a:cxnLst>
              <a:rect l="0" t="0" r="r" b="b"/>
              <a:pathLst>
                <a:path w="115" h="115">
                  <a:moveTo>
                    <a:pt x="58" y="115"/>
                  </a:moveTo>
                  <a:lnTo>
                    <a:pt x="0" y="57"/>
                  </a:lnTo>
                  <a:lnTo>
                    <a:pt x="58" y="0"/>
                  </a:lnTo>
                  <a:lnTo>
                    <a:pt x="115" y="57"/>
                  </a:lnTo>
                  <a:lnTo>
                    <a:pt x="58" y="115"/>
                  </a:lnTo>
                  <a:close/>
                </a:path>
              </a:pathLst>
            </a:custGeom>
            <a:solidFill>
              <a:srgbClr val="000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29" name="Freeform 37"/>
            <p:cNvSpPr>
              <a:spLocks noEditPoints="1"/>
            </p:cNvSpPr>
            <p:nvPr/>
          </p:nvSpPr>
          <p:spPr bwMode="auto">
            <a:xfrm>
              <a:off x="4416036" y="962026"/>
              <a:ext cx="208505" cy="190500"/>
            </a:xfrm>
            <a:custGeom>
              <a:avLst/>
              <a:gdLst/>
              <a:ahLst/>
              <a:cxnLst>
                <a:cxn ang="0">
                  <a:pos x="174" y="335"/>
                </a:cxn>
                <a:cxn ang="0">
                  <a:pos x="169" y="337"/>
                </a:cxn>
                <a:cxn ang="0">
                  <a:pos x="163" y="335"/>
                </a:cxn>
                <a:cxn ang="0">
                  <a:pos x="3" y="174"/>
                </a:cxn>
                <a:cxn ang="0">
                  <a:pos x="3" y="163"/>
                </a:cxn>
                <a:cxn ang="0">
                  <a:pos x="163" y="2"/>
                </a:cxn>
                <a:cxn ang="0">
                  <a:pos x="169" y="0"/>
                </a:cxn>
                <a:cxn ang="0">
                  <a:pos x="174" y="2"/>
                </a:cxn>
                <a:cxn ang="0">
                  <a:pos x="334" y="163"/>
                </a:cxn>
                <a:cxn ang="0">
                  <a:pos x="334" y="174"/>
                </a:cxn>
                <a:cxn ang="0">
                  <a:pos x="174" y="335"/>
                </a:cxn>
                <a:cxn ang="0">
                  <a:pos x="323" y="163"/>
                </a:cxn>
                <a:cxn ang="0">
                  <a:pos x="323" y="174"/>
                </a:cxn>
                <a:cxn ang="0">
                  <a:pos x="163" y="14"/>
                </a:cxn>
                <a:cxn ang="0">
                  <a:pos x="174" y="14"/>
                </a:cxn>
                <a:cxn ang="0">
                  <a:pos x="14" y="174"/>
                </a:cxn>
                <a:cxn ang="0">
                  <a:pos x="14" y="163"/>
                </a:cxn>
                <a:cxn ang="0">
                  <a:pos x="174" y="323"/>
                </a:cxn>
                <a:cxn ang="0">
                  <a:pos x="163" y="323"/>
                </a:cxn>
                <a:cxn ang="0">
                  <a:pos x="323" y="163"/>
                </a:cxn>
              </a:cxnLst>
              <a:rect l="0" t="0" r="r" b="b"/>
              <a:pathLst>
                <a:path w="338" h="337">
                  <a:moveTo>
                    <a:pt x="174" y="335"/>
                  </a:moveTo>
                  <a:cubicBezTo>
                    <a:pt x="173" y="336"/>
                    <a:pt x="171" y="337"/>
                    <a:pt x="169" y="337"/>
                  </a:cubicBezTo>
                  <a:cubicBezTo>
                    <a:pt x="167" y="337"/>
                    <a:pt x="164" y="336"/>
                    <a:pt x="163" y="335"/>
                  </a:cubicBezTo>
                  <a:lnTo>
                    <a:pt x="3" y="174"/>
                  </a:lnTo>
                  <a:cubicBezTo>
                    <a:pt x="0" y="171"/>
                    <a:pt x="0" y="166"/>
                    <a:pt x="3" y="163"/>
                  </a:cubicBezTo>
                  <a:lnTo>
                    <a:pt x="163" y="2"/>
                  </a:lnTo>
                  <a:cubicBezTo>
                    <a:pt x="164" y="1"/>
                    <a:pt x="167" y="0"/>
                    <a:pt x="169" y="0"/>
                  </a:cubicBezTo>
                  <a:cubicBezTo>
                    <a:pt x="171" y="0"/>
                    <a:pt x="173" y="1"/>
                    <a:pt x="174" y="2"/>
                  </a:cubicBezTo>
                  <a:lnTo>
                    <a:pt x="334" y="163"/>
                  </a:lnTo>
                  <a:cubicBezTo>
                    <a:pt x="338" y="166"/>
                    <a:pt x="338" y="171"/>
                    <a:pt x="334" y="174"/>
                  </a:cubicBezTo>
                  <a:lnTo>
                    <a:pt x="174" y="335"/>
                  </a:lnTo>
                  <a:close/>
                  <a:moveTo>
                    <a:pt x="323" y="163"/>
                  </a:moveTo>
                  <a:lnTo>
                    <a:pt x="323" y="174"/>
                  </a:lnTo>
                  <a:lnTo>
                    <a:pt x="163" y="14"/>
                  </a:lnTo>
                  <a:lnTo>
                    <a:pt x="174" y="14"/>
                  </a:lnTo>
                  <a:lnTo>
                    <a:pt x="14" y="174"/>
                  </a:lnTo>
                  <a:lnTo>
                    <a:pt x="14" y="163"/>
                  </a:lnTo>
                  <a:lnTo>
                    <a:pt x="174" y="323"/>
                  </a:lnTo>
                  <a:lnTo>
                    <a:pt x="163" y="323"/>
                  </a:lnTo>
                  <a:lnTo>
                    <a:pt x="323" y="163"/>
                  </a:lnTo>
                  <a:close/>
                </a:path>
              </a:pathLst>
            </a:custGeom>
            <a:solidFill>
              <a:srgbClr val="000080"/>
            </a:solidFill>
            <a:ln w="7938" cap="flat">
              <a:solidFill>
                <a:srgbClr val="00008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30" name="Freeform 38"/>
            <p:cNvSpPr>
              <a:spLocks/>
            </p:cNvSpPr>
            <p:nvPr/>
          </p:nvSpPr>
          <p:spPr bwMode="auto">
            <a:xfrm>
              <a:off x="5274179" y="552451"/>
              <a:ext cx="196442" cy="182563"/>
            </a:xfrm>
            <a:custGeom>
              <a:avLst/>
              <a:gdLst/>
              <a:ahLst/>
              <a:cxnLst>
                <a:cxn ang="0">
                  <a:pos x="57" y="115"/>
                </a:cxn>
                <a:cxn ang="0">
                  <a:pos x="0" y="58"/>
                </a:cxn>
                <a:cxn ang="0">
                  <a:pos x="57" y="0"/>
                </a:cxn>
                <a:cxn ang="0">
                  <a:pos x="114" y="58"/>
                </a:cxn>
                <a:cxn ang="0">
                  <a:pos x="57" y="115"/>
                </a:cxn>
              </a:cxnLst>
              <a:rect l="0" t="0" r="r" b="b"/>
              <a:pathLst>
                <a:path w="114" h="115">
                  <a:moveTo>
                    <a:pt x="57" y="115"/>
                  </a:moveTo>
                  <a:lnTo>
                    <a:pt x="0" y="58"/>
                  </a:lnTo>
                  <a:lnTo>
                    <a:pt x="57" y="0"/>
                  </a:lnTo>
                  <a:lnTo>
                    <a:pt x="114" y="58"/>
                  </a:lnTo>
                  <a:lnTo>
                    <a:pt x="57" y="115"/>
                  </a:lnTo>
                  <a:close/>
                </a:path>
              </a:pathLst>
            </a:custGeom>
            <a:solidFill>
              <a:srgbClr val="000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31" name="Freeform 39"/>
            <p:cNvSpPr>
              <a:spLocks noEditPoints="1"/>
            </p:cNvSpPr>
            <p:nvPr/>
          </p:nvSpPr>
          <p:spPr bwMode="auto">
            <a:xfrm>
              <a:off x="5267286" y="549276"/>
              <a:ext cx="208505" cy="190500"/>
            </a:xfrm>
            <a:custGeom>
              <a:avLst/>
              <a:gdLst/>
              <a:ahLst/>
              <a:cxnLst>
                <a:cxn ang="0">
                  <a:pos x="175" y="335"/>
                </a:cxn>
                <a:cxn ang="0">
                  <a:pos x="169" y="338"/>
                </a:cxn>
                <a:cxn ang="0">
                  <a:pos x="164" y="335"/>
                </a:cxn>
                <a:cxn ang="0">
                  <a:pos x="3" y="175"/>
                </a:cxn>
                <a:cxn ang="0">
                  <a:pos x="3" y="163"/>
                </a:cxn>
                <a:cxn ang="0">
                  <a:pos x="164" y="3"/>
                </a:cxn>
                <a:cxn ang="0">
                  <a:pos x="169" y="0"/>
                </a:cxn>
                <a:cxn ang="0">
                  <a:pos x="175" y="3"/>
                </a:cxn>
                <a:cxn ang="0">
                  <a:pos x="335" y="163"/>
                </a:cxn>
                <a:cxn ang="0">
                  <a:pos x="335" y="175"/>
                </a:cxn>
                <a:cxn ang="0">
                  <a:pos x="175" y="335"/>
                </a:cxn>
                <a:cxn ang="0">
                  <a:pos x="324" y="163"/>
                </a:cxn>
                <a:cxn ang="0">
                  <a:pos x="324" y="175"/>
                </a:cxn>
                <a:cxn ang="0">
                  <a:pos x="164" y="14"/>
                </a:cxn>
                <a:cxn ang="0">
                  <a:pos x="175" y="14"/>
                </a:cxn>
                <a:cxn ang="0">
                  <a:pos x="15" y="175"/>
                </a:cxn>
                <a:cxn ang="0">
                  <a:pos x="15" y="163"/>
                </a:cxn>
                <a:cxn ang="0">
                  <a:pos x="175" y="324"/>
                </a:cxn>
                <a:cxn ang="0">
                  <a:pos x="164" y="324"/>
                </a:cxn>
                <a:cxn ang="0">
                  <a:pos x="324" y="163"/>
                </a:cxn>
              </a:cxnLst>
              <a:rect l="0" t="0" r="r" b="b"/>
              <a:pathLst>
                <a:path w="338" h="338">
                  <a:moveTo>
                    <a:pt x="175" y="335"/>
                  </a:moveTo>
                  <a:cubicBezTo>
                    <a:pt x="173" y="337"/>
                    <a:pt x="171" y="338"/>
                    <a:pt x="169" y="338"/>
                  </a:cubicBezTo>
                  <a:cubicBezTo>
                    <a:pt x="167" y="338"/>
                    <a:pt x="165" y="337"/>
                    <a:pt x="164" y="335"/>
                  </a:cubicBezTo>
                  <a:lnTo>
                    <a:pt x="3" y="175"/>
                  </a:lnTo>
                  <a:cubicBezTo>
                    <a:pt x="0" y="172"/>
                    <a:pt x="0" y="166"/>
                    <a:pt x="3" y="163"/>
                  </a:cubicBezTo>
                  <a:lnTo>
                    <a:pt x="164" y="3"/>
                  </a:lnTo>
                  <a:cubicBezTo>
                    <a:pt x="165" y="1"/>
                    <a:pt x="167" y="0"/>
                    <a:pt x="169" y="0"/>
                  </a:cubicBezTo>
                  <a:cubicBezTo>
                    <a:pt x="171" y="0"/>
                    <a:pt x="173" y="1"/>
                    <a:pt x="175" y="3"/>
                  </a:cubicBezTo>
                  <a:lnTo>
                    <a:pt x="335" y="163"/>
                  </a:lnTo>
                  <a:cubicBezTo>
                    <a:pt x="338" y="166"/>
                    <a:pt x="338" y="172"/>
                    <a:pt x="335" y="175"/>
                  </a:cubicBezTo>
                  <a:lnTo>
                    <a:pt x="175" y="335"/>
                  </a:lnTo>
                  <a:close/>
                  <a:moveTo>
                    <a:pt x="324" y="163"/>
                  </a:moveTo>
                  <a:lnTo>
                    <a:pt x="324" y="175"/>
                  </a:lnTo>
                  <a:lnTo>
                    <a:pt x="164" y="14"/>
                  </a:lnTo>
                  <a:lnTo>
                    <a:pt x="175" y="14"/>
                  </a:lnTo>
                  <a:lnTo>
                    <a:pt x="15" y="175"/>
                  </a:lnTo>
                  <a:lnTo>
                    <a:pt x="15" y="163"/>
                  </a:lnTo>
                  <a:lnTo>
                    <a:pt x="175" y="324"/>
                  </a:lnTo>
                  <a:lnTo>
                    <a:pt x="164" y="324"/>
                  </a:lnTo>
                  <a:lnTo>
                    <a:pt x="324" y="163"/>
                  </a:lnTo>
                  <a:close/>
                </a:path>
              </a:pathLst>
            </a:custGeom>
            <a:solidFill>
              <a:srgbClr val="000080"/>
            </a:solidFill>
            <a:ln w="7938" cap="flat">
              <a:solidFill>
                <a:srgbClr val="00008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32" name="Freeform 40"/>
            <p:cNvSpPr>
              <a:spLocks/>
            </p:cNvSpPr>
            <p:nvPr/>
          </p:nvSpPr>
          <p:spPr bwMode="auto">
            <a:xfrm>
              <a:off x="6127151" y="987426"/>
              <a:ext cx="196442" cy="182563"/>
            </a:xfrm>
            <a:custGeom>
              <a:avLst/>
              <a:gdLst/>
              <a:ahLst/>
              <a:cxnLst>
                <a:cxn ang="0">
                  <a:pos x="57" y="115"/>
                </a:cxn>
                <a:cxn ang="0">
                  <a:pos x="0" y="57"/>
                </a:cxn>
                <a:cxn ang="0">
                  <a:pos x="57" y="0"/>
                </a:cxn>
                <a:cxn ang="0">
                  <a:pos x="114" y="57"/>
                </a:cxn>
                <a:cxn ang="0">
                  <a:pos x="57" y="115"/>
                </a:cxn>
              </a:cxnLst>
              <a:rect l="0" t="0" r="r" b="b"/>
              <a:pathLst>
                <a:path w="114" h="115">
                  <a:moveTo>
                    <a:pt x="57" y="115"/>
                  </a:moveTo>
                  <a:lnTo>
                    <a:pt x="0" y="57"/>
                  </a:lnTo>
                  <a:lnTo>
                    <a:pt x="57" y="0"/>
                  </a:lnTo>
                  <a:lnTo>
                    <a:pt x="114" y="57"/>
                  </a:lnTo>
                  <a:lnTo>
                    <a:pt x="57" y="115"/>
                  </a:lnTo>
                  <a:close/>
                </a:path>
              </a:pathLst>
            </a:custGeom>
            <a:solidFill>
              <a:srgbClr val="000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33" name="Freeform 41"/>
            <p:cNvSpPr>
              <a:spLocks noEditPoints="1"/>
            </p:cNvSpPr>
            <p:nvPr/>
          </p:nvSpPr>
          <p:spPr bwMode="auto">
            <a:xfrm>
              <a:off x="6120259" y="982663"/>
              <a:ext cx="208505" cy="190500"/>
            </a:xfrm>
            <a:custGeom>
              <a:avLst/>
              <a:gdLst/>
              <a:ahLst/>
              <a:cxnLst>
                <a:cxn ang="0">
                  <a:pos x="175" y="335"/>
                </a:cxn>
                <a:cxn ang="0">
                  <a:pos x="169" y="337"/>
                </a:cxn>
                <a:cxn ang="0">
                  <a:pos x="163" y="335"/>
                </a:cxn>
                <a:cxn ang="0">
                  <a:pos x="3" y="174"/>
                </a:cxn>
                <a:cxn ang="0">
                  <a:pos x="3" y="163"/>
                </a:cxn>
                <a:cxn ang="0">
                  <a:pos x="163" y="2"/>
                </a:cxn>
                <a:cxn ang="0">
                  <a:pos x="169" y="0"/>
                </a:cxn>
                <a:cxn ang="0">
                  <a:pos x="175" y="2"/>
                </a:cxn>
                <a:cxn ang="0">
                  <a:pos x="335" y="163"/>
                </a:cxn>
                <a:cxn ang="0">
                  <a:pos x="335" y="174"/>
                </a:cxn>
                <a:cxn ang="0">
                  <a:pos x="175" y="335"/>
                </a:cxn>
                <a:cxn ang="0">
                  <a:pos x="324" y="163"/>
                </a:cxn>
                <a:cxn ang="0">
                  <a:pos x="324" y="174"/>
                </a:cxn>
                <a:cxn ang="0">
                  <a:pos x="163" y="14"/>
                </a:cxn>
                <a:cxn ang="0">
                  <a:pos x="175" y="14"/>
                </a:cxn>
                <a:cxn ang="0">
                  <a:pos x="15" y="174"/>
                </a:cxn>
                <a:cxn ang="0">
                  <a:pos x="15" y="163"/>
                </a:cxn>
                <a:cxn ang="0">
                  <a:pos x="175" y="323"/>
                </a:cxn>
                <a:cxn ang="0">
                  <a:pos x="163" y="323"/>
                </a:cxn>
                <a:cxn ang="0">
                  <a:pos x="324" y="163"/>
                </a:cxn>
              </a:cxnLst>
              <a:rect l="0" t="0" r="r" b="b"/>
              <a:pathLst>
                <a:path w="338" h="337">
                  <a:moveTo>
                    <a:pt x="175" y="335"/>
                  </a:moveTo>
                  <a:cubicBezTo>
                    <a:pt x="173" y="336"/>
                    <a:pt x="171" y="337"/>
                    <a:pt x="169" y="337"/>
                  </a:cubicBezTo>
                  <a:cubicBezTo>
                    <a:pt x="167" y="337"/>
                    <a:pt x="165" y="336"/>
                    <a:pt x="163" y="335"/>
                  </a:cubicBezTo>
                  <a:lnTo>
                    <a:pt x="3" y="174"/>
                  </a:lnTo>
                  <a:cubicBezTo>
                    <a:pt x="0" y="171"/>
                    <a:pt x="0" y="166"/>
                    <a:pt x="3" y="163"/>
                  </a:cubicBezTo>
                  <a:lnTo>
                    <a:pt x="163" y="2"/>
                  </a:lnTo>
                  <a:cubicBezTo>
                    <a:pt x="165" y="1"/>
                    <a:pt x="167" y="0"/>
                    <a:pt x="169" y="0"/>
                  </a:cubicBezTo>
                  <a:cubicBezTo>
                    <a:pt x="171" y="0"/>
                    <a:pt x="173" y="1"/>
                    <a:pt x="175" y="2"/>
                  </a:cubicBezTo>
                  <a:lnTo>
                    <a:pt x="335" y="163"/>
                  </a:lnTo>
                  <a:cubicBezTo>
                    <a:pt x="338" y="166"/>
                    <a:pt x="338" y="171"/>
                    <a:pt x="335" y="174"/>
                  </a:cubicBezTo>
                  <a:lnTo>
                    <a:pt x="175" y="335"/>
                  </a:lnTo>
                  <a:close/>
                  <a:moveTo>
                    <a:pt x="324" y="163"/>
                  </a:moveTo>
                  <a:lnTo>
                    <a:pt x="324" y="174"/>
                  </a:lnTo>
                  <a:lnTo>
                    <a:pt x="163" y="14"/>
                  </a:lnTo>
                  <a:lnTo>
                    <a:pt x="175" y="14"/>
                  </a:lnTo>
                  <a:lnTo>
                    <a:pt x="15" y="174"/>
                  </a:lnTo>
                  <a:lnTo>
                    <a:pt x="15" y="163"/>
                  </a:lnTo>
                  <a:lnTo>
                    <a:pt x="175" y="323"/>
                  </a:lnTo>
                  <a:lnTo>
                    <a:pt x="163" y="323"/>
                  </a:lnTo>
                  <a:lnTo>
                    <a:pt x="324" y="163"/>
                  </a:lnTo>
                  <a:close/>
                </a:path>
              </a:pathLst>
            </a:custGeom>
            <a:solidFill>
              <a:srgbClr val="000080"/>
            </a:solidFill>
            <a:ln w="7938" cap="flat">
              <a:solidFill>
                <a:srgbClr val="00008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34" name="Freeform 42"/>
            <p:cNvSpPr>
              <a:spLocks/>
            </p:cNvSpPr>
            <p:nvPr/>
          </p:nvSpPr>
          <p:spPr bwMode="auto">
            <a:xfrm>
              <a:off x="6980125" y="749301"/>
              <a:ext cx="198166" cy="182563"/>
            </a:xfrm>
            <a:custGeom>
              <a:avLst/>
              <a:gdLst/>
              <a:ahLst/>
              <a:cxnLst>
                <a:cxn ang="0">
                  <a:pos x="58" y="115"/>
                </a:cxn>
                <a:cxn ang="0">
                  <a:pos x="0" y="57"/>
                </a:cxn>
                <a:cxn ang="0">
                  <a:pos x="58" y="0"/>
                </a:cxn>
                <a:cxn ang="0">
                  <a:pos x="115" y="57"/>
                </a:cxn>
                <a:cxn ang="0">
                  <a:pos x="58" y="115"/>
                </a:cxn>
              </a:cxnLst>
              <a:rect l="0" t="0" r="r" b="b"/>
              <a:pathLst>
                <a:path w="115" h="115">
                  <a:moveTo>
                    <a:pt x="58" y="115"/>
                  </a:moveTo>
                  <a:lnTo>
                    <a:pt x="0" y="57"/>
                  </a:lnTo>
                  <a:lnTo>
                    <a:pt x="58" y="0"/>
                  </a:lnTo>
                  <a:lnTo>
                    <a:pt x="115" y="57"/>
                  </a:lnTo>
                  <a:lnTo>
                    <a:pt x="58" y="115"/>
                  </a:lnTo>
                  <a:close/>
                </a:path>
              </a:pathLst>
            </a:custGeom>
            <a:solidFill>
              <a:srgbClr val="000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35" name="Freeform 43"/>
            <p:cNvSpPr>
              <a:spLocks noEditPoints="1"/>
            </p:cNvSpPr>
            <p:nvPr/>
          </p:nvSpPr>
          <p:spPr bwMode="auto">
            <a:xfrm>
              <a:off x="6974955" y="744538"/>
              <a:ext cx="208505" cy="192088"/>
            </a:xfrm>
            <a:custGeom>
              <a:avLst/>
              <a:gdLst/>
              <a:ahLst/>
              <a:cxnLst>
                <a:cxn ang="0">
                  <a:pos x="174" y="334"/>
                </a:cxn>
                <a:cxn ang="0">
                  <a:pos x="169" y="337"/>
                </a:cxn>
                <a:cxn ang="0">
                  <a:pos x="163" y="334"/>
                </a:cxn>
                <a:cxn ang="0">
                  <a:pos x="3" y="174"/>
                </a:cxn>
                <a:cxn ang="0">
                  <a:pos x="3" y="163"/>
                </a:cxn>
                <a:cxn ang="0">
                  <a:pos x="163" y="2"/>
                </a:cxn>
                <a:cxn ang="0">
                  <a:pos x="169" y="0"/>
                </a:cxn>
                <a:cxn ang="0">
                  <a:pos x="174" y="2"/>
                </a:cxn>
                <a:cxn ang="0">
                  <a:pos x="334" y="163"/>
                </a:cxn>
                <a:cxn ang="0">
                  <a:pos x="334" y="174"/>
                </a:cxn>
                <a:cxn ang="0">
                  <a:pos x="174" y="334"/>
                </a:cxn>
                <a:cxn ang="0">
                  <a:pos x="323" y="163"/>
                </a:cxn>
                <a:cxn ang="0">
                  <a:pos x="323" y="174"/>
                </a:cxn>
                <a:cxn ang="0">
                  <a:pos x="163" y="13"/>
                </a:cxn>
                <a:cxn ang="0">
                  <a:pos x="174" y="13"/>
                </a:cxn>
                <a:cxn ang="0">
                  <a:pos x="14" y="174"/>
                </a:cxn>
                <a:cxn ang="0">
                  <a:pos x="14" y="163"/>
                </a:cxn>
                <a:cxn ang="0">
                  <a:pos x="174" y="323"/>
                </a:cxn>
                <a:cxn ang="0">
                  <a:pos x="163" y="323"/>
                </a:cxn>
                <a:cxn ang="0">
                  <a:pos x="323" y="163"/>
                </a:cxn>
              </a:cxnLst>
              <a:rect l="0" t="0" r="r" b="b"/>
              <a:pathLst>
                <a:path w="337" h="337">
                  <a:moveTo>
                    <a:pt x="174" y="334"/>
                  </a:moveTo>
                  <a:cubicBezTo>
                    <a:pt x="173" y="336"/>
                    <a:pt x="171" y="337"/>
                    <a:pt x="169" y="337"/>
                  </a:cubicBezTo>
                  <a:cubicBezTo>
                    <a:pt x="166" y="337"/>
                    <a:pt x="164" y="336"/>
                    <a:pt x="163" y="334"/>
                  </a:cubicBezTo>
                  <a:lnTo>
                    <a:pt x="3" y="174"/>
                  </a:lnTo>
                  <a:cubicBezTo>
                    <a:pt x="0" y="171"/>
                    <a:pt x="0" y="166"/>
                    <a:pt x="3" y="163"/>
                  </a:cubicBezTo>
                  <a:lnTo>
                    <a:pt x="163" y="2"/>
                  </a:lnTo>
                  <a:cubicBezTo>
                    <a:pt x="164" y="1"/>
                    <a:pt x="166" y="0"/>
                    <a:pt x="169" y="0"/>
                  </a:cubicBezTo>
                  <a:cubicBezTo>
                    <a:pt x="171" y="0"/>
                    <a:pt x="173" y="1"/>
                    <a:pt x="174" y="2"/>
                  </a:cubicBezTo>
                  <a:lnTo>
                    <a:pt x="334" y="163"/>
                  </a:lnTo>
                  <a:cubicBezTo>
                    <a:pt x="337" y="166"/>
                    <a:pt x="337" y="171"/>
                    <a:pt x="334" y="174"/>
                  </a:cubicBezTo>
                  <a:lnTo>
                    <a:pt x="174" y="334"/>
                  </a:lnTo>
                  <a:close/>
                  <a:moveTo>
                    <a:pt x="323" y="163"/>
                  </a:moveTo>
                  <a:lnTo>
                    <a:pt x="323" y="174"/>
                  </a:lnTo>
                  <a:lnTo>
                    <a:pt x="163" y="13"/>
                  </a:lnTo>
                  <a:lnTo>
                    <a:pt x="174" y="13"/>
                  </a:lnTo>
                  <a:lnTo>
                    <a:pt x="14" y="174"/>
                  </a:lnTo>
                  <a:lnTo>
                    <a:pt x="14" y="163"/>
                  </a:lnTo>
                  <a:lnTo>
                    <a:pt x="174" y="323"/>
                  </a:lnTo>
                  <a:lnTo>
                    <a:pt x="163" y="323"/>
                  </a:lnTo>
                  <a:lnTo>
                    <a:pt x="323" y="163"/>
                  </a:lnTo>
                  <a:close/>
                </a:path>
              </a:pathLst>
            </a:custGeom>
            <a:solidFill>
              <a:srgbClr val="000080"/>
            </a:solidFill>
            <a:ln w="7938" cap="flat">
              <a:solidFill>
                <a:srgbClr val="00008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36" name="Freeform 44"/>
            <p:cNvSpPr>
              <a:spLocks/>
            </p:cNvSpPr>
            <p:nvPr/>
          </p:nvSpPr>
          <p:spPr bwMode="auto">
            <a:xfrm>
              <a:off x="7834822" y="996951"/>
              <a:ext cx="198166" cy="182563"/>
            </a:xfrm>
            <a:custGeom>
              <a:avLst/>
              <a:gdLst/>
              <a:ahLst/>
              <a:cxnLst>
                <a:cxn ang="0">
                  <a:pos x="57" y="115"/>
                </a:cxn>
                <a:cxn ang="0">
                  <a:pos x="0" y="57"/>
                </a:cxn>
                <a:cxn ang="0">
                  <a:pos x="57" y="0"/>
                </a:cxn>
                <a:cxn ang="0">
                  <a:pos x="115" y="57"/>
                </a:cxn>
                <a:cxn ang="0">
                  <a:pos x="57" y="115"/>
                </a:cxn>
              </a:cxnLst>
              <a:rect l="0" t="0" r="r" b="b"/>
              <a:pathLst>
                <a:path w="115" h="115">
                  <a:moveTo>
                    <a:pt x="57" y="115"/>
                  </a:moveTo>
                  <a:lnTo>
                    <a:pt x="0" y="57"/>
                  </a:lnTo>
                  <a:lnTo>
                    <a:pt x="57" y="0"/>
                  </a:lnTo>
                  <a:lnTo>
                    <a:pt x="115" y="57"/>
                  </a:lnTo>
                  <a:lnTo>
                    <a:pt x="57" y="115"/>
                  </a:lnTo>
                  <a:close/>
                </a:path>
              </a:pathLst>
            </a:custGeom>
            <a:solidFill>
              <a:srgbClr val="000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37" name="Freeform 45"/>
            <p:cNvSpPr>
              <a:spLocks noEditPoints="1"/>
            </p:cNvSpPr>
            <p:nvPr/>
          </p:nvSpPr>
          <p:spPr bwMode="auto">
            <a:xfrm>
              <a:off x="7829652" y="992188"/>
              <a:ext cx="208505" cy="190500"/>
            </a:xfrm>
            <a:custGeom>
              <a:avLst/>
              <a:gdLst/>
              <a:ahLst/>
              <a:cxnLst>
                <a:cxn ang="0">
                  <a:pos x="175" y="335"/>
                </a:cxn>
                <a:cxn ang="0">
                  <a:pos x="169" y="337"/>
                </a:cxn>
                <a:cxn ang="0">
                  <a:pos x="164" y="335"/>
                </a:cxn>
                <a:cxn ang="0">
                  <a:pos x="4" y="175"/>
                </a:cxn>
                <a:cxn ang="0">
                  <a:pos x="4" y="163"/>
                </a:cxn>
                <a:cxn ang="0">
                  <a:pos x="164" y="3"/>
                </a:cxn>
                <a:cxn ang="0">
                  <a:pos x="169" y="0"/>
                </a:cxn>
                <a:cxn ang="0">
                  <a:pos x="175" y="3"/>
                </a:cxn>
                <a:cxn ang="0">
                  <a:pos x="335" y="163"/>
                </a:cxn>
                <a:cxn ang="0">
                  <a:pos x="335" y="175"/>
                </a:cxn>
                <a:cxn ang="0">
                  <a:pos x="175" y="335"/>
                </a:cxn>
                <a:cxn ang="0">
                  <a:pos x="324" y="163"/>
                </a:cxn>
                <a:cxn ang="0">
                  <a:pos x="324" y="175"/>
                </a:cxn>
                <a:cxn ang="0">
                  <a:pos x="164" y="14"/>
                </a:cxn>
                <a:cxn ang="0">
                  <a:pos x="175" y="14"/>
                </a:cxn>
                <a:cxn ang="0">
                  <a:pos x="15" y="175"/>
                </a:cxn>
                <a:cxn ang="0">
                  <a:pos x="15" y="163"/>
                </a:cxn>
                <a:cxn ang="0">
                  <a:pos x="175" y="324"/>
                </a:cxn>
                <a:cxn ang="0">
                  <a:pos x="164" y="324"/>
                </a:cxn>
                <a:cxn ang="0">
                  <a:pos x="324" y="163"/>
                </a:cxn>
              </a:cxnLst>
              <a:rect l="0" t="0" r="r" b="b"/>
              <a:pathLst>
                <a:path w="338" h="337">
                  <a:moveTo>
                    <a:pt x="175" y="335"/>
                  </a:moveTo>
                  <a:cubicBezTo>
                    <a:pt x="174" y="337"/>
                    <a:pt x="171" y="337"/>
                    <a:pt x="169" y="337"/>
                  </a:cubicBezTo>
                  <a:cubicBezTo>
                    <a:pt x="167" y="337"/>
                    <a:pt x="165" y="337"/>
                    <a:pt x="164" y="335"/>
                  </a:cubicBezTo>
                  <a:lnTo>
                    <a:pt x="4" y="175"/>
                  </a:lnTo>
                  <a:cubicBezTo>
                    <a:pt x="0" y="171"/>
                    <a:pt x="0" y="166"/>
                    <a:pt x="4" y="163"/>
                  </a:cubicBezTo>
                  <a:lnTo>
                    <a:pt x="164" y="3"/>
                  </a:lnTo>
                  <a:cubicBezTo>
                    <a:pt x="165" y="1"/>
                    <a:pt x="167" y="0"/>
                    <a:pt x="169" y="0"/>
                  </a:cubicBezTo>
                  <a:cubicBezTo>
                    <a:pt x="171" y="0"/>
                    <a:pt x="174" y="1"/>
                    <a:pt x="175" y="3"/>
                  </a:cubicBezTo>
                  <a:lnTo>
                    <a:pt x="335" y="163"/>
                  </a:lnTo>
                  <a:cubicBezTo>
                    <a:pt x="338" y="166"/>
                    <a:pt x="338" y="171"/>
                    <a:pt x="335" y="175"/>
                  </a:cubicBezTo>
                  <a:lnTo>
                    <a:pt x="175" y="335"/>
                  </a:lnTo>
                  <a:close/>
                  <a:moveTo>
                    <a:pt x="324" y="163"/>
                  </a:moveTo>
                  <a:lnTo>
                    <a:pt x="324" y="175"/>
                  </a:lnTo>
                  <a:lnTo>
                    <a:pt x="164" y="14"/>
                  </a:lnTo>
                  <a:lnTo>
                    <a:pt x="175" y="14"/>
                  </a:lnTo>
                  <a:lnTo>
                    <a:pt x="15" y="175"/>
                  </a:lnTo>
                  <a:lnTo>
                    <a:pt x="15" y="163"/>
                  </a:lnTo>
                  <a:lnTo>
                    <a:pt x="175" y="324"/>
                  </a:lnTo>
                  <a:lnTo>
                    <a:pt x="164" y="324"/>
                  </a:lnTo>
                  <a:lnTo>
                    <a:pt x="324" y="163"/>
                  </a:lnTo>
                  <a:close/>
                </a:path>
              </a:pathLst>
            </a:custGeom>
            <a:solidFill>
              <a:srgbClr val="000080"/>
            </a:solidFill>
            <a:ln w="7938" cap="flat">
              <a:solidFill>
                <a:srgbClr val="00008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66" name="Rectangle 74"/>
            <p:cNvSpPr>
              <a:spLocks noChangeArrowheads="1"/>
            </p:cNvSpPr>
            <p:nvPr/>
          </p:nvSpPr>
          <p:spPr bwMode="auto">
            <a:xfrm>
              <a:off x="6066214" y="1587110"/>
              <a:ext cx="2073196" cy="55399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ja-JP" sz="1800" dirty="0" smtClean="0">
                  <a:solidFill>
                    <a:srgbClr val="FF0000"/>
                  </a:solidFill>
                  <a:cs typeface="ＭＳ Ｐゴシック" pitchFamily="50" charset="-128"/>
                </a:rPr>
                <a:t>Temperature tuned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ja-JP" sz="1800" dirty="0" smtClean="0">
                  <a:solidFill>
                    <a:srgbClr val="FF0000"/>
                  </a:solidFill>
                  <a:cs typeface="ＭＳ Ｐゴシック" pitchFamily="50" charset="-128"/>
                </a:rPr>
                <a:t>wavelength </a:t>
              </a:r>
              <a:endParaRPr kumimoji="1" lang="ja-JP" altLang="ja-JP" sz="18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72" name="Rectangle 80"/>
            <p:cNvSpPr>
              <a:spLocks noChangeArrowheads="1"/>
            </p:cNvSpPr>
            <p:nvPr/>
          </p:nvSpPr>
          <p:spPr bwMode="auto">
            <a:xfrm>
              <a:off x="1262618" y="3211513"/>
              <a:ext cx="3792716" cy="72548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74" name="Freeform 82"/>
            <p:cNvSpPr>
              <a:spLocks/>
            </p:cNvSpPr>
            <p:nvPr/>
          </p:nvSpPr>
          <p:spPr bwMode="auto">
            <a:xfrm>
              <a:off x="1341884" y="3311525"/>
              <a:ext cx="206781" cy="190500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60" y="0"/>
                </a:cxn>
                <a:cxn ang="0">
                  <a:pos x="120" y="60"/>
                </a:cxn>
                <a:cxn ang="0">
                  <a:pos x="60" y="120"/>
                </a:cxn>
                <a:cxn ang="0">
                  <a:pos x="0" y="60"/>
                </a:cxn>
              </a:cxnLst>
              <a:rect l="0" t="0" r="r" b="b"/>
              <a:pathLst>
                <a:path w="120" h="120">
                  <a:moveTo>
                    <a:pt x="0" y="60"/>
                  </a:moveTo>
                  <a:lnTo>
                    <a:pt x="60" y="0"/>
                  </a:lnTo>
                  <a:lnTo>
                    <a:pt x="120" y="60"/>
                  </a:lnTo>
                  <a:lnTo>
                    <a:pt x="60" y="12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2626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75" name="Rectangle 83"/>
            <p:cNvSpPr>
              <a:spLocks noChangeArrowheads="1"/>
            </p:cNvSpPr>
            <p:nvPr/>
          </p:nvSpPr>
          <p:spPr bwMode="auto">
            <a:xfrm>
              <a:off x="1677905" y="3289300"/>
              <a:ext cx="3101944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With phase compensation</a:t>
              </a:r>
              <a:endParaRPr kumimoji="1" lang="ja-JP" altLang="ja-JP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00276" name="Rectangle 84"/>
            <p:cNvSpPr>
              <a:spLocks noChangeArrowheads="1"/>
            </p:cNvSpPr>
            <p:nvPr/>
          </p:nvSpPr>
          <p:spPr bwMode="auto">
            <a:xfrm>
              <a:off x="1360840" y="3665538"/>
              <a:ext cx="168871" cy="153988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0277" name="Rectangle 85"/>
            <p:cNvSpPr>
              <a:spLocks noChangeArrowheads="1"/>
            </p:cNvSpPr>
            <p:nvPr/>
          </p:nvSpPr>
          <p:spPr bwMode="auto">
            <a:xfrm>
              <a:off x="1677905" y="3621088"/>
              <a:ext cx="3491705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8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Without phase compensation</a:t>
              </a:r>
              <a:endParaRPr kumimoji="1" lang="ja-JP" altLang="ja-JP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229" name="角丸四角形 228"/>
            <p:cNvSpPr/>
            <p:nvPr/>
          </p:nvSpPr>
          <p:spPr bwMode="auto">
            <a:xfrm>
              <a:off x="1258784" y="3235880"/>
              <a:ext cx="3728852" cy="682977"/>
            </a:xfrm>
            <a:prstGeom prst="roundRect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32" name="直線矢印コネクタ 231"/>
            <p:cNvCxnSpPr/>
            <p:nvPr/>
          </p:nvCxnSpPr>
          <p:spPr bwMode="auto">
            <a:xfrm rot="5400000" flipH="1" flipV="1">
              <a:off x="6657643" y="1133463"/>
              <a:ext cx="629542" cy="215170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234" name="正方形/長方形 233"/>
          <p:cNvSpPr/>
          <p:nvPr/>
        </p:nvSpPr>
        <p:spPr>
          <a:xfrm>
            <a:off x="1828798" y="831211"/>
            <a:ext cx="550004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</a:rPr>
              <a:t>Interference extinction ratio &gt; 20dB </a:t>
            </a:r>
            <a:endParaRPr lang="ja-JP" altLang="en-US" dirty="0">
              <a:solidFill>
                <a:srgbClr val="FFFF00"/>
              </a:solidFill>
            </a:endParaRPr>
          </a:p>
        </p:txBody>
      </p:sp>
      <p:sp>
        <p:nvSpPr>
          <p:cNvPr id="236" name="正方形/長方形 235"/>
          <p:cNvSpPr/>
          <p:nvPr/>
        </p:nvSpPr>
        <p:spPr>
          <a:xfrm>
            <a:off x="483326" y="138923"/>
            <a:ext cx="8242663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altLang="ja-JP" sz="3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Colorless</a:t>
            </a:r>
            <a:r>
              <a:rPr lang="en-GB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interferometer </a:t>
            </a:r>
            <a:endParaRPr lang="ja-JP" alt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7" name="四角形吹き出し 236"/>
          <p:cNvSpPr/>
          <p:nvPr/>
        </p:nvSpPr>
        <p:spPr bwMode="auto">
          <a:xfrm>
            <a:off x="1692322" y="1583133"/>
            <a:ext cx="6564574" cy="864902"/>
          </a:xfrm>
          <a:prstGeom prst="wedgeRectCallout">
            <a:avLst>
              <a:gd name="adj1" fmla="val 24079"/>
              <a:gd name="adj2" fmla="val -95810"/>
            </a:avLst>
          </a:prstGeom>
          <a:noFill/>
          <a:ln w="28575" cap="flat" cmpd="sng" algn="ctr">
            <a:solidFill>
              <a:srgbClr val="66FF3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266" name="テキスト ボックス 265"/>
          <p:cNvSpPr txBox="1"/>
          <p:nvPr/>
        </p:nvSpPr>
        <p:spPr>
          <a:xfrm>
            <a:off x="2279175" y="6374261"/>
            <a:ext cx="5216702" cy="400110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marL="179388" indent="-179388" algn="ctr">
              <a:defRPr/>
            </a:pP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ymbol" pitchFamily="18" charset="2"/>
              </a:rPr>
              <a:t>l</a:t>
            </a:r>
            <a:r>
              <a:rPr lang="en-US" altLang="ja-JP" sz="20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ymbol" pitchFamily="18" charset="2"/>
              </a:rPr>
              <a:t>1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,…, 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ymbol" pitchFamily="18" charset="2"/>
              </a:rPr>
              <a:t>l</a:t>
            </a:r>
            <a:r>
              <a:rPr lang="en-US" altLang="ja-JP" sz="2000" baseline="-25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ymbol" pitchFamily="18" charset="2"/>
              </a:rPr>
              <a:t>8</a:t>
            </a: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allocated on ITU-T 100-GHz grid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27" name="直線コネクタ 526"/>
          <p:cNvCxnSpPr/>
          <p:nvPr/>
        </p:nvCxnSpPr>
        <p:spPr bwMode="auto">
          <a:xfrm>
            <a:off x="848436" y="6321211"/>
            <a:ext cx="761545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9" name="テキスト ボックス 73"/>
          <p:cNvSpPr txBox="1">
            <a:spLocks noChangeArrowheads="1"/>
          </p:cNvSpPr>
          <p:nvPr/>
        </p:nvSpPr>
        <p:spPr bwMode="auto">
          <a:xfrm>
            <a:off x="2524209" y="4638241"/>
            <a:ext cx="60114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0" name="テキスト ボックス 74"/>
          <p:cNvSpPr txBox="1">
            <a:spLocks noChangeArrowheads="1"/>
          </p:cNvSpPr>
          <p:nvPr/>
        </p:nvSpPr>
        <p:spPr bwMode="auto">
          <a:xfrm>
            <a:off x="6666203" y="4615395"/>
            <a:ext cx="6270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1" name="テキスト ボックス 78"/>
          <p:cNvSpPr txBox="1">
            <a:spLocks noChangeArrowheads="1"/>
          </p:cNvSpPr>
          <p:nvPr/>
        </p:nvSpPr>
        <p:spPr bwMode="auto">
          <a:xfrm>
            <a:off x="2512806" y="5660301"/>
            <a:ext cx="6270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3" name="角丸四角形 52"/>
          <p:cNvSpPr/>
          <p:nvPr/>
        </p:nvSpPr>
        <p:spPr>
          <a:xfrm>
            <a:off x="81888" y="546446"/>
            <a:ext cx="3875963" cy="6140957"/>
          </a:xfrm>
          <a:prstGeom prst="roundRect">
            <a:avLst>
              <a:gd name="adj" fmla="val 8623"/>
            </a:avLst>
          </a:prstGeom>
          <a:noFill/>
          <a:ln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54" name="角丸四角形 53"/>
          <p:cNvSpPr/>
          <p:nvPr/>
        </p:nvSpPr>
        <p:spPr>
          <a:xfrm>
            <a:off x="5035417" y="573201"/>
            <a:ext cx="3931162" cy="6114202"/>
          </a:xfrm>
          <a:prstGeom prst="roundRect">
            <a:avLst>
              <a:gd name="adj" fmla="val 8885"/>
            </a:avLst>
          </a:prstGeom>
          <a:noFill/>
          <a:ln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6" name="テキスト ボックス 87"/>
          <p:cNvSpPr txBox="1">
            <a:spLocks noChangeArrowheads="1"/>
          </p:cNvSpPr>
          <p:nvPr/>
        </p:nvSpPr>
        <p:spPr bwMode="auto">
          <a:xfrm>
            <a:off x="1547199" y="24299"/>
            <a:ext cx="104387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chemeClr val="bg1"/>
                </a:solidFill>
                <a:cs typeface="Arial" pitchFamily="34" charset="0"/>
              </a:rPr>
              <a:t>Alice</a:t>
            </a:r>
            <a:endParaRPr lang="ja-JP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7" name="テキスト ボックス 88"/>
          <p:cNvSpPr txBox="1">
            <a:spLocks noChangeArrowheads="1"/>
          </p:cNvSpPr>
          <p:nvPr/>
        </p:nvSpPr>
        <p:spPr bwMode="auto">
          <a:xfrm>
            <a:off x="6467136" y="65243"/>
            <a:ext cx="88357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>
                <a:solidFill>
                  <a:schemeClr val="bg1"/>
                </a:solidFill>
                <a:cs typeface="Arial" pitchFamily="34" charset="0"/>
              </a:rPr>
              <a:t>Bob</a:t>
            </a:r>
            <a:endParaRPr lang="ja-JP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8" name="右矢印 57"/>
          <p:cNvSpPr/>
          <p:nvPr/>
        </p:nvSpPr>
        <p:spPr>
          <a:xfrm>
            <a:off x="4014447" y="2729545"/>
            <a:ext cx="953682" cy="228344"/>
          </a:xfrm>
          <a:prstGeom prst="rightArrow">
            <a:avLst>
              <a:gd name="adj1" fmla="val 50000"/>
              <a:gd name="adj2" fmla="val 109945"/>
            </a:avLst>
          </a:prstGeom>
          <a:solidFill>
            <a:schemeClr val="bg1">
              <a:alpha val="50196"/>
            </a:schemeClr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60" name="テキスト ボックス 77"/>
          <p:cNvSpPr txBox="1">
            <a:spLocks noChangeArrowheads="1"/>
          </p:cNvSpPr>
          <p:nvPr/>
        </p:nvSpPr>
        <p:spPr bwMode="auto">
          <a:xfrm>
            <a:off x="7584213" y="4465715"/>
            <a:ext cx="114005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cs typeface="Arial" pitchFamily="34" charset="0"/>
              </a:rPr>
              <a:t>Photon </a:t>
            </a:r>
          </a:p>
          <a:p>
            <a:r>
              <a:rPr lang="en-US" altLang="ja-JP" sz="2000" dirty="0" smtClean="0">
                <a:solidFill>
                  <a:srgbClr val="FFFF00"/>
                </a:solidFill>
                <a:cs typeface="Arial" pitchFamily="34" charset="0"/>
              </a:rPr>
              <a:t>clicks </a:t>
            </a:r>
            <a:endParaRPr lang="en-US" altLang="ja-JP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76" name="テキスト ボックス 74"/>
          <p:cNvSpPr txBox="1">
            <a:spLocks noChangeArrowheads="1"/>
          </p:cNvSpPr>
          <p:nvPr/>
        </p:nvSpPr>
        <p:spPr bwMode="auto">
          <a:xfrm>
            <a:off x="6668475" y="5627619"/>
            <a:ext cx="6270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cxnSp>
        <p:nvCxnSpPr>
          <p:cNvPr id="81" name="直線矢印コネクタ 80"/>
          <p:cNvCxnSpPr/>
          <p:nvPr/>
        </p:nvCxnSpPr>
        <p:spPr>
          <a:xfrm rot="5400000" flipH="1" flipV="1">
            <a:off x="6921776" y="4792655"/>
            <a:ext cx="573206" cy="11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円/楕円 82"/>
          <p:cNvSpPr/>
          <p:nvPr/>
        </p:nvSpPr>
        <p:spPr>
          <a:xfrm>
            <a:off x="4399737" y="5841265"/>
            <a:ext cx="305033" cy="476398"/>
          </a:xfrm>
          <a:prstGeom prst="ellipse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84" name="円/楕円 83"/>
          <p:cNvSpPr/>
          <p:nvPr/>
        </p:nvSpPr>
        <p:spPr>
          <a:xfrm>
            <a:off x="4550549" y="5841265"/>
            <a:ext cx="308053" cy="476398"/>
          </a:xfrm>
          <a:prstGeom prst="ellipse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85" name="正方形/長方形 84"/>
          <p:cNvSpPr/>
          <p:nvPr/>
        </p:nvSpPr>
        <p:spPr>
          <a:xfrm>
            <a:off x="805217" y="6120340"/>
            <a:ext cx="2273189" cy="43805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tx1"/>
                </a:solidFill>
              </a:rPr>
              <a:t>Key </a:t>
            </a:r>
            <a:r>
              <a:rPr lang="en-US" altLang="ja-JP" sz="2000" dirty="0" smtClean="0">
                <a:solidFill>
                  <a:schemeClr val="tx1"/>
                </a:solidFill>
              </a:rPr>
              <a:t>d</a:t>
            </a:r>
            <a:r>
              <a:rPr lang="en-US" altLang="ja-JP" sz="2000" b="1" dirty="0" smtClean="0">
                <a:solidFill>
                  <a:schemeClr val="tx1"/>
                </a:solidFill>
              </a:rPr>
              <a:t>ist</a:t>
            </a:r>
            <a:r>
              <a:rPr lang="en-US" altLang="ja-JP" sz="2000" dirty="0" smtClean="0">
                <a:solidFill>
                  <a:schemeClr val="tx1"/>
                </a:solidFill>
              </a:rPr>
              <a:t>illation 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86" name="正方形/長方形 85"/>
          <p:cNvSpPr/>
          <p:nvPr/>
        </p:nvSpPr>
        <p:spPr>
          <a:xfrm>
            <a:off x="6171153" y="6108964"/>
            <a:ext cx="2273189" cy="43805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tx1"/>
                </a:solidFill>
              </a:rPr>
              <a:t>Key </a:t>
            </a:r>
            <a:r>
              <a:rPr lang="en-US" altLang="ja-JP" sz="2000" dirty="0" smtClean="0">
                <a:solidFill>
                  <a:schemeClr val="tx1"/>
                </a:solidFill>
              </a:rPr>
              <a:t>d</a:t>
            </a:r>
            <a:r>
              <a:rPr lang="en-US" altLang="ja-JP" sz="2000" b="1" dirty="0" smtClean="0">
                <a:solidFill>
                  <a:schemeClr val="tx1"/>
                </a:solidFill>
              </a:rPr>
              <a:t>ist</a:t>
            </a:r>
            <a:r>
              <a:rPr lang="en-US" altLang="ja-JP" sz="2000" dirty="0" smtClean="0">
                <a:solidFill>
                  <a:schemeClr val="tx1"/>
                </a:solidFill>
              </a:rPr>
              <a:t>illation 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cxnSp>
        <p:nvCxnSpPr>
          <p:cNvPr id="32" name="直線コネクタ 31"/>
          <p:cNvCxnSpPr/>
          <p:nvPr/>
        </p:nvCxnSpPr>
        <p:spPr bwMode="auto">
          <a:xfrm>
            <a:off x="3534774" y="2647662"/>
            <a:ext cx="1897036" cy="0"/>
          </a:xfrm>
          <a:prstGeom prst="line">
            <a:avLst/>
          </a:prstGeom>
          <a:solidFill>
            <a:schemeClr val="accent1"/>
          </a:solidFill>
          <a:ln w="571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正方形/長方形 33"/>
          <p:cNvSpPr/>
          <p:nvPr/>
        </p:nvSpPr>
        <p:spPr>
          <a:xfrm>
            <a:off x="1746925" y="5128443"/>
            <a:ext cx="1514901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 smtClean="0">
                <a:solidFill>
                  <a:schemeClr val="tx1"/>
                </a:solidFill>
              </a:rPr>
              <a:t>Controller 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38" name="円/楕円 37"/>
          <p:cNvSpPr/>
          <p:nvPr/>
        </p:nvSpPr>
        <p:spPr>
          <a:xfrm>
            <a:off x="4260990" y="2040715"/>
            <a:ext cx="304642" cy="576103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39" name="円/楕円 38"/>
          <p:cNvSpPr/>
          <p:nvPr/>
        </p:nvSpPr>
        <p:spPr>
          <a:xfrm>
            <a:off x="4411802" y="2040715"/>
            <a:ext cx="307658" cy="576103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cxnSp>
        <p:nvCxnSpPr>
          <p:cNvPr id="40" name="直線矢印コネクタ 39"/>
          <p:cNvCxnSpPr/>
          <p:nvPr/>
        </p:nvCxnSpPr>
        <p:spPr>
          <a:xfrm rot="5400000" flipH="1" flipV="1">
            <a:off x="2224592" y="4817679"/>
            <a:ext cx="573206" cy="11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線矢印コネクタ 40"/>
          <p:cNvCxnSpPr/>
          <p:nvPr/>
        </p:nvCxnSpPr>
        <p:spPr>
          <a:xfrm rot="5400000">
            <a:off x="7272031" y="4799011"/>
            <a:ext cx="548958" cy="3015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線矢印コネクタ 41"/>
          <p:cNvCxnSpPr/>
          <p:nvPr/>
        </p:nvCxnSpPr>
        <p:spPr>
          <a:xfrm rot="16200000" flipH="1">
            <a:off x="2239418" y="5834944"/>
            <a:ext cx="536893" cy="0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線矢印コネクタ 42"/>
          <p:cNvCxnSpPr/>
          <p:nvPr/>
        </p:nvCxnSpPr>
        <p:spPr>
          <a:xfrm rot="16200000" flipH="1">
            <a:off x="6941131" y="5875888"/>
            <a:ext cx="536893" cy="0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台形 76"/>
          <p:cNvSpPr/>
          <p:nvPr/>
        </p:nvSpPr>
        <p:spPr bwMode="auto">
          <a:xfrm rot="16200000" flipH="1">
            <a:off x="4237388" y="1721052"/>
            <a:ext cx="2274034" cy="387786"/>
          </a:xfrm>
          <a:prstGeom prst="trapezoid">
            <a:avLst>
              <a:gd name="adj" fmla="val 48333"/>
            </a:avLst>
          </a:prstGeom>
          <a:solidFill>
            <a:srgbClr val="FFFF00"/>
          </a:solidFill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288000" tIns="90000" rIns="288000" bIns="90000" anchor="ctr"/>
          <a:lstStyle/>
          <a:p>
            <a:pPr>
              <a:defRPr/>
            </a:pPr>
            <a:endParaRPr lang="ja-JP" altLang="en-US" sz="2000">
              <a:latin typeface="Arial" charset="0"/>
            </a:endParaRPr>
          </a:p>
        </p:txBody>
      </p:sp>
      <p:sp>
        <p:nvSpPr>
          <p:cNvPr id="78" name="テキスト ボックス 165"/>
          <p:cNvSpPr txBox="1">
            <a:spLocks noChangeArrowheads="1"/>
          </p:cNvSpPr>
          <p:nvPr/>
        </p:nvSpPr>
        <p:spPr bwMode="auto">
          <a:xfrm>
            <a:off x="5181247" y="1370209"/>
            <a:ext cx="42672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/>
              <a:t>W</a:t>
            </a:r>
          </a:p>
          <a:p>
            <a:r>
              <a:rPr lang="en-US" altLang="ja-JP" sz="2000" b="1" dirty="0"/>
              <a:t>D</a:t>
            </a:r>
          </a:p>
          <a:p>
            <a:r>
              <a:rPr lang="en-US" altLang="ja-JP" sz="2000" b="1" dirty="0"/>
              <a:t>M</a:t>
            </a:r>
            <a:endParaRPr lang="ja-JP" altLang="en-US" sz="2000" b="1" dirty="0"/>
          </a:p>
        </p:txBody>
      </p:sp>
      <p:sp>
        <p:nvSpPr>
          <p:cNvPr id="79" name="台形 78"/>
          <p:cNvSpPr/>
          <p:nvPr/>
        </p:nvSpPr>
        <p:spPr bwMode="auto">
          <a:xfrm rot="5400000">
            <a:off x="1819895" y="2554315"/>
            <a:ext cx="3555143" cy="398341"/>
          </a:xfrm>
          <a:prstGeom prst="trapezoid">
            <a:avLst>
              <a:gd name="adj" fmla="val 48333"/>
            </a:avLst>
          </a:prstGeom>
          <a:solidFill>
            <a:srgbClr val="FFFF00"/>
          </a:solidFill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288000" tIns="90000" rIns="288000" bIns="90000" anchor="ctr"/>
          <a:lstStyle/>
          <a:p>
            <a:pPr>
              <a:defRPr/>
            </a:pPr>
            <a:endParaRPr lang="ja-JP" altLang="en-US" sz="2000" dirty="0">
              <a:latin typeface="Arial" charset="0"/>
            </a:endParaRPr>
          </a:p>
        </p:txBody>
      </p:sp>
      <p:sp>
        <p:nvSpPr>
          <p:cNvPr id="80" name="テキスト ボックス 164"/>
          <p:cNvSpPr txBox="1">
            <a:spLocks noChangeArrowheads="1"/>
          </p:cNvSpPr>
          <p:nvPr/>
        </p:nvSpPr>
        <p:spPr bwMode="auto">
          <a:xfrm>
            <a:off x="3389429" y="2134510"/>
            <a:ext cx="42672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/>
              <a:t>W</a:t>
            </a:r>
          </a:p>
          <a:p>
            <a:r>
              <a:rPr lang="en-US" altLang="ja-JP" sz="2000" b="1" dirty="0"/>
              <a:t>D</a:t>
            </a:r>
          </a:p>
          <a:p>
            <a:r>
              <a:rPr lang="en-US" altLang="ja-JP" sz="2000" b="1" dirty="0"/>
              <a:t>M</a:t>
            </a:r>
            <a:endParaRPr lang="ja-JP" altLang="en-US" sz="2000" b="1" dirty="0"/>
          </a:p>
        </p:txBody>
      </p:sp>
      <p:sp>
        <p:nvSpPr>
          <p:cNvPr id="93" name="正方形/長方形 92"/>
          <p:cNvSpPr/>
          <p:nvPr/>
        </p:nvSpPr>
        <p:spPr>
          <a:xfrm>
            <a:off x="6744278" y="5144365"/>
            <a:ext cx="1514901" cy="4380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 smtClean="0">
                <a:solidFill>
                  <a:schemeClr val="tx1"/>
                </a:solidFill>
              </a:rPr>
              <a:t>Controller 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pic>
        <p:nvPicPr>
          <p:cNvPr id="5089286" name="Picture 6"/>
          <p:cNvPicPr preferRelativeResize="0"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9189" y="2074463"/>
            <a:ext cx="3297970" cy="24838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525" name="直線矢印コネクタ 524"/>
          <p:cNvCxnSpPr/>
          <p:nvPr/>
        </p:nvCxnSpPr>
        <p:spPr>
          <a:xfrm rot="5400000">
            <a:off x="7274303" y="5852179"/>
            <a:ext cx="548958" cy="3015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6" name="テキスト ボックス 77"/>
          <p:cNvSpPr txBox="1">
            <a:spLocks noChangeArrowheads="1"/>
          </p:cNvSpPr>
          <p:nvPr/>
        </p:nvSpPr>
        <p:spPr bwMode="auto">
          <a:xfrm>
            <a:off x="7572837" y="5641715"/>
            <a:ext cx="13805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cs typeface="Arial" pitchFamily="34" charset="0"/>
              </a:rPr>
              <a:t>Raw data </a:t>
            </a:r>
            <a:endParaRPr lang="en-US" altLang="ja-JP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grpSp>
        <p:nvGrpSpPr>
          <p:cNvPr id="134" name="グループ化 133"/>
          <p:cNvGrpSpPr/>
          <p:nvPr/>
        </p:nvGrpSpPr>
        <p:grpSpPr>
          <a:xfrm>
            <a:off x="315225" y="591433"/>
            <a:ext cx="8241921" cy="1578553"/>
            <a:chOff x="315225" y="591433"/>
            <a:chExt cx="8241921" cy="1578553"/>
          </a:xfrm>
        </p:grpSpPr>
        <p:sp>
          <p:nvSpPr>
            <p:cNvPr id="48" name="テキスト ボックス 68"/>
            <p:cNvSpPr txBox="1">
              <a:spLocks noChangeArrowheads="1"/>
            </p:cNvSpPr>
            <p:nvPr/>
          </p:nvSpPr>
          <p:spPr bwMode="auto">
            <a:xfrm>
              <a:off x="807641" y="1518839"/>
              <a:ext cx="84029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2000" b="1" dirty="0">
                  <a:solidFill>
                    <a:srgbClr val="FF00FF"/>
                  </a:solidFill>
                  <a:cs typeface="Arial" pitchFamily="34" charset="0"/>
                </a:rPr>
                <a:t>clock</a:t>
              </a:r>
              <a:endParaRPr lang="ja-JP" altLang="en-US" sz="2000" b="1" dirty="0">
                <a:solidFill>
                  <a:srgbClr val="FF00FF"/>
                </a:solidFill>
                <a:cs typeface="Arial" pitchFamily="34" charset="0"/>
              </a:endParaRPr>
            </a:p>
          </p:txBody>
        </p:sp>
        <p:sp>
          <p:nvSpPr>
            <p:cNvPr id="52" name="テキスト ボックス 81"/>
            <p:cNvSpPr txBox="1">
              <a:spLocks noChangeArrowheads="1"/>
            </p:cNvSpPr>
            <p:nvPr/>
          </p:nvSpPr>
          <p:spPr bwMode="auto">
            <a:xfrm>
              <a:off x="2373507" y="993306"/>
              <a:ext cx="1188572" cy="6463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ja-JP" sz="1800" b="1" dirty="0" smtClean="0">
                  <a:solidFill>
                    <a:srgbClr val="FF00FF"/>
                  </a:solidFill>
                  <a:cs typeface="Arial" pitchFamily="34" charset="0"/>
                </a:rPr>
                <a:t>Clock &amp; </a:t>
              </a:r>
            </a:p>
            <a:p>
              <a:r>
                <a:rPr lang="en-US" altLang="ja-JP" sz="1800" b="1" dirty="0" smtClean="0">
                  <a:solidFill>
                    <a:srgbClr val="FF00FF"/>
                  </a:solidFill>
                  <a:cs typeface="Arial" pitchFamily="34" charset="0"/>
                </a:rPr>
                <a:t>Frame  </a:t>
              </a:r>
              <a:endParaRPr lang="ja-JP" altLang="en-US" sz="1800" b="1" dirty="0">
                <a:solidFill>
                  <a:srgbClr val="FF00FF"/>
                </a:solidFill>
                <a:cs typeface="Arial" pitchFamily="34" charset="0"/>
              </a:endParaRPr>
            </a:p>
          </p:txBody>
        </p:sp>
        <p:cxnSp>
          <p:nvCxnSpPr>
            <p:cNvPr id="71" name="直線コネクタ 162"/>
            <p:cNvCxnSpPr>
              <a:cxnSpLocks noChangeShapeType="1"/>
            </p:cNvCxnSpPr>
            <p:nvPr/>
          </p:nvCxnSpPr>
          <p:spPr bwMode="auto">
            <a:xfrm flipV="1">
              <a:off x="5543319" y="931146"/>
              <a:ext cx="1034892" cy="1"/>
            </a:xfrm>
            <a:prstGeom prst="line">
              <a:avLst/>
            </a:prstGeom>
            <a:noFill/>
            <a:ln w="38100" algn="ctr">
              <a:solidFill>
                <a:srgbClr val="FF00FF"/>
              </a:solidFill>
              <a:round/>
              <a:headEnd/>
              <a:tailEnd/>
            </a:ln>
          </p:spPr>
        </p:cxnSp>
        <p:sp>
          <p:nvSpPr>
            <p:cNvPr id="73" name="テキスト ボックス 81"/>
            <p:cNvSpPr txBox="1">
              <a:spLocks noChangeArrowheads="1"/>
            </p:cNvSpPr>
            <p:nvPr/>
          </p:nvSpPr>
          <p:spPr bwMode="auto">
            <a:xfrm>
              <a:off x="6729491" y="1159354"/>
              <a:ext cx="1827655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ja-JP" sz="1800" b="1" dirty="0" smtClean="0">
                  <a:solidFill>
                    <a:srgbClr val="FF00FF"/>
                  </a:solidFill>
                  <a:cs typeface="Arial" pitchFamily="34" charset="0"/>
                </a:rPr>
                <a:t>Clock &amp; Frame  </a:t>
              </a:r>
              <a:endParaRPr lang="ja-JP" altLang="en-US" sz="1800" b="1" dirty="0">
                <a:solidFill>
                  <a:srgbClr val="FF00FF"/>
                </a:solidFill>
                <a:cs typeface="Arial" pitchFamily="34" charset="0"/>
              </a:endParaRPr>
            </a:p>
          </p:txBody>
        </p:sp>
        <p:cxnSp>
          <p:nvCxnSpPr>
            <p:cNvPr id="74" name="直線コネクタ 162"/>
            <p:cNvCxnSpPr>
              <a:cxnSpLocks noChangeShapeType="1"/>
            </p:cNvCxnSpPr>
            <p:nvPr/>
          </p:nvCxnSpPr>
          <p:spPr bwMode="auto">
            <a:xfrm flipV="1">
              <a:off x="2010761" y="1315567"/>
              <a:ext cx="1414827" cy="1"/>
            </a:xfrm>
            <a:prstGeom prst="line">
              <a:avLst/>
            </a:prstGeom>
            <a:noFill/>
            <a:ln w="38100" algn="ctr">
              <a:solidFill>
                <a:srgbClr val="FF00FF"/>
              </a:solidFill>
              <a:round/>
              <a:headEnd/>
              <a:tailEnd/>
            </a:ln>
          </p:spPr>
        </p:cxnSp>
        <p:sp>
          <p:nvSpPr>
            <p:cNvPr id="88" name="正方形/長方形 87"/>
            <p:cNvSpPr/>
            <p:nvPr/>
          </p:nvSpPr>
          <p:spPr>
            <a:xfrm>
              <a:off x="315225" y="591433"/>
              <a:ext cx="182614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1.244 GHz </a:t>
              </a:r>
              <a:endParaRPr lang="ja-JP" altLang="en-US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45" name="直線矢印コネクタ 44"/>
            <p:cNvCxnSpPr/>
            <p:nvPr/>
          </p:nvCxnSpPr>
          <p:spPr>
            <a:xfrm>
              <a:off x="1637731" y="1514902"/>
              <a:ext cx="955344" cy="573206"/>
            </a:xfrm>
            <a:prstGeom prst="straightConnector1">
              <a:avLst/>
            </a:prstGeom>
            <a:ln w="28575">
              <a:solidFill>
                <a:srgbClr val="FF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線矢印コネクタ 45"/>
            <p:cNvCxnSpPr/>
            <p:nvPr/>
          </p:nvCxnSpPr>
          <p:spPr>
            <a:xfrm rot="5400000">
              <a:off x="430327" y="1726856"/>
              <a:ext cx="668732" cy="217528"/>
            </a:xfrm>
            <a:prstGeom prst="straightConnector1">
              <a:avLst/>
            </a:prstGeom>
            <a:ln w="28575">
              <a:solidFill>
                <a:srgbClr val="FF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矢印コネクタ 46"/>
            <p:cNvCxnSpPr/>
            <p:nvPr/>
          </p:nvCxnSpPr>
          <p:spPr>
            <a:xfrm rot="5400000">
              <a:off x="7227529" y="1362929"/>
              <a:ext cx="467703" cy="1588"/>
            </a:xfrm>
            <a:prstGeom prst="straightConnector1">
              <a:avLst/>
            </a:prstGeom>
            <a:ln w="28575">
              <a:solidFill>
                <a:srgbClr val="FF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正方形/長方形 74"/>
            <p:cNvSpPr/>
            <p:nvPr/>
          </p:nvSpPr>
          <p:spPr>
            <a:xfrm>
              <a:off x="358133" y="1086818"/>
              <a:ext cx="1661735" cy="4380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2000" b="1" dirty="0" smtClean="0">
                  <a:solidFill>
                    <a:schemeClr val="tx1"/>
                  </a:solidFill>
                </a:rPr>
                <a:t>Sync.</a:t>
              </a:r>
              <a:endParaRPr lang="ja-JP" alt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72" name="正方形/長方形 71"/>
            <p:cNvSpPr/>
            <p:nvPr/>
          </p:nvSpPr>
          <p:spPr>
            <a:xfrm>
              <a:off x="6550921" y="677378"/>
              <a:ext cx="1651380" cy="4380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2000" b="1" dirty="0" smtClean="0">
                  <a:solidFill>
                    <a:schemeClr val="tx1"/>
                  </a:solidFill>
                </a:rPr>
                <a:t>Sync.</a:t>
              </a:r>
              <a:endParaRPr lang="ja-JP" altLang="en-US" sz="20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596" name="Rectangle 88"/>
          <p:cNvSpPr>
            <a:spLocks noChangeArrowheads="1"/>
          </p:cNvSpPr>
          <p:nvPr/>
        </p:nvSpPr>
        <p:spPr bwMode="auto">
          <a:xfrm>
            <a:off x="5778783" y="1859086"/>
            <a:ext cx="1099689" cy="2080616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97" name="角丸四角形 596"/>
          <p:cNvSpPr/>
          <p:nvPr/>
        </p:nvSpPr>
        <p:spPr bwMode="auto">
          <a:xfrm>
            <a:off x="5959920" y="2382961"/>
            <a:ext cx="521713" cy="382588"/>
          </a:xfrm>
          <a:prstGeom prst="roundRect">
            <a:avLst/>
          </a:prstGeom>
          <a:solidFill>
            <a:srgbClr val="66FF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601" name="Freeform 92"/>
          <p:cNvSpPr>
            <a:spLocks noChangeAspect="1"/>
          </p:cNvSpPr>
          <p:nvPr/>
        </p:nvSpPr>
        <p:spPr bwMode="auto">
          <a:xfrm>
            <a:off x="5575465" y="2840766"/>
            <a:ext cx="223949" cy="227035"/>
          </a:xfrm>
          <a:custGeom>
            <a:avLst/>
            <a:gdLst>
              <a:gd name="T0" fmla="*/ 0 w 763"/>
              <a:gd name="T1" fmla="*/ 17 h 672"/>
              <a:gd name="T2" fmla="*/ 200 w 763"/>
              <a:gd name="T3" fmla="*/ 88 h 672"/>
              <a:gd name="T4" fmla="*/ 426 w 763"/>
              <a:gd name="T5" fmla="*/ 543 h 672"/>
              <a:gd name="T6" fmla="*/ 621 w 763"/>
              <a:gd name="T7" fmla="*/ 613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57150" cmpd="sng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02" name="Freeform 93"/>
          <p:cNvSpPr>
            <a:spLocks noChangeAspect="1"/>
          </p:cNvSpPr>
          <p:nvPr/>
        </p:nvSpPr>
        <p:spPr bwMode="auto">
          <a:xfrm flipH="1">
            <a:off x="5799759" y="2836476"/>
            <a:ext cx="214306" cy="227035"/>
          </a:xfrm>
          <a:custGeom>
            <a:avLst/>
            <a:gdLst>
              <a:gd name="T0" fmla="*/ 0 w 763"/>
              <a:gd name="T1" fmla="*/ 17 h 672"/>
              <a:gd name="T2" fmla="*/ 200 w 763"/>
              <a:gd name="T3" fmla="*/ 88 h 672"/>
              <a:gd name="T4" fmla="*/ 426 w 763"/>
              <a:gd name="T5" fmla="*/ 543 h 672"/>
              <a:gd name="T6" fmla="*/ 621 w 763"/>
              <a:gd name="T7" fmla="*/ 613 h 672"/>
              <a:gd name="T8" fmla="*/ 0 60000 65536"/>
              <a:gd name="T9" fmla="*/ 0 60000 65536"/>
              <a:gd name="T10" fmla="*/ 0 60000 65536"/>
              <a:gd name="T11" fmla="*/ 0 60000 65536"/>
              <a:gd name="T12" fmla="*/ 0 w 763"/>
              <a:gd name="T13" fmla="*/ 0 h 672"/>
              <a:gd name="T14" fmla="*/ 763 w 763"/>
              <a:gd name="T15" fmla="*/ 672 h 6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3" h="672">
                <a:moveTo>
                  <a:pt x="0" y="18"/>
                </a:moveTo>
                <a:cubicBezTo>
                  <a:pt x="38" y="30"/>
                  <a:pt x="159" y="0"/>
                  <a:pt x="246" y="93"/>
                </a:cubicBezTo>
                <a:cubicBezTo>
                  <a:pt x="345" y="193"/>
                  <a:pt x="427" y="478"/>
                  <a:pt x="524" y="575"/>
                </a:cubicBezTo>
                <a:cubicBezTo>
                  <a:pt x="621" y="672"/>
                  <a:pt x="713" y="634"/>
                  <a:pt x="763" y="649"/>
                </a:cubicBezTo>
              </a:path>
            </a:pathLst>
          </a:custGeom>
          <a:noFill/>
          <a:ln w="57150" cmpd="sng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603" name="Group 94"/>
          <p:cNvGrpSpPr>
            <a:grpSpLocks noChangeAspect="1"/>
          </p:cNvGrpSpPr>
          <p:nvPr/>
        </p:nvGrpSpPr>
        <p:grpSpPr bwMode="auto">
          <a:xfrm flipV="1">
            <a:off x="5586364" y="3049539"/>
            <a:ext cx="428957" cy="226977"/>
            <a:chOff x="576" y="936"/>
            <a:chExt cx="1243" cy="636"/>
          </a:xfrm>
        </p:grpSpPr>
        <p:sp>
          <p:nvSpPr>
            <p:cNvPr id="604" name="Freeform 95"/>
            <p:cNvSpPr>
              <a:spLocks noChangeAspect="1"/>
            </p:cNvSpPr>
            <p:nvPr/>
          </p:nvSpPr>
          <p:spPr bwMode="auto">
            <a:xfrm>
              <a:off x="576" y="936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5715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05" name="Freeform 96"/>
            <p:cNvSpPr>
              <a:spLocks noChangeAspect="1"/>
            </p:cNvSpPr>
            <p:nvPr/>
          </p:nvSpPr>
          <p:spPr bwMode="auto">
            <a:xfrm flipH="1">
              <a:off x="1198" y="937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5715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06" name="Group 98"/>
          <p:cNvGrpSpPr>
            <a:grpSpLocks noChangeAspect="1"/>
          </p:cNvGrpSpPr>
          <p:nvPr/>
        </p:nvGrpSpPr>
        <p:grpSpPr bwMode="auto">
          <a:xfrm>
            <a:off x="6434511" y="2831016"/>
            <a:ext cx="534899" cy="215269"/>
            <a:chOff x="576" y="923"/>
            <a:chExt cx="1243" cy="638"/>
          </a:xfrm>
        </p:grpSpPr>
        <p:sp>
          <p:nvSpPr>
            <p:cNvPr id="607" name="Freeform 99"/>
            <p:cNvSpPr>
              <a:spLocks noChangeAspect="1"/>
            </p:cNvSpPr>
            <p:nvPr/>
          </p:nvSpPr>
          <p:spPr bwMode="auto">
            <a:xfrm>
              <a:off x="576" y="923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5715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08" name="Freeform 100"/>
            <p:cNvSpPr>
              <a:spLocks noChangeAspect="1"/>
            </p:cNvSpPr>
            <p:nvPr/>
          </p:nvSpPr>
          <p:spPr bwMode="auto">
            <a:xfrm flipH="1">
              <a:off x="1198" y="925"/>
              <a:ext cx="621" cy="636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5715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09" name="Group 101"/>
          <p:cNvGrpSpPr>
            <a:grpSpLocks noChangeAspect="1"/>
          </p:cNvGrpSpPr>
          <p:nvPr/>
        </p:nvGrpSpPr>
        <p:grpSpPr bwMode="auto">
          <a:xfrm flipV="1">
            <a:off x="6460043" y="3027251"/>
            <a:ext cx="496975" cy="254644"/>
            <a:chOff x="576" y="936"/>
            <a:chExt cx="1243" cy="636"/>
          </a:xfrm>
        </p:grpSpPr>
        <p:sp>
          <p:nvSpPr>
            <p:cNvPr id="610" name="Freeform 102"/>
            <p:cNvSpPr>
              <a:spLocks noChangeAspect="1"/>
            </p:cNvSpPr>
            <p:nvPr/>
          </p:nvSpPr>
          <p:spPr bwMode="auto">
            <a:xfrm>
              <a:off x="576" y="936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5715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11" name="Freeform 103"/>
            <p:cNvSpPr>
              <a:spLocks noChangeAspect="1"/>
            </p:cNvSpPr>
            <p:nvPr/>
          </p:nvSpPr>
          <p:spPr bwMode="auto">
            <a:xfrm flipH="1">
              <a:off x="1198" y="937"/>
              <a:ext cx="621" cy="6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5715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612" name="Line 104"/>
          <p:cNvSpPr>
            <a:spLocks noChangeAspect="1" noChangeShapeType="1"/>
          </p:cNvSpPr>
          <p:nvPr/>
        </p:nvSpPr>
        <p:spPr bwMode="auto">
          <a:xfrm>
            <a:off x="5996271" y="3270168"/>
            <a:ext cx="506413" cy="0"/>
          </a:xfrm>
          <a:prstGeom prst="line">
            <a:avLst/>
          </a:prstGeom>
          <a:noFill/>
          <a:ln w="5715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13" name="Line 105"/>
          <p:cNvSpPr>
            <a:spLocks noChangeAspect="1" noChangeShapeType="1"/>
          </p:cNvSpPr>
          <p:nvPr/>
        </p:nvSpPr>
        <p:spPr bwMode="auto">
          <a:xfrm>
            <a:off x="6005796" y="2843321"/>
            <a:ext cx="514720" cy="0"/>
          </a:xfrm>
          <a:prstGeom prst="line">
            <a:avLst/>
          </a:prstGeom>
          <a:noFill/>
          <a:ln w="5715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14" name="Oval 106"/>
          <p:cNvSpPr>
            <a:spLocks noChangeAspect="1" noChangeArrowheads="1"/>
          </p:cNvSpPr>
          <p:nvPr/>
        </p:nvSpPr>
        <p:spPr bwMode="auto">
          <a:xfrm>
            <a:off x="6080408" y="2481542"/>
            <a:ext cx="301625" cy="360191"/>
          </a:xfrm>
          <a:prstGeom prst="ellipse">
            <a:avLst/>
          </a:prstGeom>
          <a:noFill/>
          <a:ln w="57150">
            <a:solidFill>
              <a:srgbClr val="FF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15" name="Arc 108"/>
          <p:cNvSpPr>
            <a:spLocks noChangeAspect="1"/>
          </p:cNvSpPr>
          <p:nvPr/>
        </p:nvSpPr>
        <p:spPr bwMode="auto">
          <a:xfrm rot="21173933" flipH="1" flipV="1">
            <a:off x="6077228" y="2703100"/>
            <a:ext cx="212761" cy="210566"/>
          </a:xfrm>
          <a:custGeom>
            <a:avLst/>
            <a:gdLst>
              <a:gd name="T0" fmla="*/ 0 w 20574"/>
              <a:gd name="T1" fmla="*/ 0 h 21593"/>
              <a:gd name="T2" fmla="*/ 0 w 20574"/>
              <a:gd name="T3" fmla="*/ 0 h 21593"/>
              <a:gd name="T4" fmla="*/ 0 w 20574"/>
              <a:gd name="T5" fmla="*/ 0 h 21593"/>
              <a:gd name="T6" fmla="*/ 0 60000 65536"/>
              <a:gd name="T7" fmla="*/ 0 60000 65536"/>
              <a:gd name="T8" fmla="*/ 0 60000 65536"/>
              <a:gd name="T9" fmla="*/ 0 w 20574"/>
              <a:gd name="T10" fmla="*/ 0 h 21593"/>
              <a:gd name="T11" fmla="*/ 20574 w 20574"/>
              <a:gd name="T12" fmla="*/ 21593 h 215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574" h="21593" fill="none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</a:path>
              <a:path w="20574" h="21593" stroke="0" extrusionOk="0">
                <a:moveTo>
                  <a:pt x="531" y="-1"/>
                </a:moveTo>
                <a:cubicBezTo>
                  <a:pt x="9727" y="225"/>
                  <a:pt x="17772" y="6252"/>
                  <a:pt x="20574" y="15014"/>
                </a:cubicBezTo>
                <a:lnTo>
                  <a:pt x="0" y="21593"/>
                </a:lnTo>
                <a:close/>
              </a:path>
            </a:pathLst>
          </a:custGeom>
          <a:noFill/>
          <a:ln w="19050">
            <a:solidFill>
              <a:srgbClr val="FFFF99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629" name="グループ化 628"/>
          <p:cNvGrpSpPr/>
          <p:nvPr/>
        </p:nvGrpSpPr>
        <p:grpSpPr>
          <a:xfrm>
            <a:off x="6474813" y="2268881"/>
            <a:ext cx="759344" cy="597662"/>
            <a:chOff x="4837081" y="4135273"/>
            <a:chExt cx="759344" cy="597662"/>
          </a:xfrm>
        </p:grpSpPr>
        <p:sp>
          <p:nvSpPr>
            <p:cNvPr id="599" name="Line 89"/>
            <p:cNvSpPr>
              <a:spLocks noChangeAspect="1" noChangeShapeType="1"/>
            </p:cNvSpPr>
            <p:nvPr/>
          </p:nvSpPr>
          <p:spPr bwMode="auto">
            <a:xfrm>
              <a:off x="5291625" y="4153128"/>
              <a:ext cx="304800" cy="0"/>
            </a:xfrm>
            <a:prstGeom prst="line">
              <a:avLst/>
            </a:prstGeom>
            <a:noFill/>
            <a:ln w="5715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17" name="Freeform 110"/>
            <p:cNvSpPr>
              <a:spLocks noChangeAspect="1"/>
            </p:cNvSpPr>
            <p:nvPr/>
          </p:nvSpPr>
          <p:spPr bwMode="auto">
            <a:xfrm flipH="1">
              <a:off x="4837081" y="4135273"/>
              <a:ext cx="471898" cy="597662"/>
            </a:xfrm>
            <a:custGeom>
              <a:avLst/>
              <a:gdLst>
                <a:gd name="T0" fmla="*/ 0 w 763"/>
                <a:gd name="T1" fmla="*/ 8 h 672"/>
                <a:gd name="T2" fmla="*/ 87 w 763"/>
                <a:gd name="T3" fmla="*/ 39 h 672"/>
                <a:gd name="T4" fmla="*/ 185 w 763"/>
                <a:gd name="T5" fmla="*/ 243 h 672"/>
                <a:gd name="T6" fmla="*/ 270 w 763"/>
                <a:gd name="T7" fmla="*/ 274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5715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620" name="Rectangle 188"/>
          <p:cNvSpPr>
            <a:spLocks noChangeArrowheads="1"/>
          </p:cNvSpPr>
          <p:nvPr/>
        </p:nvSpPr>
        <p:spPr bwMode="auto">
          <a:xfrm>
            <a:off x="6011163" y="3475706"/>
            <a:ext cx="46166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en-US" altLang="ja-JP" sz="1800" dirty="0">
                <a:solidFill>
                  <a:srgbClr val="000000"/>
                </a:solidFill>
              </a:rPr>
              <a:t>PLC</a:t>
            </a:r>
            <a:endParaRPr kumimoji="0" lang="en-US" altLang="ja-JP" sz="1800" dirty="0">
              <a:solidFill>
                <a:srgbClr val="000000"/>
              </a:solidFill>
              <a:latin typeface="Garamond" pitchFamily="18" charset="0"/>
            </a:endParaRPr>
          </a:p>
        </p:txBody>
      </p:sp>
      <p:sp>
        <p:nvSpPr>
          <p:cNvPr id="621" name="Line 107"/>
          <p:cNvSpPr>
            <a:spLocks noChangeAspect="1" noChangeShapeType="1"/>
          </p:cNvSpPr>
          <p:nvPr/>
        </p:nvSpPr>
        <p:spPr bwMode="auto">
          <a:xfrm>
            <a:off x="6223539" y="2800156"/>
            <a:ext cx="156193" cy="0"/>
          </a:xfrm>
          <a:prstGeom prst="line">
            <a:avLst/>
          </a:prstGeom>
          <a:noFill/>
          <a:ln w="19050">
            <a:solidFill>
              <a:srgbClr val="FFFF99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22" name="正方形/長方形 621"/>
          <p:cNvSpPr/>
          <p:nvPr/>
        </p:nvSpPr>
        <p:spPr>
          <a:xfrm>
            <a:off x="5877297" y="1876310"/>
            <a:ext cx="75187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sz="1400" dirty="0" smtClean="0"/>
              <a:t>Temp. </a:t>
            </a:r>
          </a:p>
          <a:p>
            <a:r>
              <a:rPr kumimoji="0" lang="en-US" altLang="ja-JP" sz="1400" dirty="0" smtClean="0"/>
              <a:t>Contr. </a:t>
            </a:r>
            <a:endParaRPr kumimoji="0" lang="en-US" altLang="ja-JP" sz="1400" dirty="0">
              <a:latin typeface="Garamond" pitchFamily="18" charset="0"/>
            </a:endParaRPr>
          </a:p>
        </p:txBody>
      </p:sp>
      <p:grpSp>
        <p:nvGrpSpPr>
          <p:cNvPr id="630" name="グループ化 629"/>
          <p:cNvGrpSpPr/>
          <p:nvPr/>
        </p:nvGrpSpPr>
        <p:grpSpPr>
          <a:xfrm flipV="1">
            <a:off x="6463437" y="3252397"/>
            <a:ext cx="771986" cy="595865"/>
            <a:chOff x="4837081" y="4135273"/>
            <a:chExt cx="771986" cy="597662"/>
          </a:xfrm>
        </p:grpSpPr>
        <p:sp>
          <p:nvSpPr>
            <p:cNvPr id="631" name="Line 89"/>
            <p:cNvSpPr>
              <a:spLocks noChangeAspect="1" noChangeShapeType="1"/>
            </p:cNvSpPr>
            <p:nvPr/>
          </p:nvSpPr>
          <p:spPr bwMode="auto">
            <a:xfrm>
              <a:off x="5304267" y="4153116"/>
              <a:ext cx="304800" cy="0"/>
            </a:xfrm>
            <a:prstGeom prst="line">
              <a:avLst/>
            </a:prstGeom>
            <a:noFill/>
            <a:ln w="5715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32" name="Freeform 110"/>
            <p:cNvSpPr>
              <a:spLocks noChangeAspect="1"/>
            </p:cNvSpPr>
            <p:nvPr/>
          </p:nvSpPr>
          <p:spPr bwMode="auto">
            <a:xfrm flipH="1">
              <a:off x="4837081" y="4135273"/>
              <a:ext cx="471898" cy="597662"/>
            </a:xfrm>
            <a:custGeom>
              <a:avLst/>
              <a:gdLst>
                <a:gd name="T0" fmla="*/ 0 w 763"/>
                <a:gd name="T1" fmla="*/ 8 h 672"/>
                <a:gd name="T2" fmla="*/ 87 w 763"/>
                <a:gd name="T3" fmla="*/ 39 h 672"/>
                <a:gd name="T4" fmla="*/ 185 w 763"/>
                <a:gd name="T5" fmla="*/ 243 h 672"/>
                <a:gd name="T6" fmla="*/ 270 w 763"/>
                <a:gd name="T7" fmla="*/ 274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5715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34" name="グループ化 633"/>
          <p:cNvGrpSpPr/>
          <p:nvPr/>
        </p:nvGrpSpPr>
        <p:grpSpPr>
          <a:xfrm>
            <a:off x="6955339" y="2833888"/>
            <a:ext cx="1118618" cy="444228"/>
            <a:chOff x="6955339" y="2833888"/>
            <a:chExt cx="632174" cy="444228"/>
          </a:xfrm>
        </p:grpSpPr>
        <p:sp>
          <p:nvSpPr>
            <p:cNvPr id="598" name="Line 112"/>
            <p:cNvSpPr>
              <a:spLocks noChangeAspect="1" noChangeShapeType="1"/>
            </p:cNvSpPr>
            <p:nvPr/>
          </p:nvSpPr>
          <p:spPr bwMode="auto">
            <a:xfrm>
              <a:off x="6955339" y="2833888"/>
              <a:ext cx="628602" cy="0"/>
            </a:xfrm>
            <a:prstGeom prst="line">
              <a:avLst/>
            </a:prstGeom>
            <a:noFill/>
            <a:ln w="5715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633" name="Line 112"/>
            <p:cNvSpPr>
              <a:spLocks noChangeAspect="1" noChangeShapeType="1"/>
            </p:cNvSpPr>
            <p:nvPr/>
          </p:nvSpPr>
          <p:spPr bwMode="auto">
            <a:xfrm>
              <a:off x="6958911" y="3278116"/>
              <a:ext cx="628602" cy="0"/>
            </a:xfrm>
            <a:prstGeom prst="line">
              <a:avLst/>
            </a:prstGeom>
            <a:noFill/>
            <a:ln w="5715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51" name="グループ化 550"/>
          <p:cNvGrpSpPr/>
          <p:nvPr/>
        </p:nvGrpSpPr>
        <p:grpSpPr>
          <a:xfrm>
            <a:off x="7015654" y="1584505"/>
            <a:ext cx="764403" cy="1089495"/>
            <a:chOff x="8287094" y="2553513"/>
            <a:chExt cx="764403" cy="1089495"/>
          </a:xfrm>
        </p:grpSpPr>
        <p:sp>
          <p:nvSpPr>
            <p:cNvPr id="537" name="Line 40"/>
            <p:cNvSpPr>
              <a:spLocks noChangeShapeType="1"/>
            </p:cNvSpPr>
            <p:nvPr/>
          </p:nvSpPr>
          <p:spPr bwMode="auto">
            <a:xfrm flipH="1">
              <a:off x="8469005" y="2666409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538" name="Line 40"/>
            <p:cNvSpPr>
              <a:spLocks noChangeShapeType="1"/>
            </p:cNvSpPr>
            <p:nvPr/>
          </p:nvSpPr>
          <p:spPr bwMode="auto">
            <a:xfrm flipH="1">
              <a:off x="8441209" y="2958540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539" name="Line 40"/>
            <p:cNvSpPr>
              <a:spLocks noChangeShapeType="1"/>
            </p:cNvSpPr>
            <p:nvPr/>
          </p:nvSpPr>
          <p:spPr bwMode="auto">
            <a:xfrm flipH="1">
              <a:off x="8443730" y="3509355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grpSp>
          <p:nvGrpSpPr>
            <p:cNvPr id="540" name="Group 172"/>
            <p:cNvGrpSpPr>
              <a:grpSpLocks/>
            </p:cNvGrpSpPr>
            <p:nvPr/>
          </p:nvGrpSpPr>
          <p:grpSpPr bwMode="auto">
            <a:xfrm flipH="1">
              <a:off x="8287094" y="2553513"/>
              <a:ext cx="241371" cy="1089495"/>
              <a:chOff x="2605" y="328"/>
              <a:chExt cx="117" cy="1658"/>
            </a:xfrm>
          </p:grpSpPr>
          <p:sp>
            <p:nvSpPr>
              <p:cNvPr id="549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550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00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541" name="グループ化 823"/>
            <p:cNvGrpSpPr/>
            <p:nvPr/>
          </p:nvGrpSpPr>
          <p:grpSpPr>
            <a:xfrm>
              <a:off x="8320181" y="2750473"/>
              <a:ext cx="166847" cy="667109"/>
              <a:chOff x="8089336" y="1524062"/>
              <a:chExt cx="130706" cy="513160"/>
            </a:xfrm>
          </p:grpSpPr>
          <p:sp>
            <p:nvSpPr>
              <p:cNvPr id="546" name="Rectangle 173"/>
              <p:cNvSpPr>
                <a:spLocks noChangeArrowheads="1"/>
              </p:cNvSpPr>
              <p:nvPr/>
            </p:nvSpPr>
            <p:spPr bwMode="auto">
              <a:xfrm flipH="1">
                <a:off x="8089336" y="1524062"/>
                <a:ext cx="130706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W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547" name="Rectangle 174"/>
              <p:cNvSpPr>
                <a:spLocks noChangeArrowheads="1"/>
              </p:cNvSpPr>
              <p:nvPr/>
            </p:nvSpPr>
            <p:spPr bwMode="auto">
              <a:xfrm flipH="1">
                <a:off x="8104182" y="1697779"/>
                <a:ext cx="99880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D</a:t>
                </a:r>
                <a:endParaRPr kumimoji="1" lang="ja-JP" altLang="ja-JP" sz="140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548" name="Rectangle 175"/>
              <p:cNvSpPr>
                <a:spLocks noChangeArrowheads="1"/>
              </p:cNvSpPr>
              <p:nvPr/>
            </p:nvSpPr>
            <p:spPr bwMode="auto">
              <a:xfrm flipH="1">
                <a:off x="8097575" y="1871496"/>
                <a:ext cx="114677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M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</p:grpSp>
        <p:sp>
          <p:nvSpPr>
            <p:cNvPr id="542" name="Rectangle 335"/>
            <p:cNvSpPr>
              <a:spLocks noChangeArrowheads="1"/>
            </p:cNvSpPr>
            <p:nvPr/>
          </p:nvSpPr>
          <p:spPr bwMode="auto">
            <a:xfrm>
              <a:off x="8617422" y="2562242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543" name="Rectangle 335"/>
            <p:cNvSpPr>
              <a:spLocks noChangeArrowheads="1"/>
            </p:cNvSpPr>
            <p:nvPr/>
          </p:nvSpPr>
          <p:spPr bwMode="auto">
            <a:xfrm>
              <a:off x="8618616" y="285516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544" name="Rectangle 335"/>
            <p:cNvSpPr>
              <a:spLocks noChangeArrowheads="1"/>
            </p:cNvSpPr>
            <p:nvPr/>
          </p:nvSpPr>
          <p:spPr bwMode="auto">
            <a:xfrm>
              <a:off x="8613842" y="339840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545" name="正方形/長方形 544"/>
            <p:cNvSpPr/>
            <p:nvPr/>
          </p:nvSpPr>
          <p:spPr>
            <a:xfrm rot="5400000">
              <a:off x="8685891" y="3097140"/>
              <a:ext cx="364201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1400" dirty="0" smtClean="0">
                  <a:solidFill>
                    <a:srgbClr val="FFFF00"/>
                  </a:solidFill>
                  <a:cs typeface="ＭＳ Ｐゴシック" pitchFamily="50" charset="-128"/>
                </a:rPr>
                <a:t>…</a:t>
              </a:r>
              <a:endParaRPr lang="ja-JP" altLang="ja-JP" sz="14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</p:grpSp>
      <p:grpSp>
        <p:nvGrpSpPr>
          <p:cNvPr id="580" name="グループ化 579"/>
          <p:cNvGrpSpPr/>
          <p:nvPr/>
        </p:nvGrpSpPr>
        <p:grpSpPr>
          <a:xfrm>
            <a:off x="7017926" y="3401961"/>
            <a:ext cx="764403" cy="1089495"/>
            <a:chOff x="8287094" y="2553513"/>
            <a:chExt cx="764403" cy="1089495"/>
          </a:xfrm>
        </p:grpSpPr>
        <p:sp>
          <p:nvSpPr>
            <p:cNvPr id="581" name="Line 40"/>
            <p:cNvSpPr>
              <a:spLocks noChangeShapeType="1"/>
            </p:cNvSpPr>
            <p:nvPr/>
          </p:nvSpPr>
          <p:spPr bwMode="auto">
            <a:xfrm flipH="1">
              <a:off x="8469005" y="2666409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582" name="Line 40"/>
            <p:cNvSpPr>
              <a:spLocks noChangeShapeType="1"/>
            </p:cNvSpPr>
            <p:nvPr/>
          </p:nvSpPr>
          <p:spPr bwMode="auto">
            <a:xfrm flipH="1">
              <a:off x="8441209" y="2958540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583" name="Line 40"/>
            <p:cNvSpPr>
              <a:spLocks noChangeShapeType="1"/>
            </p:cNvSpPr>
            <p:nvPr/>
          </p:nvSpPr>
          <p:spPr bwMode="auto">
            <a:xfrm flipH="1">
              <a:off x="8443730" y="3509355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grpSp>
          <p:nvGrpSpPr>
            <p:cNvPr id="584" name="Group 172"/>
            <p:cNvGrpSpPr>
              <a:grpSpLocks/>
            </p:cNvGrpSpPr>
            <p:nvPr/>
          </p:nvGrpSpPr>
          <p:grpSpPr bwMode="auto">
            <a:xfrm flipH="1">
              <a:off x="8287094" y="2553513"/>
              <a:ext cx="241371" cy="1089495"/>
              <a:chOff x="2605" y="328"/>
              <a:chExt cx="117" cy="1658"/>
            </a:xfrm>
          </p:grpSpPr>
          <p:sp>
            <p:nvSpPr>
              <p:cNvPr id="593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594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00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585" name="グループ化 823"/>
            <p:cNvGrpSpPr/>
            <p:nvPr/>
          </p:nvGrpSpPr>
          <p:grpSpPr>
            <a:xfrm>
              <a:off x="8320181" y="2750472"/>
              <a:ext cx="166847" cy="667108"/>
              <a:chOff x="8089336" y="1524062"/>
              <a:chExt cx="130706" cy="513160"/>
            </a:xfrm>
          </p:grpSpPr>
          <p:sp>
            <p:nvSpPr>
              <p:cNvPr id="590" name="Rectangle 173"/>
              <p:cNvSpPr>
                <a:spLocks noChangeArrowheads="1"/>
              </p:cNvSpPr>
              <p:nvPr/>
            </p:nvSpPr>
            <p:spPr bwMode="auto">
              <a:xfrm flipH="1">
                <a:off x="8089336" y="1524062"/>
                <a:ext cx="130706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W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591" name="Rectangle 174"/>
              <p:cNvSpPr>
                <a:spLocks noChangeArrowheads="1"/>
              </p:cNvSpPr>
              <p:nvPr/>
            </p:nvSpPr>
            <p:spPr bwMode="auto">
              <a:xfrm flipH="1">
                <a:off x="8104182" y="1697779"/>
                <a:ext cx="99880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D</a:t>
                </a:r>
                <a:endParaRPr kumimoji="1" lang="ja-JP" altLang="ja-JP" sz="140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592" name="Rectangle 175"/>
              <p:cNvSpPr>
                <a:spLocks noChangeArrowheads="1"/>
              </p:cNvSpPr>
              <p:nvPr/>
            </p:nvSpPr>
            <p:spPr bwMode="auto">
              <a:xfrm flipH="1">
                <a:off x="8097575" y="1871496"/>
                <a:ext cx="114677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M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</p:grpSp>
        <p:sp>
          <p:nvSpPr>
            <p:cNvPr id="586" name="Rectangle 335"/>
            <p:cNvSpPr>
              <a:spLocks noChangeArrowheads="1"/>
            </p:cNvSpPr>
            <p:nvPr/>
          </p:nvSpPr>
          <p:spPr bwMode="auto">
            <a:xfrm>
              <a:off x="8617422" y="2562242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587" name="Rectangle 335"/>
            <p:cNvSpPr>
              <a:spLocks noChangeArrowheads="1"/>
            </p:cNvSpPr>
            <p:nvPr/>
          </p:nvSpPr>
          <p:spPr bwMode="auto">
            <a:xfrm>
              <a:off x="8618616" y="285516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588" name="Rectangle 335"/>
            <p:cNvSpPr>
              <a:spLocks noChangeArrowheads="1"/>
            </p:cNvSpPr>
            <p:nvPr/>
          </p:nvSpPr>
          <p:spPr bwMode="auto">
            <a:xfrm>
              <a:off x="8613842" y="339840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589" name="正方形/長方形 588"/>
            <p:cNvSpPr/>
            <p:nvPr/>
          </p:nvSpPr>
          <p:spPr>
            <a:xfrm rot="5400000">
              <a:off x="8685891" y="3097140"/>
              <a:ext cx="364201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1400" dirty="0" smtClean="0">
                  <a:solidFill>
                    <a:srgbClr val="FFFF00"/>
                  </a:solidFill>
                  <a:cs typeface="ＭＳ Ｐゴシック" pitchFamily="50" charset="-128"/>
                </a:rPr>
                <a:t>…</a:t>
              </a:r>
              <a:endParaRPr lang="ja-JP" altLang="ja-JP" sz="14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</p:grpSp>
      <p:grpSp>
        <p:nvGrpSpPr>
          <p:cNvPr id="635" name="グループ化 634"/>
          <p:cNvGrpSpPr/>
          <p:nvPr/>
        </p:nvGrpSpPr>
        <p:grpSpPr>
          <a:xfrm>
            <a:off x="7998019" y="1923578"/>
            <a:ext cx="764403" cy="1089495"/>
            <a:chOff x="8287094" y="2553513"/>
            <a:chExt cx="764403" cy="1089495"/>
          </a:xfrm>
        </p:grpSpPr>
        <p:sp>
          <p:nvSpPr>
            <p:cNvPr id="636" name="Line 40"/>
            <p:cNvSpPr>
              <a:spLocks noChangeShapeType="1"/>
            </p:cNvSpPr>
            <p:nvPr/>
          </p:nvSpPr>
          <p:spPr bwMode="auto">
            <a:xfrm flipH="1">
              <a:off x="8469005" y="2666409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637" name="Line 40"/>
            <p:cNvSpPr>
              <a:spLocks noChangeShapeType="1"/>
            </p:cNvSpPr>
            <p:nvPr/>
          </p:nvSpPr>
          <p:spPr bwMode="auto">
            <a:xfrm flipH="1">
              <a:off x="8441209" y="2958540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638" name="Line 40"/>
            <p:cNvSpPr>
              <a:spLocks noChangeShapeType="1"/>
            </p:cNvSpPr>
            <p:nvPr/>
          </p:nvSpPr>
          <p:spPr bwMode="auto">
            <a:xfrm flipH="1">
              <a:off x="8443730" y="3509355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grpSp>
          <p:nvGrpSpPr>
            <p:cNvPr id="639" name="Group 172"/>
            <p:cNvGrpSpPr>
              <a:grpSpLocks/>
            </p:cNvGrpSpPr>
            <p:nvPr/>
          </p:nvGrpSpPr>
          <p:grpSpPr bwMode="auto">
            <a:xfrm flipH="1">
              <a:off x="8287094" y="2553513"/>
              <a:ext cx="241371" cy="1089495"/>
              <a:chOff x="2605" y="328"/>
              <a:chExt cx="117" cy="1658"/>
            </a:xfrm>
          </p:grpSpPr>
          <p:sp>
            <p:nvSpPr>
              <p:cNvPr id="648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649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00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640" name="グループ化 823"/>
            <p:cNvGrpSpPr/>
            <p:nvPr/>
          </p:nvGrpSpPr>
          <p:grpSpPr>
            <a:xfrm>
              <a:off x="8320181" y="2750472"/>
              <a:ext cx="166847" cy="667108"/>
              <a:chOff x="8089336" y="1524062"/>
              <a:chExt cx="130706" cy="513160"/>
            </a:xfrm>
          </p:grpSpPr>
          <p:sp>
            <p:nvSpPr>
              <p:cNvPr id="645" name="Rectangle 173"/>
              <p:cNvSpPr>
                <a:spLocks noChangeArrowheads="1"/>
              </p:cNvSpPr>
              <p:nvPr/>
            </p:nvSpPr>
            <p:spPr bwMode="auto">
              <a:xfrm flipH="1">
                <a:off x="8089336" y="1524062"/>
                <a:ext cx="130706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W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46" name="Rectangle 174"/>
              <p:cNvSpPr>
                <a:spLocks noChangeArrowheads="1"/>
              </p:cNvSpPr>
              <p:nvPr/>
            </p:nvSpPr>
            <p:spPr bwMode="auto">
              <a:xfrm flipH="1">
                <a:off x="8104182" y="1697779"/>
                <a:ext cx="99880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D</a:t>
                </a:r>
                <a:endParaRPr kumimoji="1" lang="ja-JP" altLang="ja-JP" sz="140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47" name="Rectangle 175"/>
              <p:cNvSpPr>
                <a:spLocks noChangeArrowheads="1"/>
              </p:cNvSpPr>
              <p:nvPr/>
            </p:nvSpPr>
            <p:spPr bwMode="auto">
              <a:xfrm flipH="1">
                <a:off x="8097575" y="1871496"/>
                <a:ext cx="114677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M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</p:grpSp>
        <p:sp>
          <p:nvSpPr>
            <p:cNvPr id="641" name="Rectangle 335"/>
            <p:cNvSpPr>
              <a:spLocks noChangeArrowheads="1"/>
            </p:cNvSpPr>
            <p:nvPr/>
          </p:nvSpPr>
          <p:spPr bwMode="auto">
            <a:xfrm>
              <a:off x="8617422" y="2562242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642" name="Rectangle 335"/>
            <p:cNvSpPr>
              <a:spLocks noChangeArrowheads="1"/>
            </p:cNvSpPr>
            <p:nvPr/>
          </p:nvSpPr>
          <p:spPr bwMode="auto">
            <a:xfrm>
              <a:off x="8618616" y="285516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643" name="Rectangle 335"/>
            <p:cNvSpPr>
              <a:spLocks noChangeArrowheads="1"/>
            </p:cNvSpPr>
            <p:nvPr/>
          </p:nvSpPr>
          <p:spPr bwMode="auto">
            <a:xfrm>
              <a:off x="8613842" y="339840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644" name="正方形/長方形 643"/>
            <p:cNvSpPr/>
            <p:nvPr/>
          </p:nvSpPr>
          <p:spPr>
            <a:xfrm rot="5400000">
              <a:off x="8685891" y="3097140"/>
              <a:ext cx="364201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1400" dirty="0" smtClean="0">
                  <a:solidFill>
                    <a:srgbClr val="FFFF00"/>
                  </a:solidFill>
                  <a:cs typeface="ＭＳ Ｐゴシック" pitchFamily="50" charset="-128"/>
                </a:rPr>
                <a:t>…</a:t>
              </a:r>
              <a:endParaRPr lang="ja-JP" altLang="ja-JP" sz="14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</p:grpSp>
      <p:grpSp>
        <p:nvGrpSpPr>
          <p:cNvPr id="650" name="グループ化 649"/>
          <p:cNvGrpSpPr/>
          <p:nvPr/>
        </p:nvGrpSpPr>
        <p:grpSpPr>
          <a:xfrm>
            <a:off x="8002135" y="3113966"/>
            <a:ext cx="764403" cy="1089495"/>
            <a:chOff x="8287094" y="2553513"/>
            <a:chExt cx="764403" cy="1089495"/>
          </a:xfrm>
        </p:grpSpPr>
        <p:sp>
          <p:nvSpPr>
            <p:cNvPr id="651" name="Line 40"/>
            <p:cNvSpPr>
              <a:spLocks noChangeShapeType="1"/>
            </p:cNvSpPr>
            <p:nvPr/>
          </p:nvSpPr>
          <p:spPr bwMode="auto">
            <a:xfrm flipH="1">
              <a:off x="8469005" y="2666409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652" name="Line 40"/>
            <p:cNvSpPr>
              <a:spLocks noChangeShapeType="1"/>
            </p:cNvSpPr>
            <p:nvPr/>
          </p:nvSpPr>
          <p:spPr bwMode="auto">
            <a:xfrm flipH="1">
              <a:off x="8441209" y="2958540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653" name="Line 40"/>
            <p:cNvSpPr>
              <a:spLocks noChangeShapeType="1"/>
            </p:cNvSpPr>
            <p:nvPr/>
          </p:nvSpPr>
          <p:spPr bwMode="auto">
            <a:xfrm flipH="1">
              <a:off x="8443730" y="3509355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grpSp>
          <p:nvGrpSpPr>
            <p:cNvPr id="654" name="Group 172"/>
            <p:cNvGrpSpPr>
              <a:grpSpLocks/>
            </p:cNvGrpSpPr>
            <p:nvPr/>
          </p:nvGrpSpPr>
          <p:grpSpPr bwMode="auto">
            <a:xfrm flipH="1">
              <a:off x="8287094" y="2553513"/>
              <a:ext cx="241371" cy="1089495"/>
              <a:chOff x="2605" y="328"/>
              <a:chExt cx="117" cy="1658"/>
            </a:xfrm>
          </p:grpSpPr>
          <p:sp>
            <p:nvSpPr>
              <p:cNvPr id="663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664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655" name="グループ化 823"/>
            <p:cNvGrpSpPr/>
            <p:nvPr/>
          </p:nvGrpSpPr>
          <p:grpSpPr>
            <a:xfrm>
              <a:off x="8320181" y="2750474"/>
              <a:ext cx="166847" cy="667108"/>
              <a:chOff x="8089336" y="1524062"/>
              <a:chExt cx="130706" cy="513160"/>
            </a:xfrm>
          </p:grpSpPr>
          <p:sp>
            <p:nvSpPr>
              <p:cNvPr id="660" name="Rectangle 173"/>
              <p:cNvSpPr>
                <a:spLocks noChangeArrowheads="1"/>
              </p:cNvSpPr>
              <p:nvPr/>
            </p:nvSpPr>
            <p:spPr bwMode="auto">
              <a:xfrm flipH="1">
                <a:off x="8089336" y="1524062"/>
                <a:ext cx="130706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W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61" name="Rectangle 174"/>
              <p:cNvSpPr>
                <a:spLocks noChangeArrowheads="1"/>
              </p:cNvSpPr>
              <p:nvPr/>
            </p:nvSpPr>
            <p:spPr bwMode="auto">
              <a:xfrm flipH="1">
                <a:off x="8104182" y="1697779"/>
                <a:ext cx="99880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D</a:t>
                </a:r>
                <a:endParaRPr kumimoji="1" lang="ja-JP" altLang="ja-JP" sz="140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662" name="Rectangle 175"/>
              <p:cNvSpPr>
                <a:spLocks noChangeArrowheads="1"/>
              </p:cNvSpPr>
              <p:nvPr/>
            </p:nvSpPr>
            <p:spPr bwMode="auto">
              <a:xfrm flipH="1">
                <a:off x="8097575" y="1871496"/>
                <a:ext cx="114677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M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</p:grpSp>
        <p:sp>
          <p:nvSpPr>
            <p:cNvPr id="656" name="Rectangle 335"/>
            <p:cNvSpPr>
              <a:spLocks noChangeArrowheads="1"/>
            </p:cNvSpPr>
            <p:nvPr/>
          </p:nvSpPr>
          <p:spPr bwMode="auto">
            <a:xfrm>
              <a:off x="8617422" y="2562242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657" name="Rectangle 335"/>
            <p:cNvSpPr>
              <a:spLocks noChangeArrowheads="1"/>
            </p:cNvSpPr>
            <p:nvPr/>
          </p:nvSpPr>
          <p:spPr bwMode="auto">
            <a:xfrm>
              <a:off x="8618616" y="285516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658" name="Rectangle 335"/>
            <p:cNvSpPr>
              <a:spLocks noChangeArrowheads="1"/>
            </p:cNvSpPr>
            <p:nvPr/>
          </p:nvSpPr>
          <p:spPr bwMode="auto">
            <a:xfrm>
              <a:off x="8613842" y="339840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659" name="正方形/長方形 658"/>
            <p:cNvSpPr/>
            <p:nvPr/>
          </p:nvSpPr>
          <p:spPr>
            <a:xfrm rot="5400000">
              <a:off x="8685891" y="3097140"/>
              <a:ext cx="364201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1400" dirty="0" smtClean="0">
                  <a:solidFill>
                    <a:srgbClr val="FFFF00"/>
                  </a:solidFill>
                  <a:cs typeface="ＭＳ Ｐゴシック" pitchFamily="50" charset="-128"/>
                </a:rPr>
                <a:t>…</a:t>
              </a:r>
              <a:endParaRPr lang="ja-JP" altLang="ja-JP" sz="14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50" name="直線矢印コネクタ 549"/>
          <p:cNvCxnSpPr/>
          <p:nvPr/>
        </p:nvCxnSpPr>
        <p:spPr>
          <a:xfrm rot="5400000" flipH="1" flipV="1">
            <a:off x="6648816" y="5215743"/>
            <a:ext cx="573206" cy="11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2" name="直線矢印コネクタ 551"/>
          <p:cNvCxnSpPr/>
          <p:nvPr/>
        </p:nvCxnSpPr>
        <p:spPr>
          <a:xfrm rot="5400000" flipH="1" flipV="1">
            <a:off x="2224592" y="5227119"/>
            <a:ext cx="573206" cy="11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3" name="Oval 98"/>
          <p:cNvSpPr>
            <a:spLocks noChangeArrowheads="1"/>
          </p:cNvSpPr>
          <p:nvPr/>
        </p:nvSpPr>
        <p:spPr bwMode="auto">
          <a:xfrm>
            <a:off x="5162251" y="1500807"/>
            <a:ext cx="239121" cy="418941"/>
          </a:xfrm>
          <a:prstGeom prst="ellipse">
            <a:avLst/>
          </a:prstGeom>
          <a:noFill/>
          <a:ln w="28575" cap="rnd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304" name="Oval 99"/>
          <p:cNvSpPr>
            <a:spLocks noChangeArrowheads="1"/>
          </p:cNvSpPr>
          <p:nvPr/>
        </p:nvSpPr>
        <p:spPr bwMode="auto">
          <a:xfrm>
            <a:off x="5281812" y="1500807"/>
            <a:ext cx="237094" cy="418941"/>
          </a:xfrm>
          <a:prstGeom prst="ellipse">
            <a:avLst/>
          </a:prstGeom>
          <a:noFill/>
          <a:ln w="28575" cap="rnd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305" name="Line 123"/>
          <p:cNvSpPr>
            <a:spLocks noChangeShapeType="1"/>
          </p:cNvSpPr>
          <p:nvPr/>
        </p:nvSpPr>
        <p:spPr bwMode="auto">
          <a:xfrm flipV="1">
            <a:off x="4768700" y="1929057"/>
            <a:ext cx="1207483" cy="0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grpSp>
        <p:nvGrpSpPr>
          <p:cNvPr id="3" name="グループ化 249"/>
          <p:cNvGrpSpPr/>
          <p:nvPr/>
        </p:nvGrpSpPr>
        <p:grpSpPr>
          <a:xfrm>
            <a:off x="3358515" y="1949971"/>
            <a:ext cx="887584" cy="421006"/>
            <a:chOff x="3064950" y="2124224"/>
            <a:chExt cx="695325" cy="323851"/>
          </a:xfrm>
          <a:solidFill>
            <a:srgbClr val="FFFF00"/>
          </a:solidFill>
        </p:grpSpPr>
        <p:grpSp>
          <p:nvGrpSpPr>
            <p:cNvPr id="4" name="Group 282"/>
            <p:cNvGrpSpPr>
              <a:grpSpLocks/>
            </p:cNvGrpSpPr>
            <p:nvPr/>
          </p:nvGrpSpPr>
          <p:grpSpPr bwMode="auto">
            <a:xfrm>
              <a:off x="3064950" y="2124224"/>
              <a:ext cx="46037" cy="46037"/>
              <a:chOff x="1998" y="1318"/>
              <a:chExt cx="29" cy="29"/>
            </a:xfrm>
            <a:grpFill/>
          </p:grpSpPr>
          <p:sp>
            <p:nvSpPr>
              <p:cNvPr id="341" name="Oval 280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42" name="Oval 281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5" name="Group 285"/>
            <p:cNvGrpSpPr>
              <a:grpSpLocks/>
            </p:cNvGrpSpPr>
            <p:nvPr/>
          </p:nvGrpSpPr>
          <p:grpSpPr bwMode="auto">
            <a:xfrm>
              <a:off x="3064950" y="2263924"/>
              <a:ext cx="46037" cy="46037"/>
              <a:chOff x="1998" y="1406"/>
              <a:chExt cx="29" cy="29"/>
            </a:xfrm>
            <a:grpFill/>
          </p:grpSpPr>
          <p:sp>
            <p:nvSpPr>
              <p:cNvPr id="339" name="Oval 283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40" name="Oval 284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6" name="Group 288"/>
            <p:cNvGrpSpPr>
              <a:grpSpLocks/>
            </p:cNvGrpSpPr>
            <p:nvPr/>
          </p:nvGrpSpPr>
          <p:grpSpPr bwMode="auto">
            <a:xfrm>
              <a:off x="3064950" y="2402037"/>
              <a:ext cx="46037" cy="46037"/>
              <a:chOff x="1998" y="1493"/>
              <a:chExt cx="29" cy="29"/>
            </a:xfrm>
            <a:grpFill/>
          </p:grpSpPr>
          <p:sp>
            <p:nvSpPr>
              <p:cNvPr id="337" name="Oval 286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38" name="Oval 287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7" name="Group 291"/>
            <p:cNvGrpSpPr>
              <a:grpSpLocks/>
            </p:cNvGrpSpPr>
            <p:nvPr/>
          </p:nvGrpSpPr>
          <p:grpSpPr bwMode="auto">
            <a:xfrm>
              <a:off x="3064950" y="2124224"/>
              <a:ext cx="46037" cy="46037"/>
              <a:chOff x="1998" y="1318"/>
              <a:chExt cx="29" cy="29"/>
            </a:xfrm>
            <a:grpFill/>
          </p:grpSpPr>
          <p:sp>
            <p:nvSpPr>
              <p:cNvPr id="335" name="Oval 289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36" name="Oval 290"/>
              <p:cNvSpPr>
                <a:spLocks noChangeArrowheads="1"/>
              </p:cNvSpPr>
              <p:nvPr/>
            </p:nvSpPr>
            <p:spPr bwMode="auto">
              <a:xfrm>
                <a:off x="1998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8" name="Group 294"/>
            <p:cNvGrpSpPr>
              <a:grpSpLocks/>
            </p:cNvGrpSpPr>
            <p:nvPr/>
          </p:nvGrpSpPr>
          <p:grpSpPr bwMode="auto">
            <a:xfrm>
              <a:off x="3064950" y="2263924"/>
              <a:ext cx="46037" cy="46037"/>
              <a:chOff x="1998" y="1406"/>
              <a:chExt cx="29" cy="29"/>
            </a:xfrm>
            <a:grpFill/>
          </p:grpSpPr>
          <p:sp>
            <p:nvSpPr>
              <p:cNvPr id="333" name="Oval 292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34" name="Oval 293"/>
              <p:cNvSpPr>
                <a:spLocks noChangeArrowheads="1"/>
              </p:cNvSpPr>
              <p:nvPr/>
            </p:nvSpPr>
            <p:spPr bwMode="auto">
              <a:xfrm>
                <a:off x="1998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9" name="Group 297"/>
            <p:cNvGrpSpPr>
              <a:grpSpLocks/>
            </p:cNvGrpSpPr>
            <p:nvPr/>
          </p:nvGrpSpPr>
          <p:grpSpPr bwMode="auto">
            <a:xfrm>
              <a:off x="3064950" y="2402037"/>
              <a:ext cx="46037" cy="46037"/>
              <a:chOff x="1998" y="1493"/>
              <a:chExt cx="29" cy="29"/>
            </a:xfrm>
            <a:grpFill/>
          </p:grpSpPr>
          <p:sp>
            <p:nvSpPr>
              <p:cNvPr id="331" name="Oval 295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32" name="Oval 296"/>
              <p:cNvSpPr>
                <a:spLocks noChangeArrowheads="1"/>
              </p:cNvSpPr>
              <p:nvPr/>
            </p:nvSpPr>
            <p:spPr bwMode="auto">
              <a:xfrm>
                <a:off x="1998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10" name="Group 318"/>
            <p:cNvGrpSpPr>
              <a:grpSpLocks/>
            </p:cNvGrpSpPr>
            <p:nvPr/>
          </p:nvGrpSpPr>
          <p:grpSpPr bwMode="auto">
            <a:xfrm>
              <a:off x="3714238" y="2124225"/>
              <a:ext cx="46037" cy="46038"/>
              <a:chOff x="2407" y="1318"/>
              <a:chExt cx="29" cy="29"/>
            </a:xfrm>
            <a:grpFill/>
          </p:grpSpPr>
          <p:sp>
            <p:nvSpPr>
              <p:cNvPr id="329" name="Oval 316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30" name="Oval 317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11" name="Group 321"/>
            <p:cNvGrpSpPr>
              <a:grpSpLocks/>
            </p:cNvGrpSpPr>
            <p:nvPr/>
          </p:nvGrpSpPr>
          <p:grpSpPr bwMode="auto">
            <a:xfrm>
              <a:off x="3714238" y="2263925"/>
              <a:ext cx="46037" cy="46038"/>
              <a:chOff x="2407" y="1406"/>
              <a:chExt cx="29" cy="29"/>
            </a:xfrm>
            <a:grpFill/>
          </p:grpSpPr>
          <p:sp>
            <p:nvSpPr>
              <p:cNvPr id="327" name="Oval 319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28" name="Oval 320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12" name="Group 324"/>
            <p:cNvGrpSpPr>
              <a:grpSpLocks/>
            </p:cNvGrpSpPr>
            <p:nvPr/>
          </p:nvGrpSpPr>
          <p:grpSpPr bwMode="auto">
            <a:xfrm>
              <a:off x="3714238" y="2402037"/>
              <a:ext cx="46037" cy="46038"/>
              <a:chOff x="2407" y="1493"/>
              <a:chExt cx="29" cy="29"/>
            </a:xfrm>
            <a:grpFill/>
          </p:grpSpPr>
          <p:sp>
            <p:nvSpPr>
              <p:cNvPr id="325" name="Oval 322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26" name="Oval 323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13" name="Group 327"/>
            <p:cNvGrpSpPr>
              <a:grpSpLocks/>
            </p:cNvGrpSpPr>
            <p:nvPr/>
          </p:nvGrpSpPr>
          <p:grpSpPr bwMode="auto">
            <a:xfrm>
              <a:off x="3714238" y="2124225"/>
              <a:ext cx="46037" cy="46038"/>
              <a:chOff x="2407" y="1318"/>
              <a:chExt cx="29" cy="29"/>
            </a:xfrm>
            <a:grpFill/>
          </p:grpSpPr>
          <p:sp>
            <p:nvSpPr>
              <p:cNvPr id="323" name="Oval 325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24" name="Oval 326"/>
              <p:cNvSpPr>
                <a:spLocks noChangeArrowheads="1"/>
              </p:cNvSpPr>
              <p:nvPr/>
            </p:nvSpPr>
            <p:spPr bwMode="auto">
              <a:xfrm>
                <a:off x="240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14" name="Group 330"/>
            <p:cNvGrpSpPr>
              <a:grpSpLocks/>
            </p:cNvGrpSpPr>
            <p:nvPr/>
          </p:nvGrpSpPr>
          <p:grpSpPr bwMode="auto">
            <a:xfrm>
              <a:off x="3714238" y="2263925"/>
              <a:ext cx="46037" cy="46038"/>
              <a:chOff x="2407" y="1406"/>
              <a:chExt cx="29" cy="29"/>
            </a:xfrm>
            <a:grpFill/>
          </p:grpSpPr>
          <p:sp>
            <p:nvSpPr>
              <p:cNvPr id="321" name="Oval 328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22" name="Oval 329"/>
              <p:cNvSpPr>
                <a:spLocks noChangeArrowheads="1"/>
              </p:cNvSpPr>
              <p:nvPr/>
            </p:nvSpPr>
            <p:spPr bwMode="auto">
              <a:xfrm>
                <a:off x="240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15" name="Group 333"/>
            <p:cNvGrpSpPr>
              <a:grpSpLocks/>
            </p:cNvGrpSpPr>
            <p:nvPr/>
          </p:nvGrpSpPr>
          <p:grpSpPr bwMode="auto">
            <a:xfrm>
              <a:off x="3714238" y="2402037"/>
              <a:ext cx="46037" cy="46038"/>
              <a:chOff x="2407" y="1493"/>
              <a:chExt cx="29" cy="29"/>
            </a:xfrm>
            <a:grpFill/>
          </p:grpSpPr>
          <p:sp>
            <p:nvSpPr>
              <p:cNvPr id="319" name="Oval 331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20" name="Oval 332"/>
              <p:cNvSpPr>
                <a:spLocks noChangeArrowheads="1"/>
              </p:cNvSpPr>
              <p:nvPr/>
            </p:nvSpPr>
            <p:spPr bwMode="auto">
              <a:xfrm>
                <a:off x="240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</p:grpSp>
      <p:sp>
        <p:nvSpPr>
          <p:cNvPr id="343" name="Line 39"/>
          <p:cNvSpPr>
            <a:spLocks noChangeShapeType="1"/>
          </p:cNvSpPr>
          <p:nvPr/>
        </p:nvSpPr>
        <p:spPr bwMode="auto">
          <a:xfrm>
            <a:off x="2910671" y="925176"/>
            <a:ext cx="1756929" cy="2063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grpSp>
        <p:nvGrpSpPr>
          <p:cNvPr id="16" name="グループ化 521"/>
          <p:cNvGrpSpPr/>
          <p:nvPr/>
        </p:nvGrpSpPr>
        <p:grpSpPr>
          <a:xfrm>
            <a:off x="1354552" y="1510395"/>
            <a:ext cx="1232080" cy="425134"/>
            <a:chOff x="1700022" y="559525"/>
            <a:chExt cx="965200" cy="272325"/>
          </a:xfrm>
        </p:grpSpPr>
        <p:sp>
          <p:nvSpPr>
            <p:cNvPr id="345" name="Freeform 24"/>
            <p:cNvSpPr>
              <a:spLocks/>
            </p:cNvSpPr>
            <p:nvPr/>
          </p:nvSpPr>
          <p:spPr bwMode="auto">
            <a:xfrm>
              <a:off x="1993143" y="654050"/>
              <a:ext cx="95238" cy="87312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0" y="55"/>
                </a:cxn>
              </a:cxnLst>
              <a:rect l="0" t="0" r="r" b="b"/>
              <a:pathLst>
                <a:path w="52" h="55">
                  <a:moveTo>
                    <a:pt x="52" y="0"/>
                  </a:moveTo>
                  <a:cubicBezTo>
                    <a:pt x="23" y="0"/>
                    <a:pt x="0" y="25"/>
                    <a:pt x="0" y="55"/>
                  </a:cubicBezTo>
                </a:path>
              </a:pathLst>
            </a:cu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346" name="Line 28"/>
            <p:cNvSpPr>
              <a:spLocks noChangeShapeType="1"/>
            </p:cNvSpPr>
            <p:nvPr/>
          </p:nvSpPr>
          <p:spPr bwMode="auto">
            <a:xfrm>
              <a:off x="2057400" y="655637"/>
              <a:ext cx="233171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347" name="Freeform 31"/>
            <p:cNvSpPr>
              <a:spLocks/>
            </p:cNvSpPr>
            <p:nvPr/>
          </p:nvSpPr>
          <p:spPr bwMode="auto">
            <a:xfrm>
              <a:off x="2267746" y="654050"/>
              <a:ext cx="98901" cy="873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4" y="55"/>
                </a:cxn>
              </a:cxnLst>
              <a:rect l="0" t="0" r="r" b="b"/>
              <a:pathLst>
                <a:path w="54" h="55">
                  <a:moveTo>
                    <a:pt x="0" y="0"/>
                  </a:moveTo>
                  <a:cubicBezTo>
                    <a:pt x="30" y="0"/>
                    <a:pt x="54" y="25"/>
                    <a:pt x="54" y="55"/>
                  </a:cubicBezTo>
                </a:path>
              </a:pathLst>
            </a:cu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grpSp>
          <p:nvGrpSpPr>
            <p:cNvPr id="17" name="グループ化 520"/>
            <p:cNvGrpSpPr/>
            <p:nvPr/>
          </p:nvGrpSpPr>
          <p:grpSpPr>
            <a:xfrm>
              <a:off x="1833371" y="731519"/>
              <a:ext cx="704089" cy="95569"/>
              <a:chOff x="1833371" y="708661"/>
              <a:chExt cx="704089" cy="118428"/>
            </a:xfrm>
          </p:grpSpPr>
          <p:sp>
            <p:nvSpPr>
              <p:cNvPr id="351" name="Freeform 25"/>
              <p:cNvSpPr>
                <a:spLocks/>
              </p:cNvSpPr>
              <p:nvPr/>
            </p:nvSpPr>
            <p:spPr bwMode="auto">
              <a:xfrm>
                <a:off x="1833371" y="708661"/>
                <a:ext cx="80165" cy="118428"/>
              </a:xfrm>
              <a:custGeom>
                <a:avLst/>
                <a:gdLst/>
                <a:ahLst/>
                <a:cxnLst>
                  <a:cxn ang="0">
                    <a:pos x="51" y="54"/>
                  </a:cxn>
                  <a:cxn ang="0">
                    <a:pos x="0" y="0"/>
                  </a:cxn>
                </a:cxnLst>
                <a:rect l="0" t="0" r="r" b="b"/>
                <a:pathLst>
                  <a:path w="51" h="54">
                    <a:moveTo>
                      <a:pt x="51" y="54"/>
                    </a:moveTo>
                    <a:cubicBezTo>
                      <a:pt x="23" y="54"/>
                      <a:pt x="0" y="30"/>
                      <a:pt x="0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52" name="Freeform 26"/>
              <p:cNvSpPr>
                <a:spLocks/>
              </p:cNvSpPr>
              <p:nvPr/>
            </p:nvSpPr>
            <p:spPr bwMode="auto">
              <a:xfrm>
                <a:off x="1913537" y="708661"/>
                <a:ext cx="81738" cy="118428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52" y="0"/>
                  </a:cxn>
                </a:cxnLst>
                <a:rect l="0" t="0" r="r" b="b"/>
                <a:pathLst>
                  <a:path w="52" h="54">
                    <a:moveTo>
                      <a:pt x="0" y="54"/>
                    </a:moveTo>
                    <a:cubicBezTo>
                      <a:pt x="29" y="54"/>
                      <a:pt x="52" y="30"/>
                      <a:pt x="52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53" name="Freeform 32"/>
              <p:cNvSpPr>
                <a:spLocks/>
              </p:cNvSpPr>
              <p:nvPr/>
            </p:nvSpPr>
            <p:spPr bwMode="auto">
              <a:xfrm>
                <a:off x="2452579" y="708661"/>
                <a:ext cx="84881" cy="118428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54" y="0"/>
                  </a:cxn>
                </a:cxnLst>
                <a:rect l="0" t="0" r="r" b="b"/>
                <a:pathLst>
                  <a:path w="54" h="54">
                    <a:moveTo>
                      <a:pt x="0" y="54"/>
                    </a:moveTo>
                    <a:cubicBezTo>
                      <a:pt x="30" y="54"/>
                      <a:pt x="54" y="30"/>
                      <a:pt x="54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54" name="Freeform 33"/>
              <p:cNvSpPr>
                <a:spLocks/>
              </p:cNvSpPr>
              <p:nvPr/>
            </p:nvSpPr>
            <p:spPr bwMode="auto">
              <a:xfrm>
                <a:off x="2366125" y="708661"/>
                <a:ext cx="86453" cy="118428"/>
              </a:xfrm>
              <a:custGeom>
                <a:avLst/>
                <a:gdLst/>
                <a:ahLst/>
                <a:cxnLst>
                  <a:cxn ang="0">
                    <a:pos x="55" y="54"/>
                  </a:cxn>
                  <a:cxn ang="0">
                    <a:pos x="0" y="0"/>
                  </a:cxn>
                </a:cxnLst>
                <a:rect l="0" t="0" r="r" b="b"/>
                <a:pathLst>
                  <a:path w="55" h="54">
                    <a:moveTo>
                      <a:pt x="55" y="54"/>
                    </a:moveTo>
                    <a:cubicBezTo>
                      <a:pt x="25" y="54"/>
                      <a:pt x="0" y="30"/>
                      <a:pt x="0" y="0"/>
                    </a:cubicBezTo>
                  </a:path>
                </a:pathLst>
              </a:cu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sp>
          <p:nvSpPr>
            <p:cNvPr id="349" name="Oval 35"/>
            <p:cNvSpPr>
              <a:spLocks noChangeArrowheads="1"/>
            </p:cNvSpPr>
            <p:nvPr/>
          </p:nvSpPr>
          <p:spPr bwMode="auto">
            <a:xfrm>
              <a:off x="2113980" y="559525"/>
              <a:ext cx="103440" cy="84031"/>
            </a:xfrm>
            <a:prstGeom prst="ellipse">
              <a:avLst/>
            </a:prstGeom>
            <a:noFill/>
            <a:ln w="28575" cap="rnd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350" name="Line 40"/>
            <p:cNvSpPr>
              <a:spLocks noChangeShapeType="1"/>
            </p:cNvSpPr>
            <p:nvPr/>
          </p:nvSpPr>
          <p:spPr bwMode="auto">
            <a:xfrm>
              <a:off x="1700022" y="830263"/>
              <a:ext cx="965200" cy="1587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</p:grpSp>
      <p:sp>
        <p:nvSpPr>
          <p:cNvPr id="356" name="Line 40"/>
          <p:cNvSpPr>
            <a:spLocks noChangeShapeType="1"/>
          </p:cNvSpPr>
          <p:nvPr/>
        </p:nvSpPr>
        <p:spPr bwMode="auto">
          <a:xfrm>
            <a:off x="851781" y="933448"/>
            <a:ext cx="367919" cy="0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357" name="Line 40"/>
          <p:cNvSpPr>
            <a:spLocks noChangeShapeType="1"/>
          </p:cNvSpPr>
          <p:nvPr/>
        </p:nvSpPr>
        <p:spPr bwMode="auto">
          <a:xfrm>
            <a:off x="879577" y="1486630"/>
            <a:ext cx="367919" cy="0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358" name="Line 40"/>
          <p:cNvSpPr>
            <a:spLocks noChangeShapeType="1"/>
          </p:cNvSpPr>
          <p:nvPr/>
        </p:nvSpPr>
        <p:spPr bwMode="auto">
          <a:xfrm>
            <a:off x="877056" y="2888875"/>
            <a:ext cx="367919" cy="0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grpSp>
        <p:nvGrpSpPr>
          <p:cNvPr id="18" name="グループ化 213"/>
          <p:cNvGrpSpPr/>
          <p:nvPr/>
        </p:nvGrpSpPr>
        <p:grpSpPr>
          <a:xfrm>
            <a:off x="1160235" y="531567"/>
            <a:ext cx="241371" cy="2747951"/>
            <a:chOff x="4135438" y="520700"/>
            <a:chExt cx="185737" cy="2632075"/>
          </a:xfrm>
        </p:grpSpPr>
        <p:grpSp>
          <p:nvGrpSpPr>
            <p:cNvPr id="19" name="Group 172"/>
            <p:cNvGrpSpPr>
              <a:grpSpLocks/>
            </p:cNvGrpSpPr>
            <p:nvPr/>
          </p:nvGrpSpPr>
          <p:grpSpPr bwMode="auto">
            <a:xfrm>
              <a:off x="4135438" y="520700"/>
              <a:ext cx="185737" cy="2632075"/>
              <a:chOff x="2605" y="328"/>
              <a:chExt cx="117" cy="1658"/>
            </a:xfrm>
          </p:grpSpPr>
          <p:sp>
            <p:nvSpPr>
              <p:cNvPr id="364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65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sp>
          <p:nvSpPr>
            <p:cNvPr id="361" name="Rectangle 173"/>
            <p:cNvSpPr>
              <a:spLocks noChangeArrowheads="1"/>
            </p:cNvSpPr>
            <p:nvPr/>
          </p:nvSpPr>
          <p:spPr bwMode="auto">
            <a:xfrm>
              <a:off x="4167188" y="1552167"/>
              <a:ext cx="128390" cy="2063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W</a:t>
              </a:r>
              <a:endParaRPr kumimoji="1" lang="ja-JP" altLang="ja-JP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362" name="Rectangle 174"/>
            <p:cNvSpPr>
              <a:spLocks noChangeArrowheads="1"/>
            </p:cNvSpPr>
            <p:nvPr/>
          </p:nvSpPr>
          <p:spPr bwMode="auto">
            <a:xfrm>
              <a:off x="4183063" y="1768475"/>
              <a:ext cx="98110" cy="2063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4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D</a:t>
              </a:r>
              <a:endParaRPr kumimoji="1" lang="ja-JP" altLang="ja-JP" sz="14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363" name="Rectangle 175"/>
            <p:cNvSpPr>
              <a:spLocks noChangeArrowheads="1"/>
            </p:cNvSpPr>
            <p:nvPr/>
          </p:nvSpPr>
          <p:spPr bwMode="auto">
            <a:xfrm>
              <a:off x="4175125" y="1984785"/>
              <a:ext cx="112645" cy="2063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M</a:t>
              </a:r>
              <a:endParaRPr kumimoji="1" lang="ja-JP" altLang="ja-JP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</p:grpSp>
      <p:sp>
        <p:nvSpPr>
          <p:cNvPr id="367" name="Line 40"/>
          <p:cNvSpPr>
            <a:spLocks noChangeShapeType="1"/>
          </p:cNvSpPr>
          <p:nvPr/>
        </p:nvSpPr>
        <p:spPr bwMode="auto">
          <a:xfrm flipH="1">
            <a:off x="2744073" y="930880"/>
            <a:ext cx="367919" cy="0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368" name="Line 40"/>
          <p:cNvSpPr>
            <a:spLocks noChangeShapeType="1"/>
          </p:cNvSpPr>
          <p:nvPr/>
        </p:nvSpPr>
        <p:spPr bwMode="auto">
          <a:xfrm flipH="1">
            <a:off x="2716277" y="1484063"/>
            <a:ext cx="367919" cy="0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369" name="Line 40"/>
          <p:cNvSpPr>
            <a:spLocks noChangeShapeType="1"/>
          </p:cNvSpPr>
          <p:nvPr/>
        </p:nvSpPr>
        <p:spPr bwMode="auto">
          <a:xfrm flipH="1">
            <a:off x="2718798" y="2886308"/>
            <a:ext cx="367919" cy="0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grpSp>
        <p:nvGrpSpPr>
          <p:cNvPr id="20" name="グループ化 213"/>
          <p:cNvGrpSpPr/>
          <p:nvPr/>
        </p:nvGrpSpPr>
        <p:grpSpPr>
          <a:xfrm flipH="1">
            <a:off x="2562166" y="528999"/>
            <a:ext cx="241371" cy="2747951"/>
            <a:chOff x="4135438" y="520700"/>
            <a:chExt cx="185737" cy="2632075"/>
          </a:xfrm>
        </p:grpSpPr>
        <p:grpSp>
          <p:nvGrpSpPr>
            <p:cNvPr id="21" name="Group 172"/>
            <p:cNvGrpSpPr>
              <a:grpSpLocks/>
            </p:cNvGrpSpPr>
            <p:nvPr/>
          </p:nvGrpSpPr>
          <p:grpSpPr bwMode="auto">
            <a:xfrm>
              <a:off x="4135438" y="520700"/>
              <a:ext cx="185737" cy="2632075"/>
              <a:chOff x="2605" y="328"/>
              <a:chExt cx="117" cy="1658"/>
            </a:xfrm>
          </p:grpSpPr>
          <p:sp>
            <p:nvSpPr>
              <p:cNvPr id="375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76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sp>
          <p:nvSpPr>
            <p:cNvPr id="372" name="Rectangle 173"/>
            <p:cNvSpPr>
              <a:spLocks noChangeArrowheads="1"/>
            </p:cNvSpPr>
            <p:nvPr/>
          </p:nvSpPr>
          <p:spPr bwMode="auto">
            <a:xfrm>
              <a:off x="4171848" y="1552167"/>
              <a:ext cx="128390" cy="2063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W</a:t>
              </a:r>
              <a:endParaRPr kumimoji="1" lang="ja-JP" altLang="ja-JP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373" name="Rectangle 174"/>
            <p:cNvSpPr>
              <a:spLocks noChangeArrowheads="1"/>
            </p:cNvSpPr>
            <p:nvPr/>
          </p:nvSpPr>
          <p:spPr bwMode="auto">
            <a:xfrm>
              <a:off x="4187545" y="1768475"/>
              <a:ext cx="98110" cy="2063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4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D</a:t>
              </a:r>
              <a:endParaRPr kumimoji="1" lang="ja-JP" altLang="ja-JP" sz="14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374" name="Rectangle 175"/>
            <p:cNvSpPr>
              <a:spLocks noChangeArrowheads="1"/>
            </p:cNvSpPr>
            <p:nvPr/>
          </p:nvSpPr>
          <p:spPr bwMode="auto">
            <a:xfrm>
              <a:off x="4179500" y="1984785"/>
              <a:ext cx="112645" cy="2063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M</a:t>
              </a:r>
              <a:endParaRPr kumimoji="1" lang="ja-JP" altLang="ja-JP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</p:grpSp>
      <p:sp>
        <p:nvSpPr>
          <p:cNvPr id="377" name="Rectangle 335"/>
          <p:cNvSpPr>
            <a:spLocks noChangeArrowheads="1"/>
          </p:cNvSpPr>
          <p:nvPr/>
        </p:nvSpPr>
        <p:spPr bwMode="auto">
          <a:xfrm>
            <a:off x="2898180" y="779658"/>
            <a:ext cx="960536" cy="275237"/>
          </a:xfrm>
          <a:prstGeom prst="rect">
            <a:avLst/>
          </a:prstGeom>
          <a:solidFill>
            <a:schemeClr val="bg1"/>
          </a:solidFill>
          <a:ln w="15875" cap="rnd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ja-JP" sz="1400" dirty="0" smtClean="0">
                <a:solidFill>
                  <a:srgbClr val="000000"/>
                </a:solidFill>
                <a:cs typeface="Arial" pitchFamily="34" charset="0"/>
              </a:rPr>
              <a:t>Encoder</a:t>
            </a:r>
            <a:endParaRPr lang="ja-JP" altLang="ja-JP" sz="1400" b="0" dirty="0" smtClean="0">
              <a:cs typeface="ＭＳ Ｐゴシック" pitchFamily="50" charset="-128"/>
            </a:endParaRPr>
          </a:p>
        </p:txBody>
      </p:sp>
      <p:grpSp>
        <p:nvGrpSpPr>
          <p:cNvPr id="22" name="グループ化 220"/>
          <p:cNvGrpSpPr/>
          <p:nvPr/>
        </p:nvGrpSpPr>
        <p:grpSpPr>
          <a:xfrm>
            <a:off x="497603" y="1949972"/>
            <a:ext cx="58766" cy="421005"/>
            <a:chOff x="1963738" y="2124225"/>
            <a:chExt cx="46037" cy="323850"/>
          </a:xfrm>
          <a:solidFill>
            <a:srgbClr val="FFFF00"/>
          </a:solidFill>
        </p:grpSpPr>
        <p:grpSp>
          <p:nvGrpSpPr>
            <p:cNvPr id="23" name="Group 300"/>
            <p:cNvGrpSpPr>
              <a:grpSpLocks/>
            </p:cNvGrpSpPr>
            <p:nvPr/>
          </p:nvGrpSpPr>
          <p:grpSpPr bwMode="auto">
            <a:xfrm>
              <a:off x="1963738" y="2124225"/>
              <a:ext cx="46037" cy="46038"/>
              <a:chOff x="1237" y="1318"/>
              <a:chExt cx="29" cy="29"/>
            </a:xfrm>
            <a:grpFill/>
          </p:grpSpPr>
          <p:sp>
            <p:nvSpPr>
              <p:cNvPr id="395" name="Oval 298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96" name="Oval 299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24" name="Group 303"/>
            <p:cNvGrpSpPr>
              <a:grpSpLocks/>
            </p:cNvGrpSpPr>
            <p:nvPr/>
          </p:nvGrpSpPr>
          <p:grpSpPr bwMode="auto">
            <a:xfrm>
              <a:off x="1963738" y="2263925"/>
              <a:ext cx="46037" cy="46038"/>
              <a:chOff x="1237" y="1406"/>
              <a:chExt cx="29" cy="29"/>
            </a:xfrm>
            <a:grpFill/>
          </p:grpSpPr>
          <p:sp>
            <p:nvSpPr>
              <p:cNvPr id="393" name="Oval 301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94" name="Oval 302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25" name="Group 306"/>
            <p:cNvGrpSpPr>
              <a:grpSpLocks/>
            </p:cNvGrpSpPr>
            <p:nvPr/>
          </p:nvGrpSpPr>
          <p:grpSpPr bwMode="auto">
            <a:xfrm>
              <a:off x="1963738" y="2402037"/>
              <a:ext cx="46037" cy="46038"/>
              <a:chOff x="1237" y="1493"/>
              <a:chExt cx="29" cy="29"/>
            </a:xfrm>
            <a:grpFill/>
          </p:grpSpPr>
          <p:sp>
            <p:nvSpPr>
              <p:cNvPr id="391" name="Oval 304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92" name="Oval 305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26" name="Group 309"/>
            <p:cNvGrpSpPr>
              <a:grpSpLocks/>
            </p:cNvGrpSpPr>
            <p:nvPr/>
          </p:nvGrpSpPr>
          <p:grpSpPr bwMode="auto">
            <a:xfrm>
              <a:off x="1963738" y="2124225"/>
              <a:ext cx="46037" cy="46038"/>
              <a:chOff x="1237" y="1318"/>
              <a:chExt cx="29" cy="29"/>
            </a:xfrm>
            <a:grpFill/>
          </p:grpSpPr>
          <p:sp>
            <p:nvSpPr>
              <p:cNvPr id="389" name="Oval 307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90" name="Oval 308"/>
              <p:cNvSpPr>
                <a:spLocks noChangeArrowheads="1"/>
              </p:cNvSpPr>
              <p:nvPr/>
            </p:nvSpPr>
            <p:spPr bwMode="auto">
              <a:xfrm>
                <a:off x="1237" y="1318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27" name="Group 312"/>
            <p:cNvGrpSpPr>
              <a:grpSpLocks/>
            </p:cNvGrpSpPr>
            <p:nvPr/>
          </p:nvGrpSpPr>
          <p:grpSpPr bwMode="auto">
            <a:xfrm>
              <a:off x="1963738" y="2263925"/>
              <a:ext cx="46037" cy="46038"/>
              <a:chOff x="1237" y="1406"/>
              <a:chExt cx="29" cy="29"/>
            </a:xfrm>
            <a:grpFill/>
          </p:grpSpPr>
          <p:sp>
            <p:nvSpPr>
              <p:cNvPr id="387" name="Oval 310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88" name="Oval 311"/>
              <p:cNvSpPr>
                <a:spLocks noChangeArrowheads="1"/>
              </p:cNvSpPr>
              <p:nvPr/>
            </p:nvSpPr>
            <p:spPr bwMode="auto">
              <a:xfrm>
                <a:off x="1237" y="1406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28" name="Group 315"/>
            <p:cNvGrpSpPr>
              <a:grpSpLocks/>
            </p:cNvGrpSpPr>
            <p:nvPr/>
          </p:nvGrpSpPr>
          <p:grpSpPr bwMode="auto">
            <a:xfrm>
              <a:off x="1963738" y="2402037"/>
              <a:ext cx="46037" cy="46038"/>
              <a:chOff x="1237" y="1493"/>
              <a:chExt cx="29" cy="29"/>
            </a:xfrm>
            <a:grpFill/>
          </p:grpSpPr>
          <p:sp>
            <p:nvSpPr>
              <p:cNvPr id="385" name="Oval 313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86" name="Oval 314"/>
              <p:cNvSpPr>
                <a:spLocks noChangeArrowheads="1"/>
              </p:cNvSpPr>
              <p:nvPr/>
            </p:nvSpPr>
            <p:spPr bwMode="auto">
              <a:xfrm>
                <a:off x="1237" y="1493"/>
                <a:ext cx="29" cy="29"/>
              </a:xfrm>
              <a:prstGeom prst="ellipse">
                <a:avLst/>
              </a:prstGeom>
              <a:grpFill/>
              <a:ln w="6350" cap="rnd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</p:grpSp>
      <p:sp>
        <p:nvSpPr>
          <p:cNvPr id="397" name="Rectangle 335"/>
          <p:cNvSpPr>
            <a:spLocks noChangeArrowheads="1"/>
          </p:cNvSpPr>
          <p:nvPr/>
        </p:nvSpPr>
        <p:spPr bwMode="auto">
          <a:xfrm>
            <a:off x="167613" y="772171"/>
            <a:ext cx="772077" cy="303372"/>
          </a:xfrm>
          <a:prstGeom prst="rect">
            <a:avLst/>
          </a:prstGeom>
          <a:solidFill>
            <a:schemeClr val="bg1"/>
          </a:solidFill>
          <a:ln w="15875" cap="rnd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ja-JP" altLang="ja-JP" sz="1400" dirty="0" smtClean="0">
                <a:solidFill>
                  <a:srgbClr val="000000"/>
                </a:solidFill>
                <a:cs typeface="Arial" pitchFamily="34" charset="0"/>
              </a:rPr>
              <a:t>LD</a:t>
            </a:r>
            <a:r>
              <a:rPr lang="en-US" altLang="ja-JP" sz="1400" dirty="0" smtClean="0">
                <a:solidFill>
                  <a:srgbClr val="000000"/>
                </a:solidFill>
                <a:cs typeface="Arial" pitchFamily="34" charset="0"/>
              </a:rPr>
              <a:t>-</a:t>
            </a:r>
            <a:r>
              <a:rPr lang="ja-JP" altLang="ja-JP" sz="1400" i="1" dirty="0" err="1" smtClean="0">
                <a:solidFill>
                  <a:srgbClr val="000000"/>
                </a:solidFill>
                <a:latin typeface="Symbol" pitchFamily="18" charset="2"/>
                <a:cs typeface="ＭＳ Ｐゴシック" pitchFamily="50" charset="-128"/>
              </a:rPr>
              <a:t>l</a:t>
            </a:r>
            <a:r>
              <a:rPr lang="en-US" altLang="ja-JP" sz="1400" dirty="0" smtClean="0">
                <a:solidFill>
                  <a:srgbClr val="000000"/>
                </a:solidFill>
                <a:latin typeface="Symbol" pitchFamily="18" charset="2"/>
                <a:cs typeface="ＭＳ Ｐゴシック" pitchFamily="50" charset="-128"/>
              </a:rPr>
              <a:t>1</a:t>
            </a:r>
            <a:endParaRPr lang="ja-JP" altLang="ja-JP" sz="1400" b="0" dirty="0" smtClean="0">
              <a:cs typeface="ＭＳ Ｐゴシック" pitchFamily="50" charset="-128"/>
            </a:endParaRPr>
          </a:p>
        </p:txBody>
      </p:sp>
      <p:sp>
        <p:nvSpPr>
          <p:cNvPr id="398" name="Rectangle 335"/>
          <p:cNvSpPr>
            <a:spLocks noChangeArrowheads="1"/>
          </p:cNvSpPr>
          <p:nvPr/>
        </p:nvSpPr>
        <p:spPr bwMode="auto">
          <a:xfrm>
            <a:off x="172129" y="1318779"/>
            <a:ext cx="772077" cy="303372"/>
          </a:xfrm>
          <a:prstGeom prst="rect">
            <a:avLst/>
          </a:prstGeom>
          <a:solidFill>
            <a:schemeClr val="bg1"/>
          </a:solidFill>
          <a:ln w="15875" cap="rnd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ja-JP" altLang="ja-JP" sz="1400" dirty="0" smtClean="0">
                <a:solidFill>
                  <a:srgbClr val="000000"/>
                </a:solidFill>
                <a:cs typeface="Arial" pitchFamily="34" charset="0"/>
              </a:rPr>
              <a:t>LD</a:t>
            </a:r>
            <a:r>
              <a:rPr lang="en-US" altLang="ja-JP" sz="1400" dirty="0" smtClean="0">
                <a:solidFill>
                  <a:srgbClr val="000000"/>
                </a:solidFill>
                <a:cs typeface="Arial" pitchFamily="34" charset="0"/>
              </a:rPr>
              <a:t>-</a:t>
            </a:r>
            <a:r>
              <a:rPr lang="ja-JP" altLang="ja-JP" sz="1400" i="1" dirty="0" err="1" smtClean="0">
                <a:solidFill>
                  <a:srgbClr val="000000"/>
                </a:solidFill>
                <a:latin typeface="Symbol" pitchFamily="18" charset="2"/>
                <a:cs typeface="ＭＳ Ｐゴシック" pitchFamily="50" charset="-128"/>
              </a:rPr>
              <a:t>l</a:t>
            </a:r>
            <a:r>
              <a:rPr lang="en-US" altLang="ja-JP" sz="1400" dirty="0" smtClean="0">
                <a:solidFill>
                  <a:srgbClr val="000000"/>
                </a:solidFill>
                <a:latin typeface="Symbol" pitchFamily="18" charset="2"/>
                <a:cs typeface="ＭＳ Ｐゴシック" pitchFamily="50" charset="-128"/>
              </a:rPr>
              <a:t>2</a:t>
            </a:r>
            <a:endParaRPr lang="ja-JP" altLang="ja-JP" sz="1400" b="0" dirty="0" smtClean="0">
              <a:cs typeface="ＭＳ Ｐゴシック" pitchFamily="50" charset="-128"/>
            </a:endParaRPr>
          </a:p>
        </p:txBody>
      </p:sp>
      <p:sp>
        <p:nvSpPr>
          <p:cNvPr id="399" name="Rectangle 335"/>
          <p:cNvSpPr>
            <a:spLocks noChangeArrowheads="1"/>
          </p:cNvSpPr>
          <p:nvPr/>
        </p:nvSpPr>
        <p:spPr bwMode="auto">
          <a:xfrm>
            <a:off x="150125" y="2734972"/>
            <a:ext cx="785041" cy="303372"/>
          </a:xfrm>
          <a:prstGeom prst="rect">
            <a:avLst/>
          </a:prstGeom>
          <a:solidFill>
            <a:schemeClr val="bg1"/>
          </a:solidFill>
          <a:ln w="15875" cap="rnd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ja-JP" altLang="ja-JP" sz="1400" dirty="0" smtClean="0">
                <a:solidFill>
                  <a:srgbClr val="000000"/>
                </a:solidFill>
                <a:cs typeface="Arial" pitchFamily="34" charset="0"/>
              </a:rPr>
              <a:t>LD</a:t>
            </a:r>
            <a:r>
              <a:rPr lang="en-US" altLang="ja-JP" sz="1400" dirty="0" smtClean="0">
                <a:solidFill>
                  <a:srgbClr val="000000"/>
                </a:solidFill>
                <a:cs typeface="Arial" pitchFamily="34" charset="0"/>
              </a:rPr>
              <a:t>-</a:t>
            </a:r>
            <a:r>
              <a:rPr lang="ja-JP" altLang="ja-JP" sz="1400" i="1" dirty="0" err="1" smtClean="0">
                <a:solidFill>
                  <a:srgbClr val="000000"/>
                </a:solidFill>
                <a:latin typeface="Symbol" pitchFamily="18" charset="2"/>
                <a:cs typeface="ＭＳ Ｐゴシック" pitchFamily="50" charset="-128"/>
              </a:rPr>
              <a:t>l</a:t>
            </a:r>
            <a:r>
              <a:rPr lang="en-US" altLang="ja-JP" sz="1400" dirty="0" smtClean="0">
                <a:solidFill>
                  <a:srgbClr val="000000"/>
                </a:solidFill>
                <a:cs typeface="Arial" pitchFamily="34" charset="0"/>
              </a:rPr>
              <a:t>n</a:t>
            </a:r>
            <a:endParaRPr lang="ja-JP" altLang="ja-JP" sz="1400" b="0" dirty="0" smtClean="0">
              <a:cs typeface="Arial" pitchFamily="34" charset="0"/>
            </a:endParaRPr>
          </a:p>
        </p:txBody>
      </p:sp>
      <p:sp>
        <p:nvSpPr>
          <p:cNvPr id="404" name="Line 39"/>
          <p:cNvSpPr>
            <a:spLocks noChangeShapeType="1"/>
          </p:cNvSpPr>
          <p:nvPr/>
        </p:nvSpPr>
        <p:spPr bwMode="auto">
          <a:xfrm>
            <a:off x="2906147" y="2887977"/>
            <a:ext cx="1756929" cy="2063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405" name="Rectangle 335"/>
          <p:cNvSpPr>
            <a:spLocks noChangeArrowheads="1"/>
          </p:cNvSpPr>
          <p:nvPr/>
        </p:nvSpPr>
        <p:spPr bwMode="auto">
          <a:xfrm>
            <a:off x="2893656" y="2742459"/>
            <a:ext cx="960536" cy="275237"/>
          </a:xfrm>
          <a:prstGeom prst="rect">
            <a:avLst/>
          </a:prstGeom>
          <a:solidFill>
            <a:schemeClr val="bg1"/>
          </a:solidFill>
          <a:ln w="15875" cap="rnd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ja-JP" sz="1400" dirty="0" smtClean="0">
                <a:solidFill>
                  <a:srgbClr val="000000"/>
                </a:solidFill>
                <a:cs typeface="Arial" pitchFamily="34" charset="0"/>
              </a:rPr>
              <a:t>Encoder</a:t>
            </a:r>
            <a:endParaRPr lang="ja-JP" altLang="ja-JP" sz="1400" b="0" dirty="0" smtClean="0">
              <a:cs typeface="ＭＳ Ｐゴシック" pitchFamily="50" charset="-128"/>
            </a:endParaRPr>
          </a:p>
        </p:txBody>
      </p:sp>
      <p:sp>
        <p:nvSpPr>
          <p:cNvPr id="406" name="Rectangle 335"/>
          <p:cNvSpPr>
            <a:spLocks noChangeArrowheads="1"/>
          </p:cNvSpPr>
          <p:nvPr/>
        </p:nvSpPr>
        <p:spPr bwMode="auto">
          <a:xfrm>
            <a:off x="3927996" y="2747642"/>
            <a:ext cx="583617" cy="275237"/>
          </a:xfrm>
          <a:prstGeom prst="rect">
            <a:avLst/>
          </a:prstGeom>
          <a:solidFill>
            <a:schemeClr val="bg1"/>
          </a:solidFill>
          <a:ln w="15875" cap="rnd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ja-JP" sz="1400" dirty="0" smtClean="0">
                <a:cs typeface="ＭＳ Ｐゴシック" pitchFamily="50" charset="-128"/>
              </a:rPr>
              <a:t>ATT</a:t>
            </a:r>
            <a:endParaRPr lang="ja-JP" altLang="ja-JP" sz="1400" dirty="0" smtClean="0">
              <a:cs typeface="ＭＳ Ｐゴシック" pitchFamily="50" charset="-128"/>
            </a:endParaRPr>
          </a:p>
        </p:txBody>
      </p:sp>
      <p:sp>
        <p:nvSpPr>
          <p:cNvPr id="407" name="Rectangle 335"/>
          <p:cNvSpPr>
            <a:spLocks noChangeArrowheads="1"/>
          </p:cNvSpPr>
          <p:nvPr/>
        </p:nvSpPr>
        <p:spPr bwMode="auto">
          <a:xfrm>
            <a:off x="3932520" y="784841"/>
            <a:ext cx="583617" cy="275237"/>
          </a:xfrm>
          <a:prstGeom prst="rect">
            <a:avLst/>
          </a:prstGeom>
          <a:solidFill>
            <a:schemeClr val="bg1"/>
          </a:solidFill>
          <a:ln w="15875" cap="rnd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ja-JP" sz="1400" dirty="0" smtClean="0">
                <a:cs typeface="ＭＳ Ｐゴシック" pitchFamily="50" charset="-128"/>
              </a:rPr>
              <a:t>ATT</a:t>
            </a:r>
            <a:endParaRPr lang="ja-JP" altLang="ja-JP" sz="1400" dirty="0" smtClean="0">
              <a:cs typeface="ＭＳ Ｐゴシック" pitchFamily="50" charset="-128"/>
            </a:endParaRPr>
          </a:p>
        </p:txBody>
      </p:sp>
      <p:sp>
        <p:nvSpPr>
          <p:cNvPr id="409" name="Line 39"/>
          <p:cNvSpPr>
            <a:spLocks noChangeShapeType="1"/>
          </p:cNvSpPr>
          <p:nvPr/>
        </p:nvSpPr>
        <p:spPr bwMode="auto">
          <a:xfrm>
            <a:off x="2915187" y="1487222"/>
            <a:ext cx="1756929" cy="2063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410" name="Rectangle 335"/>
          <p:cNvSpPr>
            <a:spLocks noChangeArrowheads="1"/>
          </p:cNvSpPr>
          <p:nvPr/>
        </p:nvSpPr>
        <p:spPr bwMode="auto">
          <a:xfrm>
            <a:off x="2902696" y="1341704"/>
            <a:ext cx="960536" cy="275237"/>
          </a:xfrm>
          <a:prstGeom prst="rect">
            <a:avLst/>
          </a:prstGeom>
          <a:solidFill>
            <a:schemeClr val="bg1"/>
          </a:solidFill>
          <a:ln w="15875" cap="rnd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ja-JP" sz="1400" dirty="0" smtClean="0">
                <a:solidFill>
                  <a:srgbClr val="000000"/>
                </a:solidFill>
                <a:cs typeface="Arial" pitchFamily="34" charset="0"/>
              </a:rPr>
              <a:t>Encoder</a:t>
            </a:r>
            <a:endParaRPr lang="ja-JP" altLang="ja-JP" sz="1400" b="0" dirty="0" smtClean="0">
              <a:cs typeface="ＭＳ Ｐゴシック" pitchFamily="50" charset="-128"/>
            </a:endParaRPr>
          </a:p>
        </p:txBody>
      </p:sp>
      <p:sp>
        <p:nvSpPr>
          <p:cNvPr id="411" name="Rectangle 335"/>
          <p:cNvSpPr>
            <a:spLocks noChangeArrowheads="1"/>
          </p:cNvSpPr>
          <p:nvPr/>
        </p:nvSpPr>
        <p:spPr bwMode="auto">
          <a:xfrm>
            <a:off x="3937036" y="1346887"/>
            <a:ext cx="583617" cy="275237"/>
          </a:xfrm>
          <a:prstGeom prst="rect">
            <a:avLst/>
          </a:prstGeom>
          <a:solidFill>
            <a:schemeClr val="bg1"/>
          </a:solidFill>
          <a:ln w="15875" cap="rnd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ja-JP" sz="1400" dirty="0" smtClean="0">
                <a:cs typeface="ＭＳ Ｐゴシック" pitchFamily="50" charset="-128"/>
              </a:rPr>
              <a:t>ATT</a:t>
            </a:r>
            <a:endParaRPr lang="ja-JP" altLang="ja-JP" sz="1400" dirty="0" smtClean="0">
              <a:cs typeface="ＭＳ Ｐゴシック" pitchFamily="50" charset="-128"/>
            </a:endParaRPr>
          </a:p>
        </p:txBody>
      </p:sp>
      <p:grpSp>
        <p:nvGrpSpPr>
          <p:cNvPr id="29" name="グループ化 213"/>
          <p:cNvGrpSpPr/>
          <p:nvPr/>
        </p:nvGrpSpPr>
        <p:grpSpPr>
          <a:xfrm>
            <a:off x="4644161" y="528999"/>
            <a:ext cx="241371" cy="2747951"/>
            <a:chOff x="4135438" y="520700"/>
            <a:chExt cx="185737" cy="2632075"/>
          </a:xfrm>
        </p:grpSpPr>
        <p:grpSp>
          <p:nvGrpSpPr>
            <p:cNvPr id="30" name="Group 172"/>
            <p:cNvGrpSpPr>
              <a:grpSpLocks/>
            </p:cNvGrpSpPr>
            <p:nvPr/>
          </p:nvGrpSpPr>
          <p:grpSpPr bwMode="auto">
            <a:xfrm>
              <a:off x="4135438" y="520700"/>
              <a:ext cx="185737" cy="2632075"/>
              <a:chOff x="2605" y="328"/>
              <a:chExt cx="117" cy="1658"/>
            </a:xfrm>
          </p:grpSpPr>
          <p:sp>
            <p:nvSpPr>
              <p:cNvPr id="417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418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noFill/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sp>
          <p:nvSpPr>
            <p:cNvPr id="414" name="Rectangle 173"/>
            <p:cNvSpPr>
              <a:spLocks noChangeArrowheads="1"/>
            </p:cNvSpPr>
            <p:nvPr/>
          </p:nvSpPr>
          <p:spPr bwMode="auto">
            <a:xfrm>
              <a:off x="4167188" y="1552167"/>
              <a:ext cx="128390" cy="2063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W</a:t>
              </a:r>
              <a:endParaRPr kumimoji="1" lang="ja-JP" altLang="ja-JP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415" name="Rectangle 174"/>
            <p:cNvSpPr>
              <a:spLocks noChangeArrowheads="1"/>
            </p:cNvSpPr>
            <p:nvPr/>
          </p:nvSpPr>
          <p:spPr bwMode="auto">
            <a:xfrm>
              <a:off x="4183063" y="1768475"/>
              <a:ext cx="98110" cy="2063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4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D</a:t>
              </a:r>
              <a:endParaRPr kumimoji="1" lang="ja-JP" altLang="ja-JP" sz="14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  <p:sp>
          <p:nvSpPr>
            <p:cNvPr id="416" name="Rectangle 175"/>
            <p:cNvSpPr>
              <a:spLocks noChangeArrowheads="1"/>
            </p:cNvSpPr>
            <p:nvPr/>
          </p:nvSpPr>
          <p:spPr bwMode="auto">
            <a:xfrm>
              <a:off x="4175125" y="1984785"/>
              <a:ext cx="112645" cy="2063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cs typeface="Arial" pitchFamily="34" charset="0"/>
                </a:rPr>
                <a:t>M</a:t>
              </a:r>
              <a:endParaRPr kumimoji="1" lang="ja-JP" altLang="ja-JP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cs typeface="Arial" pitchFamily="34" charset="0"/>
              </a:endParaRPr>
            </a:p>
          </p:txBody>
        </p:sp>
      </p:grpSp>
      <p:sp>
        <p:nvSpPr>
          <p:cNvPr id="419" name="Freeform 24"/>
          <p:cNvSpPr>
            <a:spLocks/>
          </p:cNvSpPr>
          <p:nvPr/>
        </p:nvSpPr>
        <p:spPr bwMode="auto">
          <a:xfrm>
            <a:off x="6116265" y="1643313"/>
            <a:ext cx="121572" cy="136305"/>
          </a:xfrm>
          <a:custGeom>
            <a:avLst/>
            <a:gdLst/>
            <a:ahLst/>
            <a:cxnLst>
              <a:cxn ang="0">
                <a:pos x="52" y="0"/>
              </a:cxn>
              <a:cxn ang="0">
                <a:pos x="0" y="55"/>
              </a:cxn>
            </a:cxnLst>
            <a:rect l="0" t="0" r="r" b="b"/>
            <a:pathLst>
              <a:path w="52" h="55">
                <a:moveTo>
                  <a:pt x="52" y="0"/>
                </a:moveTo>
                <a:cubicBezTo>
                  <a:pt x="23" y="0"/>
                  <a:pt x="0" y="25"/>
                  <a:pt x="0" y="55"/>
                </a:cubicBezTo>
              </a:path>
            </a:pathLst>
          </a:cu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420" name="Line 28"/>
          <p:cNvSpPr>
            <a:spLocks noChangeShapeType="1"/>
          </p:cNvSpPr>
          <p:nvPr/>
        </p:nvSpPr>
        <p:spPr bwMode="auto">
          <a:xfrm>
            <a:off x="6198289" y="1645790"/>
            <a:ext cx="731150" cy="0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421" name="Freeform 31"/>
          <p:cNvSpPr>
            <a:spLocks/>
          </p:cNvSpPr>
          <p:nvPr/>
        </p:nvSpPr>
        <p:spPr bwMode="auto">
          <a:xfrm>
            <a:off x="6908622" y="1640927"/>
            <a:ext cx="126247" cy="13630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4" y="55"/>
              </a:cxn>
            </a:cxnLst>
            <a:rect l="0" t="0" r="r" b="b"/>
            <a:pathLst>
              <a:path w="54" h="55">
                <a:moveTo>
                  <a:pt x="0" y="0"/>
                </a:moveTo>
                <a:cubicBezTo>
                  <a:pt x="30" y="0"/>
                  <a:pt x="54" y="25"/>
                  <a:pt x="54" y="55"/>
                </a:cubicBezTo>
              </a:path>
            </a:pathLst>
          </a:cu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422" name="Freeform 25"/>
          <p:cNvSpPr>
            <a:spLocks/>
          </p:cNvSpPr>
          <p:nvPr/>
        </p:nvSpPr>
        <p:spPr bwMode="auto">
          <a:xfrm>
            <a:off x="5912316" y="1764252"/>
            <a:ext cx="102331" cy="149196"/>
          </a:xfrm>
          <a:custGeom>
            <a:avLst/>
            <a:gdLst/>
            <a:ahLst/>
            <a:cxnLst>
              <a:cxn ang="0">
                <a:pos x="51" y="54"/>
              </a:cxn>
              <a:cxn ang="0">
                <a:pos x="0" y="0"/>
              </a:cxn>
            </a:cxnLst>
            <a:rect l="0" t="0" r="r" b="b"/>
            <a:pathLst>
              <a:path w="51" h="54">
                <a:moveTo>
                  <a:pt x="51" y="54"/>
                </a:moveTo>
                <a:cubicBezTo>
                  <a:pt x="23" y="54"/>
                  <a:pt x="0" y="30"/>
                  <a:pt x="0" y="0"/>
                </a:cubicBezTo>
              </a:path>
            </a:pathLst>
          </a:cu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423" name="Freeform 26"/>
          <p:cNvSpPr>
            <a:spLocks/>
          </p:cNvSpPr>
          <p:nvPr/>
        </p:nvSpPr>
        <p:spPr bwMode="auto">
          <a:xfrm>
            <a:off x="6014648" y="1764252"/>
            <a:ext cx="104339" cy="149196"/>
          </a:xfrm>
          <a:custGeom>
            <a:avLst/>
            <a:gdLst/>
            <a:ahLst/>
            <a:cxnLst>
              <a:cxn ang="0">
                <a:pos x="0" y="54"/>
              </a:cxn>
              <a:cxn ang="0">
                <a:pos x="52" y="0"/>
              </a:cxn>
            </a:cxnLst>
            <a:rect l="0" t="0" r="r" b="b"/>
            <a:pathLst>
              <a:path w="52" h="54">
                <a:moveTo>
                  <a:pt x="0" y="54"/>
                </a:moveTo>
                <a:cubicBezTo>
                  <a:pt x="29" y="54"/>
                  <a:pt x="52" y="30"/>
                  <a:pt x="52" y="0"/>
                </a:cubicBezTo>
              </a:path>
            </a:pathLst>
          </a:cu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424" name="Freeform 32"/>
          <p:cNvSpPr>
            <a:spLocks/>
          </p:cNvSpPr>
          <p:nvPr/>
        </p:nvSpPr>
        <p:spPr bwMode="auto">
          <a:xfrm>
            <a:off x="7144562" y="1764252"/>
            <a:ext cx="108351" cy="149196"/>
          </a:xfrm>
          <a:custGeom>
            <a:avLst/>
            <a:gdLst/>
            <a:ahLst/>
            <a:cxnLst>
              <a:cxn ang="0">
                <a:pos x="0" y="54"/>
              </a:cxn>
              <a:cxn ang="0">
                <a:pos x="54" y="0"/>
              </a:cxn>
            </a:cxnLst>
            <a:rect l="0" t="0" r="r" b="b"/>
            <a:pathLst>
              <a:path w="54" h="54">
                <a:moveTo>
                  <a:pt x="0" y="54"/>
                </a:moveTo>
                <a:cubicBezTo>
                  <a:pt x="30" y="54"/>
                  <a:pt x="54" y="30"/>
                  <a:pt x="54" y="0"/>
                </a:cubicBezTo>
              </a:path>
            </a:pathLst>
          </a:cu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425" name="Freeform 33"/>
          <p:cNvSpPr>
            <a:spLocks/>
          </p:cNvSpPr>
          <p:nvPr/>
        </p:nvSpPr>
        <p:spPr bwMode="auto">
          <a:xfrm>
            <a:off x="7034203" y="1764252"/>
            <a:ext cx="110357" cy="149196"/>
          </a:xfrm>
          <a:custGeom>
            <a:avLst/>
            <a:gdLst/>
            <a:ahLst/>
            <a:cxnLst>
              <a:cxn ang="0">
                <a:pos x="55" y="54"/>
              </a:cxn>
              <a:cxn ang="0">
                <a:pos x="0" y="0"/>
              </a:cxn>
            </a:cxnLst>
            <a:rect l="0" t="0" r="r" b="b"/>
            <a:pathLst>
              <a:path w="55" h="54">
                <a:moveTo>
                  <a:pt x="55" y="54"/>
                </a:moveTo>
                <a:cubicBezTo>
                  <a:pt x="25" y="54"/>
                  <a:pt x="0" y="30"/>
                  <a:pt x="0" y="0"/>
                </a:cubicBezTo>
              </a:path>
            </a:pathLst>
          </a:cu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426" name="Oval 35"/>
          <p:cNvSpPr>
            <a:spLocks noChangeArrowheads="1"/>
          </p:cNvSpPr>
          <p:nvPr/>
        </p:nvSpPr>
        <p:spPr bwMode="auto">
          <a:xfrm>
            <a:off x="6270514" y="1489803"/>
            <a:ext cx="132041" cy="131183"/>
          </a:xfrm>
          <a:prstGeom prst="ellipse">
            <a:avLst/>
          </a:prstGeom>
          <a:noFill/>
          <a:ln w="28575" cap="rnd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sp>
        <p:nvSpPr>
          <p:cNvPr id="427" name="Line 40"/>
          <p:cNvSpPr>
            <a:spLocks noChangeShapeType="1"/>
          </p:cNvSpPr>
          <p:nvPr/>
        </p:nvSpPr>
        <p:spPr bwMode="auto">
          <a:xfrm>
            <a:off x="5742094" y="1929561"/>
            <a:ext cx="1748533" cy="0"/>
          </a:xfrm>
          <a:prstGeom prst="line">
            <a:avLst/>
          </a:prstGeom>
          <a:noFill/>
          <a:ln w="28575" cap="flat">
            <a:solidFill>
              <a:srgbClr val="FFF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400"/>
          </a:p>
        </p:txBody>
      </p:sp>
      <p:grpSp>
        <p:nvGrpSpPr>
          <p:cNvPr id="31" name="グループ化 668"/>
          <p:cNvGrpSpPr/>
          <p:nvPr/>
        </p:nvGrpSpPr>
        <p:grpSpPr>
          <a:xfrm>
            <a:off x="6755094" y="609976"/>
            <a:ext cx="655741" cy="1028744"/>
            <a:chOff x="5609175" y="4117203"/>
            <a:chExt cx="513702" cy="791340"/>
          </a:xfrm>
        </p:grpSpPr>
        <p:sp>
          <p:nvSpPr>
            <p:cNvPr id="429" name="Freeform 189"/>
            <p:cNvSpPr>
              <a:spLocks/>
            </p:cNvSpPr>
            <p:nvPr/>
          </p:nvSpPr>
          <p:spPr bwMode="auto">
            <a:xfrm>
              <a:off x="5609175" y="4814880"/>
              <a:ext cx="93663" cy="93663"/>
            </a:xfrm>
            <a:custGeom>
              <a:avLst/>
              <a:gdLst/>
              <a:ahLst/>
              <a:cxnLst>
                <a:cxn ang="0">
                  <a:pos x="59" y="59"/>
                </a:cxn>
                <a:cxn ang="0">
                  <a:pos x="0" y="0"/>
                </a:cxn>
              </a:cxnLst>
              <a:rect l="0" t="0" r="r" b="b"/>
              <a:pathLst>
                <a:path w="59" h="59">
                  <a:moveTo>
                    <a:pt x="59" y="59"/>
                  </a:moveTo>
                  <a:cubicBezTo>
                    <a:pt x="27" y="59"/>
                    <a:pt x="0" y="33"/>
                    <a:pt x="0" y="0"/>
                  </a:cubicBezTo>
                </a:path>
              </a:pathLst>
            </a:cu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30" name="Freeform 190"/>
            <p:cNvSpPr>
              <a:spLocks/>
            </p:cNvSpPr>
            <p:nvPr/>
          </p:nvSpPr>
          <p:spPr bwMode="auto">
            <a:xfrm>
              <a:off x="5693975" y="4814880"/>
              <a:ext cx="93663" cy="93663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59" y="0"/>
                </a:cxn>
              </a:cxnLst>
              <a:rect l="0" t="0" r="r" b="b"/>
              <a:pathLst>
                <a:path w="59" h="59">
                  <a:moveTo>
                    <a:pt x="0" y="59"/>
                  </a:moveTo>
                  <a:cubicBezTo>
                    <a:pt x="33" y="59"/>
                    <a:pt x="59" y="33"/>
                    <a:pt x="59" y="0"/>
                  </a:cubicBezTo>
                </a:path>
              </a:pathLst>
            </a:cu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31" name="Line 191"/>
            <p:cNvSpPr>
              <a:spLocks noChangeShapeType="1"/>
            </p:cNvSpPr>
            <p:nvPr/>
          </p:nvSpPr>
          <p:spPr bwMode="auto">
            <a:xfrm>
              <a:off x="5786439" y="4204399"/>
              <a:ext cx="0" cy="615251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32" name="Freeform 192"/>
            <p:cNvSpPr>
              <a:spLocks/>
            </p:cNvSpPr>
            <p:nvPr/>
          </p:nvSpPr>
          <p:spPr bwMode="auto">
            <a:xfrm>
              <a:off x="5787638" y="4118383"/>
              <a:ext cx="93663" cy="9525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0" y="60"/>
                </a:cxn>
              </a:cxnLst>
              <a:rect l="0" t="0" r="r" b="b"/>
              <a:pathLst>
                <a:path w="59" h="60">
                  <a:moveTo>
                    <a:pt x="59" y="0"/>
                  </a:moveTo>
                  <a:cubicBezTo>
                    <a:pt x="27" y="0"/>
                    <a:pt x="0" y="27"/>
                    <a:pt x="0" y="60"/>
                  </a:cubicBezTo>
                </a:path>
              </a:pathLst>
            </a:cu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33" name="Line 193"/>
            <p:cNvSpPr>
              <a:spLocks noChangeShapeType="1"/>
            </p:cNvSpPr>
            <p:nvPr/>
          </p:nvSpPr>
          <p:spPr bwMode="auto">
            <a:xfrm flipV="1">
              <a:off x="5872162" y="4117203"/>
              <a:ext cx="250715" cy="1176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</p:grpSp>
      <p:grpSp>
        <p:nvGrpSpPr>
          <p:cNvPr id="288" name="グループ化 671"/>
          <p:cNvGrpSpPr/>
          <p:nvPr/>
        </p:nvGrpSpPr>
        <p:grpSpPr>
          <a:xfrm>
            <a:off x="7251711" y="1308595"/>
            <a:ext cx="1010854" cy="455628"/>
            <a:chOff x="5786439" y="3820974"/>
            <a:chExt cx="791894" cy="350483"/>
          </a:xfrm>
        </p:grpSpPr>
        <p:sp>
          <p:nvSpPr>
            <p:cNvPr id="435" name="Line 191"/>
            <p:cNvSpPr>
              <a:spLocks noChangeShapeType="1"/>
            </p:cNvSpPr>
            <p:nvPr/>
          </p:nvSpPr>
          <p:spPr bwMode="auto">
            <a:xfrm>
              <a:off x="5786439" y="3914393"/>
              <a:ext cx="0" cy="257064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36" name="Freeform 192"/>
            <p:cNvSpPr>
              <a:spLocks/>
            </p:cNvSpPr>
            <p:nvPr/>
          </p:nvSpPr>
          <p:spPr bwMode="auto">
            <a:xfrm>
              <a:off x="5787638" y="3820975"/>
              <a:ext cx="93663" cy="9525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0" y="60"/>
                </a:cxn>
              </a:cxnLst>
              <a:rect l="0" t="0" r="r" b="b"/>
              <a:pathLst>
                <a:path w="59" h="60">
                  <a:moveTo>
                    <a:pt x="59" y="0"/>
                  </a:moveTo>
                  <a:cubicBezTo>
                    <a:pt x="27" y="0"/>
                    <a:pt x="0" y="27"/>
                    <a:pt x="0" y="60"/>
                  </a:cubicBezTo>
                </a:path>
              </a:pathLst>
            </a:cu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37" name="Line 193"/>
            <p:cNvSpPr>
              <a:spLocks noChangeShapeType="1"/>
            </p:cNvSpPr>
            <p:nvPr/>
          </p:nvSpPr>
          <p:spPr bwMode="auto">
            <a:xfrm flipV="1">
              <a:off x="5872162" y="3820974"/>
              <a:ext cx="706171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</p:grpSp>
      <p:grpSp>
        <p:nvGrpSpPr>
          <p:cNvPr id="289" name="グループ化 699"/>
          <p:cNvGrpSpPr/>
          <p:nvPr/>
        </p:nvGrpSpPr>
        <p:grpSpPr>
          <a:xfrm flipV="1">
            <a:off x="6749019" y="1925066"/>
            <a:ext cx="659299" cy="1051406"/>
            <a:chOff x="5606388" y="4095017"/>
            <a:chExt cx="516489" cy="808771"/>
          </a:xfrm>
        </p:grpSpPr>
        <p:sp>
          <p:nvSpPr>
            <p:cNvPr id="439" name="Freeform 189"/>
            <p:cNvSpPr>
              <a:spLocks/>
            </p:cNvSpPr>
            <p:nvPr/>
          </p:nvSpPr>
          <p:spPr bwMode="auto">
            <a:xfrm>
              <a:off x="5606388" y="4810125"/>
              <a:ext cx="93663" cy="93663"/>
            </a:xfrm>
            <a:custGeom>
              <a:avLst/>
              <a:gdLst/>
              <a:ahLst/>
              <a:cxnLst>
                <a:cxn ang="0">
                  <a:pos x="59" y="59"/>
                </a:cxn>
                <a:cxn ang="0">
                  <a:pos x="0" y="0"/>
                </a:cxn>
              </a:cxnLst>
              <a:rect l="0" t="0" r="r" b="b"/>
              <a:pathLst>
                <a:path w="59" h="59">
                  <a:moveTo>
                    <a:pt x="59" y="59"/>
                  </a:moveTo>
                  <a:cubicBezTo>
                    <a:pt x="27" y="59"/>
                    <a:pt x="0" y="33"/>
                    <a:pt x="0" y="0"/>
                  </a:cubicBezTo>
                </a:path>
              </a:pathLst>
            </a:cu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40" name="Freeform 190"/>
            <p:cNvSpPr>
              <a:spLocks/>
            </p:cNvSpPr>
            <p:nvPr/>
          </p:nvSpPr>
          <p:spPr bwMode="auto">
            <a:xfrm>
              <a:off x="5691188" y="4810125"/>
              <a:ext cx="93663" cy="93663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59" y="0"/>
                </a:cxn>
              </a:cxnLst>
              <a:rect l="0" t="0" r="r" b="b"/>
              <a:pathLst>
                <a:path w="59" h="59">
                  <a:moveTo>
                    <a:pt x="0" y="59"/>
                  </a:moveTo>
                  <a:cubicBezTo>
                    <a:pt x="33" y="59"/>
                    <a:pt x="59" y="33"/>
                    <a:pt x="59" y="0"/>
                  </a:cubicBezTo>
                </a:path>
              </a:pathLst>
            </a:cu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41" name="Line 191"/>
            <p:cNvSpPr>
              <a:spLocks noChangeShapeType="1"/>
            </p:cNvSpPr>
            <p:nvPr/>
          </p:nvSpPr>
          <p:spPr bwMode="auto">
            <a:xfrm>
              <a:off x="5785363" y="4190479"/>
              <a:ext cx="0" cy="629155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42" name="Freeform 192"/>
            <p:cNvSpPr>
              <a:spLocks/>
            </p:cNvSpPr>
            <p:nvPr/>
          </p:nvSpPr>
          <p:spPr bwMode="auto">
            <a:xfrm>
              <a:off x="5784851" y="4098929"/>
              <a:ext cx="93663" cy="9525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0" y="60"/>
                </a:cxn>
              </a:cxnLst>
              <a:rect l="0" t="0" r="r" b="b"/>
              <a:pathLst>
                <a:path w="59" h="60">
                  <a:moveTo>
                    <a:pt x="59" y="0"/>
                  </a:moveTo>
                  <a:cubicBezTo>
                    <a:pt x="27" y="0"/>
                    <a:pt x="0" y="27"/>
                    <a:pt x="0" y="60"/>
                  </a:cubicBezTo>
                </a:path>
              </a:pathLst>
            </a:cu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43" name="Line 193"/>
            <p:cNvSpPr>
              <a:spLocks noChangeShapeType="1"/>
            </p:cNvSpPr>
            <p:nvPr/>
          </p:nvSpPr>
          <p:spPr bwMode="auto">
            <a:xfrm flipV="1">
              <a:off x="5872162" y="4095017"/>
              <a:ext cx="250715" cy="1176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</p:grpSp>
      <p:grpSp>
        <p:nvGrpSpPr>
          <p:cNvPr id="298" name="グループ化 847"/>
          <p:cNvGrpSpPr/>
          <p:nvPr/>
        </p:nvGrpSpPr>
        <p:grpSpPr>
          <a:xfrm flipV="1">
            <a:off x="7478643" y="1931750"/>
            <a:ext cx="781585" cy="486827"/>
            <a:chOff x="5693975" y="4525850"/>
            <a:chExt cx="612287" cy="374482"/>
          </a:xfrm>
        </p:grpSpPr>
        <p:sp>
          <p:nvSpPr>
            <p:cNvPr id="489" name="Freeform 190"/>
            <p:cNvSpPr>
              <a:spLocks/>
            </p:cNvSpPr>
            <p:nvPr/>
          </p:nvSpPr>
          <p:spPr bwMode="auto">
            <a:xfrm>
              <a:off x="5693975" y="4806669"/>
              <a:ext cx="93663" cy="93663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59" y="0"/>
                </a:cxn>
              </a:cxnLst>
              <a:rect l="0" t="0" r="r" b="b"/>
              <a:pathLst>
                <a:path w="59" h="59">
                  <a:moveTo>
                    <a:pt x="0" y="59"/>
                  </a:moveTo>
                  <a:cubicBezTo>
                    <a:pt x="33" y="59"/>
                    <a:pt x="59" y="33"/>
                    <a:pt x="59" y="0"/>
                  </a:cubicBezTo>
                </a:path>
              </a:pathLst>
            </a:cu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90" name="Line 191"/>
            <p:cNvSpPr>
              <a:spLocks noChangeShapeType="1"/>
            </p:cNvSpPr>
            <p:nvPr/>
          </p:nvSpPr>
          <p:spPr bwMode="auto">
            <a:xfrm>
              <a:off x="5786439" y="4606169"/>
              <a:ext cx="0" cy="213485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91" name="Freeform 192"/>
            <p:cNvSpPr>
              <a:spLocks/>
            </p:cNvSpPr>
            <p:nvPr/>
          </p:nvSpPr>
          <p:spPr bwMode="auto">
            <a:xfrm>
              <a:off x="5784851" y="4525851"/>
              <a:ext cx="93663" cy="9525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0" y="60"/>
                </a:cxn>
              </a:cxnLst>
              <a:rect l="0" t="0" r="r" b="b"/>
              <a:pathLst>
                <a:path w="59" h="60">
                  <a:moveTo>
                    <a:pt x="59" y="0"/>
                  </a:moveTo>
                  <a:cubicBezTo>
                    <a:pt x="27" y="0"/>
                    <a:pt x="0" y="27"/>
                    <a:pt x="0" y="60"/>
                  </a:cubicBezTo>
                </a:path>
              </a:pathLst>
            </a:cu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492" name="Line 193"/>
            <p:cNvSpPr>
              <a:spLocks noChangeShapeType="1"/>
            </p:cNvSpPr>
            <p:nvPr/>
          </p:nvSpPr>
          <p:spPr bwMode="auto">
            <a:xfrm flipV="1">
              <a:off x="5872162" y="4525850"/>
              <a:ext cx="434100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</p:grpSp>
      <p:grpSp>
        <p:nvGrpSpPr>
          <p:cNvPr id="240" name="グループ化 239"/>
          <p:cNvGrpSpPr/>
          <p:nvPr/>
        </p:nvGrpSpPr>
        <p:grpSpPr>
          <a:xfrm>
            <a:off x="7261038" y="108417"/>
            <a:ext cx="764403" cy="1089495"/>
            <a:chOff x="8287094" y="2553513"/>
            <a:chExt cx="764403" cy="1089495"/>
          </a:xfrm>
        </p:grpSpPr>
        <p:sp>
          <p:nvSpPr>
            <p:cNvPr id="241" name="Line 40"/>
            <p:cNvSpPr>
              <a:spLocks noChangeShapeType="1"/>
            </p:cNvSpPr>
            <p:nvPr/>
          </p:nvSpPr>
          <p:spPr bwMode="auto">
            <a:xfrm flipH="1">
              <a:off x="8469005" y="2666409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242" name="Line 40"/>
            <p:cNvSpPr>
              <a:spLocks noChangeShapeType="1"/>
            </p:cNvSpPr>
            <p:nvPr/>
          </p:nvSpPr>
          <p:spPr bwMode="auto">
            <a:xfrm flipH="1">
              <a:off x="8441209" y="2958540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243" name="Line 40"/>
            <p:cNvSpPr>
              <a:spLocks noChangeShapeType="1"/>
            </p:cNvSpPr>
            <p:nvPr/>
          </p:nvSpPr>
          <p:spPr bwMode="auto">
            <a:xfrm flipH="1">
              <a:off x="8443730" y="3509355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grpSp>
          <p:nvGrpSpPr>
            <p:cNvPr id="244" name="Group 172"/>
            <p:cNvGrpSpPr>
              <a:grpSpLocks/>
            </p:cNvGrpSpPr>
            <p:nvPr/>
          </p:nvGrpSpPr>
          <p:grpSpPr bwMode="auto">
            <a:xfrm flipH="1">
              <a:off x="8287094" y="2553513"/>
              <a:ext cx="241371" cy="1089495"/>
              <a:chOff x="2605" y="328"/>
              <a:chExt cx="117" cy="1658"/>
            </a:xfrm>
          </p:grpSpPr>
          <p:sp>
            <p:nvSpPr>
              <p:cNvPr id="253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254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chemeClr val="bg1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245" name="グループ化 823"/>
            <p:cNvGrpSpPr/>
            <p:nvPr/>
          </p:nvGrpSpPr>
          <p:grpSpPr>
            <a:xfrm>
              <a:off x="8320181" y="2750474"/>
              <a:ext cx="166847" cy="667108"/>
              <a:chOff x="8089336" y="1524062"/>
              <a:chExt cx="130706" cy="513160"/>
            </a:xfrm>
          </p:grpSpPr>
          <p:sp>
            <p:nvSpPr>
              <p:cNvPr id="250" name="Rectangle 173"/>
              <p:cNvSpPr>
                <a:spLocks noChangeArrowheads="1"/>
              </p:cNvSpPr>
              <p:nvPr/>
            </p:nvSpPr>
            <p:spPr bwMode="auto">
              <a:xfrm flipH="1">
                <a:off x="8089336" y="1524062"/>
                <a:ext cx="130706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W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51" name="Rectangle 174"/>
              <p:cNvSpPr>
                <a:spLocks noChangeArrowheads="1"/>
              </p:cNvSpPr>
              <p:nvPr/>
            </p:nvSpPr>
            <p:spPr bwMode="auto">
              <a:xfrm flipH="1">
                <a:off x="8104182" y="1697779"/>
                <a:ext cx="99880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D</a:t>
                </a:r>
                <a:endParaRPr kumimoji="1" lang="ja-JP" altLang="ja-JP" sz="140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52" name="Rectangle 175"/>
              <p:cNvSpPr>
                <a:spLocks noChangeArrowheads="1"/>
              </p:cNvSpPr>
              <p:nvPr/>
            </p:nvSpPr>
            <p:spPr bwMode="auto">
              <a:xfrm flipH="1">
                <a:off x="8097575" y="1871496"/>
                <a:ext cx="114677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M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</p:grpSp>
        <p:sp>
          <p:nvSpPr>
            <p:cNvPr id="246" name="Rectangle 335"/>
            <p:cNvSpPr>
              <a:spLocks noChangeArrowheads="1"/>
            </p:cNvSpPr>
            <p:nvPr/>
          </p:nvSpPr>
          <p:spPr bwMode="auto">
            <a:xfrm>
              <a:off x="8617422" y="2562242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247" name="Rectangle 335"/>
            <p:cNvSpPr>
              <a:spLocks noChangeArrowheads="1"/>
            </p:cNvSpPr>
            <p:nvPr/>
          </p:nvSpPr>
          <p:spPr bwMode="auto">
            <a:xfrm>
              <a:off x="8618616" y="285516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248" name="Rectangle 335"/>
            <p:cNvSpPr>
              <a:spLocks noChangeArrowheads="1"/>
            </p:cNvSpPr>
            <p:nvPr/>
          </p:nvSpPr>
          <p:spPr bwMode="auto">
            <a:xfrm>
              <a:off x="8613842" y="339840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249" name="正方形/長方形 248"/>
            <p:cNvSpPr/>
            <p:nvPr/>
          </p:nvSpPr>
          <p:spPr>
            <a:xfrm rot="5400000">
              <a:off x="8685891" y="3097140"/>
              <a:ext cx="364201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1400" dirty="0" smtClean="0">
                  <a:solidFill>
                    <a:srgbClr val="FFFF00"/>
                  </a:solidFill>
                  <a:cs typeface="ＭＳ Ｐゴシック" pitchFamily="50" charset="-128"/>
                </a:rPr>
                <a:t>…</a:t>
              </a:r>
              <a:endParaRPr lang="ja-JP" altLang="ja-JP" sz="14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</p:grpSp>
      <p:grpSp>
        <p:nvGrpSpPr>
          <p:cNvPr id="255" name="グループ化 254"/>
          <p:cNvGrpSpPr/>
          <p:nvPr/>
        </p:nvGrpSpPr>
        <p:grpSpPr>
          <a:xfrm>
            <a:off x="8136782" y="602017"/>
            <a:ext cx="764403" cy="1089495"/>
            <a:chOff x="8287094" y="2553513"/>
            <a:chExt cx="764403" cy="1089495"/>
          </a:xfrm>
        </p:grpSpPr>
        <p:sp>
          <p:nvSpPr>
            <p:cNvPr id="256" name="Line 40"/>
            <p:cNvSpPr>
              <a:spLocks noChangeShapeType="1"/>
            </p:cNvSpPr>
            <p:nvPr/>
          </p:nvSpPr>
          <p:spPr bwMode="auto">
            <a:xfrm flipH="1">
              <a:off x="8469005" y="2666409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257" name="Line 40"/>
            <p:cNvSpPr>
              <a:spLocks noChangeShapeType="1"/>
            </p:cNvSpPr>
            <p:nvPr/>
          </p:nvSpPr>
          <p:spPr bwMode="auto">
            <a:xfrm flipH="1">
              <a:off x="8441209" y="2958540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258" name="Line 40"/>
            <p:cNvSpPr>
              <a:spLocks noChangeShapeType="1"/>
            </p:cNvSpPr>
            <p:nvPr/>
          </p:nvSpPr>
          <p:spPr bwMode="auto">
            <a:xfrm flipH="1">
              <a:off x="8443730" y="3509355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grpSp>
          <p:nvGrpSpPr>
            <p:cNvPr id="259" name="Group 172"/>
            <p:cNvGrpSpPr>
              <a:grpSpLocks/>
            </p:cNvGrpSpPr>
            <p:nvPr/>
          </p:nvGrpSpPr>
          <p:grpSpPr bwMode="auto">
            <a:xfrm flipH="1">
              <a:off x="8287094" y="2553513"/>
              <a:ext cx="241371" cy="1089495"/>
              <a:chOff x="2605" y="328"/>
              <a:chExt cx="117" cy="1658"/>
            </a:xfrm>
          </p:grpSpPr>
          <p:sp>
            <p:nvSpPr>
              <p:cNvPr id="268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269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chemeClr val="bg1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260" name="グループ化 823"/>
            <p:cNvGrpSpPr/>
            <p:nvPr/>
          </p:nvGrpSpPr>
          <p:grpSpPr>
            <a:xfrm>
              <a:off x="8320181" y="2750476"/>
              <a:ext cx="166847" cy="667108"/>
              <a:chOff x="8089336" y="1524062"/>
              <a:chExt cx="130706" cy="513160"/>
            </a:xfrm>
          </p:grpSpPr>
          <p:sp>
            <p:nvSpPr>
              <p:cNvPr id="265" name="Rectangle 173"/>
              <p:cNvSpPr>
                <a:spLocks noChangeArrowheads="1"/>
              </p:cNvSpPr>
              <p:nvPr/>
            </p:nvSpPr>
            <p:spPr bwMode="auto">
              <a:xfrm flipH="1">
                <a:off x="8089336" y="1524062"/>
                <a:ext cx="130706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W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66" name="Rectangle 174"/>
              <p:cNvSpPr>
                <a:spLocks noChangeArrowheads="1"/>
              </p:cNvSpPr>
              <p:nvPr/>
            </p:nvSpPr>
            <p:spPr bwMode="auto">
              <a:xfrm flipH="1">
                <a:off x="8104182" y="1697779"/>
                <a:ext cx="99880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D</a:t>
                </a:r>
                <a:endParaRPr kumimoji="1" lang="ja-JP" altLang="ja-JP" sz="140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67" name="Rectangle 175"/>
              <p:cNvSpPr>
                <a:spLocks noChangeArrowheads="1"/>
              </p:cNvSpPr>
              <p:nvPr/>
            </p:nvSpPr>
            <p:spPr bwMode="auto">
              <a:xfrm flipH="1">
                <a:off x="8097575" y="1871496"/>
                <a:ext cx="114677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M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</p:grpSp>
        <p:sp>
          <p:nvSpPr>
            <p:cNvPr id="261" name="Rectangle 335"/>
            <p:cNvSpPr>
              <a:spLocks noChangeArrowheads="1"/>
            </p:cNvSpPr>
            <p:nvPr/>
          </p:nvSpPr>
          <p:spPr bwMode="auto">
            <a:xfrm>
              <a:off x="8617422" y="2562242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262" name="Rectangle 335"/>
            <p:cNvSpPr>
              <a:spLocks noChangeArrowheads="1"/>
            </p:cNvSpPr>
            <p:nvPr/>
          </p:nvSpPr>
          <p:spPr bwMode="auto">
            <a:xfrm>
              <a:off x="8618616" y="285516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263" name="Rectangle 335"/>
            <p:cNvSpPr>
              <a:spLocks noChangeArrowheads="1"/>
            </p:cNvSpPr>
            <p:nvPr/>
          </p:nvSpPr>
          <p:spPr bwMode="auto">
            <a:xfrm>
              <a:off x="8613842" y="339840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264" name="正方形/長方形 263"/>
            <p:cNvSpPr/>
            <p:nvPr/>
          </p:nvSpPr>
          <p:spPr>
            <a:xfrm rot="5400000">
              <a:off x="8685891" y="3097140"/>
              <a:ext cx="364201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1400" dirty="0" smtClean="0">
                  <a:solidFill>
                    <a:srgbClr val="FFFF00"/>
                  </a:solidFill>
                  <a:cs typeface="ＭＳ Ｐゴシック" pitchFamily="50" charset="-128"/>
                </a:rPr>
                <a:t>…</a:t>
              </a:r>
              <a:endParaRPr lang="ja-JP" altLang="ja-JP" sz="14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</p:grpSp>
      <p:grpSp>
        <p:nvGrpSpPr>
          <p:cNvPr id="270" name="グループ化 269"/>
          <p:cNvGrpSpPr/>
          <p:nvPr/>
        </p:nvGrpSpPr>
        <p:grpSpPr>
          <a:xfrm>
            <a:off x="8139054" y="1750721"/>
            <a:ext cx="764403" cy="1089495"/>
            <a:chOff x="8287094" y="2553513"/>
            <a:chExt cx="764403" cy="1089495"/>
          </a:xfrm>
        </p:grpSpPr>
        <p:sp>
          <p:nvSpPr>
            <p:cNvPr id="271" name="Line 40"/>
            <p:cNvSpPr>
              <a:spLocks noChangeShapeType="1"/>
            </p:cNvSpPr>
            <p:nvPr/>
          </p:nvSpPr>
          <p:spPr bwMode="auto">
            <a:xfrm flipH="1">
              <a:off x="8469005" y="2666409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272" name="Line 40"/>
            <p:cNvSpPr>
              <a:spLocks noChangeShapeType="1"/>
            </p:cNvSpPr>
            <p:nvPr/>
          </p:nvSpPr>
          <p:spPr bwMode="auto">
            <a:xfrm flipH="1">
              <a:off x="8441209" y="2958540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273" name="Line 40"/>
            <p:cNvSpPr>
              <a:spLocks noChangeShapeType="1"/>
            </p:cNvSpPr>
            <p:nvPr/>
          </p:nvSpPr>
          <p:spPr bwMode="auto">
            <a:xfrm flipH="1">
              <a:off x="8443730" y="3509355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grpSp>
          <p:nvGrpSpPr>
            <p:cNvPr id="274" name="Group 172"/>
            <p:cNvGrpSpPr>
              <a:grpSpLocks/>
            </p:cNvGrpSpPr>
            <p:nvPr/>
          </p:nvGrpSpPr>
          <p:grpSpPr bwMode="auto">
            <a:xfrm flipH="1">
              <a:off x="8287094" y="2553513"/>
              <a:ext cx="241371" cy="1089495"/>
              <a:chOff x="2605" y="328"/>
              <a:chExt cx="117" cy="1658"/>
            </a:xfrm>
          </p:grpSpPr>
          <p:sp>
            <p:nvSpPr>
              <p:cNvPr id="283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284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chemeClr val="bg1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275" name="グループ化 823"/>
            <p:cNvGrpSpPr/>
            <p:nvPr/>
          </p:nvGrpSpPr>
          <p:grpSpPr>
            <a:xfrm>
              <a:off x="8320181" y="2750478"/>
              <a:ext cx="166847" cy="667108"/>
              <a:chOff x="8089336" y="1524062"/>
              <a:chExt cx="130706" cy="513160"/>
            </a:xfrm>
          </p:grpSpPr>
          <p:sp>
            <p:nvSpPr>
              <p:cNvPr id="280" name="Rectangle 173"/>
              <p:cNvSpPr>
                <a:spLocks noChangeArrowheads="1"/>
              </p:cNvSpPr>
              <p:nvPr/>
            </p:nvSpPr>
            <p:spPr bwMode="auto">
              <a:xfrm flipH="1">
                <a:off x="8089336" y="1524062"/>
                <a:ext cx="130706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W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81" name="Rectangle 174"/>
              <p:cNvSpPr>
                <a:spLocks noChangeArrowheads="1"/>
              </p:cNvSpPr>
              <p:nvPr/>
            </p:nvSpPr>
            <p:spPr bwMode="auto">
              <a:xfrm flipH="1">
                <a:off x="8104182" y="1697779"/>
                <a:ext cx="99880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D</a:t>
                </a:r>
                <a:endParaRPr kumimoji="1" lang="ja-JP" altLang="ja-JP" sz="140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282" name="Rectangle 175"/>
              <p:cNvSpPr>
                <a:spLocks noChangeArrowheads="1"/>
              </p:cNvSpPr>
              <p:nvPr/>
            </p:nvSpPr>
            <p:spPr bwMode="auto">
              <a:xfrm flipH="1">
                <a:off x="8097575" y="1871496"/>
                <a:ext cx="114677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M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</p:grpSp>
        <p:sp>
          <p:nvSpPr>
            <p:cNvPr id="276" name="Rectangle 335"/>
            <p:cNvSpPr>
              <a:spLocks noChangeArrowheads="1"/>
            </p:cNvSpPr>
            <p:nvPr/>
          </p:nvSpPr>
          <p:spPr bwMode="auto">
            <a:xfrm>
              <a:off x="8617422" y="2562242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277" name="Rectangle 335"/>
            <p:cNvSpPr>
              <a:spLocks noChangeArrowheads="1"/>
            </p:cNvSpPr>
            <p:nvPr/>
          </p:nvSpPr>
          <p:spPr bwMode="auto">
            <a:xfrm>
              <a:off x="8618616" y="285516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278" name="Rectangle 335"/>
            <p:cNvSpPr>
              <a:spLocks noChangeArrowheads="1"/>
            </p:cNvSpPr>
            <p:nvPr/>
          </p:nvSpPr>
          <p:spPr bwMode="auto">
            <a:xfrm>
              <a:off x="8613842" y="339840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279" name="正方形/長方形 278"/>
            <p:cNvSpPr/>
            <p:nvPr/>
          </p:nvSpPr>
          <p:spPr>
            <a:xfrm rot="5400000">
              <a:off x="8685891" y="3097140"/>
              <a:ext cx="364201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1400" dirty="0" smtClean="0">
                  <a:solidFill>
                    <a:srgbClr val="FFFF00"/>
                  </a:solidFill>
                  <a:cs typeface="ＭＳ Ｐゴシック" pitchFamily="50" charset="-128"/>
                </a:rPr>
                <a:t>…</a:t>
              </a:r>
              <a:endParaRPr lang="ja-JP" altLang="ja-JP" sz="14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</p:grpSp>
      <p:grpSp>
        <p:nvGrpSpPr>
          <p:cNvPr id="285" name="グループ化 284"/>
          <p:cNvGrpSpPr/>
          <p:nvPr/>
        </p:nvGrpSpPr>
        <p:grpSpPr>
          <a:xfrm>
            <a:off x="7265582" y="2501361"/>
            <a:ext cx="764403" cy="1089495"/>
            <a:chOff x="8287094" y="2553513"/>
            <a:chExt cx="764403" cy="1089495"/>
          </a:xfrm>
        </p:grpSpPr>
        <p:sp>
          <p:nvSpPr>
            <p:cNvPr id="286" name="Line 40"/>
            <p:cNvSpPr>
              <a:spLocks noChangeShapeType="1"/>
            </p:cNvSpPr>
            <p:nvPr/>
          </p:nvSpPr>
          <p:spPr bwMode="auto">
            <a:xfrm flipH="1">
              <a:off x="8469005" y="2666409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287" name="Line 40"/>
            <p:cNvSpPr>
              <a:spLocks noChangeShapeType="1"/>
            </p:cNvSpPr>
            <p:nvPr/>
          </p:nvSpPr>
          <p:spPr bwMode="auto">
            <a:xfrm flipH="1">
              <a:off x="8441209" y="2958540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sp>
          <p:nvSpPr>
            <p:cNvPr id="312" name="Line 40"/>
            <p:cNvSpPr>
              <a:spLocks noChangeShapeType="1"/>
            </p:cNvSpPr>
            <p:nvPr/>
          </p:nvSpPr>
          <p:spPr bwMode="auto">
            <a:xfrm flipH="1">
              <a:off x="8443730" y="3509355"/>
              <a:ext cx="367919" cy="0"/>
            </a:xfrm>
            <a:prstGeom prst="line">
              <a:avLst/>
            </a:prstGeom>
            <a:noFill/>
            <a:ln w="28575" cap="flat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400"/>
            </a:p>
          </p:txBody>
        </p:sp>
        <p:grpSp>
          <p:nvGrpSpPr>
            <p:cNvPr id="313" name="Group 172"/>
            <p:cNvGrpSpPr>
              <a:grpSpLocks/>
            </p:cNvGrpSpPr>
            <p:nvPr/>
          </p:nvGrpSpPr>
          <p:grpSpPr bwMode="auto">
            <a:xfrm flipH="1">
              <a:off x="8287094" y="2553513"/>
              <a:ext cx="241371" cy="1089495"/>
              <a:chOff x="2605" y="328"/>
              <a:chExt cx="117" cy="1658"/>
            </a:xfrm>
          </p:grpSpPr>
          <p:sp>
            <p:nvSpPr>
              <p:cNvPr id="359" name="Freeform 170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60" name="Freeform 171"/>
              <p:cNvSpPr>
                <a:spLocks/>
              </p:cNvSpPr>
              <p:nvPr/>
            </p:nvSpPr>
            <p:spPr bwMode="auto">
              <a:xfrm>
                <a:off x="2605" y="328"/>
                <a:ext cx="117" cy="1658"/>
              </a:xfrm>
              <a:custGeom>
                <a:avLst/>
                <a:gdLst/>
                <a:ahLst/>
                <a:cxnLst>
                  <a:cxn ang="0">
                    <a:pos x="0" y="1658"/>
                  </a:cxn>
                  <a:cxn ang="0">
                    <a:pos x="117" y="1499"/>
                  </a:cxn>
                  <a:cxn ang="0">
                    <a:pos x="117" y="159"/>
                  </a:cxn>
                  <a:cxn ang="0">
                    <a:pos x="0" y="0"/>
                  </a:cxn>
                  <a:cxn ang="0">
                    <a:pos x="0" y="1658"/>
                  </a:cxn>
                </a:cxnLst>
                <a:rect l="0" t="0" r="r" b="b"/>
                <a:pathLst>
                  <a:path w="117" h="1658">
                    <a:moveTo>
                      <a:pt x="0" y="1658"/>
                    </a:moveTo>
                    <a:lnTo>
                      <a:pt x="117" y="1499"/>
                    </a:lnTo>
                    <a:lnTo>
                      <a:pt x="117" y="159"/>
                    </a:lnTo>
                    <a:lnTo>
                      <a:pt x="0" y="0"/>
                    </a:lnTo>
                    <a:lnTo>
                      <a:pt x="0" y="1658"/>
                    </a:lnTo>
                    <a:close/>
                  </a:path>
                </a:pathLst>
              </a:custGeom>
              <a:solidFill>
                <a:schemeClr val="bg1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</p:grpSp>
        <p:grpSp>
          <p:nvGrpSpPr>
            <p:cNvPr id="314" name="グループ化 823"/>
            <p:cNvGrpSpPr/>
            <p:nvPr/>
          </p:nvGrpSpPr>
          <p:grpSpPr>
            <a:xfrm>
              <a:off x="8320181" y="2750478"/>
              <a:ext cx="166847" cy="667108"/>
              <a:chOff x="8089336" y="1524062"/>
              <a:chExt cx="130706" cy="513160"/>
            </a:xfrm>
          </p:grpSpPr>
          <p:sp>
            <p:nvSpPr>
              <p:cNvPr id="344" name="Rectangle 173"/>
              <p:cNvSpPr>
                <a:spLocks noChangeArrowheads="1"/>
              </p:cNvSpPr>
              <p:nvPr/>
            </p:nvSpPr>
            <p:spPr bwMode="auto">
              <a:xfrm flipH="1">
                <a:off x="8089336" y="1524062"/>
                <a:ext cx="130706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W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348" name="Rectangle 174"/>
              <p:cNvSpPr>
                <a:spLocks noChangeArrowheads="1"/>
              </p:cNvSpPr>
              <p:nvPr/>
            </p:nvSpPr>
            <p:spPr bwMode="auto">
              <a:xfrm flipH="1">
                <a:off x="8104182" y="1697779"/>
                <a:ext cx="99880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D</a:t>
                </a:r>
                <a:endParaRPr kumimoji="1" lang="ja-JP" altLang="ja-JP" sz="140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  <p:sp>
            <p:nvSpPr>
              <p:cNvPr id="355" name="Rectangle 175"/>
              <p:cNvSpPr>
                <a:spLocks noChangeArrowheads="1"/>
              </p:cNvSpPr>
              <p:nvPr/>
            </p:nvSpPr>
            <p:spPr bwMode="auto">
              <a:xfrm flipH="1">
                <a:off x="8097575" y="1871496"/>
                <a:ext cx="114677" cy="1657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1" lang="ja-JP" altLang="ja-JP" sz="140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cs typeface="Arial" pitchFamily="34" charset="0"/>
                  </a:rPr>
                  <a:t>M</a:t>
                </a:r>
                <a:endParaRPr kumimoji="1" lang="ja-JP" altLang="ja-JP" sz="140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cs typeface="Arial" pitchFamily="34" charset="0"/>
                </a:endParaRPr>
              </a:p>
            </p:txBody>
          </p:sp>
        </p:grpSp>
        <p:sp>
          <p:nvSpPr>
            <p:cNvPr id="315" name="Rectangle 335"/>
            <p:cNvSpPr>
              <a:spLocks noChangeArrowheads="1"/>
            </p:cNvSpPr>
            <p:nvPr/>
          </p:nvSpPr>
          <p:spPr bwMode="auto">
            <a:xfrm>
              <a:off x="8617422" y="2562242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316" name="Rectangle 335"/>
            <p:cNvSpPr>
              <a:spLocks noChangeArrowheads="1"/>
            </p:cNvSpPr>
            <p:nvPr/>
          </p:nvSpPr>
          <p:spPr bwMode="auto">
            <a:xfrm>
              <a:off x="8618616" y="285516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317" name="Rectangle 335"/>
            <p:cNvSpPr>
              <a:spLocks noChangeArrowheads="1"/>
            </p:cNvSpPr>
            <p:nvPr/>
          </p:nvSpPr>
          <p:spPr bwMode="auto">
            <a:xfrm>
              <a:off x="8613842" y="3398409"/>
              <a:ext cx="432881" cy="237559"/>
            </a:xfrm>
            <a:prstGeom prst="rect">
              <a:avLst/>
            </a:prstGeom>
            <a:solidFill>
              <a:schemeClr val="bg1"/>
            </a:solidFill>
            <a:ln w="1587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ts val="1400"/>
                </a:lnSpc>
              </a:pPr>
              <a:r>
                <a:rPr lang="en-US" altLang="ja-JP" sz="1400" dirty="0" smtClean="0">
                  <a:cs typeface="ＭＳ Ｐゴシック" pitchFamily="50" charset="-128"/>
                </a:rPr>
                <a:t>PD</a:t>
              </a:r>
              <a:endParaRPr lang="ja-JP" altLang="ja-JP" sz="1400" dirty="0" smtClean="0">
                <a:cs typeface="ＭＳ Ｐゴシック" pitchFamily="50" charset="-128"/>
              </a:endParaRPr>
            </a:p>
          </p:txBody>
        </p:sp>
        <p:sp>
          <p:nvSpPr>
            <p:cNvPr id="318" name="正方形/長方形 317"/>
            <p:cNvSpPr/>
            <p:nvPr/>
          </p:nvSpPr>
          <p:spPr>
            <a:xfrm rot="5400000">
              <a:off x="8685891" y="3097140"/>
              <a:ext cx="364201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1400" dirty="0" smtClean="0">
                  <a:solidFill>
                    <a:srgbClr val="FFFF00"/>
                  </a:solidFill>
                  <a:cs typeface="ＭＳ Ｐゴシック" pitchFamily="50" charset="-128"/>
                </a:rPr>
                <a:t>…</a:t>
              </a:r>
              <a:endParaRPr lang="ja-JP" altLang="ja-JP" sz="1400" dirty="0" smtClean="0">
                <a:solidFill>
                  <a:srgbClr val="FFFF00"/>
                </a:solidFill>
                <a:cs typeface="ＭＳ Ｐゴシック" pitchFamily="50" charset="-128"/>
              </a:endParaRPr>
            </a:p>
          </p:txBody>
        </p:sp>
      </p:grpSp>
      <p:cxnSp>
        <p:nvCxnSpPr>
          <p:cNvPr id="473" name="直線コネクタ 472"/>
          <p:cNvCxnSpPr/>
          <p:nvPr/>
        </p:nvCxnSpPr>
        <p:spPr bwMode="auto">
          <a:xfrm>
            <a:off x="848436" y="6553227"/>
            <a:ext cx="761545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2" name="円/楕円 521"/>
          <p:cNvSpPr/>
          <p:nvPr/>
        </p:nvSpPr>
        <p:spPr>
          <a:xfrm>
            <a:off x="4399737" y="6073281"/>
            <a:ext cx="305033" cy="476398"/>
          </a:xfrm>
          <a:prstGeom prst="ellipse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523" name="円/楕円 522"/>
          <p:cNvSpPr/>
          <p:nvPr/>
        </p:nvSpPr>
        <p:spPr>
          <a:xfrm>
            <a:off x="4550549" y="6073281"/>
            <a:ext cx="308053" cy="476398"/>
          </a:xfrm>
          <a:prstGeom prst="ellipse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000"/>
          </a:p>
        </p:txBody>
      </p:sp>
      <p:sp>
        <p:nvSpPr>
          <p:cNvPr id="530" name="正方形/長方形 529"/>
          <p:cNvSpPr/>
          <p:nvPr/>
        </p:nvSpPr>
        <p:spPr>
          <a:xfrm>
            <a:off x="805217" y="6352356"/>
            <a:ext cx="2273189" cy="43805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tx1"/>
                </a:solidFill>
              </a:rPr>
              <a:t>Key </a:t>
            </a:r>
            <a:r>
              <a:rPr lang="en-US" altLang="ja-JP" sz="2000" dirty="0" smtClean="0">
                <a:solidFill>
                  <a:schemeClr val="tx1"/>
                </a:solidFill>
              </a:rPr>
              <a:t>d</a:t>
            </a:r>
            <a:r>
              <a:rPr lang="en-US" altLang="ja-JP" sz="2000" b="1" dirty="0" smtClean="0">
                <a:solidFill>
                  <a:schemeClr val="tx1"/>
                </a:solidFill>
              </a:rPr>
              <a:t>ist</a:t>
            </a:r>
            <a:r>
              <a:rPr lang="en-US" altLang="ja-JP" sz="2000" dirty="0" smtClean="0">
                <a:solidFill>
                  <a:schemeClr val="tx1"/>
                </a:solidFill>
              </a:rPr>
              <a:t>illation 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532" name="正方形/長方形 531"/>
          <p:cNvSpPr/>
          <p:nvPr/>
        </p:nvSpPr>
        <p:spPr>
          <a:xfrm>
            <a:off x="6171153" y="6340980"/>
            <a:ext cx="2273189" cy="43805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tx1"/>
                </a:solidFill>
              </a:rPr>
              <a:t>Key </a:t>
            </a:r>
            <a:r>
              <a:rPr lang="en-US" altLang="ja-JP" sz="2000" dirty="0" smtClean="0">
                <a:solidFill>
                  <a:schemeClr val="tx1"/>
                </a:solidFill>
              </a:rPr>
              <a:t>d</a:t>
            </a:r>
            <a:r>
              <a:rPr lang="en-US" altLang="ja-JP" sz="2000" b="1" dirty="0" smtClean="0">
                <a:solidFill>
                  <a:schemeClr val="tx1"/>
                </a:solidFill>
              </a:rPr>
              <a:t>ist</a:t>
            </a:r>
            <a:r>
              <a:rPr lang="en-US" altLang="ja-JP" sz="2000" dirty="0" smtClean="0">
                <a:solidFill>
                  <a:schemeClr val="tx1"/>
                </a:solidFill>
              </a:rPr>
              <a:t>illation </a:t>
            </a:r>
            <a:endParaRPr lang="ja-JP" altLang="en-US" sz="2000" b="1" dirty="0">
              <a:solidFill>
                <a:schemeClr val="tx1"/>
              </a:solidFill>
            </a:endParaRPr>
          </a:p>
        </p:txBody>
      </p:sp>
      <p:sp>
        <p:nvSpPr>
          <p:cNvPr id="541" name="正方形/長方形 540"/>
          <p:cNvSpPr/>
          <p:nvPr/>
        </p:nvSpPr>
        <p:spPr>
          <a:xfrm>
            <a:off x="1746926" y="3895504"/>
            <a:ext cx="6946706" cy="101566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/>
              <a:t>- 2bit for Z0, Z1, X0, &amp; X1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/>
              <a:t>- 2bit for the decoy states     x 1.25GHz x 8 wavelengths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/>
              <a:t>- 1bit for key distillation  </a:t>
            </a:r>
            <a:endParaRPr lang="ja-JP" altLang="en-US" sz="2000" dirty="0"/>
          </a:p>
        </p:txBody>
      </p:sp>
      <p:sp>
        <p:nvSpPr>
          <p:cNvPr id="543" name="右中かっこ 542"/>
          <p:cNvSpPr/>
          <p:nvPr/>
        </p:nvSpPr>
        <p:spPr bwMode="auto">
          <a:xfrm>
            <a:off x="4940488" y="3965678"/>
            <a:ext cx="237047" cy="849159"/>
          </a:xfrm>
          <a:prstGeom prst="rightBrace">
            <a:avLst>
              <a:gd name="adj1" fmla="val 29064"/>
              <a:gd name="adj2" fmla="val 52367"/>
            </a:avLst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544" name="テキスト ボックス 73"/>
          <p:cNvSpPr txBox="1">
            <a:spLocks noChangeArrowheads="1"/>
          </p:cNvSpPr>
          <p:nvPr/>
        </p:nvSpPr>
        <p:spPr bwMode="auto">
          <a:xfrm>
            <a:off x="2524209" y="4965793"/>
            <a:ext cx="60114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45" name="テキスト ボックス 74"/>
          <p:cNvSpPr txBox="1">
            <a:spLocks noChangeArrowheads="1"/>
          </p:cNvSpPr>
          <p:nvPr/>
        </p:nvSpPr>
        <p:spPr bwMode="auto">
          <a:xfrm>
            <a:off x="6393243" y="5011187"/>
            <a:ext cx="6270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46" name="テキスト ボックス 78"/>
          <p:cNvSpPr txBox="1">
            <a:spLocks noChangeArrowheads="1"/>
          </p:cNvSpPr>
          <p:nvPr/>
        </p:nvSpPr>
        <p:spPr bwMode="auto">
          <a:xfrm>
            <a:off x="2512806" y="5878669"/>
            <a:ext cx="6270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47" name="テキスト ボックス 77"/>
          <p:cNvSpPr txBox="1">
            <a:spLocks noChangeArrowheads="1"/>
          </p:cNvSpPr>
          <p:nvPr/>
        </p:nvSpPr>
        <p:spPr bwMode="auto">
          <a:xfrm>
            <a:off x="7206018" y="4997987"/>
            <a:ext cx="193798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cs typeface="Arial" pitchFamily="34" charset="0"/>
              </a:rPr>
              <a:t>Photon clicks </a:t>
            </a:r>
            <a:endParaRPr lang="en-US" altLang="ja-JP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49" name="テキスト ボックス 74"/>
          <p:cNvSpPr txBox="1">
            <a:spLocks noChangeArrowheads="1"/>
          </p:cNvSpPr>
          <p:nvPr/>
        </p:nvSpPr>
        <p:spPr bwMode="auto">
          <a:xfrm>
            <a:off x="6395515" y="5845987"/>
            <a:ext cx="6270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cs typeface="Arial" pitchFamily="34" charset="0"/>
              </a:rPr>
              <a:t>RN </a:t>
            </a:r>
            <a:endParaRPr lang="ja-JP" altLang="en-US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51" name="正方形/長方形 550"/>
          <p:cNvSpPr/>
          <p:nvPr/>
        </p:nvSpPr>
        <p:spPr>
          <a:xfrm>
            <a:off x="1746925" y="5459105"/>
            <a:ext cx="1514901" cy="35305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800" b="1" dirty="0" smtClean="0">
                <a:solidFill>
                  <a:schemeClr val="tx1"/>
                </a:solidFill>
              </a:rPr>
              <a:t>Controller </a:t>
            </a:r>
            <a:endParaRPr lang="ja-JP" altLang="en-US" sz="1800" b="1" dirty="0">
              <a:solidFill>
                <a:schemeClr val="tx1"/>
              </a:solidFill>
            </a:endParaRPr>
          </a:p>
        </p:txBody>
      </p:sp>
      <p:cxnSp>
        <p:nvCxnSpPr>
          <p:cNvPr id="553" name="直線矢印コネクタ 552"/>
          <p:cNvCxnSpPr/>
          <p:nvPr/>
        </p:nvCxnSpPr>
        <p:spPr>
          <a:xfrm rot="5400000">
            <a:off x="6944479" y="5194803"/>
            <a:ext cx="548958" cy="3015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4" name="直線矢印コネクタ 553"/>
          <p:cNvCxnSpPr/>
          <p:nvPr/>
        </p:nvCxnSpPr>
        <p:spPr>
          <a:xfrm rot="16200000" flipH="1">
            <a:off x="2239418" y="6053312"/>
            <a:ext cx="536893" cy="0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8" name="直線矢印コネクタ 557"/>
          <p:cNvCxnSpPr/>
          <p:nvPr/>
        </p:nvCxnSpPr>
        <p:spPr>
          <a:xfrm rot="16200000" flipH="1">
            <a:off x="6668171" y="6094256"/>
            <a:ext cx="536893" cy="0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9" name="正方形/長方形 558"/>
          <p:cNvSpPr/>
          <p:nvPr/>
        </p:nvSpPr>
        <p:spPr>
          <a:xfrm>
            <a:off x="6362134" y="5475027"/>
            <a:ext cx="1514901" cy="35305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800" b="1" dirty="0" smtClean="0">
                <a:solidFill>
                  <a:schemeClr val="tx1"/>
                </a:solidFill>
              </a:rPr>
              <a:t>Controller </a:t>
            </a:r>
            <a:endParaRPr lang="ja-JP" altLang="en-US" sz="1800" b="1" dirty="0">
              <a:solidFill>
                <a:schemeClr val="tx1"/>
              </a:solidFill>
            </a:endParaRPr>
          </a:p>
        </p:txBody>
      </p:sp>
      <p:cxnSp>
        <p:nvCxnSpPr>
          <p:cNvPr id="560" name="直線矢印コネクタ 559"/>
          <p:cNvCxnSpPr/>
          <p:nvPr/>
        </p:nvCxnSpPr>
        <p:spPr>
          <a:xfrm rot="5400000">
            <a:off x="6946751" y="6070547"/>
            <a:ext cx="548958" cy="3015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1" name="テキスト ボックス 77"/>
          <p:cNvSpPr txBox="1">
            <a:spLocks noChangeArrowheads="1"/>
          </p:cNvSpPr>
          <p:nvPr/>
        </p:nvSpPr>
        <p:spPr bwMode="auto">
          <a:xfrm>
            <a:off x="7299877" y="5860083"/>
            <a:ext cx="13805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cs typeface="Arial" pitchFamily="34" charset="0"/>
              </a:rPr>
              <a:t>Raw data </a:t>
            </a:r>
            <a:endParaRPr lang="en-US" altLang="ja-JP" sz="2000" b="1" dirty="0">
              <a:solidFill>
                <a:srgbClr val="FFFF00"/>
              </a:solidFill>
              <a:cs typeface="Arial" pitchFamily="34" charset="0"/>
            </a:endParaRPr>
          </a:p>
        </p:txBody>
      </p:sp>
      <p:sp>
        <p:nvSpPr>
          <p:cNvPr id="562" name="正方形/長方形 561"/>
          <p:cNvSpPr/>
          <p:nvPr/>
        </p:nvSpPr>
        <p:spPr>
          <a:xfrm>
            <a:off x="3805883" y="4974633"/>
            <a:ext cx="202812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50 </a:t>
            </a:r>
            <a:r>
              <a:rPr lang="en-US" altLang="ja-JP" sz="3200" i="1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Gbps</a:t>
            </a:r>
            <a:r>
              <a:rPr lang="en-US" altLang="ja-JP" sz="3200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ja-JP" altLang="en-US" sz="3200" i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30" name="グループ化 229"/>
          <p:cNvGrpSpPr/>
          <p:nvPr/>
        </p:nvGrpSpPr>
        <p:grpSpPr>
          <a:xfrm>
            <a:off x="3415779" y="3043452"/>
            <a:ext cx="4862466" cy="819090"/>
            <a:chOff x="3415779" y="3084394"/>
            <a:chExt cx="4862466" cy="709908"/>
          </a:xfrm>
        </p:grpSpPr>
        <p:cxnSp>
          <p:nvCxnSpPr>
            <p:cNvPr id="228" name="直線矢印コネクタ 227"/>
            <p:cNvCxnSpPr/>
            <p:nvPr/>
          </p:nvCxnSpPr>
          <p:spPr>
            <a:xfrm rot="5400000" flipH="1" flipV="1">
              <a:off x="3068840" y="3445775"/>
              <a:ext cx="695466" cy="1588"/>
            </a:xfrm>
            <a:prstGeom prst="straightConnector1">
              <a:avLst/>
            </a:prstGeom>
            <a:ln w="38100">
              <a:solidFill>
                <a:srgbClr val="FFFF00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直線矢印コネクタ 230"/>
            <p:cNvCxnSpPr/>
            <p:nvPr/>
          </p:nvCxnSpPr>
          <p:spPr>
            <a:xfrm rot="5400000" flipH="1" flipV="1">
              <a:off x="7929718" y="3431333"/>
              <a:ext cx="695466" cy="1588"/>
            </a:xfrm>
            <a:prstGeom prst="straightConnector1">
              <a:avLst/>
            </a:prstGeom>
            <a:ln w="38100">
              <a:solidFill>
                <a:srgbClr val="FFFF00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正方形/長方形 228"/>
          <p:cNvSpPr/>
          <p:nvPr/>
        </p:nvSpPr>
        <p:spPr>
          <a:xfrm>
            <a:off x="4094303" y="3411940"/>
            <a:ext cx="160492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Data size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" name="グループ化 103"/>
          <p:cNvGrpSpPr/>
          <p:nvPr/>
        </p:nvGrpSpPr>
        <p:grpSpPr>
          <a:xfrm>
            <a:off x="65457" y="1124795"/>
            <a:ext cx="9067431" cy="3882479"/>
            <a:chOff x="65457" y="1767694"/>
            <a:chExt cx="9067431" cy="3882479"/>
          </a:xfrm>
        </p:grpSpPr>
        <p:sp>
          <p:nvSpPr>
            <p:cNvPr id="5081094" name="Freeform 6"/>
            <p:cNvSpPr>
              <a:spLocks noEditPoints="1"/>
            </p:cNvSpPr>
            <p:nvPr/>
          </p:nvSpPr>
          <p:spPr bwMode="auto">
            <a:xfrm>
              <a:off x="1323129" y="3681107"/>
              <a:ext cx="433373" cy="7703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33" y="23"/>
                </a:cxn>
                <a:cxn ang="0">
                  <a:pos x="233" y="28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222" y="0"/>
                </a:cxn>
                <a:cxn ang="0">
                  <a:pos x="267" y="23"/>
                </a:cxn>
                <a:cxn ang="0">
                  <a:pos x="222" y="45"/>
                </a:cxn>
                <a:cxn ang="0">
                  <a:pos x="222" y="0"/>
                </a:cxn>
              </a:cxnLst>
              <a:rect l="0" t="0" r="r" b="b"/>
              <a:pathLst>
                <a:path w="267" h="45">
                  <a:moveTo>
                    <a:pt x="0" y="23"/>
                  </a:moveTo>
                  <a:lnTo>
                    <a:pt x="233" y="23"/>
                  </a:lnTo>
                  <a:lnTo>
                    <a:pt x="233" y="28"/>
                  </a:lnTo>
                  <a:lnTo>
                    <a:pt x="0" y="28"/>
                  </a:lnTo>
                  <a:lnTo>
                    <a:pt x="0" y="23"/>
                  </a:lnTo>
                  <a:close/>
                  <a:moveTo>
                    <a:pt x="222" y="0"/>
                  </a:moveTo>
                  <a:lnTo>
                    <a:pt x="267" y="23"/>
                  </a:lnTo>
                  <a:lnTo>
                    <a:pt x="222" y="45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095" name="Freeform 7"/>
            <p:cNvSpPr>
              <a:spLocks noEditPoints="1"/>
            </p:cNvSpPr>
            <p:nvPr/>
          </p:nvSpPr>
          <p:spPr bwMode="auto">
            <a:xfrm>
              <a:off x="1323128" y="4948708"/>
              <a:ext cx="433373" cy="7874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33" y="23"/>
                </a:cxn>
                <a:cxn ang="0">
                  <a:pos x="233" y="29"/>
                </a:cxn>
                <a:cxn ang="0">
                  <a:pos x="0" y="29"/>
                </a:cxn>
                <a:cxn ang="0">
                  <a:pos x="0" y="23"/>
                </a:cxn>
                <a:cxn ang="0">
                  <a:pos x="222" y="0"/>
                </a:cxn>
                <a:cxn ang="0">
                  <a:pos x="267" y="23"/>
                </a:cxn>
                <a:cxn ang="0">
                  <a:pos x="222" y="46"/>
                </a:cxn>
                <a:cxn ang="0">
                  <a:pos x="222" y="0"/>
                </a:cxn>
              </a:cxnLst>
              <a:rect l="0" t="0" r="r" b="b"/>
              <a:pathLst>
                <a:path w="267" h="46">
                  <a:moveTo>
                    <a:pt x="0" y="23"/>
                  </a:moveTo>
                  <a:lnTo>
                    <a:pt x="233" y="23"/>
                  </a:lnTo>
                  <a:lnTo>
                    <a:pt x="233" y="29"/>
                  </a:lnTo>
                  <a:lnTo>
                    <a:pt x="0" y="29"/>
                  </a:lnTo>
                  <a:lnTo>
                    <a:pt x="0" y="23"/>
                  </a:lnTo>
                  <a:close/>
                  <a:moveTo>
                    <a:pt x="222" y="0"/>
                  </a:moveTo>
                  <a:lnTo>
                    <a:pt x="267" y="23"/>
                  </a:lnTo>
                  <a:lnTo>
                    <a:pt x="222" y="4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096" name="Freeform 8"/>
            <p:cNvSpPr>
              <a:spLocks noEditPoints="1"/>
            </p:cNvSpPr>
            <p:nvPr/>
          </p:nvSpPr>
          <p:spPr bwMode="auto">
            <a:xfrm>
              <a:off x="7057616" y="4808340"/>
              <a:ext cx="894340" cy="78744"/>
            </a:xfrm>
            <a:custGeom>
              <a:avLst/>
              <a:gdLst/>
              <a:ahLst/>
              <a:cxnLst>
                <a:cxn ang="0">
                  <a:pos x="512" y="29"/>
                </a:cxn>
                <a:cxn ang="0">
                  <a:pos x="40" y="29"/>
                </a:cxn>
                <a:cxn ang="0">
                  <a:pos x="40" y="23"/>
                </a:cxn>
                <a:cxn ang="0">
                  <a:pos x="512" y="23"/>
                </a:cxn>
                <a:cxn ang="0">
                  <a:pos x="512" y="29"/>
                </a:cxn>
                <a:cxn ang="0">
                  <a:pos x="506" y="0"/>
                </a:cxn>
                <a:cxn ang="0">
                  <a:pos x="551" y="23"/>
                </a:cxn>
                <a:cxn ang="0">
                  <a:pos x="506" y="46"/>
                </a:cxn>
                <a:cxn ang="0">
                  <a:pos x="506" y="0"/>
                </a:cxn>
                <a:cxn ang="0">
                  <a:pos x="46" y="46"/>
                </a:cxn>
                <a:cxn ang="0">
                  <a:pos x="0" y="23"/>
                </a:cxn>
                <a:cxn ang="0">
                  <a:pos x="46" y="0"/>
                </a:cxn>
                <a:cxn ang="0">
                  <a:pos x="46" y="46"/>
                </a:cxn>
              </a:cxnLst>
              <a:rect l="0" t="0" r="r" b="b"/>
              <a:pathLst>
                <a:path w="551" h="46">
                  <a:moveTo>
                    <a:pt x="512" y="29"/>
                  </a:moveTo>
                  <a:lnTo>
                    <a:pt x="40" y="29"/>
                  </a:lnTo>
                  <a:lnTo>
                    <a:pt x="40" y="23"/>
                  </a:lnTo>
                  <a:lnTo>
                    <a:pt x="512" y="23"/>
                  </a:lnTo>
                  <a:lnTo>
                    <a:pt x="512" y="29"/>
                  </a:lnTo>
                  <a:close/>
                  <a:moveTo>
                    <a:pt x="506" y="0"/>
                  </a:moveTo>
                  <a:lnTo>
                    <a:pt x="551" y="23"/>
                  </a:lnTo>
                  <a:lnTo>
                    <a:pt x="506" y="46"/>
                  </a:lnTo>
                  <a:lnTo>
                    <a:pt x="506" y="0"/>
                  </a:lnTo>
                  <a:close/>
                  <a:moveTo>
                    <a:pt x="46" y="46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46" y="46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097" name="Freeform 9"/>
            <p:cNvSpPr>
              <a:spLocks noEditPoints="1"/>
            </p:cNvSpPr>
            <p:nvPr/>
          </p:nvSpPr>
          <p:spPr bwMode="auto">
            <a:xfrm>
              <a:off x="7042197" y="3733318"/>
              <a:ext cx="219935" cy="77033"/>
            </a:xfrm>
            <a:custGeom>
              <a:avLst/>
              <a:gdLst/>
              <a:ahLst/>
              <a:cxnLst>
                <a:cxn ang="0">
                  <a:pos x="136" y="28"/>
                </a:cxn>
                <a:cxn ang="0">
                  <a:pos x="40" y="28"/>
                </a:cxn>
                <a:cxn ang="0">
                  <a:pos x="40" y="23"/>
                </a:cxn>
                <a:cxn ang="0">
                  <a:pos x="136" y="23"/>
                </a:cxn>
                <a:cxn ang="0">
                  <a:pos x="136" y="28"/>
                </a:cxn>
                <a:cxn ang="0">
                  <a:pos x="125" y="0"/>
                </a:cxn>
                <a:cxn ang="0">
                  <a:pos x="170" y="23"/>
                </a:cxn>
                <a:cxn ang="0">
                  <a:pos x="125" y="45"/>
                </a:cxn>
                <a:cxn ang="0">
                  <a:pos x="125" y="0"/>
                </a:cxn>
                <a:cxn ang="0">
                  <a:pos x="45" y="45"/>
                </a:cxn>
                <a:cxn ang="0">
                  <a:pos x="0" y="23"/>
                </a:cxn>
                <a:cxn ang="0">
                  <a:pos x="45" y="0"/>
                </a:cxn>
                <a:cxn ang="0">
                  <a:pos x="45" y="45"/>
                </a:cxn>
              </a:cxnLst>
              <a:rect l="0" t="0" r="r" b="b"/>
              <a:pathLst>
                <a:path w="170" h="45">
                  <a:moveTo>
                    <a:pt x="136" y="28"/>
                  </a:moveTo>
                  <a:lnTo>
                    <a:pt x="40" y="28"/>
                  </a:lnTo>
                  <a:lnTo>
                    <a:pt x="40" y="23"/>
                  </a:lnTo>
                  <a:lnTo>
                    <a:pt x="136" y="23"/>
                  </a:lnTo>
                  <a:lnTo>
                    <a:pt x="136" y="28"/>
                  </a:lnTo>
                  <a:close/>
                  <a:moveTo>
                    <a:pt x="125" y="0"/>
                  </a:moveTo>
                  <a:lnTo>
                    <a:pt x="170" y="23"/>
                  </a:lnTo>
                  <a:lnTo>
                    <a:pt x="125" y="45"/>
                  </a:lnTo>
                  <a:lnTo>
                    <a:pt x="125" y="0"/>
                  </a:lnTo>
                  <a:close/>
                  <a:moveTo>
                    <a:pt x="45" y="45"/>
                  </a:moveTo>
                  <a:lnTo>
                    <a:pt x="0" y="23"/>
                  </a:lnTo>
                  <a:lnTo>
                    <a:pt x="45" y="0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098" name="Rectangle 10"/>
            <p:cNvSpPr>
              <a:spLocks noChangeArrowheads="1"/>
            </p:cNvSpPr>
            <p:nvPr/>
          </p:nvSpPr>
          <p:spPr bwMode="auto">
            <a:xfrm>
              <a:off x="7291347" y="3577542"/>
              <a:ext cx="628148" cy="338940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00" name="Rectangle 12"/>
            <p:cNvSpPr>
              <a:spLocks noChangeArrowheads="1"/>
            </p:cNvSpPr>
            <p:nvPr/>
          </p:nvSpPr>
          <p:spPr bwMode="auto">
            <a:xfrm>
              <a:off x="7414481" y="3622557"/>
              <a:ext cx="457027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XFP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01" name="Rectangle 13"/>
            <p:cNvSpPr>
              <a:spLocks noChangeArrowheads="1"/>
            </p:cNvSpPr>
            <p:nvPr/>
          </p:nvSpPr>
          <p:spPr bwMode="auto">
            <a:xfrm>
              <a:off x="3288729" y="3307075"/>
              <a:ext cx="9739" cy="222536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02" name="Rectangle 14"/>
            <p:cNvSpPr>
              <a:spLocks noChangeArrowheads="1"/>
            </p:cNvSpPr>
            <p:nvPr/>
          </p:nvSpPr>
          <p:spPr bwMode="auto">
            <a:xfrm>
              <a:off x="4340511" y="3307075"/>
              <a:ext cx="9739" cy="222536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03" name="Rectangle 15"/>
            <p:cNvSpPr>
              <a:spLocks noChangeArrowheads="1"/>
            </p:cNvSpPr>
            <p:nvPr/>
          </p:nvSpPr>
          <p:spPr bwMode="auto">
            <a:xfrm>
              <a:off x="5447480" y="3307075"/>
              <a:ext cx="8115" cy="222536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04" name="Rectangle 16"/>
            <p:cNvSpPr>
              <a:spLocks noChangeArrowheads="1"/>
            </p:cNvSpPr>
            <p:nvPr/>
          </p:nvSpPr>
          <p:spPr bwMode="auto">
            <a:xfrm>
              <a:off x="2181759" y="3307075"/>
              <a:ext cx="9739" cy="222536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05" name="Rectangle 17"/>
            <p:cNvSpPr>
              <a:spLocks noChangeArrowheads="1"/>
            </p:cNvSpPr>
            <p:nvPr/>
          </p:nvSpPr>
          <p:spPr bwMode="auto">
            <a:xfrm>
              <a:off x="2173644" y="5109620"/>
              <a:ext cx="8115" cy="222536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06" name="Rectangle 18"/>
            <p:cNvSpPr>
              <a:spLocks noChangeArrowheads="1"/>
            </p:cNvSpPr>
            <p:nvPr/>
          </p:nvSpPr>
          <p:spPr bwMode="auto">
            <a:xfrm>
              <a:off x="688486" y="3539882"/>
              <a:ext cx="724677" cy="338940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08" name="Rectangle 20"/>
            <p:cNvSpPr>
              <a:spLocks noChangeArrowheads="1"/>
            </p:cNvSpPr>
            <p:nvPr/>
          </p:nvSpPr>
          <p:spPr bwMode="auto">
            <a:xfrm>
              <a:off x="773477" y="3584042"/>
              <a:ext cx="587605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XFP1</a:t>
              </a:r>
              <a:endParaRPr kumimoji="1" lang="ja-JP" altLang="ja-JP" sz="18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09" name="Rectangle 21"/>
            <p:cNvSpPr>
              <a:spLocks noChangeArrowheads="1"/>
            </p:cNvSpPr>
            <p:nvPr/>
          </p:nvSpPr>
          <p:spPr bwMode="auto">
            <a:xfrm>
              <a:off x="727442" y="4818611"/>
              <a:ext cx="685722" cy="349211"/>
            </a:xfrm>
            <a:prstGeom prst="rect">
              <a:avLst/>
            </a:prstGeom>
            <a:solidFill>
              <a:srgbClr val="FFFF66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11" name="Rectangle 23"/>
            <p:cNvSpPr>
              <a:spLocks noChangeArrowheads="1"/>
            </p:cNvSpPr>
            <p:nvPr/>
          </p:nvSpPr>
          <p:spPr bwMode="auto">
            <a:xfrm>
              <a:off x="783216" y="4855283"/>
              <a:ext cx="587605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XFP8</a:t>
              </a:r>
              <a:endParaRPr kumimoji="1" lang="ja-JP" altLang="ja-JP" sz="18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12" name="Rectangle 24"/>
            <p:cNvSpPr>
              <a:spLocks noChangeArrowheads="1"/>
            </p:cNvSpPr>
            <p:nvPr/>
          </p:nvSpPr>
          <p:spPr bwMode="auto">
            <a:xfrm>
              <a:off x="1785717" y="2997617"/>
              <a:ext cx="783967" cy="359482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14" name="Rectangle 26"/>
            <p:cNvSpPr>
              <a:spLocks noChangeArrowheads="1"/>
            </p:cNvSpPr>
            <p:nvPr/>
          </p:nvSpPr>
          <p:spPr bwMode="auto">
            <a:xfrm>
              <a:off x="1931855" y="3052904"/>
              <a:ext cx="600663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Mem.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15" name="Rectangle 27"/>
            <p:cNvSpPr>
              <a:spLocks noChangeArrowheads="1"/>
            </p:cNvSpPr>
            <p:nvPr/>
          </p:nvSpPr>
          <p:spPr bwMode="auto">
            <a:xfrm>
              <a:off x="1785717" y="5282131"/>
              <a:ext cx="783967" cy="368042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17" name="Rectangle 29"/>
            <p:cNvSpPr>
              <a:spLocks noChangeArrowheads="1"/>
            </p:cNvSpPr>
            <p:nvPr/>
          </p:nvSpPr>
          <p:spPr bwMode="auto">
            <a:xfrm>
              <a:off x="1931855" y="5341698"/>
              <a:ext cx="600663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Mem.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18" name="Freeform 30"/>
            <p:cNvSpPr>
              <a:spLocks noEditPoints="1"/>
            </p:cNvSpPr>
            <p:nvPr/>
          </p:nvSpPr>
          <p:spPr bwMode="auto">
            <a:xfrm>
              <a:off x="3425067" y="3723047"/>
              <a:ext cx="490183" cy="7874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62" y="23"/>
                </a:cxn>
                <a:cxn ang="0">
                  <a:pos x="262" y="29"/>
                </a:cxn>
                <a:cxn ang="0">
                  <a:pos x="0" y="29"/>
                </a:cxn>
                <a:cxn ang="0">
                  <a:pos x="0" y="23"/>
                </a:cxn>
                <a:cxn ang="0">
                  <a:pos x="256" y="0"/>
                </a:cxn>
                <a:cxn ang="0">
                  <a:pos x="302" y="23"/>
                </a:cxn>
                <a:cxn ang="0">
                  <a:pos x="256" y="46"/>
                </a:cxn>
                <a:cxn ang="0">
                  <a:pos x="256" y="0"/>
                </a:cxn>
              </a:cxnLst>
              <a:rect l="0" t="0" r="r" b="b"/>
              <a:pathLst>
                <a:path w="302" h="46">
                  <a:moveTo>
                    <a:pt x="0" y="23"/>
                  </a:moveTo>
                  <a:lnTo>
                    <a:pt x="262" y="23"/>
                  </a:lnTo>
                  <a:lnTo>
                    <a:pt x="262" y="29"/>
                  </a:lnTo>
                  <a:lnTo>
                    <a:pt x="0" y="29"/>
                  </a:lnTo>
                  <a:lnTo>
                    <a:pt x="0" y="23"/>
                  </a:lnTo>
                  <a:close/>
                  <a:moveTo>
                    <a:pt x="256" y="0"/>
                  </a:moveTo>
                  <a:lnTo>
                    <a:pt x="302" y="23"/>
                  </a:lnTo>
                  <a:lnTo>
                    <a:pt x="256" y="46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19" name="Freeform 31"/>
            <p:cNvSpPr>
              <a:spLocks noEditPoints="1"/>
            </p:cNvSpPr>
            <p:nvPr/>
          </p:nvSpPr>
          <p:spPr bwMode="auto">
            <a:xfrm>
              <a:off x="4496328" y="3723047"/>
              <a:ext cx="534006" cy="7874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95" y="23"/>
                </a:cxn>
                <a:cxn ang="0">
                  <a:pos x="295" y="29"/>
                </a:cxn>
                <a:cxn ang="0">
                  <a:pos x="0" y="29"/>
                </a:cxn>
                <a:cxn ang="0">
                  <a:pos x="0" y="23"/>
                </a:cxn>
                <a:cxn ang="0">
                  <a:pos x="284" y="0"/>
                </a:cxn>
                <a:cxn ang="0">
                  <a:pos x="329" y="23"/>
                </a:cxn>
                <a:cxn ang="0">
                  <a:pos x="284" y="46"/>
                </a:cxn>
                <a:cxn ang="0">
                  <a:pos x="284" y="0"/>
                </a:cxn>
              </a:cxnLst>
              <a:rect l="0" t="0" r="r" b="b"/>
              <a:pathLst>
                <a:path w="329" h="46">
                  <a:moveTo>
                    <a:pt x="0" y="23"/>
                  </a:moveTo>
                  <a:lnTo>
                    <a:pt x="295" y="23"/>
                  </a:lnTo>
                  <a:lnTo>
                    <a:pt x="295" y="29"/>
                  </a:lnTo>
                  <a:lnTo>
                    <a:pt x="0" y="29"/>
                  </a:lnTo>
                  <a:lnTo>
                    <a:pt x="0" y="23"/>
                  </a:lnTo>
                  <a:close/>
                  <a:moveTo>
                    <a:pt x="284" y="0"/>
                  </a:moveTo>
                  <a:lnTo>
                    <a:pt x="329" y="23"/>
                  </a:lnTo>
                  <a:lnTo>
                    <a:pt x="284" y="46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20" name="Rectangle 32"/>
            <p:cNvSpPr>
              <a:spLocks noChangeArrowheads="1"/>
            </p:cNvSpPr>
            <p:nvPr/>
          </p:nvSpPr>
          <p:spPr bwMode="auto">
            <a:xfrm>
              <a:off x="2900802" y="2997617"/>
              <a:ext cx="783967" cy="359482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22" name="Rectangle 34"/>
            <p:cNvSpPr>
              <a:spLocks noChangeArrowheads="1"/>
            </p:cNvSpPr>
            <p:nvPr/>
          </p:nvSpPr>
          <p:spPr bwMode="auto">
            <a:xfrm>
              <a:off x="3040391" y="3052903"/>
              <a:ext cx="600663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Mem.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23" name="Rectangle 35"/>
            <p:cNvSpPr>
              <a:spLocks noChangeArrowheads="1"/>
            </p:cNvSpPr>
            <p:nvPr/>
          </p:nvSpPr>
          <p:spPr bwMode="auto">
            <a:xfrm>
              <a:off x="3944470" y="2997617"/>
              <a:ext cx="792083" cy="359482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25" name="Rectangle 37"/>
            <p:cNvSpPr>
              <a:spLocks noChangeArrowheads="1"/>
            </p:cNvSpPr>
            <p:nvPr/>
          </p:nvSpPr>
          <p:spPr bwMode="auto">
            <a:xfrm>
              <a:off x="4090551" y="3052904"/>
              <a:ext cx="600663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Mem.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26" name="Rectangle 38"/>
            <p:cNvSpPr>
              <a:spLocks noChangeArrowheads="1"/>
            </p:cNvSpPr>
            <p:nvPr/>
          </p:nvSpPr>
          <p:spPr bwMode="auto">
            <a:xfrm>
              <a:off x="5059555" y="2997617"/>
              <a:ext cx="783967" cy="359482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28" name="Rectangle 40"/>
            <p:cNvSpPr>
              <a:spLocks noChangeArrowheads="1"/>
            </p:cNvSpPr>
            <p:nvPr/>
          </p:nvSpPr>
          <p:spPr bwMode="auto">
            <a:xfrm>
              <a:off x="5207259" y="3052903"/>
              <a:ext cx="600663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ea typeface="ＭＳ Ｐゴシック" pitchFamily="50" charset="-128"/>
                  <a:cs typeface="ＭＳ Ｐゴシック" pitchFamily="50" charset="-128"/>
                </a:rPr>
                <a:t>Mem.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29" name="Freeform 41"/>
            <p:cNvSpPr>
              <a:spLocks noEditPoints="1"/>
            </p:cNvSpPr>
            <p:nvPr/>
          </p:nvSpPr>
          <p:spPr bwMode="auto">
            <a:xfrm>
              <a:off x="2569686" y="3723047"/>
              <a:ext cx="305147" cy="174605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96" y="96"/>
                </a:cxn>
                <a:cxn ang="0">
                  <a:pos x="91" y="102"/>
                </a:cxn>
                <a:cxn ang="0">
                  <a:pos x="91" y="23"/>
                </a:cxn>
                <a:cxn ang="0">
                  <a:pos x="96" y="23"/>
                </a:cxn>
                <a:cxn ang="0">
                  <a:pos x="153" y="23"/>
                </a:cxn>
                <a:cxn ang="0">
                  <a:pos x="153" y="29"/>
                </a:cxn>
                <a:cxn ang="0">
                  <a:pos x="96" y="29"/>
                </a:cxn>
                <a:cxn ang="0">
                  <a:pos x="96" y="23"/>
                </a:cxn>
                <a:cxn ang="0">
                  <a:pos x="96" y="102"/>
                </a:cxn>
                <a:cxn ang="0">
                  <a:pos x="96" y="102"/>
                </a:cxn>
                <a:cxn ang="0">
                  <a:pos x="0" y="102"/>
                </a:cxn>
                <a:cxn ang="0">
                  <a:pos x="0" y="96"/>
                </a:cxn>
                <a:cxn ang="0">
                  <a:pos x="148" y="0"/>
                </a:cxn>
                <a:cxn ang="0">
                  <a:pos x="193" y="23"/>
                </a:cxn>
                <a:cxn ang="0">
                  <a:pos x="148" y="46"/>
                </a:cxn>
                <a:cxn ang="0">
                  <a:pos x="148" y="0"/>
                </a:cxn>
              </a:cxnLst>
              <a:rect l="0" t="0" r="r" b="b"/>
              <a:pathLst>
                <a:path w="193" h="102">
                  <a:moveTo>
                    <a:pt x="0" y="96"/>
                  </a:moveTo>
                  <a:lnTo>
                    <a:pt x="96" y="96"/>
                  </a:lnTo>
                  <a:lnTo>
                    <a:pt x="91" y="102"/>
                  </a:lnTo>
                  <a:lnTo>
                    <a:pt x="91" y="23"/>
                  </a:lnTo>
                  <a:lnTo>
                    <a:pt x="96" y="23"/>
                  </a:lnTo>
                  <a:lnTo>
                    <a:pt x="153" y="23"/>
                  </a:lnTo>
                  <a:lnTo>
                    <a:pt x="153" y="29"/>
                  </a:lnTo>
                  <a:lnTo>
                    <a:pt x="96" y="29"/>
                  </a:lnTo>
                  <a:lnTo>
                    <a:pt x="96" y="23"/>
                  </a:lnTo>
                  <a:lnTo>
                    <a:pt x="96" y="102"/>
                  </a:lnTo>
                  <a:lnTo>
                    <a:pt x="96" y="102"/>
                  </a:lnTo>
                  <a:lnTo>
                    <a:pt x="0" y="102"/>
                  </a:lnTo>
                  <a:lnTo>
                    <a:pt x="0" y="96"/>
                  </a:lnTo>
                  <a:close/>
                  <a:moveTo>
                    <a:pt x="148" y="0"/>
                  </a:moveTo>
                  <a:lnTo>
                    <a:pt x="193" y="23"/>
                  </a:lnTo>
                  <a:lnTo>
                    <a:pt x="148" y="4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30" name="Rectangle 42"/>
            <p:cNvSpPr>
              <a:spLocks noChangeArrowheads="1"/>
            </p:cNvSpPr>
            <p:nvPr/>
          </p:nvSpPr>
          <p:spPr bwMode="auto">
            <a:xfrm>
              <a:off x="6617752" y="3307075"/>
              <a:ext cx="9739" cy="222536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31" name="Freeform 43"/>
            <p:cNvSpPr>
              <a:spLocks noEditPoints="1"/>
            </p:cNvSpPr>
            <p:nvPr/>
          </p:nvSpPr>
          <p:spPr bwMode="auto">
            <a:xfrm>
              <a:off x="5706366" y="3723047"/>
              <a:ext cx="488560" cy="7874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61" y="23"/>
                </a:cxn>
                <a:cxn ang="0">
                  <a:pos x="261" y="29"/>
                </a:cxn>
                <a:cxn ang="0">
                  <a:pos x="0" y="29"/>
                </a:cxn>
                <a:cxn ang="0">
                  <a:pos x="0" y="23"/>
                </a:cxn>
                <a:cxn ang="0">
                  <a:pos x="256" y="0"/>
                </a:cxn>
                <a:cxn ang="0">
                  <a:pos x="301" y="23"/>
                </a:cxn>
                <a:cxn ang="0">
                  <a:pos x="256" y="46"/>
                </a:cxn>
                <a:cxn ang="0">
                  <a:pos x="256" y="0"/>
                </a:cxn>
              </a:cxnLst>
              <a:rect l="0" t="0" r="r" b="b"/>
              <a:pathLst>
                <a:path w="301" h="46">
                  <a:moveTo>
                    <a:pt x="0" y="23"/>
                  </a:moveTo>
                  <a:lnTo>
                    <a:pt x="261" y="23"/>
                  </a:lnTo>
                  <a:lnTo>
                    <a:pt x="261" y="29"/>
                  </a:lnTo>
                  <a:lnTo>
                    <a:pt x="0" y="29"/>
                  </a:lnTo>
                  <a:lnTo>
                    <a:pt x="0" y="23"/>
                  </a:lnTo>
                  <a:close/>
                  <a:moveTo>
                    <a:pt x="256" y="0"/>
                  </a:moveTo>
                  <a:lnTo>
                    <a:pt x="301" y="23"/>
                  </a:lnTo>
                  <a:lnTo>
                    <a:pt x="256" y="46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32" name="Rectangle 44"/>
            <p:cNvSpPr>
              <a:spLocks noChangeArrowheads="1"/>
            </p:cNvSpPr>
            <p:nvPr/>
          </p:nvSpPr>
          <p:spPr bwMode="auto">
            <a:xfrm>
              <a:off x="6221711" y="2997617"/>
              <a:ext cx="793707" cy="359482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34" name="Rectangle 46"/>
            <p:cNvSpPr>
              <a:spLocks noChangeArrowheads="1"/>
            </p:cNvSpPr>
            <p:nvPr/>
          </p:nvSpPr>
          <p:spPr bwMode="auto">
            <a:xfrm>
              <a:off x="6369414" y="3052903"/>
              <a:ext cx="600663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Mem.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35" name="Freeform 47"/>
            <p:cNvSpPr>
              <a:spLocks noEditPoints="1"/>
            </p:cNvSpPr>
            <p:nvPr/>
          </p:nvSpPr>
          <p:spPr bwMode="auto">
            <a:xfrm>
              <a:off x="2598904" y="4032887"/>
              <a:ext cx="217496" cy="68964"/>
            </a:xfrm>
            <a:custGeom>
              <a:avLst/>
              <a:gdLst/>
              <a:ahLst/>
              <a:cxnLst>
                <a:cxn ang="0">
                  <a:pos x="39" y="23"/>
                </a:cxn>
                <a:cxn ang="0">
                  <a:pos x="153" y="23"/>
                </a:cxn>
                <a:cxn ang="0">
                  <a:pos x="153" y="29"/>
                </a:cxn>
                <a:cxn ang="0">
                  <a:pos x="39" y="29"/>
                </a:cxn>
                <a:cxn ang="0">
                  <a:pos x="39" y="23"/>
                </a:cxn>
                <a:cxn ang="0">
                  <a:pos x="45" y="46"/>
                </a:cxn>
                <a:cxn ang="0">
                  <a:pos x="0" y="23"/>
                </a:cxn>
                <a:cxn ang="0">
                  <a:pos x="45" y="0"/>
                </a:cxn>
                <a:cxn ang="0">
                  <a:pos x="45" y="46"/>
                </a:cxn>
              </a:cxnLst>
              <a:rect l="0" t="0" r="r" b="b"/>
              <a:pathLst>
                <a:path w="153" h="46">
                  <a:moveTo>
                    <a:pt x="39" y="23"/>
                  </a:moveTo>
                  <a:lnTo>
                    <a:pt x="153" y="23"/>
                  </a:lnTo>
                  <a:lnTo>
                    <a:pt x="153" y="29"/>
                  </a:lnTo>
                  <a:lnTo>
                    <a:pt x="39" y="29"/>
                  </a:lnTo>
                  <a:lnTo>
                    <a:pt x="39" y="23"/>
                  </a:lnTo>
                  <a:close/>
                  <a:moveTo>
                    <a:pt x="45" y="46"/>
                  </a:moveTo>
                  <a:lnTo>
                    <a:pt x="0" y="23"/>
                  </a:lnTo>
                  <a:lnTo>
                    <a:pt x="45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36" name="Rectangle 48"/>
            <p:cNvSpPr>
              <a:spLocks noChangeArrowheads="1"/>
            </p:cNvSpPr>
            <p:nvPr/>
          </p:nvSpPr>
          <p:spPr bwMode="auto">
            <a:xfrm>
              <a:off x="2827761" y="4072258"/>
              <a:ext cx="9739" cy="1085293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37" name="Freeform 49"/>
            <p:cNvSpPr>
              <a:spLocks noEditPoints="1"/>
            </p:cNvSpPr>
            <p:nvPr/>
          </p:nvSpPr>
          <p:spPr bwMode="auto">
            <a:xfrm>
              <a:off x="2840744" y="5119891"/>
              <a:ext cx="3374470" cy="76190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063" y="22"/>
                </a:cxn>
                <a:cxn ang="0">
                  <a:pos x="2063" y="28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2057" y="0"/>
                </a:cxn>
                <a:cxn ang="0">
                  <a:pos x="2102" y="22"/>
                </a:cxn>
                <a:cxn ang="0">
                  <a:pos x="2057" y="45"/>
                </a:cxn>
                <a:cxn ang="0">
                  <a:pos x="2057" y="0"/>
                </a:cxn>
              </a:cxnLst>
              <a:rect l="0" t="0" r="r" b="b"/>
              <a:pathLst>
                <a:path w="2102" h="45">
                  <a:moveTo>
                    <a:pt x="0" y="22"/>
                  </a:moveTo>
                  <a:lnTo>
                    <a:pt x="2063" y="22"/>
                  </a:lnTo>
                  <a:lnTo>
                    <a:pt x="2063" y="28"/>
                  </a:lnTo>
                  <a:lnTo>
                    <a:pt x="0" y="28"/>
                  </a:lnTo>
                  <a:lnTo>
                    <a:pt x="0" y="22"/>
                  </a:lnTo>
                  <a:close/>
                  <a:moveTo>
                    <a:pt x="2057" y="0"/>
                  </a:moveTo>
                  <a:lnTo>
                    <a:pt x="2102" y="22"/>
                  </a:lnTo>
                  <a:lnTo>
                    <a:pt x="2057" y="45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38" name="Freeform 50"/>
            <p:cNvSpPr>
              <a:spLocks noEditPoints="1"/>
            </p:cNvSpPr>
            <p:nvPr/>
          </p:nvSpPr>
          <p:spPr bwMode="auto">
            <a:xfrm>
              <a:off x="3838967" y="4964115"/>
              <a:ext cx="2376247" cy="7518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466" y="23"/>
                </a:cxn>
                <a:cxn ang="0">
                  <a:pos x="1466" y="28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1455" y="0"/>
                </a:cxn>
                <a:cxn ang="0">
                  <a:pos x="1500" y="23"/>
                </a:cxn>
                <a:cxn ang="0">
                  <a:pos x="1455" y="45"/>
                </a:cxn>
                <a:cxn ang="0">
                  <a:pos x="1455" y="0"/>
                </a:cxn>
              </a:cxnLst>
              <a:rect l="0" t="0" r="r" b="b"/>
              <a:pathLst>
                <a:path w="1500" h="45">
                  <a:moveTo>
                    <a:pt x="0" y="23"/>
                  </a:moveTo>
                  <a:lnTo>
                    <a:pt x="1466" y="23"/>
                  </a:lnTo>
                  <a:lnTo>
                    <a:pt x="1466" y="28"/>
                  </a:lnTo>
                  <a:lnTo>
                    <a:pt x="0" y="28"/>
                  </a:lnTo>
                  <a:lnTo>
                    <a:pt x="0" y="23"/>
                  </a:lnTo>
                  <a:close/>
                  <a:moveTo>
                    <a:pt x="1455" y="0"/>
                  </a:moveTo>
                  <a:lnTo>
                    <a:pt x="1500" y="23"/>
                  </a:lnTo>
                  <a:lnTo>
                    <a:pt x="1455" y="45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39" name="Freeform 51"/>
            <p:cNvSpPr>
              <a:spLocks noEditPoints="1"/>
            </p:cNvSpPr>
            <p:nvPr/>
          </p:nvSpPr>
          <p:spPr bwMode="auto">
            <a:xfrm>
              <a:off x="4919966" y="4808340"/>
              <a:ext cx="1295247" cy="77386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778" y="23"/>
                </a:cxn>
                <a:cxn ang="0">
                  <a:pos x="778" y="29"/>
                </a:cxn>
                <a:cxn ang="0">
                  <a:pos x="0" y="29"/>
                </a:cxn>
                <a:cxn ang="0">
                  <a:pos x="0" y="23"/>
                </a:cxn>
                <a:cxn ang="0">
                  <a:pos x="767" y="0"/>
                </a:cxn>
                <a:cxn ang="0">
                  <a:pos x="812" y="23"/>
                </a:cxn>
                <a:cxn ang="0">
                  <a:pos x="767" y="46"/>
                </a:cxn>
                <a:cxn ang="0">
                  <a:pos x="767" y="0"/>
                </a:cxn>
              </a:cxnLst>
              <a:rect l="0" t="0" r="r" b="b"/>
              <a:pathLst>
                <a:path w="812" h="46">
                  <a:moveTo>
                    <a:pt x="0" y="23"/>
                  </a:moveTo>
                  <a:lnTo>
                    <a:pt x="778" y="23"/>
                  </a:lnTo>
                  <a:lnTo>
                    <a:pt x="778" y="29"/>
                  </a:lnTo>
                  <a:lnTo>
                    <a:pt x="0" y="29"/>
                  </a:lnTo>
                  <a:lnTo>
                    <a:pt x="0" y="23"/>
                  </a:lnTo>
                  <a:close/>
                  <a:moveTo>
                    <a:pt x="767" y="0"/>
                  </a:moveTo>
                  <a:lnTo>
                    <a:pt x="812" y="23"/>
                  </a:lnTo>
                  <a:lnTo>
                    <a:pt x="767" y="46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40" name="Freeform 52"/>
            <p:cNvSpPr>
              <a:spLocks noEditPoints="1"/>
            </p:cNvSpPr>
            <p:nvPr/>
          </p:nvSpPr>
          <p:spPr bwMode="auto">
            <a:xfrm>
              <a:off x="5991226" y="4644005"/>
              <a:ext cx="223986" cy="6932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36" y="23"/>
                </a:cxn>
                <a:cxn ang="0">
                  <a:pos x="136" y="28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125" y="0"/>
                </a:cxn>
                <a:cxn ang="0">
                  <a:pos x="170" y="23"/>
                </a:cxn>
                <a:cxn ang="0">
                  <a:pos x="125" y="45"/>
                </a:cxn>
                <a:cxn ang="0">
                  <a:pos x="125" y="0"/>
                </a:cxn>
              </a:cxnLst>
              <a:rect l="0" t="0" r="r" b="b"/>
              <a:pathLst>
                <a:path w="170" h="45">
                  <a:moveTo>
                    <a:pt x="0" y="23"/>
                  </a:moveTo>
                  <a:lnTo>
                    <a:pt x="136" y="23"/>
                  </a:lnTo>
                  <a:lnTo>
                    <a:pt x="136" y="28"/>
                  </a:lnTo>
                  <a:lnTo>
                    <a:pt x="0" y="28"/>
                  </a:lnTo>
                  <a:lnTo>
                    <a:pt x="0" y="23"/>
                  </a:lnTo>
                  <a:close/>
                  <a:moveTo>
                    <a:pt x="125" y="0"/>
                  </a:moveTo>
                  <a:lnTo>
                    <a:pt x="170" y="23"/>
                  </a:lnTo>
                  <a:lnTo>
                    <a:pt x="125" y="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41" name="Freeform 53"/>
            <p:cNvSpPr>
              <a:spLocks noEditPoints="1"/>
            </p:cNvSpPr>
            <p:nvPr/>
          </p:nvSpPr>
          <p:spPr bwMode="auto">
            <a:xfrm>
              <a:off x="6112961" y="4498501"/>
              <a:ext cx="111994" cy="7360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45" y="23"/>
                </a:cxn>
                <a:cxn ang="0">
                  <a:pos x="45" y="29"/>
                </a:cxn>
                <a:cxn ang="0">
                  <a:pos x="0" y="29"/>
                </a:cxn>
                <a:cxn ang="0">
                  <a:pos x="0" y="23"/>
                </a:cxn>
                <a:cxn ang="0">
                  <a:pos x="40" y="0"/>
                </a:cxn>
                <a:cxn ang="0">
                  <a:pos x="85" y="23"/>
                </a:cxn>
                <a:cxn ang="0">
                  <a:pos x="40" y="46"/>
                </a:cxn>
                <a:cxn ang="0">
                  <a:pos x="40" y="0"/>
                </a:cxn>
              </a:cxnLst>
              <a:rect l="0" t="0" r="r" b="b"/>
              <a:pathLst>
                <a:path w="85" h="46">
                  <a:moveTo>
                    <a:pt x="0" y="23"/>
                  </a:moveTo>
                  <a:lnTo>
                    <a:pt x="45" y="23"/>
                  </a:lnTo>
                  <a:lnTo>
                    <a:pt x="45" y="29"/>
                  </a:lnTo>
                  <a:lnTo>
                    <a:pt x="0" y="29"/>
                  </a:lnTo>
                  <a:lnTo>
                    <a:pt x="0" y="23"/>
                  </a:lnTo>
                  <a:close/>
                  <a:moveTo>
                    <a:pt x="40" y="0"/>
                  </a:moveTo>
                  <a:lnTo>
                    <a:pt x="85" y="23"/>
                  </a:lnTo>
                  <a:lnTo>
                    <a:pt x="40" y="46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42" name="Rectangle 54"/>
            <p:cNvSpPr>
              <a:spLocks noChangeArrowheads="1"/>
            </p:cNvSpPr>
            <p:nvPr/>
          </p:nvSpPr>
          <p:spPr bwMode="auto">
            <a:xfrm>
              <a:off x="3838970" y="4072258"/>
              <a:ext cx="9739" cy="931229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43" name="Freeform 55"/>
            <p:cNvSpPr>
              <a:spLocks noEditPoints="1"/>
            </p:cNvSpPr>
            <p:nvPr/>
          </p:nvSpPr>
          <p:spPr bwMode="auto">
            <a:xfrm>
              <a:off x="3718859" y="4032886"/>
              <a:ext cx="120111" cy="78744"/>
            </a:xfrm>
            <a:custGeom>
              <a:avLst/>
              <a:gdLst/>
              <a:ahLst/>
              <a:cxnLst>
                <a:cxn ang="0">
                  <a:pos x="40" y="23"/>
                </a:cxn>
                <a:cxn ang="0">
                  <a:pos x="74" y="23"/>
                </a:cxn>
                <a:cxn ang="0">
                  <a:pos x="74" y="29"/>
                </a:cxn>
                <a:cxn ang="0">
                  <a:pos x="40" y="29"/>
                </a:cxn>
                <a:cxn ang="0">
                  <a:pos x="40" y="23"/>
                </a:cxn>
                <a:cxn ang="0">
                  <a:pos x="46" y="46"/>
                </a:cxn>
                <a:cxn ang="0">
                  <a:pos x="0" y="23"/>
                </a:cxn>
                <a:cxn ang="0">
                  <a:pos x="46" y="0"/>
                </a:cxn>
                <a:cxn ang="0">
                  <a:pos x="46" y="46"/>
                </a:cxn>
              </a:cxnLst>
              <a:rect l="0" t="0" r="r" b="b"/>
              <a:pathLst>
                <a:path w="74" h="46">
                  <a:moveTo>
                    <a:pt x="40" y="23"/>
                  </a:moveTo>
                  <a:lnTo>
                    <a:pt x="74" y="23"/>
                  </a:lnTo>
                  <a:lnTo>
                    <a:pt x="74" y="29"/>
                  </a:lnTo>
                  <a:lnTo>
                    <a:pt x="40" y="29"/>
                  </a:lnTo>
                  <a:lnTo>
                    <a:pt x="40" y="23"/>
                  </a:lnTo>
                  <a:close/>
                  <a:moveTo>
                    <a:pt x="46" y="46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46" y="46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44" name="Rectangle 56"/>
            <p:cNvSpPr>
              <a:spLocks noChangeArrowheads="1"/>
            </p:cNvSpPr>
            <p:nvPr/>
          </p:nvSpPr>
          <p:spPr bwMode="auto">
            <a:xfrm>
              <a:off x="4921589" y="4072258"/>
              <a:ext cx="9739" cy="775455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45" name="Freeform 57"/>
            <p:cNvSpPr>
              <a:spLocks noEditPoints="1"/>
            </p:cNvSpPr>
            <p:nvPr/>
          </p:nvSpPr>
          <p:spPr bwMode="auto">
            <a:xfrm>
              <a:off x="4763332" y="4032886"/>
              <a:ext cx="168805" cy="78744"/>
            </a:xfrm>
            <a:custGeom>
              <a:avLst/>
              <a:gdLst/>
              <a:ahLst/>
              <a:cxnLst>
                <a:cxn ang="0">
                  <a:pos x="40" y="23"/>
                </a:cxn>
                <a:cxn ang="0">
                  <a:pos x="120" y="23"/>
                </a:cxn>
                <a:cxn ang="0">
                  <a:pos x="120" y="29"/>
                </a:cxn>
                <a:cxn ang="0">
                  <a:pos x="40" y="29"/>
                </a:cxn>
                <a:cxn ang="0">
                  <a:pos x="40" y="23"/>
                </a:cxn>
                <a:cxn ang="0">
                  <a:pos x="46" y="46"/>
                </a:cxn>
                <a:cxn ang="0">
                  <a:pos x="0" y="23"/>
                </a:cxn>
                <a:cxn ang="0">
                  <a:pos x="46" y="0"/>
                </a:cxn>
                <a:cxn ang="0">
                  <a:pos x="46" y="46"/>
                </a:cxn>
              </a:cxnLst>
              <a:rect l="0" t="0" r="r" b="b"/>
              <a:pathLst>
                <a:path w="120" h="46">
                  <a:moveTo>
                    <a:pt x="40" y="23"/>
                  </a:moveTo>
                  <a:lnTo>
                    <a:pt x="120" y="23"/>
                  </a:lnTo>
                  <a:lnTo>
                    <a:pt x="120" y="29"/>
                  </a:lnTo>
                  <a:lnTo>
                    <a:pt x="40" y="29"/>
                  </a:lnTo>
                  <a:lnTo>
                    <a:pt x="40" y="23"/>
                  </a:lnTo>
                  <a:close/>
                  <a:moveTo>
                    <a:pt x="46" y="46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46" y="46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46" name="Rectangle 58"/>
            <p:cNvSpPr>
              <a:spLocks noChangeArrowheads="1"/>
            </p:cNvSpPr>
            <p:nvPr/>
          </p:nvSpPr>
          <p:spPr bwMode="auto">
            <a:xfrm>
              <a:off x="5985544" y="4072258"/>
              <a:ext cx="9739" cy="613482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47" name="Freeform 59"/>
            <p:cNvSpPr>
              <a:spLocks noEditPoints="1"/>
            </p:cNvSpPr>
            <p:nvPr/>
          </p:nvSpPr>
          <p:spPr bwMode="auto">
            <a:xfrm>
              <a:off x="5867869" y="4032886"/>
              <a:ext cx="106315" cy="78744"/>
            </a:xfrm>
            <a:custGeom>
              <a:avLst/>
              <a:gdLst/>
              <a:ahLst/>
              <a:cxnLst>
                <a:cxn ang="0">
                  <a:pos x="40" y="23"/>
                </a:cxn>
                <a:cxn ang="0">
                  <a:pos x="74" y="23"/>
                </a:cxn>
                <a:cxn ang="0">
                  <a:pos x="74" y="29"/>
                </a:cxn>
                <a:cxn ang="0">
                  <a:pos x="40" y="29"/>
                </a:cxn>
                <a:cxn ang="0">
                  <a:pos x="40" y="23"/>
                </a:cxn>
                <a:cxn ang="0">
                  <a:pos x="45" y="46"/>
                </a:cxn>
                <a:cxn ang="0">
                  <a:pos x="0" y="23"/>
                </a:cxn>
                <a:cxn ang="0">
                  <a:pos x="45" y="0"/>
                </a:cxn>
                <a:cxn ang="0">
                  <a:pos x="45" y="46"/>
                </a:cxn>
              </a:cxnLst>
              <a:rect l="0" t="0" r="r" b="b"/>
              <a:pathLst>
                <a:path w="74" h="46">
                  <a:moveTo>
                    <a:pt x="40" y="23"/>
                  </a:moveTo>
                  <a:lnTo>
                    <a:pt x="74" y="23"/>
                  </a:lnTo>
                  <a:lnTo>
                    <a:pt x="74" y="29"/>
                  </a:lnTo>
                  <a:lnTo>
                    <a:pt x="40" y="29"/>
                  </a:lnTo>
                  <a:lnTo>
                    <a:pt x="40" y="23"/>
                  </a:lnTo>
                  <a:close/>
                  <a:moveTo>
                    <a:pt x="45" y="46"/>
                  </a:moveTo>
                  <a:lnTo>
                    <a:pt x="0" y="23"/>
                  </a:lnTo>
                  <a:lnTo>
                    <a:pt x="45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48" name="Freeform 60"/>
            <p:cNvSpPr>
              <a:spLocks noEditPoints="1"/>
            </p:cNvSpPr>
            <p:nvPr/>
          </p:nvSpPr>
          <p:spPr bwMode="auto">
            <a:xfrm>
              <a:off x="7042197" y="4032886"/>
              <a:ext cx="180980" cy="78744"/>
            </a:xfrm>
            <a:custGeom>
              <a:avLst/>
              <a:gdLst/>
              <a:ahLst/>
              <a:cxnLst>
                <a:cxn ang="0">
                  <a:pos x="40" y="23"/>
                </a:cxn>
                <a:cxn ang="0">
                  <a:pos x="131" y="23"/>
                </a:cxn>
                <a:cxn ang="0">
                  <a:pos x="131" y="29"/>
                </a:cxn>
                <a:cxn ang="0">
                  <a:pos x="40" y="29"/>
                </a:cxn>
                <a:cxn ang="0">
                  <a:pos x="40" y="23"/>
                </a:cxn>
                <a:cxn ang="0">
                  <a:pos x="45" y="46"/>
                </a:cxn>
                <a:cxn ang="0">
                  <a:pos x="0" y="23"/>
                </a:cxn>
                <a:cxn ang="0">
                  <a:pos x="45" y="0"/>
                </a:cxn>
                <a:cxn ang="0">
                  <a:pos x="45" y="46"/>
                </a:cxn>
              </a:cxnLst>
              <a:rect l="0" t="0" r="r" b="b"/>
              <a:pathLst>
                <a:path w="131" h="46">
                  <a:moveTo>
                    <a:pt x="40" y="23"/>
                  </a:moveTo>
                  <a:lnTo>
                    <a:pt x="131" y="23"/>
                  </a:lnTo>
                  <a:lnTo>
                    <a:pt x="131" y="29"/>
                  </a:lnTo>
                  <a:lnTo>
                    <a:pt x="40" y="29"/>
                  </a:lnTo>
                  <a:lnTo>
                    <a:pt x="40" y="23"/>
                  </a:lnTo>
                  <a:close/>
                  <a:moveTo>
                    <a:pt x="45" y="46"/>
                  </a:moveTo>
                  <a:lnTo>
                    <a:pt x="0" y="23"/>
                  </a:lnTo>
                  <a:lnTo>
                    <a:pt x="45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49" name="Rectangle 61"/>
            <p:cNvSpPr>
              <a:spLocks noChangeArrowheads="1"/>
            </p:cNvSpPr>
            <p:nvPr/>
          </p:nvSpPr>
          <p:spPr bwMode="auto">
            <a:xfrm>
              <a:off x="6111338" y="4382096"/>
              <a:ext cx="9739" cy="155776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50" name="Rectangle 62"/>
            <p:cNvSpPr>
              <a:spLocks noChangeArrowheads="1"/>
            </p:cNvSpPr>
            <p:nvPr/>
          </p:nvSpPr>
          <p:spPr bwMode="auto">
            <a:xfrm>
              <a:off x="6111338" y="4382096"/>
              <a:ext cx="1116708" cy="10271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51" name="Rectangle 63"/>
            <p:cNvSpPr>
              <a:spLocks noChangeArrowheads="1"/>
            </p:cNvSpPr>
            <p:nvPr/>
          </p:nvSpPr>
          <p:spPr bwMode="auto">
            <a:xfrm>
              <a:off x="7218307" y="4072258"/>
              <a:ext cx="9739" cy="309839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52" name="Rectangle 64"/>
            <p:cNvSpPr>
              <a:spLocks noChangeArrowheads="1"/>
            </p:cNvSpPr>
            <p:nvPr/>
          </p:nvSpPr>
          <p:spPr bwMode="auto">
            <a:xfrm>
              <a:off x="1790588" y="3581016"/>
              <a:ext cx="783967" cy="609638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54" name="Rectangle 66"/>
            <p:cNvSpPr>
              <a:spLocks noChangeArrowheads="1"/>
            </p:cNvSpPr>
            <p:nvPr/>
          </p:nvSpPr>
          <p:spPr bwMode="auto">
            <a:xfrm>
              <a:off x="1910549" y="3652339"/>
              <a:ext cx="652894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FPGA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55" name="Rectangle 67"/>
            <p:cNvSpPr>
              <a:spLocks noChangeArrowheads="1"/>
            </p:cNvSpPr>
            <p:nvPr/>
          </p:nvSpPr>
          <p:spPr bwMode="auto">
            <a:xfrm>
              <a:off x="2057236" y="3893705"/>
              <a:ext cx="300332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1A</a:t>
              </a:r>
              <a:endParaRPr kumimoji="1" lang="ja-JP" altLang="ja-JP" sz="18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56" name="Rectangle 68"/>
            <p:cNvSpPr>
              <a:spLocks noChangeArrowheads="1"/>
            </p:cNvSpPr>
            <p:nvPr/>
          </p:nvSpPr>
          <p:spPr bwMode="auto">
            <a:xfrm>
              <a:off x="5059555" y="3581016"/>
              <a:ext cx="783967" cy="609638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58" name="Rectangle 70"/>
            <p:cNvSpPr>
              <a:spLocks noChangeArrowheads="1"/>
            </p:cNvSpPr>
            <p:nvPr/>
          </p:nvSpPr>
          <p:spPr bwMode="auto">
            <a:xfrm>
              <a:off x="5189404" y="3652339"/>
              <a:ext cx="652894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FPGA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59" name="Rectangle 71"/>
            <p:cNvSpPr>
              <a:spLocks noChangeArrowheads="1"/>
            </p:cNvSpPr>
            <p:nvPr/>
          </p:nvSpPr>
          <p:spPr bwMode="auto">
            <a:xfrm>
              <a:off x="5400411" y="3893705"/>
              <a:ext cx="130578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4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60" name="Rectangle 72"/>
            <p:cNvSpPr>
              <a:spLocks noChangeArrowheads="1"/>
            </p:cNvSpPr>
            <p:nvPr/>
          </p:nvSpPr>
          <p:spPr bwMode="auto">
            <a:xfrm>
              <a:off x="3944470" y="3581016"/>
              <a:ext cx="792083" cy="609638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62" name="Rectangle 74"/>
            <p:cNvSpPr>
              <a:spLocks noChangeArrowheads="1"/>
            </p:cNvSpPr>
            <p:nvPr/>
          </p:nvSpPr>
          <p:spPr bwMode="auto">
            <a:xfrm>
              <a:off x="4072697" y="3652339"/>
              <a:ext cx="652894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FPGA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63" name="Rectangle 75"/>
            <p:cNvSpPr>
              <a:spLocks noChangeArrowheads="1"/>
            </p:cNvSpPr>
            <p:nvPr/>
          </p:nvSpPr>
          <p:spPr bwMode="auto">
            <a:xfrm>
              <a:off x="4285325" y="3893705"/>
              <a:ext cx="130578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3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64" name="Rectangle 76"/>
            <p:cNvSpPr>
              <a:spLocks noChangeArrowheads="1"/>
            </p:cNvSpPr>
            <p:nvPr/>
          </p:nvSpPr>
          <p:spPr bwMode="auto">
            <a:xfrm>
              <a:off x="2900802" y="3581016"/>
              <a:ext cx="783967" cy="609638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66" name="Rectangle 78"/>
            <p:cNvSpPr>
              <a:spLocks noChangeArrowheads="1"/>
            </p:cNvSpPr>
            <p:nvPr/>
          </p:nvSpPr>
          <p:spPr bwMode="auto">
            <a:xfrm>
              <a:off x="3020913" y="3652339"/>
              <a:ext cx="652894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FPGA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67" name="Rectangle 79"/>
            <p:cNvSpPr>
              <a:spLocks noChangeArrowheads="1"/>
            </p:cNvSpPr>
            <p:nvPr/>
          </p:nvSpPr>
          <p:spPr bwMode="auto">
            <a:xfrm>
              <a:off x="3233543" y="3893705"/>
              <a:ext cx="130578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2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68" name="Rectangle 80"/>
            <p:cNvSpPr>
              <a:spLocks noChangeArrowheads="1"/>
            </p:cNvSpPr>
            <p:nvPr/>
          </p:nvSpPr>
          <p:spPr bwMode="auto">
            <a:xfrm>
              <a:off x="6221711" y="3581016"/>
              <a:ext cx="793707" cy="609638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70" name="Rectangle 82"/>
            <p:cNvSpPr>
              <a:spLocks noChangeArrowheads="1"/>
            </p:cNvSpPr>
            <p:nvPr/>
          </p:nvSpPr>
          <p:spPr bwMode="auto">
            <a:xfrm>
              <a:off x="6350600" y="3652339"/>
              <a:ext cx="652894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FPGA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71" name="Rectangle 83"/>
            <p:cNvSpPr>
              <a:spLocks noChangeArrowheads="1"/>
            </p:cNvSpPr>
            <p:nvPr/>
          </p:nvSpPr>
          <p:spPr bwMode="auto">
            <a:xfrm>
              <a:off x="6562847" y="3893705"/>
              <a:ext cx="130578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5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72" name="Rectangle 84"/>
            <p:cNvSpPr>
              <a:spLocks noChangeArrowheads="1"/>
            </p:cNvSpPr>
            <p:nvPr/>
          </p:nvSpPr>
          <p:spPr bwMode="auto">
            <a:xfrm>
              <a:off x="6249303" y="4594046"/>
              <a:ext cx="783967" cy="642248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174" name="Rectangle 86"/>
            <p:cNvSpPr>
              <a:spLocks noChangeArrowheads="1"/>
            </p:cNvSpPr>
            <p:nvPr/>
          </p:nvSpPr>
          <p:spPr bwMode="auto">
            <a:xfrm>
              <a:off x="6427401" y="4664928"/>
              <a:ext cx="522316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PCle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75" name="Rectangle 87"/>
            <p:cNvSpPr>
              <a:spLocks noChangeArrowheads="1"/>
            </p:cNvSpPr>
            <p:nvPr/>
          </p:nvSpPr>
          <p:spPr bwMode="auto">
            <a:xfrm>
              <a:off x="6483125" y="4906295"/>
              <a:ext cx="378679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SW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176" name="Rectangle 88"/>
            <p:cNvSpPr>
              <a:spLocks noChangeArrowheads="1"/>
            </p:cNvSpPr>
            <p:nvPr/>
          </p:nvSpPr>
          <p:spPr bwMode="auto">
            <a:xfrm>
              <a:off x="7010542" y="4926453"/>
              <a:ext cx="137630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ja-JP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PC control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81178" name="Freeform 90"/>
            <p:cNvSpPr>
              <a:spLocks noEditPoints="1"/>
            </p:cNvSpPr>
            <p:nvPr/>
          </p:nvSpPr>
          <p:spPr bwMode="auto">
            <a:xfrm>
              <a:off x="269722" y="3681107"/>
              <a:ext cx="413895" cy="77033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221" y="22"/>
                </a:cxn>
                <a:cxn ang="0">
                  <a:pos x="221" y="28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210" y="0"/>
                </a:cxn>
                <a:cxn ang="0">
                  <a:pos x="255" y="22"/>
                </a:cxn>
                <a:cxn ang="0">
                  <a:pos x="210" y="45"/>
                </a:cxn>
                <a:cxn ang="0">
                  <a:pos x="210" y="0"/>
                </a:cxn>
              </a:cxnLst>
              <a:rect l="0" t="0" r="r" b="b"/>
              <a:pathLst>
                <a:path w="255" h="45">
                  <a:moveTo>
                    <a:pt x="0" y="22"/>
                  </a:moveTo>
                  <a:lnTo>
                    <a:pt x="221" y="22"/>
                  </a:lnTo>
                  <a:lnTo>
                    <a:pt x="221" y="28"/>
                  </a:lnTo>
                  <a:lnTo>
                    <a:pt x="0" y="28"/>
                  </a:lnTo>
                  <a:lnTo>
                    <a:pt x="0" y="22"/>
                  </a:lnTo>
                  <a:close/>
                  <a:moveTo>
                    <a:pt x="210" y="0"/>
                  </a:moveTo>
                  <a:lnTo>
                    <a:pt x="255" y="22"/>
                  </a:lnTo>
                  <a:lnTo>
                    <a:pt x="210" y="45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79" name="Freeform 91"/>
            <p:cNvSpPr>
              <a:spLocks noEditPoints="1"/>
            </p:cNvSpPr>
            <p:nvPr/>
          </p:nvSpPr>
          <p:spPr bwMode="auto">
            <a:xfrm>
              <a:off x="269722" y="4949564"/>
              <a:ext cx="413895" cy="7703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21" y="23"/>
                </a:cxn>
                <a:cxn ang="0">
                  <a:pos x="221" y="28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210" y="0"/>
                </a:cxn>
                <a:cxn ang="0">
                  <a:pos x="255" y="23"/>
                </a:cxn>
                <a:cxn ang="0">
                  <a:pos x="210" y="45"/>
                </a:cxn>
                <a:cxn ang="0">
                  <a:pos x="210" y="0"/>
                </a:cxn>
              </a:cxnLst>
              <a:rect l="0" t="0" r="r" b="b"/>
              <a:pathLst>
                <a:path w="255" h="45">
                  <a:moveTo>
                    <a:pt x="0" y="23"/>
                  </a:moveTo>
                  <a:lnTo>
                    <a:pt x="221" y="23"/>
                  </a:lnTo>
                  <a:lnTo>
                    <a:pt x="221" y="28"/>
                  </a:lnTo>
                  <a:lnTo>
                    <a:pt x="0" y="28"/>
                  </a:lnTo>
                  <a:lnTo>
                    <a:pt x="0" y="23"/>
                  </a:lnTo>
                  <a:close/>
                  <a:moveTo>
                    <a:pt x="210" y="0"/>
                  </a:moveTo>
                  <a:lnTo>
                    <a:pt x="255" y="23"/>
                  </a:lnTo>
                  <a:lnTo>
                    <a:pt x="210" y="45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82" name="Freeform 94"/>
            <p:cNvSpPr>
              <a:spLocks noEditPoints="1"/>
            </p:cNvSpPr>
            <p:nvPr/>
          </p:nvSpPr>
          <p:spPr bwMode="auto">
            <a:xfrm>
              <a:off x="7943846" y="3714487"/>
              <a:ext cx="701189" cy="77033"/>
            </a:xfrm>
            <a:custGeom>
              <a:avLst/>
              <a:gdLst/>
              <a:ahLst/>
              <a:cxnLst>
                <a:cxn ang="0">
                  <a:pos x="392" y="28"/>
                </a:cxn>
                <a:cxn ang="0">
                  <a:pos x="39" y="28"/>
                </a:cxn>
                <a:cxn ang="0">
                  <a:pos x="39" y="22"/>
                </a:cxn>
                <a:cxn ang="0">
                  <a:pos x="392" y="22"/>
                </a:cxn>
                <a:cxn ang="0">
                  <a:pos x="392" y="28"/>
                </a:cxn>
                <a:cxn ang="0">
                  <a:pos x="386" y="0"/>
                </a:cxn>
                <a:cxn ang="0">
                  <a:pos x="432" y="22"/>
                </a:cxn>
                <a:cxn ang="0">
                  <a:pos x="386" y="45"/>
                </a:cxn>
                <a:cxn ang="0">
                  <a:pos x="386" y="0"/>
                </a:cxn>
                <a:cxn ang="0">
                  <a:pos x="45" y="45"/>
                </a:cxn>
                <a:cxn ang="0">
                  <a:pos x="0" y="22"/>
                </a:cxn>
                <a:cxn ang="0">
                  <a:pos x="45" y="0"/>
                </a:cxn>
                <a:cxn ang="0">
                  <a:pos x="45" y="45"/>
                </a:cxn>
              </a:cxnLst>
              <a:rect l="0" t="0" r="r" b="b"/>
              <a:pathLst>
                <a:path w="432" h="45">
                  <a:moveTo>
                    <a:pt x="392" y="28"/>
                  </a:moveTo>
                  <a:lnTo>
                    <a:pt x="39" y="28"/>
                  </a:lnTo>
                  <a:lnTo>
                    <a:pt x="39" y="22"/>
                  </a:lnTo>
                  <a:lnTo>
                    <a:pt x="392" y="22"/>
                  </a:lnTo>
                  <a:lnTo>
                    <a:pt x="392" y="28"/>
                  </a:lnTo>
                  <a:close/>
                  <a:moveTo>
                    <a:pt x="386" y="0"/>
                  </a:moveTo>
                  <a:lnTo>
                    <a:pt x="432" y="22"/>
                  </a:lnTo>
                  <a:lnTo>
                    <a:pt x="386" y="45"/>
                  </a:lnTo>
                  <a:lnTo>
                    <a:pt x="386" y="0"/>
                  </a:lnTo>
                  <a:close/>
                  <a:moveTo>
                    <a:pt x="45" y="45"/>
                  </a:moveTo>
                  <a:lnTo>
                    <a:pt x="0" y="22"/>
                  </a:lnTo>
                  <a:lnTo>
                    <a:pt x="45" y="0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86" name="Freeform 98"/>
            <p:cNvSpPr>
              <a:spLocks/>
            </p:cNvSpPr>
            <p:nvPr/>
          </p:nvSpPr>
          <p:spPr bwMode="auto">
            <a:xfrm>
              <a:off x="1739835" y="2687779"/>
              <a:ext cx="931672" cy="232808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0" y="79"/>
                </a:cxn>
                <a:cxn ang="0">
                  <a:pos x="5" y="7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73" y="62"/>
                </a:cxn>
                <a:cxn ang="0">
                  <a:pos x="273" y="62"/>
                </a:cxn>
                <a:cxn ang="0">
                  <a:pos x="273" y="62"/>
                </a:cxn>
                <a:cxn ang="0">
                  <a:pos x="278" y="51"/>
                </a:cxn>
                <a:cxn ang="0">
                  <a:pos x="278" y="6"/>
                </a:cxn>
                <a:cxn ang="0">
                  <a:pos x="290" y="6"/>
                </a:cxn>
                <a:cxn ang="0">
                  <a:pos x="295" y="51"/>
                </a:cxn>
                <a:cxn ang="0">
                  <a:pos x="295" y="62"/>
                </a:cxn>
                <a:cxn ang="0">
                  <a:pos x="295" y="62"/>
                </a:cxn>
                <a:cxn ang="0">
                  <a:pos x="301" y="62"/>
                </a:cxn>
                <a:cxn ang="0">
                  <a:pos x="557" y="62"/>
                </a:cxn>
                <a:cxn ang="0">
                  <a:pos x="562" y="62"/>
                </a:cxn>
                <a:cxn ang="0">
                  <a:pos x="562" y="74"/>
                </a:cxn>
                <a:cxn ang="0">
                  <a:pos x="568" y="79"/>
                </a:cxn>
                <a:cxn ang="0">
                  <a:pos x="568" y="108"/>
                </a:cxn>
                <a:cxn ang="0">
                  <a:pos x="562" y="136"/>
                </a:cxn>
                <a:cxn ang="0">
                  <a:pos x="557" y="91"/>
                </a:cxn>
                <a:cxn ang="0">
                  <a:pos x="551" y="74"/>
                </a:cxn>
                <a:cxn ang="0">
                  <a:pos x="551" y="74"/>
                </a:cxn>
                <a:cxn ang="0">
                  <a:pos x="551" y="74"/>
                </a:cxn>
                <a:cxn ang="0">
                  <a:pos x="295" y="74"/>
                </a:cxn>
                <a:cxn ang="0">
                  <a:pos x="290" y="74"/>
                </a:cxn>
                <a:cxn ang="0">
                  <a:pos x="284" y="68"/>
                </a:cxn>
                <a:cxn ang="0">
                  <a:pos x="284" y="57"/>
                </a:cxn>
                <a:cxn ang="0">
                  <a:pos x="278" y="28"/>
                </a:cxn>
                <a:cxn ang="0">
                  <a:pos x="290" y="6"/>
                </a:cxn>
                <a:cxn ang="0">
                  <a:pos x="284" y="51"/>
                </a:cxn>
                <a:cxn ang="0">
                  <a:pos x="284" y="62"/>
                </a:cxn>
                <a:cxn ang="0">
                  <a:pos x="278" y="68"/>
                </a:cxn>
                <a:cxn ang="0">
                  <a:pos x="278" y="74"/>
                </a:cxn>
                <a:cxn ang="0">
                  <a:pos x="11" y="74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11" y="79"/>
                </a:cxn>
                <a:cxn ang="0">
                  <a:pos x="11" y="108"/>
                </a:cxn>
                <a:cxn ang="0">
                  <a:pos x="0" y="136"/>
                </a:cxn>
              </a:cxnLst>
              <a:rect l="0" t="0" r="r" b="b"/>
              <a:pathLst>
                <a:path w="574" h="136">
                  <a:moveTo>
                    <a:pt x="0" y="136"/>
                  </a:moveTo>
                  <a:lnTo>
                    <a:pt x="0" y="108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68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73" y="57"/>
                  </a:lnTo>
                  <a:lnTo>
                    <a:pt x="278" y="51"/>
                  </a:lnTo>
                  <a:lnTo>
                    <a:pt x="278" y="28"/>
                  </a:lnTo>
                  <a:lnTo>
                    <a:pt x="278" y="6"/>
                  </a:lnTo>
                  <a:lnTo>
                    <a:pt x="284" y="0"/>
                  </a:lnTo>
                  <a:lnTo>
                    <a:pt x="290" y="6"/>
                  </a:lnTo>
                  <a:lnTo>
                    <a:pt x="290" y="28"/>
                  </a:lnTo>
                  <a:lnTo>
                    <a:pt x="295" y="51"/>
                  </a:lnTo>
                  <a:lnTo>
                    <a:pt x="295" y="57"/>
                  </a:lnTo>
                  <a:lnTo>
                    <a:pt x="295" y="62"/>
                  </a:lnTo>
                  <a:lnTo>
                    <a:pt x="295" y="62"/>
                  </a:lnTo>
                  <a:lnTo>
                    <a:pt x="295" y="62"/>
                  </a:lnTo>
                  <a:lnTo>
                    <a:pt x="295" y="62"/>
                  </a:lnTo>
                  <a:lnTo>
                    <a:pt x="301" y="62"/>
                  </a:lnTo>
                  <a:lnTo>
                    <a:pt x="295" y="62"/>
                  </a:lnTo>
                  <a:lnTo>
                    <a:pt x="557" y="62"/>
                  </a:lnTo>
                  <a:lnTo>
                    <a:pt x="557" y="62"/>
                  </a:lnTo>
                  <a:lnTo>
                    <a:pt x="562" y="62"/>
                  </a:lnTo>
                  <a:lnTo>
                    <a:pt x="562" y="68"/>
                  </a:lnTo>
                  <a:lnTo>
                    <a:pt x="562" y="74"/>
                  </a:lnTo>
                  <a:lnTo>
                    <a:pt x="562" y="74"/>
                  </a:lnTo>
                  <a:lnTo>
                    <a:pt x="568" y="79"/>
                  </a:lnTo>
                  <a:lnTo>
                    <a:pt x="568" y="85"/>
                  </a:lnTo>
                  <a:lnTo>
                    <a:pt x="568" y="108"/>
                  </a:lnTo>
                  <a:lnTo>
                    <a:pt x="574" y="136"/>
                  </a:lnTo>
                  <a:lnTo>
                    <a:pt x="562" y="136"/>
                  </a:lnTo>
                  <a:lnTo>
                    <a:pt x="557" y="108"/>
                  </a:lnTo>
                  <a:lnTo>
                    <a:pt x="557" y="91"/>
                  </a:lnTo>
                  <a:lnTo>
                    <a:pt x="557" y="79"/>
                  </a:lnTo>
                  <a:lnTo>
                    <a:pt x="551" y="74"/>
                  </a:lnTo>
                  <a:lnTo>
                    <a:pt x="557" y="74"/>
                  </a:lnTo>
                  <a:lnTo>
                    <a:pt x="551" y="74"/>
                  </a:lnTo>
                  <a:lnTo>
                    <a:pt x="557" y="74"/>
                  </a:lnTo>
                  <a:lnTo>
                    <a:pt x="551" y="74"/>
                  </a:lnTo>
                  <a:lnTo>
                    <a:pt x="557" y="74"/>
                  </a:lnTo>
                  <a:lnTo>
                    <a:pt x="295" y="74"/>
                  </a:lnTo>
                  <a:lnTo>
                    <a:pt x="290" y="74"/>
                  </a:lnTo>
                  <a:lnTo>
                    <a:pt x="290" y="74"/>
                  </a:lnTo>
                  <a:lnTo>
                    <a:pt x="290" y="68"/>
                  </a:lnTo>
                  <a:lnTo>
                    <a:pt x="284" y="68"/>
                  </a:lnTo>
                  <a:lnTo>
                    <a:pt x="284" y="62"/>
                  </a:lnTo>
                  <a:lnTo>
                    <a:pt x="284" y="57"/>
                  </a:lnTo>
                  <a:lnTo>
                    <a:pt x="284" y="51"/>
                  </a:lnTo>
                  <a:lnTo>
                    <a:pt x="278" y="28"/>
                  </a:lnTo>
                  <a:lnTo>
                    <a:pt x="278" y="6"/>
                  </a:lnTo>
                  <a:lnTo>
                    <a:pt x="290" y="6"/>
                  </a:lnTo>
                  <a:lnTo>
                    <a:pt x="290" y="28"/>
                  </a:lnTo>
                  <a:lnTo>
                    <a:pt x="284" y="51"/>
                  </a:lnTo>
                  <a:lnTo>
                    <a:pt x="284" y="57"/>
                  </a:lnTo>
                  <a:lnTo>
                    <a:pt x="284" y="62"/>
                  </a:lnTo>
                  <a:lnTo>
                    <a:pt x="284" y="68"/>
                  </a:lnTo>
                  <a:lnTo>
                    <a:pt x="278" y="68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3" y="74"/>
                  </a:lnTo>
                  <a:lnTo>
                    <a:pt x="11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1" y="79"/>
                  </a:lnTo>
                  <a:lnTo>
                    <a:pt x="11" y="91"/>
                  </a:lnTo>
                  <a:lnTo>
                    <a:pt x="11" y="108"/>
                  </a:lnTo>
                  <a:lnTo>
                    <a:pt x="11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87" name="Rectangle 99"/>
            <p:cNvSpPr>
              <a:spLocks noChangeArrowheads="1"/>
            </p:cNvSpPr>
            <p:nvPr/>
          </p:nvSpPr>
          <p:spPr bwMode="auto">
            <a:xfrm>
              <a:off x="540796" y="1767694"/>
              <a:ext cx="276043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  <a:defRPr/>
              </a:pPr>
              <a:r>
                <a:rPr lang="en-US" altLang="ja-JP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Frame synchronization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5081188" name="Rectangle 100"/>
            <p:cNvSpPr>
              <a:spLocks noChangeArrowheads="1"/>
            </p:cNvSpPr>
            <p:nvPr/>
          </p:nvSpPr>
          <p:spPr bwMode="auto">
            <a:xfrm>
              <a:off x="540796" y="2038161"/>
              <a:ext cx="240787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ja-JP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Basis reconciliation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5081189" name="Rectangle 101"/>
            <p:cNvSpPr>
              <a:spLocks noChangeArrowheads="1"/>
            </p:cNvSpPr>
            <p:nvPr/>
          </p:nvSpPr>
          <p:spPr bwMode="auto">
            <a:xfrm>
              <a:off x="540796" y="2323679"/>
              <a:ext cx="255151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ja-JP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Random permutation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5081190" name="Freeform 102"/>
            <p:cNvSpPr>
              <a:spLocks/>
            </p:cNvSpPr>
            <p:nvPr/>
          </p:nvSpPr>
          <p:spPr bwMode="auto">
            <a:xfrm>
              <a:off x="2818023" y="2687779"/>
              <a:ext cx="1973716" cy="232808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0" y="79"/>
                </a:cxn>
                <a:cxn ang="0">
                  <a:pos x="6" y="74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591" y="62"/>
                </a:cxn>
                <a:cxn ang="0">
                  <a:pos x="591" y="62"/>
                </a:cxn>
                <a:cxn ang="0">
                  <a:pos x="591" y="62"/>
                </a:cxn>
                <a:cxn ang="0">
                  <a:pos x="597" y="51"/>
                </a:cxn>
                <a:cxn ang="0">
                  <a:pos x="603" y="6"/>
                </a:cxn>
                <a:cxn ang="0">
                  <a:pos x="614" y="6"/>
                </a:cxn>
                <a:cxn ang="0">
                  <a:pos x="614" y="51"/>
                </a:cxn>
                <a:cxn ang="0">
                  <a:pos x="620" y="62"/>
                </a:cxn>
                <a:cxn ang="0">
                  <a:pos x="620" y="62"/>
                </a:cxn>
                <a:cxn ang="0">
                  <a:pos x="620" y="62"/>
                </a:cxn>
                <a:cxn ang="0">
                  <a:pos x="1199" y="62"/>
                </a:cxn>
                <a:cxn ang="0">
                  <a:pos x="1205" y="62"/>
                </a:cxn>
                <a:cxn ang="0">
                  <a:pos x="1205" y="74"/>
                </a:cxn>
                <a:cxn ang="0">
                  <a:pos x="1211" y="79"/>
                </a:cxn>
                <a:cxn ang="0">
                  <a:pos x="1211" y="108"/>
                </a:cxn>
                <a:cxn ang="0">
                  <a:pos x="1205" y="136"/>
                </a:cxn>
                <a:cxn ang="0">
                  <a:pos x="1199" y="91"/>
                </a:cxn>
                <a:cxn ang="0">
                  <a:pos x="1194" y="74"/>
                </a:cxn>
                <a:cxn ang="0">
                  <a:pos x="1194" y="74"/>
                </a:cxn>
                <a:cxn ang="0">
                  <a:pos x="1194" y="74"/>
                </a:cxn>
                <a:cxn ang="0">
                  <a:pos x="614" y="74"/>
                </a:cxn>
                <a:cxn ang="0">
                  <a:pos x="614" y="74"/>
                </a:cxn>
                <a:cxn ang="0">
                  <a:pos x="608" y="68"/>
                </a:cxn>
                <a:cxn ang="0">
                  <a:pos x="603" y="57"/>
                </a:cxn>
                <a:cxn ang="0">
                  <a:pos x="603" y="28"/>
                </a:cxn>
                <a:cxn ang="0">
                  <a:pos x="614" y="6"/>
                </a:cxn>
                <a:cxn ang="0">
                  <a:pos x="608" y="51"/>
                </a:cxn>
                <a:cxn ang="0">
                  <a:pos x="603" y="62"/>
                </a:cxn>
                <a:cxn ang="0">
                  <a:pos x="603" y="68"/>
                </a:cxn>
                <a:cxn ang="0">
                  <a:pos x="597" y="74"/>
                </a:cxn>
                <a:cxn ang="0">
                  <a:pos x="12" y="74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12" y="79"/>
                </a:cxn>
                <a:cxn ang="0">
                  <a:pos x="12" y="108"/>
                </a:cxn>
                <a:cxn ang="0">
                  <a:pos x="0" y="136"/>
                </a:cxn>
              </a:cxnLst>
              <a:rect l="0" t="0" r="r" b="b"/>
              <a:pathLst>
                <a:path w="1216" h="136">
                  <a:moveTo>
                    <a:pt x="0" y="136"/>
                  </a:moveTo>
                  <a:lnTo>
                    <a:pt x="0" y="108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6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597" y="62"/>
                  </a:lnTo>
                  <a:lnTo>
                    <a:pt x="591" y="62"/>
                  </a:lnTo>
                  <a:lnTo>
                    <a:pt x="597" y="62"/>
                  </a:lnTo>
                  <a:lnTo>
                    <a:pt x="591" y="62"/>
                  </a:lnTo>
                  <a:lnTo>
                    <a:pt x="597" y="62"/>
                  </a:lnTo>
                  <a:lnTo>
                    <a:pt x="591" y="62"/>
                  </a:lnTo>
                  <a:lnTo>
                    <a:pt x="597" y="57"/>
                  </a:lnTo>
                  <a:lnTo>
                    <a:pt x="597" y="51"/>
                  </a:lnTo>
                  <a:lnTo>
                    <a:pt x="597" y="28"/>
                  </a:lnTo>
                  <a:lnTo>
                    <a:pt x="603" y="6"/>
                  </a:lnTo>
                  <a:lnTo>
                    <a:pt x="608" y="0"/>
                  </a:lnTo>
                  <a:lnTo>
                    <a:pt x="614" y="6"/>
                  </a:lnTo>
                  <a:lnTo>
                    <a:pt x="614" y="28"/>
                  </a:lnTo>
                  <a:lnTo>
                    <a:pt x="614" y="51"/>
                  </a:lnTo>
                  <a:lnTo>
                    <a:pt x="614" y="57"/>
                  </a:lnTo>
                  <a:lnTo>
                    <a:pt x="620" y="62"/>
                  </a:lnTo>
                  <a:lnTo>
                    <a:pt x="620" y="62"/>
                  </a:lnTo>
                  <a:lnTo>
                    <a:pt x="620" y="62"/>
                  </a:lnTo>
                  <a:lnTo>
                    <a:pt x="620" y="62"/>
                  </a:lnTo>
                  <a:lnTo>
                    <a:pt x="620" y="62"/>
                  </a:lnTo>
                  <a:lnTo>
                    <a:pt x="614" y="62"/>
                  </a:lnTo>
                  <a:lnTo>
                    <a:pt x="1199" y="62"/>
                  </a:lnTo>
                  <a:lnTo>
                    <a:pt x="1199" y="62"/>
                  </a:lnTo>
                  <a:lnTo>
                    <a:pt x="1205" y="62"/>
                  </a:lnTo>
                  <a:lnTo>
                    <a:pt x="1205" y="68"/>
                  </a:lnTo>
                  <a:lnTo>
                    <a:pt x="1205" y="74"/>
                  </a:lnTo>
                  <a:lnTo>
                    <a:pt x="1205" y="74"/>
                  </a:lnTo>
                  <a:lnTo>
                    <a:pt x="1211" y="79"/>
                  </a:lnTo>
                  <a:lnTo>
                    <a:pt x="1211" y="85"/>
                  </a:lnTo>
                  <a:lnTo>
                    <a:pt x="1211" y="108"/>
                  </a:lnTo>
                  <a:lnTo>
                    <a:pt x="1216" y="136"/>
                  </a:lnTo>
                  <a:lnTo>
                    <a:pt x="1205" y="136"/>
                  </a:lnTo>
                  <a:lnTo>
                    <a:pt x="1199" y="108"/>
                  </a:lnTo>
                  <a:lnTo>
                    <a:pt x="1199" y="91"/>
                  </a:lnTo>
                  <a:lnTo>
                    <a:pt x="1199" y="79"/>
                  </a:lnTo>
                  <a:lnTo>
                    <a:pt x="1194" y="74"/>
                  </a:lnTo>
                  <a:lnTo>
                    <a:pt x="1199" y="74"/>
                  </a:lnTo>
                  <a:lnTo>
                    <a:pt x="1194" y="74"/>
                  </a:lnTo>
                  <a:lnTo>
                    <a:pt x="1199" y="74"/>
                  </a:lnTo>
                  <a:lnTo>
                    <a:pt x="1194" y="74"/>
                  </a:lnTo>
                  <a:lnTo>
                    <a:pt x="1199" y="74"/>
                  </a:lnTo>
                  <a:lnTo>
                    <a:pt x="614" y="74"/>
                  </a:lnTo>
                  <a:lnTo>
                    <a:pt x="614" y="74"/>
                  </a:lnTo>
                  <a:lnTo>
                    <a:pt x="614" y="74"/>
                  </a:lnTo>
                  <a:lnTo>
                    <a:pt x="608" y="68"/>
                  </a:lnTo>
                  <a:lnTo>
                    <a:pt x="608" y="68"/>
                  </a:lnTo>
                  <a:lnTo>
                    <a:pt x="608" y="62"/>
                  </a:lnTo>
                  <a:lnTo>
                    <a:pt x="603" y="57"/>
                  </a:lnTo>
                  <a:lnTo>
                    <a:pt x="603" y="51"/>
                  </a:lnTo>
                  <a:lnTo>
                    <a:pt x="603" y="28"/>
                  </a:lnTo>
                  <a:lnTo>
                    <a:pt x="603" y="6"/>
                  </a:lnTo>
                  <a:lnTo>
                    <a:pt x="614" y="6"/>
                  </a:lnTo>
                  <a:lnTo>
                    <a:pt x="608" y="28"/>
                  </a:lnTo>
                  <a:lnTo>
                    <a:pt x="608" y="51"/>
                  </a:lnTo>
                  <a:lnTo>
                    <a:pt x="608" y="57"/>
                  </a:lnTo>
                  <a:lnTo>
                    <a:pt x="603" y="62"/>
                  </a:lnTo>
                  <a:lnTo>
                    <a:pt x="603" y="68"/>
                  </a:lnTo>
                  <a:lnTo>
                    <a:pt x="603" y="68"/>
                  </a:lnTo>
                  <a:lnTo>
                    <a:pt x="603" y="74"/>
                  </a:lnTo>
                  <a:lnTo>
                    <a:pt x="597" y="74"/>
                  </a:lnTo>
                  <a:lnTo>
                    <a:pt x="597" y="74"/>
                  </a:lnTo>
                  <a:lnTo>
                    <a:pt x="12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2" y="79"/>
                  </a:lnTo>
                  <a:lnTo>
                    <a:pt x="12" y="91"/>
                  </a:lnTo>
                  <a:lnTo>
                    <a:pt x="12" y="108"/>
                  </a:lnTo>
                  <a:lnTo>
                    <a:pt x="12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91" name="Rectangle 103"/>
            <p:cNvSpPr>
              <a:spLocks noChangeArrowheads="1"/>
            </p:cNvSpPr>
            <p:nvPr/>
          </p:nvSpPr>
          <p:spPr bwMode="auto">
            <a:xfrm>
              <a:off x="3437589" y="2049627"/>
              <a:ext cx="76258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ja-JP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Error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5081192" name="Rectangle 104"/>
            <p:cNvSpPr>
              <a:spLocks noChangeArrowheads="1"/>
            </p:cNvSpPr>
            <p:nvPr/>
          </p:nvSpPr>
          <p:spPr bwMode="auto">
            <a:xfrm>
              <a:off x="3146669" y="2289282"/>
              <a:ext cx="133712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ja-JP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correction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5081193" name="Freeform 105"/>
            <p:cNvSpPr>
              <a:spLocks/>
            </p:cNvSpPr>
            <p:nvPr/>
          </p:nvSpPr>
          <p:spPr bwMode="auto">
            <a:xfrm>
              <a:off x="5003348" y="2687779"/>
              <a:ext cx="921933" cy="232808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0" y="79"/>
                </a:cxn>
                <a:cxn ang="0">
                  <a:pos x="5" y="7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67" y="62"/>
                </a:cxn>
                <a:cxn ang="0">
                  <a:pos x="267" y="62"/>
                </a:cxn>
                <a:cxn ang="0">
                  <a:pos x="267" y="62"/>
                </a:cxn>
                <a:cxn ang="0">
                  <a:pos x="272" y="51"/>
                </a:cxn>
                <a:cxn ang="0">
                  <a:pos x="278" y="6"/>
                </a:cxn>
                <a:cxn ang="0">
                  <a:pos x="289" y="6"/>
                </a:cxn>
                <a:cxn ang="0">
                  <a:pos x="289" y="51"/>
                </a:cxn>
                <a:cxn ang="0">
                  <a:pos x="295" y="62"/>
                </a:cxn>
                <a:cxn ang="0">
                  <a:pos x="295" y="62"/>
                </a:cxn>
                <a:cxn ang="0">
                  <a:pos x="295" y="62"/>
                </a:cxn>
                <a:cxn ang="0">
                  <a:pos x="551" y="62"/>
                </a:cxn>
                <a:cxn ang="0">
                  <a:pos x="557" y="62"/>
                </a:cxn>
                <a:cxn ang="0">
                  <a:pos x="557" y="74"/>
                </a:cxn>
                <a:cxn ang="0">
                  <a:pos x="562" y="79"/>
                </a:cxn>
                <a:cxn ang="0">
                  <a:pos x="562" y="108"/>
                </a:cxn>
                <a:cxn ang="0">
                  <a:pos x="557" y="136"/>
                </a:cxn>
                <a:cxn ang="0">
                  <a:pos x="551" y="91"/>
                </a:cxn>
                <a:cxn ang="0">
                  <a:pos x="545" y="74"/>
                </a:cxn>
                <a:cxn ang="0">
                  <a:pos x="545" y="74"/>
                </a:cxn>
                <a:cxn ang="0">
                  <a:pos x="545" y="74"/>
                </a:cxn>
                <a:cxn ang="0">
                  <a:pos x="289" y="74"/>
                </a:cxn>
                <a:cxn ang="0">
                  <a:pos x="289" y="74"/>
                </a:cxn>
                <a:cxn ang="0">
                  <a:pos x="284" y="68"/>
                </a:cxn>
                <a:cxn ang="0">
                  <a:pos x="278" y="57"/>
                </a:cxn>
                <a:cxn ang="0">
                  <a:pos x="278" y="28"/>
                </a:cxn>
                <a:cxn ang="0">
                  <a:pos x="289" y="6"/>
                </a:cxn>
                <a:cxn ang="0">
                  <a:pos x="284" y="51"/>
                </a:cxn>
                <a:cxn ang="0">
                  <a:pos x="278" y="62"/>
                </a:cxn>
                <a:cxn ang="0">
                  <a:pos x="278" y="68"/>
                </a:cxn>
                <a:cxn ang="0">
                  <a:pos x="272" y="74"/>
                </a:cxn>
                <a:cxn ang="0">
                  <a:pos x="11" y="74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11" y="79"/>
                </a:cxn>
                <a:cxn ang="0">
                  <a:pos x="11" y="108"/>
                </a:cxn>
                <a:cxn ang="0">
                  <a:pos x="0" y="136"/>
                </a:cxn>
              </a:cxnLst>
              <a:rect l="0" t="0" r="r" b="b"/>
              <a:pathLst>
                <a:path w="568" h="136">
                  <a:moveTo>
                    <a:pt x="0" y="136"/>
                  </a:moveTo>
                  <a:lnTo>
                    <a:pt x="0" y="108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68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72" y="62"/>
                  </a:lnTo>
                  <a:lnTo>
                    <a:pt x="267" y="62"/>
                  </a:lnTo>
                  <a:lnTo>
                    <a:pt x="272" y="62"/>
                  </a:lnTo>
                  <a:lnTo>
                    <a:pt x="267" y="62"/>
                  </a:lnTo>
                  <a:lnTo>
                    <a:pt x="272" y="62"/>
                  </a:lnTo>
                  <a:lnTo>
                    <a:pt x="267" y="62"/>
                  </a:lnTo>
                  <a:lnTo>
                    <a:pt x="272" y="57"/>
                  </a:lnTo>
                  <a:lnTo>
                    <a:pt x="272" y="51"/>
                  </a:lnTo>
                  <a:lnTo>
                    <a:pt x="272" y="28"/>
                  </a:lnTo>
                  <a:lnTo>
                    <a:pt x="278" y="6"/>
                  </a:lnTo>
                  <a:lnTo>
                    <a:pt x="284" y="0"/>
                  </a:lnTo>
                  <a:lnTo>
                    <a:pt x="289" y="6"/>
                  </a:lnTo>
                  <a:lnTo>
                    <a:pt x="289" y="28"/>
                  </a:lnTo>
                  <a:lnTo>
                    <a:pt x="289" y="51"/>
                  </a:lnTo>
                  <a:lnTo>
                    <a:pt x="289" y="57"/>
                  </a:lnTo>
                  <a:lnTo>
                    <a:pt x="295" y="62"/>
                  </a:lnTo>
                  <a:lnTo>
                    <a:pt x="295" y="62"/>
                  </a:lnTo>
                  <a:lnTo>
                    <a:pt x="295" y="62"/>
                  </a:lnTo>
                  <a:lnTo>
                    <a:pt x="295" y="62"/>
                  </a:lnTo>
                  <a:lnTo>
                    <a:pt x="295" y="62"/>
                  </a:lnTo>
                  <a:lnTo>
                    <a:pt x="289" y="62"/>
                  </a:lnTo>
                  <a:lnTo>
                    <a:pt x="551" y="62"/>
                  </a:lnTo>
                  <a:lnTo>
                    <a:pt x="551" y="62"/>
                  </a:lnTo>
                  <a:lnTo>
                    <a:pt x="557" y="62"/>
                  </a:lnTo>
                  <a:lnTo>
                    <a:pt x="557" y="68"/>
                  </a:lnTo>
                  <a:lnTo>
                    <a:pt x="557" y="74"/>
                  </a:lnTo>
                  <a:lnTo>
                    <a:pt x="557" y="74"/>
                  </a:lnTo>
                  <a:lnTo>
                    <a:pt x="562" y="79"/>
                  </a:lnTo>
                  <a:lnTo>
                    <a:pt x="562" y="85"/>
                  </a:lnTo>
                  <a:lnTo>
                    <a:pt x="562" y="108"/>
                  </a:lnTo>
                  <a:lnTo>
                    <a:pt x="568" y="136"/>
                  </a:lnTo>
                  <a:lnTo>
                    <a:pt x="557" y="136"/>
                  </a:lnTo>
                  <a:lnTo>
                    <a:pt x="551" y="108"/>
                  </a:lnTo>
                  <a:lnTo>
                    <a:pt x="551" y="91"/>
                  </a:lnTo>
                  <a:lnTo>
                    <a:pt x="551" y="79"/>
                  </a:lnTo>
                  <a:lnTo>
                    <a:pt x="545" y="74"/>
                  </a:lnTo>
                  <a:lnTo>
                    <a:pt x="551" y="74"/>
                  </a:lnTo>
                  <a:lnTo>
                    <a:pt x="545" y="74"/>
                  </a:lnTo>
                  <a:lnTo>
                    <a:pt x="551" y="74"/>
                  </a:lnTo>
                  <a:lnTo>
                    <a:pt x="545" y="74"/>
                  </a:lnTo>
                  <a:lnTo>
                    <a:pt x="551" y="74"/>
                  </a:lnTo>
                  <a:lnTo>
                    <a:pt x="289" y="74"/>
                  </a:lnTo>
                  <a:lnTo>
                    <a:pt x="289" y="74"/>
                  </a:lnTo>
                  <a:lnTo>
                    <a:pt x="289" y="74"/>
                  </a:lnTo>
                  <a:lnTo>
                    <a:pt x="284" y="68"/>
                  </a:lnTo>
                  <a:lnTo>
                    <a:pt x="284" y="68"/>
                  </a:lnTo>
                  <a:lnTo>
                    <a:pt x="284" y="62"/>
                  </a:lnTo>
                  <a:lnTo>
                    <a:pt x="278" y="57"/>
                  </a:lnTo>
                  <a:lnTo>
                    <a:pt x="278" y="51"/>
                  </a:lnTo>
                  <a:lnTo>
                    <a:pt x="278" y="28"/>
                  </a:lnTo>
                  <a:lnTo>
                    <a:pt x="278" y="6"/>
                  </a:lnTo>
                  <a:lnTo>
                    <a:pt x="289" y="6"/>
                  </a:lnTo>
                  <a:lnTo>
                    <a:pt x="284" y="28"/>
                  </a:lnTo>
                  <a:lnTo>
                    <a:pt x="284" y="51"/>
                  </a:lnTo>
                  <a:lnTo>
                    <a:pt x="284" y="57"/>
                  </a:lnTo>
                  <a:lnTo>
                    <a:pt x="278" y="62"/>
                  </a:lnTo>
                  <a:lnTo>
                    <a:pt x="278" y="68"/>
                  </a:lnTo>
                  <a:lnTo>
                    <a:pt x="278" y="68"/>
                  </a:lnTo>
                  <a:lnTo>
                    <a:pt x="278" y="74"/>
                  </a:lnTo>
                  <a:lnTo>
                    <a:pt x="272" y="74"/>
                  </a:lnTo>
                  <a:lnTo>
                    <a:pt x="272" y="74"/>
                  </a:lnTo>
                  <a:lnTo>
                    <a:pt x="11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1" y="79"/>
                  </a:lnTo>
                  <a:lnTo>
                    <a:pt x="11" y="91"/>
                  </a:lnTo>
                  <a:lnTo>
                    <a:pt x="11" y="108"/>
                  </a:lnTo>
                  <a:lnTo>
                    <a:pt x="11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94" name="Rectangle 106"/>
            <p:cNvSpPr>
              <a:spLocks noChangeArrowheads="1"/>
            </p:cNvSpPr>
            <p:nvPr/>
          </p:nvSpPr>
          <p:spPr bwMode="auto">
            <a:xfrm>
              <a:off x="4971641" y="2049627"/>
              <a:ext cx="102373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ja-JP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Privacy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5081195" name="Rectangle 107"/>
            <p:cNvSpPr>
              <a:spLocks noChangeArrowheads="1"/>
            </p:cNvSpPr>
            <p:nvPr/>
          </p:nvSpPr>
          <p:spPr bwMode="auto">
            <a:xfrm>
              <a:off x="4663513" y="2289282"/>
              <a:ext cx="163746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ja-JP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amplification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5081196" name="Freeform 108"/>
            <p:cNvSpPr>
              <a:spLocks/>
            </p:cNvSpPr>
            <p:nvPr/>
          </p:nvSpPr>
          <p:spPr bwMode="auto">
            <a:xfrm>
              <a:off x="6147341" y="2687779"/>
              <a:ext cx="921933" cy="232808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0" y="79"/>
                </a:cxn>
                <a:cxn ang="0">
                  <a:pos x="6" y="7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67" y="62"/>
                </a:cxn>
                <a:cxn ang="0">
                  <a:pos x="267" y="62"/>
                </a:cxn>
                <a:cxn ang="0">
                  <a:pos x="267" y="62"/>
                </a:cxn>
                <a:cxn ang="0">
                  <a:pos x="273" y="51"/>
                </a:cxn>
                <a:cxn ang="0">
                  <a:pos x="278" y="6"/>
                </a:cxn>
                <a:cxn ang="0">
                  <a:pos x="290" y="6"/>
                </a:cxn>
                <a:cxn ang="0">
                  <a:pos x="290" y="51"/>
                </a:cxn>
                <a:cxn ang="0">
                  <a:pos x="296" y="62"/>
                </a:cxn>
                <a:cxn ang="0">
                  <a:pos x="296" y="62"/>
                </a:cxn>
                <a:cxn ang="0">
                  <a:pos x="296" y="62"/>
                </a:cxn>
                <a:cxn ang="0">
                  <a:pos x="551" y="62"/>
                </a:cxn>
                <a:cxn ang="0">
                  <a:pos x="557" y="62"/>
                </a:cxn>
                <a:cxn ang="0">
                  <a:pos x="557" y="74"/>
                </a:cxn>
                <a:cxn ang="0">
                  <a:pos x="563" y="79"/>
                </a:cxn>
                <a:cxn ang="0">
                  <a:pos x="563" y="108"/>
                </a:cxn>
                <a:cxn ang="0">
                  <a:pos x="557" y="136"/>
                </a:cxn>
                <a:cxn ang="0">
                  <a:pos x="551" y="91"/>
                </a:cxn>
                <a:cxn ang="0">
                  <a:pos x="546" y="74"/>
                </a:cxn>
                <a:cxn ang="0">
                  <a:pos x="546" y="74"/>
                </a:cxn>
                <a:cxn ang="0">
                  <a:pos x="546" y="74"/>
                </a:cxn>
                <a:cxn ang="0">
                  <a:pos x="290" y="74"/>
                </a:cxn>
                <a:cxn ang="0">
                  <a:pos x="290" y="74"/>
                </a:cxn>
                <a:cxn ang="0">
                  <a:pos x="284" y="68"/>
                </a:cxn>
                <a:cxn ang="0">
                  <a:pos x="278" y="57"/>
                </a:cxn>
                <a:cxn ang="0">
                  <a:pos x="278" y="28"/>
                </a:cxn>
                <a:cxn ang="0">
                  <a:pos x="290" y="6"/>
                </a:cxn>
                <a:cxn ang="0">
                  <a:pos x="284" y="51"/>
                </a:cxn>
                <a:cxn ang="0">
                  <a:pos x="278" y="62"/>
                </a:cxn>
                <a:cxn ang="0">
                  <a:pos x="278" y="68"/>
                </a:cxn>
                <a:cxn ang="0">
                  <a:pos x="273" y="74"/>
                </a:cxn>
                <a:cxn ang="0">
                  <a:pos x="11" y="74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11" y="79"/>
                </a:cxn>
                <a:cxn ang="0">
                  <a:pos x="11" y="108"/>
                </a:cxn>
                <a:cxn ang="0">
                  <a:pos x="0" y="136"/>
                </a:cxn>
              </a:cxnLst>
              <a:rect l="0" t="0" r="r" b="b"/>
              <a:pathLst>
                <a:path w="568" h="136">
                  <a:moveTo>
                    <a:pt x="0" y="136"/>
                  </a:moveTo>
                  <a:lnTo>
                    <a:pt x="0" y="108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6" y="68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73" y="62"/>
                  </a:lnTo>
                  <a:lnTo>
                    <a:pt x="267" y="62"/>
                  </a:lnTo>
                  <a:lnTo>
                    <a:pt x="273" y="62"/>
                  </a:lnTo>
                  <a:lnTo>
                    <a:pt x="267" y="62"/>
                  </a:lnTo>
                  <a:lnTo>
                    <a:pt x="273" y="62"/>
                  </a:lnTo>
                  <a:lnTo>
                    <a:pt x="267" y="62"/>
                  </a:lnTo>
                  <a:lnTo>
                    <a:pt x="273" y="57"/>
                  </a:lnTo>
                  <a:lnTo>
                    <a:pt x="273" y="51"/>
                  </a:lnTo>
                  <a:lnTo>
                    <a:pt x="273" y="28"/>
                  </a:lnTo>
                  <a:lnTo>
                    <a:pt x="278" y="6"/>
                  </a:lnTo>
                  <a:lnTo>
                    <a:pt x="284" y="0"/>
                  </a:lnTo>
                  <a:lnTo>
                    <a:pt x="290" y="6"/>
                  </a:lnTo>
                  <a:lnTo>
                    <a:pt x="290" y="28"/>
                  </a:lnTo>
                  <a:lnTo>
                    <a:pt x="290" y="51"/>
                  </a:lnTo>
                  <a:lnTo>
                    <a:pt x="290" y="57"/>
                  </a:lnTo>
                  <a:lnTo>
                    <a:pt x="296" y="62"/>
                  </a:lnTo>
                  <a:lnTo>
                    <a:pt x="296" y="62"/>
                  </a:lnTo>
                  <a:lnTo>
                    <a:pt x="296" y="62"/>
                  </a:lnTo>
                  <a:lnTo>
                    <a:pt x="296" y="62"/>
                  </a:lnTo>
                  <a:lnTo>
                    <a:pt x="296" y="62"/>
                  </a:lnTo>
                  <a:lnTo>
                    <a:pt x="290" y="62"/>
                  </a:lnTo>
                  <a:lnTo>
                    <a:pt x="551" y="62"/>
                  </a:lnTo>
                  <a:lnTo>
                    <a:pt x="551" y="62"/>
                  </a:lnTo>
                  <a:lnTo>
                    <a:pt x="557" y="62"/>
                  </a:lnTo>
                  <a:lnTo>
                    <a:pt x="557" y="68"/>
                  </a:lnTo>
                  <a:lnTo>
                    <a:pt x="557" y="74"/>
                  </a:lnTo>
                  <a:lnTo>
                    <a:pt x="557" y="74"/>
                  </a:lnTo>
                  <a:lnTo>
                    <a:pt x="563" y="79"/>
                  </a:lnTo>
                  <a:lnTo>
                    <a:pt x="563" y="85"/>
                  </a:lnTo>
                  <a:lnTo>
                    <a:pt x="563" y="108"/>
                  </a:lnTo>
                  <a:lnTo>
                    <a:pt x="568" y="136"/>
                  </a:lnTo>
                  <a:lnTo>
                    <a:pt x="557" y="136"/>
                  </a:lnTo>
                  <a:lnTo>
                    <a:pt x="551" y="108"/>
                  </a:lnTo>
                  <a:lnTo>
                    <a:pt x="551" y="91"/>
                  </a:lnTo>
                  <a:lnTo>
                    <a:pt x="551" y="79"/>
                  </a:lnTo>
                  <a:lnTo>
                    <a:pt x="546" y="74"/>
                  </a:lnTo>
                  <a:lnTo>
                    <a:pt x="551" y="74"/>
                  </a:lnTo>
                  <a:lnTo>
                    <a:pt x="546" y="74"/>
                  </a:lnTo>
                  <a:lnTo>
                    <a:pt x="551" y="74"/>
                  </a:lnTo>
                  <a:lnTo>
                    <a:pt x="546" y="74"/>
                  </a:lnTo>
                  <a:lnTo>
                    <a:pt x="551" y="74"/>
                  </a:lnTo>
                  <a:lnTo>
                    <a:pt x="290" y="74"/>
                  </a:lnTo>
                  <a:lnTo>
                    <a:pt x="290" y="74"/>
                  </a:lnTo>
                  <a:lnTo>
                    <a:pt x="290" y="74"/>
                  </a:lnTo>
                  <a:lnTo>
                    <a:pt x="284" y="68"/>
                  </a:lnTo>
                  <a:lnTo>
                    <a:pt x="284" y="68"/>
                  </a:lnTo>
                  <a:lnTo>
                    <a:pt x="284" y="62"/>
                  </a:lnTo>
                  <a:lnTo>
                    <a:pt x="278" y="57"/>
                  </a:lnTo>
                  <a:lnTo>
                    <a:pt x="278" y="51"/>
                  </a:lnTo>
                  <a:lnTo>
                    <a:pt x="278" y="28"/>
                  </a:lnTo>
                  <a:lnTo>
                    <a:pt x="278" y="6"/>
                  </a:lnTo>
                  <a:lnTo>
                    <a:pt x="290" y="6"/>
                  </a:lnTo>
                  <a:lnTo>
                    <a:pt x="284" y="28"/>
                  </a:lnTo>
                  <a:lnTo>
                    <a:pt x="284" y="51"/>
                  </a:lnTo>
                  <a:lnTo>
                    <a:pt x="284" y="57"/>
                  </a:lnTo>
                  <a:lnTo>
                    <a:pt x="278" y="62"/>
                  </a:lnTo>
                  <a:lnTo>
                    <a:pt x="278" y="68"/>
                  </a:lnTo>
                  <a:lnTo>
                    <a:pt x="278" y="68"/>
                  </a:lnTo>
                  <a:lnTo>
                    <a:pt x="278" y="74"/>
                  </a:lnTo>
                  <a:lnTo>
                    <a:pt x="273" y="74"/>
                  </a:lnTo>
                  <a:lnTo>
                    <a:pt x="273" y="74"/>
                  </a:lnTo>
                  <a:lnTo>
                    <a:pt x="11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1" y="79"/>
                  </a:lnTo>
                  <a:lnTo>
                    <a:pt x="11" y="91"/>
                  </a:lnTo>
                  <a:lnTo>
                    <a:pt x="11" y="108"/>
                  </a:lnTo>
                  <a:lnTo>
                    <a:pt x="11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197" name="Rectangle 109"/>
            <p:cNvSpPr>
              <a:spLocks noChangeArrowheads="1"/>
            </p:cNvSpPr>
            <p:nvPr/>
          </p:nvSpPr>
          <p:spPr bwMode="auto">
            <a:xfrm>
              <a:off x="6177886" y="2049627"/>
              <a:ext cx="196390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ja-JP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Communication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5081198" name="Rectangle 110"/>
            <p:cNvSpPr>
              <a:spLocks noChangeArrowheads="1"/>
            </p:cNvSpPr>
            <p:nvPr/>
          </p:nvSpPr>
          <p:spPr bwMode="auto">
            <a:xfrm>
              <a:off x="6624506" y="2289282"/>
              <a:ext cx="984565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ja-JP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control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5081200" name="Rectangle 112"/>
            <p:cNvSpPr>
              <a:spLocks noChangeArrowheads="1"/>
            </p:cNvSpPr>
            <p:nvPr/>
          </p:nvSpPr>
          <p:spPr bwMode="auto">
            <a:xfrm>
              <a:off x="2569686" y="4770680"/>
              <a:ext cx="165559" cy="8560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201" name="Rectangle 113"/>
            <p:cNvSpPr>
              <a:spLocks noChangeArrowheads="1"/>
            </p:cNvSpPr>
            <p:nvPr/>
          </p:nvSpPr>
          <p:spPr bwMode="auto">
            <a:xfrm>
              <a:off x="2735244" y="3995226"/>
              <a:ext cx="9739" cy="775455"/>
            </a:xfrm>
            <a:prstGeom prst="rect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202" name="Freeform 114"/>
            <p:cNvSpPr>
              <a:spLocks noEditPoints="1"/>
            </p:cNvSpPr>
            <p:nvPr/>
          </p:nvSpPr>
          <p:spPr bwMode="auto">
            <a:xfrm>
              <a:off x="2735244" y="3955854"/>
              <a:ext cx="157443" cy="7703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57" y="23"/>
                </a:cxn>
                <a:cxn ang="0">
                  <a:pos x="57" y="28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51" y="0"/>
                </a:cxn>
                <a:cxn ang="0">
                  <a:pos x="97" y="23"/>
                </a:cxn>
                <a:cxn ang="0">
                  <a:pos x="51" y="45"/>
                </a:cxn>
                <a:cxn ang="0">
                  <a:pos x="51" y="0"/>
                </a:cxn>
              </a:cxnLst>
              <a:rect l="0" t="0" r="r" b="b"/>
              <a:pathLst>
                <a:path w="97" h="45">
                  <a:moveTo>
                    <a:pt x="0" y="23"/>
                  </a:moveTo>
                  <a:lnTo>
                    <a:pt x="57" y="23"/>
                  </a:lnTo>
                  <a:lnTo>
                    <a:pt x="57" y="28"/>
                  </a:lnTo>
                  <a:lnTo>
                    <a:pt x="0" y="28"/>
                  </a:lnTo>
                  <a:lnTo>
                    <a:pt x="0" y="23"/>
                  </a:lnTo>
                  <a:close/>
                  <a:moveTo>
                    <a:pt x="51" y="0"/>
                  </a:moveTo>
                  <a:lnTo>
                    <a:pt x="97" y="23"/>
                  </a:lnTo>
                  <a:lnTo>
                    <a:pt x="51" y="4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203" name="Rectangle 115"/>
            <p:cNvSpPr>
              <a:spLocks noChangeArrowheads="1"/>
            </p:cNvSpPr>
            <p:nvPr/>
          </p:nvSpPr>
          <p:spPr bwMode="auto">
            <a:xfrm>
              <a:off x="1785717" y="4508832"/>
              <a:ext cx="783967" cy="611056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5081205" name="Rectangle 117"/>
            <p:cNvSpPr>
              <a:spLocks noChangeArrowheads="1"/>
            </p:cNvSpPr>
            <p:nvPr/>
          </p:nvSpPr>
          <p:spPr bwMode="auto">
            <a:xfrm>
              <a:off x="1910549" y="4567355"/>
              <a:ext cx="652894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FPGA</a:t>
              </a:r>
              <a:endParaRPr kumimoji="1" lang="ja-JP" altLang="ja-JP" sz="180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206" name="Rectangle 118"/>
            <p:cNvSpPr>
              <a:spLocks noChangeArrowheads="1"/>
            </p:cNvSpPr>
            <p:nvPr/>
          </p:nvSpPr>
          <p:spPr bwMode="auto">
            <a:xfrm>
              <a:off x="2057236" y="4810434"/>
              <a:ext cx="300332" cy="276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80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rPr>
                <a:t>1B</a:t>
              </a:r>
              <a:endParaRPr kumimoji="1" lang="ja-JP" altLang="ja-JP" sz="18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5081208" name="Freeform 120"/>
            <p:cNvSpPr>
              <a:spLocks noEditPoints="1"/>
            </p:cNvSpPr>
            <p:nvPr/>
          </p:nvSpPr>
          <p:spPr bwMode="auto">
            <a:xfrm>
              <a:off x="1002938" y="4072258"/>
              <a:ext cx="82778" cy="8730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1" y="0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40" y="6"/>
                </a:cxn>
                <a:cxn ang="0">
                  <a:pos x="46" y="11"/>
                </a:cxn>
                <a:cxn ang="0">
                  <a:pos x="51" y="23"/>
                </a:cxn>
                <a:cxn ang="0">
                  <a:pos x="46" y="34"/>
                </a:cxn>
                <a:cxn ang="0">
                  <a:pos x="40" y="40"/>
                </a:cxn>
                <a:cxn ang="0">
                  <a:pos x="34" y="45"/>
                </a:cxn>
                <a:cxn ang="0">
                  <a:pos x="23" y="51"/>
                </a:cxn>
                <a:cxn ang="0">
                  <a:pos x="11" y="45"/>
                </a:cxn>
                <a:cxn ang="0">
                  <a:pos x="6" y="40"/>
                </a:cxn>
                <a:cxn ang="0">
                  <a:pos x="0" y="34"/>
                </a:cxn>
                <a:cxn ang="0">
                  <a:pos x="6" y="34"/>
                </a:cxn>
                <a:cxn ang="0">
                  <a:pos x="11" y="40"/>
                </a:cxn>
                <a:cxn ang="0">
                  <a:pos x="17" y="40"/>
                </a:cxn>
                <a:cxn ang="0">
                  <a:pos x="23" y="45"/>
                </a:cxn>
                <a:cxn ang="0">
                  <a:pos x="34" y="40"/>
                </a:cxn>
                <a:cxn ang="0">
                  <a:pos x="40" y="40"/>
                </a:cxn>
                <a:cxn ang="0">
                  <a:pos x="40" y="28"/>
                </a:cxn>
                <a:cxn ang="0">
                  <a:pos x="46" y="23"/>
                </a:cxn>
                <a:cxn ang="0">
                  <a:pos x="40" y="17"/>
                </a:cxn>
                <a:cxn ang="0">
                  <a:pos x="40" y="11"/>
                </a:cxn>
                <a:cxn ang="0">
                  <a:pos x="28" y="6"/>
                </a:cxn>
                <a:cxn ang="0">
                  <a:pos x="23" y="6"/>
                </a:cxn>
                <a:cxn ang="0">
                  <a:pos x="17" y="6"/>
                </a:cxn>
                <a:cxn ang="0">
                  <a:pos x="11" y="11"/>
                </a:cxn>
                <a:cxn ang="0">
                  <a:pos x="6" y="17"/>
                </a:cxn>
                <a:cxn ang="0">
                  <a:pos x="6" y="23"/>
                </a:cxn>
                <a:cxn ang="0">
                  <a:pos x="6" y="34"/>
                </a:cxn>
              </a:cxnLst>
              <a:rect l="0" t="0" r="r" b="b"/>
              <a:pathLst>
                <a:path w="51" h="51">
                  <a:moveTo>
                    <a:pt x="0" y="23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3"/>
                  </a:lnTo>
                  <a:close/>
                  <a:moveTo>
                    <a:pt x="6" y="34"/>
                  </a:moveTo>
                  <a:lnTo>
                    <a:pt x="6" y="28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34" y="40"/>
                  </a:lnTo>
                  <a:lnTo>
                    <a:pt x="28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28"/>
                  </a:lnTo>
                  <a:lnTo>
                    <a:pt x="40" y="34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28" y="6"/>
                  </a:lnTo>
                  <a:lnTo>
                    <a:pt x="34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210" name="Freeform 122"/>
            <p:cNvSpPr>
              <a:spLocks noEditPoints="1"/>
            </p:cNvSpPr>
            <p:nvPr/>
          </p:nvSpPr>
          <p:spPr bwMode="auto">
            <a:xfrm>
              <a:off x="1002938" y="4305065"/>
              <a:ext cx="82778" cy="8730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1" y="0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40" y="6"/>
                </a:cxn>
                <a:cxn ang="0">
                  <a:pos x="46" y="11"/>
                </a:cxn>
                <a:cxn ang="0">
                  <a:pos x="51" y="23"/>
                </a:cxn>
                <a:cxn ang="0">
                  <a:pos x="46" y="34"/>
                </a:cxn>
                <a:cxn ang="0">
                  <a:pos x="40" y="40"/>
                </a:cxn>
                <a:cxn ang="0">
                  <a:pos x="34" y="45"/>
                </a:cxn>
                <a:cxn ang="0">
                  <a:pos x="23" y="51"/>
                </a:cxn>
                <a:cxn ang="0">
                  <a:pos x="11" y="45"/>
                </a:cxn>
                <a:cxn ang="0">
                  <a:pos x="6" y="40"/>
                </a:cxn>
                <a:cxn ang="0">
                  <a:pos x="0" y="34"/>
                </a:cxn>
                <a:cxn ang="0">
                  <a:pos x="6" y="34"/>
                </a:cxn>
                <a:cxn ang="0">
                  <a:pos x="11" y="40"/>
                </a:cxn>
                <a:cxn ang="0">
                  <a:pos x="17" y="40"/>
                </a:cxn>
                <a:cxn ang="0">
                  <a:pos x="23" y="45"/>
                </a:cxn>
                <a:cxn ang="0">
                  <a:pos x="34" y="40"/>
                </a:cxn>
                <a:cxn ang="0">
                  <a:pos x="40" y="40"/>
                </a:cxn>
                <a:cxn ang="0">
                  <a:pos x="40" y="28"/>
                </a:cxn>
                <a:cxn ang="0">
                  <a:pos x="46" y="23"/>
                </a:cxn>
                <a:cxn ang="0">
                  <a:pos x="40" y="17"/>
                </a:cxn>
                <a:cxn ang="0">
                  <a:pos x="40" y="11"/>
                </a:cxn>
                <a:cxn ang="0">
                  <a:pos x="28" y="6"/>
                </a:cxn>
                <a:cxn ang="0">
                  <a:pos x="23" y="6"/>
                </a:cxn>
                <a:cxn ang="0">
                  <a:pos x="17" y="6"/>
                </a:cxn>
                <a:cxn ang="0">
                  <a:pos x="11" y="11"/>
                </a:cxn>
                <a:cxn ang="0">
                  <a:pos x="6" y="17"/>
                </a:cxn>
                <a:cxn ang="0">
                  <a:pos x="6" y="23"/>
                </a:cxn>
                <a:cxn ang="0">
                  <a:pos x="6" y="34"/>
                </a:cxn>
              </a:cxnLst>
              <a:rect l="0" t="0" r="r" b="b"/>
              <a:pathLst>
                <a:path w="51" h="51">
                  <a:moveTo>
                    <a:pt x="0" y="23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3"/>
                  </a:lnTo>
                  <a:close/>
                  <a:moveTo>
                    <a:pt x="6" y="34"/>
                  </a:moveTo>
                  <a:lnTo>
                    <a:pt x="6" y="28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34" y="40"/>
                  </a:lnTo>
                  <a:lnTo>
                    <a:pt x="28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28"/>
                  </a:lnTo>
                  <a:lnTo>
                    <a:pt x="40" y="34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28" y="6"/>
                  </a:lnTo>
                  <a:lnTo>
                    <a:pt x="34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212" name="Freeform 124"/>
            <p:cNvSpPr>
              <a:spLocks noEditPoints="1"/>
            </p:cNvSpPr>
            <p:nvPr/>
          </p:nvSpPr>
          <p:spPr bwMode="auto">
            <a:xfrm>
              <a:off x="1002938" y="4537872"/>
              <a:ext cx="82778" cy="8730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1" y="0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40" y="6"/>
                </a:cxn>
                <a:cxn ang="0">
                  <a:pos x="46" y="11"/>
                </a:cxn>
                <a:cxn ang="0">
                  <a:pos x="51" y="23"/>
                </a:cxn>
                <a:cxn ang="0">
                  <a:pos x="46" y="34"/>
                </a:cxn>
                <a:cxn ang="0">
                  <a:pos x="40" y="39"/>
                </a:cxn>
                <a:cxn ang="0">
                  <a:pos x="34" y="45"/>
                </a:cxn>
                <a:cxn ang="0">
                  <a:pos x="23" y="51"/>
                </a:cxn>
                <a:cxn ang="0">
                  <a:pos x="11" y="45"/>
                </a:cxn>
                <a:cxn ang="0">
                  <a:pos x="6" y="39"/>
                </a:cxn>
                <a:cxn ang="0">
                  <a:pos x="0" y="34"/>
                </a:cxn>
                <a:cxn ang="0">
                  <a:pos x="6" y="34"/>
                </a:cxn>
                <a:cxn ang="0">
                  <a:pos x="11" y="39"/>
                </a:cxn>
                <a:cxn ang="0">
                  <a:pos x="17" y="39"/>
                </a:cxn>
                <a:cxn ang="0">
                  <a:pos x="23" y="45"/>
                </a:cxn>
                <a:cxn ang="0">
                  <a:pos x="34" y="39"/>
                </a:cxn>
                <a:cxn ang="0">
                  <a:pos x="40" y="39"/>
                </a:cxn>
                <a:cxn ang="0">
                  <a:pos x="40" y="28"/>
                </a:cxn>
                <a:cxn ang="0">
                  <a:pos x="46" y="23"/>
                </a:cxn>
                <a:cxn ang="0">
                  <a:pos x="40" y="17"/>
                </a:cxn>
                <a:cxn ang="0">
                  <a:pos x="40" y="11"/>
                </a:cxn>
                <a:cxn ang="0">
                  <a:pos x="28" y="6"/>
                </a:cxn>
                <a:cxn ang="0">
                  <a:pos x="23" y="6"/>
                </a:cxn>
                <a:cxn ang="0">
                  <a:pos x="17" y="6"/>
                </a:cxn>
                <a:cxn ang="0">
                  <a:pos x="11" y="11"/>
                </a:cxn>
                <a:cxn ang="0">
                  <a:pos x="6" y="17"/>
                </a:cxn>
                <a:cxn ang="0">
                  <a:pos x="6" y="23"/>
                </a:cxn>
                <a:cxn ang="0">
                  <a:pos x="6" y="34"/>
                </a:cxn>
              </a:cxnLst>
              <a:rect l="0" t="0" r="r" b="b"/>
              <a:pathLst>
                <a:path w="51" h="51">
                  <a:moveTo>
                    <a:pt x="0" y="23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3"/>
                  </a:lnTo>
                  <a:close/>
                  <a:moveTo>
                    <a:pt x="6" y="34"/>
                  </a:moveTo>
                  <a:lnTo>
                    <a:pt x="6" y="28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34" y="39"/>
                  </a:lnTo>
                  <a:lnTo>
                    <a:pt x="28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28"/>
                  </a:lnTo>
                  <a:lnTo>
                    <a:pt x="40" y="34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28" y="6"/>
                  </a:lnTo>
                  <a:lnTo>
                    <a:pt x="34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800"/>
            </a:p>
          </p:txBody>
        </p:sp>
        <p:sp>
          <p:nvSpPr>
            <p:cNvPr id="5081213" name="Rectangle 125"/>
            <p:cNvSpPr>
              <a:spLocks noChangeArrowheads="1"/>
            </p:cNvSpPr>
            <p:nvPr/>
          </p:nvSpPr>
          <p:spPr bwMode="auto">
            <a:xfrm>
              <a:off x="65457" y="4017992"/>
              <a:ext cx="102104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1800" dirty="0" smtClean="0">
                  <a:solidFill>
                    <a:srgbClr val="FFFF00"/>
                  </a:solidFill>
                </a:rPr>
                <a:t>10GbE </a:t>
              </a:r>
            </a:p>
            <a:p>
              <a:r>
                <a:rPr lang="en-US" altLang="ja-JP" sz="1800" dirty="0" smtClean="0">
                  <a:solidFill>
                    <a:srgbClr val="FFFF00"/>
                  </a:solidFill>
                </a:rPr>
                <a:t>IF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116" name="Rectangle 109"/>
            <p:cNvSpPr>
              <a:spLocks noChangeArrowheads="1"/>
            </p:cNvSpPr>
            <p:nvPr/>
          </p:nvSpPr>
          <p:spPr bwMode="auto">
            <a:xfrm>
              <a:off x="7937062" y="3035297"/>
              <a:ext cx="119582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altLang="ja-JP" sz="1800" dirty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Classical </a:t>
              </a:r>
            </a:p>
            <a:p>
              <a:pPr>
                <a:defRPr/>
              </a:pPr>
              <a:r>
                <a:rPr lang="en-US" altLang="ja-JP" sz="1800" dirty="0" err="1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</a:rPr>
                <a:t>commun</a:t>
              </a:r>
              <a:endParaRPr lang="ja-JP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</p:grpSp>
      <p:sp>
        <p:nvSpPr>
          <p:cNvPr id="102" name="正方形/長方形 101"/>
          <p:cNvSpPr/>
          <p:nvPr/>
        </p:nvSpPr>
        <p:spPr>
          <a:xfrm>
            <a:off x="2267107" y="123721"/>
            <a:ext cx="4596814" cy="523220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Key Distillation Engine</a:t>
            </a:r>
            <a:endParaRPr lang="ja-JP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3" name="正方形/長方形 102"/>
          <p:cNvSpPr/>
          <p:nvPr/>
        </p:nvSpPr>
        <p:spPr>
          <a:xfrm>
            <a:off x="1942452" y="5631616"/>
            <a:ext cx="542794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</a:rPr>
              <a:t>- 9 ports of 10GbE IF and 6 FPGAs </a:t>
            </a:r>
          </a:p>
          <a:p>
            <a:r>
              <a:rPr lang="en-US" altLang="ja-JP" dirty="0" smtClean="0">
                <a:solidFill>
                  <a:srgbClr val="FFFF00"/>
                </a:solidFill>
              </a:rPr>
              <a:t>- 5G byte memory to store RN data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正方形/長方形 47"/>
          <p:cNvSpPr/>
          <p:nvPr/>
        </p:nvSpPr>
        <p:spPr bwMode="auto">
          <a:xfrm>
            <a:off x="6237027" y="4899546"/>
            <a:ext cx="573206" cy="204716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pic>
        <p:nvPicPr>
          <p:cNvPr id="62" name="図 61" descr="図３－変更.pn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5400000">
            <a:off x="2491476" y="-143391"/>
            <a:ext cx="2211294" cy="3940358"/>
          </a:xfrm>
          <a:prstGeom prst="rect">
            <a:avLst/>
          </a:prstGeom>
        </p:spPr>
      </p:pic>
      <p:sp>
        <p:nvSpPr>
          <p:cNvPr id="65" name="AutoShape 4"/>
          <p:cNvSpPr>
            <a:spLocks noChangeArrowheads="1"/>
          </p:cNvSpPr>
          <p:nvPr/>
        </p:nvSpPr>
        <p:spPr bwMode="auto">
          <a:xfrm rot="5400000">
            <a:off x="6317504" y="5296666"/>
            <a:ext cx="1491081" cy="608012"/>
          </a:xfrm>
          <a:custGeom>
            <a:avLst/>
            <a:gdLst>
              <a:gd name="G0" fmla="+- 17877 0 0"/>
              <a:gd name="G1" fmla="+- 4455 0 0"/>
              <a:gd name="G2" fmla="+- 12158 0 4455"/>
              <a:gd name="G3" fmla="+- G2 0 4455"/>
              <a:gd name="G4" fmla="*/ G3 32768 32059"/>
              <a:gd name="G5" fmla="*/ G4 1 2"/>
              <a:gd name="G6" fmla="+- 21600 0 17877"/>
              <a:gd name="G7" fmla="*/ G6 4455 6079"/>
              <a:gd name="G8" fmla="+- G7 17877 0"/>
              <a:gd name="T0" fmla="*/ 17877 w 21600"/>
              <a:gd name="T1" fmla="*/ 0 h 21600"/>
              <a:gd name="T2" fmla="*/ 17877 w 21600"/>
              <a:gd name="T3" fmla="*/ 12158 h 21600"/>
              <a:gd name="T4" fmla="*/ 1660 w 21600"/>
              <a:gd name="T5" fmla="*/ 21600 h 21600"/>
              <a:gd name="T6" fmla="*/ 21600 w 21600"/>
              <a:gd name="T7" fmla="*/ 6079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G1 h 21600"/>
              <a:gd name="T14" fmla="*/ G8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7877" y="0"/>
                </a:lnTo>
                <a:lnTo>
                  <a:pt x="17877" y="4455"/>
                </a:lnTo>
                <a:lnTo>
                  <a:pt x="12427" y="4455"/>
                </a:lnTo>
                <a:cubicBezTo>
                  <a:pt x="5564" y="4455"/>
                  <a:pt x="0" y="7904"/>
                  <a:pt x="0" y="12158"/>
                </a:cubicBezTo>
                <a:lnTo>
                  <a:pt x="0" y="21600"/>
                </a:lnTo>
                <a:lnTo>
                  <a:pt x="3320" y="21600"/>
                </a:lnTo>
                <a:lnTo>
                  <a:pt x="3320" y="12158"/>
                </a:lnTo>
                <a:cubicBezTo>
                  <a:pt x="3320" y="9698"/>
                  <a:pt x="7397" y="7703"/>
                  <a:pt x="12427" y="7703"/>
                </a:cubicBezTo>
                <a:lnTo>
                  <a:pt x="17877" y="7703"/>
                </a:lnTo>
                <a:lnTo>
                  <a:pt x="17877" y="1215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6" name="AutoShape 5"/>
          <p:cNvSpPr>
            <a:spLocks noChangeArrowheads="1"/>
          </p:cNvSpPr>
          <p:nvPr/>
        </p:nvSpPr>
        <p:spPr bwMode="auto">
          <a:xfrm>
            <a:off x="1648484" y="4651929"/>
            <a:ext cx="6409130" cy="419100"/>
          </a:xfrm>
          <a:prstGeom prst="rightArrow">
            <a:avLst>
              <a:gd name="adj1" fmla="val 42537"/>
              <a:gd name="adj2" fmla="val 52245"/>
            </a:avLst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7" name="AutoShape 6"/>
          <p:cNvSpPr>
            <a:spLocks noChangeArrowheads="1"/>
          </p:cNvSpPr>
          <p:nvPr/>
        </p:nvSpPr>
        <p:spPr bwMode="auto">
          <a:xfrm rot="5400000">
            <a:off x="4834658" y="5289838"/>
            <a:ext cx="1477432" cy="608013"/>
          </a:xfrm>
          <a:custGeom>
            <a:avLst/>
            <a:gdLst>
              <a:gd name="G0" fmla="+- 18310 0 0"/>
              <a:gd name="G1" fmla="+- 3327 0 0"/>
              <a:gd name="G2" fmla="+- 12158 0 3327"/>
              <a:gd name="G3" fmla="+- G2 0 3327"/>
              <a:gd name="G4" fmla="*/ G3 32768 32059"/>
              <a:gd name="G5" fmla="*/ G4 1 2"/>
              <a:gd name="G6" fmla="+- 21600 0 18310"/>
              <a:gd name="G7" fmla="*/ G6 3327 6079"/>
              <a:gd name="G8" fmla="+- G7 18310 0"/>
              <a:gd name="T0" fmla="*/ 18310 w 21600"/>
              <a:gd name="T1" fmla="*/ 0 h 21600"/>
              <a:gd name="T2" fmla="*/ 18310 w 21600"/>
              <a:gd name="T3" fmla="*/ 12158 h 21600"/>
              <a:gd name="T4" fmla="*/ 2813 w 21600"/>
              <a:gd name="T5" fmla="*/ 21600 h 21600"/>
              <a:gd name="T6" fmla="*/ 21600 w 21600"/>
              <a:gd name="T7" fmla="*/ 6079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G1 h 21600"/>
              <a:gd name="T14" fmla="*/ G8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8310" y="0"/>
                </a:lnTo>
                <a:lnTo>
                  <a:pt x="18310" y="3327"/>
                </a:lnTo>
                <a:lnTo>
                  <a:pt x="12427" y="3327"/>
                </a:lnTo>
                <a:cubicBezTo>
                  <a:pt x="5564" y="3327"/>
                  <a:pt x="0" y="7281"/>
                  <a:pt x="0" y="12158"/>
                </a:cubicBezTo>
                <a:lnTo>
                  <a:pt x="0" y="21600"/>
                </a:lnTo>
                <a:lnTo>
                  <a:pt x="5626" y="21600"/>
                </a:lnTo>
                <a:lnTo>
                  <a:pt x="5626" y="12158"/>
                </a:lnTo>
                <a:cubicBezTo>
                  <a:pt x="5626" y="10321"/>
                  <a:pt x="8671" y="8831"/>
                  <a:pt x="12427" y="8831"/>
                </a:cubicBezTo>
                <a:lnTo>
                  <a:pt x="18310" y="8831"/>
                </a:lnTo>
                <a:lnTo>
                  <a:pt x="18310" y="1215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8" name="AutoShape 8"/>
          <p:cNvSpPr>
            <a:spLocks noChangeArrowheads="1"/>
          </p:cNvSpPr>
          <p:nvPr/>
        </p:nvSpPr>
        <p:spPr bwMode="auto">
          <a:xfrm rot="5400000">
            <a:off x="2920592" y="5393329"/>
            <a:ext cx="1146630" cy="627940"/>
          </a:xfrm>
          <a:custGeom>
            <a:avLst/>
            <a:gdLst>
              <a:gd name="G0" fmla="+- 17805 0 0"/>
              <a:gd name="G1" fmla="+- 1071 0 0"/>
              <a:gd name="G2" fmla="+- 12158 0 1071"/>
              <a:gd name="G3" fmla="+- G2 0 1071"/>
              <a:gd name="G4" fmla="*/ G3 32768 32059"/>
              <a:gd name="G5" fmla="*/ G4 1 2"/>
              <a:gd name="G6" fmla="+- 21600 0 17805"/>
              <a:gd name="G7" fmla="*/ G6 1071 6079"/>
              <a:gd name="G8" fmla="+- G7 17805 0"/>
              <a:gd name="T0" fmla="*/ 17805 w 21600"/>
              <a:gd name="T1" fmla="*/ 0 h 21600"/>
              <a:gd name="T2" fmla="*/ 17805 w 21600"/>
              <a:gd name="T3" fmla="*/ 12158 h 21600"/>
              <a:gd name="T4" fmla="*/ 5119 w 21600"/>
              <a:gd name="T5" fmla="*/ 21600 h 21600"/>
              <a:gd name="T6" fmla="*/ 21600 w 21600"/>
              <a:gd name="T7" fmla="*/ 6079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G1 h 21600"/>
              <a:gd name="T14" fmla="*/ G8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7805" y="0"/>
                </a:lnTo>
                <a:lnTo>
                  <a:pt x="17805" y="1071"/>
                </a:lnTo>
                <a:lnTo>
                  <a:pt x="12427" y="1071"/>
                </a:lnTo>
                <a:cubicBezTo>
                  <a:pt x="5564" y="1071"/>
                  <a:pt x="0" y="6035"/>
                  <a:pt x="0" y="12158"/>
                </a:cubicBezTo>
                <a:lnTo>
                  <a:pt x="0" y="21600"/>
                </a:lnTo>
                <a:lnTo>
                  <a:pt x="10238" y="21600"/>
                </a:lnTo>
                <a:lnTo>
                  <a:pt x="10238" y="12158"/>
                </a:lnTo>
                <a:cubicBezTo>
                  <a:pt x="10238" y="11567"/>
                  <a:pt x="11218" y="11087"/>
                  <a:pt x="12427" y="11087"/>
                </a:cubicBezTo>
                <a:lnTo>
                  <a:pt x="17805" y="11087"/>
                </a:lnTo>
                <a:lnTo>
                  <a:pt x="17805" y="1215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9" name="Rectangle 9"/>
          <p:cNvSpPr>
            <a:spLocks noChangeArrowheads="1"/>
          </p:cNvSpPr>
          <p:nvPr/>
        </p:nvSpPr>
        <p:spPr bwMode="auto">
          <a:xfrm>
            <a:off x="1651386" y="4936091"/>
            <a:ext cx="3725840" cy="457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0" name="Rectangle 10"/>
          <p:cNvSpPr>
            <a:spLocks noChangeArrowheads="1"/>
          </p:cNvSpPr>
          <p:nvPr/>
        </p:nvSpPr>
        <p:spPr bwMode="auto">
          <a:xfrm>
            <a:off x="2265528" y="4944999"/>
            <a:ext cx="896236" cy="69152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1" name="AutoShape 11"/>
          <p:cNvSpPr>
            <a:spLocks noChangeArrowheads="1"/>
          </p:cNvSpPr>
          <p:nvPr/>
        </p:nvSpPr>
        <p:spPr bwMode="auto">
          <a:xfrm flipV="1">
            <a:off x="3335132" y="6031678"/>
            <a:ext cx="576263" cy="262584"/>
          </a:xfrm>
          <a:prstGeom prst="triangle">
            <a:avLst>
              <a:gd name="adj" fmla="val 50000"/>
            </a:avLst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2" name="AutoShape 13"/>
          <p:cNvSpPr>
            <a:spLocks noChangeArrowheads="1"/>
          </p:cNvSpPr>
          <p:nvPr/>
        </p:nvSpPr>
        <p:spPr bwMode="auto">
          <a:xfrm>
            <a:off x="3070746" y="4681181"/>
            <a:ext cx="1269242" cy="1135193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F-synch</a:t>
            </a:r>
          </a:p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Basis </a:t>
            </a:r>
            <a:r>
              <a:rPr lang="en-US" altLang="ja-JP" sz="1800" dirty="0" err="1" smtClean="0">
                <a:solidFill>
                  <a:srgbClr val="000000"/>
                </a:solidFill>
              </a:rPr>
              <a:t>Rec</a:t>
            </a:r>
            <a:endParaRPr lang="en-US" altLang="ja-JP" sz="1800" dirty="0" smtClean="0">
              <a:solidFill>
                <a:srgbClr val="000000"/>
              </a:solidFill>
            </a:endParaRPr>
          </a:p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Random P</a:t>
            </a:r>
            <a:endParaRPr lang="ja-JP" altLang="en-US" sz="1800" dirty="0">
              <a:solidFill>
                <a:srgbClr val="000000"/>
              </a:solidFill>
            </a:endParaRPr>
          </a:p>
        </p:txBody>
      </p:sp>
      <p:sp>
        <p:nvSpPr>
          <p:cNvPr id="73" name="AutoShape 14"/>
          <p:cNvSpPr>
            <a:spLocks noChangeArrowheads="1"/>
          </p:cNvSpPr>
          <p:nvPr/>
        </p:nvSpPr>
        <p:spPr bwMode="auto">
          <a:xfrm>
            <a:off x="5126494" y="4681181"/>
            <a:ext cx="1219200" cy="832098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Error</a:t>
            </a:r>
          </a:p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correction</a:t>
            </a:r>
            <a:endParaRPr lang="ja-JP" altLang="en-US" sz="1800" dirty="0">
              <a:solidFill>
                <a:srgbClr val="000000"/>
              </a:solidFill>
            </a:endParaRPr>
          </a:p>
        </p:txBody>
      </p:sp>
      <p:sp>
        <p:nvSpPr>
          <p:cNvPr id="74" name="AutoShape 15"/>
          <p:cNvSpPr>
            <a:spLocks noChangeArrowheads="1"/>
          </p:cNvSpPr>
          <p:nvPr/>
        </p:nvSpPr>
        <p:spPr bwMode="auto">
          <a:xfrm>
            <a:off x="6686014" y="4694830"/>
            <a:ext cx="1008062" cy="791568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Privacy</a:t>
            </a:r>
          </a:p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amp</a:t>
            </a:r>
            <a:endParaRPr lang="en-US" altLang="ja-JP" sz="1800" dirty="0">
              <a:solidFill>
                <a:srgbClr val="000000"/>
              </a:solidFill>
            </a:endParaRPr>
          </a:p>
        </p:txBody>
      </p:sp>
      <p:sp>
        <p:nvSpPr>
          <p:cNvPr id="75" name="AutoShape 17"/>
          <p:cNvSpPr>
            <a:spLocks noChangeArrowheads="1"/>
          </p:cNvSpPr>
          <p:nvPr/>
        </p:nvSpPr>
        <p:spPr bwMode="auto">
          <a:xfrm>
            <a:off x="4217165" y="4772325"/>
            <a:ext cx="887104" cy="612934"/>
          </a:xfrm>
          <a:prstGeom prst="roundRect">
            <a:avLst>
              <a:gd name="adj" fmla="val 16667"/>
            </a:avLst>
          </a:prstGeom>
          <a:noFill/>
          <a:ln w="19050">
            <a:noFill/>
            <a:round/>
            <a:headEnd/>
            <a:tailEnd/>
          </a:ln>
          <a:effectLst/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en-US" altLang="ja-JP" sz="1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Sifted </a:t>
            </a:r>
          </a:p>
          <a:p>
            <a:pPr algn="ctr"/>
            <a:r>
              <a:rPr lang="en-US" altLang="ja-JP" sz="1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key </a:t>
            </a:r>
            <a:endParaRPr lang="ja-JP" altLang="en-US" sz="1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6" name="AutoShape 18"/>
          <p:cNvSpPr>
            <a:spLocks noChangeArrowheads="1"/>
          </p:cNvSpPr>
          <p:nvPr/>
        </p:nvSpPr>
        <p:spPr bwMode="auto">
          <a:xfrm>
            <a:off x="2238248" y="4845349"/>
            <a:ext cx="873457" cy="681038"/>
          </a:xfrm>
          <a:prstGeom prst="roundRect">
            <a:avLst>
              <a:gd name="adj" fmla="val 16667"/>
            </a:avLst>
          </a:prstGeom>
          <a:noFill/>
          <a:ln w="19050">
            <a:noFill/>
            <a:round/>
            <a:headEnd/>
            <a:tailEnd/>
          </a:ln>
          <a:effectLst/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Raw </a:t>
            </a:r>
          </a:p>
          <a:p>
            <a:pPr algn="ctr"/>
            <a:r>
              <a:rPr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key </a:t>
            </a:r>
            <a:endParaRPr lang="ja-JP" altLang="en-US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8" name="AutoShape 29"/>
          <p:cNvSpPr>
            <a:spLocks noChangeArrowheads="1"/>
          </p:cNvSpPr>
          <p:nvPr/>
        </p:nvSpPr>
        <p:spPr bwMode="auto">
          <a:xfrm>
            <a:off x="3070328" y="6271817"/>
            <a:ext cx="1152525" cy="340519"/>
          </a:xfrm>
          <a:prstGeom prst="roundRect">
            <a:avLst>
              <a:gd name="adj" fmla="val 16667"/>
            </a:avLst>
          </a:prstGeom>
          <a:noFill/>
          <a:ln w="19050">
            <a:noFill/>
            <a:round/>
            <a:headEnd/>
            <a:tailEnd/>
          </a:ln>
          <a:effectLst/>
        </p:spPr>
        <p:txBody>
          <a:bodyPr lIns="0" tIns="0" rIns="0" bIns="0" anchor="ctr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66"/>
                </a:solidFill>
              </a:rPr>
              <a:t>Discard</a:t>
            </a:r>
            <a:endParaRPr lang="ja-JP" altLang="en-US" sz="2000" dirty="0">
              <a:solidFill>
                <a:srgbClr val="FFFF66"/>
              </a:solidFill>
            </a:endParaRPr>
          </a:p>
        </p:txBody>
      </p:sp>
      <p:sp>
        <p:nvSpPr>
          <p:cNvPr id="79" name="AutoShape 30"/>
          <p:cNvSpPr>
            <a:spLocks noChangeArrowheads="1"/>
          </p:cNvSpPr>
          <p:nvPr/>
        </p:nvSpPr>
        <p:spPr bwMode="auto">
          <a:xfrm>
            <a:off x="5129669" y="6299113"/>
            <a:ext cx="1152525" cy="340519"/>
          </a:xfrm>
          <a:prstGeom prst="roundRect">
            <a:avLst>
              <a:gd name="adj" fmla="val 16667"/>
            </a:avLst>
          </a:prstGeom>
          <a:noFill/>
          <a:ln w="19050">
            <a:noFill/>
            <a:round/>
            <a:headEnd/>
            <a:tailEnd/>
          </a:ln>
          <a:effectLst/>
        </p:spPr>
        <p:txBody>
          <a:bodyPr lIns="0" tIns="0" rIns="0" bIns="0" anchor="ctr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66"/>
                </a:solidFill>
              </a:rPr>
              <a:t>Discard</a:t>
            </a:r>
            <a:endParaRPr lang="ja-JP" altLang="en-US" sz="2000" dirty="0">
              <a:solidFill>
                <a:srgbClr val="FFFF66"/>
              </a:solidFill>
            </a:endParaRPr>
          </a:p>
        </p:txBody>
      </p:sp>
      <p:sp>
        <p:nvSpPr>
          <p:cNvPr id="80" name="AutoShape 31"/>
          <p:cNvSpPr>
            <a:spLocks noChangeArrowheads="1"/>
          </p:cNvSpPr>
          <p:nvPr/>
        </p:nvSpPr>
        <p:spPr bwMode="auto">
          <a:xfrm>
            <a:off x="6612989" y="6299113"/>
            <a:ext cx="1152525" cy="340519"/>
          </a:xfrm>
          <a:prstGeom prst="roundRect">
            <a:avLst>
              <a:gd name="adj" fmla="val 16667"/>
            </a:avLst>
          </a:prstGeom>
          <a:noFill/>
          <a:ln w="19050">
            <a:noFill/>
            <a:round/>
            <a:headEnd/>
            <a:tailEnd/>
          </a:ln>
          <a:effectLst/>
        </p:spPr>
        <p:txBody>
          <a:bodyPr lIns="0" tIns="0" rIns="0" bIns="0" anchor="ctr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66"/>
                </a:solidFill>
              </a:rPr>
              <a:t>Discard</a:t>
            </a:r>
            <a:endParaRPr lang="ja-JP" altLang="en-US" sz="2000" dirty="0">
              <a:solidFill>
                <a:srgbClr val="FFFF66"/>
              </a:solidFill>
            </a:endParaRPr>
          </a:p>
        </p:txBody>
      </p:sp>
      <p:pic>
        <p:nvPicPr>
          <p:cNvPr id="83" name="Picture 7" descr="E:\a-tanaka-laptop\D\download\クリップアート\others\ot_004.em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970301" y="4502748"/>
            <a:ext cx="787955" cy="8495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4" name="正方形/長方形 83"/>
          <p:cNvSpPr/>
          <p:nvPr/>
        </p:nvSpPr>
        <p:spPr>
          <a:xfrm>
            <a:off x="-27296" y="4183237"/>
            <a:ext cx="200888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50Gbps pulses</a:t>
            </a:r>
            <a:endParaRPr lang="en-US" altLang="ja-JP" sz="2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5" name="正方形/長方形 84"/>
          <p:cNvSpPr/>
          <p:nvPr/>
        </p:nvSpPr>
        <p:spPr>
          <a:xfrm>
            <a:off x="7807303" y="5413809"/>
            <a:ext cx="11592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1Mbps</a:t>
            </a:r>
            <a:endParaRPr lang="en-US" altLang="ja-JP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" name="グループ化 102"/>
          <p:cNvGrpSpPr/>
          <p:nvPr/>
        </p:nvGrpSpPr>
        <p:grpSpPr>
          <a:xfrm>
            <a:off x="823530" y="4840247"/>
            <a:ext cx="327544" cy="1055804"/>
            <a:chOff x="805218" y="532263"/>
            <a:chExt cx="423081" cy="589120"/>
          </a:xfrm>
        </p:grpSpPr>
        <p:cxnSp>
          <p:nvCxnSpPr>
            <p:cNvPr id="88" name="直線コネクタ 87"/>
            <p:cNvCxnSpPr/>
            <p:nvPr/>
          </p:nvCxnSpPr>
          <p:spPr bwMode="auto">
            <a:xfrm>
              <a:off x="805218" y="532263"/>
              <a:ext cx="423081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9" name="直線コネクタ 88"/>
            <p:cNvCxnSpPr/>
            <p:nvPr/>
          </p:nvCxnSpPr>
          <p:spPr bwMode="auto">
            <a:xfrm>
              <a:off x="805218" y="616423"/>
              <a:ext cx="423081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0" name="直線コネクタ 89"/>
            <p:cNvCxnSpPr/>
            <p:nvPr/>
          </p:nvCxnSpPr>
          <p:spPr bwMode="auto">
            <a:xfrm>
              <a:off x="805218" y="700583"/>
              <a:ext cx="423081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1" name="直線コネクタ 90"/>
            <p:cNvCxnSpPr/>
            <p:nvPr/>
          </p:nvCxnSpPr>
          <p:spPr bwMode="auto">
            <a:xfrm>
              <a:off x="805218" y="784743"/>
              <a:ext cx="423081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" name="直線コネクタ 91"/>
            <p:cNvCxnSpPr/>
            <p:nvPr/>
          </p:nvCxnSpPr>
          <p:spPr bwMode="auto">
            <a:xfrm>
              <a:off x="805218" y="868903"/>
              <a:ext cx="423081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" name="直線コネクタ 92"/>
            <p:cNvCxnSpPr/>
            <p:nvPr/>
          </p:nvCxnSpPr>
          <p:spPr bwMode="auto">
            <a:xfrm>
              <a:off x="805218" y="953063"/>
              <a:ext cx="423081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" name="直線コネクタ 93"/>
            <p:cNvCxnSpPr/>
            <p:nvPr/>
          </p:nvCxnSpPr>
          <p:spPr bwMode="auto">
            <a:xfrm>
              <a:off x="805218" y="1037223"/>
              <a:ext cx="423081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" name="直線コネクタ 94"/>
            <p:cNvCxnSpPr/>
            <p:nvPr/>
          </p:nvCxnSpPr>
          <p:spPr bwMode="auto">
            <a:xfrm>
              <a:off x="805218" y="1121383"/>
              <a:ext cx="423081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2" name="角丸四角形 101"/>
          <p:cNvSpPr/>
          <p:nvPr/>
        </p:nvSpPr>
        <p:spPr bwMode="auto">
          <a:xfrm>
            <a:off x="2107206" y="2103929"/>
            <a:ext cx="2670629" cy="478972"/>
          </a:xfrm>
          <a:prstGeom prst="roundRect">
            <a:avLst>
              <a:gd name="adj" fmla="val 26923"/>
            </a:avLst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03" name="フリーフォーム 102"/>
          <p:cNvSpPr/>
          <p:nvPr/>
        </p:nvSpPr>
        <p:spPr bwMode="auto">
          <a:xfrm>
            <a:off x="1415113" y="2624630"/>
            <a:ext cx="1945603" cy="1624527"/>
          </a:xfrm>
          <a:custGeom>
            <a:avLst/>
            <a:gdLst>
              <a:gd name="connsiteX0" fmla="*/ 0 w 1103086"/>
              <a:gd name="connsiteY0" fmla="*/ 1944914 h 1944914"/>
              <a:gd name="connsiteX1" fmla="*/ 377372 w 1103086"/>
              <a:gd name="connsiteY1" fmla="*/ 754743 h 1944914"/>
              <a:gd name="connsiteX2" fmla="*/ 682172 w 1103086"/>
              <a:gd name="connsiteY2" fmla="*/ 1335314 h 1944914"/>
              <a:gd name="connsiteX3" fmla="*/ 1103086 w 1103086"/>
              <a:gd name="connsiteY3" fmla="*/ 0 h 1944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086" h="1944914">
                <a:moveTo>
                  <a:pt x="0" y="1944914"/>
                </a:moveTo>
                <a:cubicBezTo>
                  <a:pt x="131838" y="1400628"/>
                  <a:pt x="263677" y="856343"/>
                  <a:pt x="377372" y="754743"/>
                </a:cubicBezTo>
                <a:cubicBezTo>
                  <a:pt x="491067" y="653143"/>
                  <a:pt x="561220" y="1461104"/>
                  <a:pt x="682172" y="1335314"/>
                </a:cubicBezTo>
                <a:cubicBezTo>
                  <a:pt x="803124" y="1209524"/>
                  <a:pt x="953105" y="604762"/>
                  <a:pt x="1103086" y="0"/>
                </a:cubicBezTo>
              </a:path>
            </a:pathLst>
          </a:cu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5280169" y="4262810"/>
            <a:ext cx="1202516" cy="3877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1313" indent="-341313" algn="ctr">
              <a:lnSpc>
                <a:spcPct val="80000"/>
              </a:lnSpc>
              <a:spcBef>
                <a:spcPct val="20000"/>
              </a:spcBef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LDPC</a:t>
            </a:r>
            <a:r>
              <a:rPr lang="ja-JP" alt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</a:p>
        </p:txBody>
      </p:sp>
      <p:sp>
        <p:nvSpPr>
          <p:cNvPr id="106" name="正方形/長方形 105"/>
          <p:cNvSpPr/>
          <p:nvPr/>
        </p:nvSpPr>
        <p:spPr>
          <a:xfrm>
            <a:off x="6568256" y="4183590"/>
            <a:ext cx="23164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1313" indent="-341313">
              <a:spcBef>
                <a:spcPts val="0"/>
              </a:spcBef>
            </a:pPr>
            <a:r>
              <a:rPr lang="en-US" altLang="ja-JP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Toeplitz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matrix </a:t>
            </a:r>
          </a:p>
        </p:txBody>
      </p:sp>
      <p:sp>
        <p:nvSpPr>
          <p:cNvPr id="108" name="正方形/長方形 107"/>
          <p:cNvSpPr/>
          <p:nvPr/>
        </p:nvSpPr>
        <p:spPr>
          <a:xfrm>
            <a:off x="6045957" y="2754611"/>
            <a:ext cx="20409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QBER&lt;3.5% </a:t>
            </a:r>
            <a:endParaRPr lang="ja-JP" altLang="en-US" dirty="0"/>
          </a:p>
        </p:txBody>
      </p:sp>
      <p:sp>
        <p:nvSpPr>
          <p:cNvPr id="112" name="フリーフォーム 111"/>
          <p:cNvSpPr/>
          <p:nvPr/>
        </p:nvSpPr>
        <p:spPr bwMode="auto">
          <a:xfrm flipH="1">
            <a:off x="5461375" y="3638987"/>
            <a:ext cx="368489" cy="570582"/>
          </a:xfrm>
          <a:custGeom>
            <a:avLst/>
            <a:gdLst>
              <a:gd name="connsiteX0" fmla="*/ 0 w 1103086"/>
              <a:gd name="connsiteY0" fmla="*/ 1944914 h 1944914"/>
              <a:gd name="connsiteX1" fmla="*/ 377372 w 1103086"/>
              <a:gd name="connsiteY1" fmla="*/ 754743 h 1944914"/>
              <a:gd name="connsiteX2" fmla="*/ 682172 w 1103086"/>
              <a:gd name="connsiteY2" fmla="*/ 1335314 h 1944914"/>
              <a:gd name="connsiteX3" fmla="*/ 1103086 w 1103086"/>
              <a:gd name="connsiteY3" fmla="*/ 0 h 1944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086" h="1944914">
                <a:moveTo>
                  <a:pt x="0" y="1944914"/>
                </a:moveTo>
                <a:cubicBezTo>
                  <a:pt x="131838" y="1400628"/>
                  <a:pt x="263677" y="856343"/>
                  <a:pt x="377372" y="754743"/>
                </a:cubicBezTo>
                <a:cubicBezTo>
                  <a:pt x="491067" y="653143"/>
                  <a:pt x="561220" y="1461104"/>
                  <a:pt x="682172" y="1335314"/>
                </a:cubicBezTo>
                <a:cubicBezTo>
                  <a:pt x="803124" y="1209524"/>
                  <a:pt x="953105" y="604762"/>
                  <a:pt x="1103086" y="0"/>
                </a:cubicBezTo>
              </a:path>
            </a:pathLst>
          </a:cu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13" name="フリーフォーム 112"/>
          <p:cNvSpPr/>
          <p:nvPr/>
        </p:nvSpPr>
        <p:spPr bwMode="auto">
          <a:xfrm>
            <a:off x="7233314" y="3671968"/>
            <a:ext cx="341194" cy="531916"/>
          </a:xfrm>
          <a:custGeom>
            <a:avLst/>
            <a:gdLst>
              <a:gd name="connsiteX0" fmla="*/ 0 w 1103086"/>
              <a:gd name="connsiteY0" fmla="*/ 1944914 h 1944914"/>
              <a:gd name="connsiteX1" fmla="*/ 377372 w 1103086"/>
              <a:gd name="connsiteY1" fmla="*/ 754743 h 1944914"/>
              <a:gd name="connsiteX2" fmla="*/ 682172 w 1103086"/>
              <a:gd name="connsiteY2" fmla="*/ 1335314 h 1944914"/>
              <a:gd name="connsiteX3" fmla="*/ 1103086 w 1103086"/>
              <a:gd name="connsiteY3" fmla="*/ 0 h 1944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086" h="1944914">
                <a:moveTo>
                  <a:pt x="0" y="1944914"/>
                </a:moveTo>
                <a:cubicBezTo>
                  <a:pt x="131838" y="1400628"/>
                  <a:pt x="263677" y="856343"/>
                  <a:pt x="377372" y="754743"/>
                </a:cubicBezTo>
                <a:cubicBezTo>
                  <a:pt x="491067" y="653143"/>
                  <a:pt x="561220" y="1461104"/>
                  <a:pt x="682172" y="1335314"/>
                </a:cubicBezTo>
                <a:cubicBezTo>
                  <a:pt x="803124" y="1209524"/>
                  <a:pt x="953105" y="604762"/>
                  <a:pt x="1103086" y="0"/>
                </a:cubicBezTo>
              </a:path>
            </a:pathLst>
          </a:cu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54" name="正方形/長方形 53"/>
          <p:cNvSpPr/>
          <p:nvPr/>
        </p:nvSpPr>
        <p:spPr>
          <a:xfrm>
            <a:off x="5086637" y="3271543"/>
            <a:ext cx="16962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=1M bits </a:t>
            </a:r>
            <a:endParaRPr lang="ja-JP" altLang="en-US" dirty="0"/>
          </a:p>
        </p:txBody>
      </p:sp>
      <p:sp>
        <p:nvSpPr>
          <p:cNvPr id="55" name="正方形/長方形 54"/>
          <p:cNvSpPr/>
          <p:nvPr/>
        </p:nvSpPr>
        <p:spPr>
          <a:xfrm>
            <a:off x="7236648" y="3298837"/>
            <a:ext cx="168187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i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=750 </a:t>
            </a:r>
            <a:r>
              <a:rPr lang="en-US" altLang="ja-JP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kbit</a:t>
            </a:r>
            <a:endParaRPr lang="ja-JP" altLang="en-US" dirty="0"/>
          </a:p>
        </p:txBody>
      </p:sp>
      <p:sp>
        <p:nvSpPr>
          <p:cNvPr id="49" name="AutoShape 13"/>
          <p:cNvSpPr>
            <a:spLocks noChangeArrowheads="1"/>
          </p:cNvSpPr>
          <p:nvPr/>
        </p:nvSpPr>
        <p:spPr bwMode="auto">
          <a:xfrm>
            <a:off x="1165298" y="4626591"/>
            <a:ext cx="1149350" cy="1433015"/>
          </a:xfrm>
          <a:prstGeom prst="roundRect">
            <a:avLst>
              <a:gd name="adj" fmla="val 16667"/>
            </a:avLst>
          </a:prstGeom>
          <a:solidFill>
            <a:srgbClr val="FFFF99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800" dirty="0">
                <a:solidFill>
                  <a:srgbClr val="000000"/>
                </a:solidFill>
              </a:rPr>
              <a:t>Extract</a:t>
            </a:r>
          </a:p>
          <a:p>
            <a:pPr algn="ctr"/>
            <a:r>
              <a:rPr lang="en-US" altLang="ja-JP" sz="1800" dirty="0">
                <a:solidFill>
                  <a:srgbClr val="000000"/>
                </a:solidFill>
              </a:rPr>
              <a:t>d</a:t>
            </a:r>
            <a:r>
              <a:rPr lang="en-US" altLang="ja-JP" sz="1800" dirty="0" smtClean="0">
                <a:solidFill>
                  <a:srgbClr val="000000"/>
                </a:solidFill>
              </a:rPr>
              <a:t>etected</a:t>
            </a:r>
            <a:endParaRPr lang="en-US" altLang="ja-JP" sz="1800" dirty="0">
              <a:solidFill>
                <a:srgbClr val="000000"/>
              </a:solidFill>
            </a:endParaRPr>
          </a:p>
          <a:p>
            <a:pPr algn="ctr"/>
            <a:r>
              <a:rPr lang="en-US" altLang="ja-JP" sz="1800" dirty="0" smtClean="0">
                <a:solidFill>
                  <a:srgbClr val="000000"/>
                </a:solidFill>
              </a:rPr>
              <a:t>signals</a:t>
            </a:r>
            <a:endParaRPr lang="en-US" altLang="ja-JP" sz="1800" dirty="0">
              <a:solidFill>
                <a:srgbClr val="000000"/>
              </a:solidFill>
            </a:endParaRPr>
          </a:p>
        </p:txBody>
      </p:sp>
      <p:sp>
        <p:nvSpPr>
          <p:cNvPr id="50" name="正方形/長方形 83"/>
          <p:cNvSpPr/>
          <p:nvPr/>
        </p:nvSpPr>
        <p:spPr>
          <a:xfrm>
            <a:off x="4152816" y="5822915"/>
            <a:ext cx="99738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10000"/>
              </a:spcBef>
              <a:defRPr/>
            </a:pPr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5Mbps</a:t>
            </a:r>
            <a:endParaRPr lang="en-US" altLang="ja-JP" sz="20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1" name="正方形/長方形 83"/>
          <p:cNvSpPr/>
          <p:nvPr/>
        </p:nvSpPr>
        <p:spPr>
          <a:xfrm>
            <a:off x="5867100" y="5775884"/>
            <a:ext cx="121058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10000"/>
              </a:spcBef>
              <a:defRPr/>
            </a:pPr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3.7Mbps</a:t>
            </a:r>
            <a:endParaRPr lang="en-US" altLang="ja-JP" sz="20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7" name="Line 49"/>
          <p:cNvSpPr>
            <a:spLocks noChangeShapeType="1"/>
          </p:cNvSpPr>
          <p:nvPr/>
        </p:nvSpPr>
        <p:spPr bwMode="auto">
          <a:xfrm flipV="1">
            <a:off x="4558134" y="5418160"/>
            <a:ext cx="82106" cy="459346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none" w="med" len="med"/>
            <a:tailEnd type="arrow" w="med" len="med"/>
          </a:ln>
        </p:spPr>
        <p:txBody>
          <a:bodyPr/>
          <a:lstStyle/>
          <a:p>
            <a:endParaRPr lang="ja-JP" altLang="en-US">
              <a:solidFill>
                <a:prstClr val="black"/>
              </a:solidFill>
            </a:endParaRPr>
          </a:p>
        </p:txBody>
      </p:sp>
      <p:sp>
        <p:nvSpPr>
          <p:cNvPr id="58" name="正方形/長方形 83"/>
          <p:cNvSpPr/>
          <p:nvPr/>
        </p:nvSpPr>
        <p:spPr>
          <a:xfrm>
            <a:off x="2291514" y="4032585"/>
            <a:ext cx="217383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ct val="10000"/>
              </a:spcBef>
              <a:defRPr/>
            </a:pPr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10Mbps counts</a:t>
            </a:r>
            <a:endParaRPr lang="en-US" altLang="ja-JP" sz="20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0" name="Line 49"/>
          <p:cNvSpPr>
            <a:spLocks noChangeShapeType="1"/>
          </p:cNvSpPr>
          <p:nvPr/>
        </p:nvSpPr>
        <p:spPr bwMode="auto">
          <a:xfrm>
            <a:off x="2661314" y="4435523"/>
            <a:ext cx="68021" cy="289269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none" w="med" len="med"/>
            <a:tailEnd type="arrow" w="med" len="med"/>
          </a:ln>
        </p:spPr>
        <p:txBody>
          <a:bodyPr/>
          <a:lstStyle/>
          <a:p>
            <a:endParaRPr lang="ja-JP" altLang="en-US">
              <a:solidFill>
                <a:prstClr val="black"/>
              </a:solidFill>
            </a:endParaRPr>
          </a:p>
        </p:txBody>
      </p:sp>
      <p:sp>
        <p:nvSpPr>
          <p:cNvPr id="61" name="Line 49"/>
          <p:cNvSpPr>
            <a:spLocks noChangeShapeType="1"/>
          </p:cNvSpPr>
          <p:nvPr/>
        </p:nvSpPr>
        <p:spPr bwMode="auto">
          <a:xfrm flipV="1">
            <a:off x="6414448" y="5133832"/>
            <a:ext cx="125106" cy="598228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none" w="med" len="med"/>
            <a:tailEnd type="arrow" w="med" len="med"/>
          </a:ln>
        </p:spPr>
        <p:txBody>
          <a:bodyPr/>
          <a:lstStyle/>
          <a:p>
            <a:endParaRPr lang="ja-JP" altLang="en-US">
              <a:solidFill>
                <a:prstClr val="black"/>
              </a:solidFill>
            </a:endParaRPr>
          </a:p>
        </p:txBody>
      </p:sp>
      <p:sp>
        <p:nvSpPr>
          <p:cNvPr id="59" name="正方形/長方形 83"/>
          <p:cNvSpPr/>
          <p:nvPr/>
        </p:nvSpPr>
        <p:spPr>
          <a:xfrm>
            <a:off x="749403" y="6082457"/>
            <a:ext cx="2089338" cy="6800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>
              <a:defRPr/>
            </a:pPr>
            <a:r>
              <a:rPr lang="en-US" altLang="ja-JP" sz="1800" dirty="0" smtClean="0">
                <a:solidFill>
                  <a:srgbClr val="FFFF00"/>
                </a:solidFill>
                <a:latin typeface="+mj-lt"/>
                <a:cs typeface="+mj-cs"/>
              </a:rPr>
              <a:t>0.5 ph/pulse</a:t>
            </a:r>
            <a:endParaRPr lang="en-US" altLang="ja-JP" sz="1800" dirty="0">
              <a:solidFill>
                <a:srgbClr val="FFFF00"/>
              </a:solidFill>
              <a:latin typeface="+mj-lt"/>
              <a:cs typeface="+mj-cs"/>
            </a:endParaRPr>
          </a:p>
          <a:p>
            <a:pPr>
              <a:defRPr/>
            </a:pPr>
            <a:r>
              <a:rPr lang="en-US" altLang="ja-JP" sz="1800" dirty="0" smtClean="0">
                <a:solidFill>
                  <a:srgbClr val="FFFF00"/>
                </a:solidFill>
                <a:latin typeface="+mj-lt"/>
                <a:cs typeface="+mj-cs"/>
              </a:rPr>
              <a:t>Total loss  -27dB </a:t>
            </a:r>
            <a:endParaRPr lang="en-US" altLang="ja-JP" sz="1800" dirty="0">
              <a:solidFill>
                <a:srgbClr val="FFFF00"/>
              </a:solidFill>
              <a:latin typeface="+mj-lt"/>
              <a:cs typeface="+mj-cs"/>
            </a:endParaRPr>
          </a:p>
        </p:txBody>
      </p:sp>
      <p:sp>
        <p:nvSpPr>
          <p:cNvPr id="64" name="正方形/長方形 63"/>
          <p:cNvSpPr/>
          <p:nvPr/>
        </p:nvSpPr>
        <p:spPr>
          <a:xfrm>
            <a:off x="2267107" y="123721"/>
            <a:ext cx="4596814" cy="523220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Key Distillation Engine</a:t>
            </a:r>
            <a:endParaRPr lang="ja-JP" altLang="en-US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 descr="C:\Documents and Settings\psasaki\My Documents\My eBooks\0 QKD Field Demo\写真\20110401_光センターQKD\縮小版\ss_IMG_0195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043621" y="976991"/>
            <a:ext cx="4426513" cy="5896343"/>
          </a:xfrm>
          <a:prstGeom prst="rect">
            <a:avLst/>
          </a:prstGeom>
          <a:noFill/>
        </p:spPr>
      </p:pic>
      <p:pic>
        <p:nvPicPr>
          <p:cNvPr id="4" name="Picture 4" descr="sspd20070712_4"/>
          <p:cNvPicPr preferRelativeResize="0"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539166" y="1992921"/>
            <a:ext cx="2105944" cy="1496005"/>
          </a:xfrm>
          <a:prstGeom prst="rect">
            <a:avLst/>
          </a:prstGeom>
          <a:noFill/>
        </p:spPr>
      </p:pic>
      <p:cxnSp>
        <p:nvCxnSpPr>
          <p:cNvPr id="5" name="直線コネクタ 4"/>
          <p:cNvCxnSpPr/>
          <p:nvPr/>
        </p:nvCxnSpPr>
        <p:spPr bwMode="auto">
          <a:xfrm flipV="1">
            <a:off x="4442397" y="2021084"/>
            <a:ext cx="2401209" cy="1990297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直線コネクタ 5"/>
          <p:cNvCxnSpPr/>
          <p:nvPr/>
        </p:nvCxnSpPr>
        <p:spPr bwMode="auto">
          <a:xfrm flipV="1">
            <a:off x="4442397" y="3481394"/>
            <a:ext cx="2141901" cy="696242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" name="正方形/長方形 6"/>
          <p:cNvSpPr/>
          <p:nvPr/>
        </p:nvSpPr>
        <p:spPr>
          <a:xfrm>
            <a:off x="6570575" y="3546754"/>
            <a:ext cx="210695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000000"/>
                </a:solidFill>
              </a:rPr>
              <a:t>at 3K (</a:t>
            </a:r>
            <a:r>
              <a:rPr lang="en-US" altLang="ja-JP" sz="2000" i="1" dirty="0" err="1" smtClean="0">
                <a:solidFill>
                  <a:srgbClr val="000000"/>
                </a:solidFill>
              </a:rPr>
              <a:t>T</a:t>
            </a:r>
            <a:r>
              <a:rPr lang="en-US" altLang="ja-JP" sz="2000" baseline="-25000" dirty="0" err="1" smtClean="0">
                <a:solidFill>
                  <a:srgbClr val="000000"/>
                </a:solidFill>
              </a:rPr>
              <a:t>c</a:t>
            </a:r>
            <a:r>
              <a:rPr lang="en-US" altLang="ja-JP" sz="2000" dirty="0" smtClean="0">
                <a:solidFill>
                  <a:srgbClr val="000000"/>
                </a:solidFill>
              </a:rPr>
              <a:t>~ 10K)  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  <p:sp>
        <p:nvSpPr>
          <p:cNvPr id="8" name="Rectangle 72"/>
          <p:cNvSpPr>
            <a:spLocks noChangeArrowheads="1"/>
          </p:cNvSpPr>
          <p:nvPr/>
        </p:nvSpPr>
        <p:spPr bwMode="auto">
          <a:xfrm>
            <a:off x="0" y="313"/>
            <a:ext cx="9144000" cy="581581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spcBef>
                <a:spcPct val="30000"/>
              </a:spcBef>
            </a:pP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Superconducting </a:t>
            </a:r>
            <a:r>
              <a:rPr lang="en-US" altLang="ja-JP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Nano</a:t>
            </a: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-wire Single PD  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9" name="正方形/長方形 8"/>
          <p:cNvSpPr/>
          <p:nvPr/>
        </p:nvSpPr>
        <p:spPr>
          <a:xfrm>
            <a:off x="300251" y="942304"/>
            <a:ext cx="335735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000000"/>
                </a:solidFill>
              </a:rPr>
              <a:t>Closed-cycle </a:t>
            </a:r>
            <a:r>
              <a:rPr lang="en-US" altLang="ja-JP" sz="2000" dirty="0" err="1" smtClean="0">
                <a:solidFill>
                  <a:srgbClr val="000000"/>
                </a:solidFill>
              </a:rPr>
              <a:t>cryo</a:t>
            </a:r>
            <a:r>
              <a:rPr lang="en-US" altLang="ja-JP" sz="2000" dirty="0" smtClean="0">
                <a:solidFill>
                  <a:srgbClr val="000000"/>
                </a:solidFill>
              </a:rPr>
              <a:t>-cooler</a:t>
            </a:r>
            <a:endParaRPr lang="ja-JP" altLang="en-US" sz="20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" name="フリーフォーム 1648"/>
          <p:cNvSpPr/>
          <p:nvPr/>
        </p:nvSpPr>
        <p:spPr>
          <a:xfrm rot="14795619" flipH="1" flipV="1">
            <a:off x="695840" y="5836360"/>
            <a:ext cx="521047" cy="593005"/>
          </a:xfrm>
          <a:custGeom>
            <a:avLst/>
            <a:gdLst>
              <a:gd name="connsiteX0" fmla="*/ 0 w 127379"/>
              <a:gd name="connsiteY0" fmla="*/ 600501 h 600501"/>
              <a:gd name="connsiteX1" fmla="*/ 109182 w 127379"/>
              <a:gd name="connsiteY1" fmla="*/ 341194 h 600501"/>
              <a:gd name="connsiteX2" fmla="*/ 109182 w 127379"/>
              <a:gd name="connsiteY2" fmla="*/ 0 h 600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379" h="600501">
                <a:moveTo>
                  <a:pt x="0" y="600501"/>
                </a:moveTo>
                <a:cubicBezTo>
                  <a:pt x="45492" y="520889"/>
                  <a:pt x="90985" y="441277"/>
                  <a:pt x="109182" y="341194"/>
                </a:cubicBezTo>
                <a:cubicBezTo>
                  <a:pt x="127379" y="241111"/>
                  <a:pt x="118280" y="120555"/>
                  <a:pt x="109182" y="0"/>
                </a:cubicBezTo>
              </a:path>
            </a:pathLst>
          </a:custGeom>
          <a:ln w="5715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AutoShape 2"/>
          <p:cNvSpPr>
            <a:spLocks noChangeAspect="1" noChangeArrowheads="1"/>
          </p:cNvSpPr>
          <p:nvPr/>
        </p:nvSpPr>
        <p:spPr bwMode="auto">
          <a:xfrm>
            <a:off x="2040349" y="1433021"/>
            <a:ext cx="6349830" cy="1441966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sp>
        <p:nvSpPr>
          <p:cNvPr id="56" name="AutoShape 2"/>
          <p:cNvSpPr>
            <a:spLocks noChangeAspect="1" noChangeArrowheads="1"/>
          </p:cNvSpPr>
          <p:nvPr/>
        </p:nvSpPr>
        <p:spPr bwMode="auto">
          <a:xfrm>
            <a:off x="1968424" y="5022382"/>
            <a:ext cx="6349830" cy="1650752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>
              <a:solidFill>
                <a:srgbClr val="000000"/>
              </a:solidFill>
              <a:latin typeface="Arial"/>
              <a:ea typeface="ＭＳ Ｐゴシック"/>
            </a:endParaRPr>
          </a:p>
        </p:txBody>
      </p:sp>
      <p:grpSp>
        <p:nvGrpSpPr>
          <p:cNvPr id="2" name="グループ化 1656"/>
          <p:cNvGrpSpPr/>
          <p:nvPr/>
        </p:nvGrpSpPr>
        <p:grpSpPr>
          <a:xfrm>
            <a:off x="4290754" y="3566052"/>
            <a:ext cx="2233415" cy="1876111"/>
            <a:chOff x="3785787" y="3070746"/>
            <a:chExt cx="2233415" cy="2256729"/>
          </a:xfrm>
        </p:grpSpPr>
        <p:pic>
          <p:nvPicPr>
            <p:cNvPr id="59" name="図 1944" descr="光円錐緑４.png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342987" y="3152632"/>
              <a:ext cx="676215" cy="21748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0" name="図 1941" descr="光円錐緑２.png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785787" y="3070746"/>
              <a:ext cx="961939" cy="2112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61" name="テキスト ボックス 1949"/>
          <p:cNvSpPr txBox="1">
            <a:spLocks noChangeArrowheads="1"/>
          </p:cNvSpPr>
          <p:nvPr/>
        </p:nvSpPr>
        <p:spPr bwMode="auto">
          <a:xfrm rot="18817187">
            <a:off x="6596505" y="5677003"/>
            <a:ext cx="225862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Quantum Layer</a:t>
            </a:r>
            <a:endParaRPr lang="ja-JP" altLang="en-US" sz="2000" b="1" i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62" name="円/楕円 1994"/>
          <p:cNvSpPr>
            <a:spLocks noChangeArrowheads="1"/>
          </p:cNvSpPr>
          <p:nvPr/>
        </p:nvSpPr>
        <p:spPr bwMode="auto">
          <a:xfrm>
            <a:off x="5854303" y="5183502"/>
            <a:ext cx="660341" cy="447675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63" name="円/楕円 1995"/>
          <p:cNvSpPr>
            <a:spLocks noChangeArrowheads="1"/>
          </p:cNvSpPr>
          <p:nvPr/>
        </p:nvSpPr>
        <p:spPr bwMode="auto">
          <a:xfrm>
            <a:off x="6352734" y="6192866"/>
            <a:ext cx="601608" cy="268288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cxnSp>
        <p:nvCxnSpPr>
          <p:cNvPr id="65" name="直線コネクタ 64"/>
          <p:cNvCxnSpPr/>
          <p:nvPr/>
        </p:nvCxnSpPr>
        <p:spPr bwMode="auto">
          <a:xfrm rot="5400000" flipH="1" flipV="1">
            <a:off x="5549824" y="5318154"/>
            <a:ext cx="752475" cy="7143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1122"/>
          <p:cNvGrpSpPr>
            <a:grpSpLocks noChangeAspect="1"/>
          </p:cNvGrpSpPr>
          <p:nvPr/>
        </p:nvGrpSpPr>
        <p:grpSpPr bwMode="auto">
          <a:xfrm>
            <a:off x="6003531" y="5426984"/>
            <a:ext cx="407952" cy="190500"/>
            <a:chOff x="2256" y="514"/>
            <a:chExt cx="2405" cy="1118"/>
          </a:xfrm>
        </p:grpSpPr>
        <p:sp>
          <p:nvSpPr>
            <p:cNvPr id="1599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0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01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2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3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4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5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6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7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8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09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0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1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2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3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4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15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6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7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8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19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0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1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2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3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4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5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6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7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8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29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0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1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2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33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4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5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6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7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8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39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40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1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2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643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79" name="直線コネクタ 78"/>
          <p:cNvCxnSpPr/>
          <p:nvPr/>
        </p:nvCxnSpPr>
        <p:spPr bwMode="auto">
          <a:xfrm>
            <a:off x="4971974" y="5307922"/>
            <a:ext cx="1317625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897"/>
          <p:cNvGrpSpPr>
            <a:grpSpLocks noChangeAspect="1"/>
          </p:cNvGrpSpPr>
          <p:nvPr/>
        </p:nvGrpSpPr>
        <p:grpSpPr bwMode="auto">
          <a:xfrm>
            <a:off x="5916227" y="5201559"/>
            <a:ext cx="390490" cy="201613"/>
            <a:chOff x="1986" y="2637"/>
            <a:chExt cx="702" cy="327"/>
          </a:xfrm>
        </p:grpSpPr>
        <p:sp>
          <p:nvSpPr>
            <p:cNvPr id="141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41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1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2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3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4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5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6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7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8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9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0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1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2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3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4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5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68" name="Rectangle 1052"/>
            <p:cNvSpPr>
              <a:spLocks noChangeAspect="1" noChangeArrowheads="1"/>
            </p:cNvSpPr>
            <p:nvPr/>
          </p:nvSpPr>
          <p:spPr bwMode="auto">
            <a:xfrm>
              <a:off x="2144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56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7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8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59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82" name="円/楕円 1993"/>
          <p:cNvSpPr>
            <a:spLocks noChangeArrowheads="1"/>
          </p:cNvSpPr>
          <p:nvPr/>
        </p:nvSpPr>
        <p:spPr bwMode="auto">
          <a:xfrm>
            <a:off x="5046337" y="6065866"/>
            <a:ext cx="969877" cy="5318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89" name="円/楕円 1992"/>
          <p:cNvSpPr>
            <a:spLocks noChangeArrowheads="1"/>
          </p:cNvSpPr>
          <p:nvPr/>
        </p:nvSpPr>
        <p:spPr bwMode="auto">
          <a:xfrm>
            <a:off x="4292342" y="5139647"/>
            <a:ext cx="947653" cy="395287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cxnSp>
        <p:nvCxnSpPr>
          <p:cNvPr id="92" name="直線コネクタ 91"/>
          <p:cNvCxnSpPr/>
          <p:nvPr/>
        </p:nvCxnSpPr>
        <p:spPr bwMode="auto">
          <a:xfrm rot="5400000" flipH="1" flipV="1">
            <a:off x="3680137" y="5255031"/>
            <a:ext cx="904875" cy="835025"/>
          </a:xfrm>
          <a:prstGeom prst="line">
            <a:avLst/>
          </a:prstGeom>
          <a:ln w="38100">
            <a:solidFill>
              <a:srgbClr val="00CC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グループ化 1643"/>
          <p:cNvGrpSpPr/>
          <p:nvPr/>
        </p:nvGrpSpPr>
        <p:grpSpPr>
          <a:xfrm>
            <a:off x="2328779" y="4299051"/>
            <a:ext cx="4576988" cy="2092252"/>
            <a:chOff x="1823812" y="3766781"/>
            <a:chExt cx="4576988" cy="2692757"/>
          </a:xfrm>
        </p:grpSpPr>
        <p:pic>
          <p:nvPicPr>
            <p:cNvPr id="57" name="図 1946" descr="光円錐緑６.png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823812" y="3766782"/>
              <a:ext cx="571449" cy="26927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" name="図 1945" descr="光円錐緑５.png"/>
            <p:cNvPicPr>
              <a:picLocks noChangeAspect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839830" y="3780430"/>
              <a:ext cx="560970" cy="25997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1" name="図 1943" descr="光円錐緑３.png"/>
            <p:cNvPicPr>
              <a:picLocks noChangeAspect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30259" y="3794078"/>
              <a:ext cx="980988" cy="26051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3" name="図 1940" descr="光円錐緑１.png"/>
            <p:cNvPicPr>
              <a:picLocks noChangeAspect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785751" y="3766781"/>
              <a:ext cx="1136549" cy="25435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95" name="円/楕円 1996"/>
          <p:cNvSpPr>
            <a:spLocks noChangeArrowheads="1"/>
          </p:cNvSpPr>
          <p:nvPr/>
        </p:nvSpPr>
        <p:spPr bwMode="auto">
          <a:xfrm>
            <a:off x="3303417" y="6029354"/>
            <a:ext cx="1117501" cy="500062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96" name="円/楕円 1486"/>
          <p:cNvSpPr>
            <a:spLocks noChangeArrowheads="1"/>
          </p:cNvSpPr>
          <p:nvPr/>
        </p:nvSpPr>
        <p:spPr bwMode="auto">
          <a:xfrm>
            <a:off x="2346240" y="6281766"/>
            <a:ext cx="557162" cy="201613"/>
          </a:xfrm>
          <a:prstGeom prst="ellipse">
            <a:avLst/>
          </a:prstGeom>
          <a:gradFill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/>
          </a:gradFill>
          <a:ln w="1587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ja-JP" altLang="en-US" sz="1100" b="1">
              <a:solidFill>
                <a:srgbClr val="000000"/>
              </a:solidFill>
              <a:latin typeface="Calibri" pitchFamily="34" charset="0"/>
              <a:ea typeface="ＭＳ Ｐゴシック" pitchFamily="50" charset="-128"/>
            </a:endParaRPr>
          </a:p>
        </p:txBody>
      </p:sp>
      <p:grpSp>
        <p:nvGrpSpPr>
          <p:cNvPr id="6" name="グループ化 3010"/>
          <p:cNvGrpSpPr>
            <a:grpSpLocks noChangeAspect="1"/>
          </p:cNvGrpSpPr>
          <p:nvPr/>
        </p:nvGrpSpPr>
        <p:grpSpPr bwMode="auto">
          <a:xfrm>
            <a:off x="3652636" y="5953154"/>
            <a:ext cx="403189" cy="188912"/>
            <a:chOff x="2320792" y="2019300"/>
            <a:chExt cx="5807061" cy="2933700"/>
          </a:xfrm>
        </p:grpSpPr>
        <p:sp>
          <p:nvSpPr>
            <p:cNvPr id="1379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0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81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2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3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4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5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6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7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8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89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0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1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2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3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4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95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96" name="フレーム 1395"/>
            <p:cNvSpPr/>
            <p:nvPr/>
          </p:nvSpPr>
          <p:spPr bwMode="auto">
            <a:xfrm>
              <a:off x="2619838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7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411" name="二等辺三角形 2598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2" name="二等辺三角形 2599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3" name="二等辺三角形 2600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8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408" name="二等辺三角形 2595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9" name="二等辺三角形 2596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10" name="二等辺三角形 2597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9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406" name="円/楕円 2593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407" name="星 32 2594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400" name="角丸四角形 2587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1" name="角丸四角形 2588"/>
            <p:cNvSpPr>
              <a:spLocks noChangeArrowheads="1"/>
            </p:cNvSpPr>
            <p:nvPr/>
          </p:nvSpPr>
          <p:spPr bwMode="auto">
            <a:xfrm>
              <a:off x="479869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2" name="角丸四角形 2589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3" name="角丸四角形 2590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4" name="角丸四角形 2591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405" name="角丸四角形 2592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01" name="直線コネクタ 100"/>
          <p:cNvCxnSpPr/>
          <p:nvPr/>
        </p:nvCxnSpPr>
        <p:spPr bwMode="auto">
          <a:xfrm>
            <a:off x="4095674" y="6323041"/>
            <a:ext cx="1141412" cy="7938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640"/>
          <p:cNvGrpSpPr>
            <a:grpSpLocks noChangeAspect="1"/>
          </p:cNvGrpSpPr>
          <p:nvPr/>
        </p:nvGrpSpPr>
        <p:grpSpPr bwMode="auto">
          <a:xfrm>
            <a:off x="5097133" y="6224616"/>
            <a:ext cx="419063" cy="211138"/>
            <a:chOff x="3134" y="3413"/>
            <a:chExt cx="414" cy="193"/>
          </a:xfrm>
        </p:grpSpPr>
        <p:sp>
          <p:nvSpPr>
            <p:cNvPr id="1181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2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83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4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5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6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7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8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89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0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1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2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3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4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5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6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7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8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99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0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1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2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3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4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5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6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7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8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09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0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1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2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3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4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5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6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7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8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19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0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1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2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3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4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5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6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7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8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29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0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1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2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3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4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5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6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7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8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39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0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1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2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3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4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5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6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7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8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49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0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1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2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3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4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5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6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7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8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59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0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1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2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3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4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5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6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7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8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69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0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1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2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3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4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5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6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7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8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79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0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1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2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3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4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5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6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7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8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89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0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1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2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3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4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5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6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7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8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299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0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1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2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3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4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5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6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7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8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09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0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1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2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3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4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5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6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7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8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19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0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1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2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3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4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5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6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7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8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29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0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1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2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3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4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5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6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7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8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39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0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1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2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3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4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5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6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7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8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49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0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1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2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3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4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5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6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7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8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59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0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1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2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3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4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365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6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7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8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69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0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1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2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3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4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5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6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7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378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11" name="グループ化 3010"/>
          <p:cNvGrpSpPr>
            <a:grpSpLocks noChangeAspect="1"/>
          </p:cNvGrpSpPr>
          <p:nvPr/>
        </p:nvGrpSpPr>
        <p:grpSpPr bwMode="auto">
          <a:xfrm>
            <a:off x="4373297" y="5199972"/>
            <a:ext cx="403189" cy="188912"/>
            <a:chOff x="2320792" y="2019300"/>
            <a:chExt cx="5807061" cy="2933700"/>
          </a:xfrm>
        </p:grpSpPr>
        <p:sp>
          <p:nvSpPr>
            <p:cNvPr id="114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20792" y="2019300"/>
              <a:ext cx="5807061" cy="2933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7" name="Rectangle 37"/>
            <p:cNvSpPr>
              <a:spLocks noChangeAspect="1" noChangeArrowheads="1"/>
            </p:cNvSpPr>
            <p:nvPr/>
          </p:nvSpPr>
          <p:spPr bwMode="auto">
            <a:xfrm>
              <a:off x="2333697" y="2731770"/>
              <a:ext cx="4748885" cy="2207260"/>
            </a:xfrm>
            <a:prstGeom prst="rect">
              <a:avLst/>
            </a:prstGeom>
            <a:solidFill>
              <a:srgbClr val="0099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8" name="Line 38"/>
            <p:cNvSpPr>
              <a:spLocks noChangeAspect="1" noChangeShapeType="1"/>
            </p:cNvSpPr>
            <p:nvPr/>
          </p:nvSpPr>
          <p:spPr bwMode="auto">
            <a:xfrm flipH="1">
              <a:off x="2333697" y="493903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9" name="Line 39"/>
            <p:cNvSpPr>
              <a:spLocks noChangeAspect="1" noChangeShapeType="1"/>
            </p:cNvSpPr>
            <p:nvPr/>
          </p:nvSpPr>
          <p:spPr bwMode="auto">
            <a:xfrm flipV="1">
              <a:off x="2333697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0" name="Line 4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1" name="Line 41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2" name="Freeform 42"/>
            <p:cNvSpPr>
              <a:spLocks noChangeAspect="1"/>
            </p:cNvSpPr>
            <p:nvPr/>
          </p:nvSpPr>
          <p:spPr bwMode="auto">
            <a:xfrm>
              <a:off x="7082582" y="2061210"/>
              <a:ext cx="1019462" cy="2877820"/>
            </a:xfrm>
            <a:custGeom>
              <a:avLst/>
              <a:gdLst>
                <a:gd name="T0" fmla="*/ 2147483647 w 733"/>
                <a:gd name="T1" fmla="*/ 0 h 1906"/>
                <a:gd name="T2" fmla="*/ 2147483647 w 733"/>
                <a:gd name="T3" fmla="*/ 2147483647 h 1906"/>
                <a:gd name="T4" fmla="*/ 0 w 733"/>
                <a:gd name="T5" fmla="*/ 2147483647 h 1906"/>
                <a:gd name="T6" fmla="*/ 0 w 733"/>
                <a:gd name="T7" fmla="*/ 2147483647 h 1906"/>
                <a:gd name="T8" fmla="*/ 2147483647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3" name="Line 43"/>
            <p:cNvSpPr>
              <a:spLocks noChangeAspect="1" noChangeShapeType="1"/>
            </p:cNvSpPr>
            <p:nvPr/>
          </p:nvSpPr>
          <p:spPr bwMode="auto">
            <a:xfrm flipV="1">
              <a:off x="7082582" y="4254500"/>
              <a:ext cx="1019462" cy="6845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4" name="Line 44"/>
            <p:cNvSpPr>
              <a:spLocks noChangeAspect="1" noChangeShapeType="1"/>
            </p:cNvSpPr>
            <p:nvPr/>
          </p:nvSpPr>
          <p:spPr bwMode="auto">
            <a:xfrm flipV="1">
              <a:off x="8102044" y="2061210"/>
              <a:ext cx="0" cy="21932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5" name="Line 45"/>
            <p:cNvSpPr>
              <a:spLocks noChangeAspect="1" noChangeShapeType="1"/>
            </p:cNvSpPr>
            <p:nvPr/>
          </p:nvSpPr>
          <p:spPr bwMode="auto">
            <a:xfrm flipH="1">
              <a:off x="7082582" y="2061210"/>
              <a:ext cx="1019462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6" name="Line 46"/>
            <p:cNvSpPr>
              <a:spLocks noChangeAspect="1" noChangeShapeType="1"/>
            </p:cNvSpPr>
            <p:nvPr/>
          </p:nvSpPr>
          <p:spPr bwMode="auto">
            <a:xfrm>
              <a:off x="7082582" y="2731770"/>
              <a:ext cx="0" cy="22072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7" name="Freeform 47"/>
            <p:cNvSpPr>
              <a:spLocks noChangeAspect="1"/>
            </p:cNvSpPr>
            <p:nvPr/>
          </p:nvSpPr>
          <p:spPr bwMode="auto">
            <a:xfrm>
              <a:off x="2333697" y="2061210"/>
              <a:ext cx="5742538" cy="670560"/>
            </a:xfrm>
            <a:custGeom>
              <a:avLst/>
              <a:gdLst>
                <a:gd name="T0" fmla="*/ 2147483647 w 4133"/>
                <a:gd name="T1" fmla="*/ 0 h 445"/>
                <a:gd name="T2" fmla="*/ 2147483647 w 4133"/>
                <a:gd name="T3" fmla="*/ 0 h 445"/>
                <a:gd name="T4" fmla="*/ 2147483647 w 4133"/>
                <a:gd name="T5" fmla="*/ 2147483647 h 445"/>
                <a:gd name="T6" fmla="*/ 0 w 4133"/>
                <a:gd name="T7" fmla="*/ 2147483647 h 445"/>
                <a:gd name="T8" fmla="*/ 2147483647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2D050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8" name="Line 48"/>
            <p:cNvSpPr>
              <a:spLocks noChangeAspect="1" noChangeShapeType="1"/>
            </p:cNvSpPr>
            <p:nvPr/>
          </p:nvSpPr>
          <p:spPr bwMode="auto">
            <a:xfrm flipH="1">
              <a:off x="3340254" y="2061210"/>
              <a:ext cx="473598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59" name="Line 49"/>
            <p:cNvSpPr>
              <a:spLocks noChangeAspect="1" noChangeShapeType="1"/>
            </p:cNvSpPr>
            <p:nvPr/>
          </p:nvSpPr>
          <p:spPr bwMode="auto">
            <a:xfrm flipH="1">
              <a:off x="2333697" y="2061210"/>
              <a:ext cx="1006557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0" name="Line 50"/>
            <p:cNvSpPr>
              <a:spLocks noChangeAspect="1" noChangeShapeType="1"/>
            </p:cNvSpPr>
            <p:nvPr/>
          </p:nvSpPr>
          <p:spPr bwMode="auto">
            <a:xfrm>
              <a:off x="2333697" y="2731770"/>
              <a:ext cx="474888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1" name="Line 51"/>
            <p:cNvSpPr>
              <a:spLocks noChangeAspect="1" noChangeShapeType="1"/>
            </p:cNvSpPr>
            <p:nvPr/>
          </p:nvSpPr>
          <p:spPr bwMode="auto">
            <a:xfrm flipV="1">
              <a:off x="7082582" y="2061210"/>
              <a:ext cx="993653" cy="670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2" name="Rectangle 219"/>
            <p:cNvSpPr>
              <a:spLocks noChangeAspect="1" noChangeArrowheads="1"/>
            </p:cNvSpPr>
            <p:nvPr/>
          </p:nvSpPr>
          <p:spPr bwMode="auto">
            <a:xfrm>
              <a:off x="2678741" y="3018154"/>
              <a:ext cx="1216984" cy="164909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63" name="フレーム 1162"/>
            <p:cNvSpPr/>
            <p:nvPr/>
          </p:nvSpPr>
          <p:spPr bwMode="auto">
            <a:xfrm>
              <a:off x="2620760" y="2906808"/>
              <a:ext cx="1463327" cy="1922935"/>
            </a:xfrm>
            <a:prstGeom prst="fram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grpSp>
          <p:nvGrpSpPr>
            <p:cNvPr id="12" name="グループ化 209"/>
            <p:cNvGrpSpPr>
              <a:grpSpLocks/>
            </p:cNvGrpSpPr>
            <p:nvPr/>
          </p:nvGrpSpPr>
          <p:grpSpPr bwMode="auto">
            <a:xfrm>
              <a:off x="4429125" y="2952750"/>
              <a:ext cx="1323975" cy="419100"/>
              <a:chOff x="4429125" y="2952750"/>
              <a:chExt cx="1323975" cy="419100"/>
            </a:xfrm>
          </p:grpSpPr>
          <p:sp>
            <p:nvSpPr>
              <p:cNvPr id="1178" name="二等辺三角形 3034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9" name="二等辺三角形 3035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80" name="二等辺三角形 3036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3" name="グループ化 210"/>
            <p:cNvGrpSpPr>
              <a:grpSpLocks/>
            </p:cNvGrpSpPr>
            <p:nvPr/>
          </p:nvGrpSpPr>
          <p:grpSpPr bwMode="auto">
            <a:xfrm rot="10800000">
              <a:off x="4429125" y="3571875"/>
              <a:ext cx="1323975" cy="419100"/>
              <a:chOff x="4429125" y="2952750"/>
              <a:chExt cx="1323975" cy="419100"/>
            </a:xfrm>
          </p:grpSpPr>
          <p:sp>
            <p:nvSpPr>
              <p:cNvPr id="1175" name="二等辺三角形 3031"/>
              <p:cNvSpPr>
                <a:spLocks noChangeArrowheads="1"/>
              </p:cNvSpPr>
              <p:nvPr/>
            </p:nvSpPr>
            <p:spPr bwMode="auto">
              <a:xfrm>
                <a:off x="4429125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6" name="二等辺三角形 3032"/>
              <p:cNvSpPr>
                <a:spLocks noChangeArrowheads="1"/>
              </p:cNvSpPr>
              <p:nvPr/>
            </p:nvSpPr>
            <p:spPr bwMode="auto">
              <a:xfrm>
                <a:off x="4910137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7" name="二等辺三角形 3033"/>
              <p:cNvSpPr>
                <a:spLocks noChangeArrowheads="1"/>
              </p:cNvSpPr>
              <p:nvPr/>
            </p:nvSpPr>
            <p:spPr bwMode="auto">
              <a:xfrm>
                <a:off x="5391150" y="2952750"/>
                <a:ext cx="361950" cy="419100"/>
              </a:xfrm>
              <a:prstGeom prst="triangle">
                <a:avLst>
                  <a:gd name="adj" fmla="val 50000"/>
                </a:avLst>
              </a:prstGeom>
              <a:solidFill>
                <a:srgbClr val="FFC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grpSp>
          <p:nvGrpSpPr>
            <p:cNvPr id="14" name="グループ化 217"/>
            <p:cNvGrpSpPr>
              <a:grpSpLocks/>
            </p:cNvGrpSpPr>
            <p:nvPr/>
          </p:nvGrpSpPr>
          <p:grpSpPr bwMode="auto">
            <a:xfrm>
              <a:off x="5924550" y="2981325"/>
              <a:ext cx="1028700" cy="1028700"/>
              <a:chOff x="7781925" y="4895850"/>
              <a:chExt cx="1200150" cy="1200150"/>
            </a:xfrm>
          </p:grpSpPr>
          <p:sp>
            <p:nvSpPr>
              <p:cNvPr id="1173" name="円/楕円 3029"/>
              <p:cNvSpPr>
                <a:spLocks noChangeArrowheads="1"/>
              </p:cNvSpPr>
              <p:nvPr/>
            </p:nvSpPr>
            <p:spPr bwMode="auto">
              <a:xfrm>
                <a:off x="7781925" y="4895850"/>
                <a:ext cx="1200150" cy="1200150"/>
              </a:xfrm>
              <a:prstGeom prst="ellipse">
                <a:avLst/>
              </a:prstGeom>
              <a:solidFill>
                <a:srgbClr val="497752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  <p:sp>
            <p:nvSpPr>
              <p:cNvPr id="1174" name="星 32 3030"/>
              <p:cNvSpPr>
                <a:spLocks noChangeArrowheads="1"/>
              </p:cNvSpPr>
              <p:nvPr/>
            </p:nvSpPr>
            <p:spPr bwMode="auto">
              <a:xfrm>
                <a:off x="7839075" y="4953000"/>
                <a:ext cx="1085850" cy="1085850"/>
              </a:xfrm>
              <a:prstGeom prst="star32">
                <a:avLst>
                  <a:gd name="adj" fmla="val 37500"/>
                </a:avLst>
              </a:prstGeom>
              <a:solidFill>
                <a:srgbClr val="00B050"/>
              </a:solidFill>
              <a:ln w="9525" algn="ctr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100" b="1">
                  <a:solidFill>
                    <a:srgbClr val="000000"/>
                  </a:solidFill>
                  <a:latin typeface="Arial" pitchFamily="34" charset="0"/>
                  <a:ea typeface="ＭＳ Ｐゴシック" pitchFamily="50" charset="-128"/>
                </a:endParaRPr>
              </a:p>
            </p:txBody>
          </p:sp>
        </p:grpSp>
        <p:sp>
          <p:nvSpPr>
            <p:cNvPr id="1167" name="角丸四角形 3023"/>
            <p:cNvSpPr>
              <a:spLocks noChangeArrowheads="1"/>
            </p:cNvSpPr>
            <p:nvPr/>
          </p:nvSpPr>
          <p:spPr bwMode="auto">
            <a:xfrm>
              <a:off x="445770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8" name="角丸四角形 3024"/>
            <p:cNvSpPr>
              <a:spLocks noChangeArrowheads="1"/>
            </p:cNvSpPr>
            <p:nvPr/>
          </p:nvSpPr>
          <p:spPr bwMode="auto">
            <a:xfrm>
              <a:off x="4798684" y="4295770"/>
              <a:ext cx="219065" cy="466716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69" name="角丸四角形 3025"/>
            <p:cNvSpPr>
              <a:spLocks noChangeArrowheads="1"/>
            </p:cNvSpPr>
            <p:nvPr/>
          </p:nvSpPr>
          <p:spPr bwMode="auto">
            <a:xfrm>
              <a:off x="513969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0" name="角丸四角形 3026"/>
            <p:cNvSpPr>
              <a:spLocks noChangeArrowheads="1"/>
            </p:cNvSpPr>
            <p:nvPr/>
          </p:nvSpPr>
          <p:spPr bwMode="auto">
            <a:xfrm>
              <a:off x="548068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1" name="角丸四角形 3027"/>
            <p:cNvSpPr>
              <a:spLocks noChangeArrowheads="1"/>
            </p:cNvSpPr>
            <p:nvPr/>
          </p:nvSpPr>
          <p:spPr bwMode="auto">
            <a:xfrm>
              <a:off x="5821680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72" name="角丸四角形 3028"/>
            <p:cNvSpPr>
              <a:spLocks noChangeArrowheads="1"/>
            </p:cNvSpPr>
            <p:nvPr/>
          </p:nvSpPr>
          <p:spPr bwMode="auto">
            <a:xfrm>
              <a:off x="6162675" y="4295775"/>
              <a:ext cx="219075" cy="466725"/>
            </a:xfrm>
            <a:prstGeom prst="roundRect">
              <a:avLst>
                <a:gd name="adj" fmla="val 16667"/>
              </a:avLst>
            </a:prstGeom>
            <a:solidFill>
              <a:srgbClr val="DCE74B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06" name="AutoShape 2"/>
          <p:cNvSpPr>
            <a:spLocks noChangeAspect="1" noChangeArrowheads="1"/>
          </p:cNvSpPr>
          <p:nvPr/>
        </p:nvSpPr>
        <p:spPr bwMode="auto">
          <a:xfrm>
            <a:off x="1993269" y="3057106"/>
            <a:ext cx="6349830" cy="1640459"/>
          </a:xfrm>
          <a:prstGeom prst="parallelogram">
            <a:avLst>
              <a:gd name="adj" fmla="val 94659"/>
            </a:avLst>
          </a:prstGeom>
          <a:gradFill rotWithShape="1">
            <a:gsLst>
              <a:gs pos="0">
                <a:srgbClr val="9393ED">
                  <a:alpha val="50000"/>
                </a:srgbClr>
              </a:gs>
              <a:gs pos="50000">
                <a:schemeClr val="bg1">
                  <a:alpha val="64999"/>
                </a:schemeClr>
              </a:gs>
              <a:gs pos="100000">
                <a:srgbClr val="9393ED"/>
              </a:gs>
            </a:gsLst>
            <a:lin ang="0" scaled="1"/>
          </a:gradFill>
          <a:ln w="15875">
            <a:solidFill>
              <a:srgbClr val="3366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1100" b="1" dirty="0">
              <a:solidFill>
                <a:srgbClr val="FFFF00"/>
              </a:solidFill>
              <a:latin typeface="Arial"/>
              <a:ea typeface="ＭＳ Ｐゴシック"/>
            </a:endParaRPr>
          </a:p>
        </p:txBody>
      </p:sp>
      <p:sp>
        <p:nvSpPr>
          <p:cNvPr id="111" name="正方形/長方形 110"/>
          <p:cNvSpPr/>
          <p:nvPr/>
        </p:nvSpPr>
        <p:spPr bwMode="auto">
          <a:xfrm>
            <a:off x="4697891" y="3514516"/>
            <a:ext cx="1376022" cy="3716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2" name="正方形/長方形 111"/>
          <p:cNvSpPr/>
          <p:nvPr/>
        </p:nvSpPr>
        <p:spPr bwMode="auto">
          <a:xfrm rot="7999950" flipV="1">
            <a:off x="3930946" y="3829293"/>
            <a:ext cx="1041338" cy="34756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3" name="正方形/長方形 112"/>
          <p:cNvSpPr/>
          <p:nvPr/>
        </p:nvSpPr>
        <p:spPr bwMode="auto">
          <a:xfrm>
            <a:off x="5491220" y="424250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4" name="正方形/長方形 113"/>
          <p:cNvSpPr/>
          <p:nvPr/>
        </p:nvSpPr>
        <p:spPr bwMode="auto">
          <a:xfrm>
            <a:off x="4122722" y="4242500"/>
            <a:ext cx="125901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7" name="正方形/長方形 116"/>
          <p:cNvSpPr/>
          <p:nvPr/>
        </p:nvSpPr>
        <p:spPr bwMode="auto">
          <a:xfrm>
            <a:off x="2754224" y="4242500"/>
            <a:ext cx="1204278" cy="4193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sp>
        <p:nvSpPr>
          <p:cNvPr id="118" name="正方形/長方形 117"/>
          <p:cNvSpPr/>
          <p:nvPr/>
        </p:nvSpPr>
        <p:spPr bwMode="auto">
          <a:xfrm rot="7999950" flipV="1">
            <a:off x="5343693" y="3847541"/>
            <a:ext cx="938332" cy="48805"/>
          </a:xfrm>
          <a:prstGeom prst="rect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16200000" scaled="1"/>
            <a:tileRect/>
          </a:gra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2400" b="1">
              <a:solidFill>
                <a:srgbClr val="FFFFFF"/>
              </a:solidFill>
            </a:endParaRPr>
          </a:p>
        </p:txBody>
      </p:sp>
      <p:cxnSp>
        <p:nvCxnSpPr>
          <p:cNvPr id="135" name="直線コネクタ 134"/>
          <p:cNvCxnSpPr/>
          <p:nvPr/>
        </p:nvCxnSpPr>
        <p:spPr bwMode="auto">
          <a:xfrm rot="5400000" flipH="1" flipV="1">
            <a:off x="3841724" y="5522568"/>
            <a:ext cx="451175" cy="425875"/>
          </a:xfrm>
          <a:prstGeom prst="line">
            <a:avLst/>
          </a:prstGeom>
          <a:ln w="38100">
            <a:solidFill>
              <a:srgbClr val="00CC0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線コネクタ 135"/>
          <p:cNvCxnSpPr/>
          <p:nvPr/>
        </p:nvCxnSpPr>
        <p:spPr bwMode="auto">
          <a:xfrm rot="5400000" flipH="1" flipV="1">
            <a:off x="5564111" y="5676929"/>
            <a:ext cx="358775" cy="355600"/>
          </a:xfrm>
          <a:prstGeom prst="line">
            <a:avLst/>
          </a:prstGeom>
          <a:ln w="38100">
            <a:solidFill>
              <a:srgbClr val="00B0F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1122"/>
          <p:cNvGrpSpPr>
            <a:grpSpLocks noChangeAspect="1"/>
          </p:cNvGrpSpPr>
          <p:nvPr/>
        </p:nvGrpSpPr>
        <p:grpSpPr bwMode="auto">
          <a:xfrm>
            <a:off x="5305077" y="5988079"/>
            <a:ext cx="406364" cy="190500"/>
            <a:chOff x="2256" y="514"/>
            <a:chExt cx="2405" cy="1118"/>
          </a:xfrm>
        </p:grpSpPr>
        <p:sp>
          <p:nvSpPr>
            <p:cNvPr id="1101" name="AutoShape 1123"/>
            <p:cNvSpPr>
              <a:spLocks noChangeAspect="1" noChangeArrowheads="1" noTextEdit="1"/>
            </p:cNvSpPr>
            <p:nvPr/>
          </p:nvSpPr>
          <p:spPr bwMode="auto">
            <a:xfrm>
              <a:off x="2256" y="51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2" name="Rectangle 1124"/>
            <p:cNvSpPr>
              <a:spLocks noChangeAspect="1" noChangeArrowheads="1"/>
            </p:cNvSpPr>
            <p:nvPr/>
          </p:nvSpPr>
          <p:spPr bwMode="auto">
            <a:xfrm>
              <a:off x="2263" y="788"/>
              <a:ext cx="1963" cy="837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03" name="Line 1125"/>
            <p:cNvSpPr>
              <a:spLocks noChangeAspect="1" noChangeShapeType="1"/>
            </p:cNvSpPr>
            <p:nvPr/>
          </p:nvSpPr>
          <p:spPr bwMode="auto">
            <a:xfrm flipH="1">
              <a:off x="2263" y="162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4" name="Line 1126"/>
            <p:cNvSpPr>
              <a:spLocks noChangeAspect="1" noChangeShapeType="1"/>
            </p:cNvSpPr>
            <p:nvPr/>
          </p:nvSpPr>
          <p:spPr bwMode="auto">
            <a:xfrm flipV="1">
              <a:off x="2263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5" name="Line 112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6" name="Line 1128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7" name="Freeform 1129"/>
            <p:cNvSpPr>
              <a:spLocks noChangeAspect="1"/>
            </p:cNvSpPr>
            <p:nvPr/>
          </p:nvSpPr>
          <p:spPr bwMode="auto">
            <a:xfrm>
              <a:off x="4226" y="53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8" name="Line 1130"/>
            <p:cNvSpPr>
              <a:spLocks noChangeAspect="1" noChangeShapeType="1"/>
            </p:cNvSpPr>
            <p:nvPr/>
          </p:nvSpPr>
          <p:spPr bwMode="auto">
            <a:xfrm flipV="1">
              <a:off x="4226" y="136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9" name="Line 1131"/>
            <p:cNvSpPr>
              <a:spLocks noChangeAspect="1" noChangeShapeType="1"/>
            </p:cNvSpPr>
            <p:nvPr/>
          </p:nvSpPr>
          <p:spPr bwMode="auto">
            <a:xfrm flipV="1">
              <a:off x="4651" y="53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0" name="Line 1132"/>
            <p:cNvSpPr>
              <a:spLocks noChangeAspect="1" noChangeShapeType="1"/>
            </p:cNvSpPr>
            <p:nvPr/>
          </p:nvSpPr>
          <p:spPr bwMode="auto">
            <a:xfrm flipH="1">
              <a:off x="4226" y="53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1" name="Line 1133"/>
            <p:cNvSpPr>
              <a:spLocks noChangeAspect="1" noChangeShapeType="1"/>
            </p:cNvSpPr>
            <p:nvPr/>
          </p:nvSpPr>
          <p:spPr bwMode="auto">
            <a:xfrm>
              <a:off x="4226" y="78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2" name="Freeform 1134"/>
            <p:cNvSpPr>
              <a:spLocks noChangeAspect="1"/>
            </p:cNvSpPr>
            <p:nvPr/>
          </p:nvSpPr>
          <p:spPr bwMode="auto">
            <a:xfrm>
              <a:off x="2263" y="53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CCFFCC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3" name="Line 1135"/>
            <p:cNvSpPr>
              <a:spLocks noChangeAspect="1" noChangeShapeType="1"/>
            </p:cNvSpPr>
            <p:nvPr/>
          </p:nvSpPr>
          <p:spPr bwMode="auto">
            <a:xfrm flipH="1">
              <a:off x="2677" y="53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4" name="Line 1136"/>
            <p:cNvSpPr>
              <a:spLocks noChangeAspect="1" noChangeShapeType="1"/>
            </p:cNvSpPr>
            <p:nvPr/>
          </p:nvSpPr>
          <p:spPr bwMode="auto">
            <a:xfrm flipH="1">
              <a:off x="2263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5" name="Line 1137"/>
            <p:cNvSpPr>
              <a:spLocks noChangeAspect="1" noChangeShapeType="1"/>
            </p:cNvSpPr>
            <p:nvPr/>
          </p:nvSpPr>
          <p:spPr bwMode="auto">
            <a:xfrm>
              <a:off x="2263" y="78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6" name="Line 1138"/>
            <p:cNvSpPr>
              <a:spLocks noChangeAspect="1" noChangeShapeType="1"/>
            </p:cNvSpPr>
            <p:nvPr/>
          </p:nvSpPr>
          <p:spPr bwMode="auto">
            <a:xfrm flipV="1">
              <a:off x="4226" y="53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17" name="Oval 1139"/>
            <p:cNvSpPr>
              <a:spLocks noChangeAspect="1" noChangeArrowheads="1"/>
            </p:cNvSpPr>
            <p:nvPr/>
          </p:nvSpPr>
          <p:spPr bwMode="auto">
            <a:xfrm>
              <a:off x="2784" y="852"/>
              <a:ext cx="900" cy="360"/>
            </a:xfrm>
            <a:prstGeom prst="ellipse">
              <a:avLst/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8" name="Oval 1140"/>
            <p:cNvSpPr>
              <a:spLocks noChangeAspect="1" noChangeArrowheads="1"/>
            </p:cNvSpPr>
            <p:nvPr/>
          </p:nvSpPr>
          <p:spPr bwMode="auto">
            <a:xfrm>
              <a:off x="282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19" name="Oval 1141"/>
            <p:cNvSpPr>
              <a:spLocks noChangeAspect="1" noChangeArrowheads="1"/>
            </p:cNvSpPr>
            <p:nvPr/>
          </p:nvSpPr>
          <p:spPr bwMode="auto">
            <a:xfrm>
              <a:off x="304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0" name="Oval 1142"/>
            <p:cNvSpPr>
              <a:spLocks noChangeAspect="1" noChangeArrowheads="1"/>
            </p:cNvSpPr>
            <p:nvPr/>
          </p:nvSpPr>
          <p:spPr bwMode="auto">
            <a:xfrm>
              <a:off x="326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1" name="Oval 1143"/>
            <p:cNvSpPr>
              <a:spLocks noChangeAspect="1" noChangeArrowheads="1"/>
            </p:cNvSpPr>
            <p:nvPr/>
          </p:nvSpPr>
          <p:spPr bwMode="auto">
            <a:xfrm>
              <a:off x="3486" y="1287"/>
              <a:ext cx="156" cy="72"/>
            </a:xfrm>
            <a:prstGeom prst="ellipse">
              <a:avLst/>
            </a:prstGeom>
            <a:solidFill>
              <a:srgbClr val="3366FF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2" name="Rectangle 1144"/>
            <p:cNvSpPr>
              <a:spLocks noChangeAspect="1" noChangeArrowheads="1"/>
            </p:cNvSpPr>
            <p:nvPr/>
          </p:nvSpPr>
          <p:spPr bwMode="auto">
            <a:xfrm>
              <a:off x="2352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3" name="Rectangle 1145"/>
            <p:cNvSpPr>
              <a:spLocks noChangeAspect="1" noChangeArrowheads="1"/>
            </p:cNvSpPr>
            <p:nvPr/>
          </p:nvSpPr>
          <p:spPr bwMode="auto">
            <a:xfrm>
              <a:off x="2490" y="864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4" name="Rectangle 1146"/>
            <p:cNvSpPr>
              <a:spLocks noChangeAspect="1" noChangeArrowheads="1"/>
            </p:cNvSpPr>
            <p:nvPr/>
          </p:nvSpPr>
          <p:spPr bwMode="auto">
            <a:xfrm>
              <a:off x="2352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5" name="Rectangle 1147"/>
            <p:cNvSpPr>
              <a:spLocks noChangeAspect="1" noChangeArrowheads="1"/>
            </p:cNvSpPr>
            <p:nvPr/>
          </p:nvSpPr>
          <p:spPr bwMode="auto">
            <a:xfrm>
              <a:off x="2490" y="102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6" name="Rectangle 1148"/>
            <p:cNvSpPr>
              <a:spLocks noChangeAspect="1" noChangeArrowheads="1"/>
            </p:cNvSpPr>
            <p:nvPr/>
          </p:nvSpPr>
          <p:spPr bwMode="auto">
            <a:xfrm>
              <a:off x="2352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7" name="Rectangle 1149"/>
            <p:cNvSpPr>
              <a:spLocks noChangeAspect="1" noChangeArrowheads="1"/>
            </p:cNvSpPr>
            <p:nvPr/>
          </p:nvSpPr>
          <p:spPr bwMode="auto">
            <a:xfrm>
              <a:off x="2490" y="1176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8" name="Rectangle 1150"/>
            <p:cNvSpPr>
              <a:spLocks noChangeAspect="1" noChangeArrowheads="1"/>
            </p:cNvSpPr>
            <p:nvPr/>
          </p:nvSpPr>
          <p:spPr bwMode="auto">
            <a:xfrm>
              <a:off x="2352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29" name="Rectangle 1151"/>
            <p:cNvSpPr>
              <a:spLocks noChangeAspect="1" noChangeArrowheads="1"/>
            </p:cNvSpPr>
            <p:nvPr/>
          </p:nvSpPr>
          <p:spPr bwMode="auto">
            <a:xfrm>
              <a:off x="2490" y="1320"/>
              <a:ext cx="102" cy="1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0" name="Rectangle 1152"/>
            <p:cNvSpPr>
              <a:spLocks noChangeAspect="1" noChangeArrowheads="1"/>
            </p:cNvSpPr>
            <p:nvPr/>
          </p:nvSpPr>
          <p:spPr bwMode="auto">
            <a:xfrm>
              <a:off x="3750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1" name="Rectangle 1153"/>
            <p:cNvSpPr>
              <a:spLocks noChangeAspect="1" noChangeArrowheads="1"/>
            </p:cNvSpPr>
            <p:nvPr/>
          </p:nvSpPr>
          <p:spPr bwMode="auto">
            <a:xfrm>
              <a:off x="3864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2" name="Rectangle 1154"/>
            <p:cNvSpPr>
              <a:spLocks noChangeAspect="1" noChangeArrowheads="1"/>
            </p:cNvSpPr>
            <p:nvPr/>
          </p:nvSpPr>
          <p:spPr bwMode="auto">
            <a:xfrm>
              <a:off x="3972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3" name="Rectangle 1155"/>
            <p:cNvSpPr>
              <a:spLocks noChangeAspect="1" noChangeArrowheads="1"/>
            </p:cNvSpPr>
            <p:nvPr/>
          </p:nvSpPr>
          <p:spPr bwMode="auto">
            <a:xfrm>
              <a:off x="4086" y="852"/>
              <a:ext cx="56" cy="714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4" name="AutoShape 1156"/>
            <p:cNvSpPr>
              <a:spLocks noChangeAspect="1" noChangeArrowheads="1"/>
            </p:cNvSpPr>
            <p:nvPr/>
          </p:nvSpPr>
          <p:spPr bwMode="auto">
            <a:xfrm>
              <a:off x="282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35" name="Line 1157"/>
            <p:cNvSpPr>
              <a:spLocks noChangeAspect="1" noChangeShapeType="1"/>
            </p:cNvSpPr>
            <p:nvPr/>
          </p:nvSpPr>
          <p:spPr bwMode="auto">
            <a:xfrm>
              <a:off x="3054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6" name="Line 1158"/>
            <p:cNvSpPr>
              <a:spLocks noChangeAspect="1" noChangeShapeType="1"/>
            </p:cNvSpPr>
            <p:nvPr/>
          </p:nvSpPr>
          <p:spPr bwMode="auto">
            <a:xfrm>
              <a:off x="3121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7" name="Line 1159"/>
            <p:cNvSpPr>
              <a:spLocks noChangeAspect="1" noChangeShapeType="1"/>
            </p:cNvSpPr>
            <p:nvPr/>
          </p:nvSpPr>
          <p:spPr bwMode="auto">
            <a:xfrm>
              <a:off x="3188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8" name="Line 1160"/>
            <p:cNvSpPr>
              <a:spLocks noChangeAspect="1" noChangeShapeType="1"/>
            </p:cNvSpPr>
            <p:nvPr/>
          </p:nvSpPr>
          <p:spPr bwMode="auto">
            <a:xfrm>
              <a:off x="3255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39" name="Line 1161"/>
            <p:cNvSpPr>
              <a:spLocks noChangeAspect="1" noChangeShapeType="1"/>
            </p:cNvSpPr>
            <p:nvPr/>
          </p:nvSpPr>
          <p:spPr bwMode="auto">
            <a:xfrm>
              <a:off x="3322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0" name="Line 1162"/>
            <p:cNvSpPr>
              <a:spLocks noChangeAspect="1" noChangeShapeType="1"/>
            </p:cNvSpPr>
            <p:nvPr/>
          </p:nvSpPr>
          <p:spPr bwMode="auto">
            <a:xfrm>
              <a:off x="3390" y="1428"/>
              <a:ext cx="0" cy="12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1" name="Line 1163"/>
            <p:cNvSpPr>
              <a:spLocks noChangeAspect="1" noChangeShapeType="1"/>
            </p:cNvSpPr>
            <p:nvPr/>
          </p:nvSpPr>
          <p:spPr bwMode="auto">
            <a:xfrm>
              <a:off x="2970" y="1476"/>
              <a:ext cx="516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42" name="AutoShape 1164"/>
            <p:cNvSpPr>
              <a:spLocks noChangeAspect="1" noChangeArrowheads="1"/>
            </p:cNvSpPr>
            <p:nvPr/>
          </p:nvSpPr>
          <p:spPr bwMode="auto">
            <a:xfrm>
              <a:off x="3480" y="1410"/>
              <a:ext cx="150" cy="15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3" name="Oval 1165"/>
            <p:cNvSpPr>
              <a:spLocks noChangeAspect="1" noChangeArrowheads="1"/>
            </p:cNvSpPr>
            <p:nvPr/>
          </p:nvSpPr>
          <p:spPr bwMode="auto">
            <a:xfrm>
              <a:off x="2358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4" name="Oval 1166"/>
            <p:cNvSpPr>
              <a:spLocks noChangeAspect="1" noChangeArrowheads="1"/>
            </p:cNvSpPr>
            <p:nvPr/>
          </p:nvSpPr>
          <p:spPr bwMode="auto">
            <a:xfrm>
              <a:off x="2451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145" name="Oval 1167"/>
            <p:cNvSpPr>
              <a:spLocks noChangeAspect="1" noChangeArrowheads="1"/>
            </p:cNvSpPr>
            <p:nvPr/>
          </p:nvSpPr>
          <p:spPr bwMode="auto">
            <a:xfrm>
              <a:off x="2544" y="1500"/>
              <a:ext cx="56" cy="56"/>
            </a:xfrm>
            <a:prstGeom prst="ellipse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38" name="直線コネクタ 137"/>
          <p:cNvCxnSpPr/>
          <p:nvPr/>
        </p:nvCxnSpPr>
        <p:spPr bwMode="auto">
          <a:xfrm>
            <a:off x="5154536" y="5306334"/>
            <a:ext cx="98425" cy="158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640"/>
          <p:cNvGrpSpPr>
            <a:grpSpLocks noChangeAspect="1"/>
          </p:cNvGrpSpPr>
          <p:nvPr/>
        </p:nvGrpSpPr>
        <p:grpSpPr bwMode="auto">
          <a:xfrm>
            <a:off x="3917726" y="6216679"/>
            <a:ext cx="417475" cy="209550"/>
            <a:chOff x="3134" y="3413"/>
            <a:chExt cx="414" cy="193"/>
          </a:xfrm>
        </p:grpSpPr>
        <p:sp>
          <p:nvSpPr>
            <p:cNvPr id="903" name="AutoShape 641"/>
            <p:cNvSpPr>
              <a:spLocks noChangeAspect="1" noChangeArrowheads="1" noTextEdit="1"/>
            </p:cNvSpPr>
            <p:nvPr/>
          </p:nvSpPr>
          <p:spPr bwMode="auto">
            <a:xfrm>
              <a:off x="3134" y="3413"/>
              <a:ext cx="414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4" name="Rectangle 642"/>
            <p:cNvSpPr>
              <a:spLocks noChangeAspect="1" noChangeArrowheads="1"/>
            </p:cNvSpPr>
            <p:nvPr/>
          </p:nvSpPr>
          <p:spPr bwMode="auto">
            <a:xfrm>
              <a:off x="3135" y="3460"/>
              <a:ext cx="338" cy="145"/>
            </a:xfrm>
            <a:prstGeom prst="rect">
              <a:avLst/>
            </a:prstGeom>
            <a:solidFill>
              <a:srgbClr val="FFCC99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905" name="Line 643"/>
            <p:cNvSpPr>
              <a:spLocks noChangeAspect="1" noChangeShapeType="1"/>
            </p:cNvSpPr>
            <p:nvPr/>
          </p:nvSpPr>
          <p:spPr bwMode="auto">
            <a:xfrm flipH="1">
              <a:off x="3135" y="3605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6" name="Line 644"/>
            <p:cNvSpPr>
              <a:spLocks noChangeAspect="1" noChangeShapeType="1"/>
            </p:cNvSpPr>
            <p:nvPr/>
          </p:nvSpPr>
          <p:spPr bwMode="auto">
            <a:xfrm flipV="1">
              <a:off x="3135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7" name="Line 64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8" name="Line 646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09" name="Freeform 647"/>
            <p:cNvSpPr>
              <a:spLocks noChangeAspect="1"/>
            </p:cNvSpPr>
            <p:nvPr/>
          </p:nvSpPr>
          <p:spPr bwMode="auto">
            <a:xfrm>
              <a:off x="3473" y="3416"/>
              <a:ext cx="73" cy="189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9900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0" name="Line 648"/>
            <p:cNvSpPr>
              <a:spLocks noChangeAspect="1" noChangeShapeType="1"/>
            </p:cNvSpPr>
            <p:nvPr/>
          </p:nvSpPr>
          <p:spPr bwMode="auto">
            <a:xfrm flipV="1">
              <a:off x="3473" y="3560"/>
              <a:ext cx="73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1" name="Line 649"/>
            <p:cNvSpPr>
              <a:spLocks noChangeAspect="1" noChangeShapeType="1"/>
            </p:cNvSpPr>
            <p:nvPr/>
          </p:nvSpPr>
          <p:spPr bwMode="auto">
            <a:xfrm flipV="1">
              <a:off x="3546" y="3416"/>
              <a:ext cx="0" cy="1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2" name="Line 650"/>
            <p:cNvSpPr>
              <a:spLocks noChangeAspect="1" noChangeShapeType="1"/>
            </p:cNvSpPr>
            <p:nvPr/>
          </p:nvSpPr>
          <p:spPr bwMode="auto">
            <a:xfrm flipH="1">
              <a:off x="3473" y="3416"/>
              <a:ext cx="73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3" name="Line 651"/>
            <p:cNvSpPr>
              <a:spLocks noChangeAspect="1" noChangeShapeType="1"/>
            </p:cNvSpPr>
            <p:nvPr/>
          </p:nvSpPr>
          <p:spPr bwMode="auto">
            <a:xfrm>
              <a:off x="3473" y="3460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4" name="Freeform 652"/>
            <p:cNvSpPr>
              <a:spLocks noChangeAspect="1"/>
            </p:cNvSpPr>
            <p:nvPr/>
          </p:nvSpPr>
          <p:spPr bwMode="auto">
            <a:xfrm>
              <a:off x="3135" y="3416"/>
              <a:ext cx="410" cy="44"/>
            </a:xfrm>
            <a:custGeom>
              <a:avLst/>
              <a:gdLst>
                <a:gd name="T0" fmla="*/ 1 w 4133"/>
                <a:gd name="T1" fmla="*/ 0 h 445"/>
                <a:gd name="T2" fmla="*/ 4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9E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5" name="Line 653"/>
            <p:cNvSpPr>
              <a:spLocks noChangeAspect="1" noChangeShapeType="1"/>
            </p:cNvSpPr>
            <p:nvPr/>
          </p:nvSpPr>
          <p:spPr bwMode="auto">
            <a:xfrm flipH="1">
              <a:off x="3207" y="3416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6" name="Line 654"/>
            <p:cNvSpPr>
              <a:spLocks noChangeAspect="1" noChangeShapeType="1"/>
            </p:cNvSpPr>
            <p:nvPr/>
          </p:nvSpPr>
          <p:spPr bwMode="auto">
            <a:xfrm flipH="1">
              <a:off x="3135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7" name="Line 655"/>
            <p:cNvSpPr>
              <a:spLocks noChangeAspect="1" noChangeShapeType="1"/>
            </p:cNvSpPr>
            <p:nvPr/>
          </p:nvSpPr>
          <p:spPr bwMode="auto">
            <a:xfrm>
              <a:off x="3135" y="3460"/>
              <a:ext cx="3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8" name="Line 656"/>
            <p:cNvSpPr>
              <a:spLocks noChangeAspect="1" noChangeShapeType="1"/>
            </p:cNvSpPr>
            <p:nvPr/>
          </p:nvSpPr>
          <p:spPr bwMode="auto">
            <a:xfrm flipV="1">
              <a:off x="3473" y="3416"/>
              <a:ext cx="72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19" name="Freeform 657"/>
            <p:cNvSpPr>
              <a:spLocks noChangeAspect="1"/>
            </p:cNvSpPr>
            <p:nvPr/>
          </p:nvSpPr>
          <p:spPr bwMode="auto">
            <a:xfrm>
              <a:off x="3425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0" name="Line 658"/>
            <p:cNvSpPr>
              <a:spLocks noChangeAspect="1" noChangeShapeType="1"/>
            </p:cNvSpPr>
            <p:nvPr/>
          </p:nvSpPr>
          <p:spPr bwMode="auto">
            <a:xfrm flipH="1">
              <a:off x="344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1" name="Line 659"/>
            <p:cNvSpPr>
              <a:spLocks noChangeAspect="1" noChangeShapeType="1"/>
            </p:cNvSpPr>
            <p:nvPr/>
          </p:nvSpPr>
          <p:spPr bwMode="auto">
            <a:xfrm flipH="1">
              <a:off x="344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2" name="Line 660"/>
            <p:cNvSpPr>
              <a:spLocks noChangeAspect="1" noChangeShapeType="1"/>
            </p:cNvSpPr>
            <p:nvPr/>
          </p:nvSpPr>
          <p:spPr bwMode="auto">
            <a:xfrm flipH="1">
              <a:off x="3442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3" name="Line 661"/>
            <p:cNvSpPr>
              <a:spLocks noChangeAspect="1" noChangeShapeType="1"/>
            </p:cNvSpPr>
            <p:nvPr/>
          </p:nvSpPr>
          <p:spPr bwMode="auto">
            <a:xfrm flipH="1">
              <a:off x="3440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4" name="Line 662"/>
            <p:cNvSpPr>
              <a:spLocks noChangeAspect="1" noChangeShapeType="1"/>
            </p:cNvSpPr>
            <p:nvPr/>
          </p:nvSpPr>
          <p:spPr bwMode="auto">
            <a:xfrm flipH="1">
              <a:off x="3437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5" name="Line 663"/>
            <p:cNvSpPr>
              <a:spLocks noChangeAspect="1" noChangeShapeType="1"/>
            </p:cNvSpPr>
            <p:nvPr/>
          </p:nvSpPr>
          <p:spPr bwMode="auto">
            <a:xfrm flipH="1">
              <a:off x="3435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6" name="Line 664"/>
            <p:cNvSpPr>
              <a:spLocks noChangeAspect="1" noChangeShapeType="1"/>
            </p:cNvSpPr>
            <p:nvPr/>
          </p:nvSpPr>
          <p:spPr bwMode="auto">
            <a:xfrm flipH="1" flipV="1">
              <a:off x="3432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7" name="Line 665"/>
            <p:cNvSpPr>
              <a:spLocks noChangeAspect="1" noChangeShapeType="1"/>
            </p:cNvSpPr>
            <p:nvPr/>
          </p:nvSpPr>
          <p:spPr bwMode="auto">
            <a:xfrm flipH="1" flipV="1">
              <a:off x="3430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8" name="Line 666"/>
            <p:cNvSpPr>
              <a:spLocks noChangeAspect="1" noChangeShapeType="1"/>
            </p:cNvSpPr>
            <p:nvPr/>
          </p:nvSpPr>
          <p:spPr bwMode="auto">
            <a:xfrm flipH="1" flipV="1">
              <a:off x="3428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29" name="Line 667"/>
            <p:cNvSpPr>
              <a:spLocks noChangeAspect="1" noChangeShapeType="1"/>
            </p:cNvSpPr>
            <p:nvPr/>
          </p:nvSpPr>
          <p:spPr bwMode="auto">
            <a:xfrm flipH="1" flipV="1">
              <a:off x="3426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0" name="Line 668"/>
            <p:cNvSpPr>
              <a:spLocks noChangeAspect="1" noChangeShapeType="1"/>
            </p:cNvSpPr>
            <p:nvPr/>
          </p:nvSpPr>
          <p:spPr bwMode="auto">
            <a:xfrm flipH="1" flipV="1">
              <a:off x="3425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1" name="Line 669"/>
            <p:cNvSpPr>
              <a:spLocks noChangeAspect="1" noChangeShapeType="1"/>
            </p:cNvSpPr>
            <p:nvPr/>
          </p:nvSpPr>
          <p:spPr bwMode="auto">
            <a:xfrm flipH="1" flipV="1">
              <a:off x="3425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2" name="Line 670"/>
            <p:cNvSpPr>
              <a:spLocks noChangeAspect="1" noChangeShapeType="1"/>
            </p:cNvSpPr>
            <p:nvPr/>
          </p:nvSpPr>
          <p:spPr bwMode="auto">
            <a:xfrm flipV="1">
              <a:off x="3425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3" name="Line 671"/>
            <p:cNvSpPr>
              <a:spLocks noChangeAspect="1" noChangeShapeType="1"/>
            </p:cNvSpPr>
            <p:nvPr/>
          </p:nvSpPr>
          <p:spPr bwMode="auto">
            <a:xfrm flipV="1">
              <a:off x="3425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4" name="Line 672"/>
            <p:cNvSpPr>
              <a:spLocks noChangeAspect="1" noChangeShapeType="1"/>
            </p:cNvSpPr>
            <p:nvPr/>
          </p:nvSpPr>
          <p:spPr bwMode="auto">
            <a:xfrm flipV="1">
              <a:off x="3426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5" name="Line 673"/>
            <p:cNvSpPr>
              <a:spLocks noChangeAspect="1" noChangeShapeType="1"/>
            </p:cNvSpPr>
            <p:nvPr/>
          </p:nvSpPr>
          <p:spPr bwMode="auto">
            <a:xfrm flipV="1">
              <a:off x="3428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6" name="Line 674"/>
            <p:cNvSpPr>
              <a:spLocks noChangeAspect="1" noChangeShapeType="1"/>
            </p:cNvSpPr>
            <p:nvPr/>
          </p:nvSpPr>
          <p:spPr bwMode="auto">
            <a:xfrm flipV="1">
              <a:off x="3430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7" name="Line 675"/>
            <p:cNvSpPr>
              <a:spLocks noChangeAspect="1" noChangeShapeType="1"/>
            </p:cNvSpPr>
            <p:nvPr/>
          </p:nvSpPr>
          <p:spPr bwMode="auto">
            <a:xfrm flipV="1">
              <a:off x="3432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8" name="Line 676"/>
            <p:cNvSpPr>
              <a:spLocks noChangeAspect="1" noChangeShapeType="1"/>
            </p:cNvSpPr>
            <p:nvPr/>
          </p:nvSpPr>
          <p:spPr bwMode="auto">
            <a:xfrm>
              <a:off x="3435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39" name="Line 677"/>
            <p:cNvSpPr>
              <a:spLocks noChangeAspect="1" noChangeShapeType="1"/>
            </p:cNvSpPr>
            <p:nvPr/>
          </p:nvSpPr>
          <p:spPr bwMode="auto">
            <a:xfrm>
              <a:off x="3437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0" name="Line 678"/>
            <p:cNvSpPr>
              <a:spLocks noChangeAspect="1" noChangeShapeType="1"/>
            </p:cNvSpPr>
            <p:nvPr/>
          </p:nvSpPr>
          <p:spPr bwMode="auto">
            <a:xfrm>
              <a:off x="3440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1" name="Line 679"/>
            <p:cNvSpPr>
              <a:spLocks noChangeAspect="1" noChangeShapeType="1"/>
            </p:cNvSpPr>
            <p:nvPr/>
          </p:nvSpPr>
          <p:spPr bwMode="auto">
            <a:xfrm>
              <a:off x="3442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2" name="Line 680"/>
            <p:cNvSpPr>
              <a:spLocks noChangeAspect="1" noChangeShapeType="1"/>
            </p:cNvSpPr>
            <p:nvPr/>
          </p:nvSpPr>
          <p:spPr bwMode="auto">
            <a:xfrm>
              <a:off x="344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3" name="Line 681"/>
            <p:cNvSpPr>
              <a:spLocks noChangeAspect="1" noChangeShapeType="1"/>
            </p:cNvSpPr>
            <p:nvPr/>
          </p:nvSpPr>
          <p:spPr bwMode="auto">
            <a:xfrm>
              <a:off x="344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4" name="Freeform 682"/>
            <p:cNvSpPr>
              <a:spLocks noChangeAspect="1"/>
            </p:cNvSpPr>
            <p:nvPr/>
          </p:nvSpPr>
          <p:spPr bwMode="auto">
            <a:xfrm>
              <a:off x="3394" y="3572"/>
              <a:ext cx="20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5" name="Line 683"/>
            <p:cNvSpPr>
              <a:spLocks noChangeAspect="1" noChangeShapeType="1"/>
            </p:cNvSpPr>
            <p:nvPr/>
          </p:nvSpPr>
          <p:spPr bwMode="auto">
            <a:xfrm flipH="1">
              <a:off x="341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6" name="Line 684"/>
            <p:cNvSpPr>
              <a:spLocks noChangeAspect="1" noChangeShapeType="1"/>
            </p:cNvSpPr>
            <p:nvPr/>
          </p:nvSpPr>
          <p:spPr bwMode="auto">
            <a:xfrm flipH="1">
              <a:off x="3413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7" name="Line 685"/>
            <p:cNvSpPr>
              <a:spLocks noChangeAspect="1" noChangeShapeType="1"/>
            </p:cNvSpPr>
            <p:nvPr/>
          </p:nvSpPr>
          <p:spPr bwMode="auto">
            <a:xfrm flipH="1">
              <a:off x="3411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8" name="Line 686"/>
            <p:cNvSpPr>
              <a:spLocks noChangeAspect="1" noChangeShapeType="1"/>
            </p:cNvSpPr>
            <p:nvPr/>
          </p:nvSpPr>
          <p:spPr bwMode="auto">
            <a:xfrm flipH="1">
              <a:off x="3409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49" name="Line 687"/>
            <p:cNvSpPr>
              <a:spLocks noChangeAspect="1" noChangeShapeType="1"/>
            </p:cNvSpPr>
            <p:nvPr/>
          </p:nvSpPr>
          <p:spPr bwMode="auto">
            <a:xfrm flipH="1">
              <a:off x="3407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0" name="Line 688"/>
            <p:cNvSpPr>
              <a:spLocks noChangeAspect="1" noChangeShapeType="1"/>
            </p:cNvSpPr>
            <p:nvPr/>
          </p:nvSpPr>
          <p:spPr bwMode="auto">
            <a:xfrm flipH="1">
              <a:off x="3404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1" name="Line 689"/>
            <p:cNvSpPr>
              <a:spLocks noChangeAspect="1" noChangeShapeType="1"/>
            </p:cNvSpPr>
            <p:nvPr/>
          </p:nvSpPr>
          <p:spPr bwMode="auto">
            <a:xfrm flipH="1" flipV="1">
              <a:off x="3401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2" name="Line 690"/>
            <p:cNvSpPr>
              <a:spLocks noChangeAspect="1" noChangeShapeType="1"/>
            </p:cNvSpPr>
            <p:nvPr/>
          </p:nvSpPr>
          <p:spPr bwMode="auto">
            <a:xfrm flipH="1" flipV="1">
              <a:off x="3399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3" name="Line 691"/>
            <p:cNvSpPr>
              <a:spLocks noChangeAspect="1" noChangeShapeType="1"/>
            </p:cNvSpPr>
            <p:nvPr/>
          </p:nvSpPr>
          <p:spPr bwMode="auto">
            <a:xfrm flipH="1" flipV="1">
              <a:off x="3397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4" name="Line 692"/>
            <p:cNvSpPr>
              <a:spLocks noChangeAspect="1" noChangeShapeType="1"/>
            </p:cNvSpPr>
            <p:nvPr/>
          </p:nvSpPr>
          <p:spPr bwMode="auto">
            <a:xfrm flipH="1" flipV="1">
              <a:off x="3395" y="358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5" name="Line 693"/>
            <p:cNvSpPr>
              <a:spLocks noChangeAspect="1" noChangeShapeType="1"/>
            </p:cNvSpPr>
            <p:nvPr/>
          </p:nvSpPr>
          <p:spPr bwMode="auto">
            <a:xfrm flipH="1" flipV="1">
              <a:off x="3395" y="358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6" name="Line 694"/>
            <p:cNvSpPr>
              <a:spLocks noChangeAspect="1" noChangeShapeType="1"/>
            </p:cNvSpPr>
            <p:nvPr/>
          </p:nvSpPr>
          <p:spPr bwMode="auto">
            <a:xfrm flipH="1" flipV="1">
              <a:off x="3394" y="3582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7" name="Line 695"/>
            <p:cNvSpPr>
              <a:spLocks noChangeAspect="1" noChangeShapeType="1"/>
            </p:cNvSpPr>
            <p:nvPr/>
          </p:nvSpPr>
          <p:spPr bwMode="auto">
            <a:xfrm flipV="1">
              <a:off x="33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8" name="Line 696"/>
            <p:cNvSpPr>
              <a:spLocks noChangeAspect="1" noChangeShapeType="1"/>
            </p:cNvSpPr>
            <p:nvPr/>
          </p:nvSpPr>
          <p:spPr bwMode="auto">
            <a:xfrm flipV="1">
              <a:off x="3395" y="3577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59" name="Line 697"/>
            <p:cNvSpPr>
              <a:spLocks noChangeAspect="1" noChangeShapeType="1"/>
            </p:cNvSpPr>
            <p:nvPr/>
          </p:nvSpPr>
          <p:spPr bwMode="auto">
            <a:xfrm flipV="1">
              <a:off x="3395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0" name="Line 698"/>
            <p:cNvSpPr>
              <a:spLocks noChangeAspect="1" noChangeShapeType="1"/>
            </p:cNvSpPr>
            <p:nvPr/>
          </p:nvSpPr>
          <p:spPr bwMode="auto">
            <a:xfrm flipV="1">
              <a:off x="3397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1" name="Line 699"/>
            <p:cNvSpPr>
              <a:spLocks noChangeAspect="1" noChangeShapeType="1"/>
            </p:cNvSpPr>
            <p:nvPr/>
          </p:nvSpPr>
          <p:spPr bwMode="auto">
            <a:xfrm flipV="1">
              <a:off x="3399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2" name="Line 700"/>
            <p:cNvSpPr>
              <a:spLocks noChangeAspect="1" noChangeShapeType="1"/>
            </p:cNvSpPr>
            <p:nvPr/>
          </p:nvSpPr>
          <p:spPr bwMode="auto">
            <a:xfrm flipV="1">
              <a:off x="3401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3" name="Line 701"/>
            <p:cNvSpPr>
              <a:spLocks noChangeAspect="1" noChangeShapeType="1"/>
            </p:cNvSpPr>
            <p:nvPr/>
          </p:nvSpPr>
          <p:spPr bwMode="auto">
            <a:xfrm>
              <a:off x="3404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4" name="Line 702"/>
            <p:cNvSpPr>
              <a:spLocks noChangeAspect="1" noChangeShapeType="1"/>
            </p:cNvSpPr>
            <p:nvPr/>
          </p:nvSpPr>
          <p:spPr bwMode="auto">
            <a:xfrm>
              <a:off x="3407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5" name="Line 703"/>
            <p:cNvSpPr>
              <a:spLocks noChangeAspect="1" noChangeShapeType="1"/>
            </p:cNvSpPr>
            <p:nvPr/>
          </p:nvSpPr>
          <p:spPr bwMode="auto">
            <a:xfrm>
              <a:off x="3409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6" name="Line 704"/>
            <p:cNvSpPr>
              <a:spLocks noChangeAspect="1" noChangeShapeType="1"/>
            </p:cNvSpPr>
            <p:nvPr/>
          </p:nvSpPr>
          <p:spPr bwMode="auto">
            <a:xfrm>
              <a:off x="3411" y="357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7" name="Line 705"/>
            <p:cNvSpPr>
              <a:spLocks noChangeAspect="1" noChangeShapeType="1"/>
            </p:cNvSpPr>
            <p:nvPr/>
          </p:nvSpPr>
          <p:spPr bwMode="auto">
            <a:xfrm>
              <a:off x="3413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8" name="Line 706"/>
            <p:cNvSpPr>
              <a:spLocks noChangeAspect="1" noChangeShapeType="1"/>
            </p:cNvSpPr>
            <p:nvPr/>
          </p:nvSpPr>
          <p:spPr bwMode="auto">
            <a:xfrm>
              <a:off x="341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69" name="Freeform 707"/>
            <p:cNvSpPr>
              <a:spLocks noChangeAspect="1"/>
            </p:cNvSpPr>
            <p:nvPr/>
          </p:nvSpPr>
          <p:spPr bwMode="auto">
            <a:xfrm>
              <a:off x="3364" y="3572"/>
              <a:ext cx="19" cy="2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0" name="Line 708"/>
            <p:cNvSpPr>
              <a:spLocks noChangeAspect="1" noChangeShapeType="1"/>
            </p:cNvSpPr>
            <p:nvPr/>
          </p:nvSpPr>
          <p:spPr bwMode="auto">
            <a:xfrm flipH="1">
              <a:off x="3383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1" name="Line 709"/>
            <p:cNvSpPr>
              <a:spLocks noChangeAspect="1" noChangeShapeType="1"/>
            </p:cNvSpPr>
            <p:nvPr/>
          </p:nvSpPr>
          <p:spPr bwMode="auto">
            <a:xfrm flipH="1">
              <a:off x="3382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2" name="Line 710"/>
            <p:cNvSpPr>
              <a:spLocks noChangeAspect="1" noChangeShapeType="1"/>
            </p:cNvSpPr>
            <p:nvPr/>
          </p:nvSpPr>
          <p:spPr bwMode="auto">
            <a:xfrm flipH="1">
              <a:off x="3381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3" name="Line 711"/>
            <p:cNvSpPr>
              <a:spLocks noChangeAspect="1" noChangeShapeType="1"/>
            </p:cNvSpPr>
            <p:nvPr/>
          </p:nvSpPr>
          <p:spPr bwMode="auto">
            <a:xfrm flipH="1">
              <a:off x="3378" y="3589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4" name="Line 712"/>
            <p:cNvSpPr>
              <a:spLocks noChangeAspect="1" noChangeShapeType="1"/>
            </p:cNvSpPr>
            <p:nvPr/>
          </p:nvSpPr>
          <p:spPr bwMode="auto">
            <a:xfrm flipH="1">
              <a:off x="3376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5" name="Line 713"/>
            <p:cNvSpPr>
              <a:spLocks noChangeAspect="1" noChangeShapeType="1"/>
            </p:cNvSpPr>
            <p:nvPr/>
          </p:nvSpPr>
          <p:spPr bwMode="auto">
            <a:xfrm flipH="1">
              <a:off x="3373" y="3592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6" name="Line 714"/>
            <p:cNvSpPr>
              <a:spLocks noChangeAspect="1" noChangeShapeType="1"/>
            </p:cNvSpPr>
            <p:nvPr/>
          </p:nvSpPr>
          <p:spPr bwMode="auto">
            <a:xfrm flipH="1" flipV="1">
              <a:off x="3371" y="3592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7" name="Line 715"/>
            <p:cNvSpPr>
              <a:spLocks noChangeAspect="1" noChangeShapeType="1"/>
            </p:cNvSpPr>
            <p:nvPr/>
          </p:nvSpPr>
          <p:spPr bwMode="auto">
            <a:xfrm flipH="1" flipV="1">
              <a:off x="3368" y="3591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8" name="Line 716"/>
            <p:cNvSpPr>
              <a:spLocks noChangeAspect="1" noChangeShapeType="1"/>
            </p:cNvSpPr>
            <p:nvPr/>
          </p:nvSpPr>
          <p:spPr bwMode="auto">
            <a:xfrm flipH="1" flipV="1">
              <a:off x="3366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79" name="Line 717"/>
            <p:cNvSpPr>
              <a:spLocks noChangeAspect="1" noChangeShapeType="1"/>
            </p:cNvSpPr>
            <p:nvPr/>
          </p:nvSpPr>
          <p:spPr bwMode="auto">
            <a:xfrm flipH="1" flipV="1">
              <a:off x="3365" y="35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0" name="Line 718"/>
            <p:cNvSpPr>
              <a:spLocks noChangeAspect="1" noChangeShapeType="1"/>
            </p:cNvSpPr>
            <p:nvPr/>
          </p:nvSpPr>
          <p:spPr bwMode="auto">
            <a:xfrm flipH="1" flipV="1">
              <a:off x="3364" y="358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1" name="Line 719"/>
            <p:cNvSpPr>
              <a:spLocks noChangeAspect="1" noChangeShapeType="1"/>
            </p:cNvSpPr>
            <p:nvPr/>
          </p:nvSpPr>
          <p:spPr bwMode="auto">
            <a:xfrm flipH="1" flipV="1">
              <a:off x="3364" y="3582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2" name="Line 720"/>
            <p:cNvSpPr>
              <a:spLocks noChangeAspect="1" noChangeShapeType="1"/>
            </p:cNvSpPr>
            <p:nvPr/>
          </p:nvSpPr>
          <p:spPr bwMode="auto">
            <a:xfrm flipV="1">
              <a:off x="336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3" name="Line 721"/>
            <p:cNvSpPr>
              <a:spLocks noChangeAspect="1" noChangeShapeType="1"/>
            </p:cNvSpPr>
            <p:nvPr/>
          </p:nvSpPr>
          <p:spPr bwMode="auto">
            <a:xfrm flipV="1">
              <a:off x="3364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4" name="Line 722"/>
            <p:cNvSpPr>
              <a:spLocks noChangeAspect="1" noChangeShapeType="1"/>
            </p:cNvSpPr>
            <p:nvPr/>
          </p:nvSpPr>
          <p:spPr bwMode="auto">
            <a:xfrm flipV="1">
              <a:off x="3365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5" name="Line 723"/>
            <p:cNvSpPr>
              <a:spLocks noChangeAspect="1" noChangeShapeType="1"/>
            </p:cNvSpPr>
            <p:nvPr/>
          </p:nvSpPr>
          <p:spPr bwMode="auto">
            <a:xfrm flipV="1">
              <a:off x="3366" y="357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6" name="Line 724"/>
            <p:cNvSpPr>
              <a:spLocks noChangeAspect="1" noChangeShapeType="1"/>
            </p:cNvSpPr>
            <p:nvPr/>
          </p:nvSpPr>
          <p:spPr bwMode="auto">
            <a:xfrm flipV="1">
              <a:off x="3368" y="3573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7" name="Line 725"/>
            <p:cNvSpPr>
              <a:spLocks noChangeAspect="1" noChangeShapeType="1"/>
            </p:cNvSpPr>
            <p:nvPr/>
          </p:nvSpPr>
          <p:spPr bwMode="auto">
            <a:xfrm flipV="1">
              <a:off x="3371" y="357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8" name="Line 726"/>
            <p:cNvSpPr>
              <a:spLocks noChangeAspect="1" noChangeShapeType="1"/>
            </p:cNvSpPr>
            <p:nvPr/>
          </p:nvSpPr>
          <p:spPr bwMode="auto">
            <a:xfrm>
              <a:off x="3373" y="3572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89" name="Line 727"/>
            <p:cNvSpPr>
              <a:spLocks noChangeAspect="1" noChangeShapeType="1"/>
            </p:cNvSpPr>
            <p:nvPr/>
          </p:nvSpPr>
          <p:spPr bwMode="auto">
            <a:xfrm>
              <a:off x="3376" y="3573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0" name="Line 728"/>
            <p:cNvSpPr>
              <a:spLocks noChangeAspect="1" noChangeShapeType="1"/>
            </p:cNvSpPr>
            <p:nvPr/>
          </p:nvSpPr>
          <p:spPr bwMode="auto">
            <a:xfrm>
              <a:off x="3378" y="357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1" name="Line 729"/>
            <p:cNvSpPr>
              <a:spLocks noChangeAspect="1" noChangeShapeType="1"/>
            </p:cNvSpPr>
            <p:nvPr/>
          </p:nvSpPr>
          <p:spPr bwMode="auto">
            <a:xfrm>
              <a:off x="3381" y="357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2" name="Line 730"/>
            <p:cNvSpPr>
              <a:spLocks noChangeAspect="1" noChangeShapeType="1"/>
            </p:cNvSpPr>
            <p:nvPr/>
          </p:nvSpPr>
          <p:spPr bwMode="auto">
            <a:xfrm>
              <a:off x="3382" y="357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3" name="Line 731"/>
            <p:cNvSpPr>
              <a:spLocks noChangeAspect="1" noChangeShapeType="1"/>
            </p:cNvSpPr>
            <p:nvPr/>
          </p:nvSpPr>
          <p:spPr bwMode="auto">
            <a:xfrm>
              <a:off x="33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4" name="Freeform 732"/>
            <p:cNvSpPr>
              <a:spLocks noChangeAspect="1"/>
            </p:cNvSpPr>
            <p:nvPr/>
          </p:nvSpPr>
          <p:spPr bwMode="auto">
            <a:xfrm>
              <a:off x="3334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5" name="Line 733"/>
            <p:cNvSpPr>
              <a:spLocks noChangeAspect="1" noChangeShapeType="1"/>
            </p:cNvSpPr>
            <p:nvPr/>
          </p:nvSpPr>
          <p:spPr bwMode="auto">
            <a:xfrm flipH="1">
              <a:off x="3345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6" name="Line 734"/>
            <p:cNvSpPr>
              <a:spLocks noChangeAspect="1" noChangeShapeType="1"/>
            </p:cNvSpPr>
            <p:nvPr/>
          </p:nvSpPr>
          <p:spPr bwMode="auto">
            <a:xfrm flipH="1">
              <a:off x="3345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7" name="Line 735"/>
            <p:cNvSpPr>
              <a:spLocks noChangeAspect="1" noChangeShapeType="1"/>
            </p:cNvSpPr>
            <p:nvPr/>
          </p:nvSpPr>
          <p:spPr bwMode="auto">
            <a:xfrm flipH="1">
              <a:off x="3343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8" name="Line 736"/>
            <p:cNvSpPr>
              <a:spLocks noChangeAspect="1" noChangeShapeType="1"/>
            </p:cNvSpPr>
            <p:nvPr/>
          </p:nvSpPr>
          <p:spPr bwMode="auto">
            <a:xfrm flipH="1">
              <a:off x="3342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999" name="Line 737"/>
            <p:cNvSpPr>
              <a:spLocks noChangeAspect="1" noChangeShapeType="1"/>
            </p:cNvSpPr>
            <p:nvPr/>
          </p:nvSpPr>
          <p:spPr bwMode="auto">
            <a:xfrm flipH="1">
              <a:off x="3340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0" name="Line 738"/>
            <p:cNvSpPr>
              <a:spLocks noChangeAspect="1" noChangeShapeType="1"/>
            </p:cNvSpPr>
            <p:nvPr/>
          </p:nvSpPr>
          <p:spPr bwMode="auto">
            <a:xfrm flipH="1" flipV="1">
              <a:off x="3338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1" name="Line 739"/>
            <p:cNvSpPr>
              <a:spLocks noChangeAspect="1" noChangeShapeType="1"/>
            </p:cNvSpPr>
            <p:nvPr/>
          </p:nvSpPr>
          <p:spPr bwMode="auto">
            <a:xfrm flipH="1" flipV="1">
              <a:off x="333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2" name="Line 740"/>
            <p:cNvSpPr>
              <a:spLocks noChangeAspect="1" noChangeShapeType="1"/>
            </p:cNvSpPr>
            <p:nvPr/>
          </p:nvSpPr>
          <p:spPr bwMode="auto">
            <a:xfrm flipH="1" flipV="1">
              <a:off x="3335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3" name="Line 741"/>
            <p:cNvSpPr>
              <a:spLocks noChangeAspect="1" noChangeShapeType="1"/>
            </p:cNvSpPr>
            <p:nvPr/>
          </p:nvSpPr>
          <p:spPr bwMode="auto">
            <a:xfrm flipH="1" flipV="1">
              <a:off x="3334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4" name="Line 742"/>
            <p:cNvSpPr>
              <a:spLocks noChangeAspect="1" noChangeShapeType="1"/>
            </p:cNvSpPr>
            <p:nvPr/>
          </p:nvSpPr>
          <p:spPr bwMode="auto">
            <a:xfrm flipH="1" flipV="1">
              <a:off x="3334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5" name="Line 743"/>
            <p:cNvSpPr>
              <a:spLocks noChangeAspect="1" noChangeShapeType="1"/>
            </p:cNvSpPr>
            <p:nvPr/>
          </p:nvSpPr>
          <p:spPr bwMode="auto">
            <a:xfrm flipV="1">
              <a:off x="3334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6" name="Line 744"/>
            <p:cNvSpPr>
              <a:spLocks noChangeAspect="1" noChangeShapeType="1"/>
            </p:cNvSpPr>
            <p:nvPr/>
          </p:nvSpPr>
          <p:spPr bwMode="auto">
            <a:xfrm flipV="1">
              <a:off x="3334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7" name="Line 745"/>
            <p:cNvSpPr>
              <a:spLocks noChangeAspect="1" noChangeShapeType="1"/>
            </p:cNvSpPr>
            <p:nvPr/>
          </p:nvSpPr>
          <p:spPr bwMode="auto">
            <a:xfrm flipV="1">
              <a:off x="3335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8" name="Line 746"/>
            <p:cNvSpPr>
              <a:spLocks noChangeAspect="1" noChangeShapeType="1"/>
            </p:cNvSpPr>
            <p:nvPr/>
          </p:nvSpPr>
          <p:spPr bwMode="auto">
            <a:xfrm flipV="1">
              <a:off x="333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09" name="Line 747"/>
            <p:cNvSpPr>
              <a:spLocks noChangeAspect="1" noChangeShapeType="1"/>
            </p:cNvSpPr>
            <p:nvPr/>
          </p:nvSpPr>
          <p:spPr bwMode="auto">
            <a:xfrm flipV="1">
              <a:off x="3338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0" name="Line 748"/>
            <p:cNvSpPr>
              <a:spLocks noChangeAspect="1" noChangeShapeType="1"/>
            </p:cNvSpPr>
            <p:nvPr/>
          </p:nvSpPr>
          <p:spPr bwMode="auto">
            <a:xfrm>
              <a:off x="3340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1" name="Line 749"/>
            <p:cNvSpPr>
              <a:spLocks noChangeAspect="1" noChangeShapeType="1"/>
            </p:cNvSpPr>
            <p:nvPr/>
          </p:nvSpPr>
          <p:spPr bwMode="auto">
            <a:xfrm>
              <a:off x="3342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2" name="Line 750"/>
            <p:cNvSpPr>
              <a:spLocks noChangeAspect="1" noChangeShapeType="1"/>
            </p:cNvSpPr>
            <p:nvPr/>
          </p:nvSpPr>
          <p:spPr bwMode="auto">
            <a:xfrm>
              <a:off x="3343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3" name="Line 751"/>
            <p:cNvSpPr>
              <a:spLocks noChangeAspect="1" noChangeShapeType="1"/>
            </p:cNvSpPr>
            <p:nvPr/>
          </p:nvSpPr>
          <p:spPr bwMode="auto">
            <a:xfrm>
              <a:off x="3345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4" name="Line 752"/>
            <p:cNvSpPr>
              <a:spLocks noChangeAspect="1" noChangeShapeType="1"/>
            </p:cNvSpPr>
            <p:nvPr/>
          </p:nvSpPr>
          <p:spPr bwMode="auto">
            <a:xfrm>
              <a:off x="3345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5" name="Freeform 753"/>
            <p:cNvSpPr>
              <a:spLocks noChangeAspect="1"/>
            </p:cNvSpPr>
            <p:nvPr/>
          </p:nvSpPr>
          <p:spPr bwMode="auto">
            <a:xfrm>
              <a:off x="3308" y="3576"/>
              <a:ext cx="12" cy="12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6" name="Line 754"/>
            <p:cNvSpPr>
              <a:spLocks noChangeAspect="1" noChangeShapeType="1"/>
            </p:cNvSpPr>
            <p:nvPr/>
          </p:nvSpPr>
          <p:spPr bwMode="auto">
            <a:xfrm flipH="1">
              <a:off x="3320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7" name="Line 755"/>
            <p:cNvSpPr>
              <a:spLocks noChangeAspect="1" noChangeShapeType="1"/>
            </p:cNvSpPr>
            <p:nvPr/>
          </p:nvSpPr>
          <p:spPr bwMode="auto">
            <a:xfrm flipH="1">
              <a:off x="3319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8" name="Line 756"/>
            <p:cNvSpPr>
              <a:spLocks noChangeAspect="1" noChangeShapeType="1"/>
            </p:cNvSpPr>
            <p:nvPr/>
          </p:nvSpPr>
          <p:spPr bwMode="auto">
            <a:xfrm flipH="1">
              <a:off x="3318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19" name="Line 757"/>
            <p:cNvSpPr>
              <a:spLocks noChangeAspect="1" noChangeShapeType="1"/>
            </p:cNvSpPr>
            <p:nvPr/>
          </p:nvSpPr>
          <p:spPr bwMode="auto">
            <a:xfrm flipH="1">
              <a:off x="3316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0" name="Line 758"/>
            <p:cNvSpPr>
              <a:spLocks noChangeAspect="1" noChangeShapeType="1"/>
            </p:cNvSpPr>
            <p:nvPr/>
          </p:nvSpPr>
          <p:spPr bwMode="auto">
            <a:xfrm flipH="1">
              <a:off x="3314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1" name="Line 759"/>
            <p:cNvSpPr>
              <a:spLocks noChangeAspect="1" noChangeShapeType="1"/>
            </p:cNvSpPr>
            <p:nvPr/>
          </p:nvSpPr>
          <p:spPr bwMode="auto">
            <a:xfrm flipH="1" flipV="1">
              <a:off x="3312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2" name="Line 760"/>
            <p:cNvSpPr>
              <a:spLocks noChangeAspect="1" noChangeShapeType="1"/>
            </p:cNvSpPr>
            <p:nvPr/>
          </p:nvSpPr>
          <p:spPr bwMode="auto">
            <a:xfrm flipH="1" flipV="1">
              <a:off x="3311" y="35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3" name="Line 761"/>
            <p:cNvSpPr>
              <a:spLocks noChangeAspect="1" noChangeShapeType="1"/>
            </p:cNvSpPr>
            <p:nvPr/>
          </p:nvSpPr>
          <p:spPr bwMode="auto">
            <a:xfrm flipH="1" flipV="1">
              <a:off x="3309" y="358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4" name="Line 762"/>
            <p:cNvSpPr>
              <a:spLocks noChangeAspect="1" noChangeShapeType="1"/>
            </p:cNvSpPr>
            <p:nvPr/>
          </p:nvSpPr>
          <p:spPr bwMode="auto">
            <a:xfrm flipH="1" flipV="1">
              <a:off x="3309" y="358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5" name="Line 763"/>
            <p:cNvSpPr>
              <a:spLocks noChangeAspect="1" noChangeShapeType="1"/>
            </p:cNvSpPr>
            <p:nvPr/>
          </p:nvSpPr>
          <p:spPr bwMode="auto">
            <a:xfrm flipH="1" flipV="1">
              <a:off x="3308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6" name="Line 764"/>
            <p:cNvSpPr>
              <a:spLocks noChangeAspect="1" noChangeShapeType="1"/>
            </p:cNvSpPr>
            <p:nvPr/>
          </p:nvSpPr>
          <p:spPr bwMode="auto">
            <a:xfrm flipV="1">
              <a:off x="3308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7" name="Line 765"/>
            <p:cNvSpPr>
              <a:spLocks noChangeAspect="1" noChangeShapeType="1"/>
            </p:cNvSpPr>
            <p:nvPr/>
          </p:nvSpPr>
          <p:spPr bwMode="auto">
            <a:xfrm flipV="1">
              <a:off x="3309" y="3579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8" name="Line 766"/>
            <p:cNvSpPr>
              <a:spLocks noChangeAspect="1" noChangeShapeType="1"/>
            </p:cNvSpPr>
            <p:nvPr/>
          </p:nvSpPr>
          <p:spPr bwMode="auto">
            <a:xfrm flipV="1">
              <a:off x="3309" y="35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29" name="Line 767"/>
            <p:cNvSpPr>
              <a:spLocks noChangeAspect="1" noChangeShapeType="1"/>
            </p:cNvSpPr>
            <p:nvPr/>
          </p:nvSpPr>
          <p:spPr bwMode="auto">
            <a:xfrm flipV="1">
              <a:off x="3311" y="3577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0" name="Line 768"/>
            <p:cNvSpPr>
              <a:spLocks noChangeAspect="1" noChangeShapeType="1"/>
            </p:cNvSpPr>
            <p:nvPr/>
          </p:nvSpPr>
          <p:spPr bwMode="auto">
            <a:xfrm flipV="1">
              <a:off x="3312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1" name="Line 769"/>
            <p:cNvSpPr>
              <a:spLocks noChangeAspect="1" noChangeShapeType="1"/>
            </p:cNvSpPr>
            <p:nvPr/>
          </p:nvSpPr>
          <p:spPr bwMode="auto">
            <a:xfrm>
              <a:off x="3314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2" name="Line 770"/>
            <p:cNvSpPr>
              <a:spLocks noChangeAspect="1" noChangeShapeType="1"/>
            </p:cNvSpPr>
            <p:nvPr/>
          </p:nvSpPr>
          <p:spPr bwMode="auto">
            <a:xfrm>
              <a:off x="3316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3" name="Line 771"/>
            <p:cNvSpPr>
              <a:spLocks noChangeAspect="1" noChangeShapeType="1"/>
            </p:cNvSpPr>
            <p:nvPr/>
          </p:nvSpPr>
          <p:spPr bwMode="auto">
            <a:xfrm>
              <a:off x="3318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4" name="Line 772"/>
            <p:cNvSpPr>
              <a:spLocks noChangeAspect="1" noChangeShapeType="1"/>
            </p:cNvSpPr>
            <p:nvPr/>
          </p:nvSpPr>
          <p:spPr bwMode="auto">
            <a:xfrm>
              <a:off x="3319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5" name="Line 773"/>
            <p:cNvSpPr>
              <a:spLocks noChangeAspect="1" noChangeShapeType="1"/>
            </p:cNvSpPr>
            <p:nvPr/>
          </p:nvSpPr>
          <p:spPr bwMode="auto">
            <a:xfrm>
              <a:off x="3320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6" name="Freeform 774"/>
            <p:cNvSpPr>
              <a:spLocks noChangeAspect="1"/>
            </p:cNvSpPr>
            <p:nvPr/>
          </p:nvSpPr>
          <p:spPr bwMode="auto">
            <a:xfrm>
              <a:off x="3283" y="3576"/>
              <a:ext cx="12" cy="12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7" name="Line 775"/>
            <p:cNvSpPr>
              <a:spLocks noChangeAspect="1" noChangeShapeType="1"/>
            </p:cNvSpPr>
            <p:nvPr/>
          </p:nvSpPr>
          <p:spPr bwMode="auto">
            <a:xfrm flipH="1">
              <a:off x="3294" y="358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8" name="Line 776"/>
            <p:cNvSpPr>
              <a:spLocks noChangeAspect="1" noChangeShapeType="1"/>
            </p:cNvSpPr>
            <p:nvPr/>
          </p:nvSpPr>
          <p:spPr bwMode="auto">
            <a:xfrm flipH="1">
              <a:off x="329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39" name="Line 777"/>
            <p:cNvSpPr>
              <a:spLocks noChangeAspect="1" noChangeShapeType="1"/>
            </p:cNvSpPr>
            <p:nvPr/>
          </p:nvSpPr>
          <p:spPr bwMode="auto">
            <a:xfrm flipH="1">
              <a:off x="3292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0" name="Line 778"/>
            <p:cNvSpPr>
              <a:spLocks noChangeAspect="1" noChangeShapeType="1"/>
            </p:cNvSpPr>
            <p:nvPr/>
          </p:nvSpPr>
          <p:spPr bwMode="auto">
            <a:xfrm flipH="1">
              <a:off x="3290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1" name="Line 779"/>
            <p:cNvSpPr>
              <a:spLocks noChangeAspect="1" noChangeShapeType="1"/>
            </p:cNvSpPr>
            <p:nvPr/>
          </p:nvSpPr>
          <p:spPr bwMode="auto">
            <a:xfrm flipH="1">
              <a:off x="3289" y="3588"/>
              <a:ext cx="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2" name="Line 780"/>
            <p:cNvSpPr>
              <a:spLocks noChangeAspect="1" noChangeShapeType="1"/>
            </p:cNvSpPr>
            <p:nvPr/>
          </p:nvSpPr>
          <p:spPr bwMode="auto">
            <a:xfrm flipH="1" flipV="1">
              <a:off x="3287" y="3588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3" name="Line 781"/>
            <p:cNvSpPr>
              <a:spLocks noChangeAspect="1" noChangeShapeType="1"/>
            </p:cNvSpPr>
            <p:nvPr/>
          </p:nvSpPr>
          <p:spPr bwMode="auto">
            <a:xfrm flipH="1" flipV="1">
              <a:off x="3285" y="3587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4" name="Line 782"/>
            <p:cNvSpPr>
              <a:spLocks noChangeAspect="1" noChangeShapeType="1"/>
            </p:cNvSpPr>
            <p:nvPr/>
          </p:nvSpPr>
          <p:spPr bwMode="auto">
            <a:xfrm flipH="1" flipV="1">
              <a:off x="3284" y="35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5" name="Line 783"/>
            <p:cNvSpPr>
              <a:spLocks noChangeAspect="1" noChangeShapeType="1"/>
            </p:cNvSpPr>
            <p:nvPr/>
          </p:nvSpPr>
          <p:spPr bwMode="auto">
            <a:xfrm flipH="1" flipV="1">
              <a:off x="3283" y="358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6" name="Line 784"/>
            <p:cNvSpPr>
              <a:spLocks noChangeAspect="1" noChangeShapeType="1"/>
            </p:cNvSpPr>
            <p:nvPr/>
          </p:nvSpPr>
          <p:spPr bwMode="auto">
            <a:xfrm flipH="1" flipV="1">
              <a:off x="3283" y="3582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7" name="Line 785"/>
            <p:cNvSpPr>
              <a:spLocks noChangeAspect="1" noChangeShapeType="1"/>
            </p:cNvSpPr>
            <p:nvPr/>
          </p:nvSpPr>
          <p:spPr bwMode="auto">
            <a:xfrm flipV="1">
              <a:off x="3283" y="35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8" name="Line 786"/>
            <p:cNvSpPr>
              <a:spLocks noChangeAspect="1" noChangeShapeType="1"/>
            </p:cNvSpPr>
            <p:nvPr/>
          </p:nvSpPr>
          <p:spPr bwMode="auto">
            <a:xfrm flipV="1">
              <a:off x="328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49" name="Line 787"/>
            <p:cNvSpPr>
              <a:spLocks noChangeAspect="1" noChangeShapeType="1"/>
            </p:cNvSpPr>
            <p:nvPr/>
          </p:nvSpPr>
          <p:spPr bwMode="auto">
            <a:xfrm flipV="1">
              <a:off x="3284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0" name="Line 788"/>
            <p:cNvSpPr>
              <a:spLocks noChangeAspect="1" noChangeShapeType="1"/>
            </p:cNvSpPr>
            <p:nvPr/>
          </p:nvSpPr>
          <p:spPr bwMode="auto">
            <a:xfrm flipV="1">
              <a:off x="3285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1" name="Line 789"/>
            <p:cNvSpPr>
              <a:spLocks noChangeAspect="1" noChangeShapeType="1"/>
            </p:cNvSpPr>
            <p:nvPr/>
          </p:nvSpPr>
          <p:spPr bwMode="auto">
            <a:xfrm flipV="1">
              <a:off x="3287" y="35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2" name="Line 790"/>
            <p:cNvSpPr>
              <a:spLocks noChangeAspect="1" noChangeShapeType="1"/>
            </p:cNvSpPr>
            <p:nvPr/>
          </p:nvSpPr>
          <p:spPr bwMode="auto">
            <a:xfrm>
              <a:off x="3289" y="357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3" name="Line 791"/>
            <p:cNvSpPr>
              <a:spLocks noChangeAspect="1" noChangeShapeType="1"/>
            </p:cNvSpPr>
            <p:nvPr/>
          </p:nvSpPr>
          <p:spPr bwMode="auto">
            <a:xfrm>
              <a:off x="3290" y="357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4" name="Line 792"/>
            <p:cNvSpPr>
              <a:spLocks noChangeAspect="1" noChangeShapeType="1"/>
            </p:cNvSpPr>
            <p:nvPr/>
          </p:nvSpPr>
          <p:spPr bwMode="auto">
            <a:xfrm>
              <a:off x="3292" y="357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5" name="Line 793"/>
            <p:cNvSpPr>
              <a:spLocks noChangeAspect="1" noChangeShapeType="1"/>
            </p:cNvSpPr>
            <p:nvPr/>
          </p:nvSpPr>
          <p:spPr bwMode="auto">
            <a:xfrm>
              <a:off x="3293" y="35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6" name="Line 794"/>
            <p:cNvSpPr>
              <a:spLocks noChangeAspect="1" noChangeShapeType="1"/>
            </p:cNvSpPr>
            <p:nvPr/>
          </p:nvSpPr>
          <p:spPr bwMode="auto">
            <a:xfrm>
              <a:off x="3294" y="358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7" name="Freeform 795"/>
            <p:cNvSpPr>
              <a:spLocks noChangeAspect="1"/>
            </p:cNvSpPr>
            <p:nvPr/>
          </p:nvSpPr>
          <p:spPr bwMode="auto">
            <a:xfrm>
              <a:off x="3147" y="3475"/>
              <a:ext cx="129" cy="95"/>
            </a:xfrm>
            <a:custGeom>
              <a:avLst/>
              <a:gdLst>
                <a:gd name="T0" fmla="*/ 0 w 1297"/>
                <a:gd name="T1" fmla="*/ 0 h 958"/>
                <a:gd name="T2" fmla="*/ 1 w 1297"/>
                <a:gd name="T3" fmla="*/ 0 h 958"/>
                <a:gd name="T4" fmla="*/ 1 w 1297"/>
                <a:gd name="T5" fmla="*/ 0 h 958"/>
                <a:gd name="T6" fmla="*/ 1 w 1297"/>
                <a:gd name="T7" fmla="*/ 0 h 958"/>
                <a:gd name="T8" fmla="*/ 1 w 1297"/>
                <a:gd name="T9" fmla="*/ 0 h 958"/>
                <a:gd name="T10" fmla="*/ 1 w 1297"/>
                <a:gd name="T11" fmla="*/ 0 h 958"/>
                <a:gd name="T12" fmla="*/ 1 w 1297"/>
                <a:gd name="T13" fmla="*/ 0 h 958"/>
                <a:gd name="T14" fmla="*/ 1 w 1297"/>
                <a:gd name="T15" fmla="*/ 0 h 958"/>
                <a:gd name="T16" fmla="*/ 1 w 1297"/>
                <a:gd name="T17" fmla="*/ 1 h 958"/>
                <a:gd name="T18" fmla="*/ 1 w 1297"/>
                <a:gd name="T19" fmla="*/ 1 h 958"/>
                <a:gd name="T20" fmla="*/ 1 w 1297"/>
                <a:gd name="T21" fmla="*/ 1 h 958"/>
                <a:gd name="T22" fmla="*/ 1 w 1297"/>
                <a:gd name="T23" fmla="*/ 1 h 958"/>
                <a:gd name="T24" fmla="*/ 1 w 1297"/>
                <a:gd name="T25" fmla="*/ 1 h 958"/>
                <a:gd name="T26" fmla="*/ 1 w 1297"/>
                <a:gd name="T27" fmla="*/ 1 h 958"/>
                <a:gd name="T28" fmla="*/ 1 w 1297"/>
                <a:gd name="T29" fmla="*/ 1 h 958"/>
                <a:gd name="T30" fmla="*/ 0 w 1297"/>
                <a:gd name="T31" fmla="*/ 1 h 958"/>
                <a:gd name="T32" fmla="*/ 0 w 1297"/>
                <a:gd name="T33" fmla="*/ 1 h 958"/>
                <a:gd name="T34" fmla="*/ 0 w 1297"/>
                <a:gd name="T35" fmla="*/ 1 h 958"/>
                <a:gd name="T36" fmla="*/ 0 w 1297"/>
                <a:gd name="T37" fmla="*/ 1 h 958"/>
                <a:gd name="T38" fmla="*/ 0 w 1297"/>
                <a:gd name="T39" fmla="*/ 1 h 958"/>
                <a:gd name="T40" fmla="*/ 0 w 1297"/>
                <a:gd name="T41" fmla="*/ 1 h 958"/>
                <a:gd name="T42" fmla="*/ 0 w 1297"/>
                <a:gd name="T43" fmla="*/ 1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8" name="Line 796"/>
            <p:cNvSpPr>
              <a:spLocks noChangeAspect="1" noChangeShapeType="1"/>
            </p:cNvSpPr>
            <p:nvPr/>
          </p:nvSpPr>
          <p:spPr bwMode="auto">
            <a:xfrm flipH="1">
              <a:off x="3276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59" name="Line 797"/>
            <p:cNvSpPr>
              <a:spLocks noChangeAspect="1" noChangeShapeType="1"/>
            </p:cNvSpPr>
            <p:nvPr/>
          </p:nvSpPr>
          <p:spPr bwMode="auto">
            <a:xfrm flipH="1">
              <a:off x="3275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0" name="Line 798"/>
            <p:cNvSpPr>
              <a:spLocks noChangeAspect="1" noChangeShapeType="1"/>
            </p:cNvSpPr>
            <p:nvPr/>
          </p:nvSpPr>
          <p:spPr bwMode="auto">
            <a:xfrm flipH="1">
              <a:off x="3273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1" name="Line 799"/>
            <p:cNvSpPr>
              <a:spLocks noChangeAspect="1" noChangeShapeType="1"/>
            </p:cNvSpPr>
            <p:nvPr/>
          </p:nvSpPr>
          <p:spPr bwMode="auto">
            <a:xfrm flipH="1">
              <a:off x="3271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2" name="Line 800"/>
            <p:cNvSpPr>
              <a:spLocks noChangeAspect="1" noChangeShapeType="1"/>
            </p:cNvSpPr>
            <p:nvPr/>
          </p:nvSpPr>
          <p:spPr bwMode="auto">
            <a:xfrm flipH="1">
              <a:off x="3269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3" name="Line 801"/>
            <p:cNvSpPr>
              <a:spLocks noChangeAspect="1" noChangeShapeType="1"/>
            </p:cNvSpPr>
            <p:nvPr/>
          </p:nvSpPr>
          <p:spPr bwMode="auto">
            <a:xfrm flipH="1">
              <a:off x="3267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4" name="Line 802"/>
            <p:cNvSpPr>
              <a:spLocks noChangeAspect="1" noChangeShapeType="1"/>
            </p:cNvSpPr>
            <p:nvPr/>
          </p:nvSpPr>
          <p:spPr bwMode="auto">
            <a:xfrm flipH="1">
              <a:off x="3156" y="3570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5" name="Line 803"/>
            <p:cNvSpPr>
              <a:spLocks noChangeAspect="1" noChangeShapeType="1"/>
            </p:cNvSpPr>
            <p:nvPr/>
          </p:nvSpPr>
          <p:spPr bwMode="auto">
            <a:xfrm flipH="1" flipV="1">
              <a:off x="3154" y="357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6" name="Line 804"/>
            <p:cNvSpPr>
              <a:spLocks noChangeAspect="1" noChangeShapeType="1"/>
            </p:cNvSpPr>
            <p:nvPr/>
          </p:nvSpPr>
          <p:spPr bwMode="auto">
            <a:xfrm flipH="1" flipV="1">
              <a:off x="3152" y="356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7" name="Line 805"/>
            <p:cNvSpPr>
              <a:spLocks noChangeAspect="1" noChangeShapeType="1"/>
            </p:cNvSpPr>
            <p:nvPr/>
          </p:nvSpPr>
          <p:spPr bwMode="auto">
            <a:xfrm flipH="1" flipV="1">
              <a:off x="3150" y="3568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8" name="Line 806"/>
            <p:cNvSpPr>
              <a:spLocks noChangeAspect="1" noChangeShapeType="1"/>
            </p:cNvSpPr>
            <p:nvPr/>
          </p:nvSpPr>
          <p:spPr bwMode="auto">
            <a:xfrm flipH="1" flipV="1">
              <a:off x="3148" y="356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69" name="Line 807"/>
            <p:cNvSpPr>
              <a:spLocks noChangeAspect="1" noChangeShapeType="1"/>
            </p:cNvSpPr>
            <p:nvPr/>
          </p:nvSpPr>
          <p:spPr bwMode="auto">
            <a:xfrm flipH="1" flipV="1">
              <a:off x="3147" y="35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0" name="Line 808"/>
            <p:cNvSpPr>
              <a:spLocks noChangeAspect="1" noChangeShapeType="1"/>
            </p:cNvSpPr>
            <p:nvPr/>
          </p:nvSpPr>
          <p:spPr bwMode="auto">
            <a:xfrm flipH="1" flipV="1">
              <a:off x="3147" y="3563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1" name="Line 809"/>
            <p:cNvSpPr>
              <a:spLocks noChangeAspect="1" noChangeShapeType="1"/>
            </p:cNvSpPr>
            <p:nvPr/>
          </p:nvSpPr>
          <p:spPr bwMode="auto">
            <a:xfrm flipV="1">
              <a:off x="3147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2" name="Line 810"/>
            <p:cNvSpPr>
              <a:spLocks noChangeAspect="1" noChangeShapeType="1"/>
            </p:cNvSpPr>
            <p:nvPr/>
          </p:nvSpPr>
          <p:spPr bwMode="auto">
            <a:xfrm flipV="1">
              <a:off x="3147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3" name="Line 811"/>
            <p:cNvSpPr>
              <a:spLocks noChangeAspect="1" noChangeShapeType="1"/>
            </p:cNvSpPr>
            <p:nvPr/>
          </p:nvSpPr>
          <p:spPr bwMode="auto">
            <a:xfrm flipV="1">
              <a:off x="3147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4" name="Line 812"/>
            <p:cNvSpPr>
              <a:spLocks noChangeAspect="1" noChangeShapeType="1"/>
            </p:cNvSpPr>
            <p:nvPr/>
          </p:nvSpPr>
          <p:spPr bwMode="auto">
            <a:xfrm flipV="1">
              <a:off x="3148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5" name="Line 813"/>
            <p:cNvSpPr>
              <a:spLocks noChangeAspect="1" noChangeShapeType="1"/>
            </p:cNvSpPr>
            <p:nvPr/>
          </p:nvSpPr>
          <p:spPr bwMode="auto">
            <a:xfrm flipV="1">
              <a:off x="3150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6" name="Line 814"/>
            <p:cNvSpPr>
              <a:spLocks noChangeAspect="1" noChangeShapeType="1"/>
            </p:cNvSpPr>
            <p:nvPr/>
          </p:nvSpPr>
          <p:spPr bwMode="auto">
            <a:xfrm flipV="1">
              <a:off x="3152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7" name="Line 815"/>
            <p:cNvSpPr>
              <a:spLocks noChangeAspect="1" noChangeShapeType="1"/>
            </p:cNvSpPr>
            <p:nvPr/>
          </p:nvSpPr>
          <p:spPr bwMode="auto">
            <a:xfrm flipV="1">
              <a:off x="3154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8" name="Line 816"/>
            <p:cNvSpPr>
              <a:spLocks noChangeAspect="1" noChangeShapeType="1"/>
            </p:cNvSpPr>
            <p:nvPr/>
          </p:nvSpPr>
          <p:spPr bwMode="auto">
            <a:xfrm>
              <a:off x="3156" y="3475"/>
              <a:ext cx="11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79" name="Line 817"/>
            <p:cNvSpPr>
              <a:spLocks noChangeAspect="1" noChangeShapeType="1"/>
            </p:cNvSpPr>
            <p:nvPr/>
          </p:nvSpPr>
          <p:spPr bwMode="auto">
            <a:xfrm>
              <a:off x="3267" y="3475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0" name="Line 818"/>
            <p:cNvSpPr>
              <a:spLocks noChangeAspect="1" noChangeShapeType="1"/>
            </p:cNvSpPr>
            <p:nvPr/>
          </p:nvSpPr>
          <p:spPr bwMode="auto">
            <a:xfrm>
              <a:off x="3269" y="347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1" name="Line 819"/>
            <p:cNvSpPr>
              <a:spLocks noChangeAspect="1" noChangeShapeType="1"/>
            </p:cNvSpPr>
            <p:nvPr/>
          </p:nvSpPr>
          <p:spPr bwMode="auto">
            <a:xfrm>
              <a:off x="3271" y="347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2" name="Line 820"/>
            <p:cNvSpPr>
              <a:spLocks noChangeAspect="1" noChangeShapeType="1"/>
            </p:cNvSpPr>
            <p:nvPr/>
          </p:nvSpPr>
          <p:spPr bwMode="auto">
            <a:xfrm>
              <a:off x="3273" y="347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3" name="Line 821"/>
            <p:cNvSpPr>
              <a:spLocks noChangeAspect="1" noChangeShapeType="1"/>
            </p:cNvSpPr>
            <p:nvPr/>
          </p:nvSpPr>
          <p:spPr bwMode="auto">
            <a:xfrm>
              <a:off x="3275" y="34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4" name="Line 822"/>
            <p:cNvSpPr>
              <a:spLocks noChangeAspect="1" noChangeShapeType="1"/>
            </p:cNvSpPr>
            <p:nvPr/>
          </p:nvSpPr>
          <p:spPr bwMode="auto">
            <a:xfrm>
              <a:off x="3276" y="3480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5" name="Line 823"/>
            <p:cNvSpPr>
              <a:spLocks noChangeAspect="1" noChangeShapeType="1"/>
            </p:cNvSpPr>
            <p:nvPr/>
          </p:nvSpPr>
          <p:spPr bwMode="auto">
            <a:xfrm>
              <a:off x="3276" y="3482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6" name="Rectangle 824"/>
            <p:cNvSpPr>
              <a:spLocks noChangeAspect="1" noChangeArrowheads="1"/>
            </p:cNvSpPr>
            <p:nvPr/>
          </p:nvSpPr>
          <p:spPr bwMode="auto">
            <a:xfrm>
              <a:off x="3159" y="3486"/>
              <a:ext cx="105" cy="7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087" name="Line 825"/>
            <p:cNvSpPr>
              <a:spLocks noChangeAspect="1" noChangeShapeType="1"/>
            </p:cNvSpPr>
            <p:nvPr/>
          </p:nvSpPr>
          <p:spPr bwMode="auto">
            <a:xfrm flipH="1">
              <a:off x="3159" y="3559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8" name="Line 826"/>
            <p:cNvSpPr>
              <a:spLocks noChangeAspect="1" noChangeShapeType="1"/>
            </p:cNvSpPr>
            <p:nvPr/>
          </p:nvSpPr>
          <p:spPr bwMode="auto">
            <a:xfrm flipV="1">
              <a:off x="3159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89" name="Line 827"/>
            <p:cNvSpPr>
              <a:spLocks noChangeAspect="1" noChangeShapeType="1"/>
            </p:cNvSpPr>
            <p:nvPr/>
          </p:nvSpPr>
          <p:spPr bwMode="auto">
            <a:xfrm>
              <a:off x="3159" y="3486"/>
              <a:ext cx="10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0" name="Line 828"/>
            <p:cNvSpPr>
              <a:spLocks noChangeAspect="1" noChangeShapeType="1"/>
            </p:cNvSpPr>
            <p:nvPr/>
          </p:nvSpPr>
          <p:spPr bwMode="auto">
            <a:xfrm>
              <a:off x="3264" y="3486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1" name="Line 829"/>
            <p:cNvSpPr>
              <a:spLocks noChangeAspect="1" noChangeShapeType="1"/>
            </p:cNvSpPr>
            <p:nvPr/>
          </p:nvSpPr>
          <p:spPr bwMode="auto">
            <a:xfrm>
              <a:off x="3318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2" name="Freeform 830"/>
            <p:cNvSpPr>
              <a:spLocks noChangeAspect="1"/>
            </p:cNvSpPr>
            <p:nvPr/>
          </p:nvSpPr>
          <p:spPr bwMode="auto">
            <a:xfrm>
              <a:off x="3307" y="3532"/>
              <a:ext cx="25" cy="8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3" name="Line 831"/>
            <p:cNvSpPr>
              <a:spLocks noChangeAspect="1" noChangeShapeType="1"/>
            </p:cNvSpPr>
            <p:nvPr/>
          </p:nvSpPr>
          <p:spPr bwMode="auto">
            <a:xfrm>
              <a:off x="3351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4" name="Freeform 832"/>
            <p:cNvSpPr>
              <a:spLocks noChangeAspect="1"/>
            </p:cNvSpPr>
            <p:nvPr/>
          </p:nvSpPr>
          <p:spPr bwMode="auto">
            <a:xfrm>
              <a:off x="3339" y="3540"/>
              <a:ext cx="25" cy="7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5" name="Line 833"/>
            <p:cNvSpPr>
              <a:spLocks noChangeAspect="1" noChangeShapeType="1"/>
            </p:cNvSpPr>
            <p:nvPr/>
          </p:nvSpPr>
          <p:spPr bwMode="auto">
            <a:xfrm>
              <a:off x="3384" y="3508"/>
              <a:ext cx="0" cy="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6" name="Freeform 834"/>
            <p:cNvSpPr>
              <a:spLocks noChangeAspect="1"/>
            </p:cNvSpPr>
            <p:nvPr/>
          </p:nvSpPr>
          <p:spPr bwMode="auto">
            <a:xfrm>
              <a:off x="3372" y="3530"/>
              <a:ext cx="25" cy="8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7" name="Freeform 835"/>
            <p:cNvSpPr>
              <a:spLocks noChangeAspect="1"/>
            </p:cNvSpPr>
            <p:nvPr/>
          </p:nvSpPr>
          <p:spPr bwMode="auto">
            <a:xfrm>
              <a:off x="3311" y="3481"/>
              <a:ext cx="15" cy="1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8" name="Freeform 836"/>
            <p:cNvSpPr>
              <a:spLocks noChangeAspect="1"/>
            </p:cNvSpPr>
            <p:nvPr/>
          </p:nvSpPr>
          <p:spPr bwMode="auto">
            <a:xfrm>
              <a:off x="3344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099" name="Freeform 837"/>
            <p:cNvSpPr>
              <a:spLocks noChangeAspect="1"/>
            </p:cNvSpPr>
            <p:nvPr/>
          </p:nvSpPr>
          <p:spPr bwMode="auto">
            <a:xfrm>
              <a:off x="3375" y="3481"/>
              <a:ext cx="15" cy="1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100" name="Oval 838"/>
            <p:cNvSpPr>
              <a:spLocks noChangeAspect="1" noChangeArrowheads="1"/>
            </p:cNvSpPr>
            <p:nvPr/>
          </p:nvSpPr>
          <p:spPr bwMode="auto">
            <a:xfrm>
              <a:off x="3407" y="3492"/>
              <a:ext cx="57" cy="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pic>
        <p:nvPicPr>
          <p:cNvPr id="142" name="図 141" descr="pyramid_purple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 bwMode="auto">
          <a:xfrm>
            <a:off x="6652589" y="3867813"/>
            <a:ext cx="371349" cy="813375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3" name="図 142" descr="pyramid_blue.png"/>
          <p:cNvPicPr preferRelativeResize="0"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 bwMode="auto">
          <a:xfrm>
            <a:off x="3889342" y="3903853"/>
            <a:ext cx="340621" cy="741297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4" name="図 143" descr="pyramid_blue.png"/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chemeClr val="accent6">
                <a:tint val="45000"/>
                <a:satMod val="400000"/>
              </a:schemeClr>
            </a:duotone>
            <a:lum bright="8000"/>
          </a:blip>
          <a:stretch>
            <a:fillRect/>
          </a:stretch>
        </p:blipFill>
        <p:spPr bwMode="auto">
          <a:xfrm>
            <a:off x="2512641" y="3879115"/>
            <a:ext cx="351064" cy="790773"/>
          </a:xfrm>
          <a:prstGeom prst="rect">
            <a:avLst/>
          </a:prstGeom>
          <a:noFill/>
          <a:ln>
            <a:noFill/>
          </a:ln>
          <a:scene3d>
            <a:camera prst="orthographicFront">
              <a:rot lat="17399987" lon="0" rev="21599994"/>
            </a:camera>
            <a:lightRig rig="threePt" dir="t"/>
          </a:scene3d>
          <a:sp3d>
            <a:bevelB w="0" h="0"/>
          </a:sp3d>
        </p:spPr>
      </p:pic>
      <p:pic>
        <p:nvPicPr>
          <p:cNvPr id="145" name="図 144" descr="pyramid_green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 bwMode="auto">
          <a:xfrm>
            <a:off x="4595940" y="3111700"/>
            <a:ext cx="328434" cy="813372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6" name="図 145" descr="pyramid_blue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 bwMode="auto">
          <a:xfrm>
            <a:off x="5964432" y="3111699"/>
            <a:ext cx="328440" cy="813375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pic>
        <p:nvPicPr>
          <p:cNvPr id="147" name="図 146" descr="pyramid_gray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 bwMode="auto">
          <a:xfrm>
            <a:off x="5319388" y="3877528"/>
            <a:ext cx="371350" cy="793946"/>
          </a:xfrm>
          <a:prstGeom prst="rect">
            <a:avLst/>
          </a:prstGeom>
          <a:scene3d>
            <a:camera prst="orthographicFront">
              <a:rot lat="17400000" lon="0" rev="0"/>
            </a:camera>
            <a:lightRig rig="threePt" dir="t"/>
          </a:scene3d>
        </p:spPr>
      </p:pic>
      <p:cxnSp>
        <p:nvCxnSpPr>
          <p:cNvPr id="171" name="直線コネクタ 170"/>
          <p:cNvCxnSpPr/>
          <p:nvPr/>
        </p:nvCxnSpPr>
        <p:spPr bwMode="auto">
          <a:xfrm>
            <a:off x="5229149" y="5307922"/>
            <a:ext cx="576262" cy="0"/>
          </a:xfrm>
          <a:prstGeom prst="line">
            <a:avLst/>
          </a:prstGeom>
          <a:ln w="38100">
            <a:solidFill>
              <a:srgbClr val="0070C0">
                <a:alpha val="4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897"/>
          <p:cNvGrpSpPr>
            <a:grpSpLocks noChangeAspect="1"/>
          </p:cNvGrpSpPr>
          <p:nvPr/>
        </p:nvGrpSpPr>
        <p:grpSpPr bwMode="auto">
          <a:xfrm>
            <a:off x="4797122" y="5177747"/>
            <a:ext cx="392077" cy="201612"/>
            <a:chOff x="1986" y="2637"/>
            <a:chExt cx="702" cy="327"/>
          </a:xfrm>
        </p:grpSpPr>
        <p:sp>
          <p:nvSpPr>
            <p:cNvPr id="694" name="AutoShape 898"/>
            <p:cNvSpPr>
              <a:spLocks noChangeAspect="1" noChangeArrowheads="1" noTextEdit="1"/>
            </p:cNvSpPr>
            <p:nvPr/>
          </p:nvSpPr>
          <p:spPr bwMode="auto">
            <a:xfrm>
              <a:off x="1986" y="2637"/>
              <a:ext cx="70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5" name="Rectangle 899"/>
            <p:cNvSpPr>
              <a:spLocks noChangeAspect="1" noChangeArrowheads="1"/>
            </p:cNvSpPr>
            <p:nvPr/>
          </p:nvSpPr>
          <p:spPr bwMode="auto">
            <a:xfrm>
              <a:off x="1988" y="2717"/>
              <a:ext cx="573" cy="245"/>
            </a:xfrm>
            <a:prstGeom prst="rect">
              <a:avLst/>
            </a:prstGeom>
            <a:solidFill>
              <a:srgbClr val="B9B8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96" name="Line 900"/>
            <p:cNvSpPr>
              <a:spLocks noChangeAspect="1" noChangeShapeType="1"/>
            </p:cNvSpPr>
            <p:nvPr/>
          </p:nvSpPr>
          <p:spPr bwMode="auto">
            <a:xfrm flipH="1">
              <a:off x="1988" y="296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7" name="Line 901"/>
            <p:cNvSpPr>
              <a:spLocks noChangeAspect="1" noChangeShapeType="1"/>
            </p:cNvSpPr>
            <p:nvPr/>
          </p:nvSpPr>
          <p:spPr bwMode="auto">
            <a:xfrm flipV="1">
              <a:off x="1988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8" name="Line 90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9" name="Line 903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0" name="Freeform 904"/>
            <p:cNvSpPr>
              <a:spLocks noChangeAspect="1"/>
            </p:cNvSpPr>
            <p:nvPr/>
          </p:nvSpPr>
          <p:spPr bwMode="auto">
            <a:xfrm>
              <a:off x="2561" y="2642"/>
              <a:ext cx="124" cy="320"/>
            </a:xfrm>
            <a:custGeom>
              <a:avLst/>
              <a:gdLst>
                <a:gd name="T0" fmla="*/ 1 w 733"/>
                <a:gd name="T1" fmla="*/ 0 h 1906"/>
                <a:gd name="T2" fmla="*/ 1 w 733"/>
                <a:gd name="T3" fmla="*/ 1 h 1906"/>
                <a:gd name="T4" fmla="*/ 0 w 733"/>
                <a:gd name="T5" fmla="*/ 2 h 1906"/>
                <a:gd name="T6" fmla="*/ 0 w 733"/>
                <a:gd name="T7" fmla="*/ 0 h 1906"/>
                <a:gd name="T8" fmla="*/ 1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648FF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1" name="Line 905"/>
            <p:cNvSpPr>
              <a:spLocks noChangeAspect="1" noChangeShapeType="1"/>
            </p:cNvSpPr>
            <p:nvPr/>
          </p:nvSpPr>
          <p:spPr bwMode="auto">
            <a:xfrm flipV="1">
              <a:off x="2561" y="2887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2" name="Line 906"/>
            <p:cNvSpPr>
              <a:spLocks noChangeAspect="1" noChangeShapeType="1"/>
            </p:cNvSpPr>
            <p:nvPr/>
          </p:nvSpPr>
          <p:spPr bwMode="auto">
            <a:xfrm flipV="1">
              <a:off x="2685" y="2642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3" name="Line 907"/>
            <p:cNvSpPr>
              <a:spLocks noChangeAspect="1" noChangeShapeType="1"/>
            </p:cNvSpPr>
            <p:nvPr/>
          </p:nvSpPr>
          <p:spPr bwMode="auto">
            <a:xfrm flipH="1">
              <a:off x="2561" y="2642"/>
              <a:ext cx="124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4" name="Line 908"/>
            <p:cNvSpPr>
              <a:spLocks noChangeAspect="1" noChangeShapeType="1"/>
            </p:cNvSpPr>
            <p:nvPr/>
          </p:nvSpPr>
          <p:spPr bwMode="auto">
            <a:xfrm>
              <a:off x="2561" y="2717"/>
              <a:ext cx="0" cy="2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5" name="Freeform 909"/>
            <p:cNvSpPr>
              <a:spLocks noChangeAspect="1"/>
            </p:cNvSpPr>
            <p:nvPr/>
          </p:nvSpPr>
          <p:spPr bwMode="auto">
            <a:xfrm>
              <a:off x="1988" y="2642"/>
              <a:ext cx="694" cy="75"/>
            </a:xfrm>
            <a:custGeom>
              <a:avLst/>
              <a:gdLst>
                <a:gd name="T0" fmla="*/ 1 w 4133"/>
                <a:gd name="T1" fmla="*/ 0 h 445"/>
                <a:gd name="T2" fmla="*/ 3 w 4133"/>
                <a:gd name="T3" fmla="*/ 0 h 445"/>
                <a:gd name="T4" fmla="*/ 3 w 4133"/>
                <a:gd name="T5" fmla="*/ 0 h 445"/>
                <a:gd name="T6" fmla="*/ 0 w 4133"/>
                <a:gd name="T7" fmla="*/ 0 h 445"/>
                <a:gd name="T8" fmla="*/ 1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6" name="Line 910"/>
            <p:cNvSpPr>
              <a:spLocks noChangeAspect="1" noChangeShapeType="1"/>
            </p:cNvSpPr>
            <p:nvPr/>
          </p:nvSpPr>
          <p:spPr bwMode="auto">
            <a:xfrm flipH="1">
              <a:off x="2109" y="2642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7" name="Line 911"/>
            <p:cNvSpPr>
              <a:spLocks noChangeAspect="1" noChangeShapeType="1"/>
            </p:cNvSpPr>
            <p:nvPr/>
          </p:nvSpPr>
          <p:spPr bwMode="auto">
            <a:xfrm flipH="1">
              <a:off x="1988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8" name="Line 912"/>
            <p:cNvSpPr>
              <a:spLocks noChangeAspect="1" noChangeShapeType="1"/>
            </p:cNvSpPr>
            <p:nvPr/>
          </p:nvSpPr>
          <p:spPr bwMode="auto">
            <a:xfrm>
              <a:off x="1988" y="2717"/>
              <a:ext cx="57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09" name="Line 913"/>
            <p:cNvSpPr>
              <a:spLocks noChangeAspect="1" noChangeShapeType="1"/>
            </p:cNvSpPr>
            <p:nvPr/>
          </p:nvSpPr>
          <p:spPr bwMode="auto">
            <a:xfrm flipV="1">
              <a:off x="2561" y="2642"/>
              <a:ext cx="121" cy="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0" name="Freeform 914"/>
            <p:cNvSpPr>
              <a:spLocks noChangeAspect="1"/>
            </p:cNvSpPr>
            <p:nvPr/>
          </p:nvSpPr>
          <p:spPr bwMode="auto">
            <a:xfrm>
              <a:off x="2479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1" name="Line 915"/>
            <p:cNvSpPr>
              <a:spLocks noChangeAspect="1" noChangeShapeType="1"/>
            </p:cNvSpPr>
            <p:nvPr/>
          </p:nvSpPr>
          <p:spPr bwMode="auto">
            <a:xfrm flipH="1">
              <a:off x="2512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2" name="Line 916"/>
            <p:cNvSpPr>
              <a:spLocks noChangeAspect="1" noChangeShapeType="1"/>
            </p:cNvSpPr>
            <p:nvPr/>
          </p:nvSpPr>
          <p:spPr bwMode="auto">
            <a:xfrm flipH="1">
              <a:off x="2510" y="2929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3" name="Line 917"/>
            <p:cNvSpPr>
              <a:spLocks noChangeAspect="1" noChangeShapeType="1"/>
            </p:cNvSpPr>
            <p:nvPr/>
          </p:nvSpPr>
          <p:spPr bwMode="auto">
            <a:xfrm flipH="1">
              <a:off x="2508" y="2933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4" name="Line 918"/>
            <p:cNvSpPr>
              <a:spLocks noChangeAspect="1" noChangeShapeType="1"/>
            </p:cNvSpPr>
            <p:nvPr/>
          </p:nvSpPr>
          <p:spPr bwMode="auto">
            <a:xfrm flipH="1">
              <a:off x="2504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5" name="Line 919"/>
            <p:cNvSpPr>
              <a:spLocks noChangeAspect="1" noChangeShapeType="1"/>
            </p:cNvSpPr>
            <p:nvPr/>
          </p:nvSpPr>
          <p:spPr bwMode="auto">
            <a:xfrm flipH="1">
              <a:off x="2500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6" name="Line 920"/>
            <p:cNvSpPr>
              <a:spLocks noChangeAspect="1" noChangeShapeType="1"/>
            </p:cNvSpPr>
            <p:nvPr/>
          </p:nvSpPr>
          <p:spPr bwMode="auto">
            <a:xfrm flipH="1">
              <a:off x="2496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7" name="Line 921"/>
            <p:cNvSpPr>
              <a:spLocks noChangeAspect="1" noChangeShapeType="1"/>
            </p:cNvSpPr>
            <p:nvPr/>
          </p:nvSpPr>
          <p:spPr bwMode="auto">
            <a:xfrm flipH="1" flipV="1">
              <a:off x="2491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8" name="Line 922"/>
            <p:cNvSpPr>
              <a:spLocks noChangeAspect="1" noChangeShapeType="1"/>
            </p:cNvSpPr>
            <p:nvPr/>
          </p:nvSpPr>
          <p:spPr bwMode="auto">
            <a:xfrm flipH="1" flipV="1">
              <a:off x="248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19" name="Line 923"/>
            <p:cNvSpPr>
              <a:spLocks noChangeAspect="1" noChangeShapeType="1"/>
            </p:cNvSpPr>
            <p:nvPr/>
          </p:nvSpPr>
          <p:spPr bwMode="auto">
            <a:xfrm flipH="1" flipV="1">
              <a:off x="2484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0" name="Line 924"/>
            <p:cNvSpPr>
              <a:spLocks noChangeAspect="1" noChangeShapeType="1"/>
            </p:cNvSpPr>
            <p:nvPr/>
          </p:nvSpPr>
          <p:spPr bwMode="auto">
            <a:xfrm flipH="1" flipV="1">
              <a:off x="2481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1" name="Line 925"/>
            <p:cNvSpPr>
              <a:spLocks noChangeAspect="1" noChangeShapeType="1"/>
            </p:cNvSpPr>
            <p:nvPr/>
          </p:nvSpPr>
          <p:spPr bwMode="auto">
            <a:xfrm flipH="1" flipV="1">
              <a:off x="2480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2" name="Line 926"/>
            <p:cNvSpPr>
              <a:spLocks noChangeAspect="1" noChangeShapeType="1"/>
            </p:cNvSpPr>
            <p:nvPr/>
          </p:nvSpPr>
          <p:spPr bwMode="auto">
            <a:xfrm flipH="1" flipV="1">
              <a:off x="2479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3" name="Line 927"/>
            <p:cNvSpPr>
              <a:spLocks noChangeAspect="1" noChangeShapeType="1"/>
            </p:cNvSpPr>
            <p:nvPr/>
          </p:nvSpPr>
          <p:spPr bwMode="auto">
            <a:xfrm flipV="1">
              <a:off x="2479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4" name="Line 928"/>
            <p:cNvSpPr>
              <a:spLocks noChangeAspect="1" noChangeShapeType="1"/>
            </p:cNvSpPr>
            <p:nvPr/>
          </p:nvSpPr>
          <p:spPr bwMode="auto">
            <a:xfrm flipV="1">
              <a:off x="2480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5" name="Line 929"/>
            <p:cNvSpPr>
              <a:spLocks noChangeAspect="1" noChangeShapeType="1"/>
            </p:cNvSpPr>
            <p:nvPr/>
          </p:nvSpPr>
          <p:spPr bwMode="auto">
            <a:xfrm flipV="1">
              <a:off x="2481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6" name="Line 930"/>
            <p:cNvSpPr>
              <a:spLocks noChangeAspect="1" noChangeShapeType="1"/>
            </p:cNvSpPr>
            <p:nvPr/>
          </p:nvSpPr>
          <p:spPr bwMode="auto">
            <a:xfrm flipV="1">
              <a:off x="2484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7" name="Line 931"/>
            <p:cNvSpPr>
              <a:spLocks noChangeAspect="1" noChangeShapeType="1"/>
            </p:cNvSpPr>
            <p:nvPr/>
          </p:nvSpPr>
          <p:spPr bwMode="auto">
            <a:xfrm flipV="1">
              <a:off x="248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8" name="Line 932"/>
            <p:cNvSpPr>
              <a:spLocks noChangeAspect="1" noChangeShapeType="1"/>
            </p:cNvSpPr>
            <p:nvPr/>
          </p:nvSpPr>
          <p:spPr bwMode="auto">
            <a:xfrm flipV="1">
              <a:off x="2491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29" name="Line 933"/>
            <p:cNvSpPr>
              <a:spLocks noChangeAspect="1" noChangeShapeType="1"/>
            </p:cNvSpPr>
            <p:nvPr/>
          </p:nvSpPr>
          <p:spPr bwMode="auto">
            <a:xfrm>
              <a:off x="2496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0" name="Line 934"/>
            <p:cNvSpPr>
              <a:spLocks noChangeAspect="1" noChangeShapeType="1"/>
            </p:cNvSpPr>
            <p:nvPr/>
          </p:nvSpPr>
          <p:spPr bwMode="auto">
            <a:xfrm>
              <a:off x="2500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1" name="Line 935"/>
            <p:cNvSpPr>
              <a:spLocks noChangeAspect="1" noChangeShapeType="1"/>
            </p:cNvSpPr>
            <p:nvPr/>
          </p:nvSpPr>
          <p:spPr bwMode="auto">
            <a:xfrm>
              <a:off x="2504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2" name="Line 936"/>
            <p:cNvSpPr>
              <a:spLocks noChangeAspect="1" noChangeShapeType="1"/>
            </p:cNvSpPr>
            <p:nvPr/>
          </p:nvSpPr>
          <p:spPr bwMode="auto">
            <a:xfrm>
              <a:off x="2508" y="2912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3" name="Line 937"/>
            <p:cNvSpPr>
              <a:spLocks noChangeAspect="1" noChangeShapeType="1"/>
            </p:cNvSpPr>
            <p:nvPr/>
          </p:nvSpPr>
          <p:spPr bwMode="auto">
            <a:xfrm>
              <a:off x="2510" y="2916"/>
              <a:ext cx="2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4" name="Line 938"/>
            <p:cNvSpPr>
              <a:spLocks noChangeAspect="1" noChangeShapeType="1"/>
            </p:cNvSpPr>
            <p:nvPr/>
          </p:nvSpPr>
          <p:spPr bwMode="auto">
            <a:xfrm>
              <a:off x="2512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5" name="Freeform 939"/>
            <p:cNvSpPr>
              <a:spLocks noChangeAspect="1"/>
            </p:cNvSpPr>
            <p:nvPr/>
          </p:nvSpPr>
          <p:spPr bwMode="auto">
            <a:xfrm>
              <a:off x="2427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6" name="Line 940"/>
            <p:cNvSpPr>
              <a:spLocks noChangeAspect="1" noChangeShapeType="1"/>
            </p:cNvSpPr>
            <p:nvPr/>
          </p:nvSpPr>
          <p:spPr bwMode="auto">
            <a:xfrm flipH="1">
              <a:off x="2460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7" name="Line 941"/>
            <p:cNvSpPr>
              <a:spLocks noChangeAspect="1" noChangeShapeType="1"/>
            </p:cNvSpPr>
            <p:nvPr/>
          </p:nvSpPr>
          <p:spPr bwMode="auto">
            <a:xfrm flipH="1">
              <a:off x="2459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8" name="Line 942"/>
            <p:cNvSpPr>
              <a:spLocks noChangeAspect="1" noChangeShapeType="1"/>
            </p:cNvSpPr>
            <p:nvPr/>
          </p:nvSpPr>
          <p:spPr bwMode="auto">
            <a:xfrm flipH="1">
              <a:off x="2456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39" name="Line 943"/>
            <p:cNvSpPr>
              <a:spLocks noChangeAspect="1" noChangeShapeType="1"/>
            </p:cNvSpPr>
            <p:nvPr/>
          </p:nvSpPr>
          <p:spPr bwMode="auto">
            <a:xfrm flipH="1">
              <a:off x="2452" y="2936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0" name="Line 944"/>
            <p:cNvSpPr>
              <a:spLocks noChangeAspect="1" noChangeShapeType="1"/>
            </p:cNvSpPr>
            <p:nvPr/>
          </p:nvSpPr>
          <p:spPr bwMode="auto">
            <a:xfrm flipH="1">
              <a:off x="2448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1" name="Line 945"/>
            <p:cNvSpPr>
              <a:spLocks noChangeAspect="1" noChangeShapeType="1"/>
            </p:cNvSpPr>
            <p:nvPr/>
          </p:nvSpPr>
          <p:spPr bwMode="auto">
            <a:xfrm flipH="1">
              <a:off x="2444" y="2940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2" name="Line 946"/>
            <p:cNvSpPr>
              <a:spLocks noChangeAspect="1" noChangeShapeType="1"/>
            </p:cNvSpPr>
            <p:nvPr/>
          </p:nvSpPr>
          <p:spPr bwMode="auto">
            <a:xfrm flipH="1" flipV="1">
              <a:off x="2439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3" name="Line 947"/>
            <p:cNvSpPr>
              <a:spLocks noChangeAspect="1" noChangeShapeType="1"/>
            </p:cNvSpPr>
            <p:nvPr/>
          </p:nvSpPr>
          <p:spPr bwMode="auto">
            <a:xfrm flipH="1" flipV="1">
              <a:off x="2435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4" name="Line 948"/>
            <p:cNvSpPr>
              <a:spLocks noChangeAspect="1" noChangeShapeType="1"/>
            </p:cNvSpPr>
            <p:nvPr/>
          </p:nvSpPr>
          <p:spPr bwMode="auto">
            <a:xfrm flipH="1" flipV="1">
              <a:off x="2432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5" name="Line 949"/>
            <p:cNvSpPr>
              <a:spLocks noChangeAspect="1" noChangeShapeType="1"/>
            </p:cNvSpPr>
            <p:nvPr/>
          </p:nvSpPr>
          <p:spPr bwMode="auto">
            <a:xfrm flipH="1" flipV="1">
              <a:off x="2429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6" name="Line 950"/>
            <p:cNvSpPr>
              <a:spLocks noChangeAspect="1" noChangeShapeType="1"/>
            </p:cNvSpPr>
            <p:nvPr/>
          </p:nvSpPr>
          <p:spPr bwMode="auto">
            <a:xfrm flipH="1" flipV="1">
              <a:off x="2428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7" name="Line 951"/>
            <p:cNvSpPr>
              <a:spLocks noChangeAspect="1" noChangeShapeType="1"/>
            </p:cNvSpPr>
            <p:nvPr/>
          </p:nvSpPr>
          <p:spPr bwMode="auto">
            <a:xfrm flipH="1" flipV="1">
              <a:off x="2427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8" name="Line 952"/>
            <p:cNvSpPr>
              <a:spLocks noChangeAspect="1" noChangeShapeType="1"/>
            </p:cNvSpPr>
            <p:nvPr/>
          </p:nvSpPr>
          <p:spPr bwMode="auto">
            <a:xfrm flipV="1">
              <a:off x="2427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49" name="Line 953"/>
            <p:cNvSpPr>
              <a:spLocks noChangeAspect="1" noChangeShapeType="1"/>
            </p:cNvSpPr>
            <p:nvPr/>
          </p:nvSpPr>
          <p:spPr bwMode="auto">
            <a:xfrm flipV="1">
              <a:off x="2428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0" name="Line 954"/>
            <p:cNvSpPr>
              <a:spLocks noChangeAspect="1" noChangeShapeType="1"/>
            </p:cNvSpPr>
            <p:nvPr/>
          </p:nvSpPr>
          <p:spPr bwMode="auto">
            <a:xfrm flipV="1">
              <a:off x="2429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1" name="Line 955"/>
            <p:cNvSpPr>
              <a:spLocks noChangeAspect="1" noChangeShapeType="1"/>
            </p:cNvSpPr>
            <p:nvPr/>
          </p:nvSpPr>
          <p:spPr bwMode="auto">
            <a:xfrm flipV="1">
              <a:off x="2432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2" name="Line 956"/>
            <p:cNvSpPr>
              <a:spLocks noChangeAspect="1" noChangeShapeType="1"/>
            </p:cNvSpPr>
            <p:nvPr/>
          </p:nvSpPr>
          <p:spPr bwMode="auto">
            <a:xfrm flipV="1">
              <a:off x="2435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3" name="Line 957"/>
            <p:cNvSpPr>
              <a:spLocks noChangeAspect="1" noChangeShapeType="1"/>
            </p:cNvSpPr>
            <p:nvPr/>
          </p:nvSpPr>
          <p:spPr bwMode="auto">
            <a:xfrm flipV="1">
              <a:off x="2439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4" name="Line 958"/>
            <p:cNvSpPr>
              <a:spLocks noChangeAspect="1" noChangeShapeType="1"/>
            </p:cNvSpPr>
            <p:nvPr/>
          </p:nvSpPr>
          <p:spPr bwMode="auto">
            <a:xfrm>
              <a:off x="2444" y="2907"/>
              <a:ext cx="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5" name="Line 959"/>
            <p:cNvSpPr>
              <a:spLocks noChangeAspect="1" noChangeShapeType="1"/>
            </p:cNvSpPr>
            <p:nvPr/>
          </p:nvSpPr>
          <p:spPr bwMode="auto">
            <a:xfrm>
              <a:off x="2448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6" name="Line 960"/>
            <p:cNvSpPr>
              <a:spLocks noChangeAspect="1" noChangeShapeType="1"/>
            </p:cNvSpPr>
            <p:nvPr/>
          </p:nvSpPr>
          <p:spPr bwMode="auto">
            <a:xfrm>
              <a:off x="2452" y="2910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7" name="Line 961"/>
            <p:cNvSpPr>
              <a:spLocks noChangeAspect="1" noChangeShapeType="1"/>
            </p:cNvSpPr>
            <p:nvPr/>
          </p:nvSpPr>
          <p:spPr bwMode="auto">
            <a:xfrm>
              <a:off x="2456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8" name="Line 962"/>
            <p:cNvSpPr>
              <a:spLocks noChangeAspect="1" noChangeShapeType="1"/>
            </p:cNvSpPr>
            <p:nvPr/>
          </p:nvSpPr>
          <p:spPr bwMode="auto">
            <a:xfrm>
              <a:off x="2459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59" name="Line 963"/>
            <p:cNvSpPr>
              <a:spLocks noChangeAspect="1" noChangeShapeType="1"/>
            </p:cNvSpPr>
            <p:nvPr/>
          </p:nvSpPr>
          <p:spPr bwMode="auto">
            <a:xfrm>
              <a:off x="2460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0" name="Freeform 964"/>
            <p:cNvSpPr>
              <a:spLocks noChangeAspect="1"/>
            </p:cNvSpPr>
            <p:nvPr/>
          </p:nvSpPr>
          <p:spPr bwMode="auto">
            <a:xfrm>
              <a:off x="2375" y="2907"/>
              <a:ext cx="34" cy="34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1" name="Line 965"/>
            <p:cNvSpPr>
              <a:spLocks noChangeAspect="1" noChangeShapeType="1"/>
            </p:cNvSpPr>
            <p:nvPr/>
          </p:nvSpPr>
          <p:spPr bwMode="auto">
            <a:xfrm flipH="1">
              <a:off x="2408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2" name="Line 966"/>
            <p:cNvSpPr>
              <a:spLocks noChangeAspect="1" noChangeShapeType="1"/>
            </p:cNvSpPr>
            <p:nvPr/>
          </p:nvSpPr>
          <p:spPr bwMode="auto">
            <a:xfrm flipH="1">
              <a:off x="2407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3" name="Line 967"/>
            <p:cNvSpPr>
              <a:spLocks noChangeAspect="1" noChangeShapeType="1"/>
            </p:cNvSpPr>
            <p:nvPr/>
          </p:nvSpPr>
          <p:spPr bwMode="auto">
            <a:xfrm flipH="1">
              <a:off x="2404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4" name="Line 968"/>
            <p:cNvSpPr>
              <a:spLocks noChangeAspect="1" noChangeShapeType="1"/>
            </p:cNvSpPr>
            <p:nvPr/>
          </p:nvSpPr>
          <p:spPr bwMode="auto">
            <a:xfrm flipH="1">
              <a:off x="2401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5" name="Line 969"/>
            <p:cNvSpPr>
              <a:spLocks noChangeAspect="1" noChangeShapeType="1"/>
            </p:cNvSpPr>
            <p:nvPr/>
          </p:nvSpPr>
          <p:spPr bwMode="auto">
            <a:xfrm flipH="1">
              <a:off x="2397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6" name="Line 970"/>
            <p:cNvSpPr>
              <a:spLocks noChangeAspect="1" noChangeShapeType="1"/>
            </p:cNvSpPr>
            <p:nvPr/>
          </p:nvSpPr>
          <p:spPr bwMode="auto">
            <a:xfrm flipH="1">
              <a:off x="2392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7" name="Line 971"/>
            <p:cNvSpPr>
              <a:spLocks noChangeAspect="1" noChangeShapeType="1"/>
            </p:cNvSpPr>
            <p:nvPr/>
          </p:nvSpPr>
          <p:spPr bwMode="auto">
            <a:xfrm flipH="1" flipV="1">
              <a:off x="2387" y="2940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8" name="Line 972"/>
            <p:cNvSpPr>
              <a:spLocks noChangeAspect="1" noChangeShapeType="1"/>
            </p:cNvSpPr>
            <p:nvPr/>
          </p:nvSpPr>
          <p:spPr bwMode="auto">
            <a:xfrm flipH="1" flipV="1">
              <a:off x="2383" y="293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69" name="Line 973"/>
            <p:cNvSpPr>
              <a:spLocks noChangeAspect="1" noChangeShapeType="1"/>
            </p:cNvSpPr>
            <p:nvPr/>
          </p:nvSpPr>
          <p:spPr bwMode="auto">
            <a:xfrm flipH="1" flipV="1">
              <a:off x="2380" y="2936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0" name="Line 974"/>
            <p:cNvSpPr>
              <a:spLocks noChangeAspect="1" noChangeShapeType="1"/>
            </p:cNvSpPr>
            <p:nvPr/>
          </p:nvSpPr>
          <p:spPr bwMode="auto">
            <a:xfrm flipH="1" flipV="1">
              <a:off x="2377" y="2933"/>
              <a:ext cx="3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1" name="Line 975"/>
            <p:cNvSpPr>
              <a:spLocks noChangeAspect="1" noChangeShapeType="1"/>
            </p:cNvSpPr>
            <p:nvPr/>
          </p:nvSpPr>
          <p:spPr bwMode="auto">
            <a:xfrm flipH="1" flipV="1">
              <a:off x="2376" y="2929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2" name="Line 976"/>
            <p:cNvSpPr>
              <a:spLocks noChangeAspect="1" noChangeShapeType="1"/>
            </p:cNvSpPr>
            <p:nvPr/>
          </p:nvSpPr>
          <p:spPr bwMode="auto">
            <a:xfrm flipH="1" flipV="1">
              <a:off x="2375" y="2924"/>
              <a:ext cx="1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3" name="Line 977"/>
            <p:cNvSpPr>
              <a:spLocks noChangeAspect="1" noChangeShapeType="1"/>
            </p:cNvSpPr>
            <p:nvPr/>
          </p:nvSpPr>
          <p:spPr bwMode="auto">
            <a:xfrm flipV="1">
              <a:off x="2375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4" name="Line 978"/>
            <p:cNvSpPr>
              <a:spLocks noChangeAspect="1" noChangeShapeType="1"/>
            </p:cNvSpPr>
            <p:nvPr/>
          </p:nvSpPr>
          <p:spPr bwMode="auto">
            <a:xfrm flipV="1">
              <a:off x="2376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5" name="Line 979"/>
            <p:cNvSpPr>
              <a:spLocks noChangeAspect="1" noChangeShapeType="1"/>
            </p:cNvSpPr>
            <p:nvPr/>
          </p:nvSpPr>
          <p:spPr bwMode="auto">
            <a:xfrm flipV="1">
              <a:off x="2377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6" name="Line 980"/>
            <p:cNvSpPr>
              <a:spLocks noChangeAspect="1" noChangeShapeType="1"/>
            </p:cNvSpPr>
            <p:nvPr/>
          </p:nvSpPr>
          <p:spPr bwMode="auto">
            <a:xfrm flipV="1">
              <a:off x="2380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7" name="Line 981"/>
            <p:cNvSpPr>
              <a:spLocks noChangeAspect="1" noChangeShapeType="1"/>
            </p:cNvSpPr>
            <p:nvPr/>
          </p:nvSpPr>
          <p:spPr bwMode="auto">
            <a:xfrm flipV="1">
              <a:off x="2383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8" name="Line 982"/>
            <p:cNvSpPr>
              <a:spLocks noChangeAspect="1" noChangeShapeType="1"/>
            </p:cNvSpPr>
            <p:nvPr/>
          </p:nvSpPr>
          <p:spPr bwMode="auto">
            <a:xfrm flipV="1">
              <a:off x="2387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79" name="Line 983"/>
            <p:cNvSpPr>
              <a:spLocks noChangeAspect="1" noChangeShapeType="1"/>
            </p:cNvSpPr>
            <p:nvPr/>
          </p:nvSpPr>
          <p:spPr bwMode="auto">
            <a:xfrm>
              <a:off x="2392" y="2907"/>
              <a:ext cx="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0" name="Line 984"/>
            <p:cNvSpPr>
              <a:spLocks noChangeAspect="1" noChangeShapeType="1"/>
            </p:cNvSpPr>
            <p:nvPr/>
          </p:nvSpPr>
          <p:spPr bwMode="auto">
            <a:xfrm>
              <a:off x="2397" y="2908"/>
              <a:ext cx="4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1" name="Line 985"/>
            <p:cNvSpPr>
              <a:spLocks noChangeAspect="1" noChangeShapeType="1"/>
            </p:cNvSpPr>
            <p:nvPr/>
          </p:nvSpPr>
          <p:spPr bwMode="auto">
            <a:xfrm>
              <a:off x="2401" y="2910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2" name="Line 986"/>
            <p:cNvSpPr>
              <a:spLocks noChangeAspect="1" noChangeShapeType="1"/>
            </p:cNvSpPr>
            <p:nvPr/>
          </p:nvSpPr>
          <p:spPr bwMode="auto">
            <a:xfrm>
              <a:off x="2404" y="2912"/>
              <a:ext cx="3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3" name="Line 987"/>
            <p:cNvSpPr>
              <a:spLocks noChangeAspect="1" noChangeShapeType="1"/>
            </p:cNvSpPr>
            <p:nvPr/>
          </p:nvSpPr>
          <p:spPr bwMode="auto">
            <a:xfrm>
              <a:off x="2407" y="2916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4" name="Line 988"/>
            <p:cNvSpPr>
              <a:spLocks noChangeAspect="1" noChangeShapeType="1"/>
            </p:cNvSpPr>
            <p:nvPr/>
          </p:nvSpPr>
          <p:spPr bwMode="auto">
            <a:xfrm>
              <a:off x="2408" y="2920"/>
              <a:ext cx="1" cy="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5" name="Freeform 989"/>
            <p:cNvSpPr>
              <a:spLocks noChangeAspect="1"/>
            </p:cNvSpPr>
            <p:nvPr/>
          </p:nvSpPr>
          <p:spPr bwMode="auto">
            <a:xfrm>
              <a:off x="2236" y="2914"/>
              <a:ext cx="20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6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6" name="Line 990"/>
            <p:cNvSpPr>
              <a:spLocks noChangeAspect="1" noChangeShapeType="1"/>
            </p:cNvSpPr>
            <p:nvPr/>
          </p:nvSpPr>
          <p:spPr bwMode="auto">
            <a:xfrm flipH="1">
              <a:off x="2256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7" name="Line 991"/>
            <p:cNvSpPr>
              <a:spLocks noChangeAspect="1" noChangeShapeType="1"/>
            </p:cNvSpPr>
            <p:nvPr/>
          </p:nvSpPr>
          <p:spPr bwMode="auto">
            <a:xfrm flipH="1">
              <a:off x="2254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8" name="Line 992"/>
            <p:cNvSpPr>
              <a:spLocks noChangeAspect="1" noChangeShapeType="1"/>
            </p:cNvSpPr>
            <p:nvPr/>
          </p:nvSpPr>
          <p:spPr bwMode="auto">
            <a:xfrm flipH="1">
              <a:off x="2252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89" name="Line 993"/>
            <p:cNvSpPr>
              <a:spLocks noChangeAspect="1" noChangeShapeType="1"/>
            </p:cNvSpPr>
            <p:nvPr/>
          </p:nvSpPr>
          <p:spPr bwMode="auto">
            <a:xfrm flipH="1">
              <a:off x="2249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0" name="Line 994"/>
            <p:cNvSpPr>
              <a:spLocks noChangeAspect="1" noChangeShapeType="1"/>
            </p:cNvSpPr>
            <p:nvPr/>
          </p:nvSpPr>
          <p:spPr bwMode="auto">
            <a:xfrm flipH="1">
              <a:off x="224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1" name="Line 995"/>
            <p:cNvSpPr>
              <a:spLocks noChangeAspect="1" noChangeShapeType="1"/>
            </p:cNvSpPr>
            <p:nvPr/>
          </p:nvSpPr>
          <p:spPr bwMode="auto">
            <a:xfrm flipH="1" flipV="1">
              <a:off x="224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2" name="Line 996"/>
            <p:cNvSpPr>
              <a:spLocks noChangeAspect="1" noChangeShapeType="1"/>
            </p:cNvSpPr>
            <p:nvPr/>
          </p:nvSpPr>
          <p:spPr bwMode="auto">
            <a:xfrm flipH="1" flipV="1">
              <a:off x="2240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3" name="Line 997"/>
            <p:cNvSpPr>
              <a:spLocks noChangeAspect="1" noChangeShapeType="1"/>
            </p:cNvSpPr>
            <p:nvPr/>
          </p:nvSpPr>
          <p:spPr bwMode="auto">
            <a:xfrm flipH="1" flipV="1">
              <a:off x="2238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4" name="Line 998"/>
            <p:cNvSpPr>
              <a:spLocks noChangeAspect="1" noChangeShapeType="1"/>
            </p:cNvSpPr>
            <p:nvPr/>
          </p:nvSpPr>
          <p:spPr bwMode="auto">
            <a:xfrm flipH="1" flipV="1">
              <a:off x="2237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5" name="Line 999"/>
            <p:cNvSpPr>
              <a:spLocks noChangeAspect="1" noChangeShapeType="1"/>
            </p:cNvSpPr>
            <p:nvPr/>
          </p:nvSpPr>
          <p:spPr bwMode="auto">
            <a:xfrm flipH="1" flipV="1">
              <a:off x="2236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6" name="Line 1000"/>
            <p:cNvSpPr>
              <a:spLocks noChangeAspect="1" noChangeShapeType="1"/>
            </p:cNvSpPr>
            <p:nvPr/>
          </p:nvSpPr>
          <p:spPr bwMode="auto">
            <a:xfrm flipV="1">
              <a:off x="2236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7" name="Line 1001"/>
            <p:cNvSpPr>
              <a:spLocks noChangeAspect="1" noChangeShapeType="1"/>
            </p:cNvSpPr>
            <p:nvPr/>
          </p:nvSpPr>
          <p:spPr bwMode="auto">
            <a:xfrm flipV="1">
              <a:off x="2237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8" name="Line 1002"/>
            <p:cNvSpPr>
              <a:spLocks noChangeAspect="1" noChangeShapeType="1"/>
            </p:cNvSpPr>
            <p:nvPr/>
          </p:nvSpPr>
          <p:spPr bwMode="auto">
            <a:xfrm flipV="1">
              <a:off x="2238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799" name="Line 1003"/>
            <p:cNvSpPr>
              <a:spLocks noChangeAspect="1" noChangeShapeType="1"/>
            </p:cNvSpPr>
            <p:nvPr/>
          </p:nvSpPr>
          <p:spPr bwMode="auto">
            <a:xfrm flipV="1">
              <a:off x="2240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0" name="Line 1004"/>
            <p:cNvSpPr>
              <a:spLocks noChangeAspect="1" noChangeShapeType="1"/>
            </p:cNvSpPr>
            <p:nvPr/>
          </p:nvSpPr>
          <p:spPr bwMode="auto">
            <a:xfrm flipV="1">
              <a:off x="224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1" name="Line 1005"/>
            <p:cNvSpPr>
              <a:spLocks noChangeAspect="1" noChangeShapeType="1"/>
            </p:cNvSpPr>
            <p:nvPr/>
          </p:nvSpPr>
          <p:spPr bwMode="auto">
            <a:xfrm>
              <a:off x="224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2" name="Line 1006"/>
            <p:cNvSpPr>
              <a:spLocks noChangeAspect="1" noChangeShapeType="1"/>
            </p:cNvSpPr>
            <p:nvPr/>
          </p:nvSpPr>
          <p:spPr bwMode="auto">
            <a:xfrm>
              <a:off x="2249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3" name="Line 1007"/>
            <p:cNvSpPr>
              <a:spLocks noChangeAspect="1" noChangeShapeType="1"/>
            </p:cNvSpPr>
            <p:nvPr/>
          </p:nvSpPr>
          <p:spPr bwMode="auto">
            <a:xfrm>
              <a:off x="2252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4" name="Line 1008"/>
            <p:cNvSpPr>
              <a:spLocks noChangeAspect="1" noChangeShapeType="1"/>
            </p:cNvSpPr>
            <p:nvPr/>
          </p:nvSpPr>
          <p:spPr bwMode="auto">
            <a:xfrm>
              <a:off x="2254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5" name="Line 1009"/>
            <p:cNvSpPr>
              <a:spLocks noChangeAspect="1" noChangeShapeType="1"/>
            </p:cNvSpPr>
            <p:nvPr/>
          </p:nvSpPr>
          <p:spPr bwMode="auto">
            <a:xfrm>
              <a:off x="2256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6" name="Freeform 1010"/>
            <p:cNvSpPr>
              <a:spLocks noChangeAspect="1"/>
            </p:cNvSpPr>
            <p:nvPr/>
          </p:nvSpPr>
          <p:spPr bwMode="auto">
            <a:xfrm>
              <a:off x="2193" y="2914"/>
              <a:ext cx="20" cy="20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0" y="0"/>
                  </a:moveTo>
                  <a:lnTo>
                    <a:pt x="79" y="3"/>
                  </a:lnTo>
                  <a:lnTo>
                    <a:pt x="97" y="12"/>
                  </a:lnTo>
                  <a:lnTo>
                    <a:pt x="109" y="26"/>
                  </a:lnTo>
                  <a:lnTo>
                    <a:pt x="118" y="42"/>
                  </a:lnTo>
                  <a:lnTo>
                    <a:pt x="121" y="61"/>
                  </a:lnTo>
                  <a:lnTo>
                    <a:pt x="118" y="80"/>
                  </a:lnTo>
                  <a:lnTo>
                    <a:pt x="109" y="98"/>
                  </a:lnTo>
                  <a:lnTo>
                    <a:pt x="97" y="110"/>
                  </a:lnTo>
                  <a:lnTo>
                    <a:pt x="79" y="119"/>
                  </a:lnTo>
                  <a:lnTo>
                    <a:pt x="60" y="122"/>
                  </a:lnTo>
                  <a:lnTo>
                    <a:pt x="41" y="119"/>
                  </a:lnTo>
                  <a:lnTo>
                    <a:pt x="24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7" name="Line 1011"/>
            <p:cNvSpPr>
              <a:spLocks noChangeAspect="1" noChangeShapeType="1"/>
            </p:cNvSpPr>
            <p:nvPr/>
          </p:nvSpPr>
          <p:spPr bwMode="auto">
            <a:xfrm flipH="1">
              <a:off x="2212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8" name="Line 1012"/>
            <p:cNvSpPr>
              <a:spLocks noChangeAspect="1" noChangeShapeType="1"/>
            </p:cNvSpPr>
            <p:nvPr/>
          </p:nvSpPr>
          <p:spPr bwMode="auto">
            <a:xfrm flipH="1">
              <a:off x="2211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09" name="Line 1013"/>
            <p:cNvSpPr>
              <a:spLocks noChangeAspect="1" noChangeShapeType="1"/>
            </p:cNvSpPr>
            <p:nvPr/>
          </p:nvSpPr>
          <p:spPr bwMode="auto">
            <a:xfrm flipH="1">
              <a:off x="2209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0" name="Line 1014"/>
            <p:cNvSpPr>
              <a:spLocks noChangeAspect="1" noChangeShapeType="1"/>
            </p:cNvSpPr>
            <p:nvPr/>
          </p:nvSpPr>
          <p:spPr bwMode="auto">
            <a:xfrm flipH="1">
              <a:off x="2206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1" name="Line 1015"/>
            <p:cNvSpPr>
              <a:spLocks noChangeAspect="1" noChangeShapeType="1"/>
            </p:cNvSpPr>
            <p:nvPr/>
          </p:nvSpPr>
          <p:spPr bwMode="auto">
            <a:xfrm flipH="1">
              <a:off x="2203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2" name="Line 1016"/>
            <p:cNvSpPr>
              <a:spLocks noChangeAspect="1" noChangeShapeType="1"/>
            </p:cNvSpPr>
            <p:nvPr/>
          </p:nvSpPr>
          <p:spPr bwMode="auto">
            <a:xfrm flipH="1" flipV="1">
              <a:off x="2200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3" name="Line 1017"/>
            <p:cNvSpPr>
              <a:spLocks noChangeAspect="1" noChangeShapeType="1"/>
            </p:cNvSpPr>
            <p:nvPr/>
          </p:nvSpPr>
          <p:spPr bwMode="auto">
            <a:xfrm flipH="1" flipV="1">
              <a:off x="2197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4" name="Line 1018"/>
            <p:cNvSpPr>
              <a:spLocks noChangeAspect="1" noChangeShapeType="1"/>
            </p:cNvSpPr>
            <p:nvPr/>
          </p:nvSpPr>
          <p:spPr bwMode="auto">
            <a:xfrm flipH="1" flipV="1">
              <a:off x="2195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5" name="Line 1019"/>
            <p:cNvSpPr>
              <a:spLocks noChangeAspect="1" noChangeShapeType="1"/>
            </p:cNvSpPr>
            <p:nvPr/>
          </p:nvSpPr>
          <p:spPr bwMode="auto">
            <a:xfrm flipH="1" flipV="1">
              <a:off x="2193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6" name="Line 1020"/>
            <p:cNvSpPr>
              <a:spLocks noChangeAspect="1" noChangeShapeType="1"/>
            </p:cNvSpPr>
            <p:nvPr/>
          </p:nvSpPr>
          <p:spPr bwMode="auto">
            <a:xfrm flipH="1" flipV="1">
              <a:off x="2193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7" name="Line 1021"/>
            <p:cNvSpPr>
              <a:spLocks noChangeAspect="1" noChangeShapeType="1"/>
            </p:cNvSpPr>
            <p:nvPr/>
          </p:nvSpPr>
          <p:spPr bwMode="auto">
            <a:xfrm flipV="1">
              <a:off x="2193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8" name="Line 1022"/>
            <p:cNvSpPr>
              <a:spLocks noChangeAspect="1" noChangeShapeType="1"/>
            </p:cNvSpPr>
            <p:nvPr/>
          </p:nvSpPr>
          <p:spPr bwMode="auto">
            <a:xfrm flipV="1">
              <a:off x="2193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19" name="Line 1023"/>
            <p:cNvSpPr>
              <a:spLocks noChangeAspect="1" noChangeShapeType="1"/>
            </p:cNvSpPr>
            <p:nvPr/>
          </p:nvSpPr>
          <p:spPr bwMode="auto">
            <a:xfrm flipV="1">
              <a:off x="2195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0" name="Line 1024"/>
            <p:cNvSpPr>
              <a:spLocks noChangeAspect="1" noChangeShapeType="1"/>
            </p:cNvSpPr>
            <p:nvPr/>
          </p:nvSpPr>
          <p:spPr bwMode="auto">
            <a:xfrm flipV="1">
              <a:off x="2197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1" name="Line 1025"/>
            <p:cNvSpPr>
              <a:spLocks noChangeAspect="1" noChangeShapeType="1"/>
            </p:cNvSpPr>
            <p:nvPr/>
          </p:nvSpPr>
          <p:spPr bwMode="auto">
            <a:xfrm flipV="1">
              <a:off x="2200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2" name="Line 1026"/>
            <p:cNvSpPr>
              <a:spLocks noChangeAspect="1" noChangeShapeType="1"/>
            </p:cNvSpPr>
            <p:nvPr/>
          </p:nvSpPr>
          <p:spPr bwMode="auto">
            <a:xfrm>
              <a:off x="2203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3" name="Line 1027"/>
            <p:cNvSpPr>
              <a:spLocks noChangeAspect="1" noChangeShapeType="1"/>
            </p:cNvSpPr>
            <p:nvPr/>
          </p:nvSpPr>
          <p:spPr bwMode="auto">
            <a:xfrm>
              <a:off x="2206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4" name="Line 1028"/>
            <p:cNvSpPr>
              <a:spLocks noChangeAspect="1" noChangeShapeType="1"/>
            </p:cNvSpPr>
            <p:nvPr/>
          </p:nvSpPr>
          <p:spPr bwMode="auto">
            <a:xfrm>
              <a:off x="2209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5" name="Line 1029"/>
            <p:cNvSpPr>
              <a:spLocks noChangeAspect="1" noChangeShapeType="1"/>
            </p:cNvSpPr>
            <p:nvPr/>
          </p:nvSpPr>
          <p:spPr bwMode="auto">
            <a:xfrm>
              <a:off x="2211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6" name="Line 1030"/>
            <p:cNvSpPr>
              <a:spLocks noChangeAspect="1" noChangeShapeType="1"/>
            </p:cNvSpPr>
            <p:nvPr/>
          </p:nvSpPr>
          <p:spPr bwMode="auto">
            <a:xfrm>
              <a:off x="2212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7" name="Freeform 1031"/>
            <p:cNvSpPr>
              <a:spLocks noChangeAspect="1"/>
            </p:cNvSpPr>
            <p:nvPr/>
          </p:nvSpPr>
          <p:spPr bwMode="auto">
            <a:xfrm>
              <a:off x="2149" y="2914"/>
              <a:ext cx="21" cy="20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8" name="Line 1032"/>
            <p:cNvSpPr>
              <a:spLocks noChangeAspect="1" noChangeShapeType="1"/>
            </p:cNvSpPr>
            <p:nvPr/>
          </p:nvSpPr>
          <p:spPr bwMode="auto">
            <a:xfrm flipH="1">
              <a:off x="2170" y="2924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29" name="Line 1033"/>
            <p:cNvSpPr>
              <a:spLocks noChangeAspect="1" noChangeShapeType="1"/>
            </p:cNvSpPr>
            <p:nvPr/>
          </p:nvSpPr>
          <p:spPr bwMode="auto">
            <a:xfrm flipH="1">
              <a:off x="2168" y="2927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0" name="Line 1034"/>
            <p:cNvSpPr>
              <a:spLocks noChangeAspect="1" noChangeShapeType="1"/>
            </p:cNvSpPr>
            <p:nvPr/>
          </p:nvSpPr>
          <p:spPr bwMode="auto">
            <a:xfrm flipH="1">
              <a:off x="2166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1" name="Line 1035"/>
            <p:cNvSpPr>
              <a:spLocks noChangeAspect="1" noChangeShapeType="1"/>
            </p:cNvSpPr>
            <p:nvPr/>
          </p:nvSpPr>
          <p:spPr bwMode="auto">
            <a:xfrm flipH="1">
              <a:off x="216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2" name="Line 1036"/>
            <p:cNvSpPr>
              <a:spLocks noChangeAspect="1" noChangeShapeType="1"/>
            </p:cNvSpPr>
            <p:nvPr/>
          </p:nvSpPr>
          <p:spPr bwMode="auto">
            <a:xfrm flipH="1">
              <a:off x="2159" y="293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3" name="Line 1037"/>
            <p:cNvSpPr>
              <a:spLocks noChangeAspect="1" noChangeShapeType="1"/>
            </p:cNvSpPr>
            <p:nvPr/>
          </p:nvSpPr>
          <p:spPr bwMode="auto">
            <a:xfrm flipH="1" flipV="1">
              <a:off x="2156" y="293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4" name="Line 1038"/>
            <p:cNvSpPr>
              <a:spLocks noChangeAspect="1" noChangeShapeType="1"/>
            </p:cNvSpPr>
            <p:nvPr/>
          </p:nvSpPr>
          <p:spPr bwMode="auto">
            <a:xfrm flipH="1" flipV="1">
              <a:off x="2153" y="2932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5" name="Line 1039"/>
            <p:cNvSpPr>
              <a:spLocks noChangeAspect="1" noChangeShapeType="1"/>
            </p:cNvSpPr>
            <p:nvPr/>
          </p:nvSpPr>
          <p:spPr bwMode="auto">
            <a:xfrm flipH="1" flipV="1">
              <a:off x="2151" y="293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6" name="Line 1040"/>
            <p:cNvSpPr>
              <a:spLocks noChangeAspect="1" noChangeShapeType="1"/>
            </p:cNvSpPr>
            <p:nvPr/>
          </p:nvSpPr>
          <p:spPr bwMode="auto">
            <a:xfrm flipH="1" flipV="1">
              <a:off x="2150" y="2927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7" name="Line 1041"/>
            <p:cNvSpPr>
              <a:spLocks noChangeAspect="1" noChangeShapeType="1"/>
            </p:cNvSpPr>
            <p:nvPr/>
          </p:nvSpPr>
          <p:spPr bwMode="auto">
            <a:xfrm flipH="1" flipV="1">
              <a:off x="2149" y="2924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8" name="Line 1042"/>
            <p:cNvSpPr>
              <a:spLocks noChangeAspect="1" noChangeShapeType="1"/>
            </p:cNvSpPr>
            <p:nvPr/>
          </p:nvSpPr>
          <p:spPr bwMode="auto">
            <a:xfrm flipV="1">
              <a:off x="2149" y="2921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39" name="Line 1043"/>
            <p:cNvSpPr>
              <a:spLocks noChangeAspect="1" noChangeShapeType="1"/>
            </p:cNvSpPr>
            <p:nvPr/>
          </p:nvSpPr>
          <p:spPr bwMode="auto">
            <a:xfrm flipV="1">
              <a:off x="2150" y="2918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0" name="Line 1044"/>
            <p:cNvSpPr>
              <a:spLocks noChangeAspect="1" noChangeShapeType="1"/>
            </p:cNvSpPr>
            <p:nvPr/>
          </p:nvSpPr>
          <p:spPr bwMode="auto">
            <a:xfrm flipV="1">
              <a:off x="2151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1" name="Line 1045"/>
            <p:cNvSpPr>
              <a:spLocks noChangeAspect="1" noChangeShapeType="1"/>
            </p:cNvSpPr>
            <p:nvPr/>
          </p:nvSpPr>
          <p:spPr bwMode="auto">
            <a:xfrm flipV="1">
              <a:off x="215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2" name="Line 1046"/>
            <p:cNvSpPr>
              <a:spLocks noChangeAspect="1" noChangeShapeType="1"/>
            </p:cNvSpPr>
            <p:nvPr/>
          </p:nvSpPr>
          <p:spPr bwMode="auto">
            <a:xfrm flipV="1">
              <a:off x="2156" y="2914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3" name="Line 1047"/>
            <p:cNvSpPr>
              <a:spLocks noChangeAspect="1" noChangeShapeType="1"/>
            </p:cNvSpPr>
            <p:nvPr/>
          </p:nvSpPr>
          <p:spPr bwMode="auto">
            <a:xfrm>
              <a:off x="2159" y="2914"/>
              <a:ext cx="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4" name="Line 1048"/>
            <p:cNvSpPr>
              <a:spLocks noChangeAspect="1" noChangeShapeType="1"/>
            </p:cNvSpPr>
            <p:nvPr/>
          </p:nvSpPr>
          <p:spPr bwMode="auto">
            <a:xfrm>
              <a:off x="2163" y="2914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5" name="Line 1049"/>
            <p:cNvSpPr>
              <a:spLocks noChangeAspect="1" noChangeShapeType="1"/>
            </p:cNvSpPr>
            <p:nvPr/>
          </p:nvSpPr>
          <p:spPr bwMode="auto">
            <a:xfrm>
              <a:off x="2166" y="291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6" name="Line 1050"/>
            <p:cNvSpPr>
              <a:spLocks noChangeAspect="1" noChangeShapeType="1"/>
            </p:cNvSpPr>
            <p:nvPr/>
          </p:nvSpPr>
          <p:spPr bwMode="auto">
            <a:xfrm>
              <a:off x="2168" y="2918"/>
              <a:ext cx="2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7" name="Line 1051"/>
            <p:cNvSpPr>
              <a:spLocks noChangeAspect="1" noChangeShapeType="1"/>
            </p:cNvSpPr>
            <p:nvPr/>
          </p:nvSpPr>
          <p:spPr bwMode="auto">
            <a:xfrm>
              <a:off x="2170" y="2921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48" name="Rectangle 1052"/>
            <p:cNvSpPr>
              <a:spLocks noChangeAspect="1" noChangeArrowheads="1"/>
            </p:cNvSpPr>
            <p:nvPr/>
          </p:nvSpPr>
          <p:spPr bwMode="auto">
            <a:xfrm>
              <a:off x="2143" y="2750"/>
              <a:ext cx="114" cy="124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50000">
                  <a:schemeClr val="folHlink"/>
                </a:gs>
                <a:gs pos="100000">
                  <a:schemeClr val="hlink"/>
                </a:gs>
              </a:gsLst>
              <a:lin ang="5400000" scaled="1"/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1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849" name="Line 1053"/>
            <p:cNvSpPr>
              <a:spLocks noChangeAspect="1" noChangeShapeType="1"/>
            </p:cNvSpPr>
            <p:nvPr/>
          </p:nvSpPr>
          <p:spPr bwMode="auto">
            <a:xfrm flipH="1">
              <a:off x="2142" y="2875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0" name="Line 1054"/>
            <p:cNvSpPr>
              <a:spLocks noChangeAspect="1" noChangeShapeType="1"/>
            </p:cNvSpPr>
            <p:nvPr/>
          </p:nvSpPr>
          <p:spPr bwMode="auto">
            <a:xfrm flipV="1">
              <a:off x="2142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1" name="Line 1055"/>
            <p:cNvSpPr>
              <a:spLocks noChangeAspect="1" noChangeShapeType="1"/>
            </p:cNvSpPr>
            <p:nvPr/>
          </p:nvSpPr>
          <p:spPr bwMode="auto">
            <a:xfrm>
              <a:off x="2142" y="2751"/>
              <a:ext cx="1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2" name="Line 1056"/>
            <p:cNvSpPr>
              <a:spLocks noChangeAspect="1" noChangeShapeType="1"/>
            </p:cNvSpPr>
            <p:nvPr/>
          </p:nvSpPr>
          <p:spPr bwMode="auto">
            <a:xfrm>
              <a:off x="2257" y="2751"/>
              <a:ext cx="0" cy="1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3" name="Freeform 1057"/>
            <p:cNvSpPr>
              <a:spLocks noChangeAspect="1"/>
            </p:cNvSpPr>
            <p:nvPr/>
          </p:nvSpPr>
          <p:spPr bwMode="auto">
            <a:xfrm>
              <a:off x="2286" y="2752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4" name="Freeform 1058"/>
            <p:cNvSpPr>
              <a:spLocks noChangeAspect="1"/>
            </p:cNvSpPr>
            <p:nvPr/>
          </p:nvSpPr>
          <p:spPr bwMode="auto">
            <a:xfrm>
              <a:off x="2342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5" name="Freeform 1059"/>
            <p:cNvSpPr>
              <a:spLocks noChangeAspect="1"/>
            </p:cNvSpPr>
            <p:nvPr/>
          </p:nvSpPr>
          <p:spPr bwMode="auto">
            <a:xfrm>
              <a:off x="2395" y="2752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6" name="Freeform 1060"/>
            <p:cNvSpPr>
              <a:spLocks noChangeAspect="1"/>
            </p:cNvSpPr>
            <p:nvPr/>
          </p:nvSpPr>
          <p:spPr bwMode="auto">
            <a:xfrm>
              <a:off x="2286" y="2795"/>
              <a:ext cx="25" cy="25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3"/>
                  </a:lnTo>
                  <a:lnTo>
                    <a:pt x="151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7" name="Freeform 1061"/>
            <p:cNvSpPr>
              <a:spLocks noChangeAspect="1"/>
            </p:cNvSpPr>
            <p:nvPr/>
          </p:nvSpPr>
          <p:spPr bwMode="auto">
            <a:xfrm>
              <a:off x="2342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2" y="142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8" name="Freeform 1062"/>
            <p:cNvSpPr>
              <a:spLocks noChangeAspect="1"/>
            </p:cNvSpPr>
            <p:nvPr/>
          </p:nvSpPr>
          <p:spPr bwMode="auto">
            <a:xfrm>
              <a:off x="2395" y="2795"/>
              <a:ext cx="25" cy="25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3"/>
                  </a:lnTo>
                  <a:lnTo>
                    <a:pt x="152" y="118"/>
                  </a:lnTo>
                  <a:lnTo>
                    <a:pt x="149" y="131"/>
                  </a:lnTo>
                  <a:lnTo>
                    <a:pt x="141" y="142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2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59" name="Freeform 1063"/>
            <p:cNvSpPr>
              <a:spLocks noChangeAspect="1"/>
            </p:cNvSpPr>
            <p:nvPr/>
          </p:nvSpPr>
          <p:spPr bwMode="auto">
            <a:xfrm>
              <a:off x="2286" y="2839"/>
              <a:ext cx="25" cy="2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1" y="35"/>
                  </a:lnTo>
                  <a:lnTo>
                    <a:pt x="151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0" name="Freeform 1064"/>
            <p:cNvSpPr>
              <a:spLocks noChangeAspect="1"/>
            </p:cNvSpPr>
            <p:nvPr/>
          </p:nvSpPr>
          <p:spPr bwMode="auto">
            <a:xfrm>
              <a:off x="2342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3"/>
                  </a:lnTo>
                  <a:lnTo>
                    <a:pt x="142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2" y="142"/>
                  </a:lnTo>
                  <a:lnTo>
                    <a:pt x="132" y="150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1" name="Freeform 1065"/>
            <p:cNvSpPr>
              <a:spLocks noChangeAspect="1"/>
            </p:cNvSpPr>
            <p:nvPr/>
          </p:nvSpPr>
          <p:spPr bwMode="auto">
            <a:xfrm>
              <a:off x="2395" y="2839"/>
              <a:ext cx="25" cy="2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3"/>
                  </a:lnTo>
                  <a:lnTo>
                    <a:pt x="141" y="10"/>
                  </a:lnTo>
                  <a:lnTo>
                    <a:pt x="149" y="21"/>
                  </a:lnTo>
                  <a:lnTo>
                    <a:pt x="152" y="35"/>
                  </a:lnTo>
                  <a:lnTo>
                    <a:pt x="152" y="118"/>
                  </a:lnTo>
                  <a:lnTo>
                    <a:pt x="149" y="132"/>
                  </a:lnTo>
                  <a:lnTo>
                    <a:pt x="141" y="142"/>
                  </a:lnTo>
                  <a:lnTo>
                    <a:pt x="131" y="150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50"/>
                  </a:lnTo>
                  <a:lnTo>
                    <a:pt x="10" y="142"/>
                  </a:lnTo>
                  <a:lnTo>
                    <a:pt x="2" y="132"/>
                  </a:lnTo>
                  <a:lnTo>
                    <a:pt x="0" y="118"/>
                  </a:lnTo>
                  <a:lnTo>
                    <a:pt x="0" y="35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2" name="Line 1066"/>
            <p:cNvSpPr>
              <a:spLocks noChangeAspect="1" noChangeShapeType="1"/>
            </p:cNvSpPr>
            <p:nvPr/>
          </p:nvSpPr>
          <p:spPr bwMode="auto">
            <a:xfrm>
              <a:off x="2015" y="275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3" name="Line 1067"/>
            <p:cNvSpPr>
              <a:spLocks noChangeAspect="1" noChangeShapeType="1"/>
            </p:cNvSpPr>
            <p:nvPr/>
          </p:nvSpPr>
          <p:spPr bwMode="auto">
            <a:xfrm>
              <a:off x="2015" y="276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4" name="Line 1068"/>
            <p:cNvSpPr>
              <a:spLocks noChangeAspect="1" noChangeShapeType="1"/>
            </p:cNvSpPr>
            <p:nvPr/>
          </p:nvSpPr>
          <p:spPr bwMode="auto">
            <a:xfrm>
              <a:off x="2015" y="27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5" name="Line 1069"/>
            <p:cNvSpPr>
              <a:spLocks noChangeAspect="1" noChangeShapeType="1"/>
            </p:cNvSpPr>
            <p:nvPr/>
          </p:nvSpPr>
          <p:spPr bwMode="auto">
            <a:xfrm>
              <a:off x="2015" y="279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6" name="Line 1070"/>
            <p:cNvSpPr>
              <a:spLocks noChangeAspect="1" noChangeShapeType="1"/>
            </p:cNvSpPr>
            <p:nvPr/>
          </p:nvSpPr>
          <p:spPr bwMode="auto">
            <a:xfrm>
              <a:off x="2015" y="281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7" name="Line 1071"/>
            <p:cNvSpPr>
              <a:spLocks noChangeAspect="1" noChangeShapeType="1"/>
            </p:cNvSpPr>
            <p:nvPr/>
          </p:nvSpPr>
          <p:spPr bwMode="auto">
            <a:xfrm>
              <a:off x="2015" y="282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8" name="Line 1072"/>
            <p:cNvSpPr>
              <a:spLocks noChangeAspect="1" noChangeShapeType="1"/>
            </p:cNvSpPr>
            <p:nvPr/>
          </p:nvSpPr>
          <p:spPr bwMode="auto">
            <a:xfrm>
              <a:off x="2015" y="284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69" name="Line 1073"/>
            <p:cNvSpPr>
              <a:spLocks noChangeAspect="1" noChangeShapeType="1"/>
            </p:cNvSpPr>
            <p:nvPr/>
          </p:nvSpPr>
          <p:spPr bwMode="auto">
            <a:xfrm>
              <a:off x="2015" y="285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0" name="Line 1074"/>
            <p:cNvSpPr>
              <a:spLocks noChangeAspect="1" noChangeShapeType="1"/>
            </p:cNvSpPr>
            <p:nvPr/>
          </p:nvSpPr>
          <p:spPr bwMode="auto">
            <a:xfrm>
              <a:off x="2015" y="287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1" name="Line 1075"/>
            <p:cNvSpPr>
              <a:spLocks noChangeAspect="1" noChangeShapeType="1"/>
            </p:cNvSpPr>
            <p:nvPr/>
          </p:nvSpPr>
          <p:spPr bwMode="auto">
            <a:xfrm>
              <a:off x="2015" y="2885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2" name="Freeform 1076"/>
            <p:cNvSpPr>
              <a:spLocks noChangeAspect="1"/>
            </p:cNvSpPr>
            <p:nvPr/>
          </p:nvSpPr>
          <p:spPr bwMode="auto">
            <a:xfrm>
              <a:off x="2440" y="2766"/>
              <a:ext cx="91" cy="78"/>
            </a:xfrm>
            <a:custGeom>
              <a:avLst/>
              <a:gdLst>
                <a:gd name="T0" fmla="*/ 0 w 540"/>
                <a:gd name="T1" fmla="*/ 0 h 467"/>
                <a:gd name="T2" fmla="*/ 0 w 540"/>
                <a:gd name="T3" fmla="*/ 0 h 467"/>
                <a:gd name="T4" fmla="*/ 1 w 540"/>
                <a:gd name="T5" fmla="*/ 0 h 467"/>
                <a:gd name="T6" fmla="*/ 0 w 540"/>
                <a:gd name="T7" fmla="*/ 0 h 467"/>
                <a:gd name="T8" fmla="*/ 0 w 540"/>
                <a:gd name="T9" fmla="*/ 0 h 467"/>
                <a:gd name="T10" fmla="*/ 0 w 540"/>
                <a:gd name="T11" fmla="*/ 0 h 467"/>
                <a:gd name="T12" fmla="*/ 0 w 540"/>
                <a:gd name="T13" fmla="*/ 0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0"/>
                <a:gd name="T22" fmla="*/ 0 h 467"/>
                <a:gd name="T23" fmla="*/ 540 w 540"/>
                <a:gd name="T24" fmla="*/ 467 h 4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0" h="467">
                  <a:moveTo>
                    <a:pt x="134" y="0"/>
                  </a:moveTo>
                  <a:lnTo>
                    <a:pt x="405" y="0"/>
                  </a:lnTo>
                  <a:lnTo>
                    <a:pt x="540" y="233"/>
                  </a:lnTo>
                  <a:lnTo>
                    <a:pt x="405" y="467"/>
                  </a:lnTo>
                  <a:lnTo>
                    <a:pt x="134" y="467"/>
                  </a:lnTo>
                  <a:lnTo>
                    <a:pt x="0" y="23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3" name="Line 1077"/>
            <p:cNvSpPr>
              <a:spLocks noChangeAspect="1" noChangeShapeType="1"/>
            </p:cNvSpPr>
            <p:nvPr/>
          </p:nvSpPr>
          <p:spPr bwMode="auto">
            <a:xfrm flipH="1" flipV="1">
              <a:off x="2440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4" name="Line 1078"/>
            <p:cNvSpPr>
              <a:spLocks noChangeAspect="1" noChangeShapeType="1"/>
            </p:cNvSpPr>
            <p:nvPr/>
          </p:nvSpPr>
          <p:spPr bwMode="auto">
            <a:xfrm flipV="1">
              <a:off x="2440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5" name="Line 1079"/>
            <p:cNvSpPr>
              <a:spLocks noChangeAspect="1" noChangeShapeType="1"/>
            </p:cNvSpPr>
            <p:nvPr/>
          </p:nvSpPr>
          <p:spPr bwMode="auto">
            <a:xfrm>
              <a:off x="2463" y="2766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6" name="Line 1080"/>
            <p:cNvSpPr>
              <a:spLocks noChangeAspect="1" noChangeShapeType="1"/>
            </p:cNvSpPr>
            <p:nvPr/>
          </p:nvSpPr>
          <p:spPr bwMode="auto">
            <a:xfrm>
              <a:off x="2508" y="2766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7" name="Line 1081"/>
            <p:cNvSpPr>
              <a:spLocks noChangeAspect="1" noChangeShapeType="1"/>
            </p:cNvSpPr>
            <p:nvPr/>
          </p:nvSpPr>
          <p:spPr bwMode="auto">
            <a:xfrm flipH="1">
              <a:off x="2508" y="2805"/>
              <a:ext cx="23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878" name="Line 1082"/>
            <p:cNvSpPr>
              <a:spLocks noChangeAspect="1" noChangeShapeType="1"/>
            </p:cNvSpPr>
            <p:nvPr/>
          </p:nvSpPr>
          <p:spPr bwMode="auto">
            <a:xfrm flipH="1">
              <a:off x="2463" y="2844"/>
              <a:ext cx="4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3" name="直線コネクタ 172"/>
          <p:cNvCxnSpPr/>
          <p:nvPr/>
        </p:nvCxnSpPr>
        <p:spPr bwMode="auto">
          <a:xfrm>
            <a:off x="2825674" y="6280179"/>
            <a:ext cx="739775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35"/>
          <p:cNvGrpSpPr>
            <a:grpSpLocks noChangeAspect="1"/>
          </p:cNvGrpSpPr>
          <p:nvPr/>
        </p:nvGrpSpPr>
        <p:grpSpPr bwMode="auto">
          <a:xfrm>
            <a:off x="3473265" y="6172229"/>
            <a:ext cx="396840" cy="185737"/>
            <a:chOff x="2394" y="3422"/>
            <a:chExt cx="450" cy="210"/>
          </a:xfrm>
        </p:grpSpPr>
        <p:sp>
          <p:nvSpPr>
            <p:cNvPr id="496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7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98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9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0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1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2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3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4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5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6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7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8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09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0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1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2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3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4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5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6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7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8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19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0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1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2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3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4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5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6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7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8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29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0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1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2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3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4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5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6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7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8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39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0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1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2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3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4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5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6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7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8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49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0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1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2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3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4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5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6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7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8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59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0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1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2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3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4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5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6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7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8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69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0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1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2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3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4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5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6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7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8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79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0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1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2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3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4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5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6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7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8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89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0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1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2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3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4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5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6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7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8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599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0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1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2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3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4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5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6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7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8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09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0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1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2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3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4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5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6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7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8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19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0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1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2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3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4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5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6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7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8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29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0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1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2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3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4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5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6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7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8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39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0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1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2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3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4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5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6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7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8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49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0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1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2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3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4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5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6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7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8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59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0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1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2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3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4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5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6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7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8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69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0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1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2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3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4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5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6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7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8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79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680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1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2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3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4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5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6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7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8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89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0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1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2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693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19" name="Group 35"/>
          <p:cNvGrpSpPr>
            <a:grpSpLocks noChangeAspect="1"/>
          </p:cNvGrpSpPr>
          <p:nvPr/>
        </p:nvGrpSpPr>
        <p:grpSpPr bwMode="auto">
          <a:xfrm>
            <a:off x="2446243" y="6197629"/>
            <a:ext cx="398428" cy="185737"/>
            <a:chOff x="2394" y="3422"/>
            <a:chExt cx="450" cy="210"/>
          </a:xfrm>
        </p:grpSpPr>
        <p:sp>
          <p:nvSpPr>
            <p:cNvPr id="281" name="AutoShape 36"/>
            <p:cNvSpPr>
              <a:spLocks noChangeAspect="1" noChangeArrowheads="1" noTextEdit="1"/>
            </p:cNvSpPr>
            <p:nvPr/>
          </p:nvSpPr>
          <p:spPr bwMode="auto">
            <a:xfrm>
              <a:off x="2394" y="3422"/>
              <a:ext cx="450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2" name="Rectangle 37"/>
            <p:cNvSpPr>
              <a:spLocks noChangeAspect="1" noChangeArrowheads="1"/>
            </p:cNvSpPr>
            <p:nvPr/>
          </p:nvSpPr>
          <p:spPr bwMode="auto">
            <a:xfrm>
              <a:off x="2395" y="3473"/>
              <a:ext cx="368" cy="15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89" name="Line 38"/>
            <p:cNvSpPr>
              <a:spLocks noChangeAspect="1" noChangeShapeType="1"/>
            </p:cNvSpPr>
            <p:nvPr/>
          </p:nvSpPr>
          <p:spPr bwMode="auto">
            <a:xfrm flipH="1">
              <a:off x="2395" y="3631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1" name="Line 39"/>
            <p:cNvSpPr>
              <a:spLocks noChangeAspect="1" noChangeShapeType="1"/>
            </p:cNvSpPr>
            <p:nvPr/>
          </p:nvSpPr>
          <p:spPr bwMode="auto">
            <a:xfrm flipV="1">
              <a:off x="2395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2" name="Line 4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3" name="Line 41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7" name="Freeform 42"/>
            <p:cNvSpPr>
              <a:spLocks noChangeAspect="1"/>
            </p:cNvSpPr>
            <p:nvPr/>
          </p:nvSpPr>
          <p:spPr bwMode="auto">
            <a:xfrm>
              <a:off x="2763" y="3425"/>
              <a:ext cx="79" cy="206"/>
            </a:xfrm>
            <a:custGeom>
              <a:avLst/>
              <a:gdLst>
                <a:gd name="T0" fmla="*/ 0 w 733"/>
                <a:gd name="T1" fmla="*/ 0 h 1906"/>
                <a:gd name="T2" fmla="*/ 0 w 733"/>
                <a:gd name="T3" fmla="*/ 0 h 1906"/>
                <a:gd name="T4" fmla="*/ 0 w 733"/>
                <a:gd name="T5" fmla="*/ 0 h 1906"/>
                <a:gd name="T6" fmla="*/ 0 w 733"/>
                <a:gd name="T7" fmla="*/ 0 h 1906"/>
                <a:gd name="T8" fmla="*/ 0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B5B507"/>
            </a:solidFill>
            <a:ln w="0">
              <a:solidFill>
                <a:srgbClr val="4648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98" name="Line 43"/>
            <p:cNvSpPr>
              <a:spLocks noChangeAspect="1" noChangeShapeType="1"/>
            </p:cNvSpPr>
            <p:nvPr/>
          </p:nvSpPr>
          <p:spPr bwMode="auto">
            <a:xfrm flipV="1">
              <a:off x="2763" y="3582"/>
              <a:ext cx="79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6" name="Line 44"/>
            <p:cNvSpPr>
              <a:spLocks noChangeAspect="1" noChangeShapeType="1"/>
            </p:cNvSpPr>
            <p:nvPr/>
          </p:nvSpPr>
          <p:spPr bwMode="auto">
            <a:xfrm flipV="1">
              <a:off x="2842" y="3425"/>
              <a:ext cx="0" cy="1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7" name="Line 45"/>
            <p:cNvSpPr>
              <a:spLocks noChangeAspect="1" noChangeShapeType="1"/>
            </p:cNvSpPr>
            <p:nvPr/>
          </p:nvSpPr>
          <p:spPr bwMode="auto">
            <a:xfrm flipH="1">
              <a:off x="2763" y="3425"/>
              <a:ext cx="7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8" name="Line 46"/>
            <p:cNvSpPr>
              <a:spLocks noChangeAspect="1" noChangeShapeType="1"/>
            </p:cNvSpPr>
            <p:nvPr/>
          </p:nvSpPr>
          <p:spPr bwMode="auto">
            <a:xfrm>
              <a:off x="2763" y="3473"/>
              <a:ext cx="0" cy="15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09" name="Freeform 47"/>
            <p:cNvSpPr>
              <a:spLocks noChangeAspect="1"/>
            </p:cNvSpPr>
            <p:nvPr/>
          </p:nvSpPr>
          <p:spPr bwMode="auto">
            <a:xfrm>
              <a:off x="2395" y="3425"/>
              <a:ext cx="445" cy="48"/>
            </a:xfrm>
            <a:custGeom>
              <a:avLst/>
              <a:gdLst>
                <a:gd name="T0" fmla="*/ 0 w 4133"/>
                <a:gd name="T1" fmla="*/ 0 h 445"/>
                <a:gd name="T2" fmla="*/ 1 w 4133"/>
                <a:gd name="T3" fmla="*/ 0 h 445"/>
                <a:gd name="T4" fmla="*/ 0 w 4133"/>
                <a:gd name="T5" fmla="*/ 0 h 445"/>
                <a:gd name="T6" fmla="*/ 0 w 4133"/>
                <a:gd name="T7" fmla="*/ 0 h 445"/>
                <a:gd name="T8" fmla="*/ 0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FFF99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0" name="Line 48"/>
            <p:cNvSpPr>
              <a:spLocks noChangeAspect="1" noChangeShapeType="1"/>
            </p:cNvSpPr>
            <p:nvPr/>
          </p:nvSpPr>
          <p:spPr bwMode="auto">
            <a:xfrm flipH="1">
              <a:off x="2473" y="3425"/>
              <a:ext cx="36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1" name="Line 49"/>
            <p:cNvSpPr>
              <a:spLocks noChangeAspect="1" noChangeShapeType="1"/>
            </p:cNvSpPr>
            <p:nvPr/>
          </p:nvSpPr>
          <p:spPr bwMode="auto">
            <a:xfrm flipH="1">
              <a:off x="2395" y="3425"/>
              <a:ext cx="78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2" name="Line 50"/>
            <p:cNvSpPr>
              <a:spLocks noChangeAspect="1" noChangeShapeType="1"/>
            </p:cNvSpPr>
            <p:nvPr/>
          </p:nvSpPr>
          <p:spPr bwMode="auto">
            <a:xfrm>
              <a:off x="2395" y="3473"/>
              <a:ext cx="3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3" name="Line 51"/>
            <p:cNvSpPr>
              <a:spLocks noChangeAspect="1" noChangeShapeType="1"/>
            </p:cNvSpPr>
            <p:nvPr/>
          </p:nvSpPr>
          <p:spPr bwMode="auto">
            <a:xfrm flipV="1">
              <a:off x="2763" y="3425"/>
              <a:ext cx="77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4" name="Freeform 52"/>
            <p:cNvSpPr>
              <a:spLocks noChangeAspect="1"/>
            </p:cNvSpPr>
            <p:nvPr/>
          </p:nvSpPr>
          <p:spPr bwMode="auto">
            <a:xfrm>
              <a:off x="2710" y="3595"/>
              <a:ext cx="22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3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5" name="Line 53"/>
            <p:cNvSpPr>
              <a:spLocks noChangeAspect="1" noChangeShapeType="1"/>
            </p:cNvSpPr>
            <p:nvPr/>
          </p:nvSpPr>
          <p:spPr bwMode="auto">
            <a:xfrm flipH="1">
              <a:off x="2731" y="3606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6" name="Line 54"/>
            <p:cNvSpPr>
              <a:spLocks noChangeAspect="1" noChangeShapeType="1"/>
            </p:cNvSpPr>
            <p:nvPr/>
          </p:nvSpPr>
          <p:spPr bwMode="auto">
            <a:xfrm flipH="1">
              <a:off x="273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7" name="Line 55"/>
            <p:cNvSpPr>
              <a:spLocks noChangeAspect="1" noChangeShapeType="1"/>
            </p:cNvSpPr>
            <p:nvPr/>
          </p:nvSpPr>
          <p:spPr bwMode="auto">
            <a:xfrm flipH="1">
              <a:off x="2729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8" name="Line 56"/>
            <p:cNvSpPr>
              <a:spLocks noChangeAspect="1" noChangeShapeType="1"/>
            </p:cNvSpPr>
            <p:nvPr/>
          </p:nvSpPr>
          <p:spPr bwMode="auto">
            <a:xfrm flipH="1">
              <a:off x="272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19" name="Line 57"/>
            <p:cNvSpPr>
              <a:spLocks noChangeAspect="1" noChangeShapeType="1"/>
            </p:cNvSpPr>
            <p:nvPr/>
          </p:nvSpPr>
          <p:spPr bwMode="auto">
            <a:xfrm flipH="1">
              <a:off x="2724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0" name="Line 58"/>
            <p:cNvSpPr>
              <a:spLocks noChangeAspect="1" noChangeShapeType="1"/>
            </p:cNvSpPr>
            <p:nvPr/>
          </p:nvSpPr>
          <p:spPr bwMode="auto">
            <a:xfrm flipH="1">
              <a:off x="272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1" name="Line 59"/>
            <p:cNvSpPr>
              <a:spLocks noChangeAspect="1" noChangeShapeType="1"/>
            </p:cNvSpPr>
            <p:nvPr/>
          </p:nvSpPr>
          <p:spPr bwMode="auto">
            <a:xfrm flipH="1" flipV="1">
              <a:off x="2718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2" name="Line 60"/>
            <p:cNvSpPr>
              <a:spLocks noChangeAspect="1" noChangeShapeType="1"/>
            </p:cNvSpPr>
            <p:nvPr/>
          </p:nvSpPr>
          <p:spPr bwMode="auto">
            <a:xfrm flipH="1" flipV="1">
              <a:off x="2715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3" name="Line 61"/>
            <p:cNvSpPr>
              <a:spLocks noChangeAspect="1" noChangeShapeType="1"/>
            </p:cNvSpPr>
            <p:nvPr/>
          </p:nvSpPr>
          <p:spPr bwMode="auto">
            <a:xfrm flipH="1" flipV="1">
              <a:off x="271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4" name="Line 62"/>
            <p:cNvSpPr>
              <a:spLocks noChangeAspect="1" noChangeShapeType="1"/>
            </p:cNvSpPr>
            <p:nvPr/>
          </p:nvSpPr>
          <p:spPr bwMode="auto">
            <a:xfrm flipH="1" flipV="1">
              <a:off x="2711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5" name="Line 63"/>
            <p:cNvSpPr>
              <a:spLocks noChangeAspect="1" noChangeShapeType="1"/>
            </p:cNvSpPr>
            <p:nvPr/>
          </p:nvSpPr>
          <p:spPr bwMode="auto">
            <a:xfrm flipH="1" flipV="1">
              <a:off x="2710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6" name="Line 64"/>
            <p:cNvSpPr>
              <a:spLocks noChangeAspect="1" noChangeShapeType="1"/>
            </p:cNvSpPr>
            <p:nvPr/>
          </p:nvSpPr>
          <p:spPr bwMode="auto">
            <a:xfrm flipH="1" flipV="1">
              <a:off x="2710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7" name="Line 65"/>
            <p:cNvSpPr>
              <a:spLocks noChangeAspect="1" noChangeShapeType="1"/>
            </p:cNvSpPr>
            <p:nvPr/>
          </p:nvSpPr>
          <p:spPr bwMode="auto">
            <a:xfrm flipV="1">
              <a:off x="2710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8" name="Line 66"/>
            <p:cNvSpPr>
              <a:spLocks noChangeAspect="1" noChangeShapeType="1"/>
            </p:cNvSpPr>
            <p:nvPr/>
          </p:nvSpPr>
          <p:spPr bwMode="auto">
            <a:xfrm flipV="1">
              <a:off x="271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29" name="Line 67"/>
            <p:cNvSpPr>
              <a:spLocks noChangeAspect="1" noChangeShapeType="1"/>
            </p:cNvSpPr>
            <p:nvPr/>
          </p:nvSpPr>
          <p:spPr bwMode="auto">
            <a:xfrm flipV="1">
              <a:off x="2711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0" name="Line 68"/>
            <p:cNvSpPr>
              <a:spLocks noChangeAspect="1" noChangeShapeType="1"/>
            </p:cNvSpPr>
            <p:nvPr/>
          </p:nvSpPr>
          <p:spPr bwMode="auto">
            <a:xfrm flipV="1">
              <a:off x="271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1" name="Line 69"/>
            <p:cNvSpPr>
              <a:spLocks noChangeAspect="1" noChangeShapeType="1"/>
            </p:cNvSpPr>
            <p:nvPr/>
          </p:nvSpPr>
          <p:spPr bwMode="auto">
            <a:xfrm flipV="1">
              <a:off x="2715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2" name="Line 70"/>
            <p:cNvSpPr>
              <a:spLocks noChangeAspect="1" noChangeShapeType="1"/>
            </p:cNvSpPr>
            <p:nvPr/>
          </p:nvSpPr>
          <p:spPr bwMode="auto">
            <a:xfrm flipV="1">
              <a:off x="2718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3" name="Line 71"/>
            <p:cNvSpPr>
              <a:spLocks noChangeAspect="1" noChangeShapeType="1"/>
            </p:cNvSpPr>
            <p:nvPr/>
          </p:nvSpPr>
          <p:spPr bwMode="auto">
            <a:xfrm>
              <a:off x="272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4" name="Line 72"/>
            <p:cNvSpPr>
              <a:spLocks noChangeAspect="1" noChangeShapeType="1"/>
            </p:cNvSpPr>
            <p:nvPr/>
          </p:nvSpPr>
          <p:spPr bwMode="auto">
            <a:xfrm>
              <a:off x="2724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5" name="Line 73"/>
            <p:cNvSpPr>
              <a:spLocks noChangeAspect="1" noChangeShapeType="1"/>
            </p:cNvSpPr>
            <p:nvPr/>
          </p:nvSpPr>
          <p:spPr bwMode="auto">
            <a:xfrm>
              <a:off x="272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6" name="Line 74"/>
            <p:cNvSpPr>
              <a:spLocks noChangeAspect="1" noChangeShapeType="1"/>
            </p:cNvSpPr>
            <p:nvPr/>
          </p:nvSpPr>
          <p:spPr bwMode="auto">
            <a:xfrm>
              <a:off x="2729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7" name="Line 75"/>
            <p:cNvSpPr>
              <a:spLocks noChangeAspect="1" noChangeShapeType="1"/>
            </p:cNvSpPr>
            <p:nvPr/>
          </p:nvSpPr>
          <p:spPr bwMode="auto">
            <a:xfrm>
              <a:off x="2730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8" name="Line 76"/>
            <p:cNvSpPr>
              <a:spLocks noChangeAspect="1" noChangeShapeType="1"/>
            </p:cNvSpPr>
            <p:nvPr/>
          </p:nvSpPr>
          <p:spPr bwMode="auto">
            <a:xfrm>
              <a:off x="2731" y="3603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39" name="Freeform 77"/>
            <p:cNvSpPr>
              <a:spLocks noChangeAspect="1"/>
            </p:cNvSpPr>
            <p:nvPr/>
          </p:nvSpPr>
          <p:spPr bwMode="auto">
            <a:xfrm>
              <a:off x="2677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49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49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0" name="Line 78"/>
            <p:cNvSpPr>
              <a:spLocks noChangeAspect="1" noChangeShapeType="1"/>
            </p:cNvSpPr>
            <p:nvPr/>
          </p:nvSpPr>
          <p:spPr bwMode="auto">
            <a:xfrm flipH="1">
              <a:off x="2698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1" name="Line 79"/>
            <p:cNvSpPr>
              <a:spLocks noChangeAspect="1" noChangeShapeType="1"/>
            </p:cNvSpPr>
            <p:nvPr/>
          </p:nvSpPr>
          <p:spPr bwMode="auto">
            <a:xfrm flipH="1">
              <a:off x="269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2" name="Line 80"/>
            <p:cNvSpPr>
              <a:spLocks noChangeAspect="1" noChangeShapeType="1"/>
            </p:cNvSpPr>
            <p:nvPr/>
          </p:nvSpPr>
          <p:spPr bwMode="auto">
            <a:xfrm flipH="1">
              <a:off x="2695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3" name="Line 81"/>
            <p:cNvSpPr>
              <a:spLocks noChangeAspect="1" noChangeShapeType="1"/>
            </p:cNvSpPr>
            <p:nvPr/>
          </p:nvSpPr>
          <p:spPr bwMode="auto">
            <a:xfrm flipH="1">
              <a:off x="2693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4" name="Line 82"/>
            <p:cNvSpPr>
              <a:spLocks noChangeAspect="1" noChangeShapeType="1"/>
            </p:cNvSpPr>
            <p:nvPr/>
          </p:nvSpPr>
          <p:spPr bwMode="auto">
            <a:xfrm flipH="1">
              <a:off x="2690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5" name="Line 83"/>
            <p:cNvSpPr>
              <a:spLocks noChangeAspect="1" noChangeShapeType="1"/>
            </p:cNvSpPr>
            <p:nvPr/>
          </p:nvSpPr>
          <p:spPr bwMode="auto">
            <a:xfrm flipH="1">
              <a:off x="2688" y="3617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6" name="Line 84"/>
            <p:cNvSpPr>
              <a:spLocks noChangeAspect="1" noChangeShapeType="1"/>
            </p:cNvSpPr>
            <p:nvPr/>
          </p:nvSpPr>
          <p:spPr bwMode="auto">
            <a:xfrm flipH="1" flipV="1">
              <a:off x="2685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7" name="Line 85"/>
            <p:cNvSpPr>
              <a:spLocks noChangeAspect="1" noChangeShapeType="1"/>
            </p:cNvSpPr>
            <p:nvPr/>
          </p:nvSpPr>
          <p:spPr bwMode="auto">
            <a:xfrm flipH="1" flipV="1">
              <a:off x="2682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8" name="Line 86"/>
            <p:cNvSpPr>
              <a:spLocks noChangeAspect="1" noChangeShapeType="1"/>
            </p:cNvSpPr>
            <p:nvPr/>
          </p:nvSpPr>
          <p:spPr bwMode="auto">
            <a:xfrm flipH="1" flipV="1">
              <a:off x="268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49" name="Line 87"/>
            <p:cNvSpPr>
              <a:spLocks noChangeAspect="1" noChangeShapeType="1"/>
            </p:cNvSpPr>
            <p:nvPr/>
          </p:nvSpPr>
          <p:spPr bwMode="auto">
            <a:xfrm flipH="1" flipV="1">
              <a:off x="2678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0" name="Line 88"/>
            <p:cNvSpPr>
              <a:spLocks noChangeAspect="1" noChangeShapeType="1"/>
            </p:cNvSpPr>
            <p:nvPr/>
          </p:nvSpPr>
          <p:spPr bwMode="auto">
            <a:xfrm flipH="1" flipV="1">
              <a:off x="2677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1" name="Line 89"/>
            <p:cNvSpPr>
              <a:spLocks noChangeAspect="1" noChangeShapeType="1"/>
            </p:cNvSpPr>
            <p:nvPr/>
          </p:nvSpPr>
          <p:spPr bwMode="auto">
            <a:xfrm flipH="1" flipV="1">
              <a:off x="2677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2" name="Line 90"/>
            <p:cNvSpPr>
              <a:spLocks noChangeAspect="1" noChangeShapeType="1"/>
            </p:cNvSpPr>
            <p:nvPr/>
          </p:nvSpPr>
          <p:spPr bwMode="auto">
            <a:xfrm flipV="1">
              <a:off x="2677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3" name="Line 91"/>
            <p:cNvSpPr>
              <a:spLocks noChangeAspect="1" noChangeShapeType="1"/>
            </p:cNvSpPr>
            <p:nvPr/>
          </p:nvSpPr>
          <p:spPr bwMode="auto">
            <a:xfrm flipV="1">
              <a:off x="267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4" name="Line 92"/>
            <p:cNvSpPr>
              <a:spLocks noChangeAspect="1" noChangeShapeType="1"/>
            </p:cNvSpPr>
            <p:nvPr/>
          </p:nvSpPr>
          <p:spPr bwMode="auto">
            <a:xfrm flipV="1">
              <a:off x="2678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5" name="Line 93"/>
            <p:cNvSpPr>
              <a:spLocks noChangeAspect="1" noChangeShapeType="1"/>
            </p:cNvSpPr>
            <p:nvPr/>
          </p:nvSpPr>
          <p:spPr bwMode="auto">
            <a:xfrm flipV="1">
              <a:off x="268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6" name="Line 94"/>
            <p:cNvSpPr>
              <a:spLocks noChangeAspect="1" noChangeShapeType="1"/>
            </p:cNvSpPr>
            <p:nvPr/>
          </p:nvSpPr>
          <p:spPr bwMode="auto">
            <a:xfrm flipV="1">
              <a:off x="2682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7" name="Line 95"/>
            <p:cNvSpPr>
              <a:spLocks noChangeAspect="1" noChangeShapeType="1"/>
            </p:cNvSpPr>
            <p:nvPr/>
          </p:nvSpPr>
          <p:spPr bwMode="auto">
            <a:xfrm flipV="1">
              <a:off x="2685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8" name="Line 96"/>
            <p:cNvSpPr>
              <a:spLocks noChangeAspect="1" noChangeShapeType="1"/>
            </p:cNvSpPr>
            <p:nvPr/>
          </p:nvSpPr>
          <p:spPr bwMode="auto">
            <a:xfrm>
              <a:off x="2688" y="3595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59" name="Line 97"/>
            <p:cNvSpPr>
              <a:spLocks noChangeAspect="1" noChangeShapeType="1"/>
            </p:cNvSpPr>
            <p:nvPr/>
          </p:nvSpPr>
          <p:spPr bwMode="auto">
            <a:xfrm>
              <a:off x="2690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0" name="Line 98"/>
            <p:cNvSpPr>
              <a:spLocks noChangeAspect="1" noChangeShapeType="1"/>
            </p:cNvSpPr>
            <p:nvPr/>
          </p:nvSpPr>
          <p:spPr bwMode="auto">
            <a:xfrm>
              <a:off x="2693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1" name="Line 99"/>
            <p:cNvSpPr>
              <a:spLocks noChangeAspect="1" noChangeShapeType="1"/>
            </p:cNvSpPr>
            <p:nvPr/>
          </p:nvSpPr>
          <p:spPr bwMode="auto">
            <a:xfrm>
              <a:off x="2695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2" name="Line 100"/>
            <p:cNvSpPr>
              <a:spLocks noChangeAspect="1" noChangeShapeType="1"/>
            </p:cNvSpPr>
            <p:nvPr/>
          </p:nvSpPr>
          <p:spPr bwMode="auto">
            <a:xfrm>
              <a:off x="269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3" name="Line 101"/>
            <p:cNvSpPr>
              <a:spLocks noChangeAspect="1" noChangeShapeType="1"/>
            </p:cNvSpPr>
            <p:nvPr/>
          </p:nvSpPr>
          <p:spPr bwMode="auto">
            <a:xfrm>
              <a:off x="2698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4" name="Freeform 102"/>
            <p:cNvSpPr>
              <a:spLocks noChangeAspect="1"/>
            </p:cNvSpPr>
            <p:nvPr/>
          </p:nvSpPr>
          <p:spPr bwMode="auto">
            <a:xfrm>
              <a:off x="2644" y="3595"/>
              <a:ext cx="21" cy="22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0"/>
                <a:gd name="T76" fmla="*/ 0 h 200"/>
                <a:gd name="T77" fmla="*/ 200 w 200"/>
                <a:gd name="T78" fmla="*/ 200 h 2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0" h="200">
                  <a:moveTo>
                    <a:pt x="100" y="0"/>
                  </a:moveTo>
                  <a:lnTo>
                    <a:pt x="127" y="4"/>
                  </a:lnTo>
                  <a:lnTo>
                    <a:pt x="151" y="14"/>
                  </a:lnTo>
                  <a:lnTo>
                    <a:pt x="171" y="29"/>
                  </a:lnTo>
                  <a:lnTo>
                    <a:pt x="186" y="49"/>
                  </a:lnTo>
                  <a:lnTo>
                    <a:pt x="196" y="73"/>
                  </a:lnTo>
                  <a:lnTo>
                    <a:pt x="200" y="100"/>
                  </a:lnTo>
                  <a:lnTo>
                    <a:pt x="196" y="127"/>
                  </a:lnTo>
                  <a:lnTo>
                    <a:pt x="186" y="151"/>
                  </a:lnTo>
                  <a:lnTo>
                    <a:pt x="171" y="171"/>
                  </a:lnTo>
                  <a:lnTo>
                    <a:pt x="151" y="186"/>
                  </a:lnTo>
                  <a:lnTo>
                    <a:pt x="127" y="196"/>
                  </a:lnTo>
                  <a:lnTo>
                    <a:pt x="100" y="200"/>
                  </a:lnTo>
                  <a:lnTo>
                    <a:pt x="74" y="196"/>
                  </a:lnTo>
                  <a:lnTo>
                    <a:pt x="50" y="186"/>
                  </a:lnTo>
                  <a:lnTo>
                    <a:pt x="29" y="171"/>
                  </a:lnTo>
                  <a:lnTo>
                    <a:pt x="14" y="151"/>
                  </a:lnTo>
                  <a:lnTo>
                    <a:pt x="4" y="127"/>
                  </a:lnTo>
                  <a:lnTo>
                    <a:pt x="0" y="100"/>
                  </a:lnTo>
                  <a:lnTo>
                    <a:pt x="4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5" name="Line 103"/>
            <p:cNvSpPr>
              <a:spLocks noChangeAspect="1" noChangeShapeType="1"/>
            </p:cNvSpPr>
            <p:nvPr/>
          </p:nvSpPr>
          <p:spPr bwMode="auto">
            <a:xfrm flipH="1">
              <a:off x="2665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6" name="Line 104"/>
            <p:cNvSpPr>
              <a:spLocks noChangeAspect="1" noChangeShapeType="1"/>
            </p:cNvSpPr>
            <p:nvPr/>
          </p:nvSpPr>
          <p:spPr bwMode="auto">
            <a:xfrm flipH="1">
              <a:off x="266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7" name="Line 105"/>
            <p:cNvSpPr>
              <a:spLocks noChangeAspect="1" noChangeShapeType="1"/>
            </p:cNvSpPr>
            <p:nvPr/>
          </p:nvSpPr>
          <p:spPr bwMode="auto">
            <a:xfrm flipH="1">
              <a:off x="2662" y="3612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8" name="Line 106"/>
            <p:cNvSpPr>
              <a:spLocks noChangeAspect="1" noChangeShapeType="1"/>
            </p:cNvSpPr>
            <p:nvPr/>
          </p:nvSpPr>
          <p:spPr bwMode="auto">
            <a:xfrm flipH="1">
              <a:off x="2660" y="3614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69" name="Line 107"/>
            <p:cNvSpPr>
              <a:spLocks noChangeAspect="1" noChangeShapeType="1"/>
            </p:cNvSpPr>
            <p:nvPr/>
          </p:nvSpPr>
          <p:spPr bwMode="auto">
            <a:xfrm flipH="1">
              <a:off x="2657" y="3615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0" name="Line 108"/>
            <p:cNvSpPr>
              <a:spLocks noChangeAspect="1" noChangeShapeType="1"/>
            </p:cNvSpPr>
            <p:nvPr/>
          </p:nvSpPr>
          <p:spPr bwMode="auto">
            <a:xfrm flipH="1">
              <a:off x="2654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1" name="Line 109"/>
            <p:cNvSpPr>
              <a:spLocks noChangeAspect="1" noChangeShapeType="1"/>
            </p:cNvSpPr>
            <p:nvPr/>
          </p:nvSpPr>
          <p:spPr bwMode="auto">
            <a:xfrm flipH="1" flipV="1">
              <a:off x="2651" y="3617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2" name="Line 110"/>
            <p:cNvSpPr>
              <a:spLocks noChangeAspect="1" noChangeShapeType="1"/>
            </p:cNvSpPr>
            <p:nvPr/>
          </p:nvSpPr>
          <p:spPr bwMode="auto">
            <a:xfrm flipH="1" flipV="1">
              <a:off x="2649" y="3615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3" name="Line 111"/>
            <p:cNvSpPr>
              <a:spLocks noChangeAspect="1" noChangeShapeType="1"/>
            </p:cNvSpPr>
            <p:nvPr/>
          </p:nvSpPr>
          <p:spPr bwMode="auto">
            <a:xfrm flipH="1" flipV="1">
              <a:off x="2646" y="3614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4" name="Line 112"/>
            <p:cNvSpPr>
              <a:spLocks noChangeAspect="1" noChangeShapeType="1"/>
            </p:cNvSpPr>
            <p:nvPr/>
          </p:nvSpPr>
          <p:spPr bwMode="auto">
            <a:xfrm flipH="1" flipV="1">
              <a:off x="2645" y="3612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5" name="Line 113"/>
            <p:cNvSpPr>
              <a:spLocks noChangeAspect="1" noChangeShapeType="1"/>
            </p:cNvSpPr>
            <p:nvPr/>
          </p:nvSpPr>
          <p:spPr bwMode="auto">
            <a:xfrm flipH="1" flipV="1">
              <a:off x="2644" y="3609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6" name="Line 114"/>
            <p:cNvSpPr>
              <a:spLocks noChangeAspect="1" noChangeShapeType="1"/>
            </p:cNvSpPr>
            <p:nvPr/>
          </p:nvSpPr>
          <p:spPr bwMode="auto">
            <a:xfrm flipH="1" flipV="1">
              <a:off x="2644" y="3606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7" name="Line 115"/>
            <p:cNvSpPr>
              <a:spLocks noChangeAspect="1" noChangeShapeType="1"/>
            </p:cNvSpPr>
            <p:nvPr/>
          </p:nvSpPr>
          <p:spPr bwMode="auto">
            <a:xfrm flipV="1">
              <a:off x="2644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8" name="Line 116"/>
            <p:cNvSpPr>
              <a:spLocks noChangeAspect="1" noChangeShapeType="1"/>
            </p:cNvSpPr>
            <p:nvPr/>
          </p:nvSpPr>
          <p:spPr bwMode="auto">
            <a:xfrm flipV="1">
              <a:off x="264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79" name="Line 117"/>
            <p:cNvSpPr>
              <a:spLocks noChangeAspect="1" noChangeShapeType="1"/>
            </p:cNvSpPr>
            <p:nvPr/>
          </p:nvSpPr>
          <p:spPr bwMode="auto">
            <a:xfrm flipV="1">
              <a:off x="2645" y="359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0" name="Line 118"/>
            <p:cNvSpPr>
              <a:spLocks noChangeAspect="1" noChangeShapeType="1"/>
            </p:cNvSpPr>
            <p:nvPr/>
          </p:nvSpPr>
          <p:spPr bwMode="auto">
            <a:xfrm flipV="1">
              <a:off x="2646" y="3597"/>
              <a:ext cx="3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1" name="Line 119"/>
            <p:cNvSpPr>
              <a:spLocks noChangeAspect="1" noChangeShapeType="1"/>
            </p:cNvSpPr>
            <p:nvPr/>
          </p:nvSpPr>
          <p:spPr bwMode="auto">
            <a:xfrm flipV="1">
              <a:off x="2649" y="3596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2" name="Line 120"/>
            <p:cNvSpPr>
              <a:spLocks noChangeAspect="1" noChangeShapeType="1"/>
            </p:cNvSpPr>
            <p:nvPr/>
          </p:nvSpPr>
          <p:spPr bwMode="auto">
            <a:xfrm flipV="1">
              <a:off x="2651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3" name="Line 121"/>
            <p:cNvSpPr>
              <a:spLocks noChangeAspect="1" noChangeShapeType="1"/>
            </p:cNvSpPr>
            <p:nvPr/>
          </p:nvSpPr>
          <p:spPr bwMode="auto">
            <a:xfrm>
              <a:off x="2654" y="3595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4" name="Line 122"/>
            <p:cNvSpPr>
              <a:spLocks noChangeAspect="1" noChangeShapeType="1"/>
            </p:cNvSpPr>
            <p:nvPr/>
          </p:nvSpPr>
          <p:spPr bwMode="auto">
            <a:xfrm>
              <a:off x="2657" y="3596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5" name="Line 123"/>
            <p:cNvSpPr>
              <a:spLocks noChangeAspect="1" noChangeShapeType="1"/>
            </p:cNvSpPr>
            <p:nvPr/>
          </p:nvSpPr>
          <p:spPr bwMode="auto">
            <a:xfrm>
              <a:off x="2660" y="3597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6" name="Line 124"/>
            <p:cNvSpPr>
              <a:spLocks noChangeAspect="1" noChangeShapeType="1"/>
            </p:cNvSpPr>
            <p:nvPr/>
          </p:nvSpPr>
          <p:spPr bwMode="auto">
            <a:xfrm>
              <a:off x="2662" y="359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7" name="Line 125"/>
            <p:cNvSpPr>
              <a:spLocks noChangeAspect="1" noChangeShapeType="1"/>
            </p:cNvSpPr>
            <p:nvPr/>
          </p:nvSpPr>
          <p:spPr bwMode="auto">
            <a:xfrm>
              <a:off x="266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8" name="Line 126"/>
            <p:cNvSpPr>
              <a:spLocks noChangeAspect="1" noChangeShapeType="1"/>
            </p:cNvSpPr>
            <p:nvPr/>
          </p:nvSpPr>
          <p:spPr bwMode="auto">
            <a:xfrm>
              <a:off x="2665" y="3603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89" name="Freeform 127"/>
            <p:cNvSpPr>
              <a:spLocks noChangeAspect="1"/>
            </p:cNvSpPr>
            <p:nvPr/>
          </p:nvSpPr>
          <p:spPr bwMode="auto">
            <a:xfrm>
              <a:off x="2611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0" name="Line 128"/>
            <p:cNvSpPr>
              <a:spLocks noChangeAspect="1" noChangeShapeType="1"/>
            </p:cNvSpPr>
            <p:nvPr/>
          </p:nvSpPr>
          <p:spPr bwMode="auto">
            <a:xfrm flipH="1">
              <a:off x="2624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1" name="Line 129"/>
            <p:cNvSpPr>
              <a:spLocks noChangeAspect="1" noChangeShapeType="1"/>
            </p:cNvSpPr>
            <p:nvPr/>
          </p:nvSpPr>
          <p:spPr bwMode="auto">
            <a:xfrm flipH="1">
              <a:off x="2623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2" name="Line 130"/>
            <p:cNvSpPr>
              <a:spLocks noChangeAspect="1" noChangeShapeType="1"/>
            </p:cNvSpPr>
            <p:nvPr/>
          </p:nvSpPr>
          <p:spPr bwMode="auto">
            <a:xfrm flipH="1">
              <a:off x="2622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3" name="Line 131"/>
            <p:cNvSpPr>
              <a:spLocks noChangeAspect="1" noChangeShapeType="1"/>
            </p:cNvSpPr>
            <p:nvPr/>
          </p:nvSpPr>
          <p:spPr bwMode="auto">
            <a:xfrm flipH="1">
              <a:off x="2620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4" name="Line 132"/>
            <p:cNvSpPr>
              <a:spLocks noChangeAspect="1" noChangeShapeType="1"/>
            </p:cNvSpPr>
            <p:nvPr/>
          </p:nvSpPr>
          <p:spPr bwMode="auto">
            <a:xfrm flipH="1">
              <a:off x="261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5" name="Line 133"/>
            <p:cNvSpPr>
              <a:spLocks noChangeAspect="1" noChangeShapeType="1"/>
            </p:cNvSpPr>
            <p:nvPr/>
          </p:nvSpPr>
          <p:spPr bwMode="auto">
            <a:xfrm flipH="1" flipV="1">
              <a:off x="2615" y="361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6" name="Line 134"/>
            <p:cNvSpPr>
              <a:spLocks noChangeAspect="1" noChangeShapeType="1"/>
            </p:cNvSpPr>
            <p:nvPr/>
          </p:nvSpPr>
          <p:spPr bwMode="auto">
            <a:xfrm flipH="1" flipV="1">
              <a:off x="2614" y="36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7" name="Line 135"/>
            <p:cNvSpPr>
              <a:spLocks noChangeAspect="1" noChangeShapeType="1"/>
            </p:cNvSpPr>
            <p:nvPr/>
          </p:nvSpPr>
          <p:spPr bwMode="auto">
            <a:xfrm flipH="1" flipV="1">
              <a:off x="2612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8" name="Line 136"/>
            <p:cNvSpPr>
              <a:spLocks noChangeAspect="1" noChangeShapeType="1"/>
            </p:cNvSpPr>
            <p:nvPr/>
          </p:nvSpPr>
          <p:spPr bwMode="auto">
            <a:xfrm flipH="1" flipV="1">
              <a:off x="2611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399" name="Line 137"/>
            <p:cNvSpPr>
              <a:spLocks noChangeAspect="1" noChangeShapeType="1"/>
            </p:cNvSpPr>
            <p:nvPr/>
          </p:nvSpPr>
          <p:spPr bwMode="auto">
            <a:xfrm flipH="1" flipV="1">
              <a:off x="2611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0" name="Line 138"/>
            <p:cNvSpPr>
              <a:spLocks noChangeAspect="1" noChangeShapeType="1"/>
            </p:cNvSpPr>
            <p:nvPr/>
          </p:nvSpPr>
          <p:spPr bwMode="auto">
            <a:xfrm flipV="1">
              <a:off x="2611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1" name="Line 139"/>
            <p:cNvSpPr>
              <a:spLocks noChangeAspect="1" noChangeShapeType="1"/>
            </p:cNvSpPr>
            <p:nvPr/>
          </p:nvSpPr>
          <p:spPr bwMode="auto">
            <a:xfrm flipV="1">
              <a:off x="2611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2" name="Line 140"/>
            <p:cNvSpPr>
              <a:spLocks noChangeAspect="1" noChangeShapeType="1"/>
            </p:cNvSpPr>
            <p:nvPr/>
          </p:nvSpPr>
          <p:spPr bwMode="auto">
            <a:xfrm flipV="1">
              <a:off x="2612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3" name="Line 141"/>
            <p:cNvSpPr>
              <a:spLocks noChangeAspect="1" noChangeShapeType="1"/>
            </p:cNvSpPr>
            <p:nvPr/>
          </p:nvSpPr>
          <p:spPr bwMode="auto">
            <a:xfrm flipV="1">
              <a:off x="2614" y="36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4" name="Line 142"/>
            <p:cNvSpPr>
              <a:spLocks noChangeAspect="1" noChangeShapeType="1"/>
            </p:cNvSpPr>
            <p:nvPr/>
          </p:nvSpPr>
          <p:spPr bwMode="auto">
            <a:xfrm flipV="1">
              <a:off x="2615" y="3600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5" name="Line 143"/>
            <p:cNvSpPr>
              <a:spLocks noChangeAspect="1" noChangeShapeType="1"/>
            </p:cNvSpPr>
            <p:nvPr/>
          </p:nvSpPr>
          <p:spPr bwMode="auto">
            <a:xfrm>
              <a:off x="261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6" name="Line 144"/>
            <p:cNvSpPr>
              <a:spLocks noChangeAspect="1" noChangeShapeType="1"/>
            </p:cNvSpPr>
            <p:nvPr/>
          </p:nvSpPr>
          <p:spPr bwMode="auto">
            <a:xfrm>
              <a:off x="2620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7" name="Line 145"/>
            <p:cNvSpPr>
              <a:spLocks noChangeAspect="1" noChangeShapeType="1"/>
            </p:cNvSpPr>
            <p:nvPr/>
          </p:nvSpPr>
          <p:spPr bwMode="auto">
            <a:xfrm>
              <a:off x="2622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8" name="Line 146"/>
            <p:cNvSpPr>
              <a:spLocks noChangeAspect="1" noChangeShapeType="1"/>
            </p:cNvSpPr>
            <p:nvPr/>
          </p:nvSpPr>
          <p:spPr bwMode="auto">
            <a:xfrm>
              <a:off x="2623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09" name="Line 147"/>
            <p:cNvSpPr>
              <a:spLocks noChangeAspect="1" noChangeShapeType="1"/>
            </p:cNvSpPr>
            <p:nvPr/>
          </p:nvSpPr>
          <p:spPr bwMode="auto">
            <a:xfrm>
              <a:off x="2624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0" name="Freeform 148"/>
            <p:cNvSpPr>
              <a:spLocks noChangeAspect="1"/>
            </p:cNvSpPr>
            <p:nvPr/>
          </p:nvSpPr>
          <p:spPr bwMode="auto">
            <a:xfrm>
              <a:off x="2583" y="3600"/>
              <a:ext cx="13" cy="13"/>
            </a:xfrm>
            <a:custGeom>
              <a:avLst/>
              <a:gdLst>
                <a:gd name="T0" fmla="*/ 0 w 122"/>
                <a:gd name="T1" fmla="*/ 0 h 122"/>
                <a:gd name="T2" fmla="*/ 0 w 122"/>
                <a:gd name="T3" fmla="*/ 0 h 122"/>
                <a:gd name="T4" fmla="*/ 0 w 122"/>
                <a:gd name="T5" fmla="*/ 0 h 122"/>
                <a:gd name="T6" fmla="*/ 0 w 122"/>
                <a:gd name="T7" fmla="*/ 0 h 122"/>
                <a:gd name="T8" fmla="*/ 0 w 122"/>
                <a:gd name="T9" fmla="*/ 0 h 122"/>
                <a:gd name="T10" fmla="*/ 0 w 122"/>
                <a:gd name="T11" fmla="*/ 0 h 122"/>
                <a:gd name="T12" fmla="*/ 0 w 122"/>
                <a:gd name="T13" fmla="*/ 0 h 122"/>
                <a:gd name="T14" fmla="*/ 0 w 122"/>
                <a:gd name="T15" fmla="*/ 0 h 122"/>
                <a:gd name="T16" fmla="*/ 0 w 122"/>
                <a:gd name="T17" fmla="*/ 0 h 122"/>
                <a:gd name="T18" fmla="*/ 0 w 122"/>
                <a:gd name="T19" fmla="*/ 0 h 122"/>
                <a:gd name="T20" fmla="*/ 0 w 122"/>
                <a:gd name="T21" fmla="*/ 0 h 122"/>
                <a:gd name="T22" fmla="*/ 0 w 122"/>
                <a:gd name="T23" fmla="*/ 0 h 122"/>
                <a:gd name="T24" fmla="*/ 0 w 122"/>
                <a:gd name="T25" fmla="*/ 0 h 122"/>
                <a:gd name="T26" fmla="*/ 0 w 122"/>
                <a:gd name="T27" fmla="*/ 0 h 122"/>
                <a:gd name="T28" fmla="*/ 0 w 122"/>
                <a:gd name="T29" fmla="*/ 0 h 122"/>
                <a:gd name="T30" fmla="*/ 0 w 122"/>
                <a:gd name="T31" fmla="*/ 0 h 122"/>
                <a:gd name="T32" fmla="*/ 0 w 122"/>
                <a:gd name="T33" fmla="*/ 0 h 122"/>
                <a:gd name="T34" fmla="*/ 0 w 122"/>
                <a:gd name="T35" fmla="*/ 0 h 122"/>
                <a:gd name="T36" fmla="*/ 0 w 122"/>
                <a:gd name="T37" fmla="*/ 0 h 122"/>
                <a:gd name="T38" fmla="*/ 0 w 122"/>
                <a:gd name="T39" fmla="*/ 0 h 122"/>
                <a:gd name="T40" fmla="*/ 0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4" y="110"/>
                  </a:lnTo>
                  <a:lnTo>
                    <a:pt x="11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6"/>
                  </a:lnTo>
                  <a:lnTo>
                    <a:pt x="24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1" name="Line 149"/>
            <p:cNvSpPr>
              <a:spLocks noChangeAspect="1" noChangeShapeType="1"/>
            </p:cNvSpPr>
            <p:nvPr/>
          </p:nvSpPr>
          <p:spPr bwMode="auto">
            <a:xfrm flipH="1">
              <a:off x="259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2" name="Line 150"/>
            <p:cNvSpPr>
              <a:spLocks noChangeAspect="1" noChangeShapeType="1"/>
            </p:cNvSpPr>
            <p:nvPr/>
          </p:nvSpPr>
          <p:spPr bwMode="auto">
            <a:xfrm flipH="1">
              <a:off x="2595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3" name="Line 151"/>
            <p:cNvSpPr>
              <a:spLocks noChangeAspect="1" noChangeShapeType="1"/>
            </p:cNvSpPr>
            <p:nvPr/>
          </p:nvSpPr>
          <p:spPr bwMode="auto">
            <a:xfrm flipH="1">
              <a:off x="2594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4" name="Line 152"/>
            <p:cNvSpPr>
              <a:spLocks noChangeAspect="1" noChangeShapeType="1"/>
            </p:cNvSpPr>
            <p:nvPr/>
          </p:nvSpPr>
          <p:spPr bwMode="auto">
            <a:xfrm flipH="1">
              <a:off x="2592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5" name="Line 153"/>
            <p:cNvSpPr>
              <a:spLocks noChangeAspect="1" noChangeShapeType="1"/>
            </p:cNvSpPr>
            <p:nvPr/>
          </p:nvSpPr>
          <p:spPr bwMode="auto">
            <a:xfrm flipH="1">
              <a:off x="259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6" name="Line 154"/>
            <p:cNvSpPr>
              <a:spLocks noChangeAspect="1" noChangeShapeType="1"/>
            </p:cNvSpPr>
            <p:nvPr/>
          </p:nvSpPr>
          <p:spPr bwMode="auto">
            <a:xfrm flipH="1" flipV="1">
              <a:off x="2588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7" name="Line 155"/>
            <p:cNvSpPr>
              <a:spLocks noChangeAspect="1" noChangeShapeType="1"/>
            </p:cNvSpPr>
            <p:nvPr/>
          </p:nvSpPr>
          <p:spPr bwMode="auto">
            <a:xfrm flipH="1" flipV="1">
              <a:off x="2586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8" name="Line 156"/>
            <p:cNvSpPr>
              <a:spLocks noChangeAspect="1" noChangeShapeType="1"/>
            </p:cNvSpPr>
            <p:nvPr/>
          </p:nvSpPr>
          <p:spPr bwMode="auto">
            <a:xfrm flipH="1" flipV="1">
              <a:off x="2584" y="361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19" name="Line 157"/>
            <p:cNvSpPr>
              <a:spLocks noChangeAspect="1" noChangeShapeType="1"/>
            </p:cNvSpPr>
            <p:nvPr/>
          </p:nvSpPr>
          <p:spPr bwMode="auto">
            <a:xfrm flipH="1" flipV="1">
              <a:off x="2584" y="3608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0" name="Line 158"/>
            <p:cNvSpPr>
              <a:spLocks noChangeAspect="1" noChangeShapeType="1"/>
            </p:cNvSpPr>
            <p:nvPr/>
          </p:nvSpPr>
          <p:spPr bwMode="auto">
            <a:xfrm flipH="1" flipV="1">
              <a:off x="2583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1" name="Line 159"/>
            <p:cNvSpPr>
              <a:spLocks noChangeAspect="1" noChangeShapeType="1"/>
            </p:cNvSpPr>
            <p:nvPr/>
          </p:nvSpPr>
          <p:spPr bwMode="auto">
            <a:xfrm flipV="1">
              <a:off x="2583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2" name="Line 160"/>
            <p:cNvSpPr>
              <a:spLocks noChangeAspect="1" noChangeShapeType="1"/>
            </p:cNvSpPr>
            <p:nvPr/>
          </p:nvSpPr>
          <p:spPr bwMode="auto">
            <a:xfrm flipV="1">
              <a:off x="2584" y="3603"/>
              <a:ext cx="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3" name="Line 161"/>
            <p:cNvSpPr>
              <a:spLocks noChangeAspect="1" noChangeShapeType="1"/>
            </p:cNvSpPr>
            <p:nvPr/>
          </p:nvSpPr>
          <p:spPr bwMode="auto">
            <a:xfrm flipV="1">
              <a:off x="2584" y="3601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4" name="Line 162"/>
            <p:cNvSpPr>
              <a:spLocks noChangeAspect="1" noChangeShapeType="1"/>
            </p:cNvSpPr>
            <p:nvPr/>
          </p:nvSpPr>
          <p:spPr bwMode="auto">
            <a:xfrm flipV="1">
              <a:off x="2586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5" name="Line 163"/>
            <p:cNvSpPr>
              <a:spLocks noChangeAspect="1" noChangeShapeType="1"/>
            </p:cNvSpPr>
            <p:nvPr/>
          </p:nvSpPr>
          <p:spPr bwMode="auto">
            <a:xfrm flipV="1">
              <a:off x="2588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6" name="Line 164"/>
            <p:cNvSpPr>
              <a:spLocks noChangeAspect="1" noChangeShapeType="1"/>
            </p:cNvSpPr>
            <p:nvPr/>
          </p:nvSpPr>
          <p:spPr bwMode="auto">
            <a:xfrm>
              <a:off x="259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7" name="Line 165"/>
            <p:cNvSpPr>
              <a:spLocks noChangeAspect="1" noChangeShapeType="1"/>
            </p:cNvSpPr>
            <p:nvPr/>
          </p:nvSpPr>
          <p:spPr bwMode="auto">
            <a:xfrm>
              <a:off x="2592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8" name="Line 166"/>
            <p:cNvSpPr>
              <a:spLocks noChangeAspect="1" noChangeShapeType="1"/>
            </p:cNvSpPr>
            <p:nvPr/>
          </p:nvSpPr>
          <p:spPr bwMode="auto">
            <a:xfrm>
              <a:off x="2594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29" name="Line 167"/>
            <p:cNvSpPr>
              <a:spLocks noChangeAspect="1" noChangeShapeType="1"/>
            </p:cNvSpPr>
            <p:nvPr/>
          </p:nvSpPr>
          <p:spPr bwMode="auto">
            <a:xfrm>
              <a:off x="2595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0" name="Line 168"/>
            <p:cNvSpPr>
              <a:spLocks noChangeAspect="1" noChangeShapeType="1"/>
            </p:cNvSpPr>
            <p:nvPr/>
          </p:nvSpPr>
          <p:spPr bwMode="auto">
            <a:xfrm>
              <a:off x="259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1" name="Freeform 169"/>
            <p:cNvSpPr>
              <a:spLocks noChangeAspect="1"/>
            </p:cNvSpPr>
            <p:nvPr/>
          </p:nvSpPr>
          <p:spPr bwMode="auto">
            <a:xfrm>
              <a:off x="2556" y="3600"/>
              <a:ext cx="13" cy="13"/>
            </a:xfrm>
            <a:custGeom>
              <a:avLst/>
              <a:gdLst>
                <a:gd name="T0" fmla="*/ 0 w 121"/>
                <a:gd name="T1" fmla="*/ 0 h 122"/>
                <a:gd name="T2" fmla="*/ 0 w 121"/>
                <a:gd name="T3" fmla="*/ 0 h 122"/>
                <a:gd name="T4" fmla="*/ 0 w 121"/>
                <a:gd name="T5" fmla="*/ 0 h 122"/>
                <a:gd name="T6" fmla="*/ 0 w 121"/>
                <a:gd name="T7" fmla="*/ 0 h 122"/>
                <a:gd name="T8" fmla="*/ 0 w 121"/>
                <a:gd name="T9" fmla="*/ 0 h 122"/>
                <a:gd name="T10" fmla="*/ 0 w 121"/>
                <a:gd name="T11" fmla="*/ 0 h 122"/>
                <a:gd name="T12" fmla="*/ 0 w 121"/>
                <a:gd name="T13" fmla="*/ 0 h 122"/>
                <a:gd name="T14" fmla="*/ 0 w 121"/>
                <a:gd name="T15" fmla="*/ 0 h 122"/>
                <a:gd name="T16" fmla="*/ 0 w 121"/>
                <a:gd name="T17" fmla="*/ 0 h 122"/>
                <a:gd name="T18" fmla="*/ 0 w 121"/>
                <a:gd name="T19" fmla="*/ 0 h 122"/>
                <a:gd name="T20" fmla="*/ 0 w 121"/>
                <a:gd name="T21" fmla="*/ 0 h 122"/>
                <a:gd name="T22" fmla="*/ 0 w 121"/>
                <a:gd name="T23" fmla="*/ 0 h 122"/>
                <a:gd name="T24" fmla="*/ 0 w 121"/>
                <a:gd name="T25" fmla="*/ 0 h 122"/>
                <a:gd name="T26" fmla="*/ 0 w 121"/>
                <a:gd name="T27" fmla="*/ 0 h 122"/>
                <a:gd name="T28" fmla="*/ 0 w 121"/>
                <a:gd name="T29" fmla="*/ 0 h 122"/>
                <a:gd name="T30" fmla="*/ 0 w 121"/>
                <a:gd name="T31" fmla="*/ 0 h 122"/>
                <a:gd name="T32" fmla="*/ 0 w 121"/>
                <a:gd name="T33" fmla="*/ 0 h 122"/>
                <a:gd name="T34" fmla="*/ 0 w 121"/>
                <a:gd name="T35" fmla="*/ 0 h 122"/>
                <a:gd name="T36" fmla="*/ 0 w 121"/>
                <a:gd name="T37" fmla="*/ 0 h 122"/>
                <a:gd name="T38" fmla="*/ 0 w 121"/>
                <a:gd name="T39" fmla="*/ 0 h 122"/>
                <a:gd name="T40" fmla="*/ 0 w 121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22"/>
                <a:gd name="T65" fmla="*/ 121 w 121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22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1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7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2" name="Line 170"/>
            <p:cNvSpPr>
              <a:spLocks noChangeAspect="1" noChangeShapeType="1"/>
            </p:cNvSpPr>
            <p:nvPr/>
          </p:nvSpPr>
          <p:spPr bwMode="auto">
            <a:xfrm flipH="1">
              <a:off x="2568" y="3606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3" name="Line 171"/>
            <p:cNvSpPr>
              <a:spLocks noChangeAspect="1" noChangeShapeType="1"/>
            </p:cNvSpPr>
            <p:nvPr/>
          </p:nvSpPr>
          <p:spPr bwMode="auto">
            <a:xfrm flipH="1">
              <a:off x="2567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4" name="Line 172"/>
            <p:cNvSpPr>
              <a:spLocks noChangeAspect="1" noChangeShapeType="1"/>
            </p:cNvSpPr>
            <p:nvPr/>
          </p:nvSpPr>
          <p:spPr bwMode="auto">
            <a:xfrm flipH="1">
              <a:off x="2566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5" name="Line 173"/>
            <p:cNvSpPr>
              <a:spLocks noChangeAspect="1" noChangeShapeType="1"/>
            </p:cNvSpPr>
            <p:nvPr/>
          </p:nvSpPr>
          <p:spPr bwMode="auto">
            <a:xfrm flipH="1">
              <a:off x="2564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6" name="Line 174"/>
            <p:cNvSpPr>
              <a:spLocks noChangeAspect="1" noChangeShapeType="1"/>
            </p:cNvSpPr>
            <p:nvPr/>
          </p:nvSpPr>
          <p:spPr bwMode="auto">
            <a:xfrm flipH="1">
              <a:off x="2562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7" name="Line 175"/>
            <p:cNvSpPr>
              <a:spLocks noChangeAspect="1" noChangeShapeType="1"/>
            </p:cNvSpPr>
            <p:nvPr/>
          </p:nvSpPr>
          <p:spPr bwMode="auto">
            <a:xfrm flipH="1" flipV="1">
              <a:off x="2560" y="361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8" name="Line 176"/>
            <p:cNvSpPr>
              <a:spLocks noChangeAspect="1" noChangeShapeType="1"/>
            </p:cNvSpPr>
            <p:nvPr/>
          </p:nvSpPr>
          <p:spPr bwMode="auto">
            <a:xfrm flipH="1" flipV="1">
              <a:off x="2558" y="361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39" name="Line 177"/>
            <p:cNvSpPr>
              <a:spLocks noChangeAspect="1" noChangeShapeType="1"/>
            </p:cNvSpPr>
            <p:nvPr/>
          </p:nvSpPr>
          <p:spPr bwMode="auto">
            <a:xfrm flipH="1" flipV="1">
              <a:off x="2557" y="3610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0" name="Line 178"/>
            <p:cNvSpPr>
              <a:spLocks noChangeAspect="1" noChangeShapeType="1"/>
            </p:cNvSpPr>
            <p:nvPr/>
          </p:nvSpPr>
          <p:spPr bwMode="auto">
            <a:xfrm flipH="1" flipV="1">
              <a:off x="2556" y="3608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1" name="Line 179"/>
            <p:cNvSpPr>
              <a:spLocks noChangeAspect="1" noChangeShapeType="1"/>
            </p:cNvSpPr>
            <p:nvPr/>
          </p:nvSpPr>
          <p:spPr bwMode="auto">
            <a:xfrm flipH="1" flipV="1">
              <a:off x="2556" y="3606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2" name="Line 180"/>
            <p:cNvSpPr>
              <a:spLocks noChangeAspect="1" noChangeShapeType="1"/>
            </p:cNvSpPr>
            <p:nvPr/>
          </p:nvSpPr>
          <p:spPr bwMode="auto">
            <a:xfrm flipV="1">
              <a:off x="2556" y="3604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3" name="Line 181"/>
            <p:cNvSpPr>
              <a:spLocks noChangeAspect="1" noChangeShapeType="1"/>
            </p:cNvSpPr>
            <p:nvPr/>
          </p:nvSpPr>
          <p:spPr bwMode="auto">
            <a:xfrm flipV="1">
              <a:off x="2556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4" name="Line 182"/>
            <p:cNvSpPr>
              <a:spLocks noChangeAspect="1" noChangeShapeType="1"/>
            </p:cNvSpPr>
            <p:nvPr/>
          </p:nvSpPr>
          <p:spPr bwMode="auto">
            <a:xfrm flipV="1">
              <a:off x="2557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5" name="Line 183"/>
            <p:cNvSpPr>
              <a:spLocks noChangeAspect="1" noChangeShapeType="1"/>
            </p:cNvSpPr>
            <p:nvPr/>
          </p:nvSpPr>
          <p:spPr bwMode="auto">
            <a:xfrm flipV="1">
              <a:off x="2558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6" name="Line 184"/>
            <p:cNvSpPr>
              <a:spLocks noChangeAspect="1" noChangeShapeType="1"/>
            </p:cNvSpPr>
            <p:nvPr/>
          </p:nvSpPr>
          <p:spPr bwMode="auto">
            <a:xfrm flipV="1">
              <a:off x="2560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7" name="Line 185"/>
            <p:cNvSpPr>
              <a:spLocks noChangeAspect="1" noChangeShapeType="1"/>
            </p:cNvSpPr>
            <p:nvPr/>
          </p:nvSpPr>
          <p:spPr bwMode="auto">
            <a:xfrm>
              <a:off x="2562" y="360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8" name="Line 186"/>
            <p:cNvSpPr>
              <a:spLocks noChangeAspect="1" noChangeShapeType="1"/>
            </p:cNvSpPr>
            <p:nvPr/>
          </p:nvSpPr>
          <p:spPr bwMode="auto">
            <a:xfrm>
              <a:off x="2564" y="3600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49" name="Line 187"/>
            <p:cNvSpPr>
              <a:spLocks noChangeAspect="1" noChangeShapeType="1"/>
            </p:cNvSpPr>
            <p:nvPr/>
          </p:nvSpPr>
          <p:spPr bwMode="auto">
            <a:xfrm>
              <a:off x="2566" y="3601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0" name="Line 188"/>
            <p:cNvSpPr>
              <a:spLocks noChangeAspect="1" noChangeShapeType="1"/>
            </p:cNvSpPr>
            <p:nvPr/>
          </p:nvSpPr>
          <p:spPr bwMode="auto">
            <a:xfrm>
              <a:off x="2567" y="36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1" name="Line 189"/>
            <p:cNvSpPr>
              <a:spLocks noChangeAspect="1" noChangeShapeType="1"/>
            </p:cNvSpPr>
            <p:nvPr/>
          </p:nvSpPr>
          <p:spPr bwMode="auto">
            <a:xfrm>
              <a:off x="2568" y="3604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2" name="Freeform 190"/>
            <p:cNvSpPr>
              <a:spLocks noChangeAspect="1"/>
            </p:cNvSpPr>
            <p:nvPr/>
          </p:nvSpPr>
          <p:spPr bwMode="auto">
            <a:xfrm>
              <a:off x="2408" y="3489"/>
              <a:ext cx="140" cy="104"/>
            </a:xfrm>
            <a:custGeom>
              <a:avLst/>
              <a:gdLst>
                <a:gd name="T0" fmla="*/ 0 w 1297"/>
                <a:gd name="T1" fmla="*/ 0 h 958"/>
                <a:gd name="T2" fmla="*/ 0 w 1297"/>
                <a:gd name="T3" fmla="*/ 0 h 958"/>
                <a:gd name="T4" fmla="*/ 0 w 1297"/>
                <a:gd name="T5" fmla="*/ 0 h 958"/>
                <a:gd name="T6" fmla="*/ 0 w 1297"/>
                <a:gd name="T7" fmla="*/ 0 h 958"/>
                <a:gd name="T8" fmla="*/ 0 w 1297"/>
                <a:gd name="T9" fmla="*/ 0 h 958"/>
                <a:gd name="T10" fmla="*/ 0 w 1297"/>
                <a:gd name="T11" fmla="*/ 0 h 958"/>
                <a:gd name="T12" fmla="*/ 0 w 1297"/>
                <a:gd name="T13" fmla="*/ 0 h 958"/>
                <a:gd name="T14" fmla="*/ 0 w 1297"/>
                <a:gd name="T15" fmla="*/ 0 h 958"/>
                <a:gd name="T16" fmla="*/ 0 w 1297"/>
                <a:gd name="T17" fmla="*/ 0 h 958"/>
                <a:gd name="T18" fmla="*/ 0 w 1297"/>
                <a:gd name="T19" fmla="*/ 0 h 958"/>
                <a:gd name="T20" fmla="*/ 0 w 1297"/>
                <a:gd name="T21" fmla="*/ 0 h 958"/>
                <a:gd name="T22" fmla="*/ 0 w 1297"/>
                <a:gd name="T23" fmla="*/ 0 h 958"/>
                <a:gd name="T24" fmla="*/ 0 w 1297"/>
                <a:gd name="T25" fmla="*/ 0 h 958"/>
                <a:gd name="T26" fmla="*/ 0 w 1297"/>
                <a:gd name="T27" fmla="*/ 0 h 958"/>
                <a:gd name="T28" fmla="*/ 0 w 1297"/>
                <a:gd name="T29" fmla="*/ 0 h 958"/>
                <a:gd name="T30" fmla="*/ 0 w 1297"/>
                <a:gd name="T31" fmla="*/ 0 h 958"/>
                <a:gd name="T32" fmla="*/ 0 w 1297"/>
                <a:gd name="T33" fmla="*/ 0 h 958"/>
                <a:gd name="T34" fmla="*/ 0 w 1297"/>
                <a:gd name="T35" fmla="*/ 0 h 958"/>
                <a:gd name="T36" fmla="*/ 0 w 1297"/>
                <a:gd name="T37" fmla="*/ 0 h 958"/>
                <a:gd name="T38" fmla="*/ 0 w 1297"/>
                <a:gd name="T39" fmla="*/ 0 h 958"/>
                <a:gd name="T40" fmla="*/ 0 w 1297"/>
                <a:gd name="T41" fmla="*/ 0 h 958"/>
                <a:gd name="T42" fmla="*/ 0 w 1297"/>
                <a:gd name="T43" fmla="*/ 0 h 958"/>
                <a:gd name="T44" fmla="*/ 0 w 1297"/>
                <a:gd name="T45" fmla="*/ 0 h 958"/>
                <a:gd name="T46" fmla="*/ 0 w 1297"/>
                <a:gd name="T47" fmla="*/ 0 h 958"/>
                <a:gd name="T48" fmla="*/ 0 w 1297"/>
                <a:gd name="T49" fmla="*/ 0 h 958"/>
                <a:gd name="T50" fmla="*/ 0 w 1297"/>
                <a:gd name="T51" fmla="*/ 0 h 958"/>
                <a:gd name="T52" fmla="*/ 0 w 1297"/>
                <a:gd name="T53" fmla="*/ 0 h 958"/>
                <a:gd name="T54" fmla="*/ 0 w 1297"/>
                <a:gd name="T55" fmla="*/ 0 h 958"/>
                <a:gd name="T56" fmla="*/ 0 w 1297"/>
                <a:gd name="T57" fmla="*/ 0 h 9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97"/>
                <a:gd name="T88" fmla="*/ 0 h 958"/>
                <a:gd name="T89" fmla="*/ 1297 w 1297"/>
                <a:gd name="T90" fmla="*/ 958 h 9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97" h="958">
                  <a:moveTo>
                    <a:pt x="87" y="0"/>
                  </a:moveTo>
                  <a:lnTo>
                    <a:pt x="1210" y="0"/>
                  </a:lnTo>
                  <a:lnTo>
                    <a:pt x="1233" y="2"/>
                  </a:lnTo>
                  <a:lnTo>
                    <a:pt x="1254" y="10"/>
                  </a:lnTo>
                  <a:lnTo>
                    <a:pt x="1272" y="21"/>
                  </a:lnTo>
                  <a:lnTo>
                    <a:pt x="1286" y="37"/>
                  </a:lnTo>
                  <a:lnTo>
                    <a:pt x="1295" y="54"/>
                  </a:lnTo>
                  <a:lnTo>
                    <a:pt x="1297" y="75"/>
                  </a:lnTo>
                  <a:lnTo>
                    <a:pt x="1297" y="883"/>
                  </a:lnTo>
                  <a:lnTo>
                    <a:pt x="1295" y="904"/>
                  </a:lnTo>
                  <a:lnTo>
                    <a:pt x="1286" y="921"/>
                  </a:lnTo>
                  <a:lnTo>
                    <a:pt x="1272" y="937"/>
                  </a:lnTo>
                  <a:lnTo>
                    <a:pt x="1254" y="948"/>
                  </a:lnTo>
                  <a:lnTo>
                    <a:pt x="1233" y="956"/>
                  </a:lnTo>
                  <a:lnTo>
                    <a:pt x="1210" y="958"/>
                  </a:lnTo>
                  <a:lnTo>
                    <a:pt x="87" y="958"/>
                  </a:lnTo>
                  <a:lnTo>
                    <a:pt x="64" y="956"/>
                  </a:lnTo>
                  <a:lnTo>
                    <a:pt x="43" y="948"/>
                  </a:lnTo>
                  <a:lnTo>
                    <a:pt x="25" y="937"/>
                  </a:lnTo>
                  <a:lnTo>
                    <a:pt x="11" y="921"/>
                  </a:lnTo>
                  <a:lnTo>
                    <a:pt x="2" y="904"/>
                  </a:lnTo>
                  <a:lnTo>
                    <a:pt x="0" y="883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5" y="21"/>
                  </a:lnTo>
                  <a:lnTo>
                    <a:pt x="43" y="10"/>
                  </a:lnTo>
                  <a:lnTo>
                    <a:pt x="64" y="2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89AFF"/>
            </a:solidFill>
            <a:ln w="0">
              <a:solidFill>
                <a:srgbClr val="989A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3" name="Line 191"/>
            <p:cNvSpPr>
              <a:spLocks noChangeAspect="1" noChangeShapeType="1"/>
            </p:cNvSpPr>
            <p:nvPr/>
          </p:nvSpPr>
          <p:spPr bwMode="auto">
            <a:xfrm flipH="1">
              <a:off x="2548" y="3585"/>
              <a:ext cx="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4" name="Line 192"/>
            <p:cNvSpPr>
              <a:spLocks noChangeAspect="1" noChangeShapeType="1"/>
            </p:cNvSpPr>
            <p:nvPr/>
          </p:nvSpPr>
          <p:spPr bwMode="auto">
            <a:xfrm flipH="1">
              <a:off x="2547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5" name="Line 193"/>
            <p:cNvSpPr>
              <a:spLocks noChangeAspect="1" noChangeShapeType="1"/>
            </p:cNvSpPr>
            <p:nvPr/>
          </p:nvSpPr>
          <p:spPr bwMode="auto">
            <a:xfrm flipH="1">
              <a:off x="2545" y="3589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6" name="Line 194"/>
            <p:cNvSpPr>
              <a:spLocks noChangeAspect="1" noChangeShapeType="1"/>
            </p:cNvSpPr>
            <p:nvPr/>
          </p:nvSpPr>
          <p:spPr bwMode="auto">
            <a:xfrm flipH="1">
              <a:off x="2543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7" name="Line 195"/>
            <p:cNvSpPr>
              <a:spLocks noChangeAspect="1" noChangeShapeType="1"/>
            </p:cNvSpPr>
            <p:nvPr/>
          </p:nvSpPr>
          <p:spPr bwMode="auto">
            <a:xfrm flipH="1">
              <a:off x="2541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8" name="Line 196"/>
            <p:cNvSpPr>
              <a:spLocks noChangeAspect="1" noChangeShapeType="1"/>
            </p:cNvSpPr>
            <p:nvPr/>
          </p:nvSpPr>
          <p:spPr bwMode="auto">
            <a:xfrm flipH="1">
              <a:off x="2539" y="3593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59" name="Line 197"/>
            <p:cNvSpPr>
              <a:spLocks noChangeAspect="1" noChangeShapeType="1"/>
            </p:cNvSpPr>
            <p:nvPr/>
          </p:nvSpPr>
          <p:spPr bwMode="auto">
            <a:xfrm flipH="1">
              <a:off x="2418" y="3593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0" name="Line 198"/>
            <p:cNvSpPr>
              <a:spLocks noChangeAspect="1" noChangeShapeType="1"/>
            </p:cNvSpPr>
            <p:nvPr/>
          </p:nvSpPr>
          <p:spPr bwMode="auto">
            <a:xfrm flipH="1" flipV="1">
              <a:off x="2415" y="3593"/>
              <a:ext cx="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1" name="Line 199"/>
            <p:cNvSpPr>
              <a:spLocks noChangeAspect="1" noChangeShapeType="1"/>
            </p:cNvSpPr>
            <p:nvPr/>
          </p:nvSpPr>
          <p:spPr bwMode="auto">
            <a:xfrm flipH="1" flipV="1">
              <a:off x="2413" y="35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2" name="Line 200"/>
            <p:cNvSpPr>
              <a:spLocks noChangeAspect="1" noChangeShapeType="1"/>
            </p:cNvSpPr>
            <p:nvPr/>
          </p:nvSpPr>
          <p:spPr bwMode="auto">
            <a:xfrm flipH="1" flipV="1">
              <a:off x="2411" y="3591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3" name="Line 201"/>
            <p:cNvSpPr>
              <a:spLocks noChangeAspect="1" noChangeShapeType="1"/>
            </p:cNvSpPr>
            <p:nvPr/>
          </p:nvSpPr>
          <p:spPr bwMode="auto">
            <a:xfrm flipH="1" flipV="1">
              <a:off x="2410" y="3589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4" name="Line 202"/>
            <p:cNvSpPr>
              <a:spLocks noChangeAspect="1" noChangeShapeType="1"/>
            </p:cNvSpPr>
            <p:nvPr/>
          </p:nvSpPr>
          <p:spPr bwMode="auto">
            <a:xfrm flipH="1" flipV="1">
              <a:off x="2409" y="3587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5" name="Line 203"/>
            <p:cNvSpPr>
              <a:spLocks noChangeAspect="1" noChangeShapeType="1"/>
            </p:cNvSpPr>
            <p:nvPr/>
          </p:nvSpPr>
          <p:spPr bwMode="auto">
            <a:xfrm flipH="1" flipV="1">
              <a:off x="2408" y="3585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6" name="Line 204"/>
            <p:cNvSpPr>
              <a:spLocks noChangeAspect="1" noChangeShapeType="1"/>
            </p:cNvSpPr>
            <p:nvPr/>
          </p:nvSpPr>
          <p:spPr bwMode="auto">
            <a:xfrm flipV="1">
              <a:off x="240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7" name="Line 205"/>
            <p:cNvSpPr>
              <a:spLocks noChangeAspect="1" noChangeShapeType="1"/>
            </p:cNvSpPr>
            <p:nvPr/>
          </p:nvSpPr>
          <p:spPr bwMode="auto">
            <a:xfrm flipV="1">
              <a:off x="2408" y="3495"/>
              <a:ext cx="1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8" name="Line 206"/>
            <p:cNvSpPr>
              <a:spLocks noChangeAspect="1" noChangeShapeType="1"/>
            </p:cNvSpPr>
            <p:nvPr/>
          </p:nvSpPr>
          <p:spPr bwMode="auto">
            <a:xfrm flipV="1">
              <a:off x="2409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69" name="Line 207"/>
            <p:cNvSpPr>
              <a:spLocks noChangeAspect="1" noChangeShapeType="1"/>
            </p:cNvSpPr>
            <p:nvPr/>
          </p:nvSpPr>
          <p:spPr bwMode="auto">
            <a:xfrm flipV="1">
              <a:off x="2410" y="34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0" name="Line 208"/>
            <p:cNvSpPr>
              <a:spLocks noChangeAspect="1" noChangeShapeType="1"/>
            </p:cNvSpPr>
            <p:nvPr/>
          </p:nvSpPr>
          <p:spPr bwMode="auto">
            <a:xfrm flipV="1">
              <a:off x="2411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1" name="Line 209"/>
            <p:cNvSpPr>
              <a:spLocks noChangeAspect="1" noChangeShapeType="1"/>
            </p:cNvSpPr>
            <p:nvPr/>
          </p:nvSpPr>
          <p:spPr bwMode="auto">
            <a:xfrm flipV="1">
              <a:off x="2413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2" name="Line 210"/>
            <p:cNvSpPr>
              <a:spLocks noChangeAspect="1" noChangeShapeType="1"/>
            </p:cNvSpPr>
            <p:nvPr/>
          </p:nvSpPr>
          <p:spPr bwMode="auto">
            <a:xfrm flipV="1">
              <a:off x="2415" y="3489"/>
              <a:ext cx="3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3" name="Line 211"/>
            <p:cNvSpPr>
              <a:spLocks noChangeAspect="1" noChangeShapeType="1"/>
            </p:cNvSpPr>
            <p:nvPr/>
          </p:nvSpPr>
          <p:spPr bwMode="auto">
            <a:xfrm>
              <a:off x="2418" y="3489"/>
              <a:ext cx="12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4" name="Line 212"/>
            <p:cNvSpPr>
              <a:spLocks noChangeAspect="1" noChangeShapeType="1"/>
            </p:cNvSpPr>
            <p:nvPr/>
          </p:nvSpPr>
          <p:spPr bwMode="auto">
            <a:xfrm>
              <a:off x="2539" y="3489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5" name="Line 213"/>
            <p:cNvSpPr>
              <a:spLocks noChangeAspect="1" noChangeShapeType="1"/>
            </p:cNvSpPr>
            <p:nvPr/>
          </p:nvSpPr>
          <p:spPr bwMode="auto">
            <a:xfrm>
              <a:off x="2541" y="3490"/>
              <a:ext cx="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6" name="Line 214"/>
            <p:cNvSpPr>
              <a:spLocks noChangeAspect="1" noChangeShapeType="1"/>
            </p:cNvSpPr>
            <p:nvPr/>
          </p:nvSpPr>
          <p:spPr bwMode="auto">
            <a:xfrm>
              <a:off x="2543" y="3490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7" name="Line 215"/>
            <p:cNvSpPr>
              <a:spLocks noChangeAspect="1" noChangeShapeType="1"/>
            </p:cNvSpPr>
            <p:nvPr/>
          </p:nvSpPr>
          <p:spPr bwMode="auto">
            <a:xfrm>
              <a:off x="2545" y="3492"/>
              <a:ext cx="2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8" name="Line 216"/>
            <p:cNvSpPr>
              <a:spLocks noChangeAspect="1" noChangeShapeType="1"/>
            </p:cNvSpPr>
            <p:nvPr/>
          </p:nvSpPr>
          <p:spPr bwMode="auto">
            <a:xfrm>
              <a:off x="2547" y="3493"/>
              <a:ext cx="1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79" name="Line 217"/>
            <p:cNvSpPr>
              <a:spLocks noChangeAspect="1" noChangeShapeType="1"/>
            </p:cNvSpPr>
            <p:nvPr/>
          </p:nvSpPr>
          <p:spPr bwMode="auto">
            <a:xfrm>
              <a:off x="2548" y="3495"/>
              <a:ext cx="0" cy="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0" name="Line 218"/>
            <p:cNvSpPr>
              <a:spLocks noChangeAspect="1" noChangeShapeType="1"/>
            </p:cNvSpPr>
            <p:nvPr/>
          </p:nvSpPr>
          <p:spPr bwMode="auto">
            <a:xfrm>
              <a:off x="2548" y="3498"/>
              <a:ext cx="0" cy="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1" name="Rectangle 219"/>
            <p:cNvSpPr>
              <a:spLocks noChangeAspect="1" noChangeArrowheads="1"/>
            </p:cNvSpPr>
            <p:nvPr/>
          </p:nvSpPr>
          <p:spPr bwMode="auto">
            <a:xfrm>
              <a:off x="2421" y="3501"/>
              <a:ext cx="114" cy="80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B5B507"/>
                </a:gs>
              </a:gsLst>
              <a:path path="shape">
                <a:fillToRect l="50000" t="50000" r="50000" b="50000"/>
              </a:path>
            </a:gradFill>
            <a:ln w="0">
              <a:solidFill>
                <a:srgbClr val="989A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482" name="Line 220"/>
            <p:cNvSpPr>
              <a:spLocks noChangeAspect="1" noChangeShapeType="1"/>
            </p:cNvSpPr>
            <p:nvPr/>
          </p:nvSpPr>
          <p:spPr bwMode="auto">
            <a:xfrm flipH="1">
              <a:off x="2421" y="358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3" name="Line 221"/>
            <p:cNvSpPr>
              <a:spLocks noChangeAspect="1" noChangeShapeType="1"/>
            </p:cNvSpPr>
            <p:nvPr/>
          </p:nvSpPr>
          <p:spPr bwMode="auto">
            <a:xfrm flipV="1">
              <a:off x="2421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4" name="Line 222"/>
            <p:cNvSpPr>
              <a:spLocks noChangeAspect="1" noChangeShapeType="1"/>
            </p:cNvSpPr>
            <p:nvPr/>
          </p:nvSpPr>
          <p:spPr bwMode="auto">
            <a:xfrm>
              <a:off x="2421" y="3501"/>
              <a:ext cx="1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5" name="Line 223"/>
            <p:cNvSpPr>
              <a:spLocks noChangeAspect="1" noChangeShapeType="1"/>
            </p:cNvSpPr>
            <p:nvPr/>
          </p:nvSpPr>
          <p:spPr bwMode="auto">
            <a:xfrm>
              <a:off x="2535" y="3501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6" name="Line 224"/>
            <p:cNvSpPr>
              <a:spLocks noChangeAspect="1" noChangeShapeType="1"/>
            </p:cNvSpPr>
            <p:nvPr/>
          </p:nvSpPr>
          <p:spPr bwMode="auto">
            <a:xfrm>
              <a:off x="2594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7" name="Freeform 225"/>
            <p:cNvSpPr>
              <a:spLocks noChangeAspect="1"/>
            </p:cNvSpPr>
            <p:nvPr/>
          </p:nvSpPr>
          <p:spPr bwMode="auto">
            <a:xfrm>
              <a:off x="2582" y="3551"/>
              <a:ext cx="27" cy="9"/>
            </a:xfrm>
            <a:custGeom>
              <a:avLst/>
              <a:gdLst>
                <a:gd name="T0" fmla="*/ 0 w 255"/>
                <a:gd name="T1" fmla="*/ 0 h 79"/>
                <a:gd name="T2" fmla="*/ 0 w 255"/>
                <a:gd name="T3" fmla="*/ 0 h 79"/>
                <a:gd name="T4" fmla="*/ 0 w 255"/>
                <a:gd name="T5" fmla="*/ 0 h 79"/>
                <a:gd name="T6" fmla="*/ 0 w 255"/>
                <a:gd name="T7" fmla="*/ 0 h 79"/>
                <a:gd name="T8" fmla="*/ 0 w 255"/>
                <a:gd name="T9" fmla="*/ 0 h 79"/>
                <a:gd name="T10" fmla="*/ 0 w 255"/>
                <a:gd name="T11" fmla="*/ 0 h 79"/>
                <a:gd name="T12" fmla="*/ 0 w 255"/>
                <a:gd name="T13" fmla="*/ 0 h 79"/>
                <a:gd name="T14" fmla="*/ 0 w 255"/>
                <a:gd name="T15" fmla="*/ 0 h 79"/>
                <a:gd name="T16" fmla="*/ 0 w 255"/>
                <a:gd name="T17" fmla="*/ 0 h 79"/>
                <a:gd name="T18" fmla="*/ 0 w 255"/>
                <a:gd name="T19" fmla="*/ 0 h 79"/>
                <a:gd name="T20" fmla="*/ 0 w 255"/>
                <a:gd name="T21" fmla="*/ 0 h 79"/>
                <a:gd name="T22" fmla="*/ 0 w 255"/>
                <a:gd name="T23" fmla="*/ 0 h 79"/>
                <a:gd name="T24" fmla="*/ 0 w 255"/>
                <a:gd name="T25" fmla="*/ 0 h 79"/>
                <a:gd name="T26" fmla="*/ 0 w 255"/>
                <a:gd name="T27" fmla="*/ 0 h 79"/>
                <a:gd name="T28" fmla="*/ 0 w 255"/>
                <a:gd name="T29" fmla="*/ 0 h 79"/>
                <a:gd name="T30" fmla="*/ 0 w 255"/>
                <a:gd name="T31" fmla="*/ 0 h 79"/>
                <a:gd name="T32" fmla="*/ 0 w 255"/>
                <a:gd name="T33" fmla="*/ 0 h 79"/>
                <a:gd name="T34" fmla="*/ 0 w 255"/>
                <a:gd name="T35" fmla="*/ 0 h 79"/>
                <a:gd name="T36" fmla="*/ 0 w 255"/>
                <a:gd name="T37" fmla="*/ 0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5"/>
                <a:gd name="T58" fmla="*/ 0 h 79"/>
                <a:gd name="T59" fmla="*/ 255 w 255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5" h="79">
                  <a:moveTo>
                    <a:pt x="40" y="0"/>
                  </a:moveTo>
                  <a:lnTo>
                    <a:pt x="216" y="0"/>
                  </a:lnTo>
                  <a:lnTo>
                    <a:pt x="231" y="2"/>
                  </a:lnTo>
                  <a:lnTo>
                    <a:pt x="244" y="11"/>
                  </a:lnTo>
                  <a:lnTo>
                    <a:pt x="253" y="24"/>
                  </a:lnTo>
                  <a:lnTo>
                    <a:pt x="255" y="39"/>
                  </a:lnTo>
                  <a:lnTo>
                    <a:pt x="253" y="55"/>
                  </a:lnTo>
                  <a:lnTo>
                    <a:pt x="244" y="68"/>
                  </a:lnTo>
                  <a:lnTo>
                    <a:pt x="231" y="77"/>
                  </a:lnTo>
                  <a:lnTo>
                    <a:pt x="216" y="79"/>
                  </a:lnTo>
                  <a:lnTo>
                    <a:pt x="40" y="79"/>
                  </a:lnTo>
                  <a:lnTo>
                    <a:pt x="24" y="77"/>
                  </a:lnTo>
                  <a:lnTo>
                    <a:pt x="11" y="68"/>
                  </a:lnTo>
                  <a:lnTo>
                    <a:pt x="2" y="55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11" y="11"/>
                  </a:lnTo>
                  <a:lnTo>
                    <a:pt x="24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8" name="Line 226"/>
            <p:cNvSpPr>
              <a:spLocks noChangeAspect="1" noChangeShapeType="1"/>
            </p:cNvSpPr>
            <p:nvPr/>
          </p:nvSpPr>
          <p:spPr bwMode="auto">
            <a:xfrm>
              <a:off x="2630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89" name="Freeform 227"/>
            <p:cNvSpPr>
              <a:spLocks noChangeAspect="1"/>
            </p:cNvSpPr>
            <p:nvPr/>
          </p:nvSpPr>
          <p:spPr bwMode="auto">
            <a:xfrm>
              <a:off x="2617" y="3560"/>
              <a:ext cx="28" cy="8"/>
            </a:xfrm>
            <a:custGeom>
              <a:avLst/>
              <a:gdLst>
                <a:gd name="T0" fmla="*/ 0 w 256"/>
                <a:gd name="T1" fmla="*/ 0 h 80"/>
                <a:gd name="T2" fmla="*/ 0 w 256"/>
                <a:gd name="T3" fmla="*/ 0 h 80"/>
                <a:gd name="T4" fmla="*/ 0 w 256"/>
                <a:gd name="T5" fmla="*/ 0 h 80"/>
                <a:gd name="T6" fmla="*/ 0 w 256"/>
                <a:gd name="T7" fmla="*/ 0 h 80"/>
                <a:gd name="T8" fmla="*/ 0 w 256"/>
                <a:gd name="T9" fmla="*/ 0 h 80"/>
                <a:gd name="T10" fmla="*/ 0 w 256"/>
                <a:gd name="T11" fmla="*/ 0 h 80"/>
                <a:gd name="T12" fmla="*/ 0 w 256"/>
                <a:gd name="T13" fmla="*/ 0 h 80"/>
                <a:gd name="T14" fmla="*/ 0 w 256"/>
                <a:gd name="T15" fmla="*/ 0 h 80"/>
                <a:gd name="T16" fmla="*/ 0 w 256"/>
                <a:gd name="T17" fmla="*/ 0 h 80"/>
                <a:gd name="T18" fmla="*/ 0 w 256"/>
                <a:gd name="T19" fmla="*/ 0 h 80"/>
                <a:gd name="T20" fmla="*/ 0 w 256"/>
                <a:gd name="T21" fmla="*/ 0 h 80"/>
                <a:gd name="T22" fmla="*/ 0 w 256"/>
                <a:gd name="T23" fmla="*/ 0 h 80"/>
                <a:gd name="T24" fmla="*/ 0 w 256"/>
                <a:gd name="T25" fmla="*/ 0 h 80"/>
                <a:gd name="T26" fmla="*/ 0 w 256"/>
                <a:gd name="T27" fmla="*/ 0 h 80"/>
                <a:gd name="T28" fmla="*/ 0 w 256"/>
                <a:gd name="T29" fmla="*/ 0 h 80"/>
                <a:gd name="T30" fmla="*/ 0 w 256"/>
                <a:gd name="T31" fmla="*/ 0 h 80"/>
                <a:gd name="T32" fmla="*/ 0 w 256"/>
                <a:gd name="T33" fmla="*/ 0 h 80"/>
                <a:gd name="T34" fmla="*/ 0 w 256"/>
                <a:gd name="T35" fmla="*/ 0 h 80"/>
                <a:gd name="T36" fmla="*/ 0 w 25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6"/>
                <a:gd name="T58" fmla="*/ 0 h 80"/>
                <a:gd name="T59" fmla="*/ 256 w 256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6" h="80">
                  <a:moveTo>
                    <a:pt x="41" y="0"/>
                  </a:moveTo>
                  <a:lnTo>
                    <a:pt x="217" y="0"/>
                  </a:lnTo>
                  <a:lnTo>
                    <a:pt x="232" y="3"/>
                  </a:lnTo>
                  <a:lnTo>
                    <a:pt x="245" y="12"/>
                  </a:lnTo>
                  <a:lnTo>
                    <a:pt x="254" y="25"/>
                  </a:lnTo>
                  <a:lnTo>
                    <a:pt x="256" y="41"/>
                  </a:lnTo>
                  <a:lnTo>
                    <a:pt x="254" y="56"/>
                  </a:lnTo>
                  <a:lnTo>
                    <a:pt x="245" y="69"/>
                  </a:lnTo>
                  <a:lnTo>
                    <a:pt x="232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4" y="78"/>
                  </a:lnTo>
                  <a:lnTo>
                    <a:pt x="12" y="69"/>
                  </a:lnTo>
                  <a:lnTo>
                    <a:pt x="3" y="56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0" name="Line 228"/>
            <p:cNvSpPr>
              <a:spLocks noChangeAspect="1" noChangeShapeType="1"/>
            </p:cNvSpPr>
            <p:nvPr/>
          </p:nvSpPr>
          <p:spPr bwMode="auto">
            <a:xfrm>
              <a:off x="2665" y="3525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1" name="Freeform 229"/>
            <p:cNvSpPr>
              <a:spLocks noChangeAspect="1"/>
            </p:cNvSpPr>
            <p:nvPr/>
          </p:nvSpPr>
          <p:spPr bwMode="auto">
            <a:xfrm>
              <a:off x="2652" y="3549"/>
              <a:ext cx="28" cy="9"/>
            </a:xfrm>
            <a:custGeom>
              <a:avLst/>
              <a:gdLst>
                <a:gd name="T0" fmla="*/ 0 w 257"/>
                <a:gd name="T1" fmla="*/ 0 h 80"/>
                <a:gd name="T2" fmla="*/ 0 w 257"/>
                <a:gd name="T3" fmla="*/ 0 h 80"/>
                <a:gd name="T4" fmla="*/ 0 w 257"/>
                <a:gd name="T5" fmla="*/ 0 h 80"/>
                <a:gd name="T6" fmla="*/ 0 w 257"/>
                <a:gd name="T7" fmla="*/ 0 h 80"/>
                <a:gd name="T8" fmla="*/ 0 w 257"/>
                <a:gd name="T9" fmla="*/ 0 h 80"/>
                <a:gd name="T10" fmla="*/ 0 w 257"/>
                <a:gd name="T11" fmla="*/ 0 h 80"/>
                <a:gd name="T12" fmla="*/ 0 w 257"/>
                <a:gd name="T13" fmla="*/ 0 h 80"/>
                <a:gd name="T14" fmla="*/ 0 w 257"/>
                <a:gd name="T15" fmla="*/ 0 h 80"/>
                <a:gd name="T16" fmla="*/ 0 w 257"/>
                <a:gd name="T17" fmla="*/ 0 h 80"/>
                <a:gd name="T18" fmla="*/ 0 w 257"/>
                <a:gd name="T19" fmla="*/ 0 h 80"/>
                <a:gd name="T20" fmla="*/ 0 w 257"/>
                <a:gd name="T21" fmla="*/ 0 h 80"/>
                <a:gd name="T22" fmla="*/ 0 w 257"/>
                <a:gd name="T23" fmla="*/ 0 h 80"/>
                <a:gd name="T24" fmla="*/ 0 w 257"/>
                <a:gd name="T25" fmla="*/ 0 h 80"/>
                <a:gd name="T26" fmla="*/ 0 w 257"/>
                <a:gd name="T27" fmla="*/ 0 h 80"/>
                <a:gd name="T28" fmla="*/ 0 w 257"/>
                <a:gd name="T29" fmla="*/ 0 h 80"/>
                <a:gd name="T30" fmla="*/ 0 w 257"/>
                <a:gd name="T31" fmla="*/ 0 h 80"/>
                <a:gd name="T32" fmla="*/ 0 w 257"/>
                <a:gd name="T33" fmla="*/ 0 h 80"/>
                <a:gd name="T34" fmla="*/ 0 w 257"/>
                <a:gd name="T35" fmla="*/ 0 h 80"/>
                <a:gd name="T36" fmla="*/ 0 w 257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7"/>
                <a:gd name="T58" fmla="*/ 0 h 80"/>
                <a:gd name="T59" fmla="*/ 257 w 257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7" h="80">
                  <a:moveTo>
                    <a:pt x="41" y="0"/>
                  </a:moveTo>
                  <a:lnTo>
                    <a:pt x="217" y="0"/>
                  </a:lnTo>
                  <a:lnTo>
                    <a:pt x="233" y="3"/>
                  </a:lnTo>
                  <a:lnTo>
                    <a:pt x="246" y="12"/>
                  </a:lnTo>
                  <a:lnTo>
                    <a:pt x="255" y="24"/>
                  </a:lnTo>
                  <a:lnTo>
                    <a:pt x="257" y="41"/>
                  </a:lnTo>
                  <a:lnTo>
                    <a:pt x="255" y="56"/>
                  </a:lnTo>
                  <a:lnTo>
                    <a:pt x="246" y="69"/>
                  </a:lnTo>
                  <a:lnTo>
                    <a:pt x="233" y="78"/>
                  </a:lnTo>
                  <a:lnTo>
                    <a:pt x="217" y="80"/>
                  </a:lnTo>
                  <a:lnTo>
                    <a:pt x="41" y="80"/>
                  </a:lnTo>
                  <a:lnTo>
                    <a:pt x="26" y="78"/>
                  </a:lnTo>
                  <a:lnTo>
                    <a:pt x="13" y="69"/>
                  </a:lnTo>
                  <a:lnTo>
                    <a:pt x="4" y="56"/>
                  </a:lnTo>
                  <a:lnTo>
                    <a:pt x="0" y="41"/>
                  </a:lnTo>
                  <a:lnTo>
                    <a:pt x="4" y="24"/>
                  </a:lnTo>
                  <a:lnTo>
                    <a:pt x="13" y="12"/>
                  </a:lnTo>
                  <a:lnTo>
                    <a:pt x="26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A3EFF"/>
            </a:solidFill>
            <a:ln w="0">
              <a:solidFill>
                <a:srgbClr val="3A3E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2" name="Freeform 230"/>
            <p:cNvSpPr>
              <a:spLocks noChangeAspect="1"/>
            </p:cNvSpPr>
            <p:nvPr/>
          </p:nvSpPr>
          <p:spPr bwMode="auto">
            <a:xfrm>
              <a:off x="2586" y="3496"/>
              <a:ext cx="17" cy="16"/>
            </a:xfrm>
            <a:custGeom>
              <a:avLst/>
              <a:gdLst>
                <a:gd name="T0" fmla="*/ 0 w 151"/>
                <a:gd name="T1" fmla="*/ 0 h 152"/>
                <a:gd name="T2" fmla="*/ 0 w 151"/>
                <a:gd name="T3" fmla="*/ 0 h 152"/>
                <a:gd name="T4" fmla="*/ 0 w 151"/>
                <a:gd name="T5" fmla="*/ 0 h 152"/>
                <a:gd name="T6" fmla="*/ 0 w 151"/>
                <a:gd name="T7" fmla="*/ 0 h 152"/>
                <a:gd name="T8" fmla="*/ 0 w 151"/>
                <a:gd name="T9" fmla="*/ 0 h 152"/>
                <a:gd name="T10" fmla="*/ 0 w 151"/>
                <a:gd name="T11" fmla="*/ 0 h 152"/>
                <a:gd name="T12" fmla="*/ 0 w 151"/>
                <a:gd name="T13" fmla="*/ 0 h 152"/>
                <a:gd name="T14" fmla="*/ 0 w 151"/>
                <a:gd name="T15" fmla="*/ 0 h 152"/>
                <a:gd name="T16" fmla="*/ 0 w 151"/>
                <a:gd name="T17" fmla="*/ 0 h 152"/>
                <a:gd name="T18" fmla="*/ 0 w 151"/>
                <a:gd name="T19" fmla="*/ 0 h 152"/>
                <a:gd name="T20" fmla="*/ 0 w 151"/>
                <a:gd name="T21" fmla="*/ 0 h 152"/>
                <a:gd name="T22" fmla="*/ 0 w 151"/>
                <a:gd name="T23" fmla="*/ 0 h 152"/>
                <a:gd name="T24" fmla="*/ 0 w 151"/>
                <a:gd name="T25" fmla="*/ 0 h 152"/>
                <a:gd name="T26" fmla="*/ 0 w 151"/>
                <a:gd name="T27" fmla="*/ 0 h 152"/>
                <a:gd name="T28" fmla="*/ 0 w 151"/>
                <a:gd name="T29" fmla="*/ 0 h 152"/>
                <a:gd name="T30" fmla="*/ 0 w 151"/>
                <a:gd name="T31" fmla="*/ 0 h 152"/>
                <a:gd name="T32" fmla="*/ 0 w 151"/>
                <a:gd name="T33" fmla="*/ 0 h 152"/>
                <a:gd name="T34" fmla="*/ 0 w 151"/>
                <a:gd name="T35" fmla="*/ 0 h 152"/>
                <a:gd name="T36" fmla="*/ 0 w 151"/>
                <a:gd name="T37" fmla="*/ 0 h 152"/>
                <a:gd name="T38" fmla="*/ 0 w 151"/>
                <a:gd name="T39" fmla="*/ 0 h 152"/>
                <a:gd name="T40" fmla="*/ 0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3" name="Freeform 231"/>
            <p:cNvSpPr>
              <a:spLocks noChangeAspect="1"/>
            </p:cNvSpPr>
            <p:nvPr/>
          </p:nvSpPr>
          <p:spPr bwMode="auto">
            <a:xfrm>
              <a:off x="2622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4" name="Freeform 232"/>
            <p:cNvSpPr>
              <a:spLocks noChangeAspect="1"/>
            </p:cNvSpPr>
            <p:nvPr/>
          </p:nvSpPr>
          <p:spPr bwMode="auto">
            <a:xfrm>
              <a:off x="2656" y="3496"/>
              <a:ext cx="16" cy="16"/>
            </a:xfrm>
            <a:custGeom>
              <a:avLst/>
              <a:gdLst>
                <a:gd name="T0" fmla="*/ 0 w 152"/>
                <a:gd name="T1" fmla="*/ 0 h 152"/>
                <a:gd name="T2" fmla="*/ 0 w 152"/>
                <a:gd name="T3" fmla="*/ 0 h 152"/>
                <a:gd name="T4" fmla="*/ 0 w 152"/>
                <a:gd name="T5" fmla="*/ 0 h 152"/>
                <a:gd name="T6" fmla="*/ 0 w 152"/>
                <a:gd name="T7" fmla="*/ 0 h 152"/>
                <a:gd name="T8" fmla="*/ 0 w 152"/>
                <a:gd name="T9" fmla="*/ 0 h 152"/>
                <a:gd name="T10" fmla="*/ 0 w 152"/>
                <a:gd name="T11" fmla="*/ 0 h 152"/>
                <a:gd name="T12" fmla="*/ 0 w 152"/>
                <a:gd name="T13" fmla="*/ 0 h 152"/>
                <a:gd name="T14" fmla="*/ 0 w 152"/>
                <a:gd name="T15" fmla="*/ 0 h 152"/>
                <a:gd name="T16" fmla="*/ 0 w 152"/>
                <a:gd name="T17" fmla="*/ 0 h 152"/>
                <a:gd name="T18" fmla="*/ 0 w 152"/>
                <a:gd name="T19" fmla="*/ 0 h 152"/>
                <a:gd name="T20" fmla="*/ 0 w 152"/>
                <a:gd name="T21" fmla="*/ 0 h 152"/>
                <a:gd name="T22" fmla="*/ 0 w 152"/>
                <a:gd name="T23" fmla="*/ 0 h 152"/>
                <a:gd name="T24" fmla="*/ 0 w 152"/>
                <a:gd name="T25" fmla="*/ 0 h 152"/>
                <a:gd name="T26" fmla="*/ 0 w 152"/>
                <a:gd name="T27" fmla="*/ 0 h 152"/>
                <a:gd name="T28" fmla="*/ 0 w 152"/>
                <a:gd name="T29" fmla="*/ 0 h 152"/>
                <a:gd name="T30" fmla="*/ 0 w 152"/>
                <a:gd name="T31" fmla="*/ 0 h 152"/>
                <a:gd name="T32" fmla="*/ 0 w 152"/>
                <a:gd name="T33" fmla="*/ 0 h 152"/>
                <a:gd name="T34" fmla="*/ 0 w 152"/>
                <a:gd name="T35" fmla="*/ 0 h 152"/>
                <a:gd name="T36" fmla="*/ 0 w 152"/>
                <a:gd name="T37" fmla="*/ 0 h 152"/>
                <a:gd name="T38" fmla="*/ 0 w 152"/>
                <a:gd name="T39" fmla="*/ 0 h 152"/>
                <a:gd name="T40" fmla="*/ 0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495" name="Oval 233"/>
            <p:cNvSpPr>
              <a:spLocks noChangeAspect="1" noChangeArrowheads="1"/>
            </p:cNvSpPr>
            <p:nvPr/>
          </p:nvSpPr>
          <p:spPr bwMode="auto">
            <a:xfrm>
              <a:off x="2691" y="3508"/>
              <a:ext cx="62" cy="62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</p:grpSp>
      <p:cxnSp>
        <p:nvCxnSpPr>
          <p:cNvPr id="176" name="直線コネクタ 175"/>
          <p:cNvCxnSpPr/>
          <p:nvPr/>
        </p:nvCxnSpPr>
        <p:spPr bwMode="auto">
          <a:xfrm>
            <a:off x="5853036" y="6292879"/>
            <a:ext cx="676275" cy="0"/>
          </a:xfrm>
          <a:prstGeom prst="line">
            <a:avLst/>
          </a:prstGeom>
          <a:ln w="38100">
            <a:solidFill>
              <a:srgbClr val="99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084"/>
          <p:cNvGrpSpPr>
            <a:grpSpLocks noChangeAspect="1"/>
          </p:cNvGrpSpPr>
          <p:nvPr/>
        </p:nvGrpSpPr>
        <p:grpSpPr bwMode="auto">
          <a:xfrm>
            <a:off x="6452737" y="6189691"/>
            <a:ext cx="411126" cy="192088"/>
            <a:chOff x="2346" y="544"/>
            <a:chExt cx="2405" cy="1118"/>
          </a:xfrm>
        </p:grpSpPr>
        <p:sp>
          <p:nvSpPr>
            <p:cNvPr id="226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7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8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9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0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1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2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3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4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5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Line 1097"/>
            <p:cNvSpPr>
              <a:spLocks noChangeAspect="1" noChangeShapeType="1"/>
            </p:cNvSpPr>
            <p:nvPr/>
          </p:nvSpPr>
          <p:spPr bwMode="auto">
            <a:xfrm flipH="1">
              <a:off x="2748" y="579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1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2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60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1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6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7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6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9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grpSp>
        <p:nvGrpSpPr>
          <p:cNvPr id="21" name="Group 1084"/>
          <p:cNvGrpSpPr>
            <a:grpSpLocks noChangeAspect="1"/>
          </p:cNvGrpSpPr>
          <p:nvPr/>
        </p:nvGrpSpPr>
        <p:grpSpPr bwMode="auto">
          <a:xfrm>
            <a:off x="5547942" y="6207154"/>
            <a:ext cx="411126" cy="192087"/>
            <a:chOff x="2346" y="544"/>
            <a:chExt cx="2405" cy="1118"/>
          </a:xfrm>
        </p:grpSpPr>
        <p:sp>
          <p:nvSpPr>
            <p:cNvPr id="187" name="AutoShape 1085"/>
            <p:cNvSpPr>
              <a:spLocks noChangeAspect="1" noChangeArrowheads="1" noTextEdit="1"/>
            </p:cNvSpPr>
            <p:nvPr/>
          </p:nvSpPr>
          <p:spPr bwMode="auto">
            <a:xfrm>
              <a:off x="2346" y="544"/>
              <a:ext cx="2405" cy="1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88" name="Rectangle 1086"/>
            <p:cNvSpPr>
              <a:spLocks noChangeAspect="1" noChangeArrowheads="1"/>
            </p:cNvSpPr>
            <p:nvPr/>
          </p:nvSpPr>
          <p:spPr bwMode="auto">
            <a:xfrm>
              <a:off x="2353" y="818"/>
              <a:ext cx="1963" cy="837"/>
            </a:xfrm>
            <a:prstGeom prst="rect">
              <a:avLst/>
            </a:prstGeom>
            <a:solidFill>
              <a:srgbClr val="CC99FF"/>
            </a:solidFill>
            <a:ln w="0">
              <a:solidFill>
                <a:srgbClr val="B9B8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189" name="Line 1087"/>
            <p:cNvSpPr>
              <a:spLocks noChangeAspect="1" noChangeShapeType="1"/>
            </p:cNvSpPr>
            <p:nvPr/>
          </p:nvSpPr>
          <p:spPr bwMode="auto">
            <a:xfrm flipH="1">
              <a:off x="2353" y="1655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0" name="Line 1088"/>
            <p:cNvSpPr>
              <a:spLocks noChangeAspect="1" noChangeShapeType="1"/>
            </p:cNvSpPr>
            <p:nvPr/>
          </p:nvSpPr>
          <p:spPr bwMode="auto">
            <a:xfrm flipV="1">
              <a:off x="2353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1" name="Line 108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2" name="Line 1090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3" name="Freeform 1091"/>
            <p:cNvSpPr>
              <a:spLocks noChangeAspect="1"/>
            </p:cNvSpPr>
            <p:nvPr/>
          </p:nvSpPr>
          <p:spPr bwMode="auto">
            <a:xfrm>
              <a:off x="4316" y="561"/>
              <a:ext cx="425" cy="1094"/>
            </a:xfrm>
            <a:custGeom>
              <a:avLst/>
              <a:gdLst>
                <a:gd name="T0" fmla="*/ 83 w 733"/>
                <a:gd name="T1" fmla="*/ 0 h 1906"/>
                <a:gd name="T2" fmla="*/ 83 w 733"/>
                <a:gd name="T3" fmla="*/ 158 h 1906"/>
                <a:gd name="T4" fmla="*/ 0 w 733"/>
                <a:gd name="T5" fmla="*/ 207 h 1906"/>
                <a:gd name="T6" fmla="*/ 0 w 733"/>
                <a:gd name="T7" fmla="*/ 49 h 1906"/>
                <a:gd name="T8" fmla="*/ 83 w 733"/>
                <a:gd name="T9" fmla="*/ 0 h 1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3"/>
                <a:gd name="T16" fmla="*/ 0 h 1906"/>
                <a:gd name="T17" fmla="*/ 733 w 733"/>
                <a:gd name="T18" fmla="*/ 1906 h 19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3" h="1906">
                  <a:moveTo>
                    <a:pt x="733" y="0"/>
                  </a:moveTo>
                  <a:lnTo>
                    <a:pt x="733" y="1458"/>
                  </a:lnTo>
                  <a:lnTo>
                    <a:pt x="0" y="1906"/>
                  </a:lnTo>
                  <a:lnTo>
                    <a:pt x="0" y="44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808080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4" name="Line 1092"/>
            <p:cNvSpPr>
              <a:spLocks noChangeAspect="1" noChangeShapeType="1"/>
            </p:cNvSpPr>
            <p:nvPr/>
          </p:nvSpPr>
          <p:spPr bwMode="auto">
            <a:xfrm flipV="1">
              <a:off x="4316" y="1399"/>
              <a:ext cx="425" cy="2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5" name="Line 1093"/>
            <p:cNvSpPr>
              <a:spLocks noChangeAspect="1" noChangeShapeType="1"/>
            </p:cNvSpPr>
            <p:nvPr/>
          </p:nvSpPr>
          <p:spPr bwMode="auto">
            <a:xfrm flipV="1">
              <a:off x="4741" y="561"/>
              <a:ext cx="0" cy="8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6" name="Line 1094"/>
            <p:cNvSpPr>
              <a:spLocks noChangeAspect="1" noChangeShapeType="1"/>
            </p:cNvSpPr>
            <p:nvPr/>
          </p:nvSpPr>
          <p:spPr bwMode="auto">
            <a:xfrm flipH="1">
              <a:off x="4316" y="561"/>
              <a:ext cx="425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7" name="Line 1095"/>
            <p:cNvSpPr>
              <a:spLocks noChangeAspect="1" noChangeShapeType="1"/>
            </p:cNvSpPr>
            <p:nvPr/>
          </p:nvSpPr>
          <p:spPr bwMode="auto">
            <a:xfrm>
              <a:off x="4316" y="818"/>
              <a:ext cx="0" cy="8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8" name="Freeform 1096"/>
            <p:cNvSpPr>
              <a:spLocks noChangeAspect="1"/>
            </p:cNvSpPr>
            <p:nvPr/>
          </p:nvSpPr>
          <p:spPr bwMode="auto">
            <a:xfrm>
              <a:off x="2353" y="561"/>
              <a:ext cx="2377" cy="257"/>
            </a:xfrm>
            <a:custGeom>
              <a:avLst/>
              <a:gdLst>
                <a:gd name="T0" fmla="*/ 79 w 4133"/>
                <a:gd name="T1" fmla="*/ 0 h 445"/>
                <a:gd name="T2" fmla="*/ 452 w 4133"/>
                <a:gd name="T3" fmla="*/ 0 h 445"/>
                <a:gd name="T4" fmla="*/ 373 w 4133"/>
                <a:gd name="T5" fmla="*/ 49 h 445"/>
                <a:gd name="T6" fmla="*/ 0 w 4133"/>
                <a:gd name="T7" fmla="*/ 49 h 445"/>
                <a:gd name="T8" fmla="*/ 79 w 4133"/>
                <a:gd name="T9" fmla="*/ 0 h 4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33"/>
                <a:gd name="T16" fmla="*/ 0 h 445"/>
                <a:gd name="T17" fmla="*/ 4133 w 4133"/>
                <a:gd name="T18" fmla="*/ 445 h 4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33" h="445">
                  <a:moveTo>
                    <a:pt x="721" y="0"/>
                  </a:moveTo>
                  <a:lnTo>
                    <a:pt x="4133" y="0"/>
                  </a:lnTo>
                  <a:lnTo>
                    <a:pt x="3413" y="445"/>
                  </a:lnTo>
                  <a:lnTo>
                    <a:pt x="0" y="445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EFE9FF"/>
            </a:solidFill>
            <a:ln w="0">
              <a:solidFill>
                <a:srgbClr val="EFE9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99" name="Line 1097"/>
            <p:cNvSpPr>
              <a:spLocks noChangeAspect="1" noChangeShapeType="1"/>
            </p:cNvSpPr>
            <p:nvPr/>
          </p:nvSpPr>
          <p:spPr bwMode="auto">
            <a:xfrm flipH="1">
              <a:off x="2767" y="561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0" name="Line 1098"/>
            <p:cNvSpPr>
              <a:spLocks noChangeAspect="1" noChangeShapeType="1"/>
            </p:cNvSpPr>
            <p:nvPr/>
          </p:nvSpPr>
          <p:spPr bwMode="auto">
            <a:xfrm flipH="1">
              <a:off x="2353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1" name="Line 1099"/>
            <p:cNvSpPr>
              <a:spLocks noChangeAspect="1" noChangeShapeType="1"/>
            </p:cNvSpPr>
            <p:nvPr/>
          </p:nvSpPr>
          <p:spPr bwMode="auto">
            <a:xfrm>
              <a:off x="2353" y="818"/>
              <a:ext cx="196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2" name="Line 1100"/>
            <p:cNvSpPr>
              <a:spLocks noChangeAspect="1" noChangeShapeType="1"/>
            </p:cNvSpPr>
            <p:nvPr/>
          </p:nvSpPr>
          <p:spPr bwMode="auto">
            <a:xfrm flipV="1">
              <a:off x="4316" y="561"/>
              <a:ext cx="414" cy="2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3" name="Freeform 1101"/>
            <p:cNvSpPr>
              <a:spLocks noChangeAspect="1"/>
            </p:cNvSpPr>
            <p:nvPr/>
          </p:nvSpPr>
          <p:spPr bwMode="auto">
            <a:xfrm>
              <a:off x="2904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4" name="Freeform 1102"/>
            <p:cNvSpPr>
              <a:spLocks noChangeAspect="1"/>
            </p:cNvSpPr>
            <p:nvPr/>
          </p:nvSpPr>
          <p:spPr bwMode="auto">
            <a:xfrm>
              <a:off x="3752" y="931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6" name="Freeform 1103"/>
            <p:cNvSpPr>
              <a:spLocks noChangeAspect="1"/>
            </p:cNvSpPr>
            <p:nvPr/>
          </p:nvSpPr>
          <p:spPr bwMode="auto">
            <a:xfrm>
              <a:off x="3944" y="931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7" name="Freeform 1104"/>
            <p:cNvSpPr>
              <a:spLocks noChangeAspect="1"/>
            </p:cNvSpPr>
            <p:nvPr/>
          </p:nvSpPr>
          <p:spPr bwMode="auto">
            <a:xfrm>
              <a:off x="4125" y="931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8" name="Freeform 1105"/>
            <p:cNvSpPr>
              <a:spLocks noChangeAspect="1"/>
            </p:cNvSpPr>
            <p:nvPr/>
          </p:nvSpPr>
          <p:spPr bwMode="auto">
            <a:xfrm>
              <a:off x="3752" y="1117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09" name="Freeform 1106"/>
            <p:cNvSpPr>
              <a:spLocks noChangeAspect="1"/>
            </p:cNvSpPr>
            <p:nvPr/>
          </p:nvSpPr>
          <p:spPr bwMode="auto">
            <a:xfrm>
              <a:off x="3944" y="1117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0" name="Freeform 1107"/>
            <p:cNvSpPr>
              <a:spLocks noChangeAspect="1"/>
            </p:cNvSpPr>
            <p:nvPr/>
          </p:nvSpPr>
          <p:spPr bwMode="auto">
            <a:xfrm>
              <a:off x="4125" y="1117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1" name="AutoShape 1108"/>
            <p:cNvSpPr>
              <a:spLocks noChangeAspect="1" noChangeArrowheads="1"/>
            </p:cNvSpPr>
            <p:nvPr/>
          </p:nvSpPr>
          <p:spPr bwMode="auto">
            <a:xfrm>
              <a:off x="2844" y="918"/>
              <a:ext cx="474" cy="462"/>
            </a:xfrm>
            <a:prstGeom prst="octagon">
              <a:avLst>
                <a:gd name="adj" fmla="val 29287"/>
              </a:avLst>
            </a:prstGeom>
            <a:gradFill rotWithShape="1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1"/>
            </a:gra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2" name="AutoShape 1109"/>
            <p:cNvSpPr>
              <a:spLocks noChangeAspect="1" noChangeArrowheads="1"/>
            </p:cNvSpPr>
            <p:nvPr/>
          </p:nvSpPr>
          <p:spPr bwMode="auto">
            <a:xfrm>
              <a:off x="3425" y="1187"/>
              <a:ext cx="179" cy="179"/>
            </a:xfrm>
            <a:prstGeom prst="octagon">
              <a:avLst>
                <a:gd name="adj" fmla="val 29287"/>
              </a:avLst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3" name="Freeform 1110"/>
            <p:cNvSpPr>
              <a:spLocks noChangeAspect="1"/>
            </p:cNvSpPr>
            <p:nvPr/>
          </p:nvSpPr>
          <p:spPr bwMode="auto">
            <a:xfrm>
              <a:off x="303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4" name="Freeform 1111"/>
            <p:cNvSpPr>
              <a:spLocks noChangeAspect="1"/>
            </p:cNvSpPr>
            <p:nvPr/>
          </p:nvSpPr>
          <p:spPr bwMode="auto">
            <a:xfrm>
              <a:off x="3150" y="1491"/>
              <a:ext cx="72" cy="68"/>
            </a:xfrm>
            <a:custGeom>
              <a:avLst/>
              <a:gdLst>
                <a:gd name="T0" fmla="*/ 7 w 122"/>
                <a:gd name="T1" fmla="*/ 0 h 122"/>
                <a:gd name="T2" fmla="*/ 10 w 122"/>
                <a:gd name="T3" fmla="*/ 1 h 122"/>
                <a:gd name="T4" fmla="*/ 12 w 122"/>
                <a:gd name="T5" fmla="*/ 1 h 122"/>
                <a:gd name="T6" fmla="*/ 13 w 122"/>
                <a:gd name="T7" fmla="*/ 2 h 122"/>
                <a:gd name="T8" fmla="*/ 14 w 122"/>
                <a:gd name="T9" fmla="*/ 4 h 122"/>
                <a:gd name="T10" fmla="*/ 15 w 122"/>
                <a:gd name="T11" fmla="*/ 6 h 122"/>
                <a:gd name="T12" fmla="*/ 14 w 122"/>
                <a:gd name="T13" fmla="*/ 8 h 122"/>
                <a:gd name="T14" fmla="*/ 13 w 122"/>
                <a:gd name="T15" fmla="*/ 9 h 122"/>
                <a:gd name="T16" fmla="*/ 12 w 122"/>
                <a:gd name="T17" fmla="*/ 11 h 122"/>
                <a:gd name="T18" fmla="*/ 10 w 122"/>
                <a:gd name="T19" fmla="*/ 12 h 122"/>
                <a:gd name="T20" fmla="*/ 7 w 122"/>
                <a:gd name="T21" fmla="*/ 12 h 122"/>
                <a:gd name="T22" fmla="*/ 5 w 122"/>
                <a:gd name="T23" fmla="*/ 12 h 122"/>
                <a:gd name="T24" fmla="*/ 3 w 122"/>
                <a:gd name="T25" fmla="*/ 11 h 122"/>
                <a:gd name="T26" fmla="*/ 1 w 122"/>
                <a:gd name="T27" fmla="*/ 9 h 122"/>
                <a:gd name="T28" fmla="*/ 1 w 122"/>
                <a:gd name="T29" fmla="*/ 8 h 122"/>
                <a:gd name="T30" fmla="*/ 0 w 122"/>
                <a:gd name="T31" fmla="*/ 6 h 122"/>
                <a:gd name="T32" fmla="*/ 1 w 122"/>
                <a:gd name="T33" fmla="*/ 4 h 122"/>
                <a:gd name="T34" fmla="*/ 1 w 122"/>
                <a:gd name="T35" fmla="*/ 2 h 122"/>
                <a:gd name="T36" fmla="*/ 3 w 122"/>
                <a:gd name="T37" fmla="*/ 1 h 122"/>
                <a:gd name="T38" fmla="*/ 5 w 122"/>
                <a:gd name="T39" fmla="*/ 1 h 122"/>
                <a:gd name="T40" fmla="*/ 7 w 122"/>
                <a:gd name="T41" fmla="*/ 0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2"/>
                <a:gd name="T64" fmla="*/ 0 h 122"/>
                <a:gd name="T65" fmla="*/ 122 w 122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2" h="122">
                  <a:moveTo>
                    <a:pt x="61" y="0"/>
                  </a:moveTo>
                  <a:lnTo>
                    <a:pt x="80" y="3"/>
                  </a:lnTo>
                  <a:lnTo>
                    <a:pt x="96" y="12"/>
                  </a:lnTo>
                  <a:lnTo>
                    <a:pt x="110" y="26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0"/>
                  </a:lnTo>
                  <a:lnTo>
                    <a:pt x="110" y="98"/>
                  </a:lnTo>
                  <a:lnTo>
                    <a:pt x="96" y="110"/>
                  </a:lnTo>
                  <a:lnTo>
                    <a:pt x="80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0"/>
                  </a:lnTo>
                  <a:lnTo>
                    <a:pt x="12" y="98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989AFF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15" name="Rectangle 1112"/>
            <p:cNvSpPr>
              <a:spLocks noChangeAspect="1" noChangeArrowheads="1"/>
            </p:cNvSpPr>
            <p:nvPr/>
          </p:nvSpPr>
          <p:spPr bwMode="auto">
            <a:xfrm rot="-2700000">
              <a:off x="3386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6" name="Rectangle 1113"/>
            <p:cNvSpPr>
              <a:spLocks noChangeAspect="1" noChangeArrowheads="1"/>
            </p:cNvSpPr>
            <p:nvPr/>
          </p:nvSpPr>
          <p:spPr bwMode="auto">
            <a:xfrm rot="-2700000">
              <a:off x="3610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7" name="Rectangle 1114"/>
            <p:cNvSpPr>
              <a:spLocks noChangeAspect="1" noChangeArrowheads="1"/>
            </p:cNvSpPr>
            <p:nvPr/>
          </p:nvSpPr>
          <p:spPr bwMode="auto">
            <a:xfrm rot="-2700000">
              <a:off x="3834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8" name="Rectangle 1115"/>
            <p:cNvSpPr>
              <a:spLocks noChangeAspect="1" noChangeArrowheads="1"/>
            </p:cNvSpPr>
            <p:nvPr/>
          </p:nvSpPr>
          <p:spPr bwMode="auto">
            <a:xfrm rot="-2700000">
              <a:off x="4058" y="1482"/>
              <a:ext cx="106" cy="106"/>
            </a:xfrm>
            <a:prstGeom prst="rect">
              <a:avLst/>
            </a:prstGeom>
            <a:solidFill>
              <a:srgbClr val="800080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19" name="Rectangle 1116"/>
            <p:cNvSpPr>
              <a:spLocks noChangeAspect="1" noChangeArrowheads="1"/>
            </p:cNvSpPr>
            <p:nvPr/>
          </p:nvSpPr>
          <p:spPr bwMode="auto">
            <a:xfrm>
              <a:off x="2430" y="894"/>
              <a:ext cx="294" cy="702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tx1"/>
              </a:solidFill>
              <a:miter lim="800000"/>
              <a:headEnd type="none" w="lg" len="lg"/>
              <a:tailEnd type="none" w="lg" len="lg"/>
            </a:ln>
          </p:spPr>
          <p:txBody>
            <a:bodyPr wrap="none" anchor="ctr"/>
            <a:lstStyle/>
            <a:p>
              <a:endParaRPr lang="ja-JP" altLang="en-US" sz="1100" b="1">
                <a:solidFill>
                  <a:srgbClr val="000000"/>
                </a:solidFill>
                <a:latin typeface="Calibri" pitchFamily="34" charset="0"/>
                <a:ea typeface="ＭＳ Ｐゴシック" pitchFamily="50" charset="-128"/>
              </a:endParaRPr>
            </a:p>
          </p:txBody>
        </p:sp>
        <p:sp>
          <p:nvSpPr>
            <p:cNvPr id="221" name="Line 1117"/>
            <p:cNvSpPr>
              <a:spLocks noChangeAspect="1" noChangeShapeType="1"/>
            </p:cNvSpPr>
            <p:nvPr/>
          </p:nvSpPr>
          <p:spPr bwMode="auto">
            <a:xfrm flipV="1">
              <a:off x="2514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2" name="Line 1118"/>
            <p:cNvSpPr>
              <a:spLocks noChangeAspect="1" noChangeShapeType="1"/>
            </p:cNvSpPr>
            <p:nvPr/>
          </p:nvSpPr>
          <p:spPr bwMode="auto">
            <a:xfrm flipV="1">
              <a:off x="2616" y="906"/>
              <a:ext cx="0" cy="68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 type="none" w="lg" len="lg"/>
              <a:tailEnd type="none" w="lg" len="lg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3" name="Freeform 1119"/>
            <p:cNvSpPr>
              <a:spLocks noChangeAspect="1"/>
            </p:cNvSpPr>
            <p:nvPr/>
          </p:nvSpPr>
          <p:spPr bwMode="auto">
            <a:xfrm>
              <a:off x="3752" y="1303"/>
              <a:ext cx="85" cy="86"/>
            </a:xfrm>
            <a:custGeom>
              <a:avLst/>
              <a:gdLst>
                <a:gd name="T0" fmla="*/ 3 w 151"/>
                <a:gd name="T1" fmla="*/ 0 h 152"/>
                <a:gd name="T2" fmla="*/ 12 w 151"/>
                <a:gd name="T3" fmla="*/ 0 h 152"/>
                <a:gd name="T4" fmla="*/ 14 w 151"/>
                <a:gd name="T5" fmla="*/ 1 h 152"/>
                <a:gd name="T6" fmla="*/ 14 w 151"/>
                <a:gd name="T7" fmla="*/ 1 h 152"/>
                <a:gd name="T8" fmla="*/ 15 w 151"/>
                <a:gd name="T9" fmla="*/ 2 h 152"/>
                <a:gd name="T10" fmla="*/ 15 w 151"/>
                <a:gd name="T11" fmla="*/ 3 h 152"/>
                <a:gd name="T12" fmla="*/ 15 w 151"/>
                <a:gd name="T13" fmla="*/ 12 h 152"/>
                <a:gd name="T14" fmla="*/ 15 w 151"/>
                <a:gd name="T15" fmla="*/ 14 h 152"/>
                <a:gd name="T16" fmla="*/ 14 w 151"/>
                <a:gd name="T17" fmla="*/ 14 h 152"/>
                <a:gd name="T18" fmla="*/ 14 w 151"/>
                <a:gd name="T19" fmla="*/ 15 h 152"/>
                <a:gd name="T20" fmla="*/ 12 w 151"/>
                <a:gd name="T21" fmla="*/ 16 h 152"/>
                <a:gd name="T22" fmla="*/ 3 w 151"/>
                <a:gd name="T23" fmla="*/ 16 h 152"/>
                <a:gd name="T24" fmla="*/ 2 w 151"/>
                <a:gd name="T25" fmla="*/ 15 h 152"/>
                <a:gd name="T26" fmla="*/ 1 w 151"/>
                <a:gd name="T27" fmla="*/ 14 h 152"/>
                <a:gd name="T28" fmla="*/ 1 w 151"/>
                <a:gd name="T29" fmla="*/ 14 h 152"/>
                <a:gd name="T30" fmla="*/ 0 w 151"/>
                <a:gd name="T31" fmla="*/ 12 h 152"/>
                <a:gd name="T32" fmla="*/ 0 w 151"/>
                <a:gd name="T33" fmla="*/ 3 h 152"/>
                <a:gd name="T34" fmla="*/ 1 w 151"/>
                <a:gd name="T35" fmla="*/ 2 h 152"/>
                <a:gd name="T36" fmla="*/ 1 w 151"/>
                <a:gd name="T37" fmla="*/ 1 h 152"/>
                <a:gd name="T38" fmla="*/ 2 w 151"/>
                <a:gd name="T39" fmla="*/ 1 h 152"/>
                <a:gd name="T40" fmla="*/ 3 w 151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52"/>
                <a:gd name="T65" fmla="*/ 151 w 151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1" y="34"/>
                  </a:lnTo>
                  <a:lnTo>
                    <a:pt x="151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CFF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4" name="Freeform 1120"/>
            <p:cNvSpPr>
              <a:spLocks noChangeAspect="1"/>
            </p:cNvSpPr>
            <p:nvPr/>
          </p:nvSpPr>
          <p:spPr bwMode="auto">
            <a:xfrm>
              <a:off x="3944" y="1303"/>
              <a:ext cx="85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3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5 w 152"/>
                <a:gd name="T11" fmla="*/ 3 h 152"/>
                <a:gd name="T12" fmla="*/ 15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3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3" y="0"/>
                  </a:moveTo>
                  <a:lnTo>
                    <a:pt x="118" y="0"/>
                  </a:lnTo>
                  <a:lnTo>
                    <a:pt x="132" y="2"/>
                  </a:lnTo>
                  <a:lnTo>
                    <a:pt x="142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2" y="141"/>
                  </a:lnTo>
                  <a:lnTo>
                    <a:pt x="132" y="149"/>
                  </a:lnTo>
                  <a:lnTo>
                    <a:pt x="118" y="152"/>
                  </a:lnTo>
                  <a:lnTo>
                    <a:pt x="33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25" name="Freeform 1121"/>
            <p:cNvSpPr>
              <a:spLocks noChangeAspect="1"/>
            </p:cNvSpPr>
            <p:nvPr/>
          </p:nvSpPr>
          <p:spPr bwMode="auto">
            <a:xfrm>
              <a:off x="4125" y="1303"/>
              <a:ext cx="86" cy="86"/>
            </a:xfrm>
            <a:custGeom>
              <a:avLst/>
              <a:gdLst>
                <a:gd name="T0" fmla="*/ 3 w 152"/>
                <a:gd name="T1" fmla="*/ 0 h 152"/>
                <a:gd name="T2" fmla="*/ 12 w 152"/>
                <a:gd name="T3" fmla="*/ 0 h 152"/>
                <a:gd name="T4" fmla="*/ 14 w 152"/>
                <a:gd name="T5" fmla="*/ 1 h 152"/>
                <a:gd name="T6" fmla="*/ 14 w 152"/>
                <a:gd name="T7" fmla="*/ 1 h 152"/>
                <a:gd name="T8" fmla="*/ 15 w 152"/>
                <a:gd name="T9" fmla="*/ 2 h 152"/>
                <a:gd name="T10" fmla="*/ 16 w 152"/>
                <a:gd name="T11" fmla="*/ 3 h 152"/>
                <a:gd name="T12" fmla="*/ 16 w 152"/>
                <a:gd name="T13" fmla="*/ 12 h 152"/>
                <a:gd name="T14" fmla="*/ 15 w 152"/>
                <a:gd name="T15" fmla="*/ 14 h 152"/>
                <a:gd name="T16" fmla="*/ 14 w 152"/>
                <a:gd name="T17" fmla="*/ 14 h 152"/>
                <a:gd name="T18" fmla="*/ 14 w 152"/>
                <a:gd name="T19" fmla="*/ 15 h 152"/>
                <a:gd name="T20" fmla="*/ 12 w 152"/>
                <a:gd name="T21" fmla="*/ 16 h 152"/>
                <a:gd name="T22" fmla="*/ 3 w 152"/>
                <a:gd name="T23" fmla="*/ 16 h 152"/>
                <a:gd name="T24" fmla="*/ 2 w 152"/>
                <a:gd name="T25" fmla="*/ 15 h 152"/>
                <a:gd name="T26" fmla="*/ 1 w 152"/>
                <a:gd name="T27" fmla="*/ 14 h 152"/>
                <a:gd name="T28" fmla="*/ 1 w 152"/>
                <a:gd name="T29" fmla="*/ 14 h 152"/>
                <a:gd name="T30" fmla="*/ 0 w 152"/>
                <a:gd name="T31" fmla="*/ 12 h 152"/>
                <a:gd name="T32" fmla="*/ 0 w 152"/>
                <a:gd name="T33" fmla="*/ 3 h 152"/>
                <a:gd name="T34" fmla="*/ 1 w 152"/>
                <a:gd name="T35" fmla="*/ 2 h 152"/>
                <a:gd name="T36" fmla="*/ 1 w 152"/>
                <a:gd name="T37" fmla="*/ 1 h 152"/>
                <a:gd name="T38" fmla="*/ 2 w 152"/>
                <a:gd name="T39" fmla="*/ 1 h 152"/>
                <a:gd name="T40" fmla="*/ 3 w 152"/>
                <a:gd name="T41" fmla="*/ 0 h 1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2"/>
                <a:gd name="T64" fmla="*/ 0 h 152"/>
                <a:gd name="T65" fmla="*/ 152 w 152"/>
                <a:gd name="T66" fmla="*/ 152 h 1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2" h="152">
                  <a:moveTo>
                    <a:pt x="34" y="0"/>
                  </a:moveTo>
                  <a:lnTo>
                    <a:pt x="117" y="0"/>
                  </a:lnTo>
                  <a:lnTo>
                    <a:pt x="131" y="2"/>
                  </a:lnTo>
                  <a:lnTo>
                    <a:pt x="141" y="10"/>
                  </a:lnTo>
                  <a:lnTo>
                    <a:pt x="149" y="20"/>
                  </a:lnTo>
                  <a:lnTo>
                    <a:pt x="152" y="34"/>
                  </a:lnTo>
                  <a:lnTo>
                    <a:pt x="152" y="117"/>
                  </a:lnTo>
                  <a:lnTo>
                    <a:pt x="149" y="131"/>
                  </a:lnTo>
                  <a:lnTo>
                    <a:pt x="141" y="141"/>
                  </a:lnTo>
                  <a:lnTo>
                    <a:pt x="131" y="149"/>
                  </a:lnTo>
                  <a:lnTo>
                    <a:pt x="117" y="152"/>
                  </a:lnTo>
                  <a:lnTo>
                    <a:pt x="34" y="152"/>
                  </a:lnTo>
                  <a:lnTo>
                    <a:pt x="20" y="149"/>
                  </a:lnTo>
                  <a:lnTo>
                    <a:pt x="10" y="141"/>
                  </a:lnTo>
                  <a:lnTo>
                    <a:pt x="2" y="131"/>
                  </a:lnTo>
                  <a:lnTo>
                    <a:pt x="0" y="117"/>
                  </a:lnTo>
                  <a:lnTo>
                    <a:pt x="0" y="34"/>
                  </a:lnTo>
                  <a:lnTo>
                    <a:pt x="2" y="20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A6BFF"/>
            </a:solidFill>
            <a:ln w="0">
              <a:solidFill>
                <a:srgbClr val="6A6B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</p:grpSp>
      <p:sp>
        <p:nvSpPr>
          <p:cNvPr id="1731" name="テキスト ボックス 1874"/>
          <p:cNvSpPr txBox="1">
            <a:spLocks noChangeArrowheads="1"/>
          </p:cNvSpPr>
          <p:nvPr/>
        </p:nvSpPr>
        <p:spPr bwMode="auto">
          <a:xfrm rot="18803137">
            <a:off x="6526207" y="1880106"/>
            <a:ext cx="286575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Communication Layer</a:t>
            </a:r>
          </a:p>
        </p:txBody>
      </p:sp>
      <p:sp>
        <p:nvSpPr>
          <p:cNvPr id="1767" name="Line 845"/>
          <p:cNvSpPr>
            <a:spLocks noChangeShapeType="1"/>
          </p:cNvSpPr>
          <p:nvPr/>
        </p:nvSpPr>
        <p:spPr bwMode="auto">
          <a:xfrm flipH="1">
            <a:off x="4832361" y="1173716"/>
            <a:ext cx="271901" cy="428419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768" name="Line 845"/>
          <p:cNvSpPr>
            <a:spLocks noChangeShapeType="1"/>
          </p:cNvSpPr>
          <p:nvPr/>
        </p:nvSpPr>
        <p:spPr bwMode="auto">
          <a:xfrm>
            <a:off x="5322630" y="1091833"/>
            <a:ext cx="121832" cy="1237753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769" name="Line 845"/>
          <p:cNvSpPr>
            <a:spLocks noChangeShapeType="1"/>
          </p:cNvSpPr>
          <p:nvPr/>
        </p:nvSpPr>
        <p:spPr bwMode="auto">
          <a:xfrm>
            <a:off x="5691121" y="1132777"/>
            <a:ext cx="327542" cy="450372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grpSp>
        <p:nvGrpSpPr>
          <p:cNvPr id="22" name="グループ化 1772"/>
          <p:cNvGrpSpPr/>
          <p:nvPr/>
        </p:nvGrpSpPr>
        <p:grpSpPr>
          <a:xfrm>
            <a:off x="2662170" y="1801512"/>
            <a:ext cx="4165537" cy="2279176"/>
            <a:chOff x="2157194" y="1005305"/>
            <a:chExt cx="4165537" cy="2663607"/>
          </a:xfrm>
        </p:grpSpPr>
        <p:sp>
          <p:nvSpPr>
            <p:cNvPr id="1774" name="Line 219"/>
            <p:cNvSpPr>
              <a:spLocks noChangeShapeType="1"/>
            </p:cNvSpPr>
            <p:nvPr/>
          </p:nvSpPr>
          <p:spPr bwMode="auto">
            <a:xfrm flipH="1" flipV="1">
              <a:off x="2157194" y="1987527"/>
              <a:ext cx="0" cy="1670710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775" name="Line 219"/>
            <p:cNvSpPr>
              <a:spLocks noChangeShapeType="1"/>
            </p:cNvSpPr>
            <p:nvPr/>
          </p:nvSpPr>
          <p:spPr bwMode="auto">
            <a:xfrm>
              <a:off x="2206366" y="1973240"/>
              <a:ext cx="0" cy="1692114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76" name="Line 219"/>
            <p:cNvSpPr>
              <a:spLocks noChangeShapeType="1"/>
            </p:cNvSpPr>
            <p:nvPr/>
          </p:nvSpPr>
          <p:spPr bwMode="auto">
            <a:xfrm flipV="1">
              <a:off x="3504982" y="1982764"/>
              <a:ext cx="0" cy="1668357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777" name="Line 219"/>
            <p:cNvSpPr>
              <a:spLocks noChangeShapeType="1"/>
            </p:cNvSpPr>
            <p:nvPr/>
          </p:nvSpPr>
          <p:spPr bwMode="auto">
            <a:xfrm>
              <a:off x="3551824" y="1962128"/>
              <a:ext cx="0" cy="1706784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78" name="Line 219"/>
            <p:cNvSpPr>
              <a:spLocks noChangeShapeType="1"/>
            </p:cNvSpPr>
            <p:nvPr/>
          </p:nvSpPr>
          <p:spPr bwMode="auto">
            <a:xfrm flipV="1">
              <a:off x="4948019" y="1982764"/>
              <a:ext cx="0" cy="1686147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779" name="Line 219"/>
            <p:cNvSpPr>
              <a:spLocks noChangeShapeType="1"/>
            </p:cNvSpPr>
            <p:nvPr/>
          </p:nvSpPr>
          <p:spPr bwMode="auto">
            <a:xfrm>
              <a:off x="4997908" y="1936728"/>
              <a:ext cx="0" cy="1725068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80" name="Line 219"/>
            <p:cNvSpPr>
              <a:spLocks noChangeShapeType="1"/>
            </p:cNvSpPr>
            <p:nvPr/>
          </p:nvSpPr>
          <p:spPr bwMode="auto">
            <a:xfrm flipH="1" flipV="1">
              <a:off x="6267232" y="1987528"/>
              <a:ext cx="0" cy="1679790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781" name="Line 219"/>
            <p:cNvSpPr>
              <a:spLocks noChangeShapeType="1"/>
            </p:cNvSpPr>
            <p:nvPr/>
          </p:nvSpPr>
          <p:spPr bwMode="auto">
            <a:xfrm>
              <a:off x="6322731" y="1933553"/>
              <a:ext cx="0" cy="1711820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82" name="Line 219"/>
            <p:cNvSpPr>
              <a:spLocks noChangeShapeType="1"/>
            </p:cNvSpPr>
            <p:nvPr/>
          </p:nvSpPr>
          <p:spPr bwMode="auto">
            <a:xfrm flipV="1">
              <a:off x="4220944" y="1032997"/>
              <a:ext cx="0" cy="1742729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  <p:sp>
          <p:nvSpPr>
            <p:cNvPr id="1783" name="Line 219"/>
            <p:cNvSpPr>
              <a:spLocks noChangeShapeType="1"/>
            </p:cNvSpPr>
            <p:nvPr/>
          </p:nvSpPr>
          <p:spPr bwMode="auto">
            <a:xfrm>
              <a:off x="4268345" y="1005305"/>
              <a:ext cx="0" cy="1818271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84" name="Line 219"/>
            <p:cNvSpPr>
              <a:spLocks noChangeShapeType="1"/>
            </p:cNvSpPr>
            <p:nvPr/>
          </p:nvSpPr>
          <p:spPr bwMode="auto">
            <a:xfrm>
              <a:off x="5632230" y="1048498"/>
              <a:ext cx="0" cy="1759128"/>
            </a:xfrm>
            <a:prstGeom prst="line">
              <a:avLst/>
            </a:prstGeom>
            <a:noFill/>
            <a:ln w="25400">
              <a:solidFill>
                <a:srgbClr val="EA22C4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 sz="2400" b="1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785" name="Line 219"/>
            <p:cNvSpPr>
              <a:spLocks noChangeShapeType="1"/>
            </p:cNvSpPr>
            <p:nvPr/>
          </p:nvSpPr>
          <p:spPr bwMode="auto">
            <a:xfrm flipH="1" flipV="1">
              <a:off x="5571907" y="1048983"/>
              <a:ext cx="0" cy="1710793"/>
            </a:xfrm>
            <a:prstGeom prst="line">
              <a:avLst/>
            </a:prstGeom>
            <a:noFill/>
            <a:ln w="25400">
              <a:solidFill>
                <a:schemeClr val="bg1">
                  <a:lumMod val="50000"/>
                </a:schemeClr>
              </a:solidFill>
              <a:round/>
              <a:headEnd type="none" w="med" len="med"/>
              <a:tailEnd type="triangle" w="med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400" b="1">
                <a:solidFill>
                  <a:srgbClr val="000000"/>
                </a:solidFill>
                <a:latin typeface="Arial"/>
                <a:ea typeface="ＭＳ Ｐゴシック"/>
              </a:endParaRPr>
            </a:p>
          </p:txBody>
        </p:sp>
      </p:grpSp>
      <p:sp>
        <p:nvSpPr>
          <p:cNvPr id="1787" name="テキスト ボックス 1948"/>
          <p:cNvSpPr txBox="1">
            <a:spLocks noChangeArrowheads="1"/>
          </p:cNvSpPr>
          <p:nvPr/>
        </p:nvSpPr>
        <p:spPr bwMode="auto">
          <a:xfrm rot="18814792">
            <a:off x="6232350" y="3617175"/>
            <a:ext cx="328076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Key Management Layer </a:t>
            </a:r>
          </a:p>
        </p:txBody>
      </p:sp>
      <p:grpSp>
        <p:nvGrpSpPr>
          <p:cNvPr id="23" name="グループ化 1788"/>
          <p:cNvGrpSpPr/>
          <p:nvPr/>
        </p:nvGrpSpPr>
        <p:grpSpPr>
          <a:xfrm>
            <a:off x="2611699" y="1610442"/>
            <a:ext cx="4321363" cy="999689"/>
            <a:chOff x="2595776" y="801334"/>
            <a:chExt cx="4427143" cy="1227138"/>
          </a:xfrm>
        </p:grpSpPr>
        <p:cxnSp>
          <p:nvCxnSpPr>
            <p:cNvPr id="1790" name="直線コネクタ 1789"/>
            <p:cNvCxnSpPr/>
            <p:nvPr/>
          </p:nvCxnSpPr>
          <p:spPr bwMode="auto">
            <a:xfrm rot="5400000" flipH="1" flipV="1">
              <a:off x="3998360" y="1021203"/>
              <a:ext cx="874712" cy="825500"/>
            </a:xfrm>
            <a:prstGeom prst="line">
              <a:avLst/>
            </a:prstGeom>
            <a:ln w="3810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1" name="直線コネクタ 1790"/>
            <p:cNvCxnSpPr/>
            <p:nvPr/>
          </p:nvCxnSpPr>
          <p:spPr bwMode="auto">
            <a:xfrm flipV="1">
              <a:off x="4888154" y="983897"/>
              <a:ext cx="1293812" cy="3175"/>
            </a:xfrm>
            <a:prstGeom prst="line">
              <a:avLst/>
            </a:prstGeom>
            <a:ln w="3810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2" name="直線コネクタ 1791"/>
            <p:cNvCxnSpPr/>
            <p:nvPr/>
          </p:nvCxnSpPr>
          <p:spPr bwMode="auto">
            <a:xfrm rot="5400000" flipH="1" flipV="1">
              <a:off x="5365198" y="1011677"/>
              <a:ext cx="876300" cy="823913"/>
            </a:xfrm>
            <a:prstGeom prst="line">
              <a:avLst/>
            </a:prstGeom>
            <a:ln w="3810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" name="Group 863"/>
            <p:cNvGrpSpPr>
              <a:grpSpLocks noChangeAspect="1"/>
            </p:cNvGrpSpPr>
            <p:nvPr/>
          </p:nvGrpSpPr>
          <p:grpSpPr bwMode="auto">
            <a:xfrm>
              <a:off x="6013358" y="801334"/>
              <a:ext cx="303186" cy="338138"/>
              <a:chOff x="2364" y="1782"/>
              <a:chExt cx="180" cy="162"/>
            </a:xfrm>
          </p:grpSpPr>
          <p:sp>
            <p:nvSpPr>
              <p:cNvPr id="1820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25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22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23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grpSp>
          <p:nvGrpSpPr>
            <p:cNvPr id="26" name="Group 863"/>
            <p:cNvGrpSpPr>
              <a:grpSpLocks noChangeAspect="1"/>
            </p:cNvGrpSpPr>
            <p:nvPr/>
          </p:nvGrpSpPr>
          <p:grpSpPr bwMode="auto">
            <a:xfrm>
              <a:off x="4646643" y="801334"/>
              <a:ext cx="301598" cy="338138"/>
              <a:chOff x="2364" y="1782"/>
              <a:chExt cx="180" cy="162"/>
            </a:xfrm>
          </p:grpSpPr>
          <p:sp>
            <p:nvSpPr>
              <p:cNvPr id="1816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27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18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19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cxnSp>
          <p:nvCxnSpPr>
            <p:cNvPr id="1795" name="直線コネクタ 1794"/>
            <p:cNvCxnSpPr/>
            <p:nvPr/>
          </p:nvCxnSpPr>
          <p:spPr bwMode="auto">
            <a:xfrm>
              <a:off x="2859329" y="1869722"/>
              <a:ext cx="3948112" cy="1587"/>
            </a:xfrm>
            <a:prstGeom prst="line">
              <a:avLst/>
            </a:prstGeom>
            <a:ln w="3810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8" name="Group 863"/>
            <p:cNvGrpSpPr>
              <a:grpSpLocks noChangeAspect="1"/>
            </p:cNvGrpSpPr>
            <p:nvPr/>
          </p:nvGrpSpPr>
          <p:grpSpPr bwMode="auto">
            <a:xfrm>
              <a:off x="6719734" y="1688747"/>
              <a:ext cx="303185" cy="336550"/>
              <a:chOff x="2364" y="1782"/>
              <a:chExt cx="180" cy="162"/>
            </a:xfrm>
          </p:grpSpPr>
          <p:sp>
            <p:nvSpPr>
              <p:cNvPr id="1812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29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14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15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grpSp>
          <p:nvGrpSpPr>
            <p:cNvPr id="30" name="Group 863"/>
            <p:cNvGrpSpPr>
              <a:grpSpLocks noChangeAspect="1"/>
            </p:cNvGrpSpPr>
            <p:nvPr/>
          </p:nvGrpSpPr>
          <p:grpSpPr bwMode="auto">
            <a:xfrm>
              <a:off x="2595776" y="1691922"/>
              <a:ext cx="301598" cy="336550"/>
              <a:chOff x="2364" y="1782"/>
              <a:chExt cx="180" cy="162"/>
            </a:xfrm>
          </p:grpSpPr>
          <p:sp>
            <p:nvSpPr>
              <p:cNvPr id="1808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31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10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11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grpSp>
          <p:nvGrpSpPr>
            <p:cNvPr id="32" name="Group 863"/>
            <p:cNvGrpSpPr>
              <a:grpSpLocks noChangeAspect="1"/>
            </p:cNvGrpSpPr>
            <p:nvPr/>
          </p:nvGrpSpPr>
          <p:grpSpPr bwMode="auto">
            <a:xfrm>
              <a:off x="3940268" y="1688747"/>
              <a:ext cx="301598" cy="336550"/>
              <a:chOff x="2364" y="1782"/>
              <a:chExt cx="180" cy="162"/>
            </a:xfrm>
          </p:grpSpPr>
          <p:sp>
            <p:nvSpPr>
              <p:cNvPr id="1804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33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06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07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  <p:grpSp>
          <p:nvGrpSpPr>
            <p:cNvPr id="34" name="Group 863"/>
            <p:cNvGrpSpPr>
              <a:grpSpLocks noChangeAspect="1"/>
            </p:cNvGrpSpPr>
            <p:nvPr/>
          </p:nvGrpSpPr>
          <p:grpSpPr bwMode="auto">
            <a:xfrm>
              <a:off x="5353017" y="1688747"/>
              <a:ext cx="301598" cy="336550"/>
              <a:chOff x="2364" y="1782"/>
              <a:chExt cx="180" cy="162"/>
            </a:xfrm>
          </p:grpSpPr>
          <p:sp>
            <p:nvSpPr>
              <p:cNvPr id="1800" name="AutoShape 864"/>
              <p:cNvSpPr>
                <a:spLocks noChangeAspect="1" noChangeArrowheads="1"/>
              </p:cNvSpPr>
              <p:nvPr/>
            </p:nvSpPr>
            <p:spPr bwMode="auto">
              <a:xfrm>
                <a:off x="2364" y="1782"/>
                <a:ext cx="180" cy="162"/>
              </a:xfrm>
              <a:prstGeom prst="cube">
                <a:avLst>
                  <a:gd name="adj" fmla="val 25000"/>
                </a:avLst>
              </a:prstGeom>
              <a:solidFill>
                <a:srgbClr val="FFFF00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 sz="1200" b="1">
                  <a:solidFill>
                    <a:srgbClr val="000000"/>
                  </a:solidFill>
                  <a:latin typeface="Calibri" pitchFamily="34" charset="0"/>
                  <a:ea typeface="ＭＳ Ｐゴシック" pitchFamily="50" charset="-128"/>
                </a:endParaRPr>
              </a:p>
            </p:txBody>
          </p:sp>
          <p:grpSp>
            <p:nvGrpSpPr>
              <p:cNvPr id="35" name="Group 865"/>
              <p:cNvGrpSpPr>
                <a:grpSpLocks noChangeAspect="1"/>
              </p:cNvGrpSpPr>
              <p:nvPr/>
            </p:nvGrpSpPr>
            <p:grpSpPr bwMode="auto">
              <a:xfrm>
                <a:off x="2378" y="1843"/>
                <a:ext cx="118" cy="79"/>
                <a:chOff x="2378" y="1843"/>
                <a:chExt cx="118" cy="79"/>
              </a:xfrm>
            </p:grpSpPr>
            <p:sp>
              <p:nvSpPr>
                <p:cNvPr id="1802" name="Freeform 866"/>
                <p:cNvSpPr>
                  <a:spLocks noChangeAspect="1"/>
                </p:cNvSpPr>
                <p:nvPr/>
              </p:nvSpPr>
              <p:spPr bwMode="auto">
                <a:xfrm>
                  <a:off x="2378" y="1845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  <p:sp>
              <p:nvSpPr>
                <p:cNvPr id="1803" name="Freeform 867"/>
                <p:cNvSpPr>
                  <a:spLocks noChangeAspect="1"/>
                </p:cNvSpPr>
                <p:nvPr/>
              </p:nvSpPr>
              <p:spPr bwMode="auto">
                <a:xfrm flipV="1">
                  <a:off x="2380" y="1843"/>
                  <a:ext cx="116" cy="77"/>
                </a:xfrm>
                <a:custGeom>
                  <a:avLst/>
                  <a:gdLst>
                    <a:gd name="T0" fmla="*/ 0 w 116"/>
                    <a:gd name="T1" fmla="*/ 0 h 76"/>
                    <a:gd name="T2" fmla="*/ 32 w 116"/>
                    <a:gd name="T3" fmla="*/ 0 h 76"/>
                    <a:gd name="T4" fmla="*/ 80 w 116"/>
                    <a:gd name="T5" fmla="*/ 80 h 76"/>
                    <a:gd name="T6" fmla="*/ 116 w 116"/>
                    <a:gd name="T7" fmla="*/ 80 h 7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76"/>
                    <a:gd name="T14" fmla="*/ 116 w 116"/>
                    <a:gd name="T15" fmla="*/ 76 h 7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76">
                      <a:moveTo>
                        <a:pt x="0" y="0"/>
                      </a:moveTo>
                      <a:lnTo>
                        <a:pt x="32" y="0"/>
                      </a:lnTo>
                      <a:lnTo>
                        <a:pt x="80" y="76"/>
                      </a:lnTo>
                      <a:lnTo>
                        <a:pt x="116" y="76"/>
                      </a:lnTo>
                    </a:path>
                  </a:pathLst>
                </a:cu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2400" b="1">
                    <a:solidFill>
                      <a:srgbClr val="000000"/>
                    </a:solidFill>
                    <a:latin typeface="Arial" pitchFamily="34" charset="0"/>
                    <a:ea typeface="ＭＳ Ｐゴシック" pitchFamily="50" charset="-128"/>
                  </a:endParaRPr>
                </a:p>
              </p:txBody>
            </p:sp>
          </p:grpSp>
        </p:grpSp>
      </p:grpSp>
      <p:sp>
        <p:nvSpPr>
          <p:cNvPr id="1770" name="Line 845"/>
          <p:cNvSpPr>
            <a:spLocks noChangeShapeType="1"/>
          </p:cNvSpPr>
          <p:nvPr/>
        </p:nvSpPr>
        <p:spPr bwMode="auto">
          <a:xfrm>
            <a:off x="5854894" y="1009947"/>
            <a:ext cx="914393" cy="1314876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771" name="Line 845"/>
          <p:cNvSpPr>
            <a:spLocks noChangeShapeType="1"/>
          </p:cNvSpPr>
          <p:nvPr/>
        </p:nvSpPr>
        <p:spPr bwMode="auto">
          <a:xfrm flipH="1">
            <a:off x="2816089" y="969003"/>
            <a:ext cx="2028870" cy="1351058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772" name="Line 845"/>
          <p:cNvSpPr>
            <a:spLocks noChangeShapeType="1"/>
          </p:cNvSpPr>
          <p:nvPr/>
        </p:nvSpPr>
        <p:spPr bwMode="auto">
          <a:xfrm flipH="1">
            <a:off x="4067037" y="1050892"/>
            <a:ext cx="832512" cy="1323832"/>
          </a:xfrm>
          <a:prstGeom prst="line">
            <a:avLst/>
          </a:prstGeom>
          <a:noFill/>
          <a:ln w="19050">
            <a:solidFill>
              <a:srgbClr val="FF00FF"/>
            </a:solidFill>
            <a:round/>
            <a:headEnd/>
            <a:tailEnd type="stealth" w="lg" len="lg"/>
          </a:ln>
        </p:spPr>
        <p:txBody>
          <a:bodyPr/>
          <a:lstStyle/>
          <a:p>
            <a:endParaRPr lang="ja-JP" altLang="en-US" sz="2400" b="1">
              <a:solidFill>
                <a:srgbClr val="000000"/>
              </a:solidFill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1786" name="Oval 887"/>
          <p:cNvSpPr>
            <a:spLocks noChangeArrowheads="1"/>
          </p:cNvSpPr>
          <p:nvPr/>
        </p:nvSpPr>
        <p:spPr bwMode="auto">
          <a:xfrm>
            <a:off x="4364567" y="876975"/>
            <a:ext cx="2015946" cy="357188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EF8463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600" b="1" dirty="0" smtClean="0">
                <a:solidFill>
                  <a:srgbClr val="0000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KM Server</a:t>
            </a:r>
            <a:endParaRPr lang="ja-JP" altLang="en-US" sz="1600" b="1" dirty="0">
              <a:solidFill>
                <a:srgbClr val="0000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659" name="テキスト ボックス 1975"/>
          <p:cNvSpPr txBox="1">
            <a:spLocks noChangeArrowheads="1"/>
          </p:cNvSpPr>
          <p:nvPr/>
        </p:nvSpPr>
        <p:spPr bwMode="auto">
          <a:xfrm>
            <a:off x="1774221" y="3985153"/>
            <a:ext cx="105087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800" b="1" dirty="0" smtClean="0">
                <a:solidFill>
                  <a:srgbClr val="FFFF00"/>
                </a:solidFill>
                <a:latin typeface="+mn-lt"/>
                <a:ea typeface="HGP創英角ｺﾞｼｯｸUB" pitchFamily="50" charset="-128"/>
                <a:cs typeface="Tahoma" pitchFamily="34" charset="0"/>
              </a:rPr>
              <a:t>KM </a:t>
            </a:r>
          </a:p>
          <a:p>
            <a:r>
              <a:rPr lang="en-US" altLang="ja-JP" sz="1800" dirty="0" smtClean="0">
                <a:solidFill>
                  <a:srgbClr val="FFFF00"/>
                </a:solidFill>
                <a:latin typeface="+mn-lt"/>
                <a:ea typeface="HGP創英角ｺﾞｼｯｸUB" pitchFamily="50" charset="-128"/>
                <a:cs typeface="Tahoma" pitchFamily="34" charset="0"/>
              </a:rPr>
              <a:t>a</a:t>
            </a:r>
            <a:r>
              <a:rPr lang="en-US" altLang="ja-JP" sz="1800" b="1" dirty="0" smtClean="0">
                <a:solidFill>
                  <a:srgbClr val="FFFF00"/>
                </a:solidFill>
                <a:latin typeface="+mn-lt"/>
                <a:ea typeface="HGP創英角ｺﾞｼｯｸUB" pitchFamily="50" charset="-128"/>
                <a:cs typeface="Tahoma" pitchFamily="34" charset="0"/>
              </a:rPr>
              <a:t>gent </a:t>
            </a:r>
            <a:endParaRPr lang="en-US" altLang="ja-JP" sz="1800" b="1" dirty="0">
              <a:solidFill>
                <a:srgbClr val="FFFF00"/>
              </a:solidFill>
              <a:latin typeface="+mn-lt"/>
              <a:ea typeface="HGP創英角ｺﾞｼｯｸUB" pitchFamily="50" charset="-128"/>
              <a:cs typeface="Tahoma" pitchFamily="34" charset="0"/>
            </a:endParaRPr>
          </a:p>
        </p:txBody>
      </p:sp>
      <p:pic>
        <p:nvPicPr>
          <p:cNvPr id="1867" name="Picture 43" descr="ot_006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206185" y="5240747"/>
            <a:ext cx="819224" cy="833264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</p:pic>
      <p:sp>
        <p:nvSpPr>
          <p:cNvPr id="1868" name="テキスト ボックス 1975"/>
          <p:cNvSpPr txBox="1">
            <a:spLocks noChangeArrowheads="1"/>
          </p:cNvSpPr>
          <p:nvPr/>
        </p:nvSpPr>
        <p:spPr bwMode="auto">
          <a:xfrm>
            <a:off x="2074197" y="1876006"/>
            <a:ext cx="202013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Layer 3 switch</a:t>
            </a:r>
            <a:endParaRPr lang="en-US" altLang="ja-JP" sz="2000" b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sp>
        <p:nvSpPr>
          <p:cNvPr id="119" name="テキスト ボックス 1975"/>
          <p:cNvSpPr txBox="1">
            <a:spLocks noChangeArrowheads="1"/>
          </p:cNvSpPr>
          <p:nvPr/>
        </p:nvSpPr>
        <p:spPr bwMode="auto">
          <a:xfrm>
            <a:off x="1689783" y="3488829"/>
            <a:ext cx="207699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 smtClean="0">
                <a:solidFill>
                  <a:srgbClr val="FFFF00"/>
                </a:solidFill>
                <a:latin typeface="Arial" pitchFamily="34" charset="0"/>
                <a:ea typeface="ＭＳ Ｐゴシック" pitchFamily="50" charset="-128"/>
                <a:cs typeface="Arial" charset="0"/>
              </a:rPr>
              <a:t>Layer 2 switch</a:t>
            </a:r>
            <a:endParaRPr lang="en-US" altLang="ja-JP" sz="2000" b="1" dirty="0">
              <a:solidFill>
                <a:srgbClr val="FFFF00"/>
              </a:solidFill>
              <a:latin typeface="Arial" pitchFamily="34" charset="0"/>
              <a:ea typeface="ＭＳ Ｐゴシック" pitchFamily="50" charset="-128"/>
              <a:cs typeface="Arial" charset="0"/>
            </a:endParaRPr>
          </a:p>
        </p:txBody>
      </p:sp>
      <p:pic>
        <p:nvPicPr>
          <p:cNvPr id="1866" name="Picture 43" descr="ot_006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206185" y="1009938"/>
            <a:ext cx="819224" cy="833264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</p:pic>
      <p:sp>
        <p:nvSpPr>
          <p:cNvPr id="1871" name="正方形/長方形 1870"/>
          <p:cNvSpPr/>
          <p:nvPr/>
        </p:nvSpPr>
        <p:spPr>
          <a:xfrm>
            <a:off x="436729" y="150112"/>
            <a:ext cx="8229600" cy="523220"/>
          </a:xfrm>
          <a:prstGeom prst="rect">
            <a:avLst/>
          </a:prstGeom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Devise countermeasures and patch loopholes</a:t>
            </a:r>
            <a:endParaRPr lang="en-US" altLang="ja-JP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47" name="グループ化 1646"/>
          <p:cNvGrpSpPr/>
          <p:nvPr/>
        </p:nvGrpSpPr>
        <p:grpSpPr>
          <a:xfrm>
            <a:off x="853034" y="3238500"/>
            <a:ext cx="856824" cy="1644216"/>
            <a:chOff x="853034" y="3238500"/>
            <a:chExt cx="856824" cy="1644216"/>
          </a:xfrm>
        </p:grpSpPr>
        <p:sp>
          <p:nvSpPr>
            <p:cNvPr id="1644" name="直方体 1643"/>
            <p:cNvSpPr>
              <a:spLocks noChangeArrowheads="1"/>
            </p:cNvSpPr>
            <p:nvPr/>
          </p:nvSpPr>
          <p:spPr bwMode="auto">
            <a:xfrm>
              <a:off x="1336795" y="3238500"/>
              <a:ext cx="373063" cy="1644216"/>
            </a:xfrm>
            <a:prstGeom prst="cube">
              <a:avLst>
                <a:gd name="adj" fmla="val 78824"/>
              </a:avLst>
            </a:prstGeom>
            <a:blipFill dpi="0" rotWithShape="1">
              <a:blip r:embed="rId14" cstate="print"/>
              <a:srcRect/>
              <a:stretch>
                <a:fillRect/>
              </a:stretch>
            </a:blipFill>
            <a:ln w="41275" cap="sq">
              <a:solidFill>
                <a:srgbClr val="000000"/>
              </a:solidFill>
              <a:miter lim="800000"/>
              <a:headEnd/>
              <a:tailEnd type="none" w="lg" len="lg"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kern="0" dirty="0">
                <a:solidFill>
                  <a:srgbClr val="000000"/>
                </a:solidFill>
                <a:latin typeface="+mn-lt"/>
                <a:ea typeface="ＭＳ Ｐゴシック"/>
              </a:endParaRPr>
            </a:p>
          </p:txBody>
        </p:sp>
        <p:pic>
          <p:nvPicPr>
            <p:cNvPr id="1645" name="Picture 4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853034" y="3866872"/>
              <a:ext cx="510333" cy="52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648" name="フリーフォーム 1647"/>
          <p:cNvSpPr/>
          <p:nvPr/>
        </p:nvSpPr>
        <p:spPr>
          <a:xfrm rot="16200000">
            <a:off x="366291" y="3577912"/>
            <a:ext cx="670999" cy="475532"/>
          </a:xfrm>
          <a:custGeom>
            <a:avLst/>
            <a:gdLst>
              <a:gd name="connsiteX0" fmla="*/ 1228725 w 1228725"/>
              <a:gd name="connsiteY0" fmla="*/ 0 h 1790700"/>
              <a:gd name="connsiteX1" fmla="*/ 571500 w 1228725"/>
              <a:gd name="connsiteY1" fmla="*/ 23812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228725 w 1228725"/>
              <a:gd name="connsiteY0" fmla="*/ 0 h 1790700"/>
              <a:gd name="connsiteX1" fmla="*/ 485775 w 1228725"/>
              <a:gd name="connsiteY1" fmla="*/ 37147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181100 w 1181100"/>
              <a:gd name="connsiteY0" fmla="*/ 0 h 1838325"/>
              <a:gd name="connsiteX1" fmla="*/ 485775 w 1181100"/>
              <a:gd name="connsiteY1" fmla="*/ 419100 h 1838325"/>
              <a:gd name="connsiteX2" fmla="*/ 104775 w 1181100"/>
              <a:gd name="connsiteY2" fmla="*/ 1104900 h 1838325"/>
              <a:gd name="connsiteX3" fmla="*/ 0 w 1181100"/>
              <a:gd name="connsiteY3" fmla="*/ 1838325 h 183832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4838 w 1228725"/>
              <a:gd name="connsiteY1" fmla="*/ 485775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9600 w 1228725"/>
              <a:gd name="connsiteY1" fmla="*/ 54768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204788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38164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833563">
                <a:moveTo>
                  <a:pt x="1295400" y="0"/>
                </a:moveTo>
                <a:cubicBezTo>
                  <a:pt x="1022350" y="169068"/>
                  <a:pt x="795337" y="354014"/>
                  <a:pt x="609600" y="538164"/>
                </a:cubicBezTo>
                <a:cubicBezTo>
                  <a:pt x="423863" y="722314"/>
                  <a:pt x="320675" y="850106"/>
                  <a:pt x="180975" y="1104901"/>
                </a:cubicBezTo>
                <a:cubicBezTo>
                  <a:pt x="79375" y="1316832"/>
                  <a:pt x="4762" y="1596232"/>
                  <a:pt x="0" y="1833563"/>
                </a:cubicBezTo>
              </a:path>
            </a:pathLst>
          </a:custGeom>
          <a:ln w="508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646" name="グループ化 1645"/>
          <p:cNvGrpSpPr/>
          <p:nvPr/>
        </p:nvGrpSpPr>
        <p:grpSpPr>
          <a:xfrm>
            <a:off x="1196502" y="5131558"/>
            <a:ext cx="843177" cy="1513994"/>
            <a:chOff x="1196502" y="5131558"/>
            <a:chExt cx="843177" cy="1513994"/>
          </a:xfrm>
        </p:grpSpPr>
        <p:sp>
          <p:nvSpPr>
            <p:cNvPr id="1650" name="直方体 1649"/>
            <p:cNvSpPr>
              <a:spLocks noChangeArrowheads="1"/>
            </p:cNvSpPr>
            <p:nvPr/>
          </p:nvSpPr>
          <p:spPr bwMode="auto">
            <a:xfrm>
              <a:off x="1666616" y="5131558"/>
              <a:ext cx="373063" cy="1513994"/>
            </a:xfrm>
            <a:prstGeom prst="cube">
              <a:avLst>
                <a:gd name="adj" fmla="val 78824"/>
              </a:avLst>
            </a:prstGeom>
            <a:blipFill dpi="0" rotWithShape="1">
              <a:blip r:embed="rId14" cstate="print"/>
              <a:srcRect/>
              <a:stretch>
                <a:fillRect/>
              </a:stretch>
            </a:blipFill>
            <a:ln w="41275" cap="sq">
              <a:solidFill>
                <a:srgbClr val="000000"/>
              </a:solidFill>
              <a:miter lim="800000"/>
              <a:headEnd/>
              <a:tailEnd type="none" w="lg" len="lg"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kern="0" dirty="0">
                <a:solidFill>
                  <a:srgbClr val="000000"/>
                </a:solidFill>
                <a:latin typeface="+mn-lt"/>
                <a:ea typeface="ＭＳ Ｐゴシック"/>
              </a:endParaRPr>
            </a:p>
          </p:txBody>
        </p:sp>
        <p:pic>
          <p:nvPicPr>
            <p:cNvPr id="1651" name="Picture 4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1196502" y="5711594"/>
              <a:ext cx="510333" cy="52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655" name="グループ化 1654"/>
          <p:cNvGrpSpPr/>
          <p:nvPr/>
        </p:nvGrpSpPr>
        <p:grpSpPr>
          <a:xfrm>
            <a:off x="1103242" y="1261849"/>
            <a:ext cx="922789" cy="1644216"/>
            <a:chOff x="1103242" y="1261849"/>
            <a:chExt cx="922789" cy="1644216"/>
          </a:xfrm>
        </p:grpSpPr>
        <p:sp>
          <p:nvSpPr>
            <p:cNvPr id="1652" name="直方体 1651"/>
            <p:cNvSpPr>
              <a:spLocks noChangeArrowheads="1"/>
            </p:cNvSpPr>
            <p:nvPr/>
          </p:nvSpPr>
          <p:spPr bwMode="auto">
            <a:xfrm>
              <a:off x="1652968" y="1261849"/>
              <a:ext cx="373063" cy="1644216"/>
            </a:xfrm>
            <a:prstGeom prst="cube">
              <a:avLst>
                <a:gd name="adj" fmla="val 78824"/>
              </a:avLst>
            </a:prstGeom>
            <a:blipFill dpi="0" rotWithShape="1">
              <a:blip r:embed="rId14" cstate="print"/>
              <a:srcRect/>
              <a:stretch>
                <a:fillRect/>
              </a:stretch>
            </a:blipFill>
            <a:ln w="41275" cap="sq">
              <a:solidFill>
                <a:srgbClr val="000000"/>
              </a:solidFill>
              <a:miter lim="800000"/>
              <a:headEnd/>
              <a:tailEnd type="none" w="lg" len="lg"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kern="0" dirty="0">
                <a:solidFill>
                  <a:srgbClr val="000000"/>
                </a:solidFill>
                <a:latin typeface="+mn-lt"/>
                <a:ea typeface="ＭＳ Ｐゴシック"/>
              </a:endParaRPr>
            </a:p>
          </p:txBody>
        </p:sp>
        <p:pic>
          <p:nvPicPr>
            <p:cNvPr id="1653" name="Picture 4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1103242" y="1947086"/>
              <a:ext cx="510333" cy="52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864" name="Picture 43" descr="ot_006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206185" y="2672683"/>
            <a:ext cx="819224" cy="833264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</p:pic>
      <p:sp>
        <p:nvSpPr>
          <p:cNvPr id="1654" name="フリーフォーム 1653"/>
          <p:cNvSpPr/>
          <p:nvPr/>
        </p:nvSpPr>
        <p:spPr>
          <a:xfrm rot="16200000">
            <a:off x="666542" y="1749112"/>
            <a:ext cx="400319" cy="559693"/>
          </a:xfrm>
          <a:custGeom>
            <a:avLst/>
            <a:gdLst>
              <a:gd name="connsiteX0" fmla="*/ 1228725 w 1228725"/>
              <a:gd name="connsiteY0" fmla="*/ 0 h 1790700"/>
              <a:gd name="connsiteX1" fmla="*/ 571500 w 1228725"/>
              <a:gd name="connsiteY1" fmla="*/ 23812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228725 w 1228725"/>
              <a:gd name="connsiteY0" fmla="*/ 0 h 1790700"/>
              <a:gd name="connsiteX1" fmla="*/ 485775 w 1228725"/>
              <a:gd name="connsiteY1" fmla="*/ 371475 h 1790700"/>
              <a:gd name="connsiteX2" fmla="*/ 104775 w 1228725"/>
              <a:gd name="connsiteY2" fmla="*/ 1057275 h 1790700"/>
              <a:gd name="connsiteX3" fmla="*/ 0 w 1228725"/>
              <a:gd name="connsiteY3" fmla="*/ 1790700 h 1790700"/>
              <a:gd name="connsiteX0" fmla="*/ 1181100 w 1181100"/>
              <a:gd name="connsiteY0" fmla="*/ 0 h 1838325"/>
              <a:gd name="connsiteX1" fmla="*/ 485775 w 1181100"/>
              <a:gd name="connsiteY1" fmla="*/ 419100 h 1838325"/>
              <a:gd name="connsiteX2" fmla="*/ 104775 w 1181100"/>
              <a:gd name="connsiteY2" fmla="*/ 1104900 h 1838325"/>
              <a:gd name="connsiteX3" fmla="*/ 0 w 1181100"/>
              <a:gd name="connsiteY3" fmla="*/ 1838325 h 183832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485775 w 1228725"/>
              <a:gd name="connsiteY1" fmla="*/ 400050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04775 w 1228725"/>
              <a:gd name="connsiteY2" fmla="*/ 1085850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538163 w 1228725"/>
              <a:gd name="connsiteY1" fmla="*/ 45243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4838 w 1228725"/>
              <a:gd name="connsiteY1" fmla="*/ 485775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28725 w 1228725"/>
              <a:gd name="connsiteY0" fmla="*/ 0 h 1819275"/>
              <a:gd name="connsiteX1" fmla="*/ 609600 w 1228725"/>
              <a:gd name="connsiteY1" fmla="*/ 547688 h 1819275"/>
              <a:gd name="connsiteX2" fmla="*/ 152400 w 1228725"/>
              <a:gd name="connsiteY2" fmla="*/ 1095375 h 1819275"/>
              <a:gd name="connsiteX3" fmla="*/ 0 w 1228725"/>
              <a:gd name="connsiteY3" fmla="*/ 1819275 h 1819275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52400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204788 w 1295400"/>
              <a:gd name="connsiteY2" fmla="*/ 1109663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61976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  <a:gd name="connsiteX0" fmla="*/ 1295400 w 1295400"/>
              <a:gd name="connsiteY0" fmla="*/ 0 h 1833563"/>
              <a:gd name="connsiteX1" fmla="*/ 609600 w 1295400"/>
              <a:gd name="connsiteY1" fmla="*/ 538164 h 1833563"/>
              <a:gd name="connsiteX2" fmla="*/ 180975 w 1295400"/>
              <a:gd name="connsiteY2" fmla="*/ 1104901 h 1833563"/>
              <a:gd name="connsiteX3" fmla="*/ 0 w 1295400"/>
              <a:gd name="connsiteY3" fmla="*/ 1833563 h 18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1833563">
                <a:moveTo>
                  <a:pt x="1295400" y="0"/>
                </a:moveTo>
                <a:cubicBezTo>
                  <a:pt x="1022350" y="169068"/>
                  <a:pt x="795337" y="354014"/>
                  <a:pt x="609600" y="538164"/>
                </a:cubicBezTo>
                <a:cubicBezTo>
                  <a:pt x="423863" y="722314"/>
                  <a:pt x="320675" y="850106"/>
                  <a:pt x="180975" y="1104901"/>
                </a:cubicBezTo>
                <a:cubicBezTo>
                  <a:pt x="79375" y="1316832"/>
                  <a:pt x="4762" y="1596232"/>
                  <a:pt x="0" y="1833563"/>
                </a:cubicBezTo>
              </a:path>
            </a:pathLst>
          </a:custGeom>
          <a:ln w="508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5"/>
          <p:cNvSpPr>
            <a:spLocks noChangeArrowheads="1"/>
          </p:cNvSpPr>
          <p:nvPr/>
        </p:nvSpPr>
        <p:spPr bwMode="auto">
          <a:xfrm>
            <a:off x="2457133" y="4402323"/>
            <a:ext cx="145192" cy="144983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3" name="Group 128"/>
          <p:cNvGrpSpPr>
            <a:grpSpLocks/>
          </p:cNvGrpSpPr>
          <p:nvPr/>
        </p:nvGrpSpPr>
        <p:grpSpPr bwMode="auto">
          <a:xfrm>
            <a:off x="223540" y="4197363"/>
            <a:ext cx="1946586" cy="1368318"/>
            <a:chOff x="244" y="1968"/>
            <a:chExt cx="1153" cy="812"/>
          </a:xfrm>
        </p:grpSpPr>
        <p:sp>
          <p:nvSpPr>
            <p:cNvPr id="4" name="Rectangle 126"/>
            <p:cNvSpPr>
              <a:spLocks noChangeArrowheads="1"/>
            </p:cNvSpPr>
            <p:nvPr/>
          </p:nvSpPr>
          <p:spPr bwMode="auto">
            <a:xfrm>
              <a:off x="244" y="1968"/>
              <a:ext cx="1153" cy="811"/>
            </a:xfrm>
            <a:prstGeom prst="rect">
              <a:avLst/>
            </a:prstGeom>
            <a:blipFill dpi="0" rotWithShape="0">
              <a:blip r:embed="rId3" cstate="print"/>
              <a:srcRect/>
              <a:tile tx="0" ty="0" sx="100000" sy="100000" flip="none" algn="tl"/>
            </a:blip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5" name="Rectangle 127"/>
            <p:cNvSpPr>
              <a:spLocks noChangeArrowheads="1"/>
            </p:cNvSpPr>
            <p:nvPr/>
          </p:nvSpPr>
          <p:spPr bwMode="auto">
            <a:xfrm>
              <a:off x="244" y="1968"/>
              <a:ext cx="1153" cy="812"/>
            </a:xfrm>
            <a:prstGeom prst="rect">
              <a:avLst/>
            </a:prstGeom>
            <a:noFill/>
            <a:ln w="11">
              <a:solidFill>
                <a:srgbClr val="FF66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" name="Group 131"/>
          <p:cNvGrpSpPr>
            <a:grpSpLocks/>
          </p:cNvGrpSpPr>
          <p:nvPr/>
        </p:nvGrpSpPr>
        <p:grpSpPr bwMode="auto">
          <a:xfrm>
            <a:off x="2891021" y="4197363"/>
            <a:ext cx="1946586" cy="1368318"/>
            <a:chOff x="1824" y="1968"/>
            <a:chExt cx="1153" cy="812"/>
          </a:xfrm>
        </p:grpSpPr>
        <p:sp>
          <p:nvSpPr>
            <p:cNvPr id="7" name="Rectangle 129"/>
            <p:cNvSpPr>
              <a:spLocks noChangeArrowheads="1"/>
            </p:cNvSpPr>
            <p:nvPr/>
          </p:nvSpPr>
          <p:spPr bwMode="auto">
            <a:xfrm>
              <a:off x="1824" y="1968"/>
              <a:ext cx="1152" cy="811"/>
            </a:xfrm>
            <a:prstGeom prst="rect">
              <a:avLst/>
            </a:prstGeom>
            <a:blipFill dpi="0" rotWithShape="0">
              <a:blip r:embed="rId3" cstate="print"/>
              <a:srcRect/>
              <a:tile tx="0" ty="0" sx="100000" sy="100000" flip="none" algn="tl"/>
            </a:blip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" name="Rectangle 130"/>
            <p:cNvSpPr>
              <a:spLocks noChangeArrowheads="1"/>
            </p:cNvSpPr>
            <p:nvPr/>
          </p:nvSpPr>
          <p:spPr bwMode="auto">
            <a:xfrm>
              <a:off x="1824" y="1968"/>
              <a:ext cx="1153" cy="812"/>
            </a:xfrm>
            <a:prstGeom prst="rect">
              <a:avLst/>
            </a:prstGeom>
            <a:noFill/>
            <a:ln w="11">
              <a:solidFill>
                <a:srgbClr val="FF66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9" name="Freeform 132"/>
          <p:cNvSpPr>
            <a:spLocks/>
          </p:cNvSpPr>
          <p:nvPr/>
        </p:nvSpPr>
        <p:spPr bwMode="auto">
          <a:xfrm>
            <a:off x="2170126" y="3765972"/>
            <a:ext cx="720896" cy="2086180"/>
          </a:xfrm>
          <a:custGeom>
            <a:avLst/>
            <a:gdLst/>
            <a:ahLst/>
            <a:cxnLst>
              <a:cxn ang="0">
                <a:pos x="0" y="297"/>
              </a:cxn>
              <a:cxn ang="0">
                <a:pos x="171" y="0"/>
              </a:cxn>
              <a:cxn ang="0">
                <a:pos x="683" y="0"/>
              </a:cxn>
              <a:cxn ang="0">
                <a:pos x="854" y="297"/>
              </a:cxn>
              <a:cxn ang="0">
                <a:pos x="854" y="2475"/>
              </a:cxn>
              <a:cxn ang="0">
                <a:pos x="0" y="2475"/>
              </a:cxn>
              <a:cxn ang="0">
                <a:pos x="0" y="297"/>
              </a:cxn>
            </a:cxnLst>
            <a:rect l="0" t="0" r="r" b="b"/>
            <a:pathLst>
              <a:path w="854" h="2475">
                <a:moveTo>
                  <a:pt x="0" y="297"/>
                </a:moveTo>
                <a:lnTo>
                  <a:pt x="171" y="0"/>
                </a:lnTo>
                <a:lnTo>
                  <a:pt x="683" y="0"/>
                </a:lnTo>
                <a:lnTo>
                  <a:pt x="854" y="297"/>
                </a:lnTo>
                <a:lnTo>
                  <a:pt x="854" y="2475"/>
                </a:lnTo>
                <a:lnTo>
                  <a:pt x="0" y="2475"/>
                </a:lnTo>
                <a:lnTo>
                  <a:pt x="0" y="297"/>
                </a:lnTo>
                <a:close/>
              </a:path>
            </a:pathLst>
          </a:custGeom>
          <a:noFill/>
          <a:ln w="11">
            <a:solidFill>
              <a:srgbClr val="000099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" name="Rectangle 133"/>
          <p:cNvSpPr>
            <a:spLocks noChangeArrowheads="1"/>
          </p:cNvSpPr>
          <p:nvPr/>
        </p:nvSpPr>
        <p:spPr bwMode="auto">
          <a:xfrm>
            <a:off x="871839" y="3231811"/>
            <a:ext cx="3388376" cy="390926"/>
          </a:xfrm>
          <a:prstGeom prst="rect">
            <a:avLst/>
          </a:prstGeom>
          <a:solidFill>
            <a:srgbClr val="33C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1" name="Group 141"/>
          <p:cNvGrpSpPr>
            <a:grpSpLocks/>
          </p:cNvGrpSpPr>
          <p:nvPr/>
        </p:nvGrpSpPr>
        <p:grpSpPr bwMode="auto">
          <a:xfrm>
            <a:off x="223540" y="2183643"/>
            <a:ext cx="1296598" cy="2013720"/>
            <a:chOff x="244" y="773"/>
            <a:chExt cx="768" cy="1195"/>
          </a:xfrm>
        </p:grpSpPr>
        <p:sp>
          <p:nvSpPr>
            <p:cNvPr id="12" name="Freeform 139"/>
            <p:cNvSpPr>
              <a:spLocks/>
            </p:cNvSpPr>
            <p:nvPr/>
          </p:nvSpPr>
          <p:spPr bwMode="auto">
            <a:xfrm>
              <a:off x="244" y="773"/>
              <a:ext cx="768" cy="11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9" y="0"/>
                </a:cxn>
                <a:cxn ang="0">
                  <a:pos x="769" y="1707"/>
                </a:cxn>
                <a:cxn ang="0">
                  <a:pos x="1538" y="1707"/>
                </a:cxn>
                <a:cxn ang="0">
                  <a:pos x="1538" y="2389"/>
                </a:cxn>
                <a:cxn ang="0">
                  <a:pos x="0" y="2389"/>
                </a:cxn>
                <a:cxn ang="0">
                  <a:pos x="0" y="0"/>
                </a:cxn>
              </a:cxnLst>
              <a:rect l="0" t="0" r="r" b="b"/>
              <a:pathLst>
                <a:path w="1538" h="2389">
                  <a:moveTo>
                    <a:pt x="0" y="0"/>
                  </a:moveTo>
                  <a:lnTo>
                    <a:pt x="769" y="0"/>
                  </a:lnTo>
                  <a:lnTo>
                    <a:pt x="769" y="1707"/>
                  </a:lnTo>
                  <a:lnTo>
                    <a:pt x="1538" y="1707"/>
                  </a:lnTo>
                  <a:lnTo>
                    <a:pt x="1538" y="2389"/>
                  </a:lnTo>
                  <a:lnTo>
                    <a:pt x="0" y="2389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0">
              <a:blip r:embed="rId4" cstate="print"/>
              <a:srcRect/>
              <a:tile tx="0" ty="0" sx="100000" sy="100000" flip="none" algn="tl"/>
            </a:blip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" name="Freeform 140"/>
            <p:cNvSpPr>
              <a:spLocks/>
            </p:cNvSpPr>
            <p:nvPr/>
          </p:nvSpPr>
          <p:spPr bwMode="auto">
            <a:xfrm>
              <a:off x="244" y="773"/>
              <a:ext cx="768" cy="11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9" y="0"/>
                </a:cxn>
                <a:cxn ang="0">
                  <a:pos x="769" y="1707"/>
                </a:cxn>
                <a:cxn ang="0">
                  <a:pos x="1538" y="1707"/>
                </a:cxn>
                <a:cxn ang="0">
                  <a:pos x="1538" y="2389"/>
                </a:cxn>
                <a:cxn ang="0">
                  <a:pos x="0" y="2389"/>
                </a:cxn>
                <a:cxn ang="0">
                  <a:pos x="0" y="0"/>
                </a:cxn>
              </a:cxnLst>
              <a:rect l="0" t="0" r="r" b="b"/>
              <a:pathLst>
                <a:path w="1538" h="2389">
                  <a:moveTo>
                    <a:pt x="0" y="0"/>
                  </a:moveTo>
                  <a:lnTo>
                    <a:pt x="769" y="0"/>
                  </a:lnTo>
                  <a:lnTo>
                    <a:pt x="769" y="1707"/>
                  </a:lnTo>
                  <a:lnTo>
                    <a:pt x="1538" y="1707"/>
                  </a:lnTo>
                  <a:lnTo>
                    <a:pt x="1538" y="2389"/>
                  </a:lnTo>
                  <a:lnTo>
                    <a:pt x="0" y="238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1">
              <a:solidFill>
                <a:srgbClr val="FF66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4" name="Group 144"/>
          <p:cNvGrpSpPr>
            <a:grpSpLocks/>
          </p:cNvGrpSpPr>
          <p:nvPr/>
        </p:nvGrpSpPr>
        <p:grpSpPr bwMode="auto">
          <a:xfrm>
            <a:off x="3539320" y="2183643"/>
            <a:ext cx="1296598" cy="2013720"/>
            <a:chOff x="2208" y="773"/>
            <a:chExt cx="768" cy="1195"/>
          </a:xfrm>
        </p:grpSpPr>
        <p:sp>
          <p:nvSpPr>
            <p:cNvPr id="15" name="Freeform 142"/>
            <p:cNvSpPr>
              <a:spLocks/>
            </p:cNvSpPr>
            <p:nvPr/>
          </p:nvSpPr>
          <p:spPr bwMode="auto">
            <a:xfrm>
              <a:off x="2208" y="773"/>
              <a:ext cx="768" cy="1195"/>
            </a:xfrm>
            <a:custGeom>
              <a:avLst/>
              <a:gdLst/>
              <a:ahLst/>
              <a:cxnLst>
                <a:cxn ang="0">
                  <a:pos x="1537" y="0"/>
                </a:cxn>
                <a:cxn ang="0">
                  <a:pos x="768" y="0"/>
                </a:cxn>
                <a:cxn ang="0">
                  <a:pos x="768" y="1707"/>
                </a:cxn>
                <a:cxn ang="0">
                  <a:pos x="0" y="1707"/>
                </a:cxn>
                <a:cxn ang="0">
                  <a:pos x="0" y="2389"/>
                </a:cxn>
                <a:cxn ang="0">
                  <a:pos x="1537" y="2389"/>
                </a:cxn>
                <a:cxn ang="0">
                  <a:pos x="1537" y="0"/>
                </a:cxn>
              </a:cxnLst>
              <a:rect l="0" t="0" r="r" b="b"/>
              <a:pathLst>
                <a:path w="1537" h="2389">
                  <a:moveTo>
                    <a:pt x="1537" y="0"/>
                  </a:moveTo>
                  <a:lnTo>
                    <a:pt x="768" y="0"/>
                  </a:lnTo>
                  <a:lnTo>
                    <a:pt x="768" y="1707"/>
                  </a:lnTo>
                  <a:lnTo>
                    <a:pt x="0" y="1707"/>
                  </a:lnTo>
                  <a:lnTo>
                    <a:pt x="0" y="2389"/>
                  </a:lnTo>
                  <a:lnTo>
                    <a:pt x="1537" y="2389"/>
                  </a:lnTo>
                  <a:lnTo>
                    <a:pt x="1537" y="0"/>
                  </a:lnTo>
                  <a:close/>
                </a:path>
              </a:pathLst>
            </a:custGeom>
            <a:blipFill dpi="0" rotWithShape="0">
              <a:blip r:embed="rId4" cstate="print"/>
              <a:srcRect/>
              <a:tile tx="0" ty="0" sx="100000" sy="100000" flip="none" algn="tl"/>
            </a:blip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" name="Freeform 143"/>
            <p:cNvSpPr>
              <a:spLocks/>
            </p:cNvSpPr>
            <p:nvPr/>
          </p:nvSpPr>
          <p:spPr bwMode="auto">
            <a:xfrm>
              <a:off x="2208" y="773"/>
              <a:ext cx="768" cy="1195"/>
            </a:xfrm>
            <a:custGeom>
              <a:avLst/>
              <a:gdLst/>
              <a:ahLst/>
              <a:cxnLst>
                <a:cxn ang="0">
                  <a:pos x="1537" y="0"/>
                </a:cxn>
                <a:cxn ang="0">
                  <a:pos x="768" y="0"/>
                </a:cxn>
                <a:cxn ang="0">
                  <a:pos x="768" y="1707"/>
                </a:cxn>
                <a:cxn ang="0">
                  <a:pos x="0" y="1707"/>
                </a:cxn>
                <a:cxn ang="0">
                  <a:pos x="0" y="2389"/>
                </a:cxn>
                <a:cxn ang="0">
                  <a:pos x="1537" y="2389"/>
                </a:cxn>
                <a:cxn ang="0">
                  <a:pos x="1537" y="0"/>
                </a:cxn>
              </a:cxnLst>
              <a:rect l="0" t="0" r="r" b="b"/>
              <a:pathLst>
                <a:path w="1537" h="2389">
                  <a:moveTo>
                    <a:pt x="1537" y="0"/>
                  </a:moveTo>
                  <a:lnTo>
                    <a:pt x="768" y="0"/>
                  </a:lnTo>
                  <a:lnTo>
                    <a:pt x="768" y="1707"/>
                  </a:lnTo>
                  <a:lnTo>
                    <a:pt x="0" y="1707"/>
                  </a:lnTo>
                  <a:lnTo>
                    <a:pt x="0" y="2389"/>
                  </a:lnTo>
                  <a:lnTo>
                    <a:pt x="1537" y="2389"/>
                  </a:lnTo>
                  <a:lnTo>
                    <a:pt x="1537" y="0"/>
                  </a:lnTo>
                  <a:close/>
                </a:path>
              </a:pathLst>
            </a:custGeom>
            <a:noFill/>
            <a:ln w="11">
              <a:solidFill>
                <a:srgbClr val="FF66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Freeform 146"/>
          <p:cNvSpPr>
            <a:spLocks/>
          </p:cNvSpPr>
          <p:nvPr/>
        </p:nvSpPr>
        <p:spPr bwMode="auto">
          <a:xfrm>
            <a:off x="2458821" y="5847097"/>
            <a:ext cx="354539" cy="886711"/>
          </a:xfrm>
          <a:custGeom>
            <a:avLst/>
            <a:gdLst/>
            <a:ahLst/>
            <a:cxnLst>
              <a:cxn ang="0">
                <a:pos x="169" y="0"/>
              </a:cxn>
              <a:cxn ang="0">
                <a:pos x="0" y="12"/>
              </a:cxn>
              <a:cxn ang="0">
                <a:pos x="15" y="208"/>
              </a:cxn>
              <a:cxn ang="0">
                <a:pos x="24" y="307"/>
              </a:cxn>
              <a:cxn ang="0">
                <a:pos x="34" y="405"/>
              </a:cxn>
              <a:cxn ang="0">
                <a:pos x="36" y="423"/>
              </a:cxn>
              <a:cxn ang="0">
                <a:pos x="45" y="519"/>
              </a:cxn>
              <a:cxn ang="0">
                <a:pos x="57" y="611"/>
              </a:cxn>
              <a:cxn ang="0">
                <a:pos x="72" y="702"/>
              </a:cxn>
              <a:cxn ang="0">
                <a:pos x="86" y="789"/>
              </a:cxn>
              <a:cxn ang="0">
                <a:pos x="104" y="873"/>
              </a:cxn>
              <a:cxn ang="0">
                <a:pos x="121" y="953"/>
              </a:cxn>
              <a:cxn ang="0">
                <a:pos x="141" y="1031"/>
              </a:cxn>
              <a:cxn ang="0">
                <a:pos x="164" y="1106"/>
              </a:cxn>
              <a:cxn ang="0">
                <a:pos x="168" y="1122"/>
              </a:cxn>
              <a:cxn ang="0">
                <a:pos x="191" y="1193"/>
              </a:cxn>
              <a:cxn ang="0">
                <a:pos x="214" y="1264"/>
              </a:cxn>
              <a:cxn ang="0">
                <a:pos x="260" y="1399"/>
              </a:cxn>
              <a:cxn ang="0">
                <a:pos x="420" y="1342"/>
              </a:cxn>
              <a:cxn ang="0">
                <a:pos x="372" y="1198"/>
              </a:cxn>
              <a:cxn ang="0">
                <a:pos x="349" y="1127"/>
              </a:cxn>
              <a:cxn ang="0">
                <a:pos x="326" y="1056"/>
              </a:cxn>
              <a:cxn ang="0">
                <a:pos x="248" y="1088"/>
              </a:cxn>
              <a:cxn ang="0">
                <a:pos x="331" y="1072"/>
              </a:cxn>
              <a:cxn ang="0">
                <a:pos x="308" y="997"/>
              </a:cxn>
              <a:cxn ang="0">
                <a:pos x="289" y="919"/>
              </a:cxn>
              <a:cxn ang="0">
                <a:pos x="271" y="839"/>
              </a:cxn>
              <a:cxn ang="0">
                <a:pos x="253" y="757"/>
              </a:cxn>
              <a:cxn ang="0">
                <a:pos x="239" y="668"/>
              </a:cxn>
              <a:cxn ang="0">
                <a:pos x="225" y="578"/>
              </a:cxn>
              <a:cxn ang="0">
                <a:pos x="212" y="485"/>
              </a:cxn>
              <a:cxn ang="0">
                <a:pos x="203" y="389"/>
              </a:cxn>
              <a:cxn ang="0">
                <a:pos x="120" y="405"/>
              </a:cxn>
              <a:cxn ang="0">
                <a:pos x="205" y="405"/>
              </a:cxn>
              <a:cxn ang="0">
                <a:pos x="194" y="307"/>
              </a:cxn>
              <a:cxn ang="0">
                <a:pos x="186" y="208"/>
              </a:cxn>
              <a:cxn ang="0">
                <a:pos x="169" y="0"/>
              </a:cxn>
            </a:cxnLst>
            <a:rect l="0" t="0" r="r" b="b"/>
            <a:pathLst>
              <a:path w="420" h="1399">
                <a:moveTo>
                  <a:pt x="169" y="0"/>
                </a:moveTo>
                <a:lnTo>
                  <a:pt x="0" y="12"/>
                </a:lnTo>
                <a:lnTo>
                  <a:pt x="15" y="208"/>
                </a:lnTo>
                <a:lnTo>
                  <a:pt x="24" y="307"/>
                </a:lnTo>
                <a:lnTo>
                  <a:pt x="34" y="405"/>
                </a:lnTo>
                <a:lnTo>
                  <a:pt x="36" y="423"/>
                </a:lnTo>
                <a:lnTo>
                  <a:pt x="45" y="519"/>
                </a:lnTo>
                <a:lnTo>
                  <a:pt x="57" y="611"/>
                </a:lnTo>
                <a:lnTo>
                  <a:pt x="72" y="702"/>
                </a:lnTo>
                <a:lnTo>
                  <a:pt x="86" y="789"/>
                </a:lnTo>
                <a:lnTo>
                  <a:pt x="104" y="873"/>
                </a:lnTo>
                <a:lnTo>
                  <a:pt x="121" y="953"/>
                </a:lnTo>
                <a:lnTo>
                  <a:pt x="141" y="1031"/>
                </a:lnTo>
                <a:lnTo>
                  <a:pt x="164" y="1106"/>
                </a:lnTo>
                <a:lnTo>
                  <a:pt x="168" y="1122"/>
                </a:lnTo>
                <a:lnTo>
                  <a:pt x="191" y="1193"/>
                </a:lnTo>
                <a:lnTo>
                  <a:pt x="214" y="1264"/>
                </a:lnTo>
                <a:lnTo>
                  <a:pt x="260" y="1399"/>
                </a:lnTo>
                <a:lnTo>
                  <a:pt x="420" y="1342"/>
                </a:lnTo>
                <a:lnTo>
                  <a:pt x="372" y="1198"/>
                </a:lnTo>
                <a:lnTo>
                  <a:pt x="349" y="1127"/>
                </a:lnTo>
                <a:lnTo>
                  <a:pt x="326" y="1056"/>
                </a:lnTo>
                <a:lnTo>
                  <a:pt x="248" y="1088"/>
                </a:lnTo>
                <a:lnTo>
                  <a:pt x="331" y="1072"/>
                </a:lnTo>
                <a:lnTo>
                  <a:pt x="308" y="997"/>
                </a:lnTo>
                <a:lnTo>
                  <a:pt x="289" y="919"/>
                </a:lnTo>
                <a:lnTo>
                  <a:pt x="271" y="839"/>
                </a:lnTo>
                <a:lnTo>
                  <a:pt x="253" y="757"/>
                </a:lnTo>
                <a:lnTo>
                  <a:pt x="239" y="668"/>
                </a:lnTo>
                <a:lnTo>
                  <a:pt x="225" y="578"/>
                </a:lnTo>
                <a:lnTo>
                  <a:pt x="212" y="485"/>
                </a:lnTo>
                <a:lnTo>
                  <a:pt x="203" y="389"/>
                </a:lnTo>
                <a:lnTo>
                  <a:pt x="120" y="405"/>
                </a:lnTo>
                <a:lnTo>
                  <a:pt x="205" y="405"/>
                </a:lnTo>
                <a:lnTo>
                  <a:pt x="194" y="307"/>
                </a:lnTo>
                <a:lnTo>
                  <a:pt x="186" y="208"/>
                </a:lnTo>
                <a:lnTo>
                  <a:pt x="169" y="0"/>
                </a:lnTo>
                <a:close/>
              </a:path>
            </a:pathLst>
          </a:custGeom>
          <a:solidFill>
            <a:srgbClr val="00009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8" name="グループ化 64"/>
          <p:cNvGrpSpPr/>
          <p:nvPr/>
        </p:nvGrpSpPr>
        <p:grpSpPr>
          <a:xfrm>
            <a:off x="2340642" y="3020003"/>
            <a:ext cx="359604" cy="231762"/>
            <a:chOff x="2340642" y="3235159"/>
            <a:chExt cx="359604" cy="107847"/>
          </a:xfrm>
        </p:grpSpPr>
        <p:sp>
          <p:nvSpPr>
            <p:cNvPr id="19" name="Rectangle 134"/>
            <p:cNvSpPr>
              <a:spLocks noChangeArrowheads="1"/>
            </p:cNvSpPr>
            <p:nvPr/>
          </p:nvSpPr>
          <p:spPr bwMode="auto">
            <a:xfrm>
              <a:off x="2340642" y="3262121"/>
              <a:ext cx="359604" cy="72461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" name="Rectangle 148"/>
            <p:cNvSpPr>
              <a:spLocks noChangeArrowheads="1"/>
            </p:cNvSpPr>
            <p:nvPr/>
          </p:nvSpPr>
          <p:spPr bwMode="auto">
            <a:xfrm>
              <a:off x="2340642" y="3326155"/>
              <a:ext cx="67531" cy="1685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" name="Rectangle 149"/>
            <p:cNvSpPr>
              <a:spLocks noChangeArrowheads="1"/>
            </p:cNvSpPr>
            <p:nvPr/>
          </p:nvSpPr>
          <p:spPr bwMode="auto">
            <a:xfrm>
              <a:off x="2340642" y="3235159"/>
              <a:ext cx="359604" cy="37073"/>
            </a:xfrm>
            <a:prstGeom prst="rect">
              <a:avLst/>
            </a:prstGeom>
            <a:solidFill>
              <a:srgbClr val="CC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" name="Rectangle 150"/>
            <p:cNvSpPr>
              <a:spLocks noChangeArrowheads="1"/>
            </p:cNvSpPr>
            <p:nvPr/>
          </p:nvSpPr>
          <p:spPr bwMode="auto">
            <a:xfrm>
              <a:off x="2435185" y="3326155"/>
              <a:ext cx="67531" cy="1685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" name="Rectangle 151"/>
            <p:cNvSpPr>
              <a:spLocks noChangeArrowheads="1"/>
            </p:cNvSpPr>
            <p:nvPr/>
          </p:nvSpPr>
          <p:spPr bwMode="auto">
            <a:xfrm>
              <a:off x="2632714" y="3326155"/>
              <a:ext cx="67531" cy="1685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" name="Rectangle 152"/>
            <p:cNvSpPr>
              <a:spLocks noChangeArrowheads="1"/>
            </p:cNvSpPr>
            <p:nvPr/>
          </p:nvSpPr>
          <p:spPr bwMode="auto">
            <a:xfrm>
              <a:off x="2529729" y="3326155"/>
              <a:ext cx="67531" cy="1685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25" name="Rectangle 176"/>
          <p:cNvSpPr>
            <a:spLocks noChangeArrowheads="1"/>
          </p:cNvSpPr>
          <p:nvPr/>
        </p:nvSpPr>
        <p:spPr bwMode="auto">
          <a:xfrm>
            <a:off x="2743284" y="6207008"/>
            <a:ext cx="1149012" cy="3267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ja-JP" altLang="ja-JP" sz="2000" dirty="0" smtClean="0">
                <a:solidFill>
                  <a:srgbClr val="000000"/>
                </a:solidFill>
                <a:latin typeface="Arial"/>
                <a:cs typeface="ＭＳ Ｐゴシック" pitchFamily="50" charset="-128"/>
              </a:rPr>
              <a:t>SM fiber</a:t>
            </a:r>
            <a:r>
              <a:rPr lang="en-US" altLang="ja-JP" sz="2000" dirty="0" smtClean="0">
                <a:solidFill>
                  <a:srgbClr val="000000"/>
                </a:solidFill>
                <a:latin typeface="Arial"/>
                <a:cs typeface="ＭＳ Ｐゴシック" pitchFamily="50" charset="-128"/>
              </a:rPr>
              <a:t> </a:t>
            </a:r>
            <a:endParaRPr lang="ja-JP" altLang="ja-JP" sz="2000" b="0" dirty="0" smtClean="0">
              <a:solidFill>
                <a:srgbClr val="000000"/>
              </a:solidFill>
              <a:latin typeface="Arial"/>
              <a:cs typeface="ＭＳ Ｐゴシック" pitchFamily="50" charset="-128"/>
            </a:endParaRPr>
          </a:p>
        </p:txBody>
      </p:sp>
      <p:sp>
        <p:nvSpPr>
          <p:cNvPr id="26" name="Rectangle 255"/>
          <p:cNvSpPr>
            <a:spLocks noChangeArrowheads="1"/>
          </p:cNvSpPr>
          <p:nvPr/>
        </p:nvSpPr>
        <p:spPr bwMode="auto">
          <a:xfrm>
            <a:off x="988698" y="2313181"/>
            <a:ext cx="178179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ja-JP" altLang="ja-JP" sz="2000" dirty="0" smtClean="0">
                <a:solidFill>
                  <a:srgbClr val="000000"/>
                </a:solidFill>
                <a:cs typeface="ＭＳ Ｐゴシック" pitchFamily="50" charset="-128"/>
              </a:rPr>
              <a:t>MgO substrate</a:t>
            </a:r>
            <a:r>
              <a:rPr lang="en-US" altLang="ja-JP" sz="2000" dirty="0" smtClean="0">
                <a:solidFill>
                  <a:srgbClr val="000000"/>
                </a:solidFill>
                <a:cs typeface="ＭＳ Ｐゴシック" pitchFamily="50" charset="-128"/>
              </a:rPr>
              <a:t>  </a:t>
            </a:r>
            <a:endParaRPr lang="ja-JP" altLang="ja-JP" sz="2000" b="0" dirty="0" smtClean="0">
              <a:solidFill>
                <a:srgbClr val="000000"/>
              </a:solidFill>
              <a:cs typeface="ＭＳ Ｐゴシック" pitchFamily="50" charset="-128"/>
            </a:endParaRPr>
          </a:p>
        </p:txBody>
      </p:sp>
      <p:sp>
        <p:nvSpPr>
          <p:cNvPr id="27" name="Rectangle 125"/>
          <p:cNvSpPr>
            <a:spLocks noChangeArrowheads="1"/>
          </p:cNvSpPr>
          <p:nvPr/>
        </p:nvSpPr>
        <p:spPr bwMode="auto">
          <a:xfrm>
            <a:off x="2457880" y="3771637"/>
            <a:ext cx="145192" cy="31310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" name="Rectangle 125"/>
          <p:cNvSpPr>
            <a:spLocks noChangeArrowheads="1"/>
          </p:cNvSpPr>
          <p:nvPr/>
        </p:nvSpPr>
        <p:spPr bwMode="auto">
          <a:xfrm>
            <a:off x="2458627" y="4080270"/>
            <a:ext cx="145192" cy="339945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cxnSp>
        <p:nvCxnSpPr>
          <p:cNvPr id="29" name="直線コネクタ 28"/>
          <p:cNvCxnSpPr>
            <a:stCxn id="28" idx="3"/>
          </p:cNvCxnSpPr>
          <p:nvPr/>
        </p:nvCxnSpPr>
        <p:spPr bwMode="auto">
          <a:xfrm>
            <a:off x="2603819" y="4250243"/>
            <a:ext cx="923406" cy="411912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直線コネクタ 29"/>
          <p:cNvCxnSpPr/>
          <p:nvPr/>
        </p:nvCxnSpPr>
        <p:spPr bwMode="auto">
          <a:xfrm>
            <a:off x="2577209" y="3919456"/>
            <a:ext cx="949145" cy="761532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四角形吹き出し 30"/>
          <p:cNvSpPr/>
          <p:nvPr/>
        </p:nvSpPr>
        <p:spPr>
          <a:xfrm>
            <a:off x="5445457" y="177421"/>
            <a:ext cx="2988859" cy="3029803"/>
          </a:xfrm>
          <a:prstGeom prst="wedgeRectCallout">
            <a:avLst>
              <a:gd name="adj1" fmla="val -140850"/>
              <a:gd name="adj2" fmla="val 49800"/>
            </a:avLst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>
              <a:solidFill>
                <a:srgbClr val="FFFFFF"/>
              </a:solidFill>
            </a:endParaRPr>
          </a:p>
        </p:txBody>
      </p:sp>
      <p:pic>
        <p:nvPicPr>
          <p:cNvPr id="32" name="Picture 4" descr="sspd20070712_4"/>
          <p:cNvPicPr preferRelativeResize="0"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727144" y="763174"/>
            <a:ext cx="2461523" cy="1748600"/>
          </a:xfrm>
          <a:prstGeom prst="rect">
            <a:avLst/>
          </a:prstGeom>
          <a:noFill/>
        </p:spPr>
      </p:pic>
      <p:sp>
        <p:nvSpPr>
          <p:cNvPr id="33" name="Rectangle 5"/>
          <p:cNvSpPr>
            <a:spLocks noChangeArrowheads="1"/>
          </p:cNvSpPr>
          <p:nvPr/>
        </p:nvSpPr>
        <p:spPr bwMode="auto">
          <a:xfrm>
            <a:off x="6097316" y="373063"/>
            <a:ext cx="1721179" cy="354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ts val="2000"/>
              </a:lnSpc>
              <a:spcBef>
                <a:spcPct val="30000"/>
              </a:spcBef>
            </a:pPr>
            <a:r>
              <a:rPr lang="en-US" altLang="ja-JP" dirty="0" err="1" smtClean="0">
                <a:solidFill>
                  <a:srgbClr val="000000"/>
                </a:solidFill>
              </a:rPr>
              <a:t>Nanowire</a:t>
            </a:r>
            <a:r>
              <a:rPr lang="en-US" altLang="ja-JP" dirty="0" smtClean="0">
                <a:solidFill>
                  <a:srgbClr val="000000"/>
                </a:solidFill>
              </a:rPr>
              <a:t> </a:t>
            </a:r>
            <a:endParaRPr lang="en-US" altLang="ja-JP" dirty="0">
              <a:solidFill>
                <a:srgbClr val="000000"/>
              </a:solidFill>
            </a:endParaRPr>
          </a:p>
        </p:txBody>
      </p:sp>
      <p:cxnSp>
        <p:nvCxnSpPr>
          <p:cNvPr id="34" name="直線コネクタ 33"/>
          <p:cNvCxnSpPr/>
          <p:nvPr/>
        </p:nvCxnSpPr>
        <p:spPr bwMode="auto">
          <a:xfrm rot="5400000">
            <a:off x="1194181" y="2872854"/>
            <a:ext cx="586852" cy="136477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35" name="Rectangle 255"/>
          <p:cNvSpPr>
            <a:spLocks noChangeArrowheads="1"/>
          </p:cNvSpPr>
          <p:nvPr/>
        </p:nvSpPr>
        <p:spPr bwMode="auto">
          <a:xfrm>
            <a:off x="1155054" y="3285807"/>
            <a:ext cx="89710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altLang="ja-JP" sz="1800" dirty="0" smtClean="0">
                <a:solidFill>
                  <a:srgbClr val="000000"/>
                </a:solidFill>
                <a:cs typeface="ＭＳ Ｐゴシック" pitchFamily="50" charset="-128"/>
              </a:rPr>
              <a:t>400</a:t>
            </a:r>
            <a:r>
              <a:rPr lang="en-US" altLang="ja-JP" sz="1800" dirty="0" smtClean="0">
                <a:solidFill>
                  <a:srgbClr val="000000"/>
                </a:solidFill>
                <a:latin typeface="Symbol" pitchFamily="18" charset="2"/>
                <a:cs typeface="ＭＳ Ｐゴシック" pitchFamily="50" charset="-128"/>
              </a:rPr>
              <a:t>m</a:t>
            </a:r>
            <a:r>
              <a:rPr lang="en-US" altLang="ja-JP" sz="1800" dirty="0" smtClean="0">
                <a:solidFill>
                  <a:srgbClr val="000000"/>
                </a:solidFill>
                <a:cs typeface="ＭＳ Ｐゴシック" pitchFamily="50" charset="-128"/>
              </a:rPr>
              <a:t>m </a:t>
            </a:r>
            <a:endParaRPr lang="ja-JP" altLang="ja-JP" sz="1800" b="0" dirty="0" smtClean="0">
              <a:solidFill>
                <a:srgbClr val="000000"/>
              </a:solidFill>
              <a:cs typeface="ＭＳ Ｐゴシック" pitchFamily="50" charset="-128"/>
            </a:endParaRPr>
          </a:p>
        </p:txBody>
      </p:sp>
      <p:cxnSp>
        <p:nvCxnSpPr>
          <p:cNvPr id="36" name="直線コネクタ 35"/>
          <p:cNvCxnSpPr/>
          <p:nvPr/>
        </p:nvCxnSpPr>
        <p:spPr bwMode="auto">
          <a:xfrm rot="5400000">
            <a:off x="815809" y="3421561"/>
            <a:ext cx="397453" cy="4825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 w="med" len="med"/>
          </a:ln>
          <a:effectLst/>
        </p:spPr>
      </p:cxnSp>
      <p:cxnSp>
        <p:nvCxnSpPr>
          <p:cNvPr id="37" name="直線コネクタ 36"/>
          <p:cNvCxnSpPr/>
          <p:nvPr/>
        </p:nvCxnSpPr>
        <p:spPr bwMode="auto">
          <a:xfrm rot="5400000">
            <a:off x="2823760" y="3894887"/>
            <a:ext cx="237946" cy="1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38" name="直線コネクタ 37"/>
          <p:cNvCxnSpPr/>
          <p:nvPr/>
        </p:nvCxnSpPr>
        <p:spPr bwMode="auto">
          <a:xfrm rot="16200000" flipV="1">
            <a:off x="2823760" y="3501022"/>
            <a:ext cx="237946" cy="1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sp>
        <p:nvSpPr>
          <p:cNvPr id="39" name="Rectangle 255"/>
          <p:cNvSpPr>
            <a:spLocks noChangeArrowheads="1"/>
          </p:cNvSpPr>
          <p:nvPr/>
        </p:nvSpPr>
        <p:spPr bwMode="auto">
          <a:xfrm>
            <a:off x="3005625" y="3586648"/>
            <a:ext cx="69353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altLang="ja-JP" sz="1800" dirty="0" smtClean="0">
                <a:solidFill>
                  <a:srgbClr val="000000"/>
                </a:solidFill>
                <a:cs typeface="ＭＳ Ｐゴシック" pitchFamily="50" charset="-128"/>
              </a:rPr>
              <a:t>20</a:t>
            </a:r>
            <a:r>
              <a:rPr lang="en-US" altLang="ja-JP" sz="1800" dirty="0" smtClean="0">
                <a:solidFill>
                  <a:srgbClr val="000000"/>
                </a:solidFill>
                <a:latin typeface="Symbol" pitchFamily="18" charset="2"/>
                <a:cs typeface="ＭＳ Ｐゴシック" pitchFamily="50" charset="-128"/>
              </a:rPr>
              <a:t>m</a:t>
            </a:r>
            <a:r>
              <a:rPr lang="en-US" altLang="ja-JP" sz="1800" dirty="0" smtClean="0">
                <a:solidFill>
                  <a:srgbClr val="000000"/>
                </a:solidFill>
                <a:cs typeface="ＭＳ Ｐゴシック" pitchFamily="50" charset="-128"/>
              </a:rPr>
              <a:t>m </a:t>
            </a:r>
            <a:endParaRPr lang="ja-JP" altLang="ja-JP" sz="1800" b="0" dirty="0" smtClean="0">
              <a:solidFill>
                <a:srgbClr val="000000"/>
              </a:solidFill>
              <a:cs typeface="ＭＳ Ｐゴシック" pitchFamily="50" charset="-128"/>
            </a:endParaRPr>
          </a:p>
        </p:txBody>
      </p:sp>
      <p:sp>
        <p:nvSpPr>
          <p:cNvPr id="40" name="Rectangle 255"/>
          <p:cNvSpPr>
            <a:spLocks noChangeArrowheads="1"/>
          </p:cNvSpPr>
          <p:nvPr/>
        </p:nvSpPr>
        <p:spPr bwMode="auto">
          <a:xfrm>
            <a:off x="3577691" y="4558353"/>
            <a:ext cx="1635754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altLang="ja-JP" sz="2000" dirty="0" smtClean="0">
                <a:solidFill>
                  <a:srgbClr val="000000"/>
                </a:solidFill>
                <a:cs typeface="ＭＳ Ｐゴシック" pitchFamily="50" charset="-128"/>
              </a:rPr>
              <a:t>Gradient index lenses </a:t>
            </a:r>
            <a:endParaRPr lang="ja-JP" altLang="ja-JP" sz="2000" b="0" dirty="0" smtClean="0">
              <a:solidFill>
                <a:srgbClr val="000000"/>
              </a:solidFill>
              <a:cs typeface="ＭＳ Ｐゴシック" pitchFamily="50" charset="-128"/>
            </a:endParaRPr>
          </a:p>
        </p:txBody>
      </p:sp>
      <p:sp>
        <p:nvSpPr>
          <p:cNvPr id="41" name="Rectangle 5"/>
          <p:cNvSpPr>
            <a:spLocks noChangeArrowheads="1"/>
          </p:cNvSpPr>
          <p:nvPr/>
        </p:nvSpPr>
        <p:spPr bwMode="auto">
          <a:xfrm>
            <a:off x="5853562" y="2609027"/>
            <a:ext cx="2130375" cy="477054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ts val="3000"/>
              </a:lnSpc>
              <a:spcBef>
                <a:spcPct val="30000"/>
              </a:spcBef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15</a:t>
            </a: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ymbol" pitchFamily="18" charset="2"/>
              </a:rPr>
              <a:t>m</a:t>
            </a: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 x 15</a:t>
            </a: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ymbol" pitchFamily="18" charset="2"/>
              </a:rPr>
              <a:t>m</a:t>
            </a: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5"/>
          <p:cNvSpPr>
            <a:spLocks noChangeArrowheads="1"/>
          </p:cNvSpPr>
          <p:nvPr/>
        </p:nvSpPr>
        <p:spPr bwMode="auto">
          <a:xfrm>
            <a:off x="2457133" y="4402323"/>
            <a:ext cx="145192" cy="144983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3" name="Group 128"/>
          <p:cNvGrpSpPr>
            <a:grpSpLocks/>
          </p:cNvGrpSpPr>
          <p:nvPr/>
        </p:nvGrpSpPr>
        <p:grpSpPr bwMode="auto">
          <a:xfrm>
            <a:off x="223540" y="4197363"/>
            <a:ext cx="1946586" cy="1368318"/>
            <a:chOff x="244" y="1968"/>
            <a:chExt cx="1153" cy="812"/>
          </a:xfrm>
        </p:grpSpPr>
        <p:sp>
          <p:nvSpPr>
            <p:cNvPr id="4" name="Rectangle 126"/>
            <p:cNvSpPr>
              <a:spLocks noChangeArrowheads="1"/>
            </p:cNvSpPr>
            <p:nvPr/>
          </p:nvSpPr>
          <p:spPr bwMode="auto">
            <a:xfrm>
              <a:off x="244" y="1968"/>
              <a:ext cx="1153" cy="811"/>
            </a:xfrm>
            <a:prstGeom prst="rect">
              <a:avLst/>
            </a:prstGeom>
            <a:blipFill dpi="0" rotWithShape="0">
              <a:blip r:embed="rId3" cstate="print"/>
              <a:srcRect/>
              <a:tile tx="0" ty="0" sx="100000" sy="100000" flip="none" algn="tl"/>
            </a:blip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5" name="Rectangle 127"/>
            <p:cNvSpPr>
              <a:spLocks noChangeArrowheads="1"/>
            </p:cNvSpPr>
            <p:nvPr/>
          </p:nvSpPr>
          <p:spPr bwMode="auto">
            <a:xfrm>
              <a:off x="244" y="1968"/>
              <a:ext cx="1153" cy="812"/>
            </a:xfrm>
            <a:prstGeom prst="rect">
              <a:avLst/>
            </a:prstGeom>
            <a:noFill/>
            <a:ln w="11">
              <a:solidFill>
                <a:srgbClr val="FF66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" name="Group 131"/>
          <p:cNvGrpSpPr>
            <a:grpSpLocks/>
          </p:cNvGrpSpPr>
          <p:nvPr/>
        </p:nvGrpSpPr>
        <p:grpSpPr bwMode="auto">
          <a:xfrm>
            <a:off x="2891021" y="4197363"/>
            <a:ext cx="1946586" cy="1368318"/>
            <a:chOff x="1824" y="1968"/>
            <a:chExt cx="1153" cy="812"/>
          </a:xfrm>
        </p:grpSpPr>
        <p:sp>
          <p:nvSpPr>
            <p:cNvPr id="7" name="Rectangle 129"/>
            <p:cNvSpPr>
              <a:spLocks noChangeArrowheads="1"/>
            </p:cNvSpPr>
            <p:nvPr/>
          </p:nvSpPr>
          <p:spPr bwMode="auto">
            <a:xfrm>
              <a:off x="1824" y="1968"/>
              <a:ext cx="1152" cy="811"/>
            </a:xfrm>
            <a:prstGeom prst="rect">
              <a:avLst/>
            </a:prstGeom>
            <a:blipFill dpi="0" rotWithShape="0">
              <a:blip r:embed="rId3" cstate="print"/>
              <a:srcRect/>
              <a:tile tx="0" ty="0" sx="100000" sy="100000" flip="none" algn="tl"/>
            </a:blip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" name="Rectangle 130"/>
            <p:cNvSpPr>
              <a:spLocks noChangeArrowheads="1"/>
            </p:cNvSpPr>
            <p:nvPr/>
          </p:nvSpPr>
          <p:spPr bwMode="auto">
            <a:xfrm>
              <a:off x="1824" y="1968"/>
              <a:ext cx="1153" cy="812"/>
            </a:xfrm>
            <a:prstGeom prst="rect">
              <a:avLst/>
            </a:prstGeom>
            <a:noFill/>
            <a:ln w="11">
              <a:solidFill>
                <a:srgbClr val="FF66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9" name="Freeform 132"/>
          <p:cNvSpPr>
            <a:spLocks/>
          </p:cNvSpPr>
          <p:nvPr/>
        </p:nvSpPr>
        <p:spPr bwMode="auto">
          <a:xfrm>
            <a:off x="2170126" y="3765972"/>
            <a:ext cx="720896" cy="2086180"/>
          </a:xfrm>
          <a:custGeom>
            <a:avLst/>
            <a:gdLst/>
            <a:ahLst/>
            <a:cxnLst>
              <a:cxn ang="0">
                <a:pos x="0" y="297"/>
              </a:cxn>
              <a:cxn ang="0">
                <a:pos x="171" y="0"/>
              </a:cxn>
              <a:cxn ang="0">
                <a:pos x="683" y="0"/>
              </a:cxn>
              <a:cxn ang="0">
                <a:pos x="854" y="297"/>
              </a:cxn>
              <a:cxn ang="0">
                <a:pos x="854" y="2475"/>
              </a:cxn>
              <a:cxn ang="0">
                <a:pos x="0" y="2475"/>
              </a:cxn>
              <a:cxn ang="0">
                <a:pos x="0" y="297"/>
              </a:cxn>
            </a:cxnLst>
            <a:rect l="0" t="0" r="r" b="b"/>
            <a:pathLst>
              <a:path w="854" h="2475">
                <a:moveTo>
                  <a:pt x="0" y="297"/>
                </a:moveTo>
                <a:lnTo>
                  <a:pt x="171" y="0"/>
                </a:lnTo>
                <a:lnTo>
                  <a:pt x="683" y="0"/>
                </a:lnTo>
                <a:lnTo>
                  <a:pt x="854" y="297"/>
                </a:lnTo>
                <a:lnTo>
                  <a:pt x="854" y="2475"/>
                </a:lnTo>
                <a:lnTo>
                  <a:pt x="0" y="2475"/>
                </a:lnTo>
                <a:lnTo>
                  <a:pt x="0" y="297"/>
                </a:lnTo>
                <a:close/>
              </a:path>
            </a:pathLst>
          </a:custGeom>
          <a:noFill/>
          <a:ln w="11">
            <a:solidFill>
              <a:srgbClr val="000099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" name="Rectangle 133"/>
          <p:cNvSpPr>
            <a:spLocks noChangeArrowheads="1"/>
          </p:cNvSpPr>
          <p:nvPr/>
        </p:nvSpPr>
        <p:spPr bwMode="auto">
          <a:xfrm>
            <a:off x="871839" y="3231811"/>
            <a:ext cx="3388376" cy="390926"/>
          </a:xfrm>
          <a:prstGeom prst="rect">
            <a:avLst/>
          </a:prstGeom>
          <a:solidFill>
            <a:srgbClr val="33C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1" name="Group 141"/>
          <p:cNvGrpSpPr>
            <a:grpSpLocks/>
          </p:cNvGrpSpPr>
          <p:nvPr/>
        </p:nvGrpSpPr>
        <p:grpSpPr bwMode="auto">
          <a:xfrm>
            <a:off x="223540" y="2183643"/>
            <a:ext cx="1296598" cy="2013720"/>
            <a:chOff x="244" y="773"/>
            <a:chExt cx="768" cy="1195"/>
          </a:xfrm>
        </p:grpSpPr>
        <p:sp>
          <p:nvSpPr>
            <p:cNvPr id="12" name="Freeform 139"/>
            <p:cNvSpPr>
              <a:spLocks/>
            </p:cNvSpPr>
            <p:nvPr/>
          </p:nvSpPr>
          <p:spPr bwMode="auto">
            <a:xfrm>
              <a:off x="244" y="773"/>
              <a:ext cx="768" cy="11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9" y="0"/>
                </a:cxn>
                <a:cxn ang="0">
                  <a:pos x="769" y="1707"/>
                </a:cxn>
                <a:cxn ang="0">
                  <a:pos x="1538" y="1707"/>
                </a:cxn>
                <a:cxn ang="0">
                  <a:pos x="1538" y="2389"/>
                </a:cxn>
                <a:cxn ang="0">
                  <a:pos x="0" y="2389"/>
                </a:cxn>
                <a:cxn ang="0">
                  <a:pos x="0" y="0"/>
                </a:cxn>
              </a:cxnLst>
              <a:rect l="0" t="0" r="r" b="b"/>
              <a:pathLst>
                <a:path w="1538" h="2389">
                  <a:moveTo>
                    <a:pt x="0" y="0"/>
                  </a:moveTo>
                  <a:lnTo>
                    <a:pt x="769" y="0"/>
                  </a:lnTo>
                  <a:lnTo>
                    <a:pt x="769" y="1707"/>
                  </a:lnTo>
                  <a:lnTo>
                    <a:pt x="1538" y="1707"/>
                  </a:lnTo>
                  <a:lnTo>
                    <a:pt x="1538" y="2389"/>
                  </a:lnTo>
                  <a:lnTo>
                    <a:pt x="0" y="2389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0">
              <a:blip r:embed="rId4" cstate="print"/>
              <a:srcRect/>
              <a:tile tx="0" ty="0" sx="100000" sy="100000" flip="none" algn="tl"/>
            </a:blip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" name="Freeform 140"/>
            <p:cNvSpPr>
              <a:spLocks/>
            </p:cNvSpPr>
            <p:nvPr/>
          </p:nvSpPr>
          <p:spPr bwMode="auto">
            <a:xfrm>
              <a:off x="244" y="773"/>
              <a:ext cx="768" cy="11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9" y="0"/>
                </a:cxn>
                <a:cxn ang="0">
                  <a:pos x="769" y="1707"/>
                </a:cxn>
                <a:cxn ang="0">
                  <a:pos x="1538" y="1707"/>
                </a:cxn>
                <a:cxn ang="0">
                  <a:pos x="1538" y="2389"/>
                </a:cxn>
                <a:cxn ang="0">
                  <a:pos x="0" y="2389"/>
                </a:cxn>
                <a:cxn ang="0">
                  <a:pos x="0" y="0"/>
                </a:cxn>
              </a:cxnLst>
              <a:rect l="0" t="0" r="r" b="b"/>
              <a:pathLst>
                <a:path w="1538" h="2389">
                  <a:moveTo>
                    <a:pt x="0" y="0"/>
                  </a:moveTo>
                  <a:lnTo>
                    <a:pt x="769" y="0"/>
                  </a:lnTo>
                  <a:lnTo>
                    <a:pt x="769" y="1707"/>
                  </a:lnTo>
                  <a:lnTo>
                    <a:pt x="1538" y="1707"/>
                  </a:lnTo>
                  <a:lnTo>
                    <a:pt x="1538" y="2389"/>
                  </a:lnTo>
                  <a:lnTo>
                    <a:pt x="0" y="238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1">
              <a:solidFill>
                <a:srgbClr val="FF66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4" name="Group 144"/>
          <p:cNvGrpSpPr>
            <a:grpSpLocks/>
          </p:cNvGrpSpPr>
          <p:nvPr/>
        </p:nvGrpSpPr>
        <p:grpSpPr bwMode="auto">
          <a:xfrm>
            <a:off x="3539320" y="2183643"/>
            <a:ext cx="1296598" cy="2013720"/>
            <a:chOff x="2208" y="773"/>
            <a:chExt cx="768" cy="1195"/>
          </a:xfrm>
        </p:grpSpPr>
        <p:sp>
          <p:nvSpPr>
            <p:cNvPr id="15" name="Freeform 142"/>
            <p:cNvSpPr>
              <a:spLocks/>
            </p:cNvSpPr>
            <p:nvPr/>
          </p:nvSpPr>
          <p:spPr bwMode="auto">
            <a:xfrm>
              <a:off x="2208" y="773"/>
              <a:ext cx="768" cy="1195"/>
            </a:xfrm>
            <a:custGeom>
              <a:avLst/>
              <a:gdLst/>
              <a:ahLst/>
              <a:cxnLst>
                <a:cxn ang="0">
                  <a:pos x="1537" y="0"/>
                </a:cxn>
                <a:cxn ang="0">
                  <a:pos x="768" y="0"/>
                </a:cxn>
                <a:cxn ang="0">
                  <a:pos x="768" y="1707"/>
                </a:cxn>
                <a:cxn ang="0">
                  <a:pos x="0" y="1707"/>
                </a:cxn>
                <a:cxn ang="0">
                  <a:pos x="0" y="2389"/>
                </a:cxn>
                <a:cxn ang="0">
                  <a:pos x="1537" y="2389"/>
                </a:cxn>
                <a:cxn ang="0">
                  <a:pos x="1537" y="0"/>
                </a:cxn>
              </a:cxnLst>
              <a:rect l="0" t="0" r="r" b="b"/>
              <a:pathLst>
                <a:path w="1537" h="2389">
                  <a:moveTo>
                    <a:pt x="1537" y="0"/>
                  </a:moveTo>
                  <a:lnTo>
                    <a:pt x="768" y="0"/>
                  </a:lnTo>
                  <a:lnTo>
                    <a:pt x="768" y="1707"/>
                  </a:lnTo>
                  <a:lnTo>
                    <a:pt x="0" y="1707"/>
                  </a:lnTo>
                  <a:lnTo>
                    <a:pt x="0" y="2389"/>
                  </a:lnTo>
                  <a:lnTo>
                    <a:pt x="1537" y="2389"/>
                  </a:lnTo>
                  <a:lnTo>
                    <a:pt x="1537" y="0"/>
                  </a:lnTo>
                  <a:close/>
                </a:path>
              </a:pathLst>
            </a:custGeom>
            <a:blipFill dpi="0" rotWithShape="0">
              <a:blip r:embed="rId4" cstate="print"/>
              <a:srcRect/>
              <a:tile tx="0" ty="0" sx="100000" sy="100000" flip="none" algn="tl"/>
            </a:blip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" name="Freeform 143"/>
            <p:cNvSpPr>
              <a:spLocks/>
            </p:cNvSpPr>
            <p:nvPr/>
          </p:nvSpPr>
          <p:spPr bwMode="auto">
            <a:xfrm>
              <a:off x="2208" y="773"/>
              <a:ext cx="768" cy="1195"/>
            </a:xfrm>
            <a:custGeom>
              <a:avLst/>
              <a:gdLst/>
              <a:ahLst/>
              <a:cxnLst>
                <a:cxn ang="0">
                  <a:pos x="1537" y="0"/>
                </a:cxn>
                <a:cxn ang="0">
                  <a:pos x="768" y="0"/>
                </a:cxn>
                <a:cxn ang="0">
                  <a:pos x="768" y="1707"/>
                </a:cxn>
                <a:cxn ang="0">
                  <a:pos x="0" y="1707"/>
                </a:cxn>
                <a:cxn ang="0">
                  <a:pos x="0" y="2389"/>
                </a:cxn>
                <a:cxn ang="0">
                  <a:pos x="1537" y="2389"/>
                </a:cxn>
                <a:cxn ang="0">
                  <a:pos x="1537" y="0"/>
                </a:cxn>
              </a:cxnLst>
              <a:rect l="0" t="0" r="r" b="b"/>
              <a:pathLst>
                <a:path w="1537" h="2389">
                  <a:moveTo>
                    <a:pt x="1537" y="0"/>
                  </a:moveTo>
                  <a:lnTo>
                    <a:pt x="768" y="0"/>
                  </a:lnTo>
                  <a:lnTo>
                    <a:pt x="768" y="1707"/>
                  </a:lnTo>
                  <a:lnTo>
                    <a:pt x="0" y="1707"/>
                  </a:lnTo>
                  <a:lnTo>
                    <a:pt x="0" y="2389"/>
                  </a:lnTo>
                  <a:lnTo>
                    <a:pt x="1537" y="2389"/>
                  </a:lnTo>
                  <a:lnTo>
                    <a:pt x="1537" y="0"/>
                  </a:lnTo>
                  <a:close/>
                </a:path>
              </a:pathLst>
            </a:custGeom>
            <a:noFill/>
            <a:ln w="11">
              <a:solidFill>
                <a:srgbClr val="FF66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7" name="Freeform 146"/>
          <p:cNvSpPr>
            <a:spLocks/>
          </p:cNvSpPr>
          <p:nvPr/>
        </p:nvSpPr>
        <p:spPr bwMode="auto">
          <a:xfrm>
            <a:off x="2458821" y="5847097"/>
            <a:ext cx="354539" cy="886711"/>
          </a:xfrm>
          <a:custGeom>
            <a:avLst/>
            <a:gdLst/>
            <a:ahLst/>
            <a:cxnLst>
              <a:cxn ang="0">
                <a:pos x="169" y="0"/>
              </a:cxn>
              <a:cxn ang="0">
                <a:pos x="0" y="12"/>
              </a:cxn>
              <a:cxn ang="0">
                <a:pos x="15" y="208"/>
              </a:cxn>
              <a:cxn ang="0">
                <a:pos x="24" y="307"/>
              </a:cxn>
              <a:cxn ang="0">
                <a:pos x="34" y="405"/>
              </a:cxn>
              <a:cxn ang="0">
                <a:pos x="36" y="423"/>
              </a:cxn>
              <a:cxn ang="0">
                <a:pos x="45" y="519"/>
              </a:cxn>
              <a:cxn ang="0">
                <a:pos x="57" y="611"/>
              </a:cxn>
              <a:cxn ang="0">
                <a:pos x="72" y="702"/>
              </a:cxn>
              <a:cxn ang="0">
                <a:pos x="86" y="789"/>
              </a:cxn>
              <a:cxn ang="0">
                <a:pos x="104" y="873"/>
              </a:cxn>
              <a:cxn ang="0">
                <a:pos x="121" y="953"/>
              </a:cxn>
              <a:cxn ang="0">
                <a:pos x="141" y="1031"/>
              </a:cxn>
              <a:cxn ang="0">
                <a:pos x="164" y="1106"/>
              </a:cxn>
              <a:cxn ang="0">
                <a:pos x="168" y="1122"/>
              </a:cxn>
              <a:cxn ang="0">
                <a:pos x="191" y="1193"/>
              </a:cxn>
              <a:cxn ang="0">
                <a:pos x="214" y="1264"/>
              </a:cxn>
              <a:cxn ang="0">
                <a:pos x="260" y="1399"/>
              </a:cxn>
              <a:cxn ang="0">
                <a:pos x="420" y="1342"/>
              </a:cxn>
              <a:cxn ang="0">
                <a:pos x="372" y="1198"/>
              </a:cxn>
              <a:cxn ang="0">
                <a:pos x="349" y="1127"/>
              </a:cxn>
              <a:cxn ang="0">
                <a:pos x="326" y="1056"/>
              </a:cxn>
              <a:cxn ang="0">
                <a:pos x="248" y="1088"/>
              </a:cxn>
              <a:cxn ang="0">
                <a:pos x="331" y="1072"/>
              </a:cxn>
              <a:cxn ang="0">
                <a:pos x="308" y="997"/>
              </a:cxn>
              <a:cxn ang="0">
                <a:pos x="289" y="919"/>
              </a:cxn>
              <a:cxn ang="0">
                <a:pos x="271" y="839"/>
              </a:cxn>
              <a:cxn ang="0">
                <a:pos x="253" y="757"/>
              </a:cxn>
              <a:cxn ang="0">
                <a:pos x="239" y="668"/>
              </a:cxn>
              <a:cxn ang="0">
                <a:pos x="225" y="578"/>
              </a:cxn>
              <a:cxn ang="0">
                <a:pos x="212" y="485"/>
              </a:cxn>
              <a:cxn ang="0">
                <a:pos x="203" y="389"/>
              </a:cxn>
              <a:cxn ang="0">
                <a:pos x="120" y="405"/>
              </a:cxn>
              <a:cxn ang="0">
                <a:pos x="205" y="405"/>
              </a:cxn>
              <a:cxn ang="0">
                <a:pos x="194" y="307"/>
              </a:cxn>
              <a:cxn ang="0">
                <a:pos x="186" y="208"/>
              </a:cxn>
              <a:cxn ang="0">
                <a:pos x="169" y="0"/>
              </a:cxn>
            </a:cxnLst>
            <a:rect l="0" t="0" r="r" b="b"/>
            <a:pathLst>
              <a:path w="420" h="1399">
                <a:moveTo>
                  <a:pt x="169" y="0"/>
                </a:moveTo>
                <a:lnTo>
                  <a:pt x="0" y="12"/>
                </a:lnTo>
                <a:lnTo>
                  <a:pt x="15" y="208"/>
                </a:lnTo>
                <a:lnTo>
                  <a:pt x="24" y="307"/>
                </a:lnTo>
                <a:lnTo>
                  <a:pt x="34" y="405"/>
                </a:lnTo>
                <a:lnTo>
                  <a:pt x="36" y="423"/>
                </a:lnTo>
                <a:lnTo>
                  <a:pt x="45" y="519"/>
                </a:lnTo>
                <a:lnTo>
                  <a:pt x="57" y="611"/>
                </a:lnTo>
                <a:lnTo>
                  <a:pt x="72" y="702"/>
                </a:lnTo>
                <a:lnTo>
                  <a:pt x="86" y="789"/>
                </a:lnTo>
                <a:lnTo>
                  <a:pt x="104" y="873"/>
                </a:lnTo>
                <a:lnTo>
                  <a:pt x="121" y="953"/>
                </a:lnTo>
                <a:lnTo>
                  <a:pt x="141" y="1031"/>
                </a:lnTo>
                <a:lnTo>
                  <a:pt x="164" y="1106"/>
                </a:lnTo>
                <a:lnTo>
                  <a:pt x="168" y="1122"/>
                </a:lnTo>
                <a:lnTo>
                  <a:pt x="191" y="1193"/>
                </a:lnTo>
                <a:lnTo>
                  <a:pt x="214" y="1264"/>
                </a:lnTo>
                <a:lnTo>
                  <a:pt x="260" y="1399"/>
                </a:lnTo>
                <a:lnTo>
                  <a:pt x="420" y="1342"/>
                </a:lnTo>
                <a:lnTo>
                  <a:pt x="372" y="1198"/>
                </a:lnTo>
                <a:lnTo>
                  <a:pt x="349" y="1127"/>
                </a:lnTo>
                <a:lnTo>
                  <a:pt x="326" y="1056"/>
                </a:lnTo>
                <a:lnTo>
                  <a:pt x="248" y="1088"/>
                </a:lnTo>
                <a:lnTo>
                  <a:pt x="331" y="1072"/>
                </a:lnTo>
                <a:lnTo>
                  <a:pt x="308" y="997"/>
                </a:lnTo>
                <a:lnTo>
                  <a:pt x="289" y="919"/>
                </a:lnTo>
                <a:lnTo>
                  <a:pt x="271" y="839"/>
                </a:lnTo>
                <a:lnTo>
                  <a:pt x="253" y="757"/>
                </a:lnTo>
                <a:lnTo>
                  <a:pt x="239" y="668"/>
                </a:lnTo>
                <a:lnTo>
                  <a:pt x="225" y="578"/>
                </a:lnTo>
                <a:lnTo>
                  <a:pt x="212" y="485"/>
                </a:lnTo>
                <a:lnTo>
                  <a:pt x="203" y="389"/>
                </a:lnTo>
                <a:lnTo>
                  <a:pt x="120" y="405"/>
                </a:lnTo>
                <a:lnTo>
                  <a:pt x="205" y="405"/>
                </a:lnTo>
                <a:lnTo>
                  <a:pt x="194" y="307"/>
                </a:lnTo>
                <a:lnTo>
                  <a:pt x="186" y="208"/>
                </a:lnTo>
                <a:lnTo>
                  <a:pt x="169" y="0"/>
                </a:lnTo>
                <a:close/>
              </a:path>
            </a:pathLst>
          </a:custGeom>
          <a:solidFill>
            <a:srgbClr val="00009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8" name="グループ化 64"/>
          <p:cNvGrpSpPr/>
          <p:nvPr/>
        </p:nvGrpSpPr>
        <p:grpSpPr>
          <a:xfrm>
            <a:off x="2340642" y="3020003"/>
            <a:ext cx="359604" cy="231762"/>
            <a:chOff x="2340642" y="3235159"/>
            <a:chExt cx="359604" cy="107847"/>
          </a:xfrm>
        </p:grpSpPr>
        <p:sp>
          <p:nvSpPr>
            <p:cNvPr id="19" name="Rectangle 134"/>
            <p:cNvSpPr>
              <a:spLocks noChangeArrowheads="1"/>
            </p:cNvSpPr>
            <p:nvPr/>
          </p:nvSpPr>
          <p:spPr bwMode="auto">
            <a:xfrm>
              <a:off x="2340642" y="3262121"/>
              <a:ext cx="359604" cy="72461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0" name="Rectangle 148"/>
            <p:cNvSpPr>
              <a:spLocks noChangeArrowheads="1"/>
            </p:cNvSpPr>
            <p:nvPr/>
          </p:nvSpPr>
          <p:spPr bwMode="auto">
            <a:xfrm>
              <a:off x="2340642" y="3326155"/>
              <a:ext cx="67531" cy="1685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1" name="Rectangle 149"/>
            <p:cNvSpPr>
              <a:spLocks noChangeArrowheads="1"/>
            </p:cNvSpPr>
            <p:nvPr/>
          </p:nvSpPr>
          <p:spPr bwMode="auto">
            <a:xfrm>
              <a:off x="2340642" y="3235159"/>
              <a:ext cx="359604" cy="37073"/>
            </a:xfrm>
            <a:prstGeom prst="rect">
              <a:avLst/>
            </a:prstGeom>
            <a:solidFill>
              <a:srgbClr val="CC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2" name="Rectangle 150"/>
            <p:cNvSpPr>
              <a:spLocks noChangeArrowheads="1"/>
            </p:cNvSpPr>
            <p:nvPr/>
          </p:nvSpPr>
          <p:spPr bwMode="auto">
            <a:xfrm>
              <a:off x="2435185" y="3326155"/>
              <a:ext cx="67531" cy="1685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3" name="Rectangle 151"/>
            <p:cNvSpPr>
              <a:spLocks noChangeArrowheads="1"/>
            </p:cNvSpPr>
            <p:nvPr/>
          </p:nvSpPr>
          <p:spPr bwMode="auto">
            <a:xfrm>
              <a:off x="2632714" y="3326155"/>
              <a:ext cx="67531" cy="1685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24" name="Rectangle 152"/>
            <p:cNvSpPr>
              <a:spLocks noChangeArrowheads="1"/>
            </p:cNvSpPr>
            <p:nvPr/>
          </p:nvSpPr>
          <p:spPr bwMode="auto">
            <a:xfrm>
              <a:off x="2529729" y="3326155"/>
              <a:ext cx="67531" cy="1685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25" name="Rectangle 176"/>
          <p:cNvSpPr>
            <a:spLocks noChangeArrowheads="1"/>
          </p:cNvSpPr>
          <p:nvPr/>
        </p:nvSpPr>
        <p:spPr bwMode="auto">
          <a:xfrm>
            <a:off x="2743284" y="6207008"/>
            <a:ext cx="1149012" cy="3267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ja-JP" altLang="ja-JP" sz="2000" dirty="0" smtClean="0">
                <a:solidFill>
                  <a:srgbClr val="000000"/>
                </a:solidFill>
                <a:latin typeface="Arial"/>
                <a:cs typeface="ＭＳ Ｐゴシック" pitchFamily="50" charset="-128"/>
              </a:rPr>
              <a:t>SM fiber</a:t>
            </a:r>
            <a:r>
              <a:rPr lang="en-US" altLang="ja-JP" sz="2000" dirty="0" smtClean="0">
                <a:solidFill>
                  <a:srgbClr val="000000"/>
                </a:solidFill>
                <a:latin typeface="Arial"/>
                <a:cs typeface="ＭＳ Ｐゴシック" pitchFamily="50" charset="-128"/>
              </a:rPr>
              <a:t> </a:t>
            </a:r>
            <a:endParaRPr lang="ja-JP" altLang="ja-JP" sz="2000" b="0" dirty="0" smtClean="0">
              <a:solidFill>
                <a:srgbClr val="000000"/>
              </a:solidFill>
              <a:latin typeface="Arial"/>
              <a:cs typeface="ＭＳ Ｐゴシック" pitchFamily="50" charset="-128"/>
            </a:endParaRPr>
          </a:p>
        </p:txBody>
      </p:sp>
      <p:sp>
        <p:nvSpPr>
          <p:cNvPr id="26" name="Rectangle 255"/>
          <p:cNvSpPr>
            <a:spLocks noChangeArrowheads="1"/>
          </p:cNvSpPr>
          <p:nvPr/>
        </p:nvSpPr>
        <p:spPr bwMode="auto">
          <a:xfrm>
            <a:off x="988698" y="2313181"/>
            <a:ext cx="178179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ja-JP" altLang="ja-JP" sz="2000" dirty="0" smtClean="0">
                <a:solidFill>
                  <a:srgbClr val="000000"/>
                </a:solidFill>
                <a:cs typeface="ＭＳ Ｐゴシック" pitchFamily="50" charset="-128"/>
              </a:rPr>
              <a:t>MgO substrate</a:t>
            </a:r>
            <a:r>
              <a:rPr lang="en-US" altLang="ja-JP" sz="2000" dirty="0" smtClean="0">
                <a:solidFill>
                  <a:srgbClr val="000000"/>
                </a:solidFill>
                <a:cs typeface="ＭＳ Ｐゴシック" pitchFamily="50" charset="-128"/>
              </a:rPr>
              <a:t>  </a:t>
            </a:r>
            <a:endParaRPr lang="ja-JP" altLang="ja-JP" sz="2000" b="0" dirty="0" smtClean="0">
              <a:solidFill>
                <a:srgbClr val="000000"/>
              </a:solidFill>
              <a:cs typeface="ＭＳ Ｐゴシック" pitchFamily="50" charset="-128"/>
            </a:endParaRPr>
          </a:p>
        </p:txBody>
      </p:sp>
      <p:sp>
        <p:nvSpPr>
          <p:cNvPr id="27" name="Rectangle 125"/>
          <p:cNvSpPr>
            <a:spLocks noChangeArrowheads="1"/>
          </p:cNvSpPr>
          <p:nvPr/>
        </p:nvSpPr>
        <p:spPr bwMode="auto">
          <a:xfrm>
            <a:off x="2457880" y="3771637"/>
            <a:ext cx="145192" cy="31310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8" name="Rectangle 125"/>
          <p:cNvSpPr>
            <a:spLocks noChangeArrowheads="1"/>
          </p:cNvSpPr>
          <p:nvPr/>
        </p:nvSpPr>
        <p:spPr bwMode="auto">
          <a:xfrm>
            <a:off x="2458627" y="4080270"/>
            <a:ext cx="145192" cy="339945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cxnSp>
        <p:nvCxnSpPr>
          <p:cNvPr id="29" name="直線コネクタ 28"/>
          <p:cNvCxnSpPr>
            <a:stCxn id="28" idx="3"/>
          </p:cNvCxnSpPr>
          <p:nvPr/>
        </p:nvCxnSpPr>
        <p:spPr bwMode="auto">
          <a:xfrm>
            <a:off x="2603819" y="4250243"/>
            <a:ext cx="923406" cy="411912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直線コネクタ 29"/>
          <p:cNvCxnSpPr/>
          <p:nvPr/>
        </p:nvCxnSpPr>
        <p:spPr bwMode="auto">
          <a:xfrm>
            <a:off x="2577209" y="3919456"/>
            <a:ext cx="949145" cy="761532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円/楕円 30"/>
          <p:cNvSpPr/>
          <p:nvPr/>
        </p:nvSpPr>
        <p:spPr>
          <a:xfrm>
            <a:off x="2183611" y="2888291"/>
            <a:ext cx="668740" cy="60553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>
              <a:solidFill>
                <a:srgbClr val="FFFFFF"/>
              </a:solidFill>
            </a:endParaRPr>
          </a:p>
        </p:txBody>
      </p:sp>
      <p:grpSp>
        <p:nvGrpSpPr>
          <p:cNvPr id="32" name="グループ化 62"/>
          <p:cNvGrpSpPr/>
          <p:nvPr/>
        </p:nvGrpSpPr>
        <p:grpSpPr>
          <a:xfrm>
            <a:off x="4981432" y="177421"/>
            <a:ext cx="4046555" cy="3029803"/>
            <a:chOff x="4981432" y="177421"/>
            <a:chExt cx="4046555" cy="3029803"/>
          </a:xfrm>
        </p:grpSpPr>
        <p:grpSp>
          <p:nvGrpSpPr>
            <p:cNvPr id="33" name="グループ化 565"/>
            <p:cNvGrpSpPr>
              <a:grpSpLocks noChangeAspect="1"/>
            </p:cNvGrpSpPr>
            <p:nvPr/>
          </p:nvGrpSpPr>
          <p:grpSpPr>
            <a:xfrm>
              <a:off x="5124735" y="341203"/>
              <a:ext cx="3177201" cy="2740472"/>
              <a:chOff x="2906973" y="77339"/>
              <a:chExt cx="2647667" cy="2283725"/>
            </a:xfrm>
          </p:grpSpPr>
          <p:grpSp>
            <p:nvGrpSpPr>
              <p:cNvPr id="40" name="グループ化 559"/>
              <p:cNvGrpSpPr/>
              <p:nvPr/>
            </p:nvGrpSpPr>
            <p:grpSpPr>
              <a:xfrm>
                <a:off x="3425587" y="100179"/>
                <a:ext cx="1596789" cy="1073151"/>
                <a:chOff x="4998826" y="672247"/>
                <a:chExt cx="1917700" cy="1073151"/>
              </a:xfrm>
            </p:grpSpPr>
            <p:sp>
              <p:nvSpPr>
                <p:cNvPr id="55" name="Rectangle 362"/>
                <p:cNvSpPr>
                  <a:spLocks noChangeArrowheads="1"/>
                </p:cNvSpPr>
                <p:nvPr/>
              </p:nvSpPr>
              <p:spPr bwMode="auto">
                <a:xfrm>
                  <a:off x="4998826" y="991335"/>
                  <a:ext cx="1917700" cy="75406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20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6" name="Rectangle 363"/>
                <p:cNvSpPr>
                  <a:spLocks noChangeArrowheads="1"/>
                </p:cNvSpPr>
                <p:nvPr/>
              </p:nvSpPr>
              <p:spPr bwMode="auto">
                <a:xfrm>
                  <a:off x="4998826" y="672247"/>
                  <a:ext cx="1917700" cy="301625"/>
                </a:xfrm>
                <a:prstGeom prst="rect">
                  <a:avLst/>
                </a:prstGeom>
                <a:solidFill>
                  <a:srgbClr val="FF66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20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41" name="グループ化 558"/>
              <p:cNvGrpSpPr/>
              <p:nvPr/>
            </p:nvGrpSpPr>
            <p:grpSpPr>
              <a:xfrm>
                <a:off x="2906973" y="1151424"/>
                <a:ext cx="2647667" cy="1209640"/>
                <a:chOff x="3910729" y="1723491"/>
                <a:chExt cx="4191615" cy="1286715"/>
              </a:xfrm>
            </p:grpSpPr>
            <p:sp>
              <p:nvSpPr>
                <p:cNvPr id="45" name="Rectangle 361"/>
                <p:cNvSpPr>
                  <a:spLocks noChangeArrowheads="1"/>
                </p:cNvSpPr>
                <p:nvPr/>
              </p:nvSpPr>
              <p:spPr bwMode="auto">
                <a:xfrm>
                  <a:off x="3910729" y="1758098"/>
                  <a:ext cx="4191615" cy="1252108"/>
                </a:xfrm>
                <a:prstGeom prst="rect">
                  <a:avLst/>
                </a:prstGeom>
                <a:solidFill>
                  <a:srgbClr val="CC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20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46" name="グループ化 549"/>
                <p:cNvGrpSpPr/>
                <p:nvPr/>
              </p:nvGrpSpPr>
              <p:grpSpPr>
                <a:xfrm>
                  <a:off x="3928845" y="1723491"/>
                  <a:ext cx="4152892" cy="45719"/>
                  <a:chOff x="3573463" y="2522538"/>
                  <a:chExt cx="5495926" cy="23813"/>
                </a:xfrm>
              </p:grpSpPr>
              <p:sp>
                <p:nvSpPr>
                  <p:cNvPr id="47" name="Rectangle 364"/>
                  <p:cNvSpPr>
                    <a:spLocks noChangeArrowheads="1"/>
                  </p:cNvSpPr>
                  <p:nvPr/>
                </p:nvSpPr>
                <p:spPr bwMode="auto">
                  <a:xfrm>
                    <a:off x="5409240" y="2522538"/>
                    <a:ext cx="97435" cy="23813"/>
                  </a:xfrm>
                  <a:prstGeom prst="rect">
                    <a:avLst/>
                  </a:prstGeom>
                  <a:solidFill>
                    <a:srgbClr val="000000"/>
                  </a:soli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20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48" name="Rectangle 365"/>
                  <p:cNvSpPr>
                    <a:spLocks noChangeArrowheads="1"/>
                  </p:cNvSpPr>
                  <p:nvPr/>
                </p:nvSpPr>
                <p:spPr bwMode="auto">
                  <a:xfrm>
                    <a:off x="5728327" y="2522538"/>
                    <a:ext cx="97435" cy="23813"/>
                  </a:xfrm>
                  <a:prstGeom prst="rect">
                    <a:avLst/>
                  </a:prstGeom>
                  <a:solidFill>
                    <a:srgbClr val="000000"/>
                  </a:soli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20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49" name="Rectangle 366"/>
                  <p:cNvSpPr>
                    <a:spLocks noChangeArrowheads="1"/>
                  </p:cNvSpPr>
                  <p:nvPr/>
                </p:nvSpPr>
                <p:spPr bwMode="auto">
                  <a:xfrm>
                    <a:off x="6025189" y="2522538"/>
                    <a:ext cx="97435" cy="23813"/>
                  </a:xfrm>
                  <a:prstGeom prst="rect">
                    <a:avLst/>
                  </a:prstGeom>
                  <a:solidFill>
                    <a:srgbClr val="000000"/>
                  </a:soli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20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0" name="Rectangle 367"/>
                  <p:cNvSpPr>
                    <a:spLocks noChangeArrowheads="1"/>
                  </p:cNvSpPr>
                  <p:nvPr/>
                </p:nvSpPr>
                <p:spPr bwMode="auto">
                  <a:xfrm>
                    <a:off x="6345864" y="2522538"/>
                    <a:ext cx="97435" cy="23813"/>
                  </a:xfrm>
                  <a:prstGeom prst="rect">
                    <a:avLst/>
                  </a:prstGeom>
                  <a:solidFill>
                    <a:srgbClr val="000000"/>
                  </a:soli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20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1" name="Rectangle 368"/>
                  <p:cNvSpPr>
                    <a:spLocks noChangeArrowheads="1"/>
                  </p:cNvSpPr>
                  <p:nvPr/>
                </p:nvSpPr>
                <p:spPr bwMode="auto">
                  <a:xfrm>
                    <a:off x="6687176" y="2522538"/>
                    <a:ext cx="97435" cy="23813"/>
                  </a:xfrm>
                  <a:prstGeom prst="rect">
                    <a:avLst/>
                  </a:prstGeom>
                  <a:solidFill>
                    <a:srgbClr val="000000"/>
                  </a:soli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20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2" name="Rectangle 369"/>
                  <p:cNvSpPr>
                    <a:spLocks noChangeArrowheads="1"/>
                  </p:cNvSpPr>
                  <p:nvPr/>
                </p:nvSpPr>
                <p:spPr bwMode="auto">
                  <a:xfrm>
                    <a:off x="6987853" y="2522538"/>
                    <a:ext cx="96410" cy="23813"/>
                  </a:xfrm>
                  <a:prstGeom prst="rect">
                    <a:avLst/>
                  </a:prstGeom>
                  <a:solidFill>
                    <a:srgbClr val="000000"/>
                  </a:soli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20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3" name="Rectangle 370"/>
                  <p:cNvSpPr>
                    <a:spLocks noChangeArrowheads="1"/>
                  </p:cNvSpPr>
                  <p:nvPr/>
                </p:nvSpPr>
                <p:spPr bwMode="auto">
                  <a:xfrm>
                    <a:off x="3573463" y="2522538"/>
                    <a:ext cx="1620838" cy="23813"/>
                  </a:xfrm>
                  <a:prstGeom prst="rect">
                    <a:avLst/>
                  </a:prstGeom>
                  <a:solidFill>
                    <a:srgbClr val="000000"/>
                  </a:soli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20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4" name="Rectangle 371"/>
                  <p:cNvSpPr>
                    <a:spLocks noChangeArrowheads="1"/>
                  </p:cNvSpPr>
                  <p:nvPr/>
                </p:nvSpPr>
                <p:spPr bwMode="auto">
                  <a:xfrm>
                    <a:off x="7280276" y="2522538"/>
                    <a:ext cx="1789113" cy="23813"/>
                  </a:xfrm>
                  <a:prstGeom prst="rect">
                    <a:avLst/>
                  </a:prstGeom>
                  <a:solidFill>
                    <a:srgbClr val="000000"/>
                  </a:solidFill>
                  <a:ln w="381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20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sp>
            <p:nvSpPr>
              <p:cNvPr id="42" name="Rectangle 372"/>
              <p:cNvSpPr>
                <a:spLocks noChangeArrowheads="1"/>
              </p:cNvSpPr>
              <p:nvPr/>
            </p:nvSpPr>
            <p:spPr bwMode="auto">
              <a:xfrm>
                <a:off x="3479780" y="419267"/>
                <a:ext cx="1550792" cy="6905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2000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Rectangle 5"/>
              <p:cNvSpPr>
                <a:spLocks noChangeArrowheads="1"/>
              </p:cNvSpPr>
              <p:nvPr/>
            </p:nvSpPr>
            <p:spPr bwMode="auto">
              <a:xfrm>
                <a:off x="3692470" y="77339"/>
                <a:ext cx="1147951" cy="3180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>
                  <a:lnSpc>
                    <a:spcPts val="3000"/>
                  </a:lnSpc>
                  <a:spcBef>
                    <a:spcPct val="30000"/>
                  </a:spcBef>
                </a:pPr>
                <a:r>
                  <a:rPr lang="en-US" altLang="ja-JP" sz="2000" dirty="0" smtClean="0">
                    <a:solidFill>
                      <a:srgbClr val="000000"/>
                    </a:solidFill>
                  </a:rPr>
                  <a:t>Au mirror </a:t>
                </a:r>
                <a:endParaRPr lang="en-US" altLang="ja-JP" sz="20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Rectangle 5"/>
              <p:cNvSpPr>
                <a:spLocks noChangeArrowheads="1"/>
              </p:cNvSpPr>
              <p:nvPr/>
            </p:nvSpPr>
            <p:spPr bwMode="auto">
              <a:xfrm>
                <a:off x="3637487" y="657359"/>
                <a:ext cx="1231369" cy="2906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>
                  <a:lnSpc>
                    <a:spcPts val="2000"/>
                  </a:lnSpc>
                  <a:spcBef>
                    <a:spcPct val="30000"/>
                  </a:spcBef>
                </a:pPr>
                <a:r>
                  <a:rPr lang="en-US" altLang="ja-JP" sz="2000" dirty="0" err="1" smtClean="0">
                    <a:solidFill>
                      <a:srgbClr val="000000"/>
                    </a:solidFill>
                  </a:rPr>
                  <a:t>SiO</a:t>
                </a:r>
                <a:r>
                  <a:rPr lang="en-US" altLang="ja-JP" sz="2000" dirty="0" smtClean="0">
                    <a:solidFill>
                      <a:srgbClr val="000000"/>
                    </a:solidFill>
                  </a:rPr>
                  <a:t> cavity </a:t>
                </a:r>
                <a:endParaRPr lang="en-US" altLang="ja-JP" sz="2000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4" name="四角形吹き出し 33"/>
            <p:cNvSpPr/>
            <p:nvPr/>
          </p:nvSpPr>
          <p:spPr>
            <a:xfrm>
              <a:off x="4981432" y="177421"/>
              <a:ext cx="4046555" cy="3029803"/>
            </a:xfrm>
            <a:prstGeom prst="wedgeRectCallout">
              <a:avLst>
                <a:gd name="adj1" fmla="val -102141"/>
                <a:gd name="adj2" fmla="val 45745"/>
              </a:avLst>
            </a:pr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>
                <a:solidFill>
                  <a:srgbClr val="FFFFFF"/>
                </a:solidFill>
              </a:endParaRPr>
            </a:p>
          </p:txBody>
        </p:sp>
        <p:cxnSp>
          <p:nvCxnSpPr>
            <p:cNvPr id="35" name="直線コネクタ 34"/>
            <p:cNvCxnSpPr/>
            <p:nvPr/>
          </p:nvCxnSpPr>
          <p:spPr>
            <a:xfrm>
              <a:off x="7662529" y="372140"/>
              <a:ext cx="1031359" cy="0"/>
            </a:xfrm>
            <a:prstGeom prst="line">
              <a:avLst/>
            </a:prstGeom>
            <a:ln w="28575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線コネクタ 35"/>
            <p:cNvCxnSpPr/>
            <p:nvPr/>
          </p:nvCxnSpPr>
          <p:spPr>
            <a:xfrm>
              <a:off x="7662529" y="726558"/>
              <a:ext cx="1031359" cy="0"/>
            </a:xfrm>
            <a:prstGeom prst="line">
              <a:avLst/>
            </a:prstGeom>
            <a:ln w="28575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線コネクタ 36"/>
            <p:cNvCxnSpPr/>
            <p:nvPr/>
          </p:nvCxnSpPr>
          <p:spPr>
            <a:xfrm>
              <a:off x="7662529" y="1612605"/>
              <a:ext cx="1031359" cy="0"/>
            </a:xfrm>
            <a:prstGeom prst="line">
              <a:avLst/>
            </a:prstGeom>
            <a:ln w="28575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Rectangle 5"/>
            <p:cNvSpPr>
              <a:spLocks noChangeArrowheads="1"/>
            </p:cNvSpPr>
            <p:nvPr/>
          </p:nvSpPr>
          <p:spPr bwMode="auto">
            <a:xfrm>
              <a:off x="7889045" y="302214"/>
              <a:ext cx="999774" cy="4770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ts val="3000"/>
                </a:lnSpc>
                <a:spcBef>
                  <a:spcPct val="30000"/>
                </a:spcBef>
              </a:pPr>
              <a:r>
                <a:rPr lang="en-US" altLang="ja-JP" sz="1800" dirty="0" smtClean="0">
                  <a:solidFill>
                    <a:srgbClr val="000000"/>
                  </a:solidFill>
                </a:rPr>
                <a:t>100nm </a:t>
              </a:r>
              <a:endParaRPr lang="en-US" altLang="ja-JP" sz="1800" dirty="0">
                <a:solidFill>
                  <a:srgbClr val="000000"/>
                </a:solidFill>
              </a:endParaRPr>
            </a:p>
          </p:txBody>
        </p:sp>
        <p:sp>
          <p:nvSpPr>
            <p:cNvPr id="39" name="Rectangle 5"/>
            <p:cNvSpPr>
              <a:spLocks noChangeArrowheads="1"/>
            </p:cNvSpPr>
            <p:nvPr/>
          </p:nvSpPr>
          <p:spPr bwMode="auto">
            <a:xfrm>
              <a:off x="7892583" y="933099"/>
              <a:ext cx="999774" cy="4334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ts val="3000"/>
                </a:lnSpc>
                <a:spcBef>
                  <a:spcPct val="30000"/>
                </a:spcBef>
              </a:pPr>
              <a:r>
                <a:rPr lang="en-US" altLang="ja-JP" sz="1800" dirty="0" smtClean="0">
                  <a:solidFill>
                    <a:srgbClr val="000000"/>
                  </a:solidFill>
                </a:rPr>
                <a:t>250nm </a:t>
              </a:r>
              <a:endParaRPr lang="en-US" altLang="ja-JP" sz="18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57" name="グループ化 63"/>
          <p:cNvGrpSpPr/>
          <p:nvPr/>
        </p:nvGrpSpPr>
        <p:grpSpPr>
          <a:xfrm>
            <a:off x="6041033" y="1789521"/>
            <a:ext cx="1888318" cy="3269089"/>
            <a:chOff x="6041033" y="1789521"/>
            <a:chExt cx="1888318" cy="3269089"/>
          </a:xfrm>
        </p:grpSpPr>
        <p:pic>
          <p:nvPicPr>
            <p:cNvPr id="58" name="Picture 4" descr="sspd20070712_4"/>
            <p:cNvPicPr preferRelativeResize="0"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041033" y="3765682"/>
              <a:ext cx="1820069" cy="1292928"/>
            </a:xfrm>
            <a:prstGeom prst="rect">
              <a:avLst/>
            </a:prstGeom>
            <a:noFill/>
          </p:spPr>
        </p:pic>
        <p:sp>
          <p:nvSpPr>
            <p:cNvPr id="59" name="Rectangle 5"/>
            <p:cNvSpPr>
              <a:spLocks noChangeArrowheads="1"/>
            </p:cNvSpPr>
            <p:nvPr/>
          </p:nvSpPr>
          <p:spPr bwMode="auto">
            <a:xfrm>
              <a:off x="6208172" y="3375571"/>
              <a:ext cx="1721179" cy="3488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ts val="2000"/>
                </a:lnSpc>
                <a:spcBef>
                  <a:spcPct val="30000"/>
                </a:spcBef>
              </a:pPr>
              <a:r>
                <a:rPr lang="en-US" altLang="ja-JP" dirty="0" err="1" smtClean="0">
                  <a:solidFill>
                    <a:srgbClr val="000000"/>
                  </a:solidFill>
                </a:rPr>
                <a:t>NbN</a:t>
              </a:r>
              <a:r>
                <a:rPr lang="en-US" altLang="ja-JP" dirty="0" smtClean="0">
                  <a:solidFill>
                    <a:srgbClr val="000000"/>
                  </a:solidFill>
                </a:rPr>
                <a:t> wire </a:t>
              </a:r>
              <a:endParaRPr lang="en-US" altLang="ja-JP" dirty="0">
                <a:solidFill>
                  <a:srgbClr val="000000"/>
                </a:solidFill>
              </a:endParaRPr>
            </a:p>
          </p:txBody>
        </p:sp>
        <p:sp>
          <p:nvSpPr>
            <p:cNvPr id="60" name="フリーフォーム 59"/>
            <p:cNvSpPr/>
            <p:nvPr/>
          </p:nvSpPr>
          <p:spPr>
            <a:xfrm rot="3945996">
              <a:off x="5984427" y="2459086"/>
              <a:ext cx="1575144" cy="236014"/>
            </a:xfrm>
            <a:custGeom>
              <a:avLst/>
              <a:gdLst>
                <a:gd name="connsiteX0" fmla="*/ 0 w 3070747"/>
                <a:gd name="connsiteY0" fmla="*/ 0 h 580030"/>
                <a:gd name="connsiteX1" fmla="*/ 1091821 w 3070747"/>
                <a:gd name="connsiteY1" fmla="*/ 573206 h 580030"/>
                <a:gd name="connsiteX2" fmla="*/ 2060812 w 3070747"/>
                <a:gd name="connsiteY2" fmla="*/ 40944 h 580030"/>
                <a:gd name="connsiteX3" fmla="*/ 3070747 w 3070747"/>
                <a:gd name="connsiteY3" fmla="*/ 395785 h 58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0747" h="580030">
                  <a:moveTo>
                    <a:pt x="0" y="0"/>
                  </a:moveTo>
                  <a:cubicBezTo>
                    <a:pt x="374176" y="283191"/>
                    <a:pt x="748352" y="566382"/>
                    <a:pt x="1091821" y="573206"/>
                  </a:cubicBezTo>
                  <a:cubicBezTo>
                    <a:pt x="1435290" y="580030"/>
                    <a:pt x="1730991" y="70514"/>
                    <a:pt x="2060812" y="40944"/>
                  </a:cubicBezTo>
                  <a:cubicBezTo>
                    <a:pt x="2390633" y="11374"/>
                    <a:pt x="2730690" y="203579"/>
                    <a:pt x="3070747" y="395785"/>
                  </a:cubicBezTo>
                </a:path>
              </a:pathLst>
            </a:custGeom>
            <a:ln w="28575">
              <a:solidFill>
                <a:schemeClr val="tx1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ja-JP" alt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61" name="直線コネクタ 60"/>
          <p:cNvCxnSpPr/>
          <p:nvPr/>
        </p:nvCxnSpPr>
        <p:spPr bwMode="auto">
          <a:xfrm rot="5400000">
            <a:off x="1194181" y="2872854"/>
            <a:ext cx="586852" cy="136477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62" name="Rectangle 255"/>
          <p:cNvSpPr>
            <a:spLocks noChangeArrowheads="1"/>
          </p:cNvSpPr>
          <p:nvPr/>
        </p:nvSpPr>
        <p:spPr bwMode="auto">
          <a:xfrm>
            <a:off x="1155054" y="3285807"/>
            <a:ext cx="89710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altLang="ja-JP" sz="1800" dirty="0" smtClean="0">
                <a:solidFill>
                  <a:srgbClr val="000000"/>
                </a:solidFill>
                <a:cs typeface="ＭＳ Ｐゴシック" pitchFamily="50" charset="-128"/>
              </a:rPr>
              <a:t>400</a:t>
            </a:r>
            <a:r>
              <a:rPr lang="en-US" altLang="ja-JP" sz="1800" dirty="0" smtClean="0">
                <a:solidFill>
                  <a:srgbClr val="000000"/>
                </a:solidFill>
                <a:latin typeface="Symbol" pitchFamily="18" charset="2"/>
                <a:cs typeface="ＭＳ Ｐゴシック" pitchFamily="50" charset="-128"/>
              </a:rPr>
              <a:t>m</a:t>
            </a:r>
            <a:r>
              <a:rPr lang="en-US" altLang="ja-JP" sz="1800" dirty="0" smtClean="0">
                <a:solidFill>
                  <a:srgbClr val="000000"/>
                </a:solidFill>
                <a:cs typeface="ＭＳ Ｐゴシック" pitchFamily="50" charset="-128"/>
              </a:rPr>
              <a:t>m </a:t>
            </a:r>
            <a:endParaRPr lang="ja-JP" altLang="ja-JP" sz="1800" b="0" dirty="0" smtClean="0">
              <a:solidFill>
                <a:srgbClr val="000000"/>
              </a:solidFill>
              <a:cs typeface="ＭＳ Ｐゴシック" pitchFamily="50" charset="-128"/>
            </a:endParaRPr>
          </a:p>
        </p:txBody>
      </p:sp>
      <p:cxnSp>
        <p:nvCxnSpPr>
          <p:cNvPr id="63" name="直線コネクタ 62"/>
          <p:cNvCxnSpPr/>
          <p:nvPr/>
        </p:nvCxnSpPr>
        <p:spPr bwMode="auto">
          <a:xfrm rot="5400000">
            <a:off x="815809" y="3421561"/>
            <a:ext cx="397453" cy="4825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 w="med" len="med"/>
          </a:ln>
          <a:effectLst/>
        </p:spPr>
      </p:cxnSp>
      <p:cxnSp>
        <p:nvCxnSpPr>
          <p:cNvPr id="64" name="直線コネクタ 63"/>
          <p:cNvCxnSpPr/>
          <p:nvPr/>
        </p:nvCxnSpPr>
        <p:spPr bwMode="auto">
          <a:xfrm rot="5400000">
            <a:off x="2823760" y="3894887"/>
            <a:ext cx="237946" cy="1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65" name="直線コネクタ 64"/>
          <p:cNvCxnSpPr/>
          <p:nvPr/>
        </p:nvCxnSpPr>
        <p:spPr bwMode="auto">
          <a:xfrm rot="16200000" flipV="1">
            <a:off x="2823760" y="3501022"/>
            <a:ext cx="237946" cy="1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sp>
        <p:nvSpPr>
          <p:cNvPr id="66" name="Rectangle 255"/>
          <p:cNvSpPr>
            <a:spLocks noChangeArrowheads="1"/>
          </p:cNvSpPr>
          <p:nvPr/>
        </p:nvSpPr>
        <p:spPr bwMode="auto">
          <a:xfrm>
            <a:off x="3005625" y="3586648"/>
            <a:ext cx="69353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altLang="ja-JP" sz="1800" dirty="0" smtClean="0">
                <a:solidFill>
                  <a:srgbClr val="000000"/>
                </a:solidFill>
                <a:cs typeface="ＭＳ Ｐゴシック" pitchFamily="50" charset="-128"/>
              </a:rPr>
              <a:t>20</a:t>
            </a:r>
            <a:r>
              <a:rPr lang="en-US" altLang="ja-JP" sz="1800" dirty="0" smtClean="0">
                <a:solidFill>
                  <a:srgbClr val="000000"/>
                </a:solidFill>
                <a:latin typeface="Symbol" pitchFamily="18" charset="2"/>
                <a:cs typeface="ＭＳ Ｐゴシック" pitchFamily="50" charset="-128"/>
              </a:rPr>
              <a:t>m</a:t>
            </a:r>
            <a:r>
              <a:rPr lang="en-US" altLang="ja-JP" sz="1800" dirty="0" smtClean="0">
                <a:solidFill>
                  <a:srgbClr val="000000"/>
                </a:solidFill>
                <a:cs typeface="ＭＳ Ｐゴシック" pitchFamily="50" charset="-128"/>
              </a:rPr>
              <a:t>m </a:t>
            </a:r>
            <a:endParaRPr lang="ja-JP" altLang="ja-JP" sz="1800" b="0" dirty="0" smtClean="0">
              <a:solidFill>
                <a:srgbClr val="000000"/>
              </a:solidFill>
              <a:cs typeface="ＭＳ Ｐゴシック" pitchFamily="50" charset="-128"/>
            </a:endParaRPr>
          </a:p>
        </p:txBody>
      </p:sp>
      <p:sp>
        <p:nvSpPr>
          <p:cNvPr id="67" name="Rectangle 255"/>
          <p:cNvSpPr>
            <a:spLocks noChangeArrowheads="1"/>
          </p:cNvSpPr>
          <p:nvPr/>
        </p:nvSpPr>
        <p:spPr bwMode="auto">
          <a:xfrm>
            <a:off x="3577691" y="4558353"/>
            <a:ext cx="1635754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altLang="ja-JP" sz="2000" dirty="0" smtClean="0">
                <a:solidFill>
                  <a:srgbClr val="000000"/>
                </a:solidFill>
                <a:cs typeface="ＭＳ Ｐゴシック" pitchFamily="50" charset="-128"/>
              </a:rPr>
              <a:t>Gradient index lenses </a:t>
            </a:r>
            <a:endParaRPr lang="ja-JP" altLang="ja-JP" sz="2000" b="0" dirty="0" smtClean="0">
              <a:solidFill>
                <a:srgbClr val="000000"/>
              </a:solidFill>
              <a:cs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 preferRelativeResize="0">
            <a:picLocks noChangeAspect="1" noChangeArrowheads="1"/>
          </p:cNvPicPr>
          <p:nvPr/>
        </p:nvPicPr>
        <p:blipFill>
          <a:blip r:embed="rId3" cstate="print"/>
          <a:srcRect l="3888" t="9795" r="6572" b="5051"/>
          <a:stretch>
            <a:fillRect/>
          </a:stretch>
        </p:blipFill>
        <p:spPr bwMode="auto">
          <a:xfrm>
            <a:off x="627793" y="961698"/>
            <a:ext cx="7535228" cy="59235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" name="直線コネクタ 2"/>
          <p:cNvCxnSpPr/>
          <p:nvPr/>
        </p:nvCxnSpPr>
        <p:spPr>
          <a:xfrm rot="5400000">
            <a:off x="3700998" y="3957852"/>
            <a:ext cx="3657601" cy="0"/>
          </a:xfrm>
          <a:prstGeom prst="line">
            <a:avLst/>
          </a:prstGeom>
          <a:ln w="38100">
            <a:solidFill>
              <a:srgbClr val="00B050"/>
            </a:solidFill>
            <a:prstDash val="sysDot"/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線コネクタ 3"/>
          <p:cNvCxnSpPr/>
          <p:nvPr/>
        </p:nvCxnSpPr>
        <p:spPr>
          <a:xfrm rot="10800000">
            <a:off x="1991361" y="2162018"/>
            <a:ext cx="3543655" cy="0"/>
          </a:xfrm>
          <a:prstGeom prst="line">
            <a:avLst/>
          </a:prstGeom>
          <a:ln w="38100">
            <a:solidFill>
              <a:srgbClr val="00B050"/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0" y="-13624"/>
            <a:ext cx="9144000" cy="614126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spcBef>
                <a:spcPct val="30000"/>
              </a:spcBef>
            </a:pP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4-channel SSPD in a closed-cycle </a:t>
            </a:r>
            <a:r>
              <a:rPr lang="en-US" altLang="ja-JP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cryo</a:t>
            </a: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-cooler 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2546052" y="2168861"/>
            <a:ext cx="934140" cy="47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ts val="3000"/>
              </a:lnSpc>
              <a:spcBef>
                <a:spcPct val="30000"/>
              </a:spcBef>
            </a:pPr>
            <a:r>
              <a:rPr lang="en-US" altLang="ja-JP" sz="2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16%  </a:t>
            </a:r>
            <a:endParaRPr lang="en-US" altLang="ja-JP" sz="2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7" name="Rectangle 4"/>
          <p:cNvSpPr>
            <a:spLocks noChangeArrowheads="1"/>
          </p:cNvSpPr>
          <p:nvPr/>
        </p:nvSpPr>
        <p:spPr bwMode="auto">
          <a:xfrm>
            <a:off x="2374558" y="673529"/>
            <a:ext cx="504983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en-US" altLang="ja-JP" sz="2000" dirty="0" smtClean="0">
                <a:solidFill>
                  <a:srgbClr val="0000FF"/>
                </a:solidFill>
              </a:rPr>
              <a:t>S. Miki, et al., Opt. Lett. 35, 2133 (2010).</a:t>
            </a:r>
            <a:endParaRPr lang="ja-JP" altLang="ja-JP" sz="20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1189" y="1992587"/>
            <a:ext cx="1539073" cy="2279177"/>
          </a:xfrm>
          <a:prstGeom prst="rect">
            <a:avLst/>
          </a:prstGeom>
          <a:noFill/>
          <a:ln w="6350">
            <a:solidFill>
              <a:srgbClr val="0000CC"/>
            </a:solidFill>
            <a:miter lim="800000"/>
            <a:headEnd/>
            <a:tailEnd/>
          </a:ln>
          <a:effectLst/>
        </p:spPr>
      </p:pic>
      <p:pic>
        <p:nvPicPr>
          <p:cNvPr id="3" name="Picture 3" descr="C:\Documents and Settings\psasaki\My Documents\My eBooks\0 QKD Field Demo\写真\20110401_光センターQKD\縮小版\ss_IMG_0195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830111" y="1501076"/>
            <a:ext cx="1894502" cy="2523574"/>
          </a:xfrm>
          <a:prstGeom prst="rect">
            <a:avLst/>
          </a:prstGeom>
          <a:noFill/>
        </p:spPr>
      </p:pic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373512" y="423076"/>
            <a:ext cx="2122027" cy="39403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グループ化 4"/>
          <p:cNvGrpSpPr/>
          <p:nvPr/>
        </p:nvGrpSpPr>
        <p:grpSpPr>
          <a:xfrm rot="19419271">
            <a:off x="5099337" y="3046547"/>
            <a:ext cx="1098800" cy="584029"/>
            <a:chOff x="3098043" y="2458869"/>
            <a:chExt cx="1708242" cy="2126779"/>
          </a:xfrm>
        </p:grpSpPr>
        <p:sp>
          <p:nvSpPr>
            <p:cNvPr id="6" name="フリーフォーム 5"/>
            <p:cNvSpPr/>
            <p:nvPr/>
          </p:nvSpPr>
          <p:spPr>
            <a:xfrm>
              <a:off x="3098043" y="2470245"/>
              <a:ext cx="1705970" cy="2115403"/>
            </a:xfrm>
            <a:custGeom>
              <a:avLst/>
              <a:gdLst>
                <a:gd name="connsiteX0" fmla="*/ 2347415 w 2347415"/>
                <a:gd name="connsiteY0" fmla="*/ 2115403 h 2115403"/>
                <a:gd name="connsiteX1" fmla="*/ 1555845 w 2347415"/>
                <a:gd name="connsiteY1" fmla="*/ 1760561 h 2115403"/>
                <a:gd name="connsiteX2" fmla="*/ 1119116 w 2347415"/>
                <a:gd name="connsiteY2" fmla="*/ 682388 h 2115403"/>
                <a:gd name="connsiteX3" fmla="*/ 0 w 2347415"/>
                <a:gd name="connsiteY3" fmla="*/ 0 h 211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7415" h="2115403">
                  <a:moveTo>
                    <a:pt x="2347415" y="2115403"/>
                  </a:moveTo>
                  <a:cubicBezTo>
                    <a:pt x="2053988" y="2057400"/>
                    <a:pt x="1760562" y="1999397"/>
                    <a:pt x="1555845" y="1760561"/>
                  </a:cubicBezTo>
                  <a:cubicBezTo>
                    <a:pt x="1351129" y="1521725"/>
                    <a:pt x="1378423" y="975815"/>
                    <a:pt x="1119116" y="682388"/>
                  </a:cubicBezTo>
                  <a:cubicBezTo>
                    <a:pt x="859809" y="388961"/>
                    <a:pt x="429904" y="194480"/>
                    <a:pt x="0" y="0"/>
                  </a:cubicBezTo>
                </a:path>
              </a:pathLst>
            </a:custGeom>
            <a:ln w="57150" cmpd="sng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/>
            <p:cNvSpPr/>
            <p:nvPr/>
          </p:nvSpPr>
          <p:spPr>
            <a:xfrm>
              <a:off x="3100315" y="2458869"/>
              <a:ext cx="1705970" cy="2115403"/>
            </a:xfrm>
            <a:custGeom>
              <a:avLst/>
              <a:gdLst>
                <a:gd name="connsiteX0" fmla="*/ 2347415 w 2347415"/>
                <a:gd name="connsiteY0" fmla="*/ 2115403 h 2115403"/>
                <a:gd name="connsiteX1" fmla="*/ 1555845 w 2347415"/>
                <a:gd name="connsiteY1" fmla="*/ 1760561 h 2115403"/>
                <a:gd name="connsiteX2" fmla="*/ 1119116 w 2347415"/>
                <a:gd name="connsiteY2" fmla="*/ 682388 h 2115403"/>
                <a:gd name="connsiteX3" fmla="*/ 0 w 2347415"/>
                <a:gd name="connsiteY3" fmla="*/ 0 h 211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7415" h="2115403">
                  <a:moveTo>
                    <a:pt x="2347415" y="2115403"/>
                  </a:moveTo>
                  <a:cubicBezTo>
                    <a:pt x="2053988" y="2057400"/>
                    <a:pt x="1760562" y="1999397"/>
                    <a:pt x="1555845" y="1760561"/>
                  </a:cubicBezTo>
                  <a:cubicBezTo>
                    <a:pt x="1351129" y="1521725"/>
                    <a:pt x="1378423" y="975815"/>
                    <a:pt x="1119116" y="682388"/>
                  </a:cubicBezTo>
                  <a:cubicBezTo>
                    <a:pt x="859809" y="388961"/>
                    <a:pt x="429904" y="194480"/>
                    <a:pt x="0" y="0"/>
                  </a:cubicBezTo>
                </a:path>
              </a:pathLst>
            </a:custGeom>
            <a:ln w="190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" name="正方形/長方形 7"/>
          <p:cNvSpPr/>
          <p:nvPr/>
        </p:nvSpPr>
        <p:spPr>
          <a:xfrm>
            <a:off x="3428104" y="-3"/>
            <a:ext cx="432380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/>
              <a:t>Combined with QKD system </a:t>
            </a:r>
            <a:endParaRPr lang="ja-JP" altLang="en-US" dirty="0"/>
          </a:p>
        </p:txBody>
      </p:sp>
      <p:sp>
        <p:nvSpPr>
          <p:cNvPr id="9" name="正方形/長方形 8"/>
          <p:cNvSpPr/>
          <p:nvPr/>
        </p:nvSpPr>
        <p:spPr>
          <a:xfrm>
            <a:off x="163769" y="1378439"/>
            <a:ext cx="201986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/>
              <a:t>Stand-alone</a:t>
            </a:r>
            <a:endParaRPr lang="ja-JP" altLang="en-US" dirty="0"/>
          </a:p>
        </p:txBody>
      </p:sp>
      <p:sp>
        <p:nvSpPr>
          <p:cNvPr id="10" name="正方形/長方形 9"/>
          <p:cNvSpPr/>
          <p:nvPr/>
        </p:nvSpPr>
        <p:spPr>
          <a:xfrm>
            <a:off x="193341" y="5352193"/>
            <a:ext cx="201986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/>
              <a:t>DE&gt;16%</a:t>
            </a:r>
          </a:p>
          <a:p>
            <a:r>
              <a:rPr lang="en-US" altLang="ja-JP" dirty="0" smtClean="0"/>
              <a:t>DCR~100c/s</a:t>
            </a:r>
            <a:endParaRPr lang="ja-JP" altLang="en-US" dirty="0"/>
          </a:p>
        </p:txBody>
      </p:sp>
      <p:sp>
        <p:nvSpPr>
          <p:cNvPr id="11" name="Rectangle 2"/>
          <p:cNvSpPr>
            <a:spLocks noChangeArrowheads="1"/>
          </p:cNvSpPr>
          <p:nvPr/>
        </p:nvSpPr>
        <p:spPr bwMode="auto">
          <a:xfrm>
            <a:off x="1" y="-13624"/>
            <a:ext cx="2975212" cy="614126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spcBef>
                <a:spcPct val="30000"/>
              </a:spcBef>
            </a:pP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Performance 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" name="右矢印 11"/>
          <p:cNvSpPr/>
          <p:nvPr/>
        </p:nvSpPr>
        <p:spPr>
          <a:xfrm>
            <a:off x="2306470" y="5554636"/>
            <a:ext cx="777923" cy="395788"/>
          </a:xfrm>
          <a:prstGeom prst="rightArrow">
            <a:avLst>
              <a:gd name="adj1" fmla="val 50000"/>
              <a:gd name="adj2" fmla="val 74242"/>
            </a:avLst>
          </a:prstGeom>
          <a:solidFill>
            <a:srgbClr val="FF00FF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正方形/長方形 12"/>
          <p:cNvSpPr/>
          <p:nvPr/>
        </p:nvSpPr>
        <p:spPr>
          <a:xfrm>
            <a:off x="3239045" y="5395410"/>
            <a:ext cx="201986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/>
              <a:t>DE&lt;7%</a:t>
            </a:r>
          </a:p>
          <a:p>
            <a:r>
              <a:rPr lang="en-US" altLang="ja-JP" dirty="0" smtClean="0"/>
              <a:t>DCR~500c/s</a:t>
            </a:r>
            <a:endParaRPr lang="ja-JP" altLang="en-US" dirty="0"/>
          </a:p>
        </p:txBody>
      </p:sp>
      <p:sp>
        <p:nvSpPr>
          <p:cNvPr id="18" name="右矢印 17"/>
          <p:cNvSpPr/>
          <p:nvPr/>
        </p:nvSpPr>
        <p:spPr>
          <a:xfrm>
            <a:off x="2336042" y="3073013"/>
            <a:ext cx="777923" cy="395788"/>
          </a:xfrm>
          <a:prstGeom prst="rightArrow">
            <a:avLst>
              <a:gd name="adj1" fmla="val 50000"/>
              <a:gd name="adj2" fmla="val 74242"/>
            </a:avLst>
          </a:prstGeom>
          <a:solidFill>
            <a:srgbClr val="FF00FF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0" name="グループ化 29"/>
          <p:cNvGrpSpPr/>
          <p:nvPr/>
        </p:nvGrpSpPr>
        <p:grpSpPr>
          <a:xfrm>
            <a:off x="5854890" y="4121624"/>
            <a:ext cx="2913790" cy="2016237"/>
            <a:chOff x="5854890" y="4121624"/>
            <a:chExt cx="2913790" cy="2016237"/>
          </a:xfrm>
        </p:grpSpPr>
        <p:grpSp>
          <p:nvGrpSpPr>
            <p:cNvPr id="14" name="グループ化 13"/>
            <p:cNvGrpSpPr/>
            <p:nvPr/>
          </p:nvGrpSpPr>
          <p:grpSpPr>
            <a:xfrm>
              <a:off x="6477885" y="4217133"/>
              <a:ext cx="859809" cy="423081"/>
              <a:chOff x="6723551" y="4921193"/>
              <a:chExt cx="859809" cy="216324"/>
            </a:xfrm>
          </p:grpSpPr>
          <p:sp>
            <p:nvSpPr>
              <p:cNvPr id="15" name="Freeform 416"/>
              <p:cNvSpPr>
                <a:spLocks noChangeAspect="1"/>
              </p:cNvSpPr>
              <p:nvPr/>
            </p:nvSpPr>
            <p:spPr bwMode="auto">
              <a:xfrm>
                <a:off x="6808329" y="4921193"/>
                <a:ext cx="227013" cy="214204"/>
              </a:xfrm>
              <a:custGeom>
                <a:avLst/>
                <a:gdLst/>
                <a:ahLst/>
                <a:cxnLst>
                  <a:cxn ang="0">
                    <a:pos x="0" y="722"/>
                  </a:cxn>
                  <a:cxn ang="0">
                    <a:pos x="89" y="706"/>
                  </a:cxn>
                  <a:cxn ang="0">
                    <a:pos x="138" y="690"/>
                  </a:cxn>
                  <a:cxn ang="0">
                    <a:pos x="203" y="633"/>
                  </a:cxn>
                  <a:cxn ang="0">
                    <a:pos x="235" y="585"/>
                  </a:cxn>
                  <a:cxn ang="0">
                    <a:pos x="268" y="520"/>
                  </a:cxn>
                  <a:cxn ang="0">
                    <a:pos x="373" y="195"/>
                  </a:cxn>
                  <a:cxn ang="0">
                    <a:pos x="422" y="82"/>
                  </a:cxn>
                  <a:cxn ang="0">
                    <a:pos x="487" y="0"/>
                  </a:cxn>
                  <a:cxn ang="0">
                    <a:pos x="560" y="41"/>
                  </a:cxn>
                  <a:cxn ang="0">
                    <a:pos x="665" y="349"/>
                  </a:cxn>
                  <a:cxn ang="0">
                    <a:pos x="706" y="439"/>
                  </a:cxn>
                  <a:cxn ang="0">
                    <a:pos x="754" y="560"/>
                  </a:cxn>
                  <a:cxn ang="0">
                    <a:pos x="779" y="601"/>
                  </a:cxn>
                  <a:cxn ang="0">
                    <a:pos x="803" y="649"/>
                  </a:cxn>
                  <a:cxn ang="0">
                    <a:pos x="965" y="714"/>
                  </a:cxn>
                </a:cxnLst>
                <a:rect l="0" t="0" r="r" b="b"/>
                <a:pathLst>
                  <a:path w="965" h="722">
                    <a:moveTo>
                      <a:pt x="0" y="722"/>
                    </a:moveTo>
                    <a:cubicBezTo>
                      <a:pt x="42" y="716"/>
                      <a:pt x="53" y="717"/>
                      <a:pt x="89" y="706"/>
                    </a:cubicBezTo>
                    <a:cubicBezTo>
                      <a:pt x="105" y="701"/>
                      <a:pt x="138" y="690"/>
                      <a:pt x="138" y="690"/>
                    </a:cubicBezTo>
                    <a:cubicBezTo>
                      <a:pt x="165" y="672"/>
                      <a:pt x="176" y="651"/>
                      <a:pt x="203" y="633"/>
                    </a:cubicBezTo>
                    <a:cubicBezTo>
                      <a:pt x="214" y="617"/>
                      <a:pt x="224" y="601"/>
                      <a:pt x="235" y="585"/>
                    </a:cubicBezTo>
                    <a:cubicBezTo>
                      <a:pt x="305" y="480"/>
                      <a:pt x="215" y="570"/>
                      <a:pt x="268" y="520"/>
                    </a:cubicBezTo>
                    <a:cubicBezTo>
                      <a:pt x="303" y="412"/>
                      <a:pt x="337" y="303"/>
                      <a:pt x="373" y="195"/>
                    </a:cubicBezTo>
                    <a:cubicBezTo>
                      <a:pt x="386" y="156"/>
                      <a:pt x="391" y="111"/>
                      <a:pt x="422" y="82"/>
                    </a:cubicBezTo>
                    <a:cubicBezTo>
                      <a:pt x="435" y="42"/>
                      <a:pt x="448" y="14"/>
                      <a:pt x="487" y="0"/>
                    </a:cubicBezTo>
                    <a:cubicBezTo>
                      <a:pt x="513" y="10"/>
                      <a:pt x="560" y="41"/>
                      <a:pt x="560" y="41"/>
                    </a:cubicBezTo>
                    <a:cubicBezTo>
                      <a:pt x="613" y="120"/>
                      <a:pt x="635" y="258"/>
                      <a:pt x="665" y="349"/>
                    </a:cubicBezTo>
                    <a:cubicBezTo>
                      <a:pt x="676" y="383"/>
                      <a:pt x="681" y="414"/>
                      <a:pt x="706" y="439"/>
                    </a:cubicBezTo>
                    <a:cubicBezTo>
                      <a:pt x="720" y="481"/>
                      <a:pt x="729" y="523"/>
                      <a:pt x="754" y="560"/>
                    </a:cubicBezTo>
                    <a:cubicBezTo>
                      <a:pt x="776" y="628"/>
                      <a:pt x="746" y="547"/>
                      <a:pt x="779" y="601"/>
                    </a:cubicBezTo>
                    <a:cubicBezTo>
                      <a:pt x="826" y="676"/>
                      <a:pt x="741" y="570"/>
                      <a:pt x="803" y="649"/>
                    </a:cubicBezTo>
                    <a:cubicBezTo>
                      <a:pt x="844" y="702"/>
                      <a:pt x="903" y="714"/>
                      <a:pt x="965" y="714"/>
                    </a:cubicBezTo>
                  </a:path>
                </a:pathLst>
              </a:custGeom>
              <a:solidFill>
                <a:srgbClr val="800080">
                  <a:alpha val="50000"/>
                </a:srgbClr>
              </a:solidFill>
              <a:ln w="31750">
                <a:solidFill>
                  <a:srgbClr val="80008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6" name="Freeform 417"/>
              <p:cNvSpPr>
                <a:spLocks noChangeAspect="1"/>
              </p:cNvSpPr>
              <p:nvPr/>
            </p:nvSpPr>
            <p:spPr bwMode="auto">
              <a:xfrm>
                <a:off x="7286167" y="4921193"/>
                <a:ext cx="225425" cy="214204"/>
              </a:xfrm>
              <a:custGeom>
                <a:avLst/>
                <a:gdLst/>
                <a:ahLst/>
                <a:cxnLst>
                  <a:cxn ang="0">
                    <a:pos x="0" y="722"/>
                  </a:cxn>
                  <a:cxn ang="0">
                    <a:pos x="89" y="706"/>
                  </a:cxn>
                  <a:cxn ang="0">
                    <a:pos x="138" y="690"/>
                  </a:cxn>
                  <a:cxn ang="0">
                    <a:pos x="203" y="633"/>
                  </a:cxn>
                  <a:cxn ang="0">
                    <a:pos x="235" y="585"/>
                  </a:cxn>
                  <a:cxn ang="0">
                    <a:pos x="268" y="520"/>
                  </a:cxn>
                  <a:cxn ang="0">
                    <a:pos x="373" y="195"/>
                  </a:cxn>
                  <a:cxn ang="0">
                    <a:pos x="422" y="82"/>
                  </a:cxn>
                  <a:cxn ang="0">
                    <a:pos x="487" y="0"/>
                  </a:cxn>
                  <a:cxn ang="0">
                    <a:pos x="560" y="41"/>
                  </a:cxn>
                  <a:cxn ang="0">
                    <a:pos x="665" y="349"/>
                  </a:cxn>
                  <a:cxn ang="0">
                    <a:pos x="706" y="439"/>
                  </a:cxn>
                  <a:cxn ang="0">
                    <a:pos x="754" y="560"/>
                  </a:cxn>
                  <a:cxn ang="0">
                    <a:pos x="779" y="601"/>
                  </a:cxn>
                  <a:cxn ang="0">
                    <a:pos x="803" y="649"/>
                  </a:cxn>
                  <a:cxn ang="0">
                    <a:pos x="965" y="714"/>
                  </a:cxn>
                </a:cxnLst>
                <a:rect l="0" t="0" r="r" b="b"/>
                <a:pathLst>
                  <a:path w="965" h="722">
                    <a:moveTo>
                      <a:pt x="0" y="722"/>
                    </a:moveTo>
                    <a:cubicBezTo>
                      <a:pt x="42" y="716"/>
                      <a:pt x="53" y="717"/>
                      <a:pt x="89" y="706"/>
                    </a:cubicBezTo>
                    <a:cubicBezTo>
                      <a:pt x="105" y="701"/>
                      <a:pt x="138" y="690"/>
                      <a:pt x="138" y="690"/>
                    </a:cubicBezTo>
                    <a:cubicBezTo>
                      <a:pt x="165" y="672"/>
                      <a:pt x="176" y="651"/>
                      <a:pt x="203" y="633"/>
                    </a:cubicBezTo>
                    <a:cubicBezTo>
                      <a:pt x="214" y="617"/>
                      <a:pt x="224" y="601"/>
                      <a:pt x="235" y="585"/>
                    </a:cubicBezTo>
                    <a:cubicBezTo>
                      <a:pt x="305" y="480"/>
                      <a:pt x="215" y="570"/>
                      <a:pt x="268" y="520"/>
                    </a:cubicBezTo>
                    <a:cubicBezTo>
                      <a:pt x="303" y="412"/>
                      <a:pt x="337" y="303"/>
                      <a:pt x="373" y="195"/>
                    </a:cubicBezTo>
                    <a:cubicBezTo>
                      <a:pt x="386" y="156"/>
                      <a:pt x="391" y="111"/>
                      <a:pt x="422" y="82"/>
                    </a:cubicBezTo>
                    <a:cubicBezTo>
                      <a:pt x="435" y="42"/>
                      <a:pt x="448" y="14"/>
                      <a:pt x="487" y="0"/>
                    </a:cubicBezTo>
                    <a:cubicBezTo>
                      <a:pt x="513" y="10"/>
                      <a:pt x="560" y="41"/>
                      <a:pt x="560" y="41"/>
                    </a:cubicBezTo>
                    <a:cubicBezTo>
                      <a:pt x="613" y="120"/>
                      <a:pt x="635" y="258"/>
                      <a:pt x="665" y="349"/>
                    </a:cubicBezTo>
                    <a:cubicBezTo>
                      <a:pt x="676" y="383"/>
                      <a:pt x="681" y="414"/>
                      <a:pt x="706" y="439"/>
                    </a:cubicBezTo>
                    <a:cubicBezTo>
                      <a:pt x="720" y="481"/>
                      <a:pt x="729" y="523"/>
                      <a:pt x="754" y="560"/>
                    </a:cubicBezTo>
                    <a:cubicBezTo>
                      <a:pt x="776" y="628"/>
                      <a:pt x="746" y="547"/>
                      <a:pt x="779" y="601"/>
                    </a:cubicBezTo>
                    <a:cubicBezTo>
                      <a:pt x="826" y="676"/>
                      <a:pt x="741" y="570"/>
                      <a:pt x="803" y="649"/>
                    </a:cubicBezTo>
                    <a:cubicBezTo>
                      <a:pt x="844" y="702"/>
                      <a:pt x="903" y="714"/>
                      <a:pt x="965" y="714"/>
                    </a:cubicBezTo>
                  </a:path>
                </a:pathLst>
              </a:custGeom>
              <a:solidFill>
                <a:srgbClr val="FF6600">
                  <a:alpha val="50000"/>
                </a:srgbClr>
              </a:solidFill>
              <a:ln w="31750">
                <a:solidFill>
                  <a:srgbClr val="FF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ja-JP" altLang="en-US"/>
              </a:p>
            </p:txBody>
          </p:sp>
          <p:cxnSp>
            <p:nvCxnSpPr>
              <p:cNvPr id="17" name="直線コネクタ 16"/>
              <p:cNvCxnSpPr/>
              <p:nvPr/>
            </p:nvCxnSpPr>
            <p:spPr bwMode="auto">
              <a:xfrm>
                <a:off x="6723551" y="5137517"/>
                <a:ext cx="859809" cy="0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9" name="グループ化 18"/>
            <p:cNvGrpSpPr/>
            <p:nvPr/>
          </p:nvGrpSpPr>
          <p:grpSpPr>
            <a:xfrm flipV="1">
              <a:off x="5946832" y="5459092"/>
              <a:ext cx="1436214" cy="238406"/>
              <a:chOff x="6588711" y="5561955"/>
              <a:chExt cx="775178" cy="433532"/>
            </a:xfrm>
          </p:grpSpPr>
          <p:sp>
            <p:nvSpPr>
              <p:cNvPr id="20" name="Freeform 416"/>
              <p:cNvSpPr>
                <a:spLocks noChangeAspect="1"/>
              </p:cNvSpPr>
              <p:nvPr/>
            </p:nvSpPr>
            <p:spPr bwMode="auto">
              <a:xfrm flipV="1">
                <a:off x="6813760" y="5568303"/>
                <a:ext cx="323757" cy="427184"/>
              </a:xfrm>
              <a:custGeom>
                <a:avLst/>
                <a:gdLst/>
                <a:ahLst/>
                <a:cxnLst>
                  <a:cxn ang="0">
                    <a:pos x="0" y="722"/>
                  </a:cxn>
                  <a:cxn ang="0">
                    <a:pos x="89" y="706"/>
                  </a:cxn>
                  <a:cxn ang="0">
                    <a:pos x="138" y="690"/>
                  </a:cxn>
                  <a:cxn ang="0">
                    <a:pos x="203" y="633"/>
                  </a:cxn>
                  <a:cxn ang="0">
                    <a:pos x="235" y="585"/>
                  </a:cxn>
                  <a:cxn ang="0">
                    <a:pos x="268" y="520"/>
                  </a:cxn>
                  <a:cxn ang="0">
                    <a:pos x="373" y="195"/>
                  </a:cxn>
                  <a:cxn ang="0">
                    <a:pos x="422" y="82"/>
                  </a:cxn>
                  <a:cxn ang="0">
                    <a:pos x="487" y="0"/>
                  </a:cxn>
                  <a:cxn ang="0">
                    <a:pos x="560" y="41"/>
                  </a:cxn>
                  <a:cxn ang="0">
                    <a:pos x="665" y="349"/>
                  </a:cxn>
                  <a:cxn ang="0">
                    <a:pos x="706" y="439"/>
                  </a:cxn>
                  <a:cxn ang="0">
                    <a:pos x="754" y="560"/>
                  </a:cxn>
                  <a:cxn ang="0">
                    <a:pos x="779" y="601"/>
                  </a:cxn>
                  <a:cxn ang="0">
                    <a:pos x="803" y="649"/>
                  </a:cxn>
                  <a:cxn ang="0">
                    <a:pos x="965" y="714"/>
                  </a:cxn>
                </a:cxnLst>
                <a:rect l="0" t="0" r="r" b="b"/>
                <a:pathLst>
                  <a:path w="965" h="722">
                    <a:moveTo>
                      <a:pt x="0" y="722"/>
                    </a:moveTo>
                    <a:cubicBezTo>
                      <a:pt x="42" y="716"/>
                      <a:pt x="53" y="717"/>
                      <a:pt x="89" y="706"/>
                    </a:cubicBezTo>
                    <a:cubicBezTo>
                      <a:pt x="105" y="701"/>
                      <a:pt x="138" y="690"/>
                      <a:pt x="138" y="690"/>
                    </a:cubicBezTo>
                    <a:cubicBezTo>
                      <a:pt x="165" y="672"/>
                      <a:pt x="176" y="651"/>
                      <a:pt x="203" y="633"/>
                    </a:cubicBezTo>
                    <a:cubicBezTo>
                      <a:pt x="214" y="617"/>
                      <a:pt x="224" y="601"/>
                      <a:pt x="235" y="585"/>
                    </a:cubicBezTo>
                    <a:cubicBezTo>
                      <a:pt x="305" y="480"/>
                      <a:pt x="215" y="570"/>
                      <a:pt x="268" y="520"/>
                    </a:cubicBezTo>
                    <a:cubicBezTo>
                      <a:pt x="303" y="412"/>
                      <a:pt x="337" y="303"/>
                      <a:pt x="373" y="195"/>
                    </a:cubicBezTo>
                    <a:cubicBezTo>
                      <a:pt x="386" y="156"/>
                      <a:pt x="391" y="111"/>
                      <a:pt x="422" y="82"/>
                    </a:cubicBezTo>
                    <a:cubicBezTo>
                      <a:pt x="435" y="42"/>
                      <a:pt x="448" y="14"/>
                      <a:pt x="487" y="0"/>
                    </a:cubicBezTo>
                    <a:cubicBezTo>
                      <a:pt x="513" y="10"/>
                      <a:pt x="560" y="41"/>
                      <a:pt x="560" y="41"/>
                    </a:cubicBezTo>
                    <a:cubicBezTo>
                      <a:pt x="613" y="120"/>
                      <a:pt x="635" y="258"/>
                      <a:pt x="665" y="349"/>
                    </a:cubicBezTo>
                    <a:cubicBezTo>
                      <a:pt x="676" y="383"/>
                      <a:pt x="681" y="414"/>
                      <a:pt x="706" y="439"/>
                    </a:cubicBezTo>
                    <a:cubicBezTo>
                      <a:pt x="720" y="481"/>
                      <a:pt x="729" y="523"/>
                      <a:pt x="754" y="560"/>
                    </a:cubicBezTo>
                    <a:cubicBezTo>
                      <a:pt x="776" y="628"/>
                      <a:pt x="746" y="547"/>
                      <a:pt x="779" y="601"/>
                    </a:cubicBezTo>
                    <a:cubicBezTo>
                      <a:pt x="826" y="676"/>
                      <a:pt x="741" y="570"/>
                      <a:pt x="803" y="649"/>
                    </a:cubicBezTo>
                    <a:cubicBezTo>
                      <a:pt x="844" y="702"/>
                      <a:pt x="903" y="714"/>
                      <a:pt x="965" y="714"/>
                    </a:cubicBezTo>
                  </a:path>
                </a:pathLst>
              </a:custGeom>
              <a:solidFill>
                <a:srgbClr val="800080">
                  <a:alpha val="50000"/>
                </a:srgbClr>
              </a:solidFill>
              <a:ln w="31750">
                <a:solidFill>
                  <a:srgbClr val="80008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ja-JP" altLang="en-US"/>
              </a:p>
            </p:txBody>
          </p:sp>
          <p:cxnSp>
            <p:nvCxnSpPr>
              <p:cNvPr id="21" name="直線コネクタ 20"/>
              <p:cNvCxnSpPr/>
              <p:nvPr/>
            </p:nvCxnSpPr>
            <p:spPr bwMode="auto">
              <a:xfrm flipV="1">
                <a:off x="6591861" y="5562879"/>
                <a:ext cx="757502" cy="0"/>
              </a:xfrm>
              <a:prstGeom prst="line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" name="Freeform 419"/>
              <p:cNvSpPr>
                <a:spLocks noChangeAspect="1"/>
              </p:cNvSpPr>
              <p:nvPr/>
            </p:nvSpPr>
            <p:spPr bwMode="auto">
              <a:xfrm flipV="1">
                <a:off x="7070396" y="5561955"/>
                <a:ext cx="293493" cy="168417"/>
              </a:xfrm>
              <a:custGeom>
                <a:avLst/>
                <a:gdLst/>
                <a:ahLst/>
                <a:cxnLst>
                  <a:cxn ang="0">
                    <a:pos x="0" y="722"/>
                  </a:cxn>
                  <a:cxn ang="0">
                    <a:pos x="89" y="706"/>
                  </a:cxn>
                  <a:cxn ang="0">
                    <a:pos x="138" y="690"/>
                  </a:cxn>
                  <a:cxn ang="0">
                    <a:pos x="203" y="633"/>
                  </a:cxn>
                  <a:cxn ang="0">
                    <a:pos x="235" y="585"/>
                  </a:cxn>
                  <a:cxn ang="0">
                    <a:pos x="268" y="520"/>
                  </a:cxn>
                  <a:cxn ang="0">
                    <a:pos x="373" y="195"/>
                  </a:cxn>
                  <a:cxn ang="0">
                    <a:pos x="422" y="82"/>
                  </a:cxn>
                  <a:cxn ang="0">
                    <a:pos x="487" y="0"/>
                  </a:cxn>
                  <a:cxn ang="0">
                    <a:pos x="560" y="41"/>
                  </a:cxn>
                  <a:cxn ang="0">
                    <a:pos x="665" y="349"/>
                  </a:cxn>
                  <a:cxn ang="0">
                    <a:pos x="706" y="439"/>
                  </a:cxn>
                  <a:cxn ang="0">
                    <a:pos x="754" y="560"/>
                  </a:cxn>
                  <a:cxn ang="0">
                    <a:pos x="779" y="601"/>
                  </a:cxn>
                  <a:cxn ang="0">
                    <a:pos x="803" y="649"/>
                  </a:cxn>
                  <a:cxn ang="0">
                    <a:pos x="965" y="714"/>
                  </a:cxn>
                </a:cxnLst>
                <a:rect l="0" t="0" r="r" b="b"/>
                <a:pathLst>
                  <a:path w="965" h="722">
                    <a:moveTo>
                      <a:pt x="0" y="722"/>
                    </a:moveTo>
                    <a:cubicBezTo>
                      <a:pt x="42" y="716"/>
                      <a:pt x="53" y="717"/>
                      <a:pt x="89" y="706"/>
                    </a:cubicBezTo>
                    <a:cubicBezTo>
                      <a:pt x="105" y="701"/>
                      <a:pt x="138" y="690"/>
                      <a:pt x="138" y="690"/>
                    </a:cubicBezTo>
                    <a:cubicBezTo>
                      <a:pt x="165" y="672"/>
                      <a:pt x="176" y="651"/>
                      <a:pt x="203" y="633"/>
                    </a:cubicBezTo>
                    <a:cubicBezTo>
                      <a:pt x="214" y="617"/>
                      <a:pt x="224" y="601"/>
                      <a:pt x="235" y="585"/>
                    </a:cubicBezTo>
                    <a:cubicBezTo>
                      <a:pt x="305" y="480"/>
                      <a:pt x="215" y="570"/>
                      <a:pt x="268" y="520"/>
                    </a:cubicBezTo>
                    <a:cubicBezTo>
                      <a:pt x="303" y="412"/>
                      <a:pt x="337" y="303"/>
                      <a:pt x="373" y="195"/>
                    </a:cubicBezTo>
                    <a:cubicBezTo>
                      <a:pt x="386" y="156"/>
                      <a:pt x="391" y="111"/>
                      <a:pt x="422" y="82"/>
                    </a:cubicBezTo>
                    <a:cubicBezTo>
                      <a:pt x="435" y="42"/>
                      <a:pt x="448" y="14"/>
                      <a:pt x="487" y="0"/>
                    </a:cubicBezTo>
                    <a:cubicBezTo>
                      <a:pt x="513" y="10"/>
                      <a:pt x="560" y="41"/>
                      <a:pt x="560" y="41"/>
                    </a:cubicBezTo>
                    <a:cubicBezTo>
                      <a:pt x="613" y="120"/>
                      <a:pt x="635" y="258"/>
                      <a:pt x="665" y="349"/>
                    </a:cubicBezTo>
                    <a:cubicBezTo>
                      <a:pt x="676" y="383"/>
                      <a:pt x="681" y="414"/>
                      <a:pt x="706" y="439"/>
                    </a:cubicBezTo>
                    <a:cubicBezTo>
                      <a:pt x="720" y="481"/>
                      <a:pt x="729" y="523"/>
                      <a:pt x="754" y="560"/>
                    </a:cubicBezTo>
                    <a:cubicBezTo>
                      <a:pt x="776" y="628"/>
                      <a:pt x="746" y="547"/>
                      <a:pt x="779" y="601"/>
                    </a:cubicBezTo>
                    <a:cubicBezTo>
                      <a:pt x="826" y="676"/>
                      <a:pt x="741" y="570"/>
                      <a:pt x="803" y="649"/>
                    </a:cubicBezTo>
                    <a:cubicBezTo>
                      <a:pt x="844" y="702"/>
                      <a:pt x="903" y="714"/>
                      <a:pt x="965" y="714"/>
                    </a:cubicBezTo>
                  </a:path>
                </a:pathLst>
              </a:custGeom>
              <a:solidFill>
                <a:srgbClr val="FFFFFF">
                  <a:alpha val="50000"/>
                </a:srgbClr>
              </a:solidFill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3" name="Freeform 419"/>
              <p:cNvSpPr>
                <a:spLocks noChangeAspect="1"/>
              </p:cNvSpPr>
              <p:nvPr/>
            </p:nvSpPr>
            <p:spPr bwMode="auto">
              <a:xfrm flipV="1">
                <a:off x="6588711" y="5564228"/>
                <a:ext cx="298094" cy="168417"/>
              </a:xfrm>
              <a:custGeom>
                <a:avLst/>
                <a:gdLst/>
                <a:ahLst/>
                <a:cxnLst>
                  <a:cxn ang="0">
                    <a:pos x="0" y="722"/>
                  </a:cxn>
                  <a:cxn ang="0">
                    <a:pos x="89" y="706"/>
                  </a:cxn>
                  <a:cxn ang="0">
                    <a:pos x="138" y="690"/>
                  </a:cxn>
                  <a:cxn ang="0">
                    <a:pos x="203" y="633"/>
                  </a:cxn>
                  <a:cxn ang="0">
                    <a:pos x="235" y="585"/>
                  </a:cxn>
                  <a:cxn ang="0">
                    <a:pos x="268" y="520"/>
                  </a:cxn>
                  <a:cxn ang="0">
                    <a:pos x="373" y="195"/>
                  </a:cxn>
                  <a:cxn ang="0">
                    <a:pos x="422" y="82"/>
                  </a:cxn>
                  <a:cxn ang="0">
                    <a:pos x="487" y="0"/>
                  </a:cxn>
                  <a:cxn ang="0">
                    <a:pos x="560" y="41"/>
                  </a:cxn>
                  <a:cxn ang="0">
                    <a:pos x="665" y="349"/>
                  </a:cxn>
                  <a:cxn ang="0">
                    <a:pos x="706" y="439"/>
                  </a:cxn>
                  <a:cxn ang="0">
                    <a:pos x="754" y="560"/>
                  </a:cxn>
                  <a:cxn ang="0">
                    <a:pos x="779" y="601"/>
                  </a:cxn>
                  <a:cxn ang="0">
                    <a:pos x="803" y="649"/>
                  </a:cxn>
                  <a:cxn ang="0">
                    <a:pos x="965" y="714"/>
                  </a:cxn>
                </a:cxnLst>
                <a:rect l="0" t="0" r="r" b="b"/>
                <a:pathLst>
                  <a:path w="965" h="722">
                    <a:moveTo>
                      <a:pt x="0" y="722"/>
                    </a:moveTo>
                    <a:cubicBezTo>
                      <a:pt x="42" y="716"/>
                      <a:pt x="53" y="717"/>
                      <a:pt x="89" y="706"/>
                    </a:cubicBezTo>
                    <a:cubicBezTo>
                      <a:pt x="105" y="701"/>
                      <a:pt x="138" y="690"/>
                      <a:pt x="138" y="690"/>
                    </a:cubicBezTo>
                    <a:cubicBezTo>
                      <a:pt x="165" y="672"/>
                      <a:pt x="176" y="651"/>
                      <a:pt x="203" y="633"/>
                    </a:cubicBezTo>
                    <a:cubicBezTo>
                      <a:pt x="214" y="617"/>
                      <a:pt x="224" y="601"/>
                      <a:pt x="235" y="585"/>
                    </a:cubicBezTo>
                    <a:cubicBezTo>
                      <a:pt x="305" y="480"/>
                      <a:pt x="215" y="570"/>
                      <a:pt x="268" y="520"/>
                    </a:cubicBezTo>
                    <a:cubicBezTo>
                      <a:pt x="303" y="412"/>
                      <a:pt x="337" y="303"/>
                      <a:pt x="373" y="195"/>
                    </a:cubicBezTo>
                    <a:cubicBezTo>
                      <a:pt x="386" y="156"/>
                      <a:pt x="391" y="111"/>
                      <a:pt x="422" y="82"/>
                    </a:cubicBezTo>
                    <a:cubicBezTo>
                      <a:pt x="435" y="42"/>
                      <a:pt x="448" y="14"/>
                      <a:pt x="487" y="0"/>
                    </a:cubicBezTo>
                    <a:cubicBezTo>
                      <a:pt x="513" y="10"/>
                      <a:pt x="560" y="41"/>
                      <a:pt x="560" y="41"/>
                    </a:cubicBezTo>
                    <a:cubicBezTo>
                      <a:pt x="613" y="120"/>
                      <a:pt x="635" y="258"/>
                      <a:pt x="665" y="349"/>
                    </a:cubicBezTo>
                    <a:cubicBezTo>
                      <a:pt x="676" y="383"/>
                      <a:pt x="681" y="414"/>
                      <a:pt x="706" y="439"/>
                    </a:cubicBezTo>
                    <a:cubicBezTo>
                      <a:pt x="720" y="481"/>
                      <a:pt x="729" y="523"/>
                      <a:pt x="754" y="560"/>
                    </a:cubicBezTo>
                    <a:cubicBezTo>
                      <a:pt x="776" y="628"/>
                      <a:pt x="746" y="547"/>
                      <a:pt x="779" y="601"/>
                    </a:cubicBezTo>
                    <a:cubicBezTo>
                      <a:pt x="826" y="676"/>
                      <a:pt x="741" y="570"/>
                      <a:pt x="803" y="649"/>
                    </a:cubicBezTo>
                    <a:cubicBezTo>
                      <a:pt x="844" y="702"/>
                      <a:pt x="903" y="714"/>
                      <a:pt x="965" y="714"/>
                    </a:cubicBezTo>
                  </a:path>
                </a:pathLst>
              </a:custGeom>
              <a:solidFill>
                <a:srgbClr val="FFFFFF">
                  <a:alpha val="50000"/>
                </a:srgbClr>
              </a:solidFill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24" name="正方形/長方形 23"/>
            <p:cNvSpPr/>
            <p:nvPr/>
          </p:nvSpPr>
          <p:spPr bwMode="auto">
            <a:xfrm>
              <a:off x="6564570" y="5363563"/>
              <a:ext cx="215707" cy="433009"/>
            </a:xfrm>
            <a:prstGeom prst="rect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" name="正方形/長方形 24"/>
            <p:cNvSpPr/>
            <p:nvPr/>
          </p:nvSpPr>
          <p:spPr>
            <a:xfrm>
              <a:off x="5868525" y="5768529"/>
              <a:ext cx="168594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ja-JP" sz="1800" dirty="0" smtClean="0">
                  <a:solidFill>
                    <a:srgbClr val="FF0000"/>
                  </a:solidFill>
                </a:rPr>
                <a:t>Time window</a:t>
              </a:r>
            </a:p>
          </p:txBody>
        </p:sp>
        <p:sp>
          <p:nvSpPr>
            <p:cNvPr id="26" name="右矢印 25"/>
            <p:cNvSpPr/>
            <p:nvPr/>
          </p:nvSpPr>
          <p:spPr>
            <a:xfrm rot="5400000">
              <a:off x="6414853" y="4913443"/>
              <a:ext cx="507492" cy="199510"/>
            </a:xfrm>
            <a:prstGeom prst="rightArrow">
              <a:avLst>
                <a:gd name="adj1" fmla="val 50000"/>
                <a:gd name="adj2" fmla="val 69106"/>
              </a:avLst>
            </a:prstGeom>
            <a:solidFill>
              <a:schemeClr val="bg1">
                <a:lumMod val="7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正方形/長方形 26"/>
            <p:cNvSpPr/>
            <p:nvPr/>
          </p:nvSpPr>
          <p:spPr>
            <a:xfrm>
              <a:off x="6696216" y="4806549"/>
              <a:ext cx="2071936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1600" dirty="0" smtClean="0"/>
                <a:t>45km transmission</a:t>
              </a:r>
              <a:endParaRPr lang="ja-JP" altLang="en-US" sz="1600" dirty="0"/>
            </a:p>
          </p:txBody>
        </p:sp>
        <p:sp>
          <p:nvSpPr>
            <p:cNvPr id="28" name="四角形吹き出し 27"/>
            <p:cNvSpPr/>
            <p:nvPr/>
          </p:nvSpPr>
          <p:spPr>
            <a:xfrm>
              <a:off x="5854890" y="4121624"/>
              <a:ext cx="2913790" cy="1978925"/>
            </a:xfrm>
            <a:prstGeom prst="wedgeRectCallout">
              <a:avLst>
                <a:gd name="adj1" fmla="val -96433"/>
                <a:gd name="adj2" fmla="val 24434"/>
              </a:avLst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29" name="四角形吹き出し 28"/>
          <p:cNvSpPr/>
          <p:nvPr/>
        </p:nvSpPr>
        <p:spPr>
          <a:xfrm>
            <a:off x="5841036" y="6266212"/>
            <a:ext cx="2542943" cy="461749"/>
          </a:xfrm>
          <a:prstGeom prst="wedgeRectCallout">
            <a:avLst>
              <a:gd name="adj1" fmla="val -80527"/>
              <a:gd name="adj2" fmla="val -77060"/>
            </a:avLst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ja-JP" sz="1800" dirty="0" smtClean="0">
                <a:solidFill>
                  <a:schemeClr val="tx1"/>
                </a:solidFill>
              </a:rPr>
              <a:t>Background photons</a:t>
            </a:r>
            <a:endParaRPr lang="ja-JP" altLang="en-US" sz="1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7689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6609" y="546791"/>
            <a:ext cx="5049672" cy="308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7551" y="3712212"/>
            <a:ext cx="5031494" cy="30570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正方形/長方形 4"/>
          <p:cNvSpPr/>
          <p:nvPr/>
        </p:nvSpPr>
        <p:spPr>
          <a:xfrm>
            <a:off x="5459106" y="673199"/>
            <a:ext cx="3370998" cy="2234458"/>
          </a:xfrm>
          <a:prstGeom prst="rect">
            <a:avLst/>
          </a:prstGeom>
          <a:ln w="19050">
            <a:noFill/>
          </a:ln>
        </p:spPr>
        <p:txBody>
          <a:bodyPr wrap="square">
            <a:spAutoFit/>
          </a:bodyPr>
          <a:lstStyle/>
          <a:p>
            <a:pPr>
              <a:spcBef>
                <a:spcPct val="2000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- Single wavelength </a:t>
            </a:r>
          </a:p>
          <a:p>
            <a:pPr>
              <a:spcBef>
                <a:spcPct val="2000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   channel with SSPD</a:t>
            </a:r>
          </a:p>
          <a:p>
            <a:pPr>
              <a:spcBef>
                <a:spcPct val="2000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- 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 km transmission </a:t>
            </a:r>
          </a:p>
          <a:p>
            <a:pPr>
              <a:spcBef>
                <a:spcPct val="20000"/>
              </a:spcBef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(14.5 dB loss)</a:t>
            </a: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 </a:t>
            </a:r>
          </a:p>
          <a:p>
            <a:pPr>
              <a:spcBef>
                <a:spcPct val="2000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- 4 day operation</a:t>
            </a:r>
          </a:p>
        </p:txBody>
      </p:sp>
      <p:sp>
        <p:nvSpPr>
          <p:cNvPr id="10" name="正方形/長方形 9"/>
          <p:cNvSpPr/>
          <p:nvPr/>
        </p:nvSpPr>
        <p:spPr>
          <a:xfrm>
            <a:off x="2076509" y="2283768"/>
            <a:ext cx="2125903" cy="461665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dirty="0" smtClean="0"/>
              <a:t>QBER ~ 2.7%</a:t>
            </a:r>
            <a:endParaRPr lang="ja-JP" altLang="en-US" dirty="0"/>
          </a:p>
        </p:txBody>
      </p:sp>
      <p:sp>
        <p:nvSpPr>
          <p:cNvPr id="11" name="正方形/長方形 10"/>
          <p:cNvSpPr/>
          <p:nvPr/>
        </p:nvSpPr>
        <p:spPr>
          <a:xfrm>
            <a:off x="5465934" y="5183493"/>
            <a:ext cx="24907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Secure key rate </a:t>
            </a:r>
          </a:p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~ 82 kbps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角丸四角形 3"/>
          <p:cNvSpPr/>
          <p:nvPr/>
        </p:nvSpPr>
        <p:spPr bwMode="auto">
          <a:xfrm>
            <a:off x="3152635" y="1628800"/>
            <a:ext cx="5936776" cy="4516498"/>
          </a:xfrm>
          <a:prstGeom prst="roundRect">
            <a:avLst>
              <a:gd name="adj" fmla="val 4762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pic>
        <p:nvPicPr>
          <p:cNvPr id="5" name="Picture 1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4712" y="3538160"/>
            <a:ext cx="3016012" cy="20634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ctangle 107"/>
          <p:cNvSpPr>
            <a:spLocks noChangeArrowheads="1"/>
          </p:cNvSpPr>
          <p:nvPr/>
        </p:nvSpPr>
        <p:spPr bwMode="auto">
          <a:xfrm>
            <a:off x="613825" y="3022242"/>
            <a:ext cx="15726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2000" b="1" dirty="0" err="1" smtClean="0">
                <a:latin typeface="Arial" pitchFamily="34" charset="0"/>
                <a:cs typeface="Arial" pitchFamily="34" charset="0"/>
              </a:rPr>
              <a:t>InGaAs</a:t>
            </a:r>
            <a:r>
              <a:rPr lang="en-US" altLang="ja-JP" sz="2000" b="1" dirty="0" smtClean="0">
                <a:latin typeface="Arial" pitchFamily="34" charset="0"/>
                <a:cs typeface="Arial" pitchFamily="34" charset="0"/>
              </a:rPr>
              <a:t> APD </a:t>
            </a:r>
            <a:endParaRPr lang="en-US" altLang="ja-JP" sz="2000" b="1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7" name="直線矢印コネクタ 6"/>
          <p:cNvCxnSpPr/>
          <p:nvPr/>
        </p:nvCxnSpPr>
        <p:spPr bwMode="auto">
          <a:xfrm rot="5400000">
            <a:off x="457190" y="3763757"/>
            <a:ext cx="1050893" cy="354842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stealth" w="lg" len="lg"/>
          </a:ln>
          <a:effectLst/>
        </p:spPr>
      </p:cxn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6242725" y="3634740"/>
            <a:ext cx="2375718" cy="1958588"/>
            <a:chOff x="3614" y="1367"/>
            <a:chExt cx="1481" cy="1208"/>
          </a:xfrm>
        </p:grpSpPr>
        <p:sp>
          <p:nvSpPr>
            <p:cNvPr id="9" name="Rectangle 16"/>
            <p:cNvSpPr>
              <a:spLocks noChangeArrowheads="1"/>
            </p:cNvSpPr>
            <p:nvPr/>
          </p:nvSpPr>
          <p:spPr bwMode="auto">
            <a:xfrm>
              <a:off x="3618" y="1370"/>
              <a:ext cx="1474" cy="1201"/>
            </a:xfrm>
            <a:prstGeom prst="rect">
              <a:avLst/>
            </a:prstGeom>
            <a:solidFill>
              <a:srgbClr val="FFD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" name="Freeform 17"/>
            <p:cNvSpPr>
              <a:spLocks noEditPoints="1"/>
            </p:cNvSpPr>
            <p:nvPr/>
          </p:nvSpPr>
          <p:spPr bwMode="auto">
            <a:xfrm>
              <a:off x="3614" y="1367"/>
              <a:ext cx="1481" cy="1208"/>
            </a:xfrm>
            <a:custGeom>
              <a:avLst/>
              <a:gdLst/>
              <a:ahLst/>
              <a:cxnLst>
                <a:cxn ang="0">
                  <a:pos x="1427" y="0"/>
                </a:cxn>
                <a:cxn ang="0">
                  <a:pos x="1297" y="0"/>
                </a:cxn>
                <a:cxn ang="0">
                  <a:pos x="1196" y="7"/>
                </a:cxn>
                <a:cxn ang="0">
                  <a:pos x="1124" y="7"/>
                </a:cxn>
                <a:cxn ang="0">
                  <a:pos x="1073" y="7"/>
                </a:cxn>
                <a:cxn ang="0">
                  <a:pos x="972" y="0"/>
                </a:cxn>
                <a:cxn ang="0">
                  <a:pos x="842" y="0"/>
                </a:cxn>
                <a:cxn ang="0">
                  <a:pos x="741" y="7"/>
                </a:cxn>
                <a:cxn ang="0">
                  <a:pos x="669" y="7"/>
                </a:cxn>
                <a:cxn ang="0">
                  <a:pos x="619" y="7"/>
                </a:cxn>
                <a:cxn ang="0">
                  <a:pos x="518" y="0"/>
                </a:cxn>
                <a:cxn ang="0">
                  <a:pos x="388" y="0"/>
                </a:cxn>
                <a:cxn ang="0">
                  <a:pos x="287" y="7"/>
                </a:cxn>
                <a:cxn ang="0">
                  <a:pos x="215" y="7"/>
                </a:cxn>
                <a:cxn ang="0">
                  <a:pos x="164" y="7"/>
                </a:cxn>
                <a:cxn ang="0">
                  <a:pos x="63" y="0"/>
                </a:cxn>
                <a:cxn ang="0">
                  <a:pos x="12" y="7"/>
                </a:cxn>
                <a:cxn ang="0">
                  <a:pos x="0" y="96"/>
                </a:cxn>
                <a:cxn ang="0">
                  <a:pos x="0" y="226"/>
                </a:cxn>
                <a:cxn ang="0">
                  <a:pos x="8" y="327"/>
                </a:cxn>
                <a:cxn ang="0">
                  <a:pos x="8" y="399"/>
                </a:cxn>
                <a:cxn ang="0">
                  <a:pos x="8" y="450"/>
                </a:cxn>
                <a:cxn ang="0">
                  <a:pos x="0" y="551"/>
                </a:cxn>
                <a:cxn ang="0">
                  <a:pos x="0" y="681"/>
                </a:cxn>
                <a:cxn ang="0">
                  <a:pos x="8" y="782"/>
                </a:cxn>
                <a:cxn ang="0">
                  <a:pos x="8" y="854"/>
                </a:cxn>
                <a:cxn ang="0">
                  <a:pos x="8" y="905"/>
                </a:cxn>
                <a:cxn ang="0">
                  <a:pos x="0" y="1006"/>
                </a:cxn>
                <a:cxn ang="0">
                  <a:pos x="0" y="1136"/>
                </a:cxn>
                <a:cxn ang="0">
                  <a:pos x="36" y="1201"/>
                </a:cxn>
                <a:cxn ang="0">
                  <a:pos x="109" y="1201"/>
                </a:cxn>
                <a:cxn ang="0">
                  <a:pos x="159" y="1201"/>
                </a:cxn>
                <a:cxn ang="0">
                  <a:pos x="260" y="1208"/>
                </a:cxn>
                <a:cxn ang="0">
                  <a:pos x="390" y="1208"/>
                </a:cxn>
                <a:cxn ang="0">
                  <a:pos x="491" y="1201"/>
                </a:cxn>
                <a:cxn ang="0">
                  <a:pos x="563" y="1201"/>
                </a:cxn>
                <a:cxn ang="0">
                  <a:pos x="614" y="1201"/>
                </a:cxn>
                <a:cxn ang="0">
                  <a:pos x="715" y="1208"/>
                </a:cxn>
                <a:cxn ang="0">
                  <a:pos x="845" y="1208"/>
                </a:cxn>
                <a:cxn ang="0">
                  <a:pos x="946" y="1201"/>
                </a:cxn>
                <a:cxn ang="0">
                  <a:pos x="1018" y="1201"/>
                </a:cxn>
                <a:cxn ang="0">
                  <a:pos x="1068" y="1201"/>
                </a:cxn>
                <a:cxn ang="0">
                  <a:pos x="1169" y="1208"/>
                </a:cxn>
                <a:cxn ang="0">
                  <a:pos x="1299" y="1208"/>
                </a:cxn>
                <a:cxn ang="0">
                  <a:pos x="1400" y="1201"/>
                </a:cxn>
                <a:cxn ang="0">
                  <a:pos x="1473" y="1201"/>
                </a:cxn>
                <a:cxn ang="0">
                  <a:pos x="1474" y="1130"/>
                </a:cxn>
                <a:cxn ang="0">
                  <a:pos x="1474" y="1058"/>
                </a:cxn>
                <a:cxn ang="0">
                  <a:pos x="1474" y="1007"/>
                </a:cxn>
                <a:cxn ang="0">
                  <a:pos x="1481" y="906"/>
                </a:cxn>
                <a:cxn ang="0">
                  <a:pos x="1481" y="776"/>
                </a:cxn>
                <a:cxn ang="0">
                  <a:pos x="1474" y="675"/>
                </a:cxn>
                <a:cxn ang="0">
                  <a:pos x="1474" y="603"/>
                </a:cxn>
                <a:cxn ang="0">
                  <a:pos x="1474" y="552"/>
                </a:cxn>
                <a:cxn ang="0">
                  <a:pos x="1481" y="451"/>
                </a:cxn>
                <a:cxn ang="0">
                  <a:pos x="1481" y="321"/>
                </a:cxn>
                <a:cxn ang="0">
                  <a:pos x="1474" y="220"/>
                </a:cxn>
                <a:cxn ang="0">
                  <a:pos x="1474" y="148"/>
                </a:cxn>
                <a:cxn ang="0">
                  <a:pos x="1474" y="97"/>
                </a:cxn>
              </a:cxnLst>
              <a:rect l="0" t="0" r="r" b="b"/>
              <a:pathLst>
                <a:path w="1481" h="1208">
                  <a:moveTo>
                    <a:pt x="1478" y="7"/>
                  </a:moveTo>
                  <a:lnTo>
                    <a:pt x="1449" y="7"/>
                  </a:lnTo>
                  <a:lnTo>
                    <a:pt x="1449" y="0"/>
                  </a:lnTo>
                  <a:lnTo>
                    <a:pt x="1478" y="0"/>
                  </a:lnTo>
                  <a:lnTo>
                    <a:pt x="1478" y="7"/>
                  </a:lnTo>
                  <a:close/>
                  <a:moveTo>
                    <a:pt x="1427" y="7"/>
                  </a:moveTo>
                  <a:lnTo>
                    <a:pt x="1398" y="7"/>
                  </a:lnTo>
                  <a:lnTo>
                    <a:pt x="1398" y="0"/>
                  </a:lnTo>
                  <a:lnTo>
                    <a:pt x="1427" y="0"/>
                  </a:lnTo>
                  <a:lnTo>
                    <a:pt x="1427" y="7"/>
                  </a:lnTo>
                  <a:close/>
                  <a:moveTo>
                    <a:pt x="1376" y="7"/>
                  </a:moveTo>
                  <a:lnTo>
                    <a:pt x="1348" y="7"/>
                  </a:lnTo>
                  <a:lnTo>
                    <a:pt x="1348" y="0"/>
                  </a:lnTo>
                  <a:lnTo>
                    <a:pt x="1376" y="0"/>
                  </a:lnTo>
                  <a:lnTo>
                    <a:pt x="1376" y="7"/>
                  </a:lnTo>
                  <a:close/>
                  <a:moveTo>
                    <a:pt x="1326" y="7"/>
                  </a:moveTo>
                  <a:lnTo>
                    <a:pt x="1297" y="7"/>
                  </a:lnTo>
                  <a:lnTo>
                    <a:pt x="1297" y="0"/>
                  </a:lnTo>
                  <a:lnTo>
                    <a:pt x="1326" y="0"/>
                  </a:lnTo>
                  <a:lnTo>
                    <a:pt x="1326" y="7"/>
                  </a:lnTo>
                  <a:close/>
                  <a:moveTo>
                    <a:pt x="1275" y="7"/>
                  </a:moveTo>
                  <a:lnTo>
                    <a:pt x="1247" y="7"/>
                  </a:lnTo>
                  <a:lnTo>
                    <a:pt x="1247" y="0"/>
                  </a:lnTo>
                  <a:lnTo>
                    <a:pt x="1275" y="0"/>
                  </a:lnTo>
                  <a:lnTo>
                    <a:pt x="1275" y="7"/>
                  </a:lnTo>
                  <a:close/>
                  <a:moveTo>
                    <a:pt x="1225" y="7"/>
                  </a:moveTo>
                  <a:lnTo>
                    <a:pt x="1196" y="7"/>
                  </a:lnTo>
                  <a:lnTo>
                    <a:pt x="1196" y="0"/>
                  </a:lnTo>
                  <a:lnTo>
                    <a:pt x="1225" y="0"/>
                  </a:lnTo>
                  <a:lnTo>
                    <a:pt x="1225" y="7"/>
                  </a:lnTo>
                  <a:close/>
                  <a:moveTo>
                    <a:pt x="1174" y="7"/>
                  </a:moveTo>
                  <a:lnTo>
                    <a:pt x="1146" y="7"/>
                  </a:lnTo>
                  <a:lnTo>
                    <a:pt x="1146" y="0"/>
                  </a:lnTo>
                  <a:lnTo>
                    <a:pt x="1174" y="0"/>
                  </a:lnTo>
                  <a:lnTo>
                    <a:pt x="1174" y="7"/>
                  </a:lnTo>
                  <a:close/>
                  <a:moveTo>
                    <a:pt x="1124" y="7"/>
                  </a:moveTo>
                  <a:lnTo>
                    <a:pt x="1095" y="7"/>
                  </a:lnTo>
                  <a:lnTo>
                    <a:pt x="1095" y="0"/>
                  </a:lnTo>
                  <a:lnTo>
                    <a:pt x="1124" y="0"/>
                  </a:lnTo>
                  <a:lnTo>
                    <a:pt x="1124" y="7"/>
                  </a:lnTo>
                  <a:close/>
                  <a:moveTo>
                    <a:pt x="1073" y="7"/>
                  </a:moveTo>
                  <a:lnTo>
                    <a:pt x="1045" y="7"/>
                  </a:lnTo>
                  <a:lnTo>
                    <a:pt x="1045" y="0"/>
                  </a:lnTo>
                  <a:lnTo>
                    <a:pt x="1073" y="0"/>
                  </a:lnTo>
                  <a:lnTo>
                    <a:pt x="1073" y="7"/>
                  </a:lnTo>
                  <a:close/>
                  <a:moveTo>
                    <a:pt x="1023" y="7"/>
                  </a:moveTo>
                  <a:lnTo>
                    <a:pt x="994" y="7"/>
                  </a:lnTo>
                  <a:lnTo>
                    <a:pt x="994" y="0"/>
                  </a:lnTo>
                  <a:lnTo>
                    <a:pt x="1023" y="0"/>
                  </a:lnTo>
                  <a:lnTo>
                    <a:pt x="1023" y="7"/>
                  </a:lnTo>
                  <a:close/>
                  <a:moveTo>
                    <a:pt x="972" y="7"/>
                  </a:moveTo>
                  <a:lnTo>
                    <a:pt x="943" y="7"/>
                  </a:lnTo>
                  <a:lnTo>
                    <a:pt x="943" y="0"/>
                  </a:lnTo>
                  <a:lnTo>
                    <a:pt x="972" y="0"/>
                  </a:lnTo>
                  <a:lnTo>
                    <a:pt x="972" y="7"/>
                  </a:lnTo>
                  <a:close/>
                  <a:moveTo>
                    <a:pt x="922" y="7"/>
                  </a:moveTo>
                  <a:lnTo>
                    <a:pt x="893" y="7"/>
                  </a:lnTo>
                  <a:lnTo>
                    <a:pt x="893" y="0"/>
                  </a:lnTo>
                  <a:lnTo>
                    <a:pt x="922" y="0"/>
                  </a:lnTo>
                  <a:lnTo>
                    <a:pt x="922" y="7"/>
                  </a:lnTo>
                  <a:close/>
                  <a:moveTo>
                    <a:pt x="871" y="7"/>
                  </a:moveTo>
                  <a:lnTo>
                    <a:pt x="842" y="7"/>
                  </a:lnTo>
                  <a:lnTo>
                    <a:pt x="842" y="0"/>
                  </a:lnTo>
                  <a:lnTo>
                    <a:pt x="871" y="0"/>
                  </a:lnTo>
                  <a:lnTo>
                    <a:pt x="871" y="7"/>
                  </a:lnTo>
                  <a:close/>
                  <a:moveTo>
                    <a:pt x="821" y="7"/>
                  </a:moveTo>
                  <a:lnTo>
                    <a:pt x="792" y="7"/>
                  </a:lnTo>
                  <a:lnTo>
                    <a:pt x="792" y="0"/>
                  </a:lnTo>
                  <a:lnTo>
                    <a:pt x="821" y="0"/>
                  </a:lnTo>
                  <a:lnTo>
                    <a:pt x="821" y="7"/>
                  </a:lnTo>
                  <a:close/>
                  <a:moveTo>
                    <a:pt x="770" y="7"/>
                  </a:moveTo>
                  <a:lnTo>
                    <a:pt x="741" y="7"/>
                  </a:lnTo>
                  <a:lnTo>
                    <a:pt x="741" y="0"/>
                  </a:lnTo>
                  <a:lnTo>
                    <a:pt x="770" y="0"/>
                  </a:lnTo>
                  <a:lnTo>
                    <a:pt x="770" y="7"/>
                  </a:lnTo>
                  <a:close/>
                  <a:moveTo>
                    <a:pt x="720" y="7"/>
                  </a:moveTo>
                  <a:lnTo>
                    <a:pt x="691" y="7"/>
                  </a:lnTo>
                  <a:lnTo>
                    <a:pt x="691" y="0"/>
                  </a:lnTo>
                  <a:lnTo>
                    <a:pt x="720" y="0"/>
                  </a:lnTo>
                  <a:lnTo>
                    <a:pt x="720" y="7"/>
                  </a:lnTo>
                  <a:close/>
                  <a:moveTo>
                    <a:pt x="669" y="7"/>
                  </a:moveTo>
                  <a:lnTo>
                    <a:pt x="640" y="7"/>
                  </a:lnTo>
                  <a:lnTo>
                    <a:pt x="640" y="0"/>
                  </a:lnTo>
                  <a:lnTo>
                    <a:pt x="669" y="0"/>
                  </a:lnTo>
                  <a:lnTo>
                    <a:pt x="669" y="7"/>
                  </a:lnTo>
                  <a:close/>
                  <a:moveTo>
                    <a:pt x="619" y="7"/>
                  </a:moveTo>
                  <a:lnTo>
                    <a:pt x="590" y="7"/>
                  </a:lnTo>
                  <a:lnTo>
                    <a:pt x="590" y="0"/>
                  </a:lnTo>
                  <a:lnTo>
                    <a:pt x="619" y="0"/>
                  </a:lnTo>
                  <a:lnTo>
                    <a:pt x="619" y="7"/>
                  </a:lnTo>
                  <a:close/>
                  <a:moveTo>
                    <a:pt x="568" y="7"/>
                  </a:moveTo>
                  <a:lnTo>
                    <a:pt x="539" y="7"/>
                  </a:lnTo>
                  <a:lnTo>
                    <a:pt x="539" y="0"/>
                  </a:lnTo>
                  <a:lnTo>
                    <a:pt x="568" y="0"/>
                  </a:lnTo>
                  <a:lnTo>
                    <a:pt x="568" y="7"/>
                  </a:lnTo>
                  <a:close/>
                  <a:moveTo>
                    <a:pt x="518" y="7"/>
                  </a:moveTo>
                  <a:lnTo>
                    <a:pt x="489" y="7"/>
                  </a:lnTo>
                  <a:lnTo>
                    <a:pt x="489" y="0"/>
                  </a:lnTo>
                  <a:lnTo>
                    <a:pt x="518" y="0"/>
                  </a:lnTo>
                  <a:lnTo>
                    <a:pt x="518" y="7"/>
                  </a:lnTo>
                  <a:close/>
                  <a:moveTo>
                    <a:pt x="467" y="7"/>
                  </a:moveTo>
                  <a:lnTo>
                    <a:pt x="438" y="7"/>
                  </a:lnTo>
                  <a:lnTo>
                    <a:pt x="438" y="0"/>
                  </a:lnTo>
                  <a:lnTo>
                    <a:pt x="467" y="0"/>
                  </a:lnTo>
                  <a:lnTo>
                    <a:pt x="467" y="7"/>
                  </a:lnTo>
                  <a:close/>
                  <a:moveTo>
                    <a:pt x="417" y="7"/>
                  </a:moveTo>
                  <a:lnTo>
                    <a:pt x="388" y="7"/>
                  </a:lnTo>
                  <a:lnTo>
                    <a:pt x="388" y="0"/>
                  </a:lnTo>
                  <a:lnTo>
                    <a:pt x="417" y="0"/>
                  </a:lnTo>
                  <a:lnTo>
                    <a:pt x="417" y="7"/>
                  </a:lnTo>
                  <a:close/>
                  <a:moveTo>
                    <a:pt x="366" y="7"/>
                  </a:moveTo>
                  <a:lnTo>
                    <a:pt x="337" y="7"/>
                  </a:lnTo>
                  <a:lnTo>
                    <a:pt x="337" y="0"/>
                  </a:lnTo>
                  <a:lnTo>
                    <a:pt x="366" y="0"/>
                  </a:lnTo>
                  <a:lnTo>
                    <a:pt x="366" y="7"/>
                  </a:lnTo>
                  <a:close/>
                  <a:moveTo>
                    <a:pt x="316" y="7"/>
                  </a:moveTo>
                  <a:lnTo>
                    <a:pt x="287" y="7"/>
                  </a:lnTo>
                  <a:lnTo>
                    <a:pt x="287" y="0"/>
                  </a:lnTo>
                  <a:lnTo>
                    <a:pt x="316" y="0"/>
                  </a:lnTo>
                  <a:lnTo>
                    <a:pt x="316" y="7"/>
                  </a:lnTo>
                  <a:close/>
                  <a:moveTo>
                    <a:pt x="265" y="7"/>
                  </a:moveTo>
                  <a:lnTo>
                    <a:pt x="236" y="7"/>
                  </a:lnTo>
                  <a:lnTo>
                    <a:pt x="236" y="0"/>
                  </a:lnTo>
                  <a:lnTo>
                    <a:pt x="265" y="0"/>
                  </a:lnTo>
                  <a:lnTo>
                    <a:pt x="265" y="7"/>
                  </a:lnTo>
                  <a:close/>
                  <a:moveTo>
                    <a:pt x="215" y="7"/>
                  </a:moveTo>
                  <a:lnTo>
                    <a:pt x="186" y="7"/>
                  </a:lnTo>
                  <a:lnTo>
                    <a:pt x="186" y="0"/>
                  </a:lnTo>
                  <a:lnTo>
                    <a:pt x="215" y="0"/>
                  </a:lnTo>
                  <a:lnTo>
                    <a:pt x="215" y="7"/>
                  </a:lnTo>
                  <a:close/>
                  <a:moveTo>
                    <a:pt x="164" y="7"/>
                  </a:moveTo>
                  <a:lnTo>
                    <a:pt x="135" y="7"/>
                  </a:lnTo>
                  <a:lnTo>
                    <a:pt x="135" y="0"/>
                  </a:lnTo>
                  <a:lnTo>
                    <a:pt x="164" y="0"/>
                  </a:lnTo>
                  <a:lnTo>
                    <a:pt x="164" y="7"/>
                  </a:lnTo>
                  <a:close/>
                  <a:moveTo>
                    <a:pt x="114" y="7"/>
                  </a:moveTo>
                  <a:lnTo>
                    <a:pt x="85" y="7"/>
                  </a:lnTo>
                  <a:lnTo>
                    <a:pt x="85" y="0"/>
                  </a:lnTo>
                  <a:lnTo>
                    <a:pt x="114" y="0"/>
                  </a:lnTo>
                  <a:lnTo>
                    <a:pt x="114" y="7"/>
                  </a:lnTo>
                  <a:close/>
                  <a:moveTo>
                    <a:pt x="63" y="7"/>
                  </a:moveTo>
                  <a:lnTo>
                    <a:pt x="34" y="7"/>
                  </a:lnTo>
                  <a:lnTo>
                    <a:pt x="34" y="0"/>
                  </a:lnTo>
                  <a:lnTo>
                    <a:pt x="63" y="0"/>
                  </a:lnTo>
                  <a:lnTo>
                    <a:pt x="63" y="7"/>
                  </a:lnTo>
                  <a:close/>
                  <a:moveTo>
                    <a:pt x="12" y="7"/>
                  </a:moveTo>
                  <a:lnTo>
                    <a:pt x="4" y="7"/>
                  </a:lnTo>
                  <a:lnTo>
                    <a:pt x="8" y="3"/>
                  </a:lnTo>
                  <a:lnTo>
                    <a:pt x="8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7"/>
                  </a:lnTo>
                  <a:close/>
                  <a:moveTo>
                    <a:pt x="8" y="46"/>
                  </a:moveTo>
                  <a:lnTo>
                    <a:pt x="8" y="74"/>
                  </a:lnTo>
                  <a:lnTo>
                    <a:pt x="0" y="74"/>
                  </a:lnTo>
                  <a:lnTo>
                    <a:pt x="0" y="46"/>
                  </a:lnTo>
                  <a:lnTo>
                    <a:pt x="8" y="46"/>
                  </a:lnTo>
                  <a:close/>
                  <a:moveTo>
                    <a:pt x="8" y="96"/>
                  </a:moveTo>
                  <a:lnTo>
                    <a:pt x="8" y="125"/>
                  </a:lnTo>
                  <a:lnTo>
                    <a:pt x="0" y="125"/>
                  </a:lnTo>
                  <a:lnTo>
                    <a:pt x="0" y="96"/>
                  </a:lnTo>
                  <a:lnTo>
                    <a:pt x="8" y="96"/>
                  </a:lnTo>
                  <a:close/>
                  <a:moveTo>
                    <a:pt x="8" y="147"/>
                  </a:moveTo>
                  <a:lnTo>
                    <a:pt x="8" y="176"/>
                  </a:lnTo>
                  <a:lnTo>
                    <a:pt x="0" y="176"/>
                  </a:lnTo>
                  <a:lnTo>
                    <a:pt x="0" y="147"/>
                  </a:lnTo>
                  <a:lnTo>
                    <a:pt x="8" y="147"/>
                  </a:lnTo>
                  <a:close/>
                  <a:moveTo>
                    <a:pt x="8" y="197"/>
                  </a:moveTo>
                  <a:lnTo>
                    <a:pt x="8" y="226"/>
                  </a:lnTo>
                  <a:lnTo>
                    <a:pt x="0" y="226"/>
                  </a:lnTo>
                  <a:lnTo>
                    <a:pt x="0" y="197"/>
                  </a:lnTo>
                  <a:lnTo>
                    <a:pt x="8" y="197"/>
                  </a:lnTo>
                  <a:close/>
                  <a:moveTo>
                    <a:pt x="8" y="248"/>
                  </a:moveTo>
                  <a:lnTo>
                    <a:pt x="8" y="277"/>
                  </a:lnTo>
                  <a:lnTo>
                    <a:pt x="0" y="277"/>
                  </a:lnTo>
                  <a:lnTo>
                    <a:pt x="0" y="248"/>
                  </a:lnTo>
                  <a:lnTo>
                    <a:pt x="8" y="248"/>
                  </a:lnTo>
                  <a:close/>
                  <a:moveTo>
                    <a:pt x="8" y="298"/>
                  </a:moveTo>
                  <a:lnTo>
                    <a:pt x="8" y="327"/>
                  </a:lnTo>
                  <a:lnTo>
                    <a:pt x="0" y="327"/>
                  </a:lnTo>
                  <a:lnTo>
                    <a:pt x="0" y="298"/>
                  </a:lnTo>
                  <a:lnTo>
                    <a:pt x="8" y="298"/>
                  </a:lnTo>
                  <a:close/>
                  <a:moveTo>
                    <a:pt x="8" y="349"/>
                  </a:moveTo>
                  <a:lnTo>
                    <a:pt x="8" y="378"/>
                  </a:lnTo>
                  <a:lnTo>
                    <a:pt x="0" y="378"/>
                  </a:lnTo>
                  <a:lnTo>
                    <a:pt x="0" y="349"/>
                  </a:lnTo>
                  <a:lnTo>
                    <a:pt x="8" y="349"/>
                  </a:lnTo>
                  <a:close/>
                  <a:moveTo>
                    <a:pt x="8" y="399"/>
                  </a:moveTo>
                  <a:lnTo>
                    <a:pt x="8" y="428"/>
                  </a:lnTo>
                  <a:lnTo>
                    <a:pt x="0" y="428"/>
                  </a:lnTo>
                  <a:lnTo>
                    <a:pt x="0" y="399"/>
                  </a:lnTo>
                  <a:lnTo>
                    <a:pt x="8" y="399"/>
                  </a:lnTo>
                  <a:close/>
                  <a:moveTo>
                    <a:pt x="8" y="450"/>
                  </a:moveTo>
                  <a:lnTo>
                    <a:pt x="8" y="479"/>
                  </a:lnTo>
                  <a:lnTo>
                    <a:pt x="0" y="479"/>
                  </a:lnTo>
                  <a:lnTo>
                    <a:pt x="0" y="450"/>
                  </a:lnTo>
                  <a:lnTo>
                    <a:pt x="8" y="450"/>
                  </a:lnTo>
                  <a:close/>
                  <a:moveTo>
                    <a:pt x="8" y="500"/>
                  </a:moveTo>
                  <a:lnTo>
                    <a:pt x="8" y="529"/>
                  </a:lnTo>
                  <a:lnTo>
                    <a:pt x="0" y="529"/>
                  </a:lnTo>
                  <a:lnTo>
                    <a:pt x="0" y="500"/>
                  </a:lnTo>
                  <a:lnTo>
                    <a:pt x="8" y="500"/>
                  </a:lnTo>
                  <a:close/>
                  <a:moveTo>
                    <a:pt x="8" y="551"/>
                  </a:moveTo>
                  <a:lnTo>
                    <a:pt x="8" y="580"/>
                  </a:lnTo>
                  <a:lnTo>
                    <a:pt x="0" y="580"/>
                  </a:lnTo>
                  <a:lnTo>
                    <a:pt x="0" y="551"/>
                  </a:lnTo>
                  <a:lnTo>
                    <a:pt x="8" y="551"/>
                  </a:lnTo>
                  <a:close/>
                  <a:moveTo>
                    <a:pt x="8" y="602"/>
                  </a:moveTo>
                  <a:lnTo>
                    <a:pt x="8" y="630"/>
                  </a:lnTo>
                  <a:lnTo>
                    <a:pt x="0" y="630"/>
                  </a:lnTo>
                  <a:lnTo>
                    <a:pt x="0" y="602"/>
                  </a:lnTo>
                  <a:lnTo>
                    <a:pt x="8" y="602"/>
                  </a:lnTo>
                  <a:close/>
                  <a:moveTo>
                    <a:pt x="8" y="652"/>
                  </a:moveTo>
                  <a:lnTo>
                    <a:pt x="8" y="681"/>
                  </a:lnTo>
                  <a:lnTo>
                    <a:pt x="0" y="681"/>
                  </a:lnTo>
                  <a:lnTo>
                    <a:pt x="0" y="652"/>
                  </a:lnTo>
                  <a:lnTo>
                    <a:pt x="8" y="652"/>
                  </a:lnTo>
                  <a:close/>
                  <a:moveTo>
                    <a:pt x="8" y="703"/>
                  </a:moveTo>
                  <a:lnTo>
                    <a:pt x="8" y="731"/>
                  </a:lnTo>
                  <a:lnTo>
                    <a:pt x="0" y="731"/>
                  </a:lnTo>
                  <a:lnTo>
                    <a:pt x="0" y="703"/>
                  </a:lnTo>
                  <a:lnTo>
                    <a:pt x="8" y="703"/>
                  </a:lnTo>
                  <a:close/>
                  <a:moveTo>
                    <a:pt x="8" y="753"/>
                  </a:moveTo>
                  <a:lnTo>
                    <a:pt x="8" y="782"/>
                  </a:lnTo>
                  <a:lnTo>
                    <a:pt x="0" y="782"/>
                  </a:lnTo>
                  <a:lnTo>
                    <a:pt x="0" y="753"/>
                  </a:lnTo>
                  <a:lnTo>
                    <a:pt x="8" y="753"/>
                  </a:lnTo>
                  <a:close/>
                  <a:moveTo>
                    <a:pt x="8" y="804"/>
                  </a:moveTo>
                  <a:lnTo>
                    <a:pt x="8" y="833"/>
                  </a:lnTo>
                  <a:lnTo>
                    <a:pt x="0" y="833"/>
                  </a:lnTo>
                  <a:lnTo>
                    <a:pt x="0" y="804"/>
                  </a:lnTo>
                  <a:lnTo>
                    <a:pt x="8" y="804"/>
                  </a:lnTo>
                  <a:close/>
                  <a:moveTo>
                    <a:pt x="8" y="854"/>
                  </a:moveTo>
                  <a:lnTo>
                    <a:pt x="8" y="883"/>
                  </a:lnTo>
                  <a:lnTo>
                    <a:pt x="0" y="883"/>
                  </a:lnTo>
                  <a:lnTo>
                    <a:pt x="0" y="854"/>
                  </a:lnTo>
                  <a:lnTo>
                    <a:pt x="8" y="854"/>
                  </a:lnTo>
                  <a:close/>
                  <a:moveTo>
                    <a:pt x="8" y="905"/>
                  </a:moveTo>
                  <a:lnTo>
                    <a:pt x="8" y="934"/>
                  </a:lnTo>
                  <a:lnTo>
                    <a:pt x="0" y="934"/>
                  </a:lnTo>
                  <a:lnTo>
                    <a:pt x="0" y="905"/>
                  </a:lnTo>
                  <a:lnTo>
                    <a:pt x="8" y="905"/>
                  </a:lnTo>
                  <a:close/>
                  <a:moveTo>
                    <a:pt x="8" y="955"/>
                  </a:moveTo>
                  <a:lnTo>
                    <a:pt x="8" y="984"/>
                  </a:lnTo>
                  <a:lnTo>
                    <a:pt x="0" y="984"/>
                  </a:lnTo>
                  <a:lnTo>
                    <a:pt x="0" y="955"/>
                  </a:lnTo>
                  <a:lnTo>
                    <a:pt x="8" y="955"/>
                  </a:lnTo>
                  <a:close/>
                  <a:moveTo>
                    <a:pt x="8" y="1006"/>
                  </a:moveTo>
                  <a:lnTo>
                    <a:pt x="8" y="1035"/>
                  </a:lnTo>
                  <a:lnTo>
                    <a:pt x="0" y="1035"/>
                  </a:lnTo>
                  <a:lnTo>
                    <a:pt x="0" y="1006"/>
                  </a:lnTo>
                  <a:lnTo>
                    <a:pt x="8" y="1006"/>
                  </a:lnTo>
                  <a:close/>
                  <a:moveTo>
                    <a:pt x="8" y="1056"/>
                  </a:moveTo>
                  <a:lnTo>
                    <a:pt x="8" y="1085"/>
                  </a:lnTo>
                  <a:lnTo>
                    <a:pt x="0" y="1085"/>
                  </a:lnTo>
                  <a:lnTo>
                    <a:pt x="0" y="1056"/>
                  </a:lnTo>
                  <a:lnTo>
                    <a:pt x="8" y="1056"/>
                  </a:lnTo>
                  <a:close/>
                  <a:moveTo>
                    <a:pt x="8" y="1107"/>
                  </a:moveTo>
                  <a:lnTo>
                    <a:pt x="8" y="1136"/>
                  </a:lnTo>
                  <a:lnTo>
                    <a:pt x="0" y="1136"/>
                  </a:lnTo>
                  <a:lnTo>
                    <a:pt x="0" y="1107"/>
                  </a:lnTo>
                  <a:lnTo>
                    <a:pt x="8" y="1107"/>
                  </a:lnTo>
                  <a:close/>
                  <a:moveTo>
                    <a:pt x="8" y="1157"/>
                  </a:moveTo>
                  <a:lnTo>
                    <a:pt x="8" y="1186"/>
                  </a:lnTo>
                  <a:lnTo>
                    <a:pt x="0" y="1186"/>
                  </a:lnTo>
                  <a:lnTo>
                    <a:pt x="0" y="1157"/>
                  </a:lnTo>
                  <a:lnTo>
                    <a:pt x="8" y="1157"/>
                  </a:lnTo>
                  <a:close/>
                  <a:moveTo>
                    <a:pt x="8" y="1201"/>
                  </a:moveTo>
                  <a:lnTo>
                    <a:pt x="36" y="1201"/>
                  </a:lnTo>
                  <a:lnTo>
                    <a:pt x="36" y="1208"/>
                  </a:lnTo>
                  <a:lnTo>
                    <a:pt x="8" y="1208"/>
                  </a:lnTo>
                  <a:lnTo>
                    <a:pt x="8" y="1201"/>
                  </a:lnTo>
                  <a:close/>
                  <a:moveTo>
                    <a:pt x="58" y="1201"/>
                  </a:moveTo>
                  <a:lnTo>
                    <a:pt x="87" y="1201"/>
                  </a:lnTo>
                  <a:lnTo>
                    <a:pt x="87" y="1208"/>
                  </a:lnTo>
                  <a:lnTo>
                    <a:pt x="58" y="1208"/>
                  </a:lnTo>
                  <a:lnTo>
                    <a:pt x="58" y="1201"/>
                  </a:lnTo>
                  <a:close/>
                  <a:moveTo>
                    <a:pt x="109" y="1201"/>
                  </a:moveTo>
                  <a:lnTo>
                    <a:pt x="137" y="1201"/>
                  </a:lnTo>
                  <a:lnTo>
                    <a:pt x="137" y="1208"/>
                  </a:lnTo>
                  <a:lnTo>
                    <a:pt x="109" y="1208"/>
                  </a:lnTo>
                  <a:lnTo>
                    <a:pt x="109" y="1201"/>
                  </a:lnTo>
                  <a:close/>
                  <a:moveTo>
                    <a:pt x="159" y="1201"/>
                  </a:moveTo>
                  <a:lnTo>
                    <a:pt x="188" y="1201"/>
                  </a:lnTo>
                  <a:lnTo>
                    <a:pt x="188" y="1208"/>
                  </a:lnTo>
                  <a:lnTo>
                    <a:pt x="159" y="1208"/>
                  </a:lnTo>
                  <a:lnTo>
                    <a:pt x="159" y="1201"/>
                  </a:lnTo>
                  <a:close/>
                  <a:moveTo>
                    <a:pt x="210" y="1201"/>
                  </a:moveTo>
                  <a:lnTo>
                    <a:pt x="239" y="1201"/>
                  </a:lnTo>
                  <a:lnTo>
                    <a:pt x="239" y="1208"/>
                  </a:lnTo>
                  <a:lnTo>
                    <a:pt x="210" y="1208"/>
                  </a:lnTo>
                  <a:lnTo>
                    <a:pt x="210" y="1201"/>
                  </a:lnTo>
                  <a:close/>
                  <a:moveTo>
                    <a:pt x="260" y="1201"/>
                  </a:moveTo>
                  <a:lnTo>
                    <a:pt x="289" y="1201"/>
                  </a:lnTo>
                  <a:lnTo>
                    <a:pt x="289" y="1208"/>
                  </a:lnTo>
                  <a:lnTo>
                    <a:pt x="260" y="1208"/>
                  </a:lnTo>
                  <a:lnTo>
                    <a:pt x="260" y="1201"/>
                  </a:lnTo>
                  <a:close/>
                  <a:moveTo>
                    <a:pt x="311" y="1201"/>
                  </a:moveTo>
                  <a:lnTo>
                    <a:pt x="340" y="1201"/>
                  </a:lnTo>
                  <a:lnTo>
                    <a:pt x="340" y="1208"/>
                  </a:lnTo>
                  <a:lnTo>
                    <a:pt x="311" y="1208"/>
                  </a:lnTo>
                  <a:lnTo>
                    <a:pt x="311" y="1201"/>
                  </a:lnTo>
                  <a:close/>
                  <a:moveTo>
                    <a:pt x="361" y="1201"/>
                  </a:moveTo>
                  <a:lnTo>
                    <a:pt x="390" y="1201"/>
                  </a:lnTo>
                  <a:lnTo>
                    <a:pt x="390" y="1208"/>
                  </a:lnTo>
                  <a:lnTo>
                    <a:pt x="361" y="1208"/>
                  </a:lnTo>
                  <a:lnTo>
                    <a:pt x="361" y="1201"/>
                  </a:lnTo>
                  <a:close/>
                  <a:moveTo>
                    <a:pt x="412" y="1201"/>
                  </a:moveTo>
                  <a:lnTo>
                    <a:pt x="441" y="1201"/>
                  </a:lnTo>
                  <a:lnTo>
                    <a:pt x="441" y="1208"/>
                  </a:lnTo>
                  <a:lnTo>
                    <a:pt x="412" y="1208"/>
                  </a:lnTo>
                  <a:lnTo>
                    <a:pt x="412" y="1201"/>
                  </a:lnTo>
                  <a:close/>
                  <a:moveTo>
                    <a:pt x="462" y="1201"/>
                  </a:moveTo>
                  <a:lnTo>
                    <a:pt x="491" y="1201"/>
                  </a:lnTo>
                  <a:lnTo>
                    <a:pt x="491" y="1208"/>
                  </a:lnTo>
                  <a:lnTo>
                    <a:pt x="462" y="1208"/>
                  </a:lnTo>
                  <a:lnTo>
                    <a:pt x="462" y="1201"/>
                  </a:lnTo>
                  <a:close/>
                  <a:moveTo>
                    <a:pt x="513" y="1201"/>
                  </a:moveTo>
                  <a:lnTo>
                    <a:pt x="542" y="1201"/>
                  </a:lnTo>
                  <a:lnTo>
                    <a:pt x="542" y="1208"/>
                  </a:lnTo>
                  <a:lnTo>
                    <a:pt x="513" y="1208"/>
                  </a:lnTo>
                  <a:lnTo>
                    <a:pt x="513" y="1201"/>
                  </a:lnTo>
                  <a:close/>
                  <a:moveTo>
                    <a:pt x="563" y="1201"/>
                  </a:moveTo>
                  <a:lnTo>
                    <a:pt x="592" y="1201"/>
                  </a:lnTo>
                  <a:lnTo>
                    <a:pt x="592" y="1208"/>
                  </a:lnTo>
                  <a:lnTo>
                    <a:pt x="563" y="1208"/>
                  </a:lnTo>
                  <a:lnTo>
                    <a:pt x="563" y="1201"/>
                  </a:lnTo>
                  <a:close/>
                  <a:moveTo>
                    <a:pt x="614" y="1201"/>
                  </a:moveTo>
                  <a:lnTo>
                    <a:pt x="643" y="1201"/>
                  </a:lnTo>
                  <a:lnTo>
                    <a:pt x="643" y="1208"/>
                  </a:lnTo>
                  <a:lnTo>
                    <a:pt x="614" y="1208"/>
                  </a:lnTo>
                  <a:lnTo>
                    <a:pt x="614" y="1201"/>
                  </a:lnTo>
                  <a:close/>
                  <a:moveTo>
                    <a:pt x="664" y="1201"/>
                  </a:moveTo>
                  <a:lnTo>
                    <a:pt x="693" y="1201"/>
                  </a:lnTo>
                  <a:lnTo>
                    <a:pt x="693" y="1208"/>
                  </a:lnTo>
                  <a:lnTo>
                    <a:pt x="664" y="1208"/>
                  </a:lnTo>
                  <a:lnTo>
                    <a:pt x="664" y="1201"/>
                  </a:lnTo>
                  <a:close/>
                  <a:moveTo>
                    <a:pt x="715" y="1201"/>
                  </a:moveTo>
                  <a:lnTo>
                    <a:pt x="744" y="1201"/>
                  </a:lnTo>
                  <a:lnTo>
                    <a:pt x="744" y="1208"/>
                  </a:lnTo>
                  <a:lnTo>
                    <a:pt x="715" y="1208"/>
                  </a:lnTo>
                  <a:lnTo>
                    <a:pt x="715" y="1201"/>
                  </a:lnTo>
                  <a:close/>
                  <a:moveTo>
                    <a:pt x="765" y="1201"/>
                  </a:moveTo>
                  <a:lnTo>
                    <a:pt x="794" y="1201"/>
                  </a:lnTo>
                  <a:lnTo>
                    <a:pt x="794" y="1208"/>
                  </a:lnTo>
                  <a:lnTo>
                    <a:pt x="765" y="1208"/>
                  </a:lnTo>
                  <a:lnTo>
                    <a:pt x="765" y="1201"/>
                  </a:lnTo>
                  <a:close/>
                  <a:moveTo>
                    <a:pt x="816" y="1201"/>
                  </a:moveTo>
                  <a:lnTo>
                    <a:pt x="845" y="1201"/>
                  </a:lnTo>
                  <a:lnTo>
                    <a:pt x="845" y="1208"/>
                  </a:lnTo>
                  <a:lnTo>
                    <a:pt x="816" y="1208"/>
                  </a:lnTo>
                  <a:lnTo>
                    <a:pt x="816" y="1201"/>
                  </a:lnTo>
                  <a:close/>
                  <a:moveTo>
                    <a:pt x="866" y="1201"/>
                  </a:moveTo>
                  <a:lnTo>
                    <a:pt x="895" y="1201"/>
                  </a:lnTo>
                  <a:lnTo>
                    <a:pt x="895" y="1208"/>
                  </a:lnTo>
                  <a:lnTo>
                    <a:pt x="866" y="1208"/>
                  </a:lnTo>
                  <a:lnTo>
                    <a:pt x="866" y="1201"/>
                  </a:lnTo>
                  <a:close/>
                  <a:moveTo>
                    <a:pt x="917" y="1201"/>
                  </a:moveTo>
                  <a:lnTo>
                    <a:pt x="946" y="1201"/>
                  </a:lnTo>
                  <a:lnTo>
                    <a:pt x="946" y="1208"/>
                  </a:lnTo>
                  <a:lnTo>
                    <a:pt x="917" y="1208"/>
                  </a:lnTo>
                  <a:lnTo>
                    <a:pt x="917" y="1201"/>
                  </a:lnTo>
                  <a:close/>
                  <a:moveTo>
                    <a:pt x="967" y="1201"/>
                  </a:moveTo>
                  <a:lnTo>
                    <a:pt x="996" y="1201"/>
                  </a:lnTo>
                  <a:lnTo>
                    <a:pt x="996" y="1208"/>
                  </a:lnTo>
                  <a:lnTo>
                    <a:pt x="967" y="1208"/>
                  </a:lnTo>
                  <a:lnTo>
                    <a:pt x="967" y="1201"/>
                  </a:lnTo>
                  <a:close/>
                  <a:moveTo>
                    <a:pt x="1018" y="1201"/>
                  </a:moveTo>
                  <a:lnTo>
                    <a:pt x="1047" y="1201"/>
                  </a:lnTo>
                  <a:lnTo>
                    <a:pt x="1047" y="1208"/>
                  </a:lnTo>
                  <a:lnTo>
                    <a:pt x="1018" y="1208"/>
                  </a:lnTo>
                  <a:lnTo>
                    <a:pt x="1018" y="1201"/>
                  </a:lnTo>
                  <a:close/>
                  <a:moveTo>
                    <a:pt x="1068" y="1201"/>
                  </a:moveTo>
                  <a:lnTo>
                    <a:pt x="1097" y="1201"/>
                  </a:lnTo>
                  <a:lnTo>
                    <a:pt x="1097" y="1208"/>
                  </a:lnTo>
                  <a:lnTo>
                    <a:pt x="1068" y="1208"/>
                  </a:lnTo>
                  <a:lnTo>
                    <a:pt x="1068" y="1201"/>
                  </a:lnTo>
                  <a:close/>
                  <a:moveTo>
                    <a:pt x="1119" y="1201"/>
                  </a:moveTo>
                  <a:lnTo>
                    <a:pt x="1148" y="1201"/>
                  </a:lnTo>
                  <a:lnTo>
                    <a:pt x="1148" y="1208"/>
                  </a:lnTo>
                  <a:lnTo>
                    <a:pt x="1119" y="1208"/>
                  </a:lnTo>
                  <a:lnTo>
                    <a:pt x="1119" y="1201"/>
                  </a:lnTo>
                  <a:close/>
                  <a:moveTo>
                    <a:pt x="1169" y="1201"/>
                  </a:moveTo>
                  <a:lnTo>
                    <a:pt x="1198" y="1201"/>
                  </a:lnTo>
                  <a:lnTo>
                    <a:pt x="1198" y="1208"/>
                  </a:lnTo>
                  <a:lnTo>
                    <a:pt x="1169" y="1208"/>
                  </a:lnTo>
                  <a:lnTo>
                    <a:pt x="1169" y="1201"/>
                  </a:lnTo>
                  <a:close/>
                  <a:moveTo>
                    <a:pt x="1220" y="1201"/>
                  </a:moveTo>
                  <a:lnTo>
                    <a:pt x="1249" y="1201"/>
                  </a:lnTo>
                  <a:lnTo>
                    <a:pt x="1249" y="1208"/>
                  </a:lnTo>
                  <a:lnTo>
                    <a:pt x="1220" y="1208"/>
                  </a:lnTo>
                  <a:lnTo>
                    <a:pt x="1220" y="1201"/>
                  </a:lnTo>
                  <a:close/>
                  <a:moveTo>
                    <a:pt x="1271" y="1201"/>
                  </a:moveTo>
                  <a:lnTo>
                    <a:pt x="1299" y="1201"/>
                  </a:lnTo>
                  <a:lnTo>
                    <a:pt x="1299" y="1208"/>
                  </a:lnTo>
                  <a:lnTo>
                    <a:pt x="1271" y="1208"/>
                  </a:lnTo>
                  <a:lnTo>
                    <a:pt x="1271" y="1201"/>
                  </a:lnTo>
                  <a:close/>
                  <a:moveTo>
                    <a:pt x="1321" y="1201"/>
                  </a:moveTo>
                  <a:lnTo>
                    <a:pt x="1350" y="1201"/>
                  </a:lnTo>
                  <a:lnTo>
                    <a:pt x="1350" y="1208"/>
                  </a:lnTo>
                  <a:lnTo>
                    <a:pt x="1321" y="1208"/>
                  </a:lnTo>
                  <a:lnTo>
                    <a:pt x="1321" y="1201"/>
                  </a:lnTo>
                  <a:close/>
                  <a:moveTo>
                    <a:pt x="1372" y="1201"/>
                  </a:moveTo>
                  <a:lnTo>
                    <a:pt x="1400" y="1201"/>
                  </a:lnTo>
                  <a:lnTo>
                    <a:pt x="1400" y="1208"/>
                  </a:lnTo>
                  <a:lnTo>
                    <a:pt x="1372" y="1208"/>
                  </a:lnTo>
                  <a:lnTo>
                    <a:pt x="1372" y="1201"/>
                  </a:lnTo>
                  <a:close/>
                  <a:moveTo>
                    <a:pt x="1422" y="1201"/>
                  </a:moveTo>
                  <a:lnTo>
                    <a:pt x="1451" y="1201"/>
                  </a:lnTo>
                  <a:lnTo>
                    <a:pt x="1451" y="1208"/>
                  </a:lnTo>
                  <a:lnTo>
                    <a:pt x="1422" y="1208"/>
                  </a:lnTo>
                  <a:lnTo>
                    <a:pt x="1422" y="1201"/>
                  </a:lnTo>
                  <a:close/>
                  <a:moveTo>
                    <a:pt x="1473" y="1201"/>
                  </a:moveTo>
                  <a:lnTo>
                    <a:pt x="1478" y="1201"/>
                  </a:lnTo>
                  <a:lnTo>
                    <a:pt x="1474" y="1204"/>
                  </a:lnTo>
                  <a:lnTo>
                    <a:pt x="1474" y="1180"/>
                  </a:lnTo>
                  <a:lnTo>
                    <a:pt x="1481" y="1180"/>
                  </a:lnTo>
                  <a:lnTo>
                    <a:pt x="1481" y="1208"/>
                  </a:lnTo>
                  <a:lnTo>
                    <a:pt x="1473" y="1208"/>
                  </a:lnTo>
                  <a:lnTo>
                    <a:pt x="1473" y="1201"/>
                  </a:lnTo>
                  <a:close/>
                  <a:moveTo>
                    <a:pt x="1474" y="1159"/>
                  </a:moveTo>
                  <a:lnTo>
                    <a:pt x="1474" y="1130"/>
                  </a:lnTo>
                  <a:lnTo>
                    <a:pt x="1481" y="1130"/>
                  </a:lnTo>
                  <a:lnTo>
                    <a:pt x="1481" y="1159"/>
                  </a:lnTo>
                  <a:lnTo>
                    <a:pt x="1474" y="1159"/>
                  </a:lnTo>
                  <a:close/>
                  <a:moveTo>
                    <a:pt x="1474" y="1108"/>
                  </a:moveTo>
                  <a:lnTo>
                    <a:pt x="1474" y="1079"/>
                  </a:lnTo>
                  <a:lnTo>
                    <a:pt x="1481" y="1079"/>
                  </a:lnTo>
                  <a:lnTo>
                    <a:pt x="1481" y="1108"/>
                  </a:lnTo>
                  <a:lnTo>
                    <a:pt x="1474" y="1108"/>
                  </a:lnTo>
                  <a:close/>
                  <a:moveTo>
                    <a:pt x="1474" y="1058"/>
                  </a:moveTo>
                  <a:lnTo>
                    <a:pt x="1474" y="1029"/>
                  </a:lnTo>
                  <a:lnTo>
                    <a:pt x="1481" y="1029"/>
                  </a:lnTo>
                  <a:lnTo>
                    <a:pt x="1481" y="1058"/>
                  </a:lnTo>
                  <a:lnTo>
                    <a:pt x="1474" y="1058"/>
                  </a:lnTo>
                  <a:close/>
                  <a:moveTo>
                    <a:pt x="1474" y="1007"/>
                  </a:moveTo>
                  <a:lnTo>
                    <a:pt x="1474" y="978"/>
                  </a:lnTo>
                  <a:lnTo>
                    <a:pt x="1481" y="978"/>
                  </a:lnTo>
                  <a:lnTo>
                    <a:pt x="1481" y="1007"/>
                  </a:lnTo>
                  <a:lnTo>
                    <a:pt x="1474" y="1007"/>
                  </a:lnTo>
                  <a:close/>
                  <a:moveTo>
                    <a:pt x="1474" y="956"/>
                  </a:moveTo>
                  <a:lnTo>
                    <a:pt x="1474" y="928"/>
                  </a:lnTo>
                  <a:lnTo>
                    <a:pt x="1481" y="928"/>
                  </a:lnTo>
                  <a:lnTo>
                    <a:pt x="1481" y="956"/>
                  </a:lnTo>
                  <a:lnTo>
                    <a:pt x="1474" y="956"/>
                  </a:lnTo>
                  <a:close/>
                  <a:moveTo>
                    <a:pt x="1474" y="906"/>
                  </a:moveTo>
                  <a:lnTo>
                    <a:pt x="1474" y="877"/>
                  </a:lnTo>
                  <a:lnTo>
                    <a:pt x="1481" y="877"/>
                  </a:lnTo>
                  <a:lnTo>
                    <a:pt x="1481" y="906"/>
                  </a:lnTo>
                  <a:lnTo>
                    <a:pt x="1474" y="906"/>
                  </a:lnTo>
                  <a:close/>
                  <a:moveTo>
                    <a:pt x="1474" y="855"/>
                  </a:moveTo>
                  <a:lnTo>
                    <a:pt x="1474" y="826"/>
                  </a:lnTo>
                  <a:lnTo>
                    <a:pt x="1481" y="826"/>
                  </a:lnTo>
                  <a:lnTo>
                    <a:pt x="1481" y="855"/>
                  </a:lnTo>
                  <a:lnTo>
                    <a:pt x="1474" y="855"/>
                  </a:lnTo>
                  <a:close/>
                  <a:moveTo>
                    <a:pt x="1474" y="805"/>
                  </a:moveTo>
                  <a:lnTo>
                    <a:pt x="1474" y="776"/>
                  </a:lnTo>
                  <a:lnTo>
                    <a:pt x="1481" y="776"/>
                  </a:lnTo>
                  <a:lnTo>
                    <a:pt x="1481" y="805"/>
                  </a:lnTo>
                  <a:lnTo>
                    <a:pt x="1474" y="805"/>
                  </a:lnTo>
                  <a:close/>
                  <a:moveTo>
                    <a:pt x="1474" y="754"/>
                  </a:moveTo>
                  <a:lnTo>
                    <a:pt x="1474" y="725"/>
                  </a:lnTo>
                  <a:lnTo>
                    <a:pt x="1481" y="725"/>
                  </a:lnTo>
                  <a:lnTo>
                    <a:pt x="1481" y="754"/>
                  </a:lnTo>
                  <a:lnTo>
                    <a:pt x="1474" y="754"/>
                  </a:lnTo>
                  <a:close/>
                  <a:moveTo>
                    <a:pt x="1474" y="704"/>
                  </a:moveTo>
                  <a:lnTo>
                    <a:pt x="1474" y="675"/>
                  </a:lnTo>
                  <a:lnTo>
                    <a:pt x="1481" y="675"/>
                  </a:lnTo>
                  <a:lnTo>
                    <a:pt x="1481" y="704"/>
                  </a:lnTo>
                  <a:lnTo>
                    <a:pt x="1474" y="704"/>
                  </a:lnTo>
                  <a:close/>
                  <a:moveTo>
                    <a:pt x="1474" y="653"/>
                  </a:moveTo>
                  <a:lnTo>
                    <a:pt x="1474" y="624"/>
                  </a:lnTo>
                  <a:lnTo>
                    <a:pt x="1481" y="624"/>
                  </a:lnTo>
                  <a:lnTo>
                    <a:pt x="1481" y="653"/>
                  </a:lnTo>
                  <a:lnTo>
                    <a:pt x="1474" y="653"/>
                  </a:lnTo>
                  <a:close/>
                  <a:moveTo>
                    <a:pt x="1474" y="603"/>
                  </a:moveTo>
                  <a:lnTo>
                    <a:pt x="1474" y="574"/>
                  </a:lnTo>
                  <a:lnTo>
                    <a:pt x="1481" y="574"/>
                  </a:lnTo>
                  <a:lnTo>
                    <a:pt x="1481" y="603"/>
                  </a:lnTo>
                  <a:lnTo>
                    <a:pt x="1474" y="603"/>
                  </a:lnTo>
                  <a:close/>
                  <a:moveTo>
                    <a:pt x="1474" y="552"/>
                  </a:moveTo>
                  <a:lnTo>
                    <a:pt x="1474" y="523"/>
                  </a:lnTo>
                  <a:lnTo>
                    <a:pt x="1481" y="523"/>
                  </a:lnTo>
                  <a:lnTo>
                    <a:pt x="1481" y="552"/>
                  </a:lnTo>
                  <a:lnTo>
                    <a:pt x="1474" y="552"/>
                  </a:lnTo>
                  <a:close/>
                  <a:moveTo>
                    <a:pt x="1474" y="502"/>
                  </a:moveTo>
                  <a:lnTo>
                    <a:pt x="1474" y="473"/>
                  </a:lnTo>
                  <a:lnTo>
                    <a:pt x="1481" y="473"/>
                  </a:lnTo>
                  <a:lnTo>
                    <a:pt x="1481" y="502"/>
                  </a:lnTo>
                  <a:lnTo>
                    <a:pt x="1474" y="502"/>
                  </a:lnTo>
                  <a:close/>
                  <a:moveTo>
                    <a:pt x="1474" y="451"/>
                  </a:moveTo>
                  <a:lnTo>
                    <a:pt x="1474" y="422"/>
                  </a:lnTo>
                  <a:lnTo>
                    <a:pt x="1481" y="422"/>
                  </a:lnTo>
                  <a:lnTo>
                    <a:pt x="1481" y="451"/>
                  </a:lnTo>
                  <a:lnTo>
                    <a:pt x="1474" y="451"/>
                  </a:lnTo>
                  <a:close/>
                  <a:moveTo>
                    <a:pt x="1474" y="401"/>
                  </a:moveTo>
                  <a:lnTo>
                    <a:pt x="1474" y="372"/>
                  </a:lnTo>
                  <a:lnTo>
                    <a:pt x="1481" y="372"/>
                  </a:lnTo>
                  <a:lnTo>
                    <a:pt x="1481" y="401"/>
                  </a:lnTo>
                  <a:lnTo>
                    <a:pt x="1474" y="401"/>
                  </a:lnTo>
                  <a:close/>
                  <a:moveTo>
                    <a:pt x="1474" y="350"/>
                  </a:moveTo>
                  <a:lnTo>
                    <a:pt x="1474" y="321"/>
                  </a:lnTo>
                  <a:lnTo>
                    <a:pt x="1481" y="321"/>
                  </a:lnTo>
                  <a:lnTo>
                    <a:pt x="1481" y="350"/>
                  </a:lnTo>
                  <a:lnTo>
                    <a:pt x="1474" y="350"/>
                  </a:lnTo>
                  <a:close/>
                  <a:moveTo>
                    <a:pt x="1474" y="299"/>
                  </a:moveTo>
                  <a:lnTo>
                    <a:pt x="1474" y="271"/>
                  </a:lnTo>
                  <a:lnTo>
                    <a:pt x="1481" y="271"/>
                  </a:lnTo>
                  <a:lnTo>
                    <a:pt x="1481" y="299"/>
                  </a:lnTo>
                  <a:lnTo>
                    <a:pt x="1474" y="299"/>
                  </a:lnTo>
                  <a:close/>
                  <a:moveTo>
                    <a:pt x="1474" y="249"/>
                  </a:moveTo>
                  <a:lnTo>
                    <a:pt x="1474" y="220"/>
                  </a:lnTo>
                  <a:lnTo>
                    <a:pt x="1481" y="220"/>
                  </a:lnTo>
                  <a:lnTo>
                    <a:pt x="1481" y="249"/>
                  </a:lnTo>
                  <a:lnTo>
                    <a:pt x="1474" y="249"/>
                  </a:lnTo>
                  <a:close/>
                  <a:moveTo>
                    <a:pt x="1474" y="198"/>
                  </a:moveTo>
                  <a:lnTo>
                    <a:pt x="1474" y="170"/>
                  </a:lnTo>
                  <a:lnTo>
                    <a:pt x="1481" y="170"/>
                  </a:lnTo>
                  <a:lnTo>
                    <a:pt x="1481" y="198"/>
                  </a:lnTo>
                  <a:lnTo>
                    <a:pt x="1474" y="198"/>
                  </a:lnTo>
                  <a:close/>
                  <a:moveTo>
                    <a:pt x="1474" y="148"/>
                  </a:moveTo>
                  <a:lnTo>
                    <a:pt x="1474" y="119"/>
                  </a:lnTo>
                  <a:lnTo>
                    <a:pt x="1481" y="119"/>
                  </a:lnTo>
                  <a:lnTo>
                    <a:pt x="1481" y="148"/>
                  </a:lnTo>
                  <a:lnTo>
                    <a:pt x="1474" y="148"/>
                  </a:lnTo>
                  <a:close/>
                  <a:moveTo>
                    <a:pt x="1474" y="97"/>
                  </a:moveTo>
                  <a:lnTo>
                    <a:pt x="1474" y="68"/>
                  </a:lnTo>
                  <a:lnTo>
                    <a:pt x="1481" y="68"/>
                  </a:lnTo>
                  <a:lnTo>
                    <a:pt x="1481" y="97"/>
                  </a:lnTo>
                  <a:lnTo>
                    <a:pt x="1474" y="97"/>
                  </a:lnTo>
                  <a:close/>
                  <a:moveTo>
                    <a:pt x="1474" y="47"/>
                  </a:moveTo>
                  <a:lnTo>
                    <a:pt x="1474" y="18"/>
                  </a:lnTo>
                  <a:lnTo>
                    <a:pt x="1481" y="18"/>
                  </a:lnTo>
                  <a:lnTo>
                    <a:pt x="1481" y="47"/>
                  </a:lnTo>
                  <a:lnTo>
                    <a:pt x="1474" y="47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11" name="Freeform 19"/>
          <p:cNvSpPr>
            <a:spLocks noEditPoints="1"/>
          </p:cNvSpPr>
          <p:nvPr/>
        </p:nvSpPr>
        <p:spPr bwMode="auto">
          <a:xfrm>
            <a:off x="5192020" y="3429389"/>
            <a:ext cx="3602877" cy="2226024"/>
          </a:xfrm>
          <a:custGeom>
            <a:avLst/>
            <a:gdLst/>
            <a:ahLst/>
            <a:cxnLst>
              <a:cxn ang="0">
                <a:pos x="2174" y="0"/>
              </a:cxn>
              <a:cxn ang="0">
                <a:pos x="2000" y="0"/>
              </a:cxn>
              <a:cxn ang="0">
                <a:pos x="1865" y="10"/>
              </a:cxn>
              <a:cxn ang="0">
                <a:pos x="1769" y="10"/>
              </a:cxn>
              <a:cxn ang="0">
                <a:pos x="1702" y="10"/>
              </a:cxn>
              <a:cxn ang="0">
                <a:pos x="1567" y="0"/>
              </a:cxn>
              <a:cxn ang="0">
                <a:pos x="1394" y="0"/>
              </a:cxn>
              <a:cxn ang="0">
                <a:pos x="1259" y="10"/>
              </a:cxn>
              <a:cxn ang="0">
                <a:pos x="1163" y="10"/>
              </a:cxn>
              <a:cxn ang="0">
                <a:pos x="1096" y="10"/>
              </a:cxn>
              <a:cxn ang="0">
                <a:pos x="961" y="0"/>
              </a:cxn>
              <a:cxn ang="0">
                <a:pos x="788" y="0"/>
              </a:cxn>
              <a:cxn ang="0">
                <a:pos x="653" y="10"/>
              </a:cxn>
              <a:cxn ang="0">
                <a:pos x="557" y="10"/>
              </a:cxn>
              <a:cxn ang="0">
                <a:pos x="489" y="10"/>
              </a:cxn>
              <a:cxn ang="0">
                <a:pos x="355" y="0"/>
              </a:cxn>
              <a:cxn ang="0">
                <a:pos x="182" y="0"/>
              </a:cxn>
              <a:cxn ang="0">
                <a:pos x="47" y="10"/>
              </a:cxn>
              <a:cxn ang="0">
                <a:pos x="0" y="0"/>
              </a:cxn>
              <a:cxn ang="0">
                <a:pos x="10" y="165"/>
              </a:cxn>
              <a:cxn ang="0">
                <a:pos x="10" y="262"/>
              </a:cxn>
              <a:cxn ang="0">
                <a:pos x="10" y="329"/>
              </a:cxn>
              <a:cxn ang="0">
                <a:pos x="0" y="464"/>
              </a:cxn>
              <a:cxn ang="0">
                <a:pos x="0" y="637"/>
              </a:cxn>
              <a:cxn ang="0">
                <a:pos x="10" y="772"/>
              </a:cxn>
              <a:cxn ang="0">
                <a:pos x="10" y="868"/>
              </a:cxn>
              <a:cxn ang="0">
                <a:pos x="10" y="935"/>
              </a:cxn>
              <a:cxn ang="0">
                <a:pos x="0" y="1070"/>
              </a:cxn>
              <a:cxn ang="0">
                <a:pos x="0" y="1244"/>
              </a:cxn>
              <a:cxn ang="0">
                <a:pos x="10" y="1378"/>
              </a:cxn>
              <a:cxn ang="0">
                <a:pos x="10" y="1475"/>
              </a:cxn>
              <a:cxn ang="0">
                <a:pos x="10" y="1542"/>
              </a:cxn>
              <a:cxn ang="0">
                <a:pos x="92" y="1594"/>
              </a:cxn>
              <a:cxn ang="0">
                <a:pos x="266" y="1594"/>
              </a:cxn>
              <a:cxn ang="0">
                <a:pos x="400" y="1584"/>
              </a:cxn>
              <a:cxn ang="0">
                <a:pos x="497" y="1584"/>
              </a:cxn>
              <a:cxn ang="0">
                <a:pos x="564" y="1584"/>
              </a:cxn>
              <a:cxn ang="0">
                <a:pos x="699" y="1594"/>
              </a:cxn>
              <a:cxn ang="0">
                <a:pos x="872" y="1594"/>
              </a:cxn>
              <a:cxn ang="0">
                <a:pos x="1007" y="1584"/>
              </a:cxn>
              <a:cxn ang="0">
                <a:pos x="1103" y="1584"/>
              </a:cxn>
              <a:cxn ang="0">
                <a:pos x="1170" y="1584"/>
              </a:cxn>
              <a:cxn ang="0">
                <a:pos x="1305" y="1594"/>
              </a:cxn>
              <a:cxn ang="0">
                <a:pos x="1478" y="1594"/>
              </a:cxn>
              <a:cxn ang="0">
                <a:pos x="1613" y="1584"/>
              </a:cxn>
              <a:cxn ang="0">
                <a:pos x="1709" y="1584"/>
              </a:cxn>
              <a:cxn ang="0">
                <a:pos x="1777" y="1584"/>
              </a:cxn>
              <a:cxn ang="0">
                <a:pos x="1911" y="1594"/>
              </a:cxn>
              <a:cxn ang="0">
                <a:pos x="2084" y="1594"/>
              </a:cxn>
              <a:cxn ang="0">
                <a:pos x="2219" y="1584"/>
              </a:cxn>
              <a:cxn ang="0">
                <a:pos x="2236" y="1514"/>
              </a:cxn>
              <a:cxn ang="0">
                <a:pos x="2236" y="1447"/>
              </a:cxn>
              <a:cxn ang="0">
                <a:pos x="2246" y="1312"/>
              </a:cxn>
              <a:cxn ang="0">
                <a:pos x="2246" y="1139"/>
              </a:cxn>
              <a:cxn ang="0">
                <a:pos x="2236" y="1004"/>
              </a:cxn>
              <a:cxn ang="0">
                <a:pos x="2236" y="908"/>
              </a:cxn>
              <a:cxn ang="0">
                <a:pos x="2236" y="840"/>
              </a:cxn>
              <a:cxn ang="0">
                <a:pos x="2246" y="706"/>
              </a:cxn>
              <a:cxn ang="0">
                <a:pos x="2246" y="532"/>
              </a:cxn>
              <a:cxn ang="0">
                <a:pos x="2236" y="397"/>
              </a:cxn>
              <a:cxn ang="0">
                <a:pos x="2236" y="301"/>
              </a:cxn>
              <a:cxn ang="0">
                <a:pos x="2236" y="234"/>
              </a:cxn>
              <a:cxn ang="0">
                <a:pos x="2246" y="99"/>
              </a:cxn>
            </a:cxnLst>
            <a:rect l="0" t="0" r="r" b="b"/>
            <a:pathLst>
              <a:path w="2246" h="1594">
                <a:moveTo>
                  <a:pt x="2241" y="10"/>
                </a:moveTo>
                <a:lnTo>
                  <a:pt x="2202" y="10"/>
                </a:lnTo>
                <a:lnTo>
                  <a:pt x="2202" y="0"/>
                </a:lnTo>
                <a:lnTo>
                  <a:pt x="2241" y="0"/>
                </a:lnTo>
                <a:lnTo>
                  <a:pt x="2241" y="10"/>
                </a:lnTo>
                <a:close/>
                <a:moveTo>
                  <a:pt x="2174" y="10"/>
                </a:moveTo>
                <a:lnTo>
                  <a:pt x="2135" y="10"/>
                </a:lnTo>
                <a:lnTo>
                  <a:pt x="2135" y="0"/>
                </a:lnTo>
                <a:lnTo>
                  <a:pt x="2174" y="0"/>
                </a:lnTo>
                <a:lnTo>
                  <a:pt x="2174" y="10"/>
                </a:lnTo>
                <a:close/>
                <a:moveTo>
                  <a:pt x="2106" y="10"/>
                </a:moveTo>
                <a:lnTo>
                  <a:pt x="2068" y="10"/>
                </a:lnTo>
                <a:lnTo>
                  <a:pt x="2068" y="0"/>
                </a:lnTo>
                <a:lnTo>
                  <a:pt x="2106" y="0"/>
                </a:lnTo>
                <a:lnTo>
                  <a:pt x="2106" y="10"/>
                </a:lnTo>
                <a:close/>
                <a:moveTo>
                  <a:pt x="2039" y="10"/>
                </a:moveTo>
                <a:lnTo>
                  <a:pt x="2000" y="10"/>
                </a:lnTo>
                <a:lnTo>
                  <a:pt x="2000" y="0"/>
                </a:lnTo>
                <a:lnTo>
                  <a:pt x="2039" y="0"/>
                </a:lnTo>
                <a:lnTo>
                  <a:pt x="2039" y="10"/>
                </a:lnTo>
                <a:close/>
                <a:moveTo>
                  <a:pt x="1971" y="10"/>
                </a:moveTo>
                <a:lnTo>
                  <a:pt x="1933" y="10"/>
                </a:lnTo>
                <a:lnTo>
                  <a:pt x="1933" y="0"/>
                </a:lnTo>
                <a:lnTo>
                  <a:pt x="1971" y="0"/>
                </a:lnTo>
                <a:lnTo>
                  <a:pt x="1971" y="10"/>
                </a:lnTo>
                <a:close/>
                <a:moveTo>
                  <a:pt x="1904" y="10"/>
                </a:moveTo>
                <a:lnTo>
                  <a:pt x="1865" y="10"/>
                </a:lnTo>
                <a:lnTo>
                  <a:pt x="1865" y="0"/>
                </a:lnTo>
                <a:lnTo>
                  <a:pt x="1904" y="0"/>
                </a:lnTo>
                <a:lnTo>
                  <a:pt x="1904" y="10"/>
                </a:lnTo>
                <a:close/>
                <a:moveTo>
                  <a:pt x="1837" y="10"/>
                </a:moveTo>
                <a:lnTo>
                  <a:pt x="1798" y="10"/>
                </a:lnTo>
                <a:lnTo>
                  <a:pt x="1798" y="0"/>
                </a:lnTo>
                <a:lnTo>
                  <a:pt x="1837" y="0"/>
                </a:lnTo>
                <a:lnTo>
                  <a:pt x="1837" y="10"/>
                </a:lnTo>
                <a:close/>
                <a:moveTo>
                  <a:pt x="1769" y="10"/>
                </a:moveTo>
                <a:lnTo>
                  <a:pt x="1731" y="10"/>
                </a:lnTo>
                <a:lnTo>
                  <a:pt x="1731" y="0"/>
                </a:lnTo>
                <a:lnTo>
                  <a:pt x="1769" y="0"/>
                </a:lnTo>
                <a:lnTo>
                  <a:pt x="1769" y="10"/>
                </a:lnTo>
                <a:close/>
                <a:moveTo>
                  <a:pt x="1702" y="10"/>
                </a:moveTo>
                <a:lnTo>
                  <a:pt x="1663" y="10"/>
                </a:lnTo>
                <a:lnTo>
                  <a:pt x="1663" y="0"/>
                </a:lnTo>
                <a:lnTo>
                  <a:pt x="1702" y="0"/>
                </a:lnTo>
                <a:lnTo>
                  <a:pt x="1702" y="10"/>
                </a:lnTo>
                <a:close/>
                <a:moveTo>
                  <a:pt x="1635" y="10"/>
                </a:moveTo>
                <a:lnTo>
                  <a:pt x="1596" y="10"/>
                </a:lnTo>
                <a:lnTo>
                  <a:pt x="1596" y="0"/>
                </a:lnTo>
                <a:lnTo>
                  <a:pt x="1635" y="0"/>
                </a:lnTo>
                <a:lnTo>
                  <a:pt x="1635" y="10"/>
                </a:lnTo>
                <a:close/>
                <a:moveTo>
                  <a:pt x="1567" y="10"/>
                </a:moveTo>
                <a:lnTo>
                  <a:pt x="1529" y="10"/>
                </a:lnTo>
                <a:lnTo>
                  <a:pt x="1529" y="0"/>
                </a:lnTo>
                <a:lnTo>
                  <a:pt x="1567" y="0"/>
                </a:lnTo>
                <a:lnTo>
                  <a:pt x="1567" y="10"/>
                </a:lnTo>
                <a:close/>
                <a:moveTo>
                  <a:pt x="1500" y="10"/>
                </a:moveTo>
                <a:lnTo>
                  <a:pt x="1461" y="10"/>
                </a:lnTo>
                <a:lnTo>
                  <a:pt x="1461" y="0"/>
                </a:lnTo>
                <a:lnTo>
                  <a:pt x="1500" y="0"/>
                </a:lnTo>
                <a:lnTo>
                  <a:pt x="1500" y="10"/>
                </a:lnTo>
                <a:close/>
                <a:moveTo>
                  <a:pt x="1432" y="10"/>
                </a:moveTo>
                <a:lnTo>
                  <a:pt x="1394" y="10"/>
                </a:lnTo>
                <a:lnTo>
                  <a:pt x="1394" y="0"/>
                </a:lnTo>
                <a:lnTo>
                  <a:pt x="1432" y="0"/>
                </a:lnTo>
                <a:lnTo>
                  <a:pt x="1432" y="10"/>
                </a:lnTo>
                <a:close/>
                <a:moveTo>
                  <a:pt x="1365" y="10"/>
                </a:moveTo>
                <a:lnTo>
                  <a:pt x="1327" y="10"/>
                </a:lnTo>
                <a:lnTo>
                  <a:pt x="1327" y="0"/>
                </a:lnTo>
                <a:lnTo>
                  <a:pt x="1365" y="0"/>
                </a:lnTo>
                <a:lnTo>
                  <a:pt x="1365" y="10"/>
                </a:lnTo>
                <a:close/>
                <a:moveTo>
                  <a:pt x="1298" y="10"/>
                </a:moveTo>
                <a:lnTo>
                  <a:pt x="1259" y="10"/>
                </a:lnTo>
                <a:lnTo>
                  <a:pt x="1259" y="0"/>
                </a:lnTo>
                <a:lnTo>
                  <a:pt x="1298" y="0"/>
                </a:lnTo>
                <a:lnTo>
                  <a:pt x="1298" y="10"/>
                </a:lnTo>
                <a:close/>
                <a:moveTo>
                  <a:pt x="1230" y="10"/>
                </a:moveTo>
                <a:lnTo>
                  <a:pt x="1192" y="10"/>
                </a:lnTo>
                <a:lnTo>
                  <a:pt x="1192" y="0"/>
                </a:lnTo>
                <a:lnTo>
                  <a:pt x="1230" y="0"/>
                </a:lnTo>
                <a:lnTo>
                  <a:pt x="1230" y="10"/>
                </a:lnTo>
                <a:close/>
                <a:moveTo>
                  <a:pt x="1163" y="10"/>
                </a:moveTo>
                <a:lnTo>
                  <a:pt x="1124" y="10"/>
                </a:lnTo>
                <a:lnTo>
                  <a:pt x="1124" y="0"/>
                </a:lnTo>
                <a:lnTo>
                  <a:pt x="1163" y="0"/>
                </a:lnTo>
                <a:lnTo>
                  <a:pt x="1163" y="10"/>
                </a:lnTo>
                <a:close/>
                <a:moveTo>
                  <a:pt x="1096" y="10"/>
                </a:moveTo>
                <a:lnTo>
                  <a:pt x="1057" y="10"/>
                </a:lnTo>
                <a:lnTo>
                  <a:pt x="1057" y="0"/>
                </a:lnTo>
                <a:lnTo>
                  <a:pt x="1096" y="0"/>
                </a:lnTo>
                <a:lnTo>
                  <a:pt x="1096" y="10"/>
                </a:lnTo>
                <a:close/>
                <a:moveTo>
                  <a:pt x="1028" y="10"/>
                </a:moveTo>
                <a:lnTo>
                  <a:pt x="990" y="10"/>
                </a:lnTo>
                <a:lnTo>
                  <a:pt x="990" y="0"/>
                </a:lnTo>
                <a:lnTo>
                  <a:pt x="1028" y="0"/>
                </a:lnTo>
                <a:lnTo>
                  <a:pt x="1028" y="10"/>
                </a:lnTo>
                <a:close/>
                <a:moveTo>
                  <a:pt x="961" y="10"/>
                </a:moveTo>
                <a:lnTo>
                  <a:pt x="922" y="10"/>
                </a:lnTo>
                <a:lnTo>
                  <a:pt x="922" y="0"/>
                </a:lnTo>
                <a:lnTo>
                  <a:pt x="961" y="0"/>
                </a:lnTo>
                <a:lnTo>
                  <a:pt x="961" y="10"/>
                </a:lnTo>
                <a:close/>
                <a:moveTo>
                  <a:pt x="894" y="10"/>
                </a:moveTo>
                <a:lnTo>
                  <a:pt x="855" y="10"/>
                </a:lnTo>
                <a:lnTo>
                  <a:pt x="855" y="0"/>
                </a:lnTo>
                <a:lnTo>
                  <a:pt x="894" y="0"/>
                </a:lnTo>
                <a:lnTo>
                  <a:pt x="894" y="10"/>
                </a:lnTo>
                <a:close/>
                <a:moveTo>
                  <a:pt x="826" y="10"/>
                </a:moveTo>
                <a:lnTo>
                  <a:pt x="788" y="10"/>
                </a:lnTo>
                <a:lnTo>
                  <a:pt x="788" y="0"/>
                </a:lnTo>
                <a:lnTo>
                  <a:pt x="826" y="0"/>
                </a:lnTo>
                <a:lnTo>
                  <a:pt x="826" y="10"/>
                </a:lnTo>
                <a:close/>
                <a:moveTo>
                  <a:pt x="759" y="10"/>
                </a:moveTo>
                <a:lnTo>
                  <a:pt x="720" y="10"/>
                </a:lnTo>
                <a:lnTo>
                  <a:pt x="720" y="0"/>
                </a:lnTo>
                <a:lnTo>
                  <a:pt x="759" y="0"/>
                </a:lnTo>
                <a:lnTo>
                  <a:pt x="759" y="10"/>
                </a:lnTo>
                <a:close/>
                <a:moveTo>
                  <a:pt x="691" y="10"/>
                </a:moveTo>
                <a:lnTo>
                  <a:pt x="653" y="10"/>
                </a:lnTo>
                <a:lnTo>
                  <a:pt x="653" y="0"/>
                </a:lnTo>
                <a:lnTo>
                  <a:pt x="691" y="0"/>
                </a:lnTo>
                <a:lnTo>
                  <a:pt x="691" y="10"/>
                </a:lnTo>
                <a:close/>
                <a:moveTo>
                  <a:pt x="624" y="10"/>
                </a:moveTo>
                <a:lnTo>
                  <a:pt x="586" y="10"/>
                </a:lnTo>
                <a:lnTo>
                  <a:pt x="586" y="0"/>
                </a:lnTo>
                <a:lnTo>
                  <a:pt x="624" y="0"/>
                </a:lnTo>
                <a:lnTo>
                  <a:pt x="624" y="10"/>
                </a:lnTo>
                <a:close/>
                <a:moveTo>
                  <a:pt x="557" y="10"/>
                </a:moveTo>
                <a:lnTo>
                  <a:pt x="518" y="10"/>
                </a:lnTo>
                <a:lnTo>
                  <a:pt x="518" y="0"/>
                </a:lnTo>
                <a:lnTo>
                  <a:pt x="557" y="0"/>
                </a:lnTo>
                <a:lnTo>
                  <a:pt x="557" y="10"/>
                </a:lnTo>
                <a:close/>
                <a:moveTo>
                  <a:pt x="489" y="10"/>
                </a:moveTo>
                <a:lnTo>
                  <a:pt x="451" y="10"/>
                </a:lnTo>
                <a:lnTo>
                  <a:pt x="451" y="0"/>
                </a:lnTo>
                <a:lnTo>
                  <a:pt x="489" y="0"/>
                </a:lnTo>
                <a:lnTo>
                  <a:pt x="489" y="10"/>
                </a:lnTo>
                <a:close/>
                <a:moveTo>
                  <a:pt x="422" y="10"/>
                </a:moveTo>
                <a:lnTo>
                  <a:pt x="384" y="10"/>
                </a:lnTo>
                <a:lnTo>
                  <a:pt x="384" y="0"/>
                </a:lnTo>
                <a:lnTo>
                  <a:pt x="422" y="0"/>
                </a:lnTo>
                <a:lnTo>
                  <a:pt x="422" y="10"/>
                </a:lnTo>
                <a:close/>
                <a:moveTo>
                  <a:pt x="355" y="10"/>
                </a:moveTo>
                <a:lnTo>
                  <a:pt x="316" y="10"/>
                </a:lnTo>
                <a:lnTo>
                  <a:pt x="316" y="0"/>
                </a:lnTo>
                <a:lnTo>
                  <a:pt x="355" y="0"/>
                </a:lnTo>
                <a:lnTo>
                  <a:pt x="355" y="10"/>
                </a:lnTo>
                <a:close/>
                <a:moveTo>
                  <a:pt x="287" y="10"/>
                </a:moveTo>
                <a:lnTo>
                  <a:pt x="249" y="10"/>
                </a:lnTo>
                <a:lnTo>
                  <a:pt x="249" y="0"/>
                </a:lnTo>
                <a:lnTo>
                  <a:pt x="287" y="0"/>
                </a:lnTo>
                <a:lnTo>
                  <a:pt x="287" y="10"/>
                </a:lnTo>
                <a:close/>
                <a:moveTo>
                  <a:pt x="220" y="10"/>
                </a:moveTo>
                <a:lnTo>
                  <a:pt x="182" y="10"/>
                </a:lnTo>
                <a:lnTo>
                  <a:pt x="182" y="0"/>
                </a:lnTo>
                <a:lnTo>
                  <a:pt x="220" y="0"/>
                </a:lnTo>
                <a:lnTo>
                  <a:pt x="220" y="10"/>
                </a:lnTo>
                <a:close/>
                <a:moveTo>
                  <a:pt x="153" y="10"/>
                </a:moveTo>
                <a:lnTo>
                  <a:pt x="114" y="10"/>
                </a:lnTo>
                <a:lnTo>
                  <a:pt x="114" y="0"/>
                </a:lnTo>
                <a:lnTo>
                  <a:pt x="153" y="0"/>
                </a:lnTo>
                <a:lnTo>
                  <a:pt x="153" y="10"/>
                </a:lnTo>
                <a:close/>
                <a:moveTo>
                  <a:pt x="85" y="10"/>
                </a:moveTo>
                <a:lnTo>
                  <a:pt x="47" y="10"/>
                </a:lnTo>
                <a:lnTo>
                  <a:pt x="47" y="0"/>
                </a:lnTo>
                <a:lnTo>
                  <a:pt x="85" y="0"/>
                </a:lnTo>
                <a:lnTo>
                  <a:pt x="85" y="10"/>
                </a:lnTo>
                <a:close/>
                <a:moveTo>
                  <a:pt x="18" y="10"/>
                </a:moveTo>
                <a:lnTo>
                  <a:pt x="5" y="10"/>
                </a:lnTo>
                <a:lnTo>
                  <a:pt x="10" y="5"/>
                </a:lnTo>
                <a:lnTo>
                  <a:pt x="10" y="31"/>
                </a:lnTo>
                <a:lnTo>
                  <a:pt x="0" y="31"/>
                </a:lnTo>
                <a:lnTo>
                  <a:pt x="0" y="0"/>
                </a:lnTo>
                <a:lnTo>
                  <a:pt x="18" y="0"/>
                </a:lnTo>
                <a:lnTo>
                  <a:pt x="18" y="10"/>
                </a:lnTo>
                <a:close/>
                <a:moveTo>
                  <a:pt x="10" y="60"/>
                </a:moveTo>
                <a:lnTo>
                  <a:pt x="10" y="98"/>
                </a:lnTo>
                <a:lnTo>
                  <a:pt x="0" y="98"/>
                </a:lnTo>
                <a:lnTo>
                  <a:pt x="0" y="60"/>
                </a:lnTo>
                <a:lnTo>
                  <a:pt x="10" y="60"/>
                </a:lnTo>
                <a:close/>
                <a:moveTo>
                  <a:pt x="10" y="127"/>
                </a:moveTo>
                <a:lnTo>
                  <a:pt x="10" y="165"/>
                </a:lnTo>
                <a:lnTo>
                  <a:pt x="0" y="165"/>
                </a:lnTo>
                <a:lnTo>
                  <a:pt x="0" y="127"/>
                </a:lnTo>
                <a:lnTo>
                  <a:pt x="10" y="127"/>
                </a:lnTo>
                <a:close/>
                <a:moveTo>
                  <a:pt x="10" y="194"/>
                </a:moveTo>
                <a:lnTo>
                  <a:pt x="10" y="233"/>
                </a:lnTo>
                <a:lnTo>
                  <a:pt x="0" y="233"/>
                </a:lnTo>
                <a:lnTo>
                  <a:pt x="0" y="194"/>
                </a:lnTo>
                <a:lnTo>
                  <a:pt x="10" y="194"/>
                </a:lnTo>
                <a:close/>
                <a:moveTo>
                  <a:pt x="10" y="262"/>
                </a:moveTo>
                <a:lnTo>
                  <a:pt x="10" y="300"/>
                </a:lnTo>
                <a:lnTo>
                  <a:pt x="0" y="300"/>
                </a:lnTo>
                <a:lnTo>
                  <a:pt x="0" y="262"/>
                </a:lnTo>
                <a:lnTo>
                  <a:pt x="10" y="262"/>
                </a:lnTo>
                <a:close/>
                <a:moveTo>
                  <a:pt x="10" y="329"/>
                </a:moveTo>
                <a:lnTo>
                  <a:pt x="10" y="367"/>
                </a:lnTo>
                <a:lnTo>
                  <a:pt x="0" y="367"/>
                </a:lnTo>
                <a:lnTo>
                  <a:pt x="0" y="329"/>
                </a:lnTo>
                <a:lnTo>
                  <a:pt x="10" y="329"/>
                </a:lnTo>
                <a:close/>
                <a:moveTo>
                  <a:pt x="10" y="396"/>
                </a:moveTo>
                <a:lnTo>
                  <a:pt x="10" y="435"/>
                </a:lnTo>
                <a:lnTo>
                  <a:pt x="0" y="435"/>
                </a:lnTo>
                <a:lnTo>
                  <a:pt x="0" y="396"/>
                </a:lnTo>
                <a:lnTo>
                  <a:pt x="10" y="396"/>
                </a:lnTo>
                <a:close/>
                <a:moveTo>
                  <a:pt x="10" y="464"/>
                </a:moveTo>
                <a:lnTo>
                  <a:pt x="10" y="502"/>
                </a:lnTo>
                <a:lnTo>
                  <a:pt x="0" y="502"/>
                </a:lnTo>
                <a:lnTo>
                  <a:pt x="0" y="464"/>
                </a:lnTo>
                <a:lnTo>
                  <a:pt x="10" y="464"/>
                </a:lnTo>
                <a:close/>
                <a:moveTo>
                  <a:pt x="10" y="531"/>
                </a:moveTo>
                <a:lnTo>
                  <a:pt x="10" y="570"/>
                </a:lnTo>
                <a:lnTo>
                  <a:pt x="0" y="570"/>
                </a:lnTo>
                <a:lnTo>
                  <a:pt x="0" y="531"/>
                </a:lnTo>
                <a:lnTo>
                  <a:pt x="10" y="531"/>
                </a:lnTo>
                <a:close/>
                <a:moveTo>
                  <a:pt x="10" y="598"/>
                </a:moveTo>
                <a:lnTo>
                  <a:pt x="10" y="637"/>
                </a:lnTo>
                <a:lnTo>
                  <a:pt x="0" y="637"/>
                </a:lnTo>
                <a:lnTo>
                  <a:pt x="0" y="598"/>
                </a:lnTo>
                <a:lnTo>
                  <a:pt x="10" y="598"/>
                </a:lnTo>
                <a:close/>
                <a:moveTo>
                  <a:pt x="10" y="666"/>
                </a:moveTo>
                <a:lnTo>
                  <a:pt x="10" y="704"/>
                </a:lnTo>
                <a:lnTo>
                  <a:pt x="0" y="704"/>
                </a:lnTo>
                <a:lnTo>
                  <a:pt x="0" y="666"/>
                </a:lnTo>
                <a:lnTo>
                  <a:pt x="10" y="666"/>
                </a:lnTo>
                <a:close/>
                <a:moveTo>
                  <a:pt x="10" y="733"/>
                </a:moveTo>
                <a:lnTo>
                  <a:pt x="10" y="772"/>
                </a:lnTo>
                <a:lnTo>
                  <a:pt x="0" y="772"/>
                </a:lnTo>
                <a:lnTo>
                  <a:pt x="0" y="733"/>
                </a:lnTo>
                <a:lnTo>
                  <a:pt x="10" y="733"/>
                </a:lnTo>
                <a:close/>
                <a:moveTo>
                  <a:pt x="10" y="801"/>
                </a:moveTo>
                <a:lnTo>
                  <a:pt x="10" y="839"/>
                </a:lnTo>
                <a:lnTo>
                  <a:pt x="0" y="839"/>
                </a:lnTo>
                <a:lnTo>
                  <a:pt x="0" y="801"/>
                </a:lnTo>
                <a:lnTo>
                  <a:pt x="10" y="801"/>
                </a:lnTo>
                <a:close/>
                <a:moveTo>
                  <a:pt x="10" y="868"/>
                </a:moveTo>
                <a:lnTo>
                  <a:pt x="10" y="907"/>
                </a:lnTo>
                <a:lnTo>
                  <a:pt x="0" y="907"/>
                </a:lnTo>
                <a:lnTo>
                  <a:pt x="0" y="868"/>
                </a:lnTo>
                <a:lnTo>
                  <a:pt x="10" y="868"/>
                </a:lnTo>
                <a:close/>
                <a:moveTo>
                  <a:pt x="10" y="935"/>
                </a:moveTo>
                <a:lnTo>
                  <a:pt x="10" y="974"/>
                </a:lnTo>
                <a:lnTo>
                  <a:pt x="0" y="974"/>
                </a:lnTo>
                <a:lnTo>
                  <a:pt x="0" y="935"/>
                </a:lnTo>
                <a:lnTo>
                  <a:pt x="10" y="935"/>
                </a:lnTo>
                <a:close/>
                <a:moveTo>
                  <a:pt x="10" y="1003"/>
                </a:moveTo>
                <a:lnTo>
                  <a:pt x="10" y="1041"/>
                </a:lnTo>
                <a:lnTo>
                  <a:pt x="0" y="1041"/>
                </a:lnTo>
                <a:lnTo>
                  <a:pt x="0" y="1003"/>
                </a:lnTo>
                <a:lnTo>
                  <a:pt x="10" y="1003"/>
                </a:lnTo>
                <a:close/>
                <a:moveTo>
                  <a:pt x="10" y="1070"/>
                </a:moveTo>
                <a:lnTo>
                  <a:pt x="10" y="1109"/>
                </a:lnTo>
                <a:lnTo>
                  <a:pt x="0" y="1109"/>
                </a:lnTo>
                <a:lnTo>
                  <a:pt x="0" y="1070"/>
                </a:lnTo>
                <a:lnTo>
                  <a:pt x="10" y="1070"/>
                </a:lnTo>
                <a:close/>
                <a:moveTo>
                  <a:pt x="10" y="1138"/>
                </a:moveTo>
                <a:lnTo>
                  <a:pt x="10" y="1176"/>
                </a:lnTo>
                <a:lnTo>
                  <a:pt x="0" y="1176"/>
                </a:lnTo>
                <a:lnTo>
                  <a:pt x="0" y="1138"/>
                </a:lnTo>
                <a:lnTo>
                  <a:pt x="10" y="1138"/>
                </a:lnTo>
                <a:close/>
                <a:moveTo>
                  <a:pt x="10" y="1205"/>
                </a:moveTo>
                <a:lnTo>
                  <a:pt x="10" y="1244"/>
                </a:lnTo>
                <a:lnTo>
                  <a:pt x="0" y="1244"/>
                </a:lnTo>
                <a:lnTo>
                  <a:pt x="0" y="1205"/>
                </a:lnTo>
                <a:lnTo>
                  <a:pt x="10" y="1205"/>
                </a:lnTo>
                <a:close/>
                <a:moveTo>
                  <a:pt x="10" y="1272"/>
                </a:moveTo>
                <a:lnTo>
                  <a:pt x="10" y="1311"/>
                </a:lnTo>
                <a:lnTo>
                  <a:pt x="0" y="1311"/>
                </a:lnTo>
                <a:lnTo>
                  <a:pt x="0" y="1272"/>
                </a:lnTo>
                <a:lnTo>
                  <a:pt x="10" y="1272"/>
                </a:lnTo>
                <a:close/>
                <a:moveTo>
                  <a:pt x="10" y="1340"/>
                </a:moveTo>
                <a:lnTo>
                  <a:pt x="10" y="1378"/>
                </a:lnTo>
                <a:lnTo>
                  <a:pt x="0" y="1378"/>
                </a:lnTo>
                <a:lnTo>
                  <a:pt x="0" y="1340"/>
                </a:lnTo>
                <a:lnTo>
                  <a:pt x="10" y="1340"/>
                </a:lnTo>
                <a:close/>
                <a:moveTo>
                  <a:pt x="10" y="1407"/>
                </a:moveTo>
                <a:lnTo>
                  <a:pt x="10" y="1446"/>
                </a:lnTo>
                <a:lnTo>
                  <a:pt x="0" y="1446"/>
                </a:lnTo>
                <a:lnTo>
                  <a:pt x="0" y="1407"/>
                </a:lnTo>
                <a:lnTo>
                  <a:pt x="10" y="1407"/>
                </a:lnTo>
                <a:close/>
                <a:moveTo>
                  <a:pt x="10" y="1475"/>
                </a:moveTo>
                <a:lnTo>
                  <a:pt x="10" y="1513"/>
                </a:lnTo>
                <a:lnTo>
                  <a:pt x="0" y="1513"/>
                </a:lnTo>
                <a:lnTo>
                  <a:pt x="0" y="1475"/>
                </a:lnTo>
                <a:lnTo>
                  <a:pt x="10" y="1475"/>
                </a:lnTo>
                <a:close/>
                <a:moveTo>
                  <a:pt x="10" y="1542"/>
                </a:moveTo>
                <a:lnTo>
                  <a:pt x="10" y="1580"/>
                </a:lnTo>
                <a:lnTo>
                  <a:pt x="0" y="1580"/>
                </a:lnTo>
                <a:lnTo>
                  <a:pt x="0" y="1542"/>
                </a:lnTo>
                <a:lnTo>
                  <a:pt x="10" y="1542"/>
                </a:lnTo>
                <a:close/>
                <a:moveTo>
                  <a:pt x="25" y="1584"/>
                </a:moveTo>
                <a:lnTo>
                  <a:pt x="64" y="1584"/>
                </a:lnTo>
                <a:lnTo>
                  <a:pt x="64" y="1594"/>
                </a:lnTo>
                <a:lnTo>
                  <a:pt x="25" y="1594"/>
                </a:lnTo>
                <a:lnTo>
                  <a:pt x="25" y="1584"/>
                </a:lnTo>
                <a:close/>
                <a:moveTo>
                  <a:pt x="92" y="1584"/>
                </a:moveTo>
                <a:lnTo>
                  <a:pt x="131" y="1584"/>
                </a:lnTo>
                <a:lnTo>
                  <a:pt x="131" y="1594"/>
                </a:lnTo>
                <a:lnTo>
                  <a:pt x="92" y="1594"/>
                </a:lnTo>
                <a:lnTo>
                  <a:pt x="92" y="1584"/>
                </a:lnTo>
                <a:close/>
                <a:moveTo>
                  <a:pt x="160" y="1584"/>
                </a:moveTo>
                <a:lnTo>
                  <a:pt x="198" y="1584"/>
                </a:lnTo>
                <a:lnTo>
                  <a:pt x="198" y="1594"/>
                </a:lnTo>
                <a:lnTo>
                  <a:pt x="160" y="1594"/>
                </a:lnTo>
                <a:lnTo>
                  <a:pt x="160" y="1584"/>
                </a:lnTo>
                <a:close/>
                <a:moveTo>
                  <a:pt x="227" y="1584"/>
                </a:moveTo>
                <a:lnTo>
                  <a:pt x="266" y="1584"/>
                </a:lnTo>
                <a:lnTo>
                  <a:pt x="266" y="1594"/>
                </a:lnTo>
                <a:lnTo>
                  <a:pt x="227" y="1594"/>
                </a:lnTo>
                <a:lnTo>
                  <a:pt x="227" y="1584"/>
                </a:lnTo>
                <a:close/>
                <a:moveTo>
                  <a:pt x="295" y="1584"/>
                </a:moveTo>
                <a:lnTo>
                  <a:pt x="333" y="1584"/>
                </a:lnTo>
                <a:lnTo>
                  <a:pt x="333" y="1594"/>
                </a:lnTo>
                <a:lnTo>
                  <a:pt x="295" y="1594"/>
                </a:lnTo>
                <a:lnTo>
                  <a:pt x="295" y="1584"/>
                </a:lnTo>
                <a:close/>
                <a:moveTo>
                  <a:pt x="362" y="1584"/>
                </a:moveTo>
                <a:lnTo>
                  <a:pt x="400" y="1584"/>
                </a:lnTo>
                <a:lnTo>
                  <a:pt x="400" y="1594"/>
                </a:lnTo>
                <a:lnTo>
                  <a:pt x="362" y="1594"/>
                </a:lnTo>
                <a:lnTo>
                  <a:pt x="362" y="1584"/>
                </a:lnTo>
                <a:close/>
                <a:moveTo>
                  <a:pt x="429" y="1584"/>
                </a:moveTo>
                <a:lnTo>
                  <a:pt x="468" y="1584"/>
                </a:lnTo>
                <a:lnTo>
                  <a:pt x="468" y="1594"/>
                </a:lnTo>
                <a:lnTo>
                  <a:pt x="429" y="1594"/>
                </a:lnTo>
                <a:lnTo>
                  <a:pt x="429" y="1584"/>
                </a:lnTo>
                <a:close/>
                <a:moveTo>
                  <a:pt x="497" y="1584"/>
                </a:moveTo>
                <a:lnTo>
                  <a:pt x="535" y="1584"/>
                </a:lnTo>
                <a:lnTo>
                  <a:pt x="535" y="1594"/>
                </a:lnTo>
                <a:lnTo>
                  <a:pt x="497" y="1594"/>
                </a:lnTo>
                <a:lnTo>
                  <a:pt x="497" y="1584"/>
                </a:lnTo>
                <a:close/>
                <a:moveTo>
                  <a:pt x="564" y="1584"/>
                </a:moveTo>
                <a:lnTo>
                  <a:pt x="603" y="1584"/>
                </a:lnTo>
                <a:lnTo>
                  <a:pt x="603" y="1594"/>
                </a:lnTo>
                <a:lnTo>
                  <a:pt x="564" y="1594"/>
                </a:lnTo>
                <a:lnTo>
                  <a:pt x="564" y="1584"/>
                </a:lnTo>
                <a:close/>
                <a:moveTo>
                  <a:pt x="631" y="1584"/>
                </a:moveTo>
                <a:lnTo>
                  <a:pt x="670" y="1584"/>
                </a:lnTo>
                <a:lnTo>
                  <a:pt x="670" y="1594"/>
                </a:lnTo>
                <a:lnTo>
                  <a:pt x="631" y="1594"/>
                </a:lnTo>
                <a:lnTo>
                  <a:pt x="631" y="1584"/>
                </a:lnTo>
                <a:close/>
                <a:moveTo>
                  <a:pt x="699" y="1584"/>
                </a:moveTo>
                <a:lnTo>
                  <a:pt x="737" y="1584"/>
                </a:lnTo>
                <a:lnTo>
                  <a:pt x="737" y="1594"/>
                </a:lnTo>
                <a:lnTo>
                  <a:pt x="699" y="1594"/>
                </a:lnTo>
                <a:lnTo>
                  <a:pt x="699" y="1584"/>
                </a:lnTo>
                <a:close/>
                <a:moveTo>
                  <a:pt x="766" y="1584"/>
                </a:moveTo>
                <a:lnTo>
                  <a:pt x="805" y="1584"/>
                </a:lnTo>
                <a:lnTo>
                  <a:pt x="805" y="1594"/>
                </a:lnTo>
                <a:lnTo>
                  <a:pt x="766" y="1594"/>
                </a:lnTo>
                <a:lnTo>
                  <a:pt x="766" y="1584"/>
                </a:lnTo>
                <a:close/>
                <a:moveTo>
                  <a:pt x="833" y="1584"/>
                </a:moveTo>
                <a:lnTo>
                  <a:pt x="872" y="1584"/>
                </a:lnTo>
                <a:lnTo>
                  <a:pt x="872" y="1594"/>
                </a:lnTo>
                <a:lnTo>
                  <a:pt x="833" y="1594"/>
                </a:lnTo>
                <a:lnTo>
                  <a:pt x="833" y="1584"/>
                </a:lnTo>
                <a:close/>
                <a:moveTo>
                  <a:pt x="901" y="1584"/>
                </a:moveTo>
                <a:lnTo>
                  <a:pt x="939" y="1584"/>
                </a:lnTo>
                <a:lnTo>
                  <a:pt x="939" y="1594"/>
                </a:lnTo>
                <a:lnTo>
                  <a:pt x="901" y="1594"/>
                </a:lnTo>
                <a:lnTo>
                  <a:pt x="901" y="1584"/>
                </a:lnTo>
                <a:close/>
                <a:moveTo>
                  <a:pt x="968" y="1584"/>
                </a:moveTo>
                <a:lnTo>
                  <a:pt x="1007" y="1584"/>
                </a:lnTo>
                <a:lnTo>
                  <a:pt x="1007" y="1594"/>
                </a:lnTo>
                <a:lnTo>
                  <a:pt x="968" y="1594"/>
                </a:lnTo>
                <a:lnTo>
                  <a:pt x="968" y="1584"/>
                </a:lnTo>
                <a:close/>
                <a:moveTo>
                  <a:pt x="1036" y="1584"/>
                </a:moveTo>
                <a:lnTo>
                  <a:pt x="1074" y="1584"/>
                </a:lnTo>
                <a:lnTo>
                  <a:pt x="1074" y="1594"/>
                </a:lnTo>
                <a:lnTo>
                  <a:pt x="1036" y="1594"/>
                </a:lnTo>
                <a:lnTo>
                  <a:pt x="1036" y="1584"/>
                </a:lnTo>
                <a:close/>
                <a:moveTo>
                  <a:pt x="1103" y="1584"/>
                </a:moveTo>
                <a:lnTo>
                  <a:pt x="1141" y="1584"/>
                </a:lnTo>
                <a:lnTo>
                  <a:pt x="1141" y="1594"/>
                </a:lnTo>
                <a:lnTo>
                  <a:pt x="1103" y="1594"/>
                </a:lnTo>
                <a:lnTo>
                  <a:pt x="1103" y="1584"/>
                </a:lnTo>
                <a:close/>
                <a:moveTo>
                  <a:pt x="1170" y="1584"/>
                </a:moveTo>
                <a:lnTo>
                  <a:pt x="1209" y="1584"/>
                </a:lnTo>
                <a:lnTo>
                  <a:pt x="1209" y="1594"/>
                </a:lnTo>
                <a:lnTo>
                  <a:pt x="1170" y="1594"/>
                </a:lnTo>
                <a:lnTo>
                  <a:pt x="1170" y="1584"/>
                </a:lnTo>
                <a:close/>
                <a:moveTo>
                  <a:pt x="1238" y="1584"/>
                </a:moveTo>
                <a:lnTo>
                  <a:pt x="1276" y="1584"/>
                </a:lnTo>
                <a:lnTo>
                  <a:pt x="1276" y="1594"/>
                </a:lnTo>
                <a:lnTo>
                  <a:pt x="1238" y="1594"/>
                </a:lnTo>
                <a:lnTo>
                  <a:pt x="1238" y="1584"/>
                </a:lnTo>
                <a:close/>
                <a:moveTo>
                  <a:pt x="1305" y="1584"/>
                </a:moveTo>
                <a:lnTo>
                  <a:pt x="1344" y="1584"/>
                </a:lnTo>
                <a:lnTo>
                  <a:pt x="1344" y="1594"/>
                </a:lnTo>
                <a:lnTo>
                  <a:pt x="1305" y="1594"/>
                </a:lnTo>
                <a:lnTo>
                  <a:pt x="1305" y="1584"/>
                </a:lnTo>
                <a:close/>
                <a:moveTo>
                  <a:pt x="1372" y="1584"/>
                </a:moveTo>
                <a:lnTo>
                  <a:pt x="1411" y="1584"/>
                </a:lnTo>
                <a:lnTo>
                  <a:pt x="1411" y="1594"/>
                </a:lnTo>
                <a:lnTo>
                  <a:pt x="1372" y="1594"/>
                </a:lnTo>
                <a:lnTo>
                  <a:pt x="1372" y="1584"/>
                </a:lnTo>
                <a:close/>
                <a:moveTo>
                  <a:pt x="1440" y="1584"/>
                </a:moveTo>
                <a:lnTo>
                  <a:pt x="1478" y="1584"/>
                </a:lnTo>
                <a:lnTo>
                  <a:pt x="1478" y="1594"/>
                </a:lnTo>
                <a:lnTo>
                  <a:pt x="1440" y="1594"/>
                </a:lnTo>
                <a:lnTo>
                  <a:pt x="1440" y="1584"/>
                </a:lnTo>
                <a:close/>
                <a:moveTo>
                  <a:pt x="1507" y="1584"/>
                </a:moveTo>
                <a:lnTo>
                  <a:pt x="1546" y="1584"/>
                </a:lnTo>
                <a:lnTo>
                  <a:pt x="1546" y="1594"/>
                </a:lnTo>
                <a:lnTo>
                  <a:pt x="1507" y="1594"/>
                </a:lnTo>
                <a:lnTo>
                  <a:pt x="1507" y="1584"/>
                </a:lnTo>
                <a:close/>
                <a:moveTo>
                  <a:pt x="1575" y="1584"/>
                </a:moveTo>
                <a:lnTo>
                  <a:pt x="1613" y="1584"/>
                </a:lnTo>
                <a:lnTo>
                  <a:pt x="1613" y="1594"/>
                </a:lnTo>
                <a:lnTo>
                  <a:pt x="1575" y="1594"/>
                </a:lnTo>
                <a:lnTo>
                  <a:pt x="1575" y="1584"/>
                </a:lnTo>
                <a:close/>
                <a:moveTo>
                  <a:pt x="1642" y="1584"/>
                </a:moveTo>
                <a:lnTo>
                  <a:pt x="1680" y="1584"/>
                </a:lnTo>
                <a:lnTo>
                  <a:pt x="1680" y="1594"/>
                </a:lnTo>
                <a:lnTo>
                  <a:pt x="1642" y="1594"/>
                </a:lnTo>
                <a:lnTo>
                  <a:pt x="1642" y="1584"/>
                </a:lnTo>
                <a:close/>
                <a:moveTo>
                  <a:pt x="1709" y="1584"/>
                </a:moveTo>
                <a:lnTo>
                  <a:pt x="1748" y="1584"/>
                </a:lnTo>
                <a:lnTo>
                  <a:pt x="1748" y="1594"/>
                </a:lnTo>
                <a:lnTo>
                  <a:pt x="1709" y="1594"/>
                </a:lnTo>
                <a:lnTo>
                  <a:pt x="1709" y="1584"/>
                </a:lnTo>
                <a:close/>
                <a:moveTo>
                  <a:pt x="1777" y="1584"/>
                </a:moveTo>
                <a:lnTo>
                  <a:pt x="1815" y="1584"/>
                </a:lnTo>
                <a:lnTo>
                  <a:pt x="1815" y="1594"/>
                </a:lnTo>
                <a:lnTo>
                  <a:pt x="1777" y="1594"/>
                </a:lnTo>
                <a:lnTo>
                  <a:pt x="1777" y="1584"/>
                </a:lnTo>
                <a:close/>
                <a:moveTo>
                  <a:pt x="1844" y="1584"/>
                </a:moveTo>
                <a:lnTo>
                  <a:pt x="1882" y="1584"/>
                </a:lnTo>
                <a:lnTo>
                  <a:pt x="1882" y="1594"/>
                </a:lnTo>
                <a:lnTo>
                  <a:pt x="1844" y="1594"/>
                </a:lnTo>
                <a:lnTo>
                  <a:pt x="1844" y="1584"/>
                </a:lnTo>
                <a:close/>
                <a:moveTo>
                  <a:pt x="1911" y="1584"/>
                </a:moveTo>
                <a:lnTo>
                  <a:pt x="1950" y="1584"/>
                </a:lnTo>
                <a:lnTo>
                  <a:pt x="1950" y="1594"/>
                </a:lnTo>
                <a:lnTo>
                  <a:pt x="1911" y="1594"/>
                </a:lnTo>
                <a:lnTo>
                  <a:pt x="1911" y="1584"/>
                </a:lnTo>
                <a:close/>
                <a:moveTo>
                  <a:pt x="1979" y="1584"/>
                </a:moveTo>
                <a:lnTo>
                  <a:pt x="2017" y="1584"/>
                </a:lnTo>
                <a:lnTo>
                  <a:pt x="2017" y="1594"/>
                </a:lnTo>
                <a:lnTo>
                  <a:pt x="1979" y="1594"/>
                </a:lnTo>
                <a:lnTo>
                  <a:pt x="1979" y="1584"/>
                </a:lnTo>
                <a:close/>
                <a:moveTo>
                  <a:pt x="2046" y="1584"/>
                </a:moveTo>
                <a:lnTo>
                  <a:pt x="2084" y="1584"/>
                </a:lnTo>
                <a:lnTo>
                  <a:pt x="2084" y="1594"/>
                </a:lnTo>
                <a:lnTo>
                  <a:pt x="2046" y="1594"/>
                </a:lnTo>
                <a:lnTo>
                  <a:pt x="2046" y="1584"/>
                </a:lnTo>
                <a:close/>
                <a:moveTo>
                  <a:pt x="2113" y="1584"/>
                </a:moveTo>
                <a:lnTo>
                  <a:pt x="2152" y="1584"/>
                </a:lnTo>
                <a:lnTo>
                  <a:pt x="2152" y="1594"/>
                </a:lnTo>
                <a:lnTo>
                  <a:pt x="2113" y="1594"/>
                </a:lnTo>
                <a:lnTo>
                  <a:pt x="2113" y="1584"/>
                </a:lnTo>
                <a:close/>
                <a:moveTo>
                  <a:pt x="2181" y="1584"/>
                </a:moveTo>
                <a:lnTo>
                  <a:pt x="2219" y="1584"/>
                </a:lnTo>
                <a:lnTo>
                  <a:pt x="2219" y="1594"/>
                </a:lnTo>
                <a:lnTo>
                  <a:pt x="2181" y="1594"/>
                </a:lnTo>
                <a:lnTo>
                  <a:pt x="2181" y="1584"/>
                </a:lnTo>
                <a:close/>
                <a:moveTo>
                  <a:pt x="2236" y="1581"/>
                </a:moveTo>
                <a:lnTo>
                  <a:pt x="2236" y="1543"/>
                </a:lnTo>
                <a:lnTo>
                  <a:pt x="2246" y="1543"/>
                </a:lnTo>
                <a:lnTo>
                  <a:pt x="2246" y="1581"/>
                </a:lnTo>
                <a:lnTo>
                  <a:pt x="2236" y="1581"/>
                </a:lnTo>
                <a:close/>
                <a:moveTo>
                  <a:pt x="2236" y="1514"/>
                </a:moveTo>
                <a:lnTo>
                  <a:pt x="2236" y="1476"/>
                </a:lnTo>
                <a:lnTo>
                  <a:pt x="2246" y="1476"/>
                </a:lnTo>
                <a:lnTo>
                  <a:pt x="2246" y="1514"/>
                </a:lnTo>
                <a:lnTo>
                  <a:pt x="2236" y="1514"/>
                </a:lnTo>
                <a:close/>
                <a:moveTo>
                  <a:pt x="2236" y="1447"/>
                </a:moveTo>
                <a:lnTo>
                  <a:pt x="2236" y="1408"/>
                </a:lnTo>
                <a:lnTo>
                  <a:pt x="2246" y="1408"/>
                </a:lnTo>
                <a:lnTo>
                  <a:pt x="2246" y="1447"/>
                </a:lnTo>
                <a:lnTo>
                  <a:pt x="2236" y="1447"/>
                </a:lnTo>
                <a:close/>
                <a:moveTo>
                  <a:pt x="2236" y="1379"/>
                </a:moveTo>
                <a:lnTo>
                  <a:pt x="2236" y="1341"/>
                </a:lnTo>
                <a:lnTo>
                  <a:pt x="2246" y="1341"/>
                </a:lnTo>
                <a:lnTo>
                  <a:pt x="2246" y="1379"/>
                </a:lnTo>
                <a:lnTo>
                  <a:pt x="2236" y="1379"/>
                </a:lnTo>
                <a:close/>
                <a:moveTo>
                  <a:pt x="2236" y="1312"/>
                </a:moveTo>
                <a:lnTo>
                  <a:pt x="2236" y="1274"/>
                </a:lnTo>
                <a:lnTo>
                  <a:pt x="2246" y="1274"/>
                </a:lnTo>
                <a:lnTo>
                  <a:pt x="2246" y="1312"/>
                </a:lnTo>
                <a:lnTo>
                  <a:pt x="2236" y="1312"/>
                </a:lnTo>
                <a:close/>
                <a:moveTo>
                  <a:pt x="2236" y="1245"/>
                </a:moveTo>
                <a:lnTo>
                  <a:pt x="2236" y="1206"/>
                </a:lnTo>
                <a:lnTo>
                  <a:pt x="2246" y="1206"/>
                </a:lnTo>
                <a:lnTo>
                  <a:pt x="2246" y="1245"/>
                </a:lnTo>
                <a:lnTo>
                  <a:pt x="2236" y="1245"/>
                </a:lnTo>
                <a:close/>
                <a:moveTo>
                  <a:pt x="2236" y="1177"/>
                </a:moveTo>
                <a:lnTo>
                  <a:pt x="2236" y="1139"/>
                </a:lnTo>
                <a:lnTo>
                  <a:pt x="2246" y="1139"/>
                </a:lnTo>
                <a:lnTo>
                  <a:pt x="2246" y="1177"/>
                </a:lnTo>
                <a:lnTo>
                  <a:pt x="2236" y="1177"/>
                </a:lnTo>
                <a:close/>
                <a:moveTo>
                  <a:pt x="2236" y="1110"/>
                </a:moveTo>
                <a:lnTo>
                  <a:pt x="2236" y="1071"/>
                </a:lnTo>
                <a:lnTo>
                  <a:pt x="2246" y="1071"/>
                </a:lnTo>
                <a:lnTo>
                  <a:pt x="2246" y="1110"/>
                </a:lnTo>
                <a:lnTo>
                  <a:pt x="2236" y="1110"/>
                </a:lnTo>
                <a:close/>
                <a:moveTo>
                  <a:pt x="2236" y="1043"/>
                </a:moveTo>
                <a:lnTo>
                  <a:pt x="2236" y="1004"/>
                </a:lnTo>
                <a:lnTo>
                  <a:pt x="2246" y="1004"/>
                </a:lnTo>
                <a:lnTo>
                  <a:pt x="2246" y="1043"/>
                </a:lnTo>
                <a:lnTo>
                  <a:pt x="2236" y="1043"/>
                </a:lnTo>
                <a:close/>
                <a:moveTo>
                  <a:pt x="2236" y="975"/>
                </a:moveTo>
                <a:lnTo>
                  <a:pt x="2236" y="937"/>
                </a:lnTo>
                <a:lnTo>
                  <a:pt x="2246" y="937"/>
                </a:lnTo>
                <a:lnTo>
                  <a:pt x="2246" y="975"/>
                </a:lnTo>
                <a:lnTo>
                  <a:pt x="2236" y="975"/>
                </a:lnTo>
                <a:close/>
                <a:moveTo>
                  <a:pt x="2236" y="908"/>
                </a:moveTo>
                <a:lnTo>
                  <a:pt x="2236" y="869"/>
                </a:lnTo>
                <a:lnTo>
                  <a:pt x="2246" y="869"/>
                </a:lnTo>
                <a:lnTo>
                  <a:pt x="2246" y="908"/>
                </a:lnTo>
                <a:lnTo>
                  <a:pt x="2236" y="908"/>
                </a:lnTo>
                <a:close/>
                <a:moveTo>
                  <a:pt x="2236" y="840"/>
                </a:moveTo>
                <a:lnTo>
                  <a:pt x="2236" y="802"/>
                </a:lnTo>
                <a:lnTo>
                  <a:pt x="2246" y="802"/>
                </a:lnTo>
                <a:lnTo>
                  <a:pt x="2246" y="840"/>
                </a:lnTo>
                <a:lnTo>
                  <a:pt x="2236" y="840"/>
                </a:lnTo>
                <a:close/>
                <a:moveTo>
                  <a:pt x="2236" y="773"/>
                </a:moveTo>
                <a:lnTo>
                  <a:pt x="2236" y="734"/>
                </a:lnTo>
                <a:lnTo>
                  <a:pt x="2246" y="734"/>
                </a:lnTo>
                <a:lnTo>
                  <a:pt x="2246" y="773"/>
                </a:lnTo>
                <a:lnTo>
                  <a:pt x="2236" y="773"/>
                </a:lnTo>
                <a:close/>
                <a:moveTo>
                  <a:pt x="2236" y="706"/>
                </a:moveTo>
                <a:lnTo>
                  <a:pt x="2236" y="667"/>
                </a:lnTo>
                <a:lnTo>
                  <a:pt x="2246" y="667"/>
                </a:lnTo>
                <a:lnTo>
                  <a:pt x="2246" y="706"/>
                </a:lnTo>
                <a:lnTo>
                  <a:pt x="2236" y="706"/>
                </a:lnTo>
                <a:close/>
                <a:moveTo>
                  <a:pt x="2236" y="638"/>
                </a:moveTo>
                <a:lnTo>
                  <a:pt x="2236" y="600"/>
                </a:lnTo>
                <a:lnTo>
                  <a:pt x="2246" y="600"/>
                </a:lnTo>
                <a:lnTo>
                  <a:pt x="2246" y="638"/>
                </a:lnTo>
                <a:lnTo>
                  <a:pt x="2236" y="638"/>
                </a:lnTo>
                <a:close/>
                <a:moveTo>
                  <a:pt x="2236" y="571"/>
                </a:moveTo>
                <a:lnTo>
                  <a:pt x="2236" y="532"/>
                </a:lnTo>
                <a:lnTo>
                  <a:pt x="2246" y="532"/>
                </a:lnTo>
                <a:lnTo>
                  <a:pt x="2246" y="571"/>
                </a:lnTo>
                <a:lnTo>
                  <a:pt x="2236" y="571"/>
                </a:lnTo>
                <a:close/>
                <a:moveTo>
                  <a:pt x="2236" y="503"/>
                </a:moveTo>
                <a:lnTo>
                  <a:pt x="2236" y="465"/>
                </a:lnTo>
                <a:lnTo>
                  <a:pt x="2246" y="465"/>
                </a:lnTo>
                <a:lnTo>
                  <a:pt x="2246" y="503"/>
                </a:lnTo>
                <a:lnTo>
                  <a:pt x="2236" y="503"/>
                </a:lnTo>
                <a:close/>
                <a:moveTo>
                  <a:pt x="2236" y="436"/>
                </a:moveTo>
                <a:lnTo>
                  <a:pt x="2236" y="397"/>
                </a:lnTo>
                <a:lnTo>
                  <a:pt x="2246" y="397"/>
                </a:lnTo>
                <a:lnTo>
                  <a:pt x="2246" y="436"/>
                </a:lnTo>
                <a:lnTo>
                  <a:pt x="2236" y="436"/>
                </a:lnTo>
                <a:close/>
                <a:moveTo>
                  <a:pt x="2236" y="369"/>
                </a:moveTo>
                <a:lnTo>
                  <a:pt x="2236" y="330"/>
                </a:lnTo>
                <a:lnTo>
                  <a:pt x="2246" y="330"/>
                </a:lnTo>
                <a:lnTo>
                  <a:pt x="2246" y="369"/>
                </a:lnTo>
                <a:lnTo>
                  <a:pt x="2236" y="369"/>
                </a:lnTo>
                <a:close/>
                <a:moveTo>
                  <a:pt x="2236" y="301"/>
                </a:moveTo>
                <a:lnTo>
                  <a:pt x="2236" y="263"/>
                </a:lnTo>
                <a:lnTo>
                  <a:pt x="2246" y="263"/>
                </a:lnTo>
                <a:lnTo>
                  <a:pt x="2246" y="301"/>
                </a:lnTo>
                <a:lnTo>
                  <a:pt x="2236" y="301"/>
                </a:lnTo>
                <a:close/>
                <a:moveTo>
                  <a:pt x="2236" y="234"/>
                </a:moveTo>
                <a:lnTo>
                  <a:pt x="2236" y="195"/>
                </a:lnTo>
                <a:lnTo>
                  <a:pt x="2246" y="195"/>
                </a:lnTo>
                <a:lnTo>
                  <a:pt x="2246" y="234"/>
                </a:lnTo>
                <a:lnTo>
                  <a:pt x="2236" y="234"/>
                </a:lnTo>
                <a:close/>
                <a:moveTo>
                  <a:pt x="2236" y="166"/>
                </a:moveTo>
                <a:lnTo>
                  <a:pt x="2236" y="128"/>
                </a:lnTo>
                <a:lnTo>
                  <a:pt x="2246" y="128"/>
                </a:lnTo>
                <a:lnTo>
                  <a:pt x="2246" y="166"/>
                </a:lnTo>
                <a:lnTo>
                  <a:pt x="2236" y="166"/>
                </a:lnTo>
                <a:close/>
                <a:moveTo>
                  <a:pt x="2236" y="99"/>
                </a:moveTo>
                <a:lnTo>
                  <a:pt x="2236" y="61"/>
                </a:lnTo>
                <a:lnTo>
                  <a:pt x="2246" y="61"/>
                </a:lnTo>
                <a:lnTo>
                  <a:pt x="2246" y="99"/>
                </a:lnTo>
                <a:lnTo>
                  <a:pt x="2236" y="99"/>
                </a:lnTo>
                <a:close/>
                <a:moveTo>
                  <a:pt x="2236" y="32"/>
                </a:moveTo>
                <a:lnTo>
                  <a:pt x="2236" y="5"/>
                </a:lnTo>
                <a:lnTo>
                  <a:pt x="2246" y="5"/>
                </a:lnTo>
                <a:lnTo>
                  <a:pt x="2246" y="32"/>
                </a:lnTo>
                <a:lnTo>
                  <a:pt x="2236" y="32"/>
                </a:ln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FF0000"/>
            </a:solidFill>
            <a:prstDash val="solid"/>
            <a:bevel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3" name="Group 28"/>
          <p:cNvGrpSpPr>
            <a:grpSpLocks/>
          </p:cNvGrpSpPr>
          <p:nvPr/>
        </p:nvGrpSpPr>
        <p:grpSpPr bwMode="auto">
          <a:xfrm>
            <a:off x="3970700" y="2276872"/>
            <a:ext cx="351305" cy="538612"/>
            <a:chOff x="2035" y="931"/>
            <a:chExt cx="219" cy="330"/>
          </a:xfrm>
        </p:grpSpPr>
        <p:sp>
          <p:nvSpPr>
            <p:cNvPr id="13" name="Freeform 26"/>
            <p:cNvSpPr>
              <a:spLocks/>
            </p:cNvSpPr>
            <p:nvPr/>
          </p:nvSpPr>
          <p:spPr bwMode="auto">
            <a:xfrm>
              <a:off x="2035" y="931"/>
              <a:ext cx="219" cy="330"/>
            </a:xfrm>
            <a:custGeom>
              <a:avLst/>
              <a:gdLst/>
              <a:ahLst/>
              <a:cxnLst>
                <a:cxn ang="0">
                  <a:pos x="219" y="165"/>
                </a:cxn>
                <a:cxn ang="0">
                  <a:pos x="0" y="0"/>
                </a:cxn>
                <a:cxn ang="0">
                  <a:pos x="0" y="330"/>
                </a:cxn>
                <a:cxn ang="0">
                  <a:pos x="219" y="165"/>
                </a:cxn>
              </a:cxnLst>
              <a:rect l="0" t="0" r="r" b="b"/>
              <a:pathLst>
                <a:path w="219" h="330">
                  <a:moveTo>
                    <a:pt x="219" y="165"/>
                  </a:moveTo>
                  <a:lnTo>
                    <a:pt x="0" y="0"/>
                  </a:lnTo>
                  <a:lnTo>
                    <a:pt x="0" y="330"/>
                  </a:lnTo>
                  <a:lnTo>
                    <a:pt x="219" y="16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4" name="Freeform 27"/>
            <p:cNvSpPr>
              <a:spLocks/>
            </p:cNvSpPr>
            <p:nvPr/>
          </p:nvSpPr>
          <p:spPr bwMode="auto">
            <a:xfrm>
              <a:off x="2035" y="931"/>
              <a:ext cx="219" cy="330"/>
            </a:xfrm>
            <a:custGeom>
              <a:avLst/>
              <a:gdLst/>
              <a:ahLst/>
              <a:cxnLst>
                <a:cxn ang="0">
                  <a:pos x="219" y="165"/>
                </a:cxn>
                <a:cxn ang="0">
                  <a:pos x="0" y="0"/>
                </a:cxn>
                <a:cxn ang="0">
                  <a:pos x="0" y="330"/>
                </a:cxn>
                <a:cxn ang="0">
                  <a:pos x="219" y="165"/>
                </a:cxn>
              </a:cxnLst>
              <a:rect l="0" t="0" r="r" b="b"/>
              <a:pathLst>
                <a:path w="219" h="330">
                  <a:moveTo>
                    <a:pt x="219" y="165"/>
                  </a:moveTo>
                  <a:lnTo>
                    <a:pt x="0" y="0"/>
                  </a:lnTo>
                  <a:lnTo>
                    <a:pt x="0" y="330"/>
                  </a:lnTo>
                  <a:lnTo>
                    <a:pt x="219" y="165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15" name="Rectangle 29"/>
          <p:cNvSpPr>
            <a:spLocks noChangeArrowheads="1"/>
          </p:cNvSpPr>
          <p:nvPr/>
        </p:nvSpPr>
        <p:spPr bwMode="auto">
          <a:xfrm>
            <a:off x="3994761" y="2471098"/>
            <a:ext cx="23564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100" b="1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Drv</a:t>
            </a:r>
            <a:endParaRPr lang="en-US" altLang="ja-JP" sz="20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30"/>
          <p:cNvSpPr>
            <a:spLocks noChangeShapeType="1"/>
          </p:cNvSpPr>
          <p:nvPr/>
        </p:nvSpPr>
        <p:spPr bwMode="auto">
          <a:xfrm>
            <a:off x="4322004" y="2547810"/>
            <a:ext cx="259870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>
            <a:off x="4846556" y="2719185"/>
            <a:ext cx="0" cy="27257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" name="Line 32"/>
          <p:cNvSpPr>
            <a:spLocks noChangeShapeType="1"/>
          </p:cNvSpPr>
          <p:nvPr/>
        </p:nvSpPr>
        <p:spPr bwMode="auto">
          <a:xfrm>
            <a:off x="4581874" y="2458041"/>
            <a:ext cx="0" cy="17790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" name="Line 33"/>
          <p:cNvSpPr>
            <a:spLocks noChangeShapeType="1"/>
          </p:cNvSpPr>
          <p:nvPr/>
        </p:nvSpPr>
        <p:spPr bwMode="auto">
          <a:xfrm>
            <a:off x="4671704" y="2458041"/>
            <a:ext cx="0" cy="17790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" name="Line 34"/>
          <p:cNvSpPr>
            <a:spLocks noChangeShapeType="1"/>
          </p:cNvSpPr>
          <p:nvPr/>
        </p:nvSpPr>
        <p:spPr bwMode="auto">
          <a:xfrm>
            <a:off x="4671704" y="2547810"/>
            <a:ext cx="173246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8" name="Group 37"/>
          <p:cNvGrpSpPr>
            <a:grpSpLocks/>
          </p:cNvGrpSpPr>
          <p:nvPr/>
        </p:nvGrpSpPr>
        <p:grpSpPr bwMode="auto">
          <a:xfrm>
            <a:off x="4758327" y="2369904"/>
            <a:ext cx="173246" cy="88137"/>
            <a:chOff x="2526" y="988"/>
            <a:chExt cx="108" cy="54"/>
          </a:xfrm>
        </p:grpSpPr>
        <p:sp>
          <p:nvSpPr>
            <p:cNvPr id="22" name="Oval 35"/>
            <p:cNvSpPr>
              <a:spLocks noChangeArrowheads="1"/>
            </p:cNvSpPr>
            <p:nvPr/>
          </p:nvSpPr>
          <p:spPr bwMode="auto">
            <a:xfrm>
              <a:off x="2526" y="988"/>
              <a:ext cx="108" cy="54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3" name="Oval 36"/>
            <p:cNvSpPr>
              <a:spLocks noChangeArrowheads="1"/>
            </p:cNvSpPr>
            <p:nvPr/>
          </p:nvSpPr>
          <p:spPr bwMode="auto">
            <a:xfrm>
              <a:off x="2526" y="988"/>
              <a:ext cx="108" cy="5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12" name="Group 40"/>
          <p:cNvGrpSpPr>
            <a:grpSpLocks/>
          </p:cNvGrpSpPr>
          <p:nvPr/>
        </p:nvGrpSpPr>
        <p:grpSpPr bwMode="auto">
          <a:xfrm>
            <a:off x="4758327" y="2281768"/>
            <a:ext cx="173246" cy="88137"/>
            <a:chOff x="2526" y="934"/>
            <a:chExt cx="108" cy="54"/>
          </a:xfrm>
        </p:grpSpPr>
        <p:sp>
          <p:nvSpPr>
            <p:cNvPr id="25" name="Oval 38"/>
            <p:cNvSpPr>
              <a:spLocks noChangeArrowheads="1"/>
            </p:cNvSpPr>
            <p:nvPr/>
          </p:nvSpPr>
          <p:spPr bwMode="auto">
            <a:xfrm>
              <a:off x="2526" y="934"/>
              <a:ext cx="108" cy="54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6" name="Oval 39"/>
            <p:cNvSpPr>
              <a:spLocks noChangeArrowheads="1"/>
            </p:cNvSpPr>
            <p:nvPr/>
          </p:nvSpPr>
          <p:spPr bwMode="auto">
            <a:xfrm>
              <a:off x="2526" y="934"/>
              <a:ext cx="108" cy="5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21" name="Group 43"/>
          <p:cNvGrpSpPr>
            <a:grpSpLocks/>
          </p:cNvGrpSpPr>
          <p:nvPr/>
        </p:nvGrpSpPr>
        <p:grpSpPr bwMode="auto">
          <a:xfrm>
            <a:off x="4758327" y="2192000"/>
            <a:ext cx="173246" cy="89769"/>
            <a:chOff x="2526" y="879"/>
            <a:chExt cx="108" cy="55"/>
          </a:xfrm>
        </p:grpSpPr>
        <p:sp>
          <p:nvSpPr>
            <p:cNvPr id="28" name="Oval 41"/>
            <p:cNvSpPr>
              <a:spLocks noChangeArrowheads="1"/>
            </p:cNvSpPr>
            <p:nvPr/>
          </p:nvSpPr>
          <p:spPr bwMode="auto">
            <a:xfrm>
              <a:off x="2526" y="879"/>
              <a:ext cx="108" cy="5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" name="Oval 42"/>
            <p:cNvSpPr>
              <a:spLocks noChangeArrowheads="1"/>
            </p:cNvSpPr>
            <p:nvPr/>
          </p:nvSpPr>
          <p:spPr bwMode="auto">
            <a:xfrm>
              <a:off x="2526" y="879"/>
              <a:ext cx="108" cy="55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30" name="Line 44"/>
          <p:cNvSpPr>
            <a:spLocks noChangeShapeType="1"/>
          </p:cNvSpPr>
          <p:nvPr/>
        </p:nvSpPr>
        <p:spPr bwMode="auto">
          <a:xfrm>
            <a:off x="4846556" y="1834557"/>
            <a:ext cx="0" cy="35744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24" name="Group 47"/>
          <p:cNvGrpSpPr>
            <a:grpSpLocks/>
          </p:cNvGrpSpPr>
          <p:nvPr/>
        </p:nvGrpSpPr>
        <p:grpSpPr bwMode="auto">
          <a:xfrm>
            <a:off x="4671704" y="2991756"/>
            <a:ext cx="348097" cy="267673"/>
            <a:chOff x="2472" y="1369"/>
            <a:chExt cx="217" cy="164"/>
          </a:xfrm>
        </p:grpSpPr>
        <p:sp>
          <p:nvSpPr>
            <p:cNvPr id="32" name="Freeform 45"/>
            <p:cNvSpPr>
              <a:spLocks/>
            </p:cNvSpPr>
            <p:nvPr/>
          </p:nvSpPr>
          <p:spPr bwMode="auto">
            <a:xfrm>
              <a:off x="2472" y="1369"/>
              <a:ext cx="217" cy="164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164"/>
                </a:cxn>
                <a:cxn ang="0">
                  <a:pos x="217" y="164"/>
                </a:cxn>
                <a:cxn ang="0">
                  <a:pos x="109" y="0"/>
                </a:cxn>
              </a:cxnLst>
              <a:rect l="0" t="0" r="r" b="b"/>
              <a:pathLst>
                <a:path w="217" h="164">
                  <a:moveTo>
                    <a:pt x="109" y="0"/>
                  </a:moveTo>
                  <a:lnTo>
                    <a:pt x="0" y="164"/>
                  </a:lnTo>
                  <a:lnTo>
                    <a:pt x="217" y="16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FFFF"/>
            </a:solidFill>
            <a:ln w="3810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3" name="Freeform 46"/>
            <p:cNvSpPr>
              <a:spLocks/>
            </p:cNvSpPr>
            <p:nvPr/>
          </p:nvSpPr>
          <p:spPr bwMode="auto">
            <a:xfrm>
              <a:off x="2472" y="1369"/>
              <a:ext cx="217" cy="164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164"/>
                </a:cxn>
                <a:cxn ang="0">
                  <a:pos x="217" y="164"/>
                </a:cxn>
                <a:cxn ang="0">
                  <a:pos x="109" y="0"/>
                </a:cxn>
              </a:cxnLst>
              <a:rect l="0" t="0" r="r" b="b"/>
              <a:pathLst>
                <a:path w="217" h="164">
                  <a:moveTo>
                    <a:pt x="109" y="0"/>
                  </a:moveTo>
                  <a:lnTo>
                    <a:pt x="0" y="164"/>
                  </a:lnTo>
                  <a:lnTo>
                    <a:pt x="217" y="164"/>
                  </a:lnTo>
                  <a:lnTo>
                    <a:pt x="109" y="0"/>
                  </a:lnTo>
                  <a:close/>
                </a:path>
              </a:pathLst>
            </a:custGeom>
            <a:noFill/>
            <a:ln w="38100" cap="rnd" cmpd="sng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34" name="Line 48"/>
          <p:cNvSpPr>
            <a:spLocks noChangeShapeType="1"/>
          </p:cNvSpPr>
          <p:nvPr/>
        </p:nvSpPr>
        <p:spPr bwMode="auto">
          <a:xfrm>
            <a:off x="4671704" y="2991756"/>
            <a:ext cx="35130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5" name="Line 49"/>
          <p:cNvSpPr>
            <a:spLocks noChangeShapeType="1"/>
          </p:cNvSpPr>
          <p:nvPr/>
        </p:nvSpPr>
        <p:spPr bwMode="auto">
          <a:xfrm>
            <a:off x="4846556" y="3284984"/>
            <a:ext cx="0" cy="72008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6" name="Line 50"/>
          <p:cNvSpPr>
            <a:spLocks noChangeShapeType="1"/>
          </p:cNvSpPr>
          <p:nvPr/>
        </p:nvSpPr>
        <p:spPr bwMode="auto">
          <a:xfrm>
            <a:off x="3359526" y="2547810"/>
            <a:ext cx="611174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7" name="Freeform 52"/>
          <p:cNvSpPr>
            <a:spLocks noEditPoints="1"/>
          </p:cNvSpPr>
          <p:nvPr/>
        </p:nvSpPr>
        <p:spPr bwMode="auto">
          <a:xfrm>
            <a:off x="4490438" y="2095702"/>
            <a:ext cx="537384" cy="634909"/>
          </a:xfrm>
          <a:custGeom>
            <a:avLst/>
            <a:gdLst/>
            <a:ahLst/>
            <a:cxnLst>
              <a:cxn ang="0">
                <a:pos x="303" y="0"/>
              </a:cxn>
              <a:cxn ang="0">
                <a:pos x="281" y="8"/>
              </a:cxn>
              <a:cxn ang="0">
                <a:pos x="281" y="0"/>
              </a:cxn>
              <a:cxn ang="0">
                <a:pos x="202" y="8"/>
              </a:cxn>
              <a:cxn ang="0">
                <a:pos x="231" y="8"/>
              </a:cxn>
              <a:cxn ang="0">
                <a:pos x="151" y="0"/>
              </a:cxn>
              <a:cxn ang="0">
                <a:pos x="130" y="8"/>
              </a:cxn>
              <a:cxn ang="0">
                <a:pos x="130" y="0"/>
              </a:cxn>
              <a:cxn ang="0">
                <a:pos x="50" y="8"/>
              </a:cxn>
              <a:cxn ang="0">
                <a:pos x="79" y="8"/>
              </a:cxn>
              <a:cxn ang="0">
                <a:pos x="7" y="4"/>
              </a:cxn>
              <a:cxn ang="0">
                <a:pos x="0" y="0"/>
              </a:cxn>
              <a:cxn ang="0">
                <a:pos x="7" y="29"/>
              </a:cxn>
              <a:cxn ang="0">
                <a:pos x="0" y="29"/>
              </a:cxn>
              <a:cxn ang="0">
                <a:pos x="7" y="109"/>
              </a:cxn>
              <a:cxn ang="0">
                <a:pos x="7" y="80"/>
              </a:cxn>
              <a:cxn ang="0">
                <a:pos x="0" y="159"/>
              </a:cxn>
              <a:cxn ang="0">
                <a:pos x="7" y="181"/>
              </a:cxn>
              <a:cxn ang="0">
                <a:pos x="0" y="181"/>
              </a:cxn>
              <a:cxn ang="0">
                <a:pos x="7" y="260"/>
              </a:cxn>
              <a:cxn ang="0">
                <a:pos x="7" y="231"/>
              </a:cxn>
              <a:cxn ang="0">
                <a:pos x="0" y="311"/>
              </a:cxn>
              <a:cxn ang="0">
                <a:pos x="7" y="333"/>
              </a:cxn>
              <a:cxn ang="0">
                <a:pos x="0" y="333"/>
              </a:cxn>
              <a:cxn ang="0">
                <a:pos x="7" y="386"/>
              </a:cxn>
              <a:cxn ang="0">
                <a:pos x="30" y="389"/>
              </a:cxn>
              <a:cxn ang="0">
                <a:pos x="7" y="383"/>
              </a:cxn>
              <a:cxn ang="0">
                <a:pos x="80" y="389"/>
              </a:cxn>
              <a:cxn ang="0">
                <a:pos x="102" y="382"/>
              </a:cxn>
              <a:cxn ang="0">
                <a:pos x="102" y="389"/>
              </a:cxn>
              <a:cxn ang="0">
                <a:pos x="181" y="382"/>
              </a:cxn>
              <a:cxn ang="0">
                <a:pos x="153" y="382"/>
              </a:cxn>
              <a:cxn ang="0">
                <a:pos x="232" y="389"/>
              </a:cxn>
              <a:cxn ang="0">
                <a:pos x="254" y="382"/>
              </a:cxn>
              <a:cxn ang="0">
                <a:pos x="254" y="389"/>
              </a:cxn>
              <a:cxn ang="0">
                <a:pos x="332" y="382"/>
              </a:cxn>
              <a:cxn ang="0">
                <a:pos x="335" y="384"/>
              </a:cxn>
              <a:cxn ang="0">
                <a:pos x="304" y="382"/>
              </a:cxn>
              <a:cxn ang="0">
                <a:pos x="335" y="334"/>
              </a:cxn>
              <a:cxn ang="0">
                <a:pos x="328" y="312"/>
              </a:cxn>
              <a:cxn ang="0">
                <a:pos x="335" y="312"/>
              </a:cxn>
              <a:cxn ang="0">
                <a:pos x="328" y="233"/>
              </a:cxn>
              <a:cxn ang="0">
                <a:pos x="328" y="262"/>
              </a:cxn>
              <a:cxn ang="0">
                <a:pos x="335" y="182"/>
              </a:cxn>
              <a:cxn ang="0">
                <a:pos x="328" y="160"/>
              </a:cxn>
              <a:cxn ang="0">
                <a:pos x="335" y="160"/>
              </a:cxn>
              <a:cxn ang="0">
                <a:pos x="328" y="81"/>
              </a:cxn>
              <a:cxn ang="0">
                <a:pos x="328" y="110"/>
              </a:cxn>
              <a:cxn ang="0">
                <a:pos x="335" y="31"/>
              </a:cxn>
              <a:cxn ang="0">
                <a:pos x="328" y="9"/>
              </a:cxn>
              <a:cxn ang="0">
                <a:pos x="335" y="9"/>
              </a:cxn>
            </a:cxnLst>
            <a:rect l="0" t="0" r="r" b="b"/>
            <a:pathLst>
              <a:path w="335" h="389">
                <a:moveTo>
                  <a:pt x="332" y="8"/>
                </a:moveTo>
                <a:lnTo>
                  <a:pt x="303" y="8"/>
                </a:lnTo>
                <a:lnTo>
                  <a:pt x="303" y="0"/>
                </a:lnTo>
                <a:lnTo>
                  <a:pt x="332" y="0"/>
                </a:lnTo>
                <a:lnTo>
                  <a:pt x="332" y="8"/>
                </a:lnTo>
                <a:close/>
                <a:moveTo>
                  <a:pt x="281" y="8"/>
                </a:moveTo>
                <a:lnTo>
                  <a:pt x="252" y="8"/>
                </a:lnTo>
                <a:lnTo>
                  <a:pt x="252" y="0"/>
                </a:lnTo>
                <a:lnTo>
                  <a:pt x="281" y="0"/>
                </a:lnTo>
                <a:lnTo>
                  <a:pt x="281" y="8"/>
                </a:lnTo>
                <a:close/>
                <a:moveTo>
                  <a:pt x="231" y="8"/>
                </a:moveTo>
                <a:lnTo>
                  <a:pt x="202" y="8"/>
                </a:lnTo>
                <a:lnTo>
                  <a:pt x="202" y="0"/>
                </a:lnTo>
                <a:lnTo>
                  <a:pt x="231" y="0"/>
                </a:lnTo>
                <a:lnTo>
                  <a:pt x="231" y="8"/>
                </a:lnTo>
                <a:close/>
                <a:moveTo>
                  <a:pt x="180" y="8"/>
                </a:moveTo>
                <a:lnTo>
                  <a:pt x="151" y="8"/>
                </a:lnTo>
                <a:lnTo>
                  <a:pt x="151" y="0"/>
                </a:lnTo>
                <a:lnTo>
                  <a:pt x="180" y="0"/>
                </a:lnTo>
                <a:lnTo>
                  <a:pt x="180" y="8"/>
                </a:lnTo>
                <a:close/>
                <a:moveTo>
                  <a:pt x="130" y="8"/>
                </a:moveTo>
                <a:lnTo>
                  <a:pt x="101" y="8"/>
                </a:lnTo>
                <a:lnTo>
                  <a:pt x="101" y="0"/>
                </a:lnTo>
                <a:lnTo>
                  <a:pt x="130" y="0"/>
                </a:lnTo>
                <a:lnTo>
                  <a:pt x="130" y="8"/>
                </a:lnTo>
                <a:close/>
                <a:moveTo>
                  <a:pt x="79" y="8"/>
                </a:moveTo>
                <a:lnTo>
                  <a:pt x="50" y="8"/>
                </a:lnTo>
                <a:lnTo>
                  <a:pt x="50" y="0"/>
                </a:lnTo>
                <a:lnTo>
                  <a:pt x="79" y="0"/>
                </a:lnTo>
                <a:lnTo>
                  <a:pt x="79" y="8"/>
                </a:lnTo>
                <a:close/>
                <a:moveTo>
                  <a:pt x="29" y="8"/>
                </a:moveTo>
                <a:lnTo>
                  <a:pt x="3" y="8"/>
                </a:lnTo>
                <a:lnTo>
                  <a:pt x="7" y="4"/>
                </a:lnTo>
                <a:lnTo>
                  <a:pt x="7" y="8"/>
                </a:lnTo>
                <a:lnTo>
                  <a:pt x="0" y="8"/>
                </a:lnTo>
                <a:lnTo>
                  <a:pt x="0" y="0"/>
                </a:lnTo>
                <a:lnTo>
                  <a:pt x="29" y="0"/>
                </a:lnTo>
                <a:lnTo>
                  <a:pt x="29" y="8"/>
                </a:lnTo>
                <a:close/>
                <a:moveTo>
                  <a:pt x="7" y="29"/>
                </a:moveTo>
                <a:lnTo>
                  <a:pt x="7" y="58"/>
                </a:lnTo>
                <a:lnTo>
                  <a:pt x="0" y="58"/>
                </a:lnTo>
                <a:lnTo>
                  <a:pt x="0" y="29"/>
                </a:lnTo>
                <a:lnTo>
                  <a:pt x="7" y="29"/>
                </a:lnTo>
                <a:close/>
                <a:moveTo>
                  <a:pt x="7" y="80"/>
                </a:moveTo>
                <a:lnTo>
                  <a:pt x="7" y="109"/>
                </a:lnTo>
                <a:lnTo>
                  <a:pt x="0" y="109"/>
                </a:lnTo>
                <a:lnTo>
                  <a:pt x="0" y="80"/>
                </a:lnTo>
                <a:lnTo>
                  <a:pt x="7" y="80"/>
                </a:lnTo>
                <a:close/>
                <a:moveTo>
                  <a:pt x="7" y="130"/>
                </a:moveTo>
                <a:lnTo>
                  <a:pt x="7" y="159"/>
                </a:lnTo>
                <a:lnTo>
                  <a:pt x="0" y="159"/>
                </a:lnTo>
                <a:lnTo>
                  <a:pt x="0" y="130"/>
                </a:lnTo>
                <a:lnTo>
                  <a:pt x="7" y="130"/>
                </a:lnTo>
                <a:close/>
                <a:moveTo>
                  <a:pt x="7" y="181"/>
                </a:moveTo>
                <a:lnTo>
                  <a:pt x="7" y="210"/>
                </a:lnTo>
                <a:lnTo>
                  <a:pt x="0" y="210"/>
                </a:lnTo>
                <a:lnTo>
                  <a:pt x="0" y="181"/>
                </a:lnTo>
                <a:lnTo>
                  <a:pt x="7" y="181"/>
                </a:lnTo>
                <a:close/>
                <a:moveTo>
                  <a:pt x="7" y="231"/>
                </a:moveTo>
                <a:lnTo>
                  <a:pt x="7" y="260"/>
                </a:lnTo>
                <a:lnTo>
                  <a:pt x="0" y="260"/>
                </a:lnTo>
                <a:lnTo>
                  <a:pt x="0" y="231"/>
                </a:lnTo>
                <a:lnTo>
                  <a:pt x="7" y="231"/>
                </a:lnTo>
                <a:close/>
                <a:moveTo>
                  <a:pt x="7" y="282"/>
                </a:moveTo>
                <a:lnTo>
                  <a:pt x="7" y="311"/>
                </a:lnTo>
                <a:lnTo>
                  <a:pt x="0" y="311"/>
                </a:lnTo>
                <a:lnTo>
                  <a:pt x="0" y="282"/>
                </a:lnTo>
                <a:lnTo>
                  <a:pt x="7" y="282"/>
                </a:lnTo>
                <a:close/>
                <a:moveTo>
                  <a:pt x="7" y="333"/>
                </a:moveTo>
                <a:lnTo>
                  <a:pt x="7" y="361"/>
                </a:lnTo>
                <a:lnTo>
                  <a:pt x="0" y="361"/>
                </a:lnTo>
                <a:lnTo>
                  <a:pt x="0" y="333"/>
                </a:lnTo>
                <a:lnTo>
                  <a:pt x="7" y="333"/>
                </a:lnTo>
                <a:close/>
                <a:moveTo>
                  <a:pt x="7" y="383"/>
                </a:moveTo>
                <a:lnTo>
                  <a:pt x="7" y="386"/>
                </a:lnTo>
                <a:lnTo>
                  <a:pt x="3" y="382"/>
                </a:lnTo>
                <a:lnTo>
                  <a:pt x="30" y="382"/>
                </a:lnTo>
                <a:lnTo>
                  <a:pt x="30" y="389"/>
                </a:lnTo>
                <a:lnTo>
                  <a:pt x="0" y="389"/>
                </a:lnTo>
                <a:lnTo>
                  <a:pt x="0" y="383"/>
                </a:lnTo>
                <a:lnTo>
                  <a:pt x="7" y="383"/>
                </a:lnTo>
                <a:close/>
                <a:moveTo>
                  <a:pt x="51" y="382"/>
                </a:moveTo>
                <a:lnTo>
                  <a:pt x="80" y="382"/>
                </a:lnTo>
                <a:lnTo>
                  <a:pt x="80" y="389"/>
                </a:lnTo>
                <a:lnTo>
                  <a:pt x="51" y="389"/>
                </a:lnTo>
                <a:lnTo>
                  <a:pt x="51" y="382"/>
                </a:lnTo>
                <a:close/>
                <a:moveTo>
                  <a:pt x="102" y="382"/>
                </a:moveTo>
                <a:lnTo>
                  <a:pt x="131" y="382"/>
                </a:lnTo>
                <a:lnTo>
                  <a:pt x="131" y="389"/>
                </a:lnTo>
                <a:lnTo>
                  <a:pt x="102" y="389"/>
                </a:lnTo>
                <a:lnTo>
                  <a:pt x="102" y="382"/>
                </a:lnTo>
                <a:close/>
                <a:moveTo>
                  <a:pt x="153" y="382"/>
                </a:moveTo>
                <a:lnTo>
                  <a:pt x="181" y="382"/>
                </a:lnTo>
                <a:lnTo>
                  <a:pt x="181" y="389"/>
                </a:lnTo>
                <a:lnTo>
                  <a:pt x="153" y="389"/>
                </a:lnTo>
                <a:lnTo>
                  <a:pt x="153" y="382"/>
                </a:lnTo>
                <a:close/>
                <a:moveTo>
                  <a:pt x="203" y="382"/>
                </a:moveTo>
                <a:lnTo>
                  <a:pt x="232" y="382"/>
                </a:lnTo>
                <a:lnTo>
                  <a:pt x="232" y="389"/>
                </a:lnTo>
                <a:lnTo>
                  <a:pt x="203" y="389"/>
                </a:lnTo>
                <a:lnTo>
                  <a:pt x="203" y="382"/>
                </a:lnTo>
                <a:close/>
                <a:moveTo>
                  <a:pt x="254" y="382"/>
                </a:moveTo>
                <a:lnTo>
                  <a:pt x="282" y="382"/>
                </a:lnTo>
                <a:lnTo>
                  <a:pt x="282" y="389"/>
                </a:lnTo>
                <a:lnTo>
                  <a:pt x="254" y="389"/>
                </a:lnTo>
                <a:lnTo>
                  <a:pt x="254" y="382"/>
                </a:lnTo>
                <a:close/>
                <a:moveTo>
                  <a:pt x="304" y="382"/>
                </a:moveTo>
                <a:lnTo>
                  <a:pt x="332" y="382"/>
                </a:lnTo>
                <a:lnTo>
                  <a:pt x="328" y="386"/>
                </a:lnTo>
                <a:lnTo>
                  <a:pt x="328" y="384"/>
                </a:lnTo>
                <a:lnTo>
                  <a:pt x="335" y="384"/>
                </a:lnTo>
                <a:lnTo>
                  <a:pt x="335" y="389"/>
                </a:lnTo>
                <a:lnTo>
                  <a:pt x="304" y="389"/>
                </a:lnTo>
                <a:lnTo>
                  <a:pt x="304" y="382"/>
                </a:lnTo>
                <a:close/>
                <a:moveTo>
                  <a:pt x="328" y="363"/>
                </a:moveTo>
                <a:lnTo>
                  <a:pt x="328" y="334"/>
                </a:lnTo>
                <a:lnTo>
                  <a:pt x="335" y="334"/>
                </a:lnTo>
                <a:lnTo>
                  <a:pt x="335" y="363"/>
                </a:lnTo>
                <a:lnTo>
                  <a:pt x="328" y="363"/>
                </a:lnTo>
                <a:close/>
                <a:moveTo>
                  <a:pt x="328" y="312"/>
                </a:moveTo>
                <a:lnTo>
                  <a:pt x="328" y="283"/>
                </a:lnTo>
                <a:lnTo>
                  <a:pt x="335" y="283"/>
                </a:lnTo>
                <a:lnTo>
                  <a:pt x="335" y="312"/>
                </a:lnTo>
                <a:lnTo>
                  <a:pt x="328" y="312"/>
                </a:lnTo>
                <a:close/>
                <a:moveTo>
                  <a:pt x="328" y="262"/>
                </a:moveTo>
                <a:lnTo>
                  <a:pt x="328" y="233"/>
                </a:lnTo>
                <a:lnTo>
                  <a:pt x="335" y="233"/>
                </a:lnTo>
                <a:lnTo>
                  <a:pt x="335" y="262"/>
                </a:lnTo>
                <a:lnTo>
                  <a:pt x="328" y="262"/>
                </a:lnTo>
                <a:close/>
                <a:moveTo>
                  <a:pt x="328" y="211"/>
                </a:moveTo>
                <a:lnTo>
                  <a:pt x="328" y="182"/>
                </a:lnTo>
                <a:lnTo>
                  <a:pt x="335" y="182"/>
                </a:lnTo>
                <a:lnTo>
                  <a:pt x="335" y="211"/>
                </a:lnTo>
                <a:lnTo>
                  <a:pt x="328" y="211"/>
                </a:lnTo>
                <a:close/>
                <a:moveTo>
                  <a:pt x="328" y="160"/>
                </a:moveTo>
                <a:lnTo>
                  <a:pt x="328" y="132"/>
                </a:lnTo>
                <a:lnTo>
                  <a:pt x="335" y="132"/>
                </a:lnTo>
                <a:lnTo>
                  <a:pt x="335" y="160"/>
                </a:lnTo>
                <a:lnTo>
                  <a:pt x="328" y="160"/>
                </a:lnTo>
                <a:close/>
                <a:moveTo>
                  <a:pt x="328" y="110"/>
                </a:moveTo>
                <a:lnTo>
                  <a:pt x="328" y="81"/>
                </a:lnTo>
                <a:lnTo>
                  <a:pt x="335" y="81"/>
                </a:lnTo>
                <a:lnTo>
                  <a:pt x="335" y="110"/>
                </a:lnTo>
                <a:lnTo>
                  <a:pt x="328" y="110"/>
                </a:lnTo>
                <a:close/>
                <a:moveTo>
                  <a:pt x="328" y="59"/>
                </a:moveTo>
                <a:lnTo>
                  <a:pt x="328" y="31"/>
                </a:lnTo>
                <a:lnTo>
                  <a:pt x="335" y="31"/>
                </a:lnTo>
                <a:lnTo>
                  <a:pt x="335" y="59"/>
                </a:lnTo>
                <a:lnTo>
                  <a:pt x="328" y="59"/>
                </a:lnTo>
                <a:close/>
                <a:moveTo>
                  <a:pt x="328" y="9"/>
                </a:moveTo>
                <a:lnTo>
                  <a:pt x="328" y="4"/>
                </a:lnTo>
                <a:lnTo>
                  <a:pt x="335" y="4"/>
                </a:lnTo>
                <a:lnTo>
                  <a:pt x="335" y="9"/>
                </a:lnTo>
                <a:lnTo>
                  <a:pt x="328" y="9"/>
                </a:ln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8" name="Line 53"/>
          <p:cNvSpPr>
            <a:spLocks noChangeShapeType="1"/>
          </p:cNvSpPr>
          <p:nvPr/>
        </p:nvSpPr>
        <p:spPr bwMode="auto">
          <a:xfrm>
            <a:off x="4843121" y="4018297"/>
            <a:ext cx="618393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27" name="Group 56"/>
          <p:cNvGrpSpPr>
            <a:grpSpLocks/>
          </p:cNvGrpSpPr>
          <p:nvPr/>
        </p:nvGrpSpPr>
        <p:grpSpPr bwMode="auto">
          <a:xfrm>
            <a:off x="5461514" y="3840392"/>
            <a:ext cx="581665" cy="355810"/>
            <a:chOff x="3127" y="1589"/>
            <a:chExt cx="327" cy="218"/>
          </a:xfrm>
        </p:grpSpPr>
        <p:sp>
          <p:nvSpPr>
            <p:cNvPr id="40" name="Freeform 54"/>
            <p:cNvSpPr>
              <a:spLocks/>
            </p:cNvSpPr>
            <p:nvPr/>
          </p:nvSpPr>
          <p:spPr bwMode="auto">
            <a:xfrm>
              <a:off x="3127" y="1589"/>
              <a:ext cx="327" cy="218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327" y="0"/>
                </a:cxn>
                <a:cxn ang="0">
                  <a:pos x="327" y="218"/>
                </a:cxn>
                <a:cxn ang="0">
                  <a:pos x="82" y="218"/>
                </a:cxn>
                <a:cxn ang="0">
                  <a:pos x="0" y="109"/>
                </a:cxn>
                <a:cxn ang="0">
                  <a:pos x="82" y="0"/>
                </a:cxn>
              </a:cxnLst>
              <a:rect l="0" t="0" r="r" b="b"/>
              <a:pathLst>
                <a:path w="327" h="218">
                  <a:moveTo>
                    <a:pt x="82" y="0"/>
                  </a:moveTo>
                  <a:lnTo>
                    <a:pt x="327" y="0"/>
                  </a:lnTo>
                  <a:lnTo>
                    <a:pt x="327" y="218"/>
                  </a:lnTo>
                  <a:lnTo>
                    <a:pt x="82" y="218"/>
                  </a:lnTo>
                  <a:lnTo>
                    <a:pt x="0" y="109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DD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1" name="Freeform 55"/>
            <p:cNvSpPr>
              <a:spLocks/>
            </p:cNvSpPr>
            <p:nvPr/>
          </p:nvSpPr>
          <p:spPr bwMode="auto">
            <a:xfrm>
              <a:off x="3127" y="1589"/>
              <a:ext cx="327" cy="218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327" y="0"/>
                </a:cxn>
                <a:cxn ang="0">
                  <a:pos x="327" y="218"/>
                </a:cxn>
                <a:cxn ang="0">
                  <a:pos x="82" y="218"/>
                </a:cxn>
                <a:cxn ang="0">
                  <a:pos x="0" y="109"/>
                </a:cxn>
                <a:cxn ang="0">
                  <a:pos x="82" y="0"/>
                </a:cxn>
              </a:cxnLst>
              <a:rect l="0" t="0" r="r" b="b"/>
              <a:pathLst>
                <a:path w="327" h="218">
                  <a:moveTo>
                    <a:pt x="82" y="0"/>
                  </a:moveTo>
                  <a:lnTo>
                    <a:pt x="327" y="0"/>
                  </a:lnTo>
                  <a:lnTo>
                    <a:pt x="327" y="218"/>
                  </a:lnTo>
                  <a:lnTo>
                    <a:pt x="82" y="218"/>
                  </a:lnTo>
                  <a:lnTo>
                    <a:pt x="0" y="109"/>
                  </a:lnTo>
                  <a:lnTo>
                    <a:pt x="82" y="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42" name="Rectangle 57"/>
          <p:cNvSpPr>
            <a:spLocks noChangeArrowheads="1"/>
          </p:cNvSpPr>
          <p:nvPr/>
        </p:nvSpPr>
        <p:spPr bwMode="auto">
          <a:xfrm>
            <a:off x="5594656" y="3890988"/>
            <a:ext cx="364139" cy="2513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600" b="1" dirty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A-D</a:t>
            </a:r>
            <a:endParaRPr lang="en-US" altLang="ja-JP" sz="1600" b="1" dirty="0"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Line 58"/>
          <p:cNvSpPr>
            <a:spLocks noChangeShapeType="1"/>
          </p:cNvSpPr>
          <p:nvPr/>
        </p:nvSpPr>
        <p:spPr bwMode="auto">
          <a:xfrm>
            <a:off x="6039794" y="4018297"/>
            <a:ext cx="996975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4" name="Line 59"/>
          <p:cNvSpPr>
            <a:spLocks noChangeShapeType="1"/>
          </p:cNvSpPr>
          <p:nvPr/>
        </p:nvSpPr>
        <p:spPr bwMode="auto">
          <a:xfrm flipH="1">
            <a:off x="6772088" y="4018297"/>
            <a:ext cx="1604" cy="53371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31" name="Group 62"/>
          <p:cNvGrpSpPr>
            <a:grpSpLocks/>
          </p:cNvGrpSpPr>
          <p:nvPr/>
        </p:nvGrpSpPr>
        <p:grpSpPr bwMode="auto">
          <a:xfrm>
            <a:off x="7036770" y="3838759"/>
            <a:ext cx="436323" cy="355810"/>
            <a:chOff x="4109" y="1588"/>
            <a:chExt cx="272" cy="218"/>
          </a:xfrm>
        </p:grpSpPr>
        <p:sp>
          <p:nvSpPr>
            <p:cNvPr id="46" name="Rectangle 60"/>
            <p:cNvSpPr>
              <a:spLocks noChangeArrowheads="1"/>
            </p:cNvSpPr>
            <p:nvPr/>
          </p:nvSpPr>
          <p:spPr bwMode="auto">
            <a:xfrm>
              <a:off x="4109" y="1588"/>
              <a:ext cx="272" cy="2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" name="Rectangle 61"/>
            <p:cNvSpPr>
              <a:spLocks noChangeArrowheads="1"/>
            </p:cNvSpPr>
            <p:nvPr/>
          </p:nvSpPr>
          <p:spPr bwMode="auto">
            <a:xfrm>
              <a:off x="4109" y="1588"/>
              <a:ext cx="272" cy="218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48" name="Rectangle 63"/>
          <p:cNvSpPr>
            <a:spLocks noChangeArrowheads="1"/>
          </p:cNvSpPr>
          <p:nvPr/>
        </p:nvSpPr>
        <p:spPr bwMode="auto">
          <a:xfrm>
            <a:off x="7104143" y="3881196"/>
            <a:ext cx="157205" cy="3133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2000" b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Z</a:t>
            </a:r>
            <a:endParaRPr lang="en-US" altLang="ja-JP" sz="20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Rectangle 64"/>
          <p:cNvSpPr>
            <a:spLocks noChangeArrowheads="1"/>
          </p:cNvSpPr>
          <p:nvPr/>
        </p:nvSpPr>
        <p:spPr bwMode="auto">
          <a:xfrm>
            <a:off x="7264556" y="3873035"/>
            <a:ext cx="59354" cy="2187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4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-</a:t>
            </a:r>
            <a:endParaRPr lang="en-US" altLang="ja-JP" sz="140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50" name="Rectangle 65"/>
          <p:cNvSpPr>
            <a:spLocks noChangeArrowheads="1"/>
          </p:cNvSpPr>
          <p:nvPr/>
        </p:nvSpPr>
        <p:spPr bwMode="auto">
          <a:xfrm>
            <a:off x="7322305" y="3873035"/>
            <a:ext cx="99456" cy="2187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400" b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1</a:t>
            </a:r>
            <a:endParaRPr lang="en-US" altLang="ja-JP" sz="1400" b="1"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1" name="Line 66"/>
          <p:cNvSpPr>
            <a:spLocks noChangeShapeType="1"/>
          </p:cNvSpPr>
          <p:nvPr/>
        </p:nvSpPr>
        <p:spPr bwMode="auto">
          <a:xfrm>
            <a:off x="7473093" y="4018297"/>
            <a:ext cx="174851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2" name="Line 67"/>
          <p:cNvSpPr>
            <a:spLocks noChangeShapeType="1"/>
          </p:cNvSpPr>
          <p:nvPr/>
        </p:nvSpPr>
        <p:spPr bwMode="auto">
          <a:xfrm>
            <a:off x="8172494" y="4018297"/>
            <a:ext cx="263077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39" name="Group 70"/>
          <p:cNvGrpSpPr>
            <a:grpSpLocks/>
          </p:cNvGrpSpPr>
          <p:nvPr/>
        </p:nvGrpSpPr>
        <p:grpSpPr bwMode="auto">
          <a:xfrm>
            <a:off x="7647943" y="3838759"/>
            <a:ext cx="524551" cy="355810"/>
            <a:chOff x="4490" y="1588"/>
            <a:chExt cx="327" cy="218"/>
          </a:xfrm>
        </p:grpSpPr>
        <p:sp>
          <p:nvSpPr>
            <p:cNvPr id="54" name="Rectangle 68"/>
            <p:cNvSpPr>
              <a:spLocks noChangeArrowheads="1"/>
            </p:cNvSpPr>
            <p:nvPr/>
          </p:nvSpPr>
          <p:spPr bwMode="auto">
            <a:xfrm>
              <a:off x="4490" y="1588"/>
              <a:ext cx="327" cy="2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5" name="Rectangle 69"/>
            <p:cNvSpPr>
              <a:spLocks noChangeArrowheads="1"/>
            </p:cNvSpPr>
            <p:nvPr/>
          </p:nvSpPr>
          <p:spPr bwMode="auto">
            <a:xfrm>
              <a:off x="4490" y="1588"/>
              <a:ext cx="327" cy="218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56" name="Rectangle 71"/>
          <p:cNvSpPr>
            <a:spLocks noChangeArrowheads="1"/>
          </p:cNvSpPr>
          <p:nvPr/>
        </p:nvSpPr>
        <p:spPr bwMode="auto">
          <a:xfrm>
            <a:off x="7700880" y="3908943"/>
            <a:ext cx="376193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400" b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AVG</a:t>
            </a:r>
            <a:endParaRPr lang="en-US" altLang="ja-JP" sz="20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Line 72"/>
          <p:cNvSpPr>
            <a:spLocks noChangeShapeType="1"/>
          </p:cNvSpPr>
          <p:nvPr/>
        </p:nvSpPr>
        <p:spPr bwMode="auto">
          <a:xfrm>
            <a:off x="8435571" y="4018297"/>
            <a:ext cx="0" cy="53371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8" name="Freeform 73"/>
          <p:cNvSpPr>
            <a:spLocks/>
          </p:cNvSpPr>
          <p:nvPr/>
        </p:nvSpPr>
        <p:spPr bwMode="auto">
          <a:xfrm>
            <a:off x="3359526" y="2190367"/>
            <a:ext cx="524551" cy="269306"/>
          </a:xfrm>
          <a:custGeom>
            <a:avLst/>
            <a:gdLst/>
            <a:ahLst/>
            <a:cxnLst>
              <a:cxn ang="0">
                <a:pos x="0" y="165"/>
              </a:cxn>
              <a:cxn ang="0">
                <a:pos x="122" y="165"/>
              </a:cxn>
              <a:cxn ang="0">
                <a:pos x="163" y="0"/>
              </a:cxn>
              <a:cxn ang="0">
                <a:pos x="204" y="0"/>
              </a:cxn>
              <a:cxn ang="0">
                <a:pos x="245" y="165"/>
              </a:cxn>
              <a:cxn ang="0">
                <a:pos x="327" y="165"/>
              </a:cxn>
            </a:cxnLst>
            <a:rect l="0" t="0" r="r" b="b"/>
            <a:pathLst>
              <a:path w="327" h="165">
                <a:moveTo>
                  <a:pt x="0" y="165"/>
                </a:moveTo>
                <a:lnTo>
                  <a:pt x="122" y="165"/>
                </a:lnTo>
                <a:lnTo>
                  <a:pt x="163" y="0"/>
                </a:lnTo>
                <a:lnTo>
                  <a:pt x="204" y="0"/>
                </a:lnTo>
                <a:lnTo>
                  <a:pt x="245" y="165"/>
                </a:lnTo>
                <a:lnTo>
                  <a:pt x="327" y="165"/>
                </a:lnTo>
              </a:path>
            </a:pathLst>
          </a:custGeom>
          <a:noFill/>
          <a:ln w="11113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Rectangle 74"/>
          <p:cNvSpPr>
            <a:spLocks noChangeArrowheads="1"/>
          </p:cNvSpPr>
          <p:nvPr/>
        </p:nvSpPr>
        <p:spPr bwMode="auto">
          <a:xfrm>
            <a:off x="4464751" y="1725203"/>
            <a:ext cx="120310" cy="2187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4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V</a:t>
            </a:r>
            <a:endParaRPr lang="en-US" altLang="ja-JP" sz="20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Rectangle 75"/>
          <p:cNvSpPr>
            <a:spLocks noChangeArrowheads="1"/>
          </p:cNvSpPr>
          <p:nvPr/>
        </p:nvSpPr>
        <p:spPr bwMode="auto">
          <a:xfrm>
            <a:off x="4557811" y="1832926"/>
            <a:ext cx="186080" cy="156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000" b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DC</a:t>
            </a:r>
            <a:endParaRPr lang="en-US" altLang="ja-JP" sz="20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5" name="Group 80"/>
          <p:cNvGrpSpPr>
            <a:grpSpLocks/>
          </p:cNvGrpSpPr>
          <p:nvPr/>
        </p:nvGrpSpPr>
        <p:grpSpPr bwMode="auto">
          <a:xfrm>
            <a:off x="7210016" y="4372475"/>
            <a:ext cx="351305" cy="355810"/>
            <a:chOff x="4217" y="1915"/>
            <a:chExt cx="219" cy="218"/>
          </a:xfrm>
        </p:grpSpPr>
        <p:sp>
          <p:nvSpPr>
            <p:cNvPr id="62" name="Oval 78"/>
            <p:cNvSpPr>
              <a:spLocks noChangeArrowheads="1"/>
            </p:cNvSpPr>
            <p:nvPr/>
          </p:nvSpPr>
          <p:spPr bwMode="auto">
            <a:xfrm>
              <a:off x="4217" y="1915"/>
              <a:ext cx="219" cy="218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3" name="Oval 79"/>
            <p:cNvSpPr>
              <a:spLocks noChangeArrowheads="1"/>
            </p:cNvSpPr>
            <p:nvPr/>
          </p:nvSpPr>
          <p:spPr bwMode="auto">
            <a:xfrm>
              <a:off x="4217" y="1915"/>
              <a:ext cx="219" cy="218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64" name="Rectangle 81"/>
          <p:cNvSpPr>
            <a:spLocks noChangeArrowheads="1"/>
          </p:cNvSpPr>
          <p:nvPr/>
        </p:nvSpPr>
        <p:spPr bwMode="auto">
          <a:xfrm>
            <a:off x="7238887" y="4370837"/>
            <a:ext cx="282327" cy="3443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ja-JP" altLang="en-US" sz="2200" b="0" dirty="0">
                <a:solidFill>
                  <a:srgbClr val="000000"/>
                </a:solidFill>
                <a:latin typeface="IPA UIゴシック" charset="-128"/>
              </a:rPr>
              <a:t>＋</a:t>
            </a:r>
            <a:endParaRPr lang="ja-JP" altLang="en-US" sz="2000" dirty="0"/>
          </a:p>
        </p:txBody>
      </p:sp>
      <p:sp>
        <p:nvSpPr>
          <p:cNvPr id="65" name="Line 82"/>
          <p:cNvSpPr>
            <a:spLocks noChangeShapeType="1"/>
          </p:cNvSpPr>
          <p:nvPr/>
        </p:nvSpPr>
        <p:spPr bwMode="auto">
          <a:xfrm>
            <a:off x="6770485" y="4550380"/>
            <a:ext cx="439532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53" name="Group 85"/>
          <p:cNvGrpSpPr>
            <a:grpSpLocks/>
          </p:cNvGrpSpPr>
          <p:nvPr/>
        </p:nvGrpSpPr>
        <p:grpSpPr bwMode="auto">
          <a:xfrm>
            <a:off x="7819586" y="4372475"/>
            <a:ext cx="349700" cy="355810"/>
            <a:chOff x="4597" y="1915"/>
            <a:chExt cx="218" cy="218"/>
          </a:xfrm>
        </p:grpSpPr>
        <p:sp>
          <p:nvSpPr>
            <p:cNvPr id="67" name="Freeform 83"/>
            <p:cNvSpPr>
              <a:spLocks/>
            </p:cNvSpPr>
            <p:nvPr/>
          </p:nvSpPr>
          <p:spPr bwMode="auto">
            <a:xfrm>
              <a:off x="4597" y="1915"/>
              <a:ext cx="218" cy="218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218" y="218"/>
                </a:cxn>
                <a:cxn ang="0">
                  <a:pos x="218" y="0"/>
                </a:cxn>
                <a:cxn ang="0">
                  <a:pos x="0" y="110"/>
                </a:cxn>
              </a:cxnLst>
              <a:rect l="0" t="0" r="r" b="b"/>
              <a:pathLst>
                <a:path w="218" h="218">
                  <a:moveTo>
                    <a:pt x="0" y="110"/>
                  </a:moveTo>
                  <a:lnTo>
                    <a:pt x="218" y="218"/>
                  </a:lnTo>
                  <a:lnTo>
                    <a:pt x="218" y="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8" name="Freeform 84"/>
            <p:cNvSpPr>
              <a:spLocks/>
            </p:cNvSpPr>
            <p:nvPr/>
          </p:nvSpPr>
          <p:spPr bwMode="auto">
            <a:xfrm>
              <a:off x="4597" y="1915"/>
              <a:ext cx="218" cy="218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218" y="218"/>
                </a:cxn>
                <a:cxn ang="0">
                  <a:pos x="218" y="0"/>
                </a:cxn>
                <a:cxn ang="0">
                  <a:pos x="0" y="110"/>
                </a:cxn>
              </a:cxnLst>
              <a:rect l="0" t="0" r="r" b="b"/>
              <a:pathLst>
                <a:path w="218" h="218">
                  <a:moveTo>
                    <a:pt x="0" y="110"/>
                  </a:moveTo>
                  <a:lnTo>
                    <a:pt x="218" y="218"/>
                  </a:lnTo>
                  <a:lnTo>
                    <a:pt x="218" y="0"/>
                  </a:lnTo>
                  <a:lnTo>
                    <a:pt x="0" y="11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69" name="Rectangle 86"/>
          <p:cNvSpPr>
            <a:spLocks noChangeArrowheads="1"/>
          </p:cNvSpPr>
          <p:nvPr/>
        </p:nvSpPr>
        <p:spPr bwMode="auto">
          <a:xfrm>
            <a:off x="7952728" y="4447554"/>
            <a:ext cx="59354" cy="2187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400" b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</a:t>
            </a:r>
            <a:endParaRPr lang="en-US" altLang="ja-JP" sz="20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70" name="Rectangle 87"/>
          <p:cNvSpPr>
            <a:spLocks noChangeArrowheads="1"/>
          </p:cNvSpPr>
          <p:nvPr/>
        </p:nvSpPr>
        <p:spPr bwMode="auto">
          <a:xfrm>
            <a:off x="8013684" y="4447554"/>
            <a:ext cx="99456" cy="2187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400" b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altLang="ja-JP" sz="20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71" name="Line 88"/>
          <p:cNvSpPr>
            <a:spLocks noChangeShapeType="1"/>
          </p:cNvSpPr>
          <p:nvPr/>
        </p:nvSpPr>
        <p:spPr bwMode="auto">
          <a:xfrm>
            <a:off x="7558112" y="4550380"/>
            <a:ext cx="261474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2" name="Line 89"/>
          <p:cNvSpPr>
            <a:spLocks noChangeShapeType="1"/>
          </p:cNvSpPr>
          <p:nvPr/>
        </p:nvSpPr>
        <p:spPr bwMode="auto">
          <a:xfrm>
            <a:off x="8170889" y="4550380"/>
            <a:ext cx="263077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3" name="Freeform 90"/>
          <p:cNvSpPr>
            <a:spLocks noEditPoints="1"/>
          </p:cNvSpPr>
          <p:nvPr/>
        </p:nvSpPr>
        <p:spPr bwMode="auto">
          <a:xfrm>
            <a:off x="7338346" y="4728285"/>
            <a:ext cx="93040" cy="181170"/>
          </a:xfrm>
          <a:custGeom>
            <a:avLst/>
            <a:gdLst/>
            <a:ahLst/>
            <a:cxnLst>
              <a:cxn ang="0">
                <a:pos x="35" y="0"/>
              </a:cxn>
              <a:cxn ang="0">
                <a:pos x="36" y="63"/>
              </a:cxn>
              <a:cxn ang="0">
                <a:pos x="22" y="63"/>
              </a:cxn>
              <a:cxn ang="0">
                <a:pos x="21" y="0"/>
              </a:cxn>
              <a:cxn ang="0">
                <a:pos x="35" y="0"/>
              </a:cxn>
              <a:cxn ang="0">
                <a:pos x="58" y="53"/>
              </a:cxn>
              <a:cxn ang="0">
                <a:pos x="30" y="111"/>
              </a:cxn>
              <a:cxn ang="0">
                <a:pos x="0" y="54"/>
              </a:cxn>
              <a:cxn ang="0">
                <a:pos x="58" y="53"/>
              </a:cxn>
            </a:cxnLst>
            <a:rect l="0" t="0" r="r" b="b"/>
            <a:pathLst>
              <a:path w="58" h="111">
                <a:moveTo>
                  <a:pt x="35" y="0"/>
                </a:moveTo>
                <a:lnTo>
                  <a:pt x="36" y="63"/>
                </a:lnTo>
                <a:lnTo>
                  <a:pt x="22" y="63"/>
                </a:lnTo>
                <a:lnTo>
                  <a:pt x="21" y="0"/>
                </a:lnTo>
                <a:lnTo>
                  <a:pt x="35" y="0"/>
                </a:lnTo>
                <a:close/>
                <a:moveTo>
                  <a:pt x="58" y="53"/>
                </a:moveTo>
                <a:lnTo>
                  <a:pt x="30" y="111"/>
                </a:lnTo>
                <a:lnTo>
                  <a:pt x="0" y="54"/>
                </a:lnTo>
                <a:lnTo>
                  <a:pt x="58" y="53"/>
                </a:ln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4" name="Rectangle 91"/>
          <p:cNvSpPr>
            <a:spLocks noChangeArrowheads="1"/>
          </p:cNvSpPr>
          <p:nvPr/>
        </p:nvSpPr>
        <p:spPr bwMode="auto">
          <a:xfrm>
            <a:off x="6350202" y="4836007"/>
            <a:ext cx="67967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800" b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Logic </a:t>
            </a:r>
            <a:endParaRPr lang="en-US" altLang="ja-JP" sz="18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75" name="Rectangle 92"/>
          <p:cNvSpPr>
            <a:spLocks noChangeArrowheads="1"/>
          </p:cNvSpPr>
          <p:nvPr/>
        </p:nvSpPr>
        <p:spPr bwMode="auto">
          <a:xfrm>
            <a:off x="6350202" y="5100417"/>
            <a:ext cx="69249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8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circuit</a:t>
            </a:r>
            <a:endParaRPr lang="en-US" altLang="ja-JP" sz="18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1" name="Group 95"/>
          <p:cNvGrpSpPr>
            <a:grpSpLocks/>
          </p:cNvGrpSpPr>
          <p:nvPr/>
        </p:nvGrpSpPr>
        <p:grpSpPr bwMode="auto">
          <a:xfrm>
            <a:off x="7123393" y="4909454"/>
            <a:ext cx="524551" cy="355810"/>
            <a:chOff x="4163" y="2244"/>
            <a:chExt cx="327" cy="218"/>
          </a:xfrm>
        </p:grpSpPr>
        <p:sp>
          <p:nvSpPr>
            <p:cNvPr id="77" name="Rectangle 93"/>
            <p:cNvSpPr>
              <a:spLocks noChangeArrowheads="1"/>
            </p:cNvSpPr>
            <p:nvPr/>
          </p:nvSpPr>
          <p:spPr bwMode="auto">
            <a:xfrm>
              <a:off x="4163" y="2244"/>
              <a:ext cx="327" cy="2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8" name="Rectangle 94"/>
            <p:cNvSpPr>
              <a:spLocks noChangeArrowheads="1"/>
            </p:cNvSpPr>
            <p:nvPr/>
          </p:nvSpPr>
          <p:spPr bwMode="auto">
            <a:xfrm>
              <a:off x="4163" y="2244"/>
              <a:ext cx="327" cy="218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79" name="Rectangle 96"/>
          <p:cNvSpPr>
            <a:spLocks noChangeArrowheads="1"/>
          </p:cNvSpPr>
          <p:nvPr/>
        </p:nvSpPr>
        <p:spPr bwMode="auto">
          <a:xfrm>
            <a:off x="7205203" y="4978004"/>
            <a:ext cx="328847" cy="2187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400" b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Dec</a:t>
            </a:r>
            <a:endParaRPr lang="en-US" altLang="ja-JP" sz="14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80" name="Freeform 97"/>
          <p:cNvSpPr>
            <a:spLocks noEditPoints="1"/>
          </p:cNvSpPr>
          <p:nvPr/>
        </p:nvSpPr>
        <p:spPr bwMode="auto">
          <a:xfrm>
            <a:off x="7660776" y="5015544"/>
            <a:ext cx="1278492" cy="117515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989" y="22"/>
              </a:cxn>
              <a:cxn ang="0">
                <a:pos x="989" y="37"/>
              </a:cxn>
              <a:cxn ang="0">
                <a:pos x="0" y="37"/>
              </a:cxn>
              <a:cxn ang="0">
                <a:pos x="0" y="22"/>
              </a:cxn>
              <a:cxn ang="0">
                <a:pos x="979" y="0"/>
              </a:cxn>
              <a:cxn ang="0">
                <a:pos x="1037" y="29"/>
              </a:cxn>
              <a:cxn ang="0">
                <a:pos x="979" y="58"/>
              </a:cxn>
              <a:cxn ang="0">
                <a:pos x="979" y="0"/>
              </a:cxn>
            </a:cxnLst>
            <a:rect l="0" t="0" r="r" b="b"/>
            <a:pathLst>
              <a:path w="1037" h="58">
                <a:moveTo>
                  <a:pt x="0" y="22"/>
                </a:moveTo>
                <a:lnTo>
                  <a:pt x="989" y="22"/>
                </a:lnTo>
                <a:lnTo>
                  <a:pt x="989" y="37"/>
                </a:lnTo>
                <a:lnTo>
                  <a:pt x="0" y="37"/>
                </a:lnTo>
                <a:lnTo>
                  <a:pt x="0" y="22"/>
                </a:lnTo>
                <a:close/>
                <a:moveTo>
                  <a:pt x="979" y="0"/>
                </a:moveTo>
                <a:lnTo>
                  <a:pt x="1037" y="29"/>
                </a:lnTo>
                <a:lnTo>
                  <a:pt x="979" y="58"/>
                </a:lnTo>
                <a:lnTo>
                  <a:pt x="979" y="0"/>
                </a:ln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1" name="Freeform 98"/>
          <p:cNvSpPr>
            <a:spLocks noEditPoints="1"/>
          </p:cNvSpPr>
          <p:nvPr/>
        </p:nvSpPr>
        <p:spPr bwMode="auto">
          <a:xfrm>
            <a:off x="4898463" y="5038395"/>
            <a:ext cx="640049" cy="94665"/>
          </a:xfrm>
          <a:custGeom>
            <a:avLst/>
            <a:gdLst/>
            <a:ahLst/>
            <a:cxnLst>
              <a:cxn ang="0">
                <a:pos x="0" y="22"/>
              </a:cxn>
              <a:cxn ang="0">
                <a:pos x="1152" y="22"/>
              </a:cxn>
              <a:cxn ang="0">
                <a:pos x="1152" y="36"/>
              </a:cxn>
              <a:cxn ang="0">
                <a:pos x="0" y="36"/>
              </a:cxn>
              <a:cxn ang="0">
                <a:pos x="0" y="22"/>
              </a:cxn>
              <a:cxn ang="0">
                <a:pos x="1143" y="0"/>
              </a:cxn>
              <a:cxn ang="0">
                <a:pos x="1200" y="29"/>
              </a:cxn>
              <a:cxn ang="0">
                <a:pos x="1143" y="58"/>
              </a:cxn>
              <a:cxn ang="0">
                <a:pos x="1143" y="0"/>
              </a:cxn>
            </a:cxnLst>
            <a:rect l="0" t="0" r="r" b="b"/>
            <a:pathLst>
              <a:path w="1200" h="58">
                <a:moveTo>
                  <a:pt x="0" y="22"/>
                </a:moveTo>
                <a:lnTo>
                  <a:pt x="1152" y="22"/>
                </a:lnTo>
                <a:lnTo>
                  <a:pt x="1152" y="36"/>
                </a:lnTo>
                <a:lnTo>
                  <a:pt x="0" y="36"/>
                </a:lnTo>
                <a:lnTo>
                  <a:pt x="0" y="22"/>
                </a:lnTo>
                <a:close/>
                <a:moveTo>
                  <a:pt x="1143" y="0"/>
                </a:moveTo>
                <a:lnTo>
                  <a:pt x="1200" y="29"/>
                </a:lnTo>
                <a:lnTo>
                  <a:pt x="1143" y="58"/>
                </a:lnTo>
                <a:lnTo>
                  <a:pt x="1143" y="0"/>
                </a:ln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66" name="Group 101"/>
          <p:cNvGrpSpPr>
            <a:grpSpLocks/>
          </p:cNvGrpSpPr>
          <p:nvPr/>
        </p:nvGrpSpPr>
        <p:grpSpPr bwMode="auto">
          <a:xfrm>
            <a:off x="5548137" y="4909454"/>
            <a:ext cx="351305" cy="355810"/>
            <a:chOff x="3181" y="2244"/>
            <a:chExt cx="219" cy="218"/>
          </a:xfrm>
        </p:grpSpPr>
        <p:sp>
          <p:nvSpPr>
            <p:cNvPr id="83" name="Rectangle 99"/>
            <p:cNvSpPr>
              <a:spLocks noChangeArrowheads="1"/>
            </p:cNvSpPr>
            <p:nvPr/>
          </p:nvSpPr>
          <p:spPr bwMode="auto">
            <a:xfrm>
              <a:off x="3181" y="2244"/>
              <a:ext cx="219" cy="2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4" name="Rectangle 100"/>
            <p:cNvSpPr>
              <a:spLocks noChangeArrowheads="1"/>
            </p:cNvSpPr>
            <p:nvPr/>
          </p:nvSpPr>
          <p:spPr bwMode="auto">
            <a:xfrm>
              <a:off x="3181" y="2244"/>
              <a:ext cx="219" cy="218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85" name="Rectangle 102"/>
          <p:cNvSpPr>
            <a:spLocks noChangeArrowheads="1"/>
          </p:cNvSpPr>
          <p:nvPr/>
        </p:nvSpPr>
        <p:spPr bwMode="auto">
          <a:xfrm>
            <a:off x="5575406" y="4978004"/>
            <a:ext cx="25808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400" b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1/n</a:t>
            </a:r>
            <a:endParaRPr lang="en-US" altLang="ja-JP" sz="20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86" name="Freeform 103"/>
          <p:cNvSpPr>
            <a:spLocks noEditPoints="1"/>
          </p:cNvSpPr>
          <p:nvPr/>
        </p:nvSpPr>
        <p:spPr bwMode="auto">
          <a:xfrm>
            <a:off x="5897837" y="5040026"/>
            <a:ext cx="351305" cy="94665"/>
          </a:xfrm>
          <a:custGeom>
            <a:avLst/>
            <a:gdLst/>
            <a:ahLst/>
            <a:cxnLst>
              <a:cxn ang="0">
                <a:pos x="0" y="20"/>
              </a:cxn>
              <a:cxn ang="0">
                <a:pos x="171" y="22"/>
              </a:cxn>
              <a:cxn ang="0">
                <a:pos x="171" y="36"/>
              </a:cxn>
              <a:cxn ang="0">
                <a:pos x="0" y="34"/>
              </a:cxn>
              <a:cxn ang="0">
                <a:pos x="0" y="20"/>
              </a:cxn>
              <a:cxn ang="0">
                <a:pos x="162" y="0"/>
              </a:cxn>
              <a:cxn ang="0">
                <a:pos x="219" y="29"/>
              </a:cxn>
              <a:cxn ang="0">
                <a:pos x="161" y="58"/>
              </a:cxn>
              <a:cxn ang="0">
                <a:pos x="162" y="0"/>
              </a:cxn>
            </a:cxnLst>
            <a:rect l="0" t="0" r="r" b="b"/>
            <a:pathLst>
              <a:path w="219" h="58">
                <a:moveTo>
                  <a:pt x="0" y="20"/>
                </a:moveTo>
                <a:lnTo>
                  <a:pt x="171" y="22"/>
                </a:lnTo>
                <a:lnTo>
                  <a:pt x="171" y="36"/>
                </a:lnTo>
                <a:lnTo>
                  <a:pt x="0" y="34"/>
                </a:lnTo>
                <a:lnTo>
                  <a:pt x="0" y="20"/>
                </a:lnTo>
                <a:close/>
                <a:moveTo>
                  <a:pt x="162" y="0"/>
                </a:moveTo>
                <a:lnTo>
                  <a:pt x="219" y="29"/>
                </a:lnTo>
                <a:lnTo>
                  <a:pt x="161" y="58"/>
                </a:lnTo>
                <a:lnTo>
                  <a:pt x="162" y="0"/>
                </a:ln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7" name="Freeform 104"/>
          <p:cNvSpPr>
            <a:spLocks noEditPoints="1"/>
          </p:cNvSpPr>
          <p:nvPr/>
        </p:nvSpPr>
        <p:spPr bwMode="auto">
          <a:xfrm>
            <a:off x="5589844" y="4196202"/>
            <a:ext cx="91436" cy="445580"/>
          </a:xfrm>
          <a:custGeom>
            <a:avLst/>
            <a:gdLst/>
            <a:ahLst/>
            <a:cxnLst>
              <a:cxn ang="0">
                <a:pos x="21" y="273"/>
              </a:cxn>
              <a:cxn ang="0">
                <a:pos x="21" y="48"/>
              </a:cxn>
              <a:cxn ang="0">
                <a:pos x="36" y="48"/>
              </a:cxn>
              <a:cxn ang="0">
                <a:pos x="36" y="273"/>
              </a:cxn>
              <a:cxn ang="0">
                <a:pos x="21" y="273"/>
              </a:cxn>
              <a:cxn ang="0">
                <a:pos x="0" y="58"/>
              </a:cxn>
              <a:cxn ang="0">
                <a:pos x="28" y="0"/>
              </a:cxn>
              <a:cxn ang="0">
                <a:pos x="57" y="58"/>
              </a:cxn>
              <a:cxn ang="0">
                <a:pos x="0" y="58"/>
              </a:cxn>
            </a:cxnLst>
            <a:rect l="0" t="0" r="r" b="b"/>
            <a:pathLst>
              <a:path w="57" h="273">
                <a:moveTo>
                  <a:pt x="21" y="273"/>
                </a:moveTo>
                <a:lnTo>
                  <a:pt x="21" y="48"/>
                </a:lnTo>
                <a:lnTo>
                  <a:pt x="36" y="48"/>
                </a:lnTo>
                <a:lnTo>
                  <a:pt x="36" y="273"/>
                </a:lnTo>
                <a:lnTo>
                  <a:pt x="21" y="273"/>
                </a:lnTo>
                <a:close/>
                <a:moveTo>
                  <a:pt x="0" y="58"/>
                </a:moveTo>
                <a:lnTo>
                  <a:pt x="28" y="0"/>
                </a:lnTo>
                <a:lnTo>
                  <a:pt x="57" y="58"/>
                </a:lnTo>
                <a:lnTo>
                  <a:pt x="0" y="58"/>
                </a:ln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8" name="Rectangle 108"/>
          <p:cNvSpPr>
            <a:spLocks noChangeArrowheads="1"/>
          </p:cNvSpPr>
          <p:nvPr/>
        </p:nvSpPr>
        <p:spPr bwMode="auto">
          <a:xfrm>
            <a:off x="3821371" y="4863695"/>
            <a:ext cx="1255235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ja-JP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Clock</a:t>
            </a:r>
          </a:p>
          <a:p>
            <a:pPr algn="ctr"/>
            <a:r>
              <a:rPr lang="en-US" altLang="ja-JP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(1.2GHz)  </a:t>
            </a:r>
            <a:endParaRPr lang="en-US" altLang="ja-JP" sz="20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9" name="Rectangle 109"/>
          <p:cNvSpPr>
            <a:spLocks noChangeArrowheads="1"/>
          </p:cNvSpPr>
          <p:nvPr/>
        </p:nvSpPr>
        <p:spPr bwMode="auto">
          <a:xfrm>
            <a:off x="7732361" y="5089181"/>
            <a:ext cx="83997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20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Signal </a:t>
            </a:r>
            <a:endParaRPr lang="en-US" altLang="ja-JP" sz="20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0" name="Rectangle 110"/>
          <p:cNvSpPr>
            <a:spLocks noChangeArrowheads="1"/>
          </p:cNvSpPr>
          <p:nvPr/>
        </p:nvSpPr>
        <p:spPr bwMode="auto">
          <a:xfrm>
            <a:off x="5195687" y="5755835"/>
            <a:ext cx="370454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2000" b="1" dirty="0" smtClean="0">
                <a:latin typeface="Arial" pitchFamily="34" charset="0"/>
                <a:cs typeface="Arial" pitchFamily="34" charset="0"/>
              </a:rPr>
              <a:t>Adaptive noise compensation </a:t>
            </a:r>
            <a:endParaRPr lang="en-US" altLang="ja-JP" sz="20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1" name="Line 111"/>
          <p:cNvSpPr>
            <a:spLocks noChangeShapeType="1"/>
          </p:cNvSpPr>
          <p:nvPr/>
        </p:nvSpPr>
        <p:spPr bwMode="auto">
          <a:xfrm flipH="1">
            <a:off x="5373286" y="4641781"/>
            <a:ext cx="1604" cy="443946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2" name="Line 112"/>
          <p:cNvSpPr>
            <a:spLocks noChangeShapeType="1"/>
          </p:cNvSpPr>
          <p:nvPr/>
        </p:nvSpPr>
        <p:spPr bwMode="auto">
          <a:xfrm>
            <a:off x="5373286" y="4641781"/>
            <a:ext cx="261474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3" name="Line 129"/>
          <p:cNvSpPr>
            <a:spLocks noChangeShapeType="1"/>
          </p:cNvSpPr>
          <p:nvPr/>
        </p:nvSpPr>
        <p:spPr bwMode="auto">
          <a:xfrm>
            <a:off x="4846556" y="2458041"/>
            <a:ext cx="0" cy="272571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4" name="Rectangle 107"/>
          <p:cNvSpPr>
            <a:spLocks noChangeArrowheads="1"/>
          </p:cNvSpPr>
          <p:nvPr/>
        </p:nvSpPr>
        <p:spPr bwMode="auto">
          <a:xfrm>
            <a:off x="5329790" y="3016735"/>
            <a:ext cx="351954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en-US" altLang="ja-JP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Self-training</a:t>
            </a:r>
            <a:r>
              <a:rPr lang="ja-JP" altLang="en-US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　</a:t>
            </a:r>
            <a:r>
              <a:rPr lang="en-US" altLang="ja-JP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cs typeface="Arial" pitchFamily="34" charset="0"/>
              </a:rPr>
              <a:t>discriminator</a:t>
            </a:r>
            <a:endParaRPr lang="en-US" altLang="ja-JP" sz="20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95" name="Rectangle 107"/>
          <p:cNvSpPr>
            <a:spLocks noChangeArrowheads="1"/>
          </p:cNvSpPr>
          <p:nvPr/>
        </p:nvSpPr>
        <p:spPr bwMode="auto">
          <a:xfrm>
            <a:off x="444066" y="5626683"/>
            <a:ext cx="234007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en-US" altLang="ja-JP" sz="2400" b="1" dirty="0" smtClean="0">
                <a:latin typeface="Arial" pitchFamily="34" charset="0"/>
                <a:cs typeface="Arial" pitchFamily="34" charset="0"/>
              </a:rPr>
              <a:t>Detector</a:t>
            </a:r>
            <a:r>
              <a:rPr lang="ja-JP" altLang="en-US" sz="2400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altLang="ja-JP" sz="2400" b="1" dirty="0" smtClean="0">
                <a:latin typeface="Arial" pitchFamily="34" charset="0"/>
                <a:cs typeface="Arial" pitchFamily="34" charset="0"/>
              </a:rPr>
              <a:t>board</a:t>
            </a:r>
            <a:endParaRPr lang="en-US" altLang="ja-JP" sz="2400" b="1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96" name="直線矢印コネクタ 95"/>
          <p:cNvCxnSpPr>
            <a:stCxn id="11" idx="49"/>
          </p:cNvCxnSpPr>
          <p:nvPr/>
        </p:nvCxnSpPr>
        <p:spPr bwMode="auto">
          <a:xfrm flipH="1">
            <a:off x="2429303" y="3430973"/>
            <a:ext cx="2764936" cy="940112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直線矢印コネクタ 96"/>
          <p:cNvCxnSpPr/>
          <p:nvPr/>
        </p:nvCxnSpPr>
        <p:spPr bwMode="auto">
          <a:xfrm rot="10800000">
            <a:off x="2444363" y="4725928"/>
            <a:ext cx="2725892" cy="941695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98" name="Rectangle 2"/>
          <p:cNvSpPr>
            <a:spLocks noChangeArrowheads="1"/>
          </p:cNvSpPr>
          <p:nvPr/>
        </p:nvSpPr>
        <p:spPr bwMode="auto">
          <a:xfrm>
            <a:off x="0" y="-13624"/>
            <a:ext cx="9143999" cy="614126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spcBef>
                <a:spcPct val="30000"/>
              </a:spcBef>
            </a:pPr>
            <a:r>
              <a:rPr kumimoji="0" lang="en-US" altLang="ja-JP" sz="2800" b="1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InGaAs</a:t>
            </a:r>
            <a:r>
              <a:rPr kumimoji="0" lang="en-US" altLang="ja-JP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APD system </a:t>
            </a:r>
            <a:r>
              <a:rPr lang="en-US" altLang="ja-JP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endParaRPr lang="en-US" altLang="ja-JP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99" name="Rectangle 110"/>
          <p:cNvSpPr>
            <a:spLocks noChangeArrowheads="1"/>
          </p:cNvSpPr>
          <p:nvPr/>
        </p:nvSpPr>
        <p:spPr bwMode="auto">
          <a:xfrm>
            <a:off x="4560888" y="1196752"/>
            <a:ext cx="280044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2400" b="1" dirty="0" smtClean="0">
                <a:latin typeface="Arial" pitchFamily="34" charset="0"/>
                <a:cs typeface="Arial" pitchFamily="34" charset="0"/>
              </a:rPr>
              <a:t>Low noise readout </a:t>
            </a:r>
            <a:endParaRPr lang="en-US" altLang="ja-JP" sz="24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6" name="Group 70"/>
          <p:cNvGrpSpPr>
            <a:grpSpLocks/>
          </p:cNvGrpSpPr>
          <p:nvPr/>
        </p:nvGrpSpPr>
        <p:grpSpPr bwMode="auto">
          <a:xfrm>
            <a:off x="4591071" y="3838759"/>
            <a:ext cx="524551" cy="355810"/>
            <a:chOff x="4490" y="1588"/>
            <a:chExt cx="327" cy="218"/>
          </a:xfrm>
        </p:grpSpPr>
        <p:sp>
          <p:nvSpPr>
            <p:cNvPr id="101" name="Rectangle 68"/>
            <p:cNvSpPr>
              <a:spLocks noChangeArrowheads="1"/>
            </p:cNvSpPr>
            <p:nvPr/>
          </p:nvSpPr>
          <p:spPr bwMode="auto">
            <a:xfrm>
              <a:off x="4490" y="1588"/>
              <a:ext cx="327" cy="21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2" name="Rectangle 69"/>
            <p:cNvSpPr>
              <a:spLocks noChangeArrowheads="1"/>
            </p:cNvSpPr>
            <p:nvPr/>
          </p:nvSpPr>
          <p:spPr bwMode="auto">
            <a:xfrm>
              <a:off x="4490" y="1588"/>
              <a:ext cx="327" cy="218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103" name="Rectangle 71"/>
          <p:cNvSpPr>
            <a:spLocks noChangeArrowheads="1"/>
          </p:cNvSpPr>
          <p:nvPr/>
        </p:nvSpPr>
        <p:spPr bwMode="auto">
          <a:xfrm>
            <a:off x="4644008" y="3908943"/>
            <a:ext cx="359073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ja-JP" sz="14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BEF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/>
          <p:cNvGrpSpPr>
            <a:grpSpLocks noChangeAspect="1"/>
          </p:cNvGrpSpPr>
          <p:nvPr/>
        </p:nvGrpSpPr>
        <p:grpSpPr>
          <a:xfrm>
            <a:off x="327552" y="996267"/>
            <a:ext cx="7427552" cy="5626076"/>
            <a:chOff x="13648" y="2210939"/>
            <a:chExt cx="5305394" cy="4018626"/>
          </a:xfrm>
        </p:grpSpPr>
        <p:pic>
          <p:nvPicPr>
            <p:cNvPr id="2" name="Picture 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648" y="2210939"/>
              <a:ext cx="4891242" cy="40186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" name="正方形/長方形 5"/>
            <p:cNvSpPr/>
            <p:nvPr/>
          </p:nvSpPr>
          <p:spPr>
            <a:xfrm>
              <a:off x="983930" y="2455588"/>
              <a:ext cx="2509886" cy="2857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2000" dirty="0" smtClean="0">
                  <a:solidFill>
                    <a:srgbClr val="0000FF"/>
                  </a:solidFill>
                </a:rPr>
                <a:t>When the light is irradiated</a:t>
              </a:r>
              <a:endParaRPr lang="ja-JP" altLang="ja-JP" sz="2000" dirty="0">
                <a:solidFill>
                  <a:srgbClr val="0000FF"/>
                </a:solidFill>
              </a:endParaRPr>
            </a:p>
          </p:txBody>
        </p:sp>
        <p:cxnSp>
          <p:nvCxnSpPr>
            <p:cNvPr id="7" name="直線矢印コネクタ 6"/>
            <p:cNvCxnSpPr/>
            <p:nvPr/>
          </p:nvCxnSpPr>
          <p:spPr>
            <a:xfrm rot="5400000">
              <a:off x="4919121" y="4731841"/>
              <a:ext cx="427966" cy="371876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線矢印コネクタ 7"/>
            <p:cNvCxnSpPr/>
            <p:nvPr/>
          </p:nvCxnSpPr>
          <p:spPr>
            <a:xfrm rot="16200000" flipH="1">
              <a:off x="1817108" y="2786091"/>
              <a:ext cx="990735" cy="893281"/>
            </a:xfrm>
            <a:prstGeom prst="straightConnector1">
              <a:avLst/>
            </a:prstGeom>
            <a:ln w="28575">
              <a:solidFill>
                <a:srgbClr val="00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正方形/長方形 8"/>
            <p:cNvSpPr/>
            <p:nvPr/>
          </p:nvSpPr>
          <p:spPr>
            <a:xfrm>
              <a:off x="3245887" y="2902389"/>
              <a:ext cx="1213023" cy="2857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ja-JP" sz="2000" dirty="0" smtClean="0">
                  <a:solidFill>
                    <a:srgbClr val="0000FF"/>
                  </a:solidFill>
                </a:rPr>
                <a:t>After-pulses </a:t>
              </a:r>
              <a:endParaRPr lang="ja-JP" altLang="ja-JP" sz="2000" dirty="0">
                <a:solidFill>
                  <a:srgbClr val="0000FF"/>
                </a:solidFill>
              </a:endParaRPr>
            </a:p>
          </p:txBody>
        </p:sp>
        <p:cxnSp>
          <p:nvCxnSpPr>
            <p:cNvPr id="10" name="直線矢印コネクタ 9"/>
            <p:cNvCxnSpPr/>
            <p:nvPr/>
          </p:nvCxnSpPr>
          <p:spPr>
            <a:xfrm rot="5400000">
              <a:off x="2616690" y="3548831"/>
              <a:ext cx="1123216" cy="404879"/>
            </a:xfrm>
            <a:prstGeom prst="straightConnector1">
              <a:avLst/>
            </a:prstGeom>
            <a:ln w="28575">
              <a:solidFill>
                <a:srgbClr val="00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線矢印コネクタ 10"/>
            <p:cNvCxnSpPr/>
            <p:nvPr/>
          </p:nvCxnSpPr>
          <p:spPr>
            <a:xfrm rot="5400000">
              <a:off x="2683957" y="3702208"/>
              <a:ext cx="1302911" cy="320715"/>
            </a:xfrm>
            <a:prstGeom prst="straightConnector1">
              <a:avLst/>
            </a:prstGeom>
            <a:ln w="28575">
              <a:solidFill>
                <a:srgbClr val="00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線矢印コネクタ 11"/>
            <p:cNvCxnSpPr/>
            <p:nvPr/>
          </p:nvCxnSpPr>
          <p:spPr>
            <a:xfrm rot="5400000">
              <a:off x="2811661" y="3843885"/>
              <a:ext cx="1400720" cy="236554"/>
            </a:xfrm>
            <a:prstGeom prst="straightConnector1">
              <a:avLst/>
            </a:prstGeom>
            <a:ln w="28575">
              <a:solidFill>
                <a:srgbClr val="00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正方形/長方形 4"/>
          <p:cNvSpPr/>
          <p:nvPr/>
        </p:nvSpPr>
        <p:spPr>
          <a:xfrm>
            <a:off x="7195052" y="4137121"/>
            <a:ext cx="175374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FF0000"/>
                </a:solidFill>
              </a:rPr>
              <a:t>Dark counts</a:t>
            </a:r>
            <a:endParaRPr lang="ja-JP" altLang="ja-JP" sz="2000" dirty="0">
              <a:solidFill>
                <a:srgbClr val="FF0000"/>
              </a:solidFill>
            </a:endParaRPr>
          </a:p>
        </p:txBody>
      </p:sp>
      <p:sp>
        <p:nvSpPr>
          <p:cNvPr id="20" name="右中かっこ 19"/>
          <p:cNvSpPr/>
          <p:nvPr/>
        </p:nvSpPr>
        <p:spPr>
          <a:xfrm>
            <a:off x="7001304" y="4817657"/>
            <a:ext cx="199142" cy="724100"/>
          </a:xfrm>
          <a:prstGeom prst="rightBrace">
            <a:avLst>
              <a:gd name="adj1" fmla="val 36088"/>
              <a:gd name="adj2" fmla="val 50000"/>
            </a:avLst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Rectangle 2"/>
          <p:cNvSpPr>
            <a:spLocks noChangeArrowheads="1"/>
          </p:cNvSpPr>
          <p:nvPr/>
        </p:nvSpPr>
        <p:spPr bwMode="auto">
          <a:xfrm>
            <a:off x="0" y="-13624"/>
            <a:ext cx="9143999" cy="614126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Temporal histogram around the illuminated gate </a:t>
            </a:r>
            <a:endParaRPr lang="ja-JP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/>
        </p:nvSpPr>
        <p:spPr>
          <a:xfrm>
            <a:off x="996287" y="150108"/>
            <a:ext cx="769733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/>
              <a:t>The best result reported to date for a </a:t>
            </a:r>
            <a:r>
              <a:rPr kumimoji="0" lang="en-US" altLang="ja-JP" dirty="0" smtClean="0">
                <a:cs typeface="Arial" pitchFamily="34" charset="0"/>
              </a:rPr>
              <a:t>1550nm</a:t>
            </a:r>
            <a:r>
              <a:rPr lang="en-US" altLang="ja-JP" dirty="0" smtClean="0"/>
              <a:t> SAPD </a:t>
            </a:r>
            <a:endParaRPr kumimoji="0" lang="en-US" altLang="ja-JP" dirty="0" smtClean="0">
              <a:cs typeface="Arial" pitchFamily="34" charset="0"/>
            </a:endParaRPr>
          </a:p>
          <a:p>
            <a:r>
              <a:rPr kumimoji="0" lang="en-US" altLang="ja-JP" dirty="0" smtClean="0">
                <a:cs typeface="Arial" pitchFamily="34" charset="0"/>
              </a:rPr>
              <a:t>   - After-pulse </a:t>
            </a:r>
            <a:r>
              <a:rPr kumimoji="0" lang="en-US" altLang="ja-JP" dirty="0" err="1" smtClean="0">
                <a:cs typeface="Arial" pitchFamily="34" charset="0"/>
              </a:rPr>
              <a:t>prob</a:t>
            </a:r>
            <a:r>
              <a:rPr kumimoji="0" lang="en-US" altLang="ja-JP" dirty="0" smtClean="0">
                <a:cs typeface="Arial" pitchFamily="34" charset="0"/>
              </a:rPr>
              <a:t> ~ </a:t>
            </a:r>
            <a:r>
              <a:rPr lang="en-US" altLang="ja-JP" dirty="0" smtClean="0"/>
              <a:t>0.61% </a:t>
            </a:r>
            <a:endParaRPr kumimoji="0" lang="en-US" altLang="ja-JP" dirty="0" smtClean="0">
              <a:cs typeface="Arial" pitchFamily="34" charset="0"/>
            </a:endParaRPr>
          </a:p>
          <a:p>
            <a:r>
              <a:rPr kumimoji="0" lang="en-US" altLang="ja-JP" dirty="0" smtClean="0">
                <a:cs typeface="Arial" pitchFamily="34" charset="0"/>
              </a:rPr>
              <a:t>   - Dark count </a:t>
            </a:r>
            <a:r>
              <a:rPr kumimoji="0" lang="en-US" altLang="ja-JP" dirty="0" err="1" smtClean="0">
                <a:cs typeface="Arial" pitchFamily="34" charset="0"/>
              </a:rPr>
              <a:t>prob</a:t>
            </a:r>
            <a:r>
              <a:rPr kumimoji="0" lang="en-US" altLang="ja-JP" dirty="0" smtClean="0">
                <a:cs typeface="Arial" pitchFamily="34" charset="0"/>
              </a:rPr>
              <a:t> ~ </a:t>
            </a:r>
            <a:r>
              <a:rPr lang="en-US" altLang="ja-JP" dirty="0" smtClean="0"/>
              <a:t>0.71 </a:t>
            </a:r>
            <a:r>
              <a:rPr lang="en-US" altLang="ja-JP" dirty="0" smtClean="0">
                <a:sym typeface="Symbol"/>
              </a:rPr>
              <a:t></a:t>
            </a:r>
            <a:r>
              <a:rPr lang="en-US" altLang="ja-JP" dirty="0" smtClean="0"/>
              <a:t>10</a:t>
            </a:r>
            <a:r>
              <a:rPr lang="en-US" altLang="ja-JP" baseline="30000" dirty="0" smtClean="0"/>
              <a:t>−6</a:t>
            </a:r>
            <a:r>
              <a:rPr kumimoji="0" lang="en-US" altLang="ja-JP" dirty="0" smtClean="0">
                <a:cs typeface="Arial" pitchFamily="34" charset="0"/>
              </a:rPr>
              <a:t>  (DCR~1 kHz) </a:t>
            </a:r>
          </a:p>
          <a:p>
            <a:r>
              <a:rPr kumimoji="0" lang="en-US" altLang="ja-JP" dirty="0" smtClean="0">
                <a:cs typeface="Arial" pitchFamily="34" charset="0"/>
              </a:rPr>
              <a:t>   - Detection efficiency </a:t>
            </a:r>
            <a:r>
              <a:rPr lang="en-US" altLang="ja-JP" dirty="0" smtClean="0"/>
              <a:t>~ 10.9% </a:t>
            </a:r>
            <a:r>
              <a:rPr kumimoji="0" lang="en-US" altLang="ja-JP" dirty="0" smtClean="0">
                <a:cs typeface="Arial" pitchFamily="34" charset="0"/>
              </a:rPr>
              <a:t> </a:t>
            </a: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57895" y="1856096"/>
            <a:ext cx="7771093" cy="49050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85196" y="136467"/>
            <a:ext cx="8846004" cy="48451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四角形吹き出し 7"/>
          <p:cNvSpPr/>
          <p:nvPr/>
        </p:nvSpPr>
        <p:spPr>
          <a:xfrm>
            <a:off x="1173710" y="5274859"/>
            <a:ext cx="2361060" cy="525439"/>
          </a:xfrm>
          <a:prstGeom prst="wedgeRectCallout">
            <a:avLst>
              <a:gd name="adj1" fmla="val 18767"/>
              <a:gd name="adj2" fmla="val -306846"/>
            </a:avLst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0"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Very low noise </a:t>
            </a:r>
          </a:p>
        </p:txBody>
      </p:sp>
      <p:sp>
        <p:nvSpPr>
          <p:cNvPr id="9" name="角丸四角形 8"/>
          <p:cNvSpPr/>
          <p:nvPr/>
        </p:nvSpPr>
        <p:spPr>
          <a:xfrm>
            <a:off x="2679970" y="3632907"/>
            <a:ext cx="443193" cy="267884"/>
          </a:xfrm>
          <a:prstGeom prst="roundRect">
            <a:avLst>
              <a:gd name="adj" fmla="val 34486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正方形/長方形 4"/>
          <p:cNvSpPr/>
          <p:nvPr/>
        </p:nvSpPr>
        <p:spPr>
          <a:xfrm>
            <a:off x="1648359" y="6196066"/>
            <a:ext cx="582505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0000FF"/>
                </a:solidFill>
              </a:rPr>
              <a:t>Y. </a:t>
            </a:r>
            <a:r>
              <a:rPr lang="en-US" altLang="ja-JP" sz="2000" dirty="0" err="1" smtClean="0">
                <a:solidFill>
                  <a:srgbClr val="0000FF"/>
                </a:solidFill>
              </a:rPr>
              <a:t>Nambu</a:t>
            </a:r>
            <a:r>
              <a:rPr lang="en-US" altLang="ja-JP" sz="2000" dirty="0" smtClean="0">
                <a:solidFill>
                  <a:srgbClr val="0000FF"/>
                </a:solidFill>
              </a:rPr>
              <a:t>, to appear in Optics Express (2011) </a:t>
            </a:r>
            <a:endParaRPr kumimoji="0" lang="en-US" altLang="ja-JP" sz="2000" dirty="0" smtClean="0">
              <a:solidFill>
                <a:srgbClr val="0000FF"/>
              </a:solidFill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/>
        </p:nvSpPr>
        <p:spPr>
          <a:xfrm>
            <a:off x="1201002" y="97976"/>
            <a:ext cx="6741994" cy="523220"/>
          </a:xfrm>
          <a:prstGeom prst="rect">
            <a:avLst/>
          </a:prstGeom>
          <a:ln w="19050">
            <a:noFill/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3 </a:t>
            </a: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cs typeface="Arial" pitchFamily="34" charset="0"/>
              </a:rPr>
              <a:t>l</a:t>
            </a: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WDM QKD</a:t>
            </a:r>
            <a:endParaRPr lang="en-US" altLang="ja-JP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aphicFrame>
        <p:nvGraphicFramePr>
          <p:cNvPr id="301" name="表 300"/>
          <p:cNvGraphicFramePr>
            <a:graphicFrameLocks noGrp="1"/>
          </p:cNvGraphicFramePr>
          <p:nvPr/>
        </p:nvGraphicFramePr>
        <p:xfrm>
          <a:off x="5065864" y="5157253"/>
          <a:ext cx="3973466" cy="1645920"/>
        </p:xfrm>
        <a:graphic>
          <a:graphicData uri="http://schemas.openxmlformats.org/drawingml/2006/table">
            <a:tbl>
              <a:tblPr/>
              <a:tblGrid>
                <a:gridCol w="541546"/>
                <a:gridCol w="2147063"/>
                <a:gridCol w="1284857"/>
              </a:tblGrid>
              <a:tr h="39622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endParaRPr lang="en-GB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1800" b="1" kern="100" dirty="0" smtClean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Wavelength[nm</a:t>
                      </a:r>
                      <a:r>
                        <a:rPr lang="en-GB" sz="18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]</a:t>
                      </a:r>
                      <a:endParaRPr lang="ja-JP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18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Detector</a:t>
                      </a:r>
                      <a:endParaRPr lang="ja-JP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99890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1800" b="1" kern="100" dirty="0">
                          <a:solidFill>
                            <a:schemeClr val="tx1"/>
                          </a:solidFill>
                          <a:latin typeface="Symbol" pitchFamily="18" charset="2"/>
                          <a:ea typeface="ＭＳ 明朝"/>
                          <a:cs typeface="Times New Roman"/>
                        </a:rPr>
                        <a:t>l</a:t>
                      </a:r>
                      <a:r>
                        <a:rPr lang="en-GB" sz="1800" b="1" kern="100" baseline="-250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1</a:t>
                      </a:r>
                      <a:endParaRPr lang="ja-JP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18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1549.32</a:t>
                      </a:r>
                      <a:endParaRPr lang="ja-JP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18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APD</a:t>
                      </a:r>
                      <a:endParaRPr lang="ja-JP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</a:tr>
              <a:tr h="399890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altLang="ja-JP" sz="1800" b="1" kern="100" dirty="0" smtClean="0">
                          <a:solidFill>
                            <a:schemeClr val="tx1"/>
                          </a:solidFill>
                          <a:latin typeface="Symbol" pitchFamily="18" charset="2"/>
                          <a:ea typeface="ＭＳ 明朝"/>
                          <a:cs typeface="Times New Roman"/>
                        </a:rPr>
                        <a:t>l</a:t>
                      </a:r>
                      <a:r>
                        <a:rPr lang="en-GB" sz="1800" b="1" kern="100" baseline="-25000" dirty="0" smtClean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2</a:t>
                      </a:r>
                      <a:endParaRPr lang="ja-JP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18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1550.12</a:t>
                      </a:r>
                      <a:endParaRPr lang="ja-JP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18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SSPD</a:t>
                      </a:r>
                      <a:endParaRPr lang="ja-JP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399890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altLang="ja-JP" sz="1800" b="1" kern="100" dirty="0" smtClean="0">
                          <a:solidFill>
                            <a:schemeClr val="tx1"/>
                          </a:solidFill>
                          <a:latin typeface="Symbol" pitchFamily="18" charset="2"/>
                          <a:ea typeface="ＭＳ 明朝"/>
                          <a:cs typeface="Times New Roman"/>
                        </a:rPr>
                        <a:t>l</a:t>
                      </a:r>
                      <a:r>
                        <a:rPr lang="en-GB" sz="1800" b="1" kern="100" baseline="-25000" dirty="0" smtClean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3</a:t>
                      </a:r>
                      <a:endParaRPr lang="ja-JP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18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1550.92</a:t>
                      </a:r>
                      <a:endParaRPr lang="ja-JP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18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SSPD</a:t>
                      </a:r>
                      <a:endParaRPr lang="ja-JP" sz="18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</a:tbl>
          </a:graphicData>
        </a:graphic>
      </p:graphicFrame>
      <p:grpSp>
        <p:nvGrpSpPr>
          <p:cNvPr id="144" name="グループ化 143"/>
          <p:cNvGrpSpPr/>
          <p:nvPr/>
        </p:nvGrpSpPr>
        <p:grpSpPr>
          <a:xfrm>
            <a:off x="109189" y="780961"/>
            <a:ext cx="8949711" cy="4171924"/>
            <a:chOff x="109189" y="685425"/>
            <a:chExt cx="8949711" cy="4171924"/>
          </a:xfrm>
        </p:grpSpPr>
        <p:sp>
          <p:nvSpPr>
            <p:cNvPr id="145" name="テキスト ボックス 68"/>
            <p:cNvSpPr txBox="1">
              <a:spLocks noChangeArrowheads="1"/>
            </p:cNvSpPr>
            <p:nvPr/>
          </p:nvSpPr>
          <p:spPr bwMode="auto">
            <a:xfrm>
              <a:off x="1089863" y="1484972"/>
              <a:ext cx="708848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1600" b="1" dirty="0">
                  <a:solidFill>
                    <a:srgbClr val="FF00FF"/>
                  </a:solidFill>
                  <a:cs typeface="Arial" pitchFamily="34" charset="0"/>
                </a:rPr>
                <a:t>clock</a:t>
              </a:r>
              <a:endParaRPr lang="ja-JP" altLang="en-US" sz="1600" b="1" dirty="0">
                <a:solidFill>
                  <a:srgbClr val="FF00FF"/>
                </a:solidFill>
                <a:cs typeface="Arial" pitchFamily="34" charset="0"/>
              </a:endParaRPr>
            </a:p>
          </p:txBody>
        </p:sp>
        <p:sp>
          <p:nvSpPr>
            <p:cNvPr id="146" name="テキスト ボックス 81"/>
            <p:cNvSpPr txBox="1">
              <a:spLocks noChangeArrowheads="1"/>
            </p:cNvSpPr>
            <p:nvPr/>
          </p:nvSpPr>
          <p:spPr bwMode="auto">
            <a:xfrm>
              <a:off x="1840096" y="1027173"/>
              <a:ext cx="1659466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ja-JP" sz="1600" b="1" dirty="0" smtClean="0">
                  <a:solidFill>
                    <a:srgbClr val="FF00FF"/>
                  </a:solidFill>
                  <a:cs typeface="Arial" pitchFamily="34" charset="0"/>
                </a:rPr>
                <a:t>Clock &amp; Frame  </a:t>
              </a:r>
              <a:endParaRPr lang="ja-JP" altLang="en-US" sz="1600" b="1" dirty="0">
                <a:solidFill>
                  <a:srgbClr val="FF00FF"/>
                </a:solidFill>
                <a:cs typeface="Arial" pitchFamily="34" charset="0"/>
              </a:endParaRPr>
            </a:p>
          </p:txBody>
        </p:sp>
        <p:cxnSp>
          <p:nvCxnSpPr>
            <p:cNvPr id="147" name="直線コネクタ 162"/>
            <p:cNvCxnSpPr>
              <a:cxnSpLocks noChangeShapeType="1"/>
              <a:endCxn id="162" idx="1"/>
            </p:cNvCxnSpPr>
            <p:nvPr/>
          </p:nvCxnSpPr>
          <p:spPr bwMode="auto">
            <a:xfrm>
              <a:off x="5199797" y="822909"/>
              <a:ext cx="1318766" cy="0"/>
            </a:xfrm>
            <a:prstGeom prst="line">
              <a:avLst/>
            </a:prstGeom>
            <a:noFill/>
            <a:ln w="38100" algn="ctr">
              <a:solidFill>
                <a:srgbClr val="FF00FF"/>
              </a:solidFill>
              <a:round/>
              <a:headEnd/>
              <a:tailEnd/>
            </a:ln>
          </p:spPr>
        </p:cxnSp>
        <p:cxnSp>
          <p:nvCxnSpPr>
            <p:cNvPr id="149" name="直線コネクタ 162"/>
            <p:cNvCxnSpPr>
              <a:cxnSpLocks noChangeShapeType="1"/>
            </p:cNvCxnSpPr>
            <p:nvPr/>
          </p:nvCxnSpPr>
          <p:spPr bwMode="auto">
            <a:xfrm>
              <a:off x="1591733" y="1315568"/>
              <a:ext cx="1833855" cy="0"/>
            </a:xfrm>
            <a:prstGeom prst="line">
              <a:avLst/>
            </a:prstGeom>
            <a:noFill/>
            <a:ln w="38100" algn="ctr">
              <a:solidFill>
                <a:srgbClr val="FF00FF"/>
              </a:solidFill>
              <a:round/>
              <a:headEnd/>
              <a:tailEnd/>
            </a:ln>
          </p:spPr>
        </p:cxnSp>
        <p:cxnSp>
          <p:nvCxnSpPr>
            <p:cNvPr id="150" name="直線コネクタ 149"/>
            <p:cNvCxnSpPr/>
            <p:nvPr/>
          </p:nvCxnSpPr>
          <p:spPr bwMode="auto">
            <a:xfrm>
              <a:off x="3480178" y="2647662"/>
              <a:ext cx="1774208" cy="0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51" name="円/楕円 150"/>
            <p:cNvSpPr/>
            <p:nvPr/>
          </p:nvSpPr>
          <p:spPr>
            <a:xfrm>
              <a:off x="4151806" y="2040715"/>
              <a:ext cx="304642" cy="576103"/>
            </a:xfrm>
            <a:prstGeom prst="ellipse">
              <a:avLst/>
            </a:prstGeom>
            <a:noFill/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000"/>
            </a:p>
          </p:txBody>
        </p:sp>
        <p:sp>
          <p:nvSpPr>
            <p:cNvPr id="152" name="円/楕円 151"/>
            <p:cNvSpPr/>
            <p:nvPr/>
          </p:nvSpPr>
          <p:spPr>
            <a:xfrm>
              <a:off x="4302618" y="2040715"/>
              <a:ext cx="307658" cy="576103"/>
            </a:xfrm>
            <a:prstGeom prst="ellipse">
              <a:avLst/>
            </a:prstGeom>
            <a:noFill/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2000"/>
            </a:p>
          </p:txBody>
        </p:sp>
        <p:sp>
          <p:nvSpPr>
            <p:cNvPr id="153" name="台形 152"/>
            <p:cNvSpPr/>
            <p:nvPr/>
          </p:nvSpPr>
          <p:spPr bwMode="auto">
            <a:xfrm rot="16200000" flipH="1">
              <a:off x="3957601" y="1686931"/>
              <a:ext cx="2342280" cy="387786"/>
            </a:xfrm>
            <a:prstGeom prst="trapezoid">
              <a:avLst>
                <a:gd name="adj" fmla="val 48333"/>
              </a:avLst>
            </a:prstGeom>
            <a:solidFill>
              <a:srgbClr val="FFFF00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lIns="288000" tIns="90000" rIns="288000" bIns="90000" anchor="ctr"/>
            <a:lstStyle/>
            <a:p>
              <a:pPr>
                <a:defRPr/>
              </a:pPr>
              <a:endParaRPr lang="ja-JP" altLang="en-US" sz="2000">
                <a:latin typeface="Arial" charset="0"/>
              </a:endParaRPr>
            </a:p>
          </p:txBody>
        </p:sp>
        <p:sp>
          <p:nvSpPr>
            <p:cNvPr id="154" name="テキスト ボックス 165"/>
            <p:cNvSpPr txBox="1">
              <a:spLocks noChangeArrowheads="1"/>
            </p:cNvSpPr>
            <p:nvPr/>
          </p:nvSpPr>
          <p:spPr bwMode="auto">
            <a:xfrm>
              <a:off x="4935583" y="1414018"/>
              <a:ext cx="402674" cy="923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1800" b="1" dirty="0"/>
                <a:t>W</a:t>
              </a:r>
            </a:p>
            <a:p>
              <a:r>
                <a:rPr lang="en-US" altLang="ja-JP" sz="1800" b="1" dirty="0"/>
                <a:t>D</a:t>
              </a:r>
            </a:p>
            <a:p>
              <a:r>
                <a:rPr lang="en-US" altLang="ja-JP" sz="1800" b="1" dirty="0"/>
                <a:t>M</a:t>
              </a:r>
              <a:endParaRPr lang="ja-JP" altLang="en-US" sz="1800" b="1" dirty="0"/>
            </a:p>
          </p:txBody>
        </p:sp>
        <p:sp>
          <p:nvSpPr>
            <p:cNvPr id="155" name="台形 154"/>
            <p:cNvSpPr/>
            <p:nvPr/>
          </p:nvSpPr>
          <p:spPr bwMode="auto">
            <a:xfrm rot="5400000">
              <a:off x="1819895" y="2554315"/>
              <a:ext cx="3555143" cy="398341"/>
            </a:xfrm>
            <a:prstGeom prst="trapezoid">
              <a:avLst>
                <a:gd name="adj" fmla="val 48333"/>
              </a:avLst>
            </a:prstGeom>
            <a:solidFill>
              <a:srgbClr val="FFFF00"/>
            </a:solidFill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lIns="288000" tIns="90000" rIns="288000" bIns="90000" anchor="ctr"/>
            <a:lstStyle/>
            <a:p>
              <a:pPr>
                <a:defRPr/>
              </a:pPr>
              <a:endParaRPr lang="ja-JP" altLang="en-US" sz="2000" dirty="0">
                <a:latin typeface="Arial" charset="0"/>
              </a:endParaRPr>
            </a:p>
          </p:txBody>
        </p:sp>
        <p:sp>
          <p:nvSpPr>
            <p:cNvPr id="156" name="テキスト ボックス 164"/>
            <p:cNvSpPr txBox="1">
              <a:spLocks noChangeArrowheads="1"/>
            </p:cNvSpPr>
            <p:nvPr/>
          </p:nvSpPr>
          <p:spPr bwMode="auto">
            <a:xfrm>
              <a:off x="3389429" y="2134510"/>
              <a:ext cx="402674" cy="923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ja-JP" sz="1800" b="1" dirty="0"/>
                <a:t>W</a:t>
              </a:r>
            </a:p>
            <a:p>
              <a:r>
                <a:rPr lang="en-US" altLang="ja-JP" sz="1800" b="1" dirty="0"/>
                <a:t>D</a:t>
              </a:r>
            </a:p>
            <a:p>
              <a:r>
                <a:rPr lang="en-US" altLang="ja-JP" sz="1800" b="1" dirty="0"/>
                <a:t>M</a:t>
              </a:r>
              <a:endParaRPr lang="ja-JP" altLang="en-US" sz="1800" b="1" dirty="0"/>
            </a:p>
          </p:txBody>
        </p:sp>
        <p:pic>
          <p:nvPicPr>
            <p:cNvPr id="157" name="Picture 6"/>
            <p:cNvPicPr preferRelativeResize="0"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09189" y="2074463"/>
              <a:ext cx="3297970" cy="24838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cxnSp>
          <p:nvCxnSpPr>
            <p:cNvPr id="158" name="直線矢印コネクタ 157"/>
            <p:cNvCxnSpPr/>
            <p:nvPr/>
          </p:nvCxnSpPr>
          <p:spPr>
            <a:xfrm>
              <a:off x="1783644" y="1456267"/>
              <a:ext cx="809431" cy="631841"/>
            </a:xfrm>
            <a:prstGeom prst="straightConnector1">
              <a:avLst/>
            </a:prstGeom>
            <a:ln w="28575">
              <a:solidFill>
                <a:srgbClr val="FF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直線矢印コネクタ 158"/>
            <p:cNvCxnSpPr/>
            <p:nvPr/>
          </p:nvCxnSpPr>
          <p:spPr>
            <a:xfrm rot="5400000">
              <a:off x="417019" y="1683892"/>
              <a:ext cx="725007" cy="247179"/>
            </a:xfrm>
            <a:prstGeom prst="straightConnector1">
              <a:avLst/>
            </a:prstGeom>
            <a:ln w="28575">
              <a:solidFill>
                <a:srgbClr val="FF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直線矢印コネクタ 159"/>
            <p:cNvCxnSpPr/>
            <p:nvPr/>
          </p:nvCxnSpPr>
          <p:spPr>
            <a:xfrm rot="5400000">
              <a:off x="7231741" y="1023757"/>
              <a:ext cx="467703" cy="1588"/>
            </a:xfrm>
            <a:prstGeom prst="straightConnector1">
              <a:avLst/>
            </a:prstGeom>
            <a:ln w="28575">
              <a:solidFill>
                <a:srgbClr val="FF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" name="正方形/長方形 160"/>
            <p:cNvSpPr/>
            <p:nvPr/>
          </p:nvSpPr>
          <p:spPr>
            <a:xfrm>
              <a:off x="880533" y="1196622"/>
              <a:ext cx="889501" cy="23706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1400" b="1" dirty="0" smtClean="0">
                  <a:solidFill>
                    <a:schemeClr val="tx1"/>
                  </a:solidFill>
                </a:rPr>
                <a:t>Sync.</a:t>
              </a:r>
              <a:endParaRPr lang="ja-JP" alt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62" name="正方形/長方形 161"/>
            <p:cNvSpPr/>
            <p:nvPr/>
          </p:nvSpPr>
          <p:spPr>
            <a:xfrm>
              <a:off x="6518563" y="685425"/>
              <a:ext cx="1066731" cy="27496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ja-JP" sz="1400" b="1" dirty="0" smtClean="0">
                  <a:solidFill>
                    <a:schemeClr val="tx1"/>
                  </a:solidFill>
                </a:rPr>
                <a:t>Sync.</a:t>
              </a:r>
              <a:endParaRPr lang="ja-JP" alt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63" name="Rectangle 88"/>
            <p:cNvSpPr>
              <a:spLocks noChangeArrowheads="1"/>
            </p:cNvSpPr>
            <p:nvPr/>
          </p:nvSpPr>
          <p:spPr bwMode="auto">
            <a:xfrm>
              <a:off x="5533119" y="1859086"/>
              <a:ext cx="1099689" cy="2080616"/>
            </a:xfrm>
            <a:prstGeom prst="rect">
              <a:avLst/>
            </a:prstGeom>
            <a:solidFill>
              <a:srgbClr val="FFFF99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4" name="角丸四角形 163"/>
            <p:cNvSpPr/>
            <p:nvPr/>
          </p:nvSpPr>
          <p:spPr bwMode="auto">
            <a:xfrm>
              <a:off x="5714256" y="2382961"/>
              <a:ext cx="521713" cy="382588"/>
            </a:xfrm>
            <a:prstGeom prst="roundRect">
              <a:avLst/>
            </a:prstGeom>
            <a:solidFill>
              <a:srgbClr val="66FF33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165" name="Freeform 92"/>
            <p:cNvSpPr>
              <a:spLocks noChangeAspect="1"/>
            </p:cNvSpPr>
            <p:nvPr/>
          </p:nvSpPr>
          <p:spPr bwMode="auto">
            <a:xfrm>
              <a:off x="5329801" y="2840766"/>
              <a:ext cx="223949" cy="2270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5715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6" name="Freeform 93"/>
            <p:cNvSpPr>
              <a:spLocks noChangeAspect="1"/>
            </p:cNvSpPr>
            <p:nvPr/>
          </p:nvSpPr>
          <p:spPr bwMode="auto">
            <a:xfrm flipH="1">
              <a:off x="5554095" y="2836476"/>
              <a:ext cx="214306" cy="227035"/>
            </a:xfrm>
            <a:custGeom>
              <a:avLst/>
              <a:gdLst>
                <a:gd name="T0" fmla="*/ 0 w 763"/>
                <a:gd name="T1" fmla="*/ 17 h 672"/>
                <a:gd name="T2" fmla="*/ 200 w 763"/>
                <a:gd name="T3" fmla="*/ 88 h 672"/>
                <a:gd name="T4" fmla="*/ 426 w 763"/>
                <a:gd name="T5" fmla="*/ 543 h 672"/>
                <a:gd name="T6" fmla="*/ 621 w 763"/>
                <a:gd name="T7" fmla="*/ 613 h 6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3"/>
                <a:gd name="T13" fmla="*/ 0 h 672"/>
                <a:gd name="T14" fmla="*/ 763 w 763"/>
                <a:gd name="T15" fmla="*/ 672 h 6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3" h="672">
                  <a:moveTo>
                    <a:pt x="0" y="18"/>
                  </a:moveTo>
                  <a:cubicBezTo>
                    <a:pt x="38" y="30"/>
                    <a:pt x="159" y="0"/>
                    <a:pt x="246" y="93"/>
                  </a:cubicBezTo>
                  <a:cubicBezTo>
                    <a:pt x="345" y="193"/>
                    <a:pt x="427" y="478"/>
                    <a:pt x="524" y="575"/>
                  </a:cubicBezTo>
                  <a:cubicBezTo>
                    <a:pt x="621" y="672"/>
                    <a:pt x="713" y="634"/>
                    <a:pt x="763" y="649"/>
                  </a:cubicBezTo>
                </a:path>
              </a:pathLst>
            </a:custGeom>
            <a:noFill/>
            <a:ln w="57150" cmpd="sng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167" name="Group 94"/>
            <p:cNvGrpSpPr>
              <a:grpSpLocks noChangeAspect="1"/>
            </p:cNvGrpSpPr>
            <p:nvPr/>
          </p:nvGrpSpPr>
          <p:grpSpPr bwMode="auto">
            <a:xfrm flipV="1">
              <a:off x="5340700" y="3049539"/>
              <a:ext cx="428957" cy="226977"/>
              <a:chOff x="576" y="936"/>
              <a:chExt cx="1243" cy="636"/>
            </a:xfrm>
          </p:grpSpPr>
          <p:sp>
            <p:nvSpPr>
              <p:cNvPr id="352" name="Freeform 95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5715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53" name="Freeform 96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5715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70" name="Group 98"/>
            <p:cNvGrpSpPr>
              <a:grpSpLocks noChangeAspect="1"/>
            </p:cNvGrpSpPr>
            <p:nvPr/>
          </p:nvGrpSpPr>
          <p:grpSpPr bwMode="auto">
            <a:xfrm>
              <a:off x="6188847" y="2831016"/>
              <a:ext cx="534898" cy="215269"/>
              <a:chOff x="576" y="923"/>
              <a:chExt cx="1243" cy="638"/>
            </a:xfrm>
          </p:grpSpPr>
          <p:sp>
            <p:nvSpPr>
              <p:cNvPr id="350" name="Freeform 99"/>
              <p:cNvSpPr>
                <a:spLocks noChangeAspect="1"/>
              </p:cNvSpPr>
              <p:nvPr/>
            </p:nvSpPr>
            <p:spPr bwMode="auto">
              <a:xfrm>
                <a:off x="576" y="923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5715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51" name="Freeform 100"/>
              <p:cNvSpPr>
                <a:spLocks noChangeAspect="1"/>
              </p:cNvSpPr>
              <p:nvPr/>
            </p:nvSpPr>
            <p:spPr bwMode="auto">
              <a:xfrm flipH="1">
                <a:off x="1198" y="925"/>
                <a:ext cx="621" cy="636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5715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71" name="Group 101"/>
            <p:cNvGrpSpPr>
              <a:grpSpLocks noChangeAspect="1"/>
            </p:cNvGrpSpPr>
            <p:nvPr/>
          </p:nvGrpSpPr>
          <p:grpSpPr bwMode="auto">
            <a:xfrm flipV="1">
              <a:off x="6214379" y="3027251"/>
              <a:ext cx="496976" cy="254644"/>
              <a:chOff x="576" y="936"/>
              <a:chExt cx="1243" cy="636"/>
            </a:xfrm>
          </p:grpSpPr>
          <p:sp>
            <p:nvSpPr>
              <p:cNvPr id="348" name="Freeform 102"/>
              <p:cNvSpPr>
                <a:spLocks noChangeAspect="1"/>
              </p:cNvSpPr>
              <p:nvPr/>
            </p:nvSpPr>
            <p:spPr bwMode="auto">
              <a:xfrm>
                <a:off x="576" y="936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5715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49" name="Freeform 103"/>
              <p:cNvSpPr>
                <a:spLocks noChangeAspect="1"/>
              </p:cNvSpPr>
              <p:nvPr/>
            </p:nvSpPr>
            <p:spPr bwMode="auto">
              <a:xfrm flipH="1">
                <a:off x="1198" y="937"/>
                <a:ext cx="621" cy="635"/>
              </a:xfrm>
              <a:custGeom>
                <a:avLst/>
                <a:gdLst>
                  <a:gd name="T0" fmla="*/ 0 w 763"/>
                  <a:gd name="T1" fmla="*/ 17 h 672"/>
                  <a:gd name="T2" fmla="*/ 200 w 763"/>
                  <a:gd name="T3" fmla="*/ 88 h 672"/>
                  <a:gd name="T4" fmla="*/ 426 w 763"/>
                  <a:gd name="T5" fmla="*/ 543 h 672"/>
                  <a:gd name="T6" fmla="*/ 621 w 763"/>
                  <a:gd name="T7" fmla="*/ 613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5715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72" name="Line 104"/>
            <p:cNvSpPr>
              <a:spLocks noChangeAspect="1" noChangeShapeType="1"/>
            </p:cNvSpPr>
            <p:nvPr/>
          </p:nvSpPr>
          <p:spPr bwMode="auto">
            <a:xfrm>
              <a:off x="5750607" y="3270168"/>
              <a:ext cx="506413" cy="0"/>
            </a:xfrm>
            <a:prstGeom prst="line">
              <a:avLst/>
            </a:prstGeom>
            <a:noFill/>
            <a:ln w="5715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3" name="Line 105"/>
            <p:cNvSpPr>
              <a:spLocks noChangeAspect="1" noChangeShapeType="1"/>
            </p:cNvSpPr>
            <p:nvPr/>
          </p:nvSpPr>
          <p:spPr bwMode="auto">
            <a:xfrm>
              <a:off x="5760132" y="2843321"/>
              <a:ext cx="514720" cy="0"/>
            </a:xfrm>
            <a:prstGeom prst="line">
              <a:avLst/>
            </a:prstGeom>
            <a:noFill/>
            <a:ln w="5715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4" name="Oval 106"/>
            <p:cNvSpPr>
              <a:spLocks noChangeAspect="1" noChangeArrowheads="1"/>
            </p:cNvSpPr>
            <p:nvPr/>
          </p:nvSpPr>
          <p:spPr bwMode="auto">
            <a:xfrm>
              <a:off x="5834744" y="2481542"/>
              <a:ext cx="301625" cy="360191"/>
            </a:xfrm>
            <a:prstGeom prst="ellipse">
              <a:avLst/>
            </a:prstGeom>
            <a:noFill/>
            <a:ln w="57150">
              <a:solidFill>
                <a:srgbClr val="FF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5" name="Arc 108"/>
            <p:cNvSpPr>
              <a:spLocks noChangeAspect="1"/>
            </p:cNvSpPr>
            <p:nvPr/>
          </p:nvSpPr>
          <p:spPr bwMode="auto">
            <a:xfrm rot="21173933" flipH="1" flipV="1">
              <a:off x="5831564" y="2703100"/>
              <a:ext cx="212761" cy="210566"/>
            </a:xfrm>
            <a:custGeom>
              <a:avLst/>
              <a:gdLst>
                <a:gd name="T0" fmla="*/ 0 w 20574"/>
                <a:gd name="T1" fmla="*/ 0 h 21593"/>
                <a:gd name="T2" fmla="*/ 0 w 20574"/>
                <a:gd name="T3" fmla="*/ 0 h 21593"/>
                <a:gd name="T4" fmla="*/ 0 w 20574"/>
                <a:gd name="T5" fmla="*/ 0 h 21593"/>
                <a:gd name="T6" fmla="*/ 0 60000 65536"/>
                <a:gd name="T7" fmla="*/ 0 60000 65536"/>
                <a:gd name="T8" fmla="*/ 0 60000 65536"/>
                <a:gd name="T9" fmla="*/ 0 w 20574"/>
                <a:gd name="T10" fmla="*/ 0 h 21593"/>
                <a:gd name="T11" fmla="*/ 20574 w 20574"/>
                <a:gd name="T12" fmla="*/ 21593 h 215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574" h="21593" fill="none" extrusionOk="0">
                  <a:moveTo>
                    <a:pt x="531" y="-1"/>
                  </a:moveTo>
                  <a:cubicBezTo>
                    <a:pt x="9727" y="225"/>
                    <a:pt x="17772" y="6252"/>
                    <a:pt x="20574" y="15014"/>
                  </a:cubicBezTo>
                </a:path>
                <a:path w="20574" h="21593" stroke="0" extrusionOk="0">
                  <a:moveTo>
                    <a:pt x="531" y="-1"/>
                  </a:moveTo>
                  <a:cubicBezTo>
                    <a:pt x="9727" y="225"/>
                    <a:pt x="17772" y="6252"/>
                    <a:pt x="20574" y="15014"/>
                  </a:cubicBezTo>
                  <a:lnTo>
                    <a:pt x="0" y="21593"/>
                  </a:lnTo>
                  <a:close/>
                </a:path>
              </a:pathLst>
            </a:custGeom>
            <a:noFill/>
            <a:ln w="19050">
              <a:solidFill>
                <a:srgbClr val="FFFF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176" name="グループ化 628"/>
            <p:cNvGrpSpPr/>
            <p:nvPr/>
          </p:nvGrpSpPr>
          <p:grpSpPr>
            <a:xfrm>
              <a:off x="6229149" y="2268881"/>
              <a:ext cx="759344" cy="597662"/>
              <a:chOff x="4837081" y="4135273"/>
              <a:chExt cx="759344" cy="597662"/>
            </a:xfrm>
          </p:grpSpPr>
          <p:sp>
            <p:nvSpPr>
              <p:cNvPr id="346" name="Line 89"/>
              <p:cNvSpPr>
                <a:spLocks noChangeAspect="1" noChangeShapeType="1"/>
              </p:cNvSpPr>
              <p:nvPr/>
            </p:nvSpPr>
            <p:spPr bwMode="auto">
              <a:xfrm>
                <a:off x="5291625" y="4153128"/>
                <a:ext cx="304800" cy="0"/>
              </a:xfrm>
              <a:prstGeom prst="line">
                <a:avLst/>
              </a:prstGeom>
              <a:noFill/>
              <a:ln w="5715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47" name="Freeform 110"/>
              <p:cNvSpPr>
                <a:spLocks noChangeAspect="1"/>
              </p:cNvSpPr>
              <p:nvPr/>
            </p:nvSpPr>
            <p:spPr bwMode="auto">
              <a:xfrm flipH="1">
                <a:off x="4837081" y="4135273"/>
                <a:ext cx="471898" cy="597662"/>
              </a:xfrm>
              <a:custGeom>
                <a:avLst/>
                <a:gdLst>
                  <a:gd name="T0" fmla="*/ 0 w 763"/>
                  <a:gd name="T1" fmla="*/ 8 h 672"/>
                  <a:gd name="T2" fmla="*/ 87 w 763"/>
                  <a:gd name="T3" fmla="*/ 39 h 672"/>
                  <a:gd name="T4" fmla="*/ 185 w 763"/>
                  <a:gd name="T5" fmla="*/ 243 h 672"/>
                  <a:gd name="T6" fmla="*/ 270 w 763"/>
                  <a:gd name="T7" fmla="*/ 274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5715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91" name="Rectangle 188"/>
            <p:cNvSpPr>
              <a:spLocks noChangeArrowheads="1"/>
            </p:cNvSpPr>
            <p:nvPr/>
          </p:nvSpPr>
          <p:spPr bwMode="auto">
            <a:xfrm>
              <a:off x="5765499" y="3475706"/>
              <a:ext cx="461665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kumimoji="0" lang="en-US" altLang="ja-JP" sz="1800" dirty="0">
                  <a:solidFill>
                    <a:srgbClr val="000000"/>
                  </a:solidFill>
                </a:rPr>
                <a:t>PLC</a:t>
              </a:r>
              <a:endParaRPr kumimoji="0" lang="en-US" altLang="ja-JP" sz="1800" dirty="0">
                <a:solidFill>
                  <a:srgbClr val="000000"/>
                </a:solidFill>
                <a:latin typeface="Garamond" pitchFamily="18" charset="0"/>
              </a:endParaRPr>
            </a:p>
          </p:txBody>
        </p:sp>
        <p:sp>
          <p:nvSpPr>
            <p:cNvPr id="192" name="Line 107"/>
            <p:cNvSpPr>
              <a:spLocks noChangeAspect="1" noChangeShapeType="1"/>
            </p:cNvSpPr>
            <p:nvPr/>
          </p:nvSpPr>
          <p:spPr bwMode="auto">
            <a:xfrm>
              <a:off x="5977875" y="2800156"/>
              <a:ext cx="156193" cy="0"/>
            </a:xfrm>
            <a:prstGeom prst="line">
              <a:avLst/>
            </a:prstGeom>
            <a:noFill/>
            <a:ln w="19050">
              <a:solidFill>
                <a:srgbClr val="FFFF99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93" name="正方形/長方形 192"/>
            <p:cNvSpPr/>
            <p:nvPr/>
          </p:nvSpPr>
          <p:spPr>
            <a:xfrm>
              <a:off x="5631633" y="1876310"/>
              <a:ext cx="75187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kumimoji="0" lang="en-US" altLang="ja-JP" sz="1400" dirty="0" smtClean="0"/>
                <a:t>Temp. </a:t>
              </a:r>
            </a:p>
            <a:p>
              <a:r>
                <a:rPr kumimoji="0" lang="en-US" altLang="ja-JP" sz="1400" dirty="0" smtClean="0"/>
                <a:t>Contr. </a:t>
              </a:r>
              <a:endParaRPr kumimoji="0" lang="en-US" altLang="ja-JP" sz="1400" dirty="0">
                <a:latin typeface="Garamond" pitchFamily="18" charset="0"/>
              </a:endParaRPr>
            </a:p>
          </p:txBody>
        </p:sp>
        <p:grpSp>
          <p:nvGrpSpPr>
            <p:cNvPr id="194" name="グループ化 629"/>
            <p:cNvGrpSpPr/>
            <p:nvPr/>
          </p:nvGrpSpPr>
          <p:grpSpPr>
            <a:xfrm flipV="1">
              <a:off x="6217773" y="3238166"/>
              <a:ext cx="771986" cy="597662"/>
              <a:chOff x="4837081" y="4135273"/>
              <a:chExt cx="771986" cy="597662"/>
            </a:xfrm>
          </p:grpSpPr>
          <p:sp>
            <p:nvSpPr>
              <p:cNvPr id="344" name="Line 89"/>
              <p:cNvSpPr>
                <a:spLocks noChangeAspect="1" noChangeShapeType="1"/>
              </p:cNvSpPr>
              <p:nvPr/>
            </p:nvSpPr>
            <p:spPr bwMode="auto">
              <a:xfrm>
                <a:off x="5304267" y="4153116"/>
                <a:ext cx="304800" cy="0"/>
              </a:xfrm>
              <a:prstGeom prst="line">
                <a:avLst/>
              </a:prstGeom>
              <a:noFill/>
              <a:ln w="5715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45" name="Freeform 110"/>
              <p:cNvSpPr>
                <a:spLocks noChangeAspect="1"/>
              </p:cNvSpPr>
              <p:nvPr/>
            </p:nvSpPr>
            <p:spPr bwMode="auto">
              <a:xfrm flipH="1">
                <a:off x="4837081" y="4135273"/>
                <a:ext cx="471898" cy="597662"/>
              </a:xfrm>
              <a:custGeom>
                <a:avLst/>
                <a:gdLst>
                  <a:gd name="T0" fmla="*/ 0 w 763"/>
                  <a:gd name="T1" fmla="*/ 8 h 672"/>
                  <a:gd name="T2" fmla="*/ 87 w 763"/>
                  <a:gd name="T3" fmla="*/ 39 h 672"/>
                  <a:gd name="T4" fmla="*/ 185 w 763"/>
                  <a:gd name="T5" fmla="*/ 243 h 672"/>
                  <a:gd name="T6" fmla="*/ 270 w 763"/>
                  <a:gd name="T7" fmla="*/ 274 h 6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3"/>
                  <a:gd name="T13" fmla="*/ 0 h 672"/>
                  <a:gd name="T14" fmla="*/ 763 w 763"/>
                  <a:gd name="T15" fmla="*/ 672 h 6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3" h="672">
                    <a:moveTo>
                      <a:pt x="0" y="18"/>
                    </a:moveTo>
                    <a:cubicBezTo>
                      <a:pt x="38" y="30"/>
                      <a:pt x="159" y="0"/>
                      <a:pt x="246" y="93"/>
                    </a:cubicBezTo>
                    <a:cubicBezTo>
                      <a:pt x="345" y="193"/>
                      <a:pt x="427" y="478"/>
                      <a:pt x="524" y="575"/>
                    </a:cubicBezTo>
                    <a:cubicBezTo>
                      <a:pt x="621" y="672"/>
                      <a:pt x="713" y="634"/>
                      <a:pt x="763" y="649"/>
                    </a:cubicBezTo>
                  </a:path>
                </a:pathLst>
              </a:custGeom>
              <a:noFill/>
              <a:ln w="57150" cmpd="sng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95" name="グループ化 633"/>
            <p:cNvGrpSpPr/>
            <p:nvPr/>
          </p:nvGrpSpPr>
          <p:grpSpPr>
            <a:xfrm>
              <a:off x="6692249" y="2833888"/>
              <a:ext cx="1424462" cy="444228"/>
              <a:chOff x="6945488" y="2833888"/>
              <a:chExt cx="638453" cy="444228"/>
            </a:xfrm>
          </p:grpSpPr>
          <p:sp>
            <p:nvSpPr>
              <p:cNvPr id="342" name="Line 112"/>
              <p:cNvSpPr>
                <a:spLocks noChangeAspect="1" noChangeShapeType="1"/>
              </p:cNvSpPr>
              <p:nvPr/>
            </p:nvSpPr>
            <p:spPr bwMode="auto">
              <a:xfrm>
                <a:off x="6955339" y="2833888"/>
                <a:ext cx="628602" cy="0"/>
              </a:xfrm>
              <a:prstGeom prst="line">
                <a:avLst/>
              </a:prstGeom>
              <a:noFill/>
              <a:ln w="5715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43" name="Line 112"/>
              <p:cNvSpPr>
                <a:spLocks noChangeAspect="1" noChangeShapeType="1"/>
              </p:cNvSpPr>
              <p:nvPr/>
            </p:nvSpPr>
            <p:spPr bwMode="auto">
              <a:xfrm>
                <a:off x="6945488" y="3278116"/>
                <a:ext cx="628602" cy="0"/>
              </a:xfrm>
              <a:prstGeom prst="line">
                <a:avLst/>
              </a:prstGeom>
              <a:noFill/>
              <a:ln w="57150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96" name="グループ化 166"/>
            <p:cNvGrpSpPr/>
            <p:nvPr/>
          </p:nvGrpSpPr>
          <p:grpSpPr>
            <a:xfrm>
              <a:off x="6802002" y="1253737"/>
              <a:ext cx="1076909" cy="1305791"/>
              <a:chOff x="4320822" y="3842558"/>
              <a:chExt cx="1076909" cy="1305791"/>
            </a:xfrm>
          </p:grpSpPr>
          <p:sp>
            <p:nvSpPr>
              <p:cNvPr id="322" name="Line 40"/>
              <p:cNvSpPr>
                <a:spLocks noChangeShapeType="1"/>
              </p:cNvSpPr>
              <p:nvPr/>
            </p:nvSpPr>
            <p:spPr bwMode="auto">
              <a:xfrm flipH="1">
                <a:off x="4555346" y="4415676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23" name="Line 40"/>
              <p:cNvSpPr>
                <a:spLocks noChangeShapeType="1"/>
              </p:cNvSpPr>
              <p:nvPr/>
            </p:nvSpPr>
            <p:spPr bwMode="auto">
              <a:xfrm flipH="1">
                <a:off x="4557942" y="3950093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24" name="Line 40"/>
              <p:cNvSpPr>
                <a:spLocks noChangeShapeType="1"/>
              </p:cNvSpPr>
              <p:nvPr/>
            </p:nvSpPr>
            <p:spPr bwMode="auto">
              <a:xfrm flipH="1">
                <a:off x="4552724" y="4185574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25" name="Rectangle 335"/>
              <p:cNvSpPr>
                <a:spLocks noChangeArrowheads="1"/>
              </p:cNvSpPr>
              <p:nvPr/>
            </p:nvSpPr>
            <p:spPr bwMode="auto">
              <a:xfrm>
                <a:off x="4728937" y="3842558"/>
                <a:ext cx="564838" cy="207349"/>
              </a:xfrm>
              <a:prstGeom prst="rect">
                <a:avLst/>
              </a:prstGeom>
              <a:solidFill>
                <a:srgbClr val="FFCC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APD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sp>
            <p:nvSpPr>
              <p:cNvPr id="326" name="Rectangle 335"/>
              <p:cNvSpPr>
                <a:spLocks noChangeArrowheads="1"/>
              </p:cNvSpPr>
              <p:nvPr/>
            </p:nvSpPr>
            <p:spPr bwMode="auto">
              <a:xfrm>
                <a:off x="4724589" y="4076251"/>
                <a:ext cx="673142" cy="201931"/>
              </a:xfrm>
              <a:prstGeom prst="rect">
                <a:avLst/>
              </a:prstGeom>
              <a:solidFill>
                <a:srgbClr val="CCFF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SSPD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sp>
            <p:nvSpPr>
              <p:cNvPr id="327" name="Rectangle 335"/>
              <p:cNvSpPr>
                <a:spLocks noChangeArrowheads="1"/>
              </p:cNvSpPr>
              <p:nvPr/>
            </p:nvSpPr>
            <p:spPr bwMode="auto">
              <a:xfrm>
                <a:off x="4724487" y="4314239"/>
                <a:ext cx="673142" cy="201931"/>
              </a:xfrm>
              <a:prstGeom prst="rect">
                <a:avLst/>
              </a:prstGeom>
              <a:solidFill>
                <a:srgbClr val="CCFF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SSPD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grpSp>
            <p:nvGrpSpPr>
              <p:cNvPr id="328" name="グループ化 165"/>
              <p:cNvGrpSpPr/>
              <p:nvPr/>
            </p:nvGrpSpPr>
            <p:grpSpPr>
              <a:xfrm>
                <a:off x="4522239" y="4595731"/>
                <a:ext cx="199390" cy="426789"/>
                <a:chOff x="4555490" y="4595731"/>
                <a:chExt cx="367919" cy="426789"/>
              </a:xfrm>
            </p:grpSpPr>
            <p:sp>
              <p:nvSpPr>
                <p:cNvPr id="337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5022520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338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595731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339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820128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340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919988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341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717596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</p:grpSp>
          <p:grpSp>
            <p:nvGrpSpPr>
              <p:cNvPr id="329" name="グループ化 164"/>
              <p:cNvGrpSpPr/>
              <p:nvPr/>
            </p:nvGrpSpPr>
            <p:grpSpPr>
              <a:xfrm>
                <a:off x="4320822" y="3875991"/>
                <a:ext cx="241371" cy="1272358"/>
                <a:chOff x="4082516" y="3848281"/>
                <a:chExt cx="241371" cy="1254060"/>
              </a:xfrm>
            </p:grpSpPr>
            <p:grpSp>
              <p:nvGrpSpPr>
                <p:cNvPr id="330" name="Group 172"/>
                <p:cNvGrpSpPr>
                  <a:grpSpLocks/>
                </p:cNvGrpSpPr>
                <p:nvPr/>
              </p:nvGrpSpPr>
              <p:grpSpPr bwMode="auto">
                <a:xfrm flipH="1">
                  <a:off x="4082516" y="3848281"/>
                  <a:ext cx="241371" cy="1254060"/>
                  <a:chOff x="2605" y="328"/>
                  <a:chExt cx="117" cy="1658"/>
                </a:xfrm>
              </p:grpSpPr>
              <p:sp>
                <p:nvSpPr>
                  <p:cNvPr id="335" name="Freeform 170"/>
                  <p:cNvSpPr>
                    <a:spLocks/>
                  </p:cNvSpPr>
                  <p:nvPr/>
                </p:nvSpPr>
                <p:spPr bwMode="auto">
                  <a:xfrm>
                    <a:off x="2605" y="328"/>
                    <a:ext cx="117" cy="1658"/>
                  </a:xfrm>
                  <a:custGeom>
                    <a:avLst/>
                    <a:gdLst/>
                    <a:ahLst/>
                    <a:cxnLst>
                      <a:cxn ang="0">
                        <a:pos x="0" y="1658"/>
                      </a:cxn>
                      <a:cxn ang="0">
                        <a:pos x="117" y="1499"/>
                      </a:cxn>
                      <a:cxn ang="0">
                        <a:pos x="117" y="159"/>
                      </a:cxn>
                      <a:cxn ang="0">
                        <a:pos x="0" y="0"/>
                      </a:cxn>
                      <a:cxn ang="0">
                        <a:pos x="0" y="1658"/>
                      </a:cxn>
                    </a:cxnLst>
                    <a:rect l="0" t="0" r="r" b="b"/>
                    <a:pathLst>
                      <a:path w="117" h="1658">
                        <a:moveTo>
                          <a:pt x="0" y="1658"/>
                        </a:moveTo>
                        <a:lnTo>
                          <a:pt x="117" y="1499"/>
                        </a:lnTo>
                        <a:lnTo>
                          <a:pt x="117" y="159"/>
                        </a:lnTo>
                        <a:lnTo>
                          <a:pt x="0" y="0"/>
                        </a:lnTo>
                        <a:lnTo>
                          <a:pt x="0" y="16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400"/>
                  </a:p>
                </p:txBody>
              </p:sp>
              <p:sp>
                <p:nvSpPr>
                  <p:cNvPr id="336" name="Freeform 171"/>
                  <p:cNvSpPr>
                    <a:spLocks/>
                  </p:cNvSpPr>
                  <p:nvPr/>
                </p:nvSpPr>
                <p:spPr bwMode="auto">
                  <a:xfrm>
                    <a:off x="2605" y="328"/>
                    <a:ext cx="117" cy="1658"/>
                  </a:xfrm>
                  <a:custGeom>
                    <a:avLst/>
                    <a:gdLst/>
                    <a:ahLst/>
                    <a:cxnLst>
                      <a:cxn ang="0">
                        <a:pos x="0" y="1658"/>
                      </a:cxn>
                      <a:cxn ang="0">
                        <a:pos x="117" y="1499"/>
                      </a:cxn>
                      <a:cxn ang="0">
                        <a:pos x="117" y="159"/>
                      </a:cxn>
                      <a:cxn ang="0">
                        <a:pos x="0" y="0"/>
                      </a:cxn>
                      <a:cxn ang="0">
                        <a:pos x="0" y="1658"/>
                      </a:cxn>
                    </a:cxnLst>
                    <a:rect l="0" t="0" r="r" b="b"/>
                    <a:pathLst>
                      <a:path w="117" h="1658">
                        <a:moveTo>
                          <a:pt x="0" y="1658"/>
                        </a:moveTo>
                        <a:lnTo>
                          <a:pt x="117" y="1499"/>
                        </a:lnTo>
                        <a:lnTo>
                          <a:pt x="117" y="159"/>
                        </a:lnTo>
                        <a:lnTo>
                          <a:pt x="0" y="0"/>
                        </a:lnTo>
                        <a:lnTo>
                          <a:pt x="0" y="1658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15875" cap="rnd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400"/>
                  </a:p>
                </p:txBody>
              </p:sp>
            </p:grpSp>
            <p:grpSp>
              <p:nvGrpSpPr>
                <p:cNvPr id="331" name="グループ化 823"/>
                <p:cNvGrpSpPr/>
                <p:nvPr/>
              </p:nvGrpSpPr>
              <p:grpSpPr>
                <a:xfrm>
                  <a:off x="4115604" y="4158130"/>
                  <a:ext cx="166847" cy="667108"/>
                  <a:chOff x="8089336" y="1524062"/>
                  <a:chExt cx="130706" cy="513160"/>
                </a:xfrm>
              </p:grpSpPr>
              <p:sp>
                <p:nvSpPr>
                  <p:cNvPr id="332" name="Rectangle 173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089336" y="1524062"/>
                    <a:ext cx="130706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W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  <p:sp>
                <p:nvSpPr>
                  <p:cNvPr id="333" name="Rectangle 174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104182" y="1697779"/>
                    <a:ext cx="99880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D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  <p:sp>
                <p:nvSpPr>
                  <p:cNvPr id="334" name="Rectangle 175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097575" y="1871496"/>
                    <a:ext cx="114677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M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97" name="グループ化 167"/>
            <p:cNvGrpSpPr/>
            <p:nvPr/>
          </p:nvGrpSpPr>
          <p:grpSpPr>
            <a:xfrm>
              <a:off x="7972091" y="1738623"/>
              <a:ext cx="1076909" cy="1305791"/>
              <a:chOff x="4320822" y="3842558"/>
              <a:chExt cx="1076909" cy="1305791"/>
            </a:xfrm>
          </p:grpSpPr>
          <p:sp>
            <p:nvSpPr>
              <p:cNvPr id="295" name="Line 40"/>
              <p:cNvSpPr>
                <a:spLocks noChangeShapeType="1"/>
              </p:cNvSpPr>
              <p:nvPr/>
            </p:nvSpPr>
            <p:spPr bwMode="auto">
              <a:xfrm flipH="1">
                <a:off x="4555346" y="4415676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298" name="Line 40"/>
              <p:cNvSpPr>
                <a:spLocks noChangeShapeType="1"/>
              </p:cNvSpPr>
              <p:nvPr/>
            </p:nvSpPr>
            <p:spPr bwMode="auto">
              <a:xfrm flipH="1">
                <a:off x="4557942" y="3950093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299" name="Line 40"/>
              <p:cNvSpPr>
                <a:spLocks noChangeShapeType="1"/>
              </p:cNvSpPr>
              <p:nvPr/>
            </p:nvSpPr>
            <p:spPr bwMode="auto">
              <a:xfrm flipH="1">
                <a:off x="4552724" y="4185574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300" name="Rectangle 335"/>
              <p:cNvSpPr>
                <a:spLocks noChangeArrowheads="1"/>
              </p:cNvSpPr>
              <p:nvPr/>
            </p:nvSpPr>
            <p:spPr bwMode="auto">
              <a:xfrm>
                <a:off x="4728937" y="3842558"/>
                <a:ext cx="564838" cy="207349"/>
              </a:xfrm>
              <a:prstGeom prst="rect">
                <a:avLst/>
              </a:prstGeom>
              <a:solidFill>
                <a:srgbClr val="FFCC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APD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sp>
            <p:nvSpPr>
              <p:cNvPr id="305" name="Rectangle 335"/>
              <p:cNvSpPr>
                <a:spLocks noChangeArrowheads="1"/>
              </p:cNvSpPr>
              <p:nvPr/>
            </p:nvSpPr>
            <p:spPr bwMode="auto">
              <a:xfrm>
                <a:off x="4724589" y="4076251"/>
                <a:ext cx="673142" cy="201931"/>
              </a:xfrm>
              <a:prstGeom prst="rect">
                <a:avLst/>
              </a:prstGeom>
              <a:solidFill>
                <a:srgbClr val="CCFF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SSPD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sp>
            <p:nvSpPr>
              <p:cNvPr id="307" name="Rectangle 335"/>
              <p:cNvSpPr>
                <a:spLocks noChangeArrowheads="1"/>
              </p:cNvSpPr>
              <p:nvPr/>
            </p:nvSpPr>
            <p:spPr bwMode="auto">
              <a:xfrm>
                <a:off x="4724487" y="4314239"/>
                <a:ext cx="673142" cy="201931"/>
              </a:xfrm>
              <a:prstGeom prst="rect">
                <a:avLst/>
              </a:prstGeom>
              <a:solidFill>
                <a:srgbClr val="CCFF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SSPD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grpSp>
            <p:nvGrpSpPr>
              <p:cNvPr id="308" name="グループ化 165"/>
              <p:cNvGrpSpPr/>
              <p:nvPr/>
            </p:nvGrpSpPr>
            <p:grpSpPr>
              <a:xfrm>
                <a:off x="4522239" y="4595731"/>
                <a:ext cx="199390" cy="426789"/>
                <a:chOff x="4555490" y="4595731"/>
                <a:chExt cx="367919" cy="426789"/>
              </a:xfrm>
            </p:grpSpPr>
            <p:sp>
              <p:nvSpPr>
                <p:cNvPr id="317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5022520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318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595731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319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820128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320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919988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321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717596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</p:grpSp>
          <p:grpSp>
            <p:nvGrpSpPr>
              <p:cNvPr id="309" name="グループ化 164"/>
              <p:cNvGrpSpPr/>
              <p:nvPr/>
            </p:nvGrpSpPr>
            <p:grpSpPr>
              <a:xfrm>
                <a:off x="4320822" y="3875991"/>
                <a:ext cx="241371" cy="1272358"/>
                <a:chOff x="4082516" y="3848281"/>
                <a:chExt cx="241371" cy="1254060"/>
              </a:xfrm>
            </p:grpSpPr>
            <p:grpSp>
              <p:nvGrpSpPr>
                <p:cNvPr id="310" name="Group 172"/>
                <p:cNvGrpSpPr>
                  <a:grpSpLocks/>
                </p:cNvGrpSpPr>
                <p:nvPr/>
              </p:nvGrpSpPr>
              <p:grpSpPr bwMode="auto">
                <a:xfrm flipH="1">
                  <a:off x="4082516" y="3848281"/>
                  <a:ext cx="241371" cy="1254060"/>
                  <a:chOff x="2605" y="328"/>
                  <a:chExt cx="117" cy="1658"/>
                </a:xfrm>
              </p:grpSpPr>
              <p:sp>
                <p:nvSpPr>
                  <p:cNvPr id="315" name="Freeform 170"/>
                  <p:cNvSpPr>
                    <a:spLocks/>
                  </p:cNvSpPr>
                  <p:nvPr/>
                </p:nvSpPr>
                <p:spPr bwMode="auto">
                  <a:xfrm>
                    <a:off x="2605" y="328"/>
                    <a:ext cx="117" cy="1658"/>
                  </a:xfrm>
                  <a:custGeom>
                    <a:avLst/>
                    <a:gdLst/>
                    <a:ahLst/>
                    <a:cxnLst>
                      <a:cxn ang="0">
                        <a:pos x="0" y="1658"/>
                      </a:cxn>
                      <a:cxn ang="0">
                        <a:pos x="117" y="1499"/>
                      </a:cxn>
                      <a:cxn ang="0">
                        <a:pos x="117" y="159"/>
                      </a:cxn>
                      <a:cxn ang="0">
                        <a:pos x="0" y="0"/>
                      </a:cxn>
                      <a:cxn ang="0">
                        <a:pos x="0" y="1658"/>
                      </a:cxn>
                    </a:cxnLst>
                    <a:rect l="0" t="0" r="r" b="b"/>
                    <a:pathLst>
                      <a:path w="117" h="1658">
                        <a:moveTo>
                          <a:pt x="0" y="1658"/>
                        </a:moveTo>
                        <a:lnTo>
                          <a:pt x="117" y="1499"/>
                        </a:lnTo>
                        <a:lnTo>
                          <a:pt x="117" y="159"/>
                        </a:lnTo>
                        <a:lnTo>
                          <a:pt x="0" y="0"/>
                        </a:lnTo>
                        <a:lnTo>
                          <a:pt x="0" y="16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400"/>
                  </a:p>
                </p:txBody>
              </p:sp>
              <p:sp>
                <p:nvSpPr>
                  <p:cNvPr id="316" name="Freeform 171"/>
                  <p:cNvSpPr>
                    <a:spLocks/>
                  </p:cNvSpPr>
                  <p:nvPr/>
                </p:nvSpPr>
                <p:spPr bwMode="auto">
                  <a:xfrm>
                    <a:off x="2605" y="328"/>
                    <a:ext cx="117" cy="1658"/>
                  </a:xfrm>
                  <a:custGeom>
                    <a:avLst/>
                    <a:gdLst/>
                    <a:ahLst/>
                    <a:cxnLst>
                      <a:cxn ang="0">
                        <a:pos x="0" y="1658"/>
                      </a:cxn>
                      <a:cxn ang="0">
                        <a:pos x="117" y="1499"/>
                      </a:cxn>
                      <a:cxn ang="0">
                        <a:pos x="117" y="159"/>
                      </a:cxn>
                      <a:cxn ang="0">
                        <a:pos x="0" y="0"/>
                      </a:cxn>
                      <a:cxn ang="0">
                        <a:pos x="0" y="1658"/>
                      </a:cxn>
                    </a:cxnLst>
                    <a:rect l="0" t="0" r="r" b="b"/>
                    <a:pathLst>
                      <a:path w="117" h="1658">
                        <a:moveTo>
                          <a:pt x="0" y="1658"/>
                        </a:moveTo>
                        <a:lnTo>
                          <a:pt x="117" y="1499"/>
                        </a:lnTo>
                        <a:lnTo>
                          <a:pt x="117" y="159"/>
                        </a:lnTo>
                        <a:lnTo>
                          <a:pt x="0" y="0"/>
                        </a:lnTo>
                        <a:lnTo>
                          <a:pt x="0" y="1658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15875" cap="rnd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400"/>
                  </a:p>
                </p:txBody>
              </p:sp>
            </p:grpSp>
            <p:grpSp>
              <p:nvGrpSpPr>
                <p:cNvPr id="311" name="グループ化 823"/>
                <p:cNvGrpSpPr/>
                <p:nvPr/>
              </p:nvGrpSpPr>
              <p:grpSpPr>
                <a:xfrm>
                  <a:off x="4115604" y="4158132"/>
                  <a:ext cx="166847" cy="667108"/>
                  <a:chOff x="8089336" y="1524062"/>
                  <a:chExt cx="130706" cy="513160"/>
                </a:xfrm>
              </p:grpSpPr>
              <p:sp>
                <p:nvSpPr>
                  <p:cNvPr id="312" name="Rectangle 173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089336" y="1524062"/>
                    <a:ext cx="130706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W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  <p:sp>
                <p:nvSpPr>
                  <p:cNvPr id="313" name="Rectangle 174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104182" y="1697779"/>
                    <a:ext cx="99880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D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  <p:sp>
                <p:nvSpPr>
                  <p:cNvPr id="314" name="Rectangle 175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097575" y="1871496"/>
                    <a:ext cx="114677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M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98" name="グループ化 188"/>
            <p:cNvGrpSpPr/>
            <p:nvPr/>
          </p:nvGrpSpPr>
          <p:grpSpPr>
            <a:xfrm>
              <a:off x="7981991" y="3042898"/>
              <a:ext cx="1076909" cy="1305791"/>
              <a:chOff x="4320822" y="3842558"/>
              <a:chExt cx="1076909" cy="1305791"/>
            </a:xfrm>
          </p:grpSpPr>
          <p:sp>
            <p:nvSpPr>
              <p:cNvPr id="220" name="Line 40"/>
              <p:cNvSpPr>
                <a:spLocks noChangeShapeType="1"/>
              </p:cNvSpPr>
              <p:nvPr/>
            </p:nvSpPr>
            <p:spPr bwMode="auto">
              <a:xfrm flipH="1">
                <a:off x="4555346" y="4415676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221" name="Line 40"/>
              <p:cNvSpPr>
                <a:spLocks noChangeShapeType="1"/>
              </p:cNvSpPr>
              <p:nvPr/>
            </p:nvSpPr>
            <p:spPr bwMode="auto">
              <a:xfrm flipH="1">
                <a:off x="4557942" y="3950093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237" name="Line 40"/>
              <p:cNvSpPr>
                <a:spLocks noChangeShapeType="1"/>
              </p:cNvSpPr>
              <p:nvPr/>
            </p:nvSpPr>
            <p:spPr bwMode="auto">
              <a:xfrm flipH="1">
                <a:off x="4552724" y="4185574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238" name="Rectangle 335"/>
              <p:cNvSpPr>
                <a:spLocks noChangeArrowheads="1"/>
              </p:cNvSpPr>
              <p:nvPr/>
            </p:nvSpPr>
            <p:spPr bwMode="auto">
              <a:xfrm>
                <a:off x="4728937" y="3842558"/>
                <a:ext cx="564838" cy="207349"/>
              </a:xfrm>
              <a:prstGeom prst="rect">
                <a:avLst/>
              </a:prstGeom>
              <a:solidFill>
                <a:srgbClr val="FFCC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APD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sp>
            <p:nvSpPr>
              <p:cNvPr id="239" name="Rectangle 335"/>
              <p:cNvSpPr>
                <a:spLocks noChangeArrowheads="1"/>
              </p:cNvSpPr>
              <p:nvPr/>
            </p:nvSpPr>
            <p:spPr bwMode="auto">
              <a:xfrm>
                <a:off x="4724589" y="4076251"/>
                <a:ext cx="673142" cy="201931"/>
              </a:xfrm>
              <a:prstGeom prst="rect">
                <a:avLst/>
              </a:prstGeom>
              <a:solidFill>
                <a:srgbClr val="CCFF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SSPD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sp>
            <p:nvSpPr>
              <p:cNvPr id="240" name="Rectangle 335"/>
              <p:cNvSpPr>
                <a:spLocks noChangeArrowheads="1"/>
              </p:cNvSpPr>
              <p:nvPr/>
            </p:nvSpPr>
            <p:spPr bwMode="auto">
              <a:xfrm>
                <a:off x="4724487" y="4314239"/>
                <a:ext cx="673142" cy="201931"/>
              </a:xfrm>
              <a:prstGeom prst="rect">
                <a:avLst/>
              </a:prstGeom>
              <a:solidFill>
                <a:srgbClr val="CCFF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SSPD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grpSp>
            <p:nvGrpSpPr>
              <p:cNvPr id="241" name="グループ化 165"/>
              <p:cNvGrpSpPr/>
              <p:nvPr/>
            </p:nvGrpSpPr>
            <p:grpSpPr>
              <a:xfrm>
                <a:off x="4522239" y="4595731"/>
                <a:ext cx="199390" cy="426789"/>
                <a:chOff x="4555490" y="4595731"/>
                <a:chExt cx="367919" cy="426789"/>
              </a:xfrm>
            </p:grpSpPr>
            <p:sp>
              <p:nvSpPr>
                <p:cNvPr id="283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5022520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291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595731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292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820128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293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919988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294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717596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</p:grpSp>
          <p:grpSp>
            <p:nvGrpSpPr>
              <p:cNvPr id="242" name="グループ化 164"/>
              <p:cNvGrpSpPr/>
              <p:nvPr/>
            </p:nvGrpSpPr>
            <p:grpSpPr>
              <a:xfrm>
                <a:off x="4320822" y="3875991"/>
                <a:ext cx="241371" cy="1272358"/>
                <a:chOff x="4082516" y="3848281"/>
                <a:chExt cx="241371" cy="1254060"/>
              </a:xfrm>
            </p:grpSpPr>
            <p:grpSp>
              <p:nvGrpSpPr>
                <p:cNvPr id="257" name="Group 172"/>
                <p:cNvGrpSpPr>
                  <a:grpSpLocks/>
                </p:cNvGrpSpPr>
                <p:nvPr/>
              </p:nvGrpSpPr>
              <p:grpSpPr bwMode="auto">
                <a:xfrm flipH="1">
                  <a:off x="4082516" y="3848281"/>
                  <a:ext cx="241371" cy="1254060"/>
                  <a:chOff x="2605" y="328"/>
                  <a:chExt cx="117" cy="1658"/>
                </a:xfrm>
              </p:grpSpPr>
              <p:sp>
                <p:nvSpPr>
                  <p:cNvPr id="277" name="Freeform 170"/>
                  <p:cNvSpPr>
                    <a:spLocks/>
                  </p:cNvSpPr>
                  <p:nvPr/>
                </p:nvSpPr>
                <p:spPr bwMode="auto">
                  <a:xfrm>
                    <a:off x="2605" y="328"/>
                    <a:ext cx="117" cy="1658"/>
                  </a:xfrm>
                  <a:custGeom>
                    <a:avLst/>
                    <a:gdLst/>
                    <a:ahLst/>
                    <a:cxnLst>
                      <a:cxn ang="0">
                        <a:pos x="0" y="1658"/>
                      </a:cxn>
                      <a:cxn ang="0">
                        <a:pos x="117" y="1499"/>
                      </a:cxn>
                      <a:cxn ang="0">
                        <a:pos x="117" y="159"/>
                      </a:cxn>
                      <a:cxn ang="0">
                        <a:pos x="0" y="0"/>
                      </a:cxn>
                      <a:cxn ang="0">
                        <a:pos x="0" y="1658"/>
                      </a:cxn>
                    </a:cxnLst>
                    <a:rect l="0" t="0" r="r" b="b"/>
                    <a:pathLst>
                      <a:path w="117" h="1658">
                        <a:moveTo>
                          <a:pt x="0" y="1658"/>
                        </a:moveTo>
                        <a:lnTo>
                          <a:pt x="117" y="1499"/>
                        </a:lnTo>
                        <a:lnTo>
                          <a:pt x="117" y="159"/>
                        </a:lnTo>
                        <a:lnTo>
                          <a:pt x="0" y="0"/>
                        </a:lnTo>
                        <a:lnTo>
                          <a:pt x="0" y="16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400"/>
                  </a:p>
                </p:txBody>
              </p:sp>
              <p:sp>
                <p:nvSpPr>
                  <p:cNvPr id="282" name="Freeform 171"/>
                  <p:cNvSpPr>
                    <a:spLocks/>
                  </p:cNvSpPr>
                  <p:nvPr/>
                </p:nvSpPr>
                <p:spPr bwMode="auto">
                  <a:xfrm>
                    <a:off x="2605" y="328"/>
                    <a:ext cx="117" cy="1658"/>
                  </a:xfrm>
                  <a:custGeom>
                    <a:avLst/>
                    <a:gdLst/>
                    <a:ahLst/>
                    <a:cxnLst>
                      <a:cxn ang="0">
                        <a:pos x="0" y="1658"/>
                      </a:cxn>
                      <a:cxn ang="0">
                        <a:pos x="117" y="1499"/>
                      </a:cxn>
                      <a:cxn ang="0">
                        <a:pos x="117" y="159"/>
                      </a:cxn>
                      <a:cxn ang="0">
                        <a:pos x="0" y="0"/>
                      </a:cxn>
                      <a:cxn ang="0">
                        <a:pos x="0" y="1658"/>
                      </a:cxn>
                    </a:cxnLst>
                    <a:rect l="0" t="0" r="r" b="b"/>
                    <a:pathLst>
                      <a:path w="117" h="1658">
                        <a:moveTo>
                          <a:pt x="0" y="1658"/>
                        </a:moveTo>
                        <a:lnTo>
                          <a:pt x="117" y="1499"/>
                        </a:lnTo>
                        <a:lnTo>
                          <a:pt x="117" y="159"/>
                        </a:lnTo>
                        <a:lnTo>
                          <a:pt x="0" y="0"/>
                        </a:lnTo>
                        <a:lnTo>
                          <a:pt x="0" y="1658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15875" cap="rnd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400"/>
                  </a:p>
                </p:txBody>
              </p:sp>
            </p:grpSp>
            <p:grpSp>
              <p:nvGrpSpPr>
                <p:cNvPr id="258" name="グループ化 823"/>
                <p:cNvGrpSpPr/>
                <p:nvPr/>
              </p:nvGrpSpPr>
              <p:grpSpPr>
                <a:xfrm>
                  <a:off x="4115604" y="4158134"/>
                  <a:ext cx="166847" cy="667108"/>
                  <a:chOff x="8089336" y="1524062"/>
                  <a:chExt cx="130706" cy="513160"/>
                </a:xfrm>
              </p:grpSpPr>
              <p:sp>
                <p:nvSpPr>
                  <p:cNvPr id="263" name="Rectangle 173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089336" y="1524062"/>
                    <a:ext cx="130706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W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  <p:sp>
                <p:nvSpPr>
                  <p:cNvPr id="264" name="Rectangle 174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104182" y="1697779"/>
                    <a:ext cx="99880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D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  <p:sp>
                <p:nvSpPr>
                  <p:cNvPr id="276" name="Rectangle 175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097575" y="1871496"/>
                    <a:ext cx="114677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M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99" name="グループ化 209"/>
            <p:cNvGrpSpPr/>
            <p:nvPr/>
          </p:nvGrpSpPr>
          <p:grpSpPr>
            <a:xfrm>
              <a:off x="6792480" y="3551558"/>
              <a:ext cx="1076909" cy="1305791"/>
              <a:chOff x="4320822" y="3842558"/>
              <a:chExt cx="1076909" cy="1305791"/>
            </a:xfrm>
          </p:grpSpPr>
          <p:sp>
            <p:nvSpPr>
              <p:cNvPr id="200" name="Line 40"/>
              <p:cNvSpPr>
                <a:spLocks noChangeShapeType="1"/>
              </p:cNvSpPr>
              <p:nvPr/>
            </p:nvSpPr>
            <p:spPr bwMode="auto">
              <a:xfrm flipH="1">
                <a:off x="4555346" y="4415676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201" name="Line 40"/>
              <p:cNvSpPr>
                <a:spLocks noChangeShapeType="1"/>
              </p:cNvSpPr>
              <p:nvPr/>
            </p:nvSpPr>
            <p:spPr bwMode="auto">
              <a:xfrm flipH="1">
                <a:off x="4557942" y="3950093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202" name="Line 40"/>
              <p:cNvSpPr>
                <a:spLocks noChangeShapeType="1"/>
              </p:cNvSpPr>
              <p:nvPr/>
            </p:nvSpPr>
            <p:spPr bwMode="auto">
              <a:xfrm flipH="1">
                <a:off x="4552724" y="4185574"/>
                <a:ext cx="367919" cy="0"/>
              </a:xfrm>
              <a:prstGeom prst="line">
                <a:avLst/>
              </a:prstGeom>
              <a:noFill/>
              <a:ln w="28575" cap="flat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400"/>
              </a:p>
            </p:txBody>
          </p:sp>
          <p:sp>
            <p:nvSpPr>
              <p:cNvPr id="203" name="Rectangle 335"/>
              <p:cNvSpPr>
                <a:spLocks noChangeArrowheads="1"/>
              </p:cNvSpPr>
              <p:nvPr/>
            </p:nvSpPr>
            <p:spPr bwMode="auto">
              <a:xfrm>
                <a:off x="4728937" y="3842558"/>
                <a:ext cx="564838" cy="207349"/>
              </a:xfrm>
              <a:prstGeom prst="rect">
                <a:avLst/>
              </a:prstGeom>
              <a:solidFill>
                <a:srgbClr val="FFCC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APD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sp>
            <p:nvSpPr>
              <p:cNvPr id="204" name="Rectangle 335"/>
              <p:cNvSpPr>
                <a:spLocks noChangeArrowheads="1"/>
              </p:cNvSpPr>
              <p:nvPr/>
            </p:nvSpPr>
            <p:spPr bwMode="auto">
              <a:xfrm>
                <a:off x="4724589" y="4076251"/>
                <a:ext cx="673142" cy="201931"/>
              </a:xfrm>
              <a:prstGeom prst="rect">
                <a:avLst/>
              </a:prstGeom>
              <a:solidFill>
                <a:srgbClr val="CCFF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SSPD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sp>
            <p:nvSpPr>
              <p:cNvPr id="205" name="Rectangle 335"/>
              <p:cNvSpPr>
                <a:spLocks noChangeArrowheads="1"/>
              </p:cNvSpPr>
              <p:nvPr/>
            </p:nvSpPr>
            <p:spPr bwMode="auto">
              <a:xfrm>
                <a:off x="4724487" y="4314239"/>
                <a:ext cx="673142" cy="201931"/>
              </a:xfrm>
              <a:prstGeom prst="rect">
                <a:avLst/>
              </a:prstGeom>
              <a:solidFill>
                <a:srgbClr val="CCFFFF"/>
              </a:solidFill>
              <a:ln w="158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ts val="1400"/>
                  </a:lnSpc>
                </a:pPr>
                <a:r>
                  <a:rPr lang="en-US" altLang="ja-JP" sz="1400" dirty="0" smtClean="0">
                    <a:cs typeface="ＭＳ Ｐゴシック" pitchFamily="50" charset="-128"/>
                  </a:rPr>
                  <a:t>SSPD</a:t>
                </a:r>
                <a:endParaRPr lang="ja-JP" altLang="ja-JP" sz="1400" dirty="0" smtClean="0">
                  <a:cs typeface="ＭＳ Ｐゴシック" pitchFamily="50" charset="-128"/>
                </a:endParaRPr>
              </a:p>
            </p:txBody>
          </p:sp>
          <p:grpSp>
            <p:nvGrpSpPr>
              <p:cNvPr id="206" name="グループ化 165"/>
              <p:cNvGrpSpPr/>
              <p:nvPr/>
            </p:nvGrpSpPr>
            <p:grpSpPr>
              <a:xfrm>
                <a:off x="4522239" y="4595731"/>
                <a:ext cx="199390" cy="426789"/>
                <a:chOff x="4555490" y="4595731"/>
                <a:chExt cx="367919" cy="426789"/>
              </a:xfrm>
            </p:grpSpPr>
            <p:sp>
              <p:nvSpPr>
                <p:cNvPr id="215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5022520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216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595731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217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820128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218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919988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  <p:sp>
              <p:nvSpPr>
                <p:cNvPr id="219" name="Line 40"/>
                <p:cNvSpPr>
                  <a:spLocks noChangeShapeType="1"/>
                </p:cNvSpPr>
                <p:nvPr/>
              </p:nvSpPr>
              <p:spPr bwMode="auto">
                <a:xfrm flipH="1">
                  <a:off x="4555490" y="4717596"/>
                  <a:ext cx="367919" cy="0"/>
                </a:xfrm>
                <a:prstGeom prst="line">
                  <a:avLst/>
                </a:prstGeom>
                <a:noFill/>
                <a:ln w="28575" cap="flat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400"/>
                </a:p>
              </p:txBody>
            </p:sp>
          </p:grpSp>
          <p:grpSp>
            <p:nvGrpSpPr>
              <p:cNvPr id="207" name="グループ化 164"/>
              <p:cNvGrpSpPr/>
              <p:nvPr/>
            </p:nvGrpSpPr>
            <p:grpSpPr>
              <a:xfrm>
                <a:off x="4320822" y="3875991"/>
                <a:ext cx="241371" cy="1272358"/>
                <a:chOff x="4082516" y="3848281"/>
                <a:chExt cx="241371" cy="1254060"/>
              </a:xfrm>
            </p:grpSpPr>
            <p:grpSp>
              <p:nvGrpSpPr>
                <p:cNvPr id="208" name="Group 172"/>
                <p:cNvGrpSpPr>
                  <a:grpSpLocks/>
                </p:cNvGrpSpPr>
                <p:nvPr/>
              </p:nvGrpSpPr>
              <p:grpSpPr bwMode="auto">
                <a:xfrm flipH="1">
                  <a:off x="4082516" y="3848281"/>
                  <a:ext cx="241371" cy="1254060"/>
                  <a:chOff x="2605" y="328"/>
                  <a:chExt cx="117" cy="1658"/>
                </a:xfrm>
              </p:grpSpPr>
              <p:sp>
                <p:nvSpPr>
                  <p:cNvPr id="213" name="Freeform 170"/>
                  <p:cNvSpPr>
                    <a:spLocks/>
                  </p:cNvSpPr>
                  <p:nvPr/>
                </p:nvSpPr>
                <p:spPr bwMode="auto">
                  <a:xfrm>
                    <a:off x="2605" y="328"/>
                    <a:ext cx="117" cy="1658"/>
                  </a:xfrm>
                  <a:custGeom>
                    <a:avLst/>
                    <a:gdLst/>
                    <a:ahLst/>
                    <a:cxnLst>
                      <a:cxn ang="0">
                        <a:pos x="0" y="1658"/>
                      </a:cxn>
                      <a:cxn ang="0">
                        <a:pos x="117" y="1499"/>
                      </a:cxn>
                      <a:cxn ang="0">
                        <a:pos x="117" y="159"/>
                      </a:cxn>
                      <a:cxn ang="0">
                        <a:pos x="0" y="0"/>
                      </a:cxn>
                      <a:cxn ang="0">
                        <a:pos x="0" y="1658"/>
                      </a:cxn>
                    </a:cxnLst>
                    <a:rect l="0" t="0" r="r" b="b"/>
                    <a:pathLst>
                      <a:path w="117" h="1658">
                        <a:moveTo>
                          <a:pt x="0" y="1658"/>
                        </a:moveTo>
                        <a:lnTo>
                          <a:pt x="117" y="1499"/>
                        </a:lnTo>
                        <a:lnTo>
                          <a:pt x="117" y="159"/>
                        </a:lnTo>
                        <a:lnTo>
                          <a:pt x="0" y="0"/>
                        </a:lnTo>
                        <a:lnTo>
                          <a:pt x="0" y="16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400"/>
                  </a:p>
                </p:txBody>
              </p:sp>
              <p:sp>
                <p:nvSpPr>
                  <p:cNvPr id="214" name="Freeform 171"/>
                  <p:cNvSpPr>
                    <a:spLocks/>
                  </p:cNvSpPr>
                  <p:nvPr/>
                </p:nvSpPr>
                <p:spPr bwMode="auto">
                  <a:xfrm>
                    <a:off x="2605" y="328"/>
                    <a:ext cx="117" cy="1658"/>
                  </a:xfrm>
                  <a:custGeom>
                    <a:avLst/>
                    <a:gdLst/>
                    <a:ahLst/>
                    <a:cxnLst>
                      <a:cxn ang="0">
                        <a:pos x="0" y="1658"/>
                      </a:cxn>
                      <a:cxn ang="0">
                        <a:pos x="117" y="1499"/>
                      </a:cxn>
                      <a:cxn ang="0">
                        <a:pos x="117" y="159"/>
                      </a:cxn>
                      <a:cxn ang="0">
                        <a:pos x="0" y="0"/>
                      </a:cxn>
                      <a:cxn ang="0">
                        <a:pos x="0" y="1658"/>
                      </a:cxn>
                    </a:cxnLst>
                    <a:rect l="0" t="0" r="r" b="b"/>
                    <a:pathLst>
                      <a:path w="117" h="1658">
                        <a:moveTo>
                          <a:pt x="0" y="1658"/>
                        </a:moveTo>
                        <a:lnTo>
                          <a:pt x="117" y="1499"/>
                        </a:lnTo>
                        <a:lnTo>
                          <a:pt x="117" y="159"/>
                        </a:lnTo>
                        <a:lnTo>
                          <a:pt x="0" y="0"/>
                        </a:lnTo>
                        <a:lnTo>
                          <a:pt x="0" y="1658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15875" cap="rnd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400"/>
                  </a:p>
                </p:txBody>
              </p:sp>
            </p:grpSp>
            <p:grpSp>
              <p:nvGrpSpPr>
                <p:cNvPr id="209" name="グループ化 823"/>
                <p:cNvGrpSpPr/>
                <p:nvPr/>
              </p:nvGrpSpPr>
              <p:grpSpPr>
                <a:xfrm>
                  <a:off x="4115604" y="4158136"/>
                  <a:ext cx="166847" cy="667108"/>
                  <a:chOff x="8089336" y="1524062"/>
                  <a:chExt cx="130706" cy="513160"/>
                </a:xfrm>
              </p:grpSpPr>
              <p:sp>
                <p:nvSpPr>
                  <p:cNvPr id="210" name="Rectangle 173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089336" y="1524062"/>
                    <a:ext cx="130706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W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  <p:sp>
                <p:nvSpPr>
                  <p:cNvPr id="211" name="Rectangle 174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104182" y="1697779"/>
                    <a:ext cx="99880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D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  <p:sp>
                <p:nvSpPr>
                  <p:cNvPr id="212" name="Rectangle 175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8097575" y="1871496"/>
                    <a:ext cx="114677" cy="16572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1" lang="ja-JP" altLang="ja-JP" sz="140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cs typeface="Arial" pitchFamily="34" charset="0"/>
                      </a:rPr>
                      <a:t>M</a:t>
                    </a:r>
                    <a:endParaRPr kumimoji="1" lang="ja-JP" altLang="ja-JP" sz="140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54" name="正方形/長方形 353"/>
          <p:cNvSpPr/>
          <p:nvPr/>
        </p:nvSpPr>
        <p:spPr>
          <a:xfrm>
            <a:off x="51047" y="4781305"/>
            <a:ext cx="273664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All the 8 LDs emit light </a:t>
            </a:r>
            <a:endParaRPr lang="en-US" altLang="ja-JP" sz="1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" name="グループ化 322"/>
          <p:cNvGrpSpPr/>
          <p:nvPr/>
        </p:nvGrpSpPr>
        <p:grpSpPr>
          <a:xfrm>
            <a:off x="7411098" y="1791840"/>
            <a:ext cx="1541833" cy="1091812"/>
            <a:chOff x="7247324" y="2292824"/>
            <a:chExt cx="1790818" cy="1255595"/>
          </a:xfrm>
        </p:grpSpPr>
        <p:pic>
          <p:nvPicPr>
            <p:cNvPr id="320" name="Picture 15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247324" y="2292824"/>
              <a:ext cx="1790818" cy="12555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22" name="正方形/長方形 321"/>
            <p:cNvSpPr/>
            <p:nvPr/>
          </p:nvSpPr>
          <p:spPr bwMode="auto">
            <a:xfrm>
              <a:off x="7700460" y="2789649"/>
              <a:ext cx="590465" cy="95473"/>
            </a:xfrm>
            <a:prstGeom prst="rect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</p:grpSp>
      <p:pic>
        <p:nvPicPr>
          <p:cNvPr id="319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487600"/>
            <a:ext cx="2275788" cy="19558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正方形/長方形 2"/>
          <p:cNvSpPr/>
          <p:nvPr/>
        </p:nvSpPr>
        <p:spPr>
          <a:xfrm>
            <a:off x="1487587" y="179867"/>
            <a:ext cx="6132914" cy="523220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cs typeface="Arial" pitchFamily="34" charset="0"/>
              </a:rPr>
              <a:t> </a:t>
            </a:r>
            <a:r>
              <a:rPr lang="en-US" altLang="ja-JP" sz="2800" dirty="0" smtClean="0">
                <a:solidFill>
                  <a:srgbClr val="FFFF00"/>
                </a:solidFill>
              </a:rPr>
              <a:t>(1) Dedicated P-to-P lines</a:t>
            </a:r>
          </a:p>
        </p:txBody>
      </p:sp>
      <p:grpSp>
        <p:nvGrpSpPr>
          <p:cNvPr id="2" name="グループ化 317"/>
          <p:cNvGrpSpPr/>
          <p:nvPr/>
        </p:nvGrpSpPr>
        <p:grpSpPr>
          <a:xfrm>
            <a:off x="1883417" y="1665030"/>
            <a:ext cx="5622860" cy="1212338"/>
            <a:chOff x="1446680" y="1146769"/>
            <a:chExt cx="5889049" cy="1539527"/>
          </a:xfrm>
        </p:grpSpPr>
        <p:grpSp>
          <p:nvGrpSpPr>
            <p:cNvPr id="4" name="グループ化 5"/>
            <p:cNvGrpSpPr/>
            <p:nvPr/>
          </p:nvGrpSpPr>
          <p:grpSpPr>
            <a:xfrm flipH="1">
              <a:off x="2800259" y="1882929"/>
              <a:ext cx="3534814" cy="803367"/>
              <a:chOff x="3370216" y="4571999"/>
              <a:chExt cx="2555967" cy="892630"/>
            </a:xfrm>
          </p:grpSpPr>
          <p:sp>
            <p:nvSpPr>
              <p:cNvPr id="7" name="Freeform 53"/>
              <p:cNvSpPr>
                <a:spLocks/>
              </p:cNvSpPr>
              <p:nvPr/>
            </p:nvSpPr>
            <p:spPr bwMode="auto">
              <a:xfrm rot="10355135" flipV="1">
                <a:off x="3391879" y="4764776"/>
                <a:ext cx="2403417" cy="563900"/>
              </a:xfrm>
              <a:custGeom>
                <a:avLst/>
                <a:gdLst/>
                <a:ahLst/>
                <a:cxnLst>
                  <a:cxn ang="0">
                    <a:pos x="0" y="450"/>
                  </a:cxn>
                  <a:cxn ang="0">
                    <a:pos x="372" y="78"/>
                  </a:cxn>
                  <a:cxn ang="0">
                    <a:pos x="540" y="252"/>
                  </a:cxn>
                  <a:cxn ang="0">
                    <a:pos x="750" y="0"/>
                  </a:cxn>
                </a:cxnLst>
                <a:rect l="0" t="0" r="r" b="b"/>
                <a:pathLst>
                  <a:path w="750" h="450">
                    <a:moveTo>
                      <a:pt x="0" y="450"/>
                    </a:moveTo>
                    <a:cubicBezTo>
                      <a:pt x="62" y="388"/>
                      <a:pt x="282" y="111"/>
                      <a:pt x="372" y="78"/>
                    </a:cubicBezTo>
                    <a:cubicBezTo>
                      <a:pt x="462" y="45"/>
                      <a:pt x="477" y="265"/>
                      <a:pt x="540" y="252"/>
                    </a:cubicBezTo>
                    <a:cubicBezTo>
                      <a:pt x="603" y="239"/>
                      <a:pt x="706" y="52"/>
                      <a:pt x="750" y="0"/>
                    </a:cubicBezTo>
                  </a:path>
                </a:pathLst>
              </a:custGeom>
              <a:noFill/>
              <a:ln w="571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" name="フリーフォーム 7"/>
              <p:cNvSpPr/>
              <p:nvPr/>
            </p:nvSpPr>
            <p:spPr bwMode="auto">
              <a:xfrm>
                <a:off x="3370217" y="4571999"/>
                <a:ext cx="2555966" cy="566057"/>
              </a:xfrm>
              <a:custGeom>
                <a:avLst/>
                <a:gdLst>
                  <a:gd name="connsiteX0" fmla="*/ 0 w 2555966"/>
                  <a:gd name="connsiteY0" fmla="*/ 496389 h 670560"/>
                  <a:gd name="connsiteX1" fmla="*/ 1031966 w 2555966"/>
                  <a:gd name="connsiteY1" fmla="*/ 13063 h 670560"/>
                  <a:gd name="connsiteX2" fmla="*/ 2338252 w 2555966"/>
                  <a:gd name="connsiteY2" fmla="*/ 574766 h 670560"/>
                  <a:gd name="connsiteX3" fmla="*/ 2338252 w 2555966"/>
                  <a:gd name="connsiteY3" fmla="*/ 587829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5966" h="670560">
                    <a:moveTo>
                      <a:pt x="0" y="496389"/>
                    </a:moveTo>
                    <a:cubicBezTo>
                      <a:pt x="321128" y="248194"/>
                      <a:pt x="642257" y="0"/>
                      <a:pt x="1031966" y="13063"/>
                    </a:cubicBezTo>
                    <a:cubicBezTo>
                      <a:pt x="1421675" y="26126"/>
                      <a:pt x="2120538" y="478972"/>
                      <a:pt x="2338252" y="574766"/>
                    </a:cubicBezTo>
                    <a:cubicBezTo>
                      <a:pt x="2555966" y="670560"/>
                      <a:pt x="2447109" y="629194"/>
                      <a:pt x="2338252" y="587829"/>
                    </a:cubicBezTo>
                  </a:path>
                </a:pathLst>
              </a:custGeom>
              <a:noFill/>
              <a:ln w="571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" name="フリーフォーム 8"/>
              <p:cNvSpPr/>
              <p:nvPr/>
            </p:nvSpPr>
            <p:spPr bwMode="auto">
              <a:xfrm>
                <a:off x="3370216" y="5029200"/>
                <a:ext cx="2455817" cy="435429"/>
              </a:xfrm>
              <a:custGeom>
                <a:avLst/>
                <a:gdLst>
                  <a:gd name="connsiteX0" fmla="*/ 0 w 2403566"/>
                  <a:gd name="connsiteY0" fmla="*/ 0 h 435429"/>
                  <a:gd name="connsiteX1" fmla="*/ 574766 w 2403566"/>
                  <a:gd name="connsiteY1" fmla="*/ 352697 h 435429"/>
                  <a:gd name="connsiteX2" fmla="*/ 1423851 w 2403566"/>
                  <a:gd name="connsiteY2" fmla="*/ 391886 h 435429"/>
                  <a:gd name="connsiteX3" fmla="*/ 2403566 w 2403566"/>
                  <a:gd name="connsiteY3" fmla="*/ 91440 h 43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3566" h="435429">
                    <a:moveTo>
                      <a:pt x="0" y="0"/>
                    </a:moveTo>
                    <a:cubicBezTo>
                      <a:pt x="168729" y="143691"/>
                      <a:pt x="337458" y="287383"/>
                      <a:pt x="574766" y="352697"/>
                    </a:cubicBezTo>
                    <a:cubicBezTo>
                      <a:pt x="812074" y="418011"/>
                      <a:pt x="1119051" y="435429"/>
                      <a:pt x="1423851" y="391886"/>
                    </a:cubicBezTo>
                    <a:cubicBezTo>
                      <a:pt x="1728651" y="348343"/>
                      <a:pt x="2066108" y="219891"/>
                      <a:pt x="2403566" y="91440"/>
                    </a:cubicBezTo>
                  </a:path>
                </a:pathLst>
              </a:custGeom>
              <a:noFill/>
              <a:ln w="571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" name="Group 40"/>
            <p:cNvGrpSpPr>
              <a:grpSpLocks/>
            </p:cNvGrpSpPr>
            <p:nvPr/>
          </p:nvGrpSpPr>
          <p:grpSpPr bwMode="auto">
            <a:xfrm>
              <a:off x="1446680" y="1405690"/>
              <a:ext cx="1695046" cy="982637"/>
              <a:chOff x="4315" y="1739"/>
              <a:chExt cx="984" cy="418"/>
            </a:xfrm>
          </p:grpSpPr>
          <p:sp>
            <p:nvSpPr>
              <p:cNvPr id="14" name="Freeform 41"/>
              <p:cNvSpPr>
                <a:spLocks/>
              </p:cNvSpPr>
              <p:nvPr/>
            </p:nvSpPr>
            <p:spPr bwMode="auto">
              <a:xfrm>
                <a:off x="4669" y="1858"/>
                <a:ext cx="276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6" y="0"/>
                  </a:cxn>
                  <a:cxn ang="0">
                    <a:pos x="0" y="0"/>
                  </a:cxn>
                </a:cxnLst>
                <a:rect l="0" t="0" r="r" b="b"/>
                <a:pathLst>
                  <a:path w="276">
                    <a:moveTo>
                      <a:pt x="0" y="0"/>
                    </a:moveTo>
                    <a:lnTo>
                      <a:pt x="2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6859"/>
              </a:solidFill>
              <a:ln w="0">
                <a:solidFill>
                  <a:srgbClr val="56685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" name="Rectangle 42"/>
              <p:cNvSpPr>
                <a:spLocks noChangeArrowheads="1"/>
              </p:cNvSpPr>
              <p:nvPr/>
            </p:nvSpPr>
            <p:spPr bwMode="auto">
              <a:xfrm>
                <a:off x="4669" y="1854"/>
                <a:ext cx="276" cy="9"/>
              </a:xfrm>
              <a:prstGeom prst="rect">
                <a:avLst/>
              </a:prstGeom>
              <a:solidFill>
                <a:srgbClr val="C1CAC5"/>
              </a:solidFill>
              <a:ln w="0">
                <a:solidFill>
                  <a:srgbClr val="C1CA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" name="Rectangle 43"/>
              <p:cNvSpPr>
                <a:spLocks noChangeArrowheads="1"/>
              </p:cNvSpPr>
              <p:nvPr/>
            </p:nvSpPr>
            <p:spPr bwMode="auto">
              <a:xfrm>
                <a:off x="4669" y="1858"/>
                <a:ext cx="276" cy="43"/>
              </a:xfrm>
              <a:prstGeom prst="rect">
                <a:avLst/>
              </a:prstGeom>
              <a:solidFill>
                <a:srgbClr val="EFF2F1"/>
              </a:solidFill>
              <a:ln w="0">
                <a:solidFill>
                  <a:srgbClr val="EFF2F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" name="Rectangle 44"/>
              <p:cNvSpPr>
                <a:spLocks noChangeArrowheads="1"/>
              </p:cNvSpPr>
              <p:nvPr/>
            </p:nvSpPr>
            <p:spPr bwMode="auto">
              <a:xfrm>
                <a:off x="4669" y="1892"/>
                <a:ext cx="276" cy="35"/>
              </a:xfrm>
              <a:prstGeom prst="rect">
                <a:avLst/>
              </a:prstGeom>
              <a:solidFill>
                <a:srgbClr val="DFE5E3"/>
              </a:solidFill>
              <a:ln w="0">
                <a:solidFill>
                  <a:srgbClr val="DFE5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" name="Rectangle 45"/>
              <p:cNvSpPr>
                <a:spLocks noChangeArrowheads="1"/>
              </p:cNvSpPr>
              <p:nvPr/>
            </p:nvSpPr>
            <p:spPr bwMode="auto">
              <a:xfrm>
                <a:off x="4664" y="1922"/>
                <a:ext cx="286" cy="43"/>
              </a:xfrm>
              <a:prstGeom prst="rect">
                <a:avLst/>
              </a:prstGeom>
              <a:solidFill>
                <a:srgbClr val="DFE5E3"/>
              </a:solidFill>
              <a:ln w="0">
                <a:solidFill>
                  <a:srgbClr val="DFE5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" name="Rectangle 46"/>
              <p:cNvSpPr>
                <a:spLocks noChangeArrowheads="1"/>
              </p:cNvSpPr>
              <p:nvPr/>
            </p:nvSpPr>
            <p:spPr bwMode="auto">
              <a:xfrm>
                <a:off x="4669" y="1901"/>
                <a:ext cx="276" cy="4"/>
              </a:xfrm>
              <a:prstGeom prst="rect">
                <a:avLst/>
              </a:prstGeom>
              <a:solidFill>
                <a:srgbClr val="BFC8C3"/>
              </a:solidFill>
              <a:ln w="0">
                <a:solidFill>
                  <a:srgbClr val="BFC8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" name="Freeform 47"/>
              <p:cNvSpPr>
                <a:spLocks/>
              </p:cNvSpPr>
              <p:nvPr/>
            </p:nvSpPr>
            <p:spPr bwMode="auto">
              <a:xfrm>
                <a:off x="4677" y="1935"/>
                <a:ext cx="39" cy="34"/>
              </a:xfrm>
              <a:custGeom>
                <a:avLst/>
                <a:gdLst/>
                <a:ahLst/>
                <a:cxnLst>
                  <a:cxn ang="0">
                    <a:pos x="34" y="30"/>
                  </a:cxn>
                  <a:cxn ang="0">
                    <a:pos x="34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34" y="26"/>
                  </a:cxn>
                  <a:cxn ang="0">
                    <a:pos x="34" y="30"/>
                  </a:cxn>
                  <a:cxn ang="0">
                    <a:pos x="39" y="30"/>
                  </a:cxn>
                  <a:cxn ang="0">
                    <a:pos x="39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39" y="34"/>
                  </a:cxn>
                  <a:cxn ang="0">
                    <a:pos x="39" y="30"/>
                  </a:cxn>
                  <a:cxn ang="0">
                    <a:pos x="34" y="30"/>
                  </a:cxn>
                </a:cxnLst>
                <a:rect l="0" t="0" r="r" b="b"/>
                <a:pathLst>
                  <a:path w="39" h="34">
                    <a:moveTo>
                      <a:pt x="34" y="30"/>
                    </a:moveTo>
                    <a:lnTo>
                      <a:pt x="34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4" y="30"/>
                    </a:lnTo>
                    <a:lnTo>
                      <a:pt x="39" y="30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9" y="34"/>
                    </a:lnTo>
                    <a:lnTo>
                      <a:pt x="39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" name="Freeform 48"/>
              <p:cNvSpPr>
                <a:spLocks/>
              </p:cNvSpPr>
              <p:nvPr/>
            </p:nvSpPr>
            <p:spPr bwMode="auto">
              <a:xfrm>
                <a:off x="4720" y="1935"/>
                <a:ext cx="42" cy="34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26"/>
                  </a:cxn>
                  <a:cxn ang="0">
                    <a:pos x="8" y="26"/>
                  </a:cxn>
                  <a:cxn ang="0">
                    <a:pos x="8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26"/>
                  </a:cxn>
                  <a:cxn ang="0">
                    <a:pos x="38" y="30"/>
                  </a:cxn>
                  <a:cxn ang="0">
                    <a:pos x="42" y="30"/>
                  </a:cxn>
                  <a:cxn ang="0">
                    <a:pos x="42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42" y="34"/>
                  </a:cxn>
                  <a:cxn ang="0">
                    <a:pos x="42" y="30"/>
                  </a:cxn>
                  <a:cxn ang="0">
                    <a:pos x="38" y="30"/>
                  </a:cxn>
                </a:cxnLst>
                <a:rect l="0" t="0" r="r" b="b"/>
                <a:pathLst>
                  <a:path w="42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8" y="26"/>
                    </a:lnTo>
                    <a:lnTo>
                      <a:pt x="8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42" y="3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2" y="34"/>
                    </a:lnTo>
                    <a:lnTo>
                      <a:pt x="42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" name="Freeform 49"/>
              <p:cNvSpPr>
                <a:spLocks/>
              </p:cNvSpPr>
              <p:nvPr/>
            </p:nvSpPr>
            <p:spPr bwMode="auto">
              <a:xfrm>
                <a:off x="4767" y="1935"/>
                <a:ext cx="38" cy="34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26"/>
                  </a:cxn>
                  <a:cxn ang="0">
                    <a:pos x="38" y="30"/>
                  </a:cxn>
                  <a:cxn ang="0">
                    <a:pos x="38" y="30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38" y="34"/>
                  </a:cxn>
                  <a:cxn ang="0">
                    <a:pos x="38" y="30"/>
                  </a:cxn>
                  <a:cxn ang="0">
                    <a:pos x="38" y="30"/>
                  </a:cxn>
                </a:cxnLst>
                <a:rect l="0" t="0" r="r" b="b"/>
                <a:pathLst>
                  <a:path w="38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8" y="34"/>
                    </a:lnTo>
                    <a:lnTo>
                      <a:pt x="38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" name="Freeform 50"/>
              <p:cNvSpPr>
                <a:spLocks/>
              </p:cNvSpPr>
              <p:nvPr/>
            </p:nvSpPr>
            <p:spPr bwMode="auto">
              <a:xfrm>
                <a:off x="4809" y="1935"/>
                <a:ext cx="43" cy="34"/>
              </a:xfrm>
              <a:custGeom>
                <a:avLst/>
                <a:gdLst/>
                <a:ahLst/>
                <a:cxnLst>
                  <a:cxn ang="0">
                    <a:pos x="39" y="30"/>
                  </a:cxn>
                  <a:cxn ang="0">
                    <a:pos x="39" y="26"/>
                  </a:cxn>
                  <a:cxn ang="0">
                    <a:pos x="9" y="26"/>
                  </a:cxn>
                  <a:cxn ang="0">
                    <a:pos x="9" y="4"/>
                  </a:cxn>
                  <a:cxn ang="0">
                    <a:pos x="39" y="4"/>
                  </a:cxn>
                  <a:cxn ang="0">
                    <a:pos x="39" y="30"/>
                  </a:cxn>
                  <a:cxn ang="0">
                    <a:pos x="39" y="30"/>
                  </a:cxn>
                  <a:cxn ang="0">
                    <a:pos x="39" y="26"/>
                  </a:cxn>
                  <a:cxn ang="0">
                    <a:pos x="39" y="30"/>
                  </a:cxn>
                  <a:cxn ang="0">
                    <a:pos x="43" y="30"/>
                  </a:cxn>
                  <a:cxn ang="0">
                    <a:pos x="43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43" y="34"/>
                  </a:cxn>
                  <a:cxn ang="0">
                    <a:pos x="43" y="30"/>
                  </a:cxn>
                  <a:cxn ang="0">
                    <a:pos x="39" y="30"/>
                  </a:cxn>
                </a:cxnLst>
                <a:rect l="0" t="0" r="r" b="b"/>
                <a:pathLst>
                  <a:path w="43" h="34">
                    <a:moveTo>
                      <a:pt x="39" y="30"/>
                    </a:moveTo>
                    <a:lnTo>
                      <a:pt x="39" y="26"/>
                    </a:lnTo>
                    <a:lnTo>
                      <a:pt x="9" y="26"/>
                    </a:lnTo>
                    <a:lnTo>
                      <a:pt x="9" y="4"/>
                    </a:lnTo>
                    <a:lnTo>
                      <a:pt x="39" y="4"/>
                    </a:lnTo>
                    <a:lnTo>
                      <a:pt x="39" y="30"/>
                    </a:lnTo>
                    <a:lnTo>
                      <a:pt x="39" y="30"/>
                    </a:lnTo>
                    <a:lnTo>
                      <a:pt x="39" y="26"/>
                    </a:lnTo>
                    <a:lnTo>
                      <a:pt x="39" y="30"/>
                    </a:lnTo>
                    <a:lnTo>
                      <a:pt x="43" y="30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3" y="34"/>
                    </a:lnTo>
                    <a:lnTo>
                      <a:pt x="43" y="30"/>
                    </a:lnTo>
                    <a:lnTo>
                      <a:pt x="39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" name="Freeform 51"/>
              <p:cNvSpPr>
                <a:spLocks/>
              </p:cNvSpPr>
              <p:nvPr/>
            </p:nvSpPr>
            <p:spPr bwMode="auto">
              <a:xfrm>
                <a:off x="4856" y="1935"/>
                <a:ext cx="43" cy="34"/>
              </a:xfrm>
              <a:custGeom>
                <a:avLst/>
                <a:gdLst/>
                <a:ahLst/>
                <a:cxnLst>
                  <a:cxn ang="0">
                    <a:pos x="38" y="30"/>
                  </a:cxn>
                  <a:cxn ang="0">
                    <a:pos x="38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26"/>
                  </a:cxn>
                  <a:cxn ang="0">
                    <a:pos x="38" y="30"/>
                  </a:cxn>
                  <a:cxn ang="0">
                    <a:pos x="43" y="30"/>
                  </a:cxn>
                  <a:cxn ang="0">
                    <a:pos x="43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43" y="34"/>
                  </a:cxn>
                  <a:cxn ang="0">
                    <a:pos x="43" y="30"/>
                  </a:cxn>
                  <a:cxn ang="0">
                    <a:pos x="38" y="30"/>
                  </a:cxn>
                </a:cxnLst>
                <a:rect l="0" t="0" r="r" b="b"/>
                <a:pathLst>
                  <a:path w="43" h="34">
                    <a:moveTo>
                      <a:pt x="38" y="30"/>
                    </a:moveTo>
                    <a:lnTo>
                      <a:pt x="38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26"/>
                    </a:lnTo>
                    <a:lnTo>
                      <a:pt x="38" y="30"/>
                    </a:lnTo>
                    <a:lnTo>
                      <a:pt x="43" y="30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3" y="34"/>
                    </a:lnTo>
                    <a:lnTo>
                      <a:pt x="43" y="30"/>
                    </a:ln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" name="Freeform 52"/>
              <p:cNvSpPr>
                <a:spLocks/>
              </p:cNvSpPr>
              <p:nvPr/>
            </p:nvSpPr>
            <p:spPr bwMode="auto">
              <a:xfrm>
                <a:off x="4903" y="1935"/>
                <a:ext cx="38" cy="34"/>
              </a:xfrm>
              <a:custGeom>
                <a:avLst/>
                <a:gdLst/>
                <a:ahLst/>
                <a:cxnLst>
                  <a:cxn ang="0">
                    <a:pos x="34" y="30"/>
                  </a:cxn>
                  <a:cxn ang="0">
                    <a:pos x="34" y="26"/>
                  </a:cxn>
                  <a:cxn ang="0">
                    <a:pos x="4" y="26"/>
                  </a:cxn>
                  <a:cxn ang="0">
                    <a:pos x="4" y="4"/>
                  </a:cxn>
                  <a:cxn ang="0">
                    <a:pos x="34" y="4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34" y="26"/>
                  </a:cxn>
                  <a:cxn ang="0">
                    <a:pos x="34" y="30"/>
                  </a:cxn>
                  <a:cxn ang="0">
                    <a:pos x="38" y="30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0" y="34"/>
                  </a:cxn>
                  <a:cxn ang="0">
                    <a:pos x="38" y="34"/>
                  </a:cxn>
                  <a:cxn ang="0">
                    <a:pos x="38" y="30"/>
                  </a:cxn>
                  <a:cxn ang="0">
                    <a:pos x="34" y="30"/>
                  </a:cxn>
                </a:cxnLst>
                <a:rect l="0" t="0" r="r" b="b"/>
                <a:pathLst>
                  <a:path w="38" h="34">
                    <a:moveTo>
                      <a:pt x="34" y="30"/>
                    </a:moveTo>
                    <a:lnTo>
                      <a:pt x="34" y="26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34" y="4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4" y="30"/>
                    </a:lnTo>
                    <a:lnTo>
                      <a:pt x="38" y="3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8" y="34"/>
                    </a:lnTo>
                    <a:lnTo>
                      <a:pt x="38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F7F8F8"/>
              </a:solidFill>
              <a:ln w="0">
                <a:solidFill>
                  <a:srgbClr val="F7F8F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Freeform 53"/>
              <p:cNvSpPr>
                <a:spLocks noEditPoints="1"/>
              </p:cNvSpPr>
              <p:nvPr/>
            </p:nvSpPr>
            <p:spPr bwMode="auto">
              <a:xfrm>
                <a:off x="4392" y="1956"/>
                <a:ext cx="835" cy="9"/>
              </a:xfrm>
              <a:custGeom>
                <a:avLst/>
                <a:gdLst/>
                <a:ahLst/>
                <a:cxnLst>
                  <a:cxn ang="0">
                    <a:pos x="826" y="0"/>
                  </a:cxn>
                  <a:cxn ang="0">
                    <a:pos x="813" y="0"/>
                  </a:cxn>
                  <a:cxn ang="0">
                    <a:pos x="792" y="9"/>
                  </a:cxn>
                  <a:cxn ang="0">
                    <a:pos x="762" y="9"/>
                  </a:cxn>
                  <a:cxn ang="0">
                    <a:pos x="762" y="9"/>
                  </a:cxn>
                  <a:cxn ang="0">
                    <a:pos x="741" y="0"/>
                  </a:cxn>
                  <a:cxn ang="0">
                    <a:pos x="728" y="0"/>
                  </a:cxn>
                  <a:cxn ang="0">
                    <a:pos x="707" y="9"/>
                  </a:cxn>
                  <a:cxn ang="0">
                    <a:pos x="673" y="9"/>
                  </a:cxn>
                  <a:cxn ang="0">
                    <a:pos x="673" y="9"/>
                  </a:cxn>
                  <a:cxn ang="0">
                    <a:pos x="651" y="0"/>
                  </a:cxn>
                  <a:cxn ang="0">
                    <a:pos x="639" y="0"/>
                  </a:cxn>
                  <a:cxn ang="0">
                    <a:pos x="617" y="9"/>
                  </a:cxn>
                  <a:cxn ang="0">
                    <a:pos x="588" y="9"/>
                  </a:cxn>
                  <a:cxn ang="0">
                    <a:pos x="588" y="9"/>
                  </a:cxn>
                  <a:cxn ang="0">
                    <a:pos x="566" y="0"/>
                  </a:cxn>
                  <a:cxn ang="0">
                    <a:pos x="553" y="0"/>
                  </a:cxn>
                  <a:cxn ang="0">
                    <a:pos x="532" y="9"/>
                  </a:cxn>
                  <a:cxn ang="0">
                    <a:pos x="498" y="9"/>
                  </a:cxn>
                  <a:cxn ang="0">
                    <a:pos x="498" y="9"/>
                  </a:cxn>
                  <a:cxn ang="0">
                    <a:pos x="477" y="0"/>
                  </a:cxn>
                  <a:cxn ang="0">
                    <a:pos x="464" y="0"/>
                  </a:cxn>
                  <a:cxn ang="0">
                    <a:pos x="443" y="9"/>
                  </a:cxn>
                  <a:cxn ang="0">
                    <a:pos x="413" y="9"/>
                  </a:cxn>
                  <a:cxn ang="0">
                    <a:pos x="413" y="9"/>
                  </a:cxn>
                  <a:cxn ang="0">
                    <a:pos x="392" y="0"/>
                  </a:cxn>
                  <a:cxn ang="0">
                    <a:pos x="379" y="0"/>
                  </a:cxn>
                  <a:cxn ang="0">
                    <a:pos x="358" y="9"/>
                  </a:cxn>
                  <a:cxn ang="0">
                    <a:pos x="324" y="9"/>
                  </a:cxn>
                  <a:cxn ang="0">
                    <a:pos x="324" y="9"/>
                  </a:cxn>
                  <a:cxn ang="0">
                    <a:pos x="302" y="0"/>
                  </a:cxn>
                  <a:cxn ang="0">
                    <a:pos x="289" y="0"/>
                  </a:cxn>
                  <a:cxn ang="0">
                    <a:pos x="268" y="9"/>
                  </a:cxn>
                  <a:cxn ang="0">
                    <a:pos x="238" y="9"/>
                  </a:cxn>
                  <a:cxn ang="0">
                    <a:pos x="238" y="9"/>
                  </a:cxn>
                  <a:cxn ang="0">
                    <a:pos x="217" y="0"/>
                  </a:cxn>
                  <a:cxn ang="0">
                    <a:pos x="204" y="0"/>
                  </a:cxn>
                  <a:cxn ang="0">
                    <a:pos x="183" y="9"/>
                  </a:cxn>
                  <a:cxn ang="0">
                    <a:pos x="149" y="9"/>
                  </a:cxn>
                  <a:cxn ang="0">
                    <a:pos x="149" y="9"/>
                  </a:cxn>
                  <a:cxn ang="0">
                    <a:pos x="128" y="0"/>
                  </a:cxn>
                  <a:cxn ang="0">
                    <a:pos x="115" y="0"/>
                  </a:cxn>
                  <a:cxn ang="0">
                    <a:pos x="94" y="9"/>
                  </a:cxn>
                  <a:cxn ang="0">
                    <a:pos x="64" y="9"/>
                  </a:cxn>
                  <a:cxn ang="0">
                    <a:pos x="64" y="9"/>
                  </a:cxn>
                  <a:cxn ang="0">
                    <a:pos x="42" y="0"/>
                  </a:cxn>
                  <a:cxn ang="0">
                    <a:pos x="30" y="0"/>
                  </a:cxn>
                  <a:cxn ang="0">
                    <a:pos x="8" y="9"/>
                  </a:cxn>
                </a:cxnLst>
                <a:rect l="0" t="0" r="r" b="b"/>
                <a:pathLst>
                  <a:path w="835" h="9">
                    <a:moveTo>
                      <a:pt x="826" y="9"/>
                    </a:moveTo>
                    <a:lnTo>
                      <a:pt x="835" y="9"/>
                    </a:lnTo>
                    <a:lnTo>
                      <a:pt x="835" y="0"/>
                    </a:lnTo>
                    <a:lnTo>
                      <a:pt x="826" y="0"/>
                    </a:lnTo>
                    <a:lnTo>
                      <a:pt x="826" y="9"/>
                    </a:lnTo>
                    <a:close/>
                    <a:moveTo>
                      <a:pt x="805" y="9"/>
                    </a:moveTo>
                    <a:lnTo>
                      <a:pt x="813" y="9"/>
                    </a:lnTo>
                    <a:lnTo>
                      <a:pt x="813" y="0"/>
                    </a:lnTo>
                    <a:lnTo>
                      <a:pt x="805" y="0"/>
                    </a:lnTo>
                    <a:lnTo>
                      <a:pt x="805" y="9"/>
                    </a:lnTo>
                    <a:close/>
                    <a:moveTo>
                      <a:pt x="783" y="9"/>
                    </a:moveTo>
                    <a:lnTo>
                      <a:pt x="792" y="9"/>
                    </a:lnTo>
                    <a:lnTo>
                      <a:pt x="792" y="0"/>
                    </a:lnTo>
                    <a:lnTo>
                      <a:pt x="783" y="0"/>
                    </a:lnTo>
                    <a:lnTo>
                      <a:pt x="783" y="9"/>
                    </a:lnTo>
                    <a:close/>
                    <a:moveTo>
                      <a:pt x="762" y="9"/>
                    </a:moveTo>
                    <a:lnTo>
                      <a:pt x="771" y="9"/>
                    </a:lnTo>
                    <a:lnTo>
                      <a:pt x="771" y="0"/>
                    </a:lnTo>
                    <a:lnTo>
                      <a:pt x="762" y="0"/>
                    </a:lnTo>
                    <a:lnTo>
                      <a:pt x="762" y="9"/>
                    </a:lnTo>
                    <a:close/>
                    <a:moveTo>
                      <a:pt x="741" y="9"/>
                    </a:moveTo>
                    <a:lnTo>
                      <a:pt x="749" y="9"/>
                    </a:lnTo>
                    <a:lnTo>
                      <a:pt x="749" y="0"/>
                    </a:lnTo>
                    <a:lnTo>
                      <a:pt x="741" y="0"/>
                    </a:lnTo>
                    <a:lnTo>
                      <a:pt x="741" y="9"/>
                    </a:lnTo>
                    <a:close/>
                    <a:moveTo>
                      <a:pt x="720" y="9"/>
                    </a:moveTo>
                    <a:lnTo>
                      <a:pt x="728" y="9"/>
                    </a:lnTo>
                    <a:lnTo>
                      <a:pt x="728" y="0"/>
                    </a:lnTo>
                    <a:lnTo>
                      <a:pt x="720" y="0"/>
                    </a:lnTo>
                    <a:lnTo>
                      <a:pt x="720" y="9"/>
                    </a:lnTo>
                    <a:close/>
                    <a:moveTo>
                      <a:pt x="698" y="9"/>
                    </a:moveTo>
                    <a:lnTo>
                      <a:pt x="707" y="9"/>
                    </a:lnTo>
                    <a:lnTo>
                      <a:pt x="707" y="0"/>
                    </a:lnTo>
                    <a:lnTo>
                      <a:pt x="698" y="0"/>
                    </a:lnTo>
                    <a:lnTo>
                      <a:pt x="698" y="9"/>
                    </a:lnTo>
                    <a:close/>
                    <a:moveTo>
                      <a:pt x="673" y="9"/>
                    </a:moveTo>
                    <a:lnTo>
                      <a:pt x="681" y="9"/>
                    </a:lnTo>
                    <a:lnTo>
                      <a:pt x="681" y="0"/>
                    </a:lnTo>
                    <a:lnTo>
                      <a:pt x="673" y="0"/>
                    </a:lnTo>
                    <a:lnTo>
                      <a:pt x="673" y="9"/>
                    </a:lnTo>
                    <a:close/>
                    <a:moveTo>
                      <a:pt x="651" y="9"/>
                    </a:moveTo>
                    <a:lnTo>
                      <a:pt x="660" y="9"/>
                    </a:lnTo>
                    <a:lnTo>
                      <a:pt x="660" y="0"/>
                    </a:lnTo>
                    <a:lnTo>
                      <a:pt x="651" y="0"/>
                    </a:lnTo>
                    <a:lnTo>
                      <a:pt x="651" y="9"/>
                    </a:lnTo>
                    <a:close/>
                    <a:moveTo>
                      <a:pt x="630" y="9"/>
                    </a:moveTo>
                    <a:lnTo>
                      <a:pt x="639" y="9"/>
                    </a:lnTo>
                    <a:lnTo>
                      <a:pt x="639" y="0"/>
                    </a:lnTo>
                    <a:lnTo>
                      <a:pt x="630" y="0"/>
                    </a:lnTo>
                    <a:lnTo>
                      <a:pt x="630" y="9"/>
                    </a:lnTo>
                    <a:close/>
                    <a:moveTo>
                      <a:pt x="609" y="9"/>
                    </a:moveTo>
                    <a:lnTo>
                      <a:pt x="617" y="9"/>
                    </a:lnTo>
                    <a:lnTo>
                      <a:pt x="617" y="0"/>
                    </a:lnTo>
                    <a:lnTo>
                      <a:pt x="609" y="0"/>
                    </a:lnTo>
                    <a:lnTo>
                      <a:pt x="609" y="9"/>
                    </a:lnTo>
                    <a:close/>
                    <a:moveTo>
                      <a:pt x="588" y="9"/>
                    </a:moveTo>
                    <a:lnTo>
                      <a:pt x="596" y="9"/>
                    </a:lnTo>
                    <a:lnTo>
                      <a:pt x="596" y="0"/>
                    </a:lnTo>
                    <a:lnTo>
                      <a:pt x="588" y="0"/>
                    </a:lnTo>
                    <a:lnTo>
                      <a:pt x="588" y="9"/>
                    </a:lnTo>
                    <a:close/>
                    <a:moveTo>
                      <a:pt x="566" y="9"/>
                    </a:moveTo>
                    <a:lnTo>
                      <a:pt x="575" y="9"/>
                    </a:lnTo>
                    <a:lnTo>
                      <a:pt x="575" y="0"/>
                    </a:lnTo>
                    <a:lnTo>
                      <a:pt x="566" y="0"/>
                    </a:lnTo>
                    <a:lnTo>
                      <a:pt x="566" y="9"/>
                    </a:lnTo>
                    <a:close/>
                    <a:moveTo>
                      <a:pt x="545" y="9"/>
                    </a:moveTo>
                    <a:lnTo>
                      <a:pt x="553" y="9"/>
                    </a:lnTo>
                    <a:lnTo>
                      <a:pt x="553" y="0"/>
                    </a:lnTo>
                    <a:lnTo>
                      <a:pt x="545" y="0"/>
                    </a:lnTo>
                    <a:lnTo>
                      <a:pt x="545" y="9"/>
                    </a:lnTo>
                    <a:close/>
                    <a:moveTo>
                      <a:pt x="524" y="9"/>
                    </a:moveTo>
                    <a:lnTo>
                      <a:pt x="532" y="9"/>
                    </a:lnTo>
                    <a:lnTo>
                      <a:pt x="532" y="0"/>
                    </a:lnTo>
                    <a:lnTo>
                      <a:pt x="524" y="0"/>
                    </a:lnTo>
                    <a:lnTo>
                      <a:pt x="524" y="9"/>
                    </a:lnTo>
                    <a:close/>
                    <a:moveTo>
                      <a:pt x="498" y="9"/>
                    </a:moveTo>
                    <a:lnTo>
                      <a:pt x="507" y="9"/>
                    </a:lnTo>
                    <a:lnTo>
                      <a:pt x="507" y="0"/>
                    </a:lnTo>
                    <a:lnTo>
                      <a:pt x="498" y="0"/>
                    </a:lnTo>
                    <a:lnTo>
                      <a:pt x="498" y="9"/>
                    </a:lnTo>
                    <a:close/>
                    <a:moveTo>
                      <a:pt x="477" y="9"/>
                    </a:moveTo>
                    <a:lnTo>
                      <a:pt x="485" y="9"/>
                    </a:lnTo>
                    <a:lnTo>
                      <a:pt x="485" y="0"/>
                    </a:lnTo>
                    <a:lnTo>
                      <a:pt x="477" y="0"/>
                    </a:lnTo>
                    <a:lnTo>
                      <a:pt x="477" y="9"/>
                    </a:lnTo>
                    <a:close/>
                    <a:moveTo>
                      <a:pt x="456" y="9"/>
                    </a:moveTo>
                    <a:lnTo>
                      <a:pt x="464" y="9"/>
                    </a:lnTo>
                    <a:lnTo>
                      <a:pt x="464" y="0"/>
                    </a:lnTo>
                    <a:lnTo>
                      <a:pt x="456" y="0"/>
                    </a:lnTo>
                    <a:lnTo>
                      <a:pt x="456" y="9"/>
                    </a:lnTo>
                    <a:close/>
                    <a:moveTo>
                      <a:pt x="434" y="9"/>
                    </a:moveTo>
                    <a:lnTo>
                      <a:pt x="443" y="9"/>
                    </a:lnTo>
                    <a:lnTo>
                      <a:pt x="443" y="0"/>
                    </a:lnTo>
                    <a:lnTo>
                      <a:pt x="434" y="0"/>
                    </a:lnTo>
                    <a:lnTo>
                      <a:pt x="434" y="9"/>
                    </a:lnTo>
                    <a:close/>
                    <a:moveTo>
                      <a:pt x="413" y="9"/>
                    </a:moveTo>
                    <a:lnTo>
                      <a:pt x="421" y="9"/>
                    </a:lnTo>
                    <a:lnTo>
                      <a:pt x="421" y="0"/>
                    </a:lnTo>
                    <a:lnTo>
                      <a:pt x="413" y="0"/>
                    </a:lnTo>
                    <a:lnTo>
                      <a:pt x="413" y="9"/>
                    </a:lnTo>
                    <a:close/>
                    <a:moveTo>
                      <a:pt x="392" y="9"/>
                    </a:moveTo>
                    <a:lnTo>
                      <a:pt x="400" y="9"/>
                    </a:lnTo>
                    <a:lnTo>
                      <a:pt x="400" y="0"/>
                    </a:lnTo>
                    <a:lnTo>
                      <a:pt x="392" y="0"/>
                    </a:lnTo>
                    <a:lnTo>
                      <a:pt x="392" y="9"/>
                    </a:lnTo>
                    <a:close/>
                    <a:moveTo>
                      <a:pt x="370" y="9"/>
                    </a:moveTo>
                    <a:lnTo>
                      <a:pt x="379" y="9"/>
                    </a:lnTo>
                    <a:lnTo>
                      <a:pt x="379" y="0"/>
                    </a:lnTo>
                    <a:lnTo>
                      <a:pt x="370" y="0"/>
                    </a:lnTo>
                    <a:lnTo>
                      <a:pt x="370" y="9"/>
                    </a:lnTo>
                    <a:close/>
                    <a:moveTo>
                      <a:pt x="349" y="9"/>
                    </a:moveTo>
                    <a:lnTo>
                      <a:pt x="358" y="9"/>
                    </a:lnTo>
                    <a:lnTo>
                      <a:pt x="358" y="0"/>
                    </a:lnTo>
                    <a:lnTo>
                      <a:pt x="349" y="0"/>
                    </a:lnTo>
                    <a:lnTo>
                      <a:pt x="349" y="9"/>
                    </a:lnTo>
                    <a:close/>
                    <a:moveTo>
                      <a:pt x="324" y="9"/>
                    </a:moveTo>
                    <a:lnTo>
                      <a:pt x="332" y="9"/>
                    </a:lnTo>
                    <a:lnTo>
                      <a:pt x="332" y="0"/>
                    </a:lnTo>
                    <a:lnTo>
                      <a:pt x="324" y="0"/>
                    </a:lnTo>
                    <a:lnTo>
                      <a:pt x="324" y="9"/>
                    </a:lnTo>
                    <a:close/>
                    <a:moveTo>
                      <a:pt x="302" y="9"/>
                    </a:moveTo>
                    <a:lnTo>
                      <a:pt x="311" y="9"/>
                    </a:lnTo>
                    <a:lnTo>
                      <a:pt x="311" y="0"/>
                    </a:lnTo>
                    <a:lnTo>
                      <a:pt x="302" y="0"/>
                    </a:lnTo>
                    <a:lnTo>
                      <a:pt x="302" y="9"/>
                    </a:lnTo>
                    <a:close/>
                    <a:moveTo>
                      <a:pt x="281" y="9"/>
                    </a:moveTo>
                    <a:lnTo>
                      <a:pt x="289" y="9"/>
                    </a:lnTo>
                    <a:lnTo>
                      <a:pt x="289" y="0"/>
                    </a:lnTo>
                    <a:lnTo>
                      <a:pt x="281" y="0"/>
                    </a:lnTo>
                    <a:lnTo>
                      <a:pt x="281" y="9"/>
                    </a:lnTo>
                    <a:close/>
                    <a:moveTo>
                      <a:pt x="260" y="9"/>
                    </a:moveTo>
                    <a:lnTo>
                      <a:pt x="268" y="9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60" y="9"/>
                    </a:lnTo>
                    <a:close/>
                    <a:moveTo>
                      <a:pt x="238" y="9"/>
                    </a:moveTo>
                    <a:lnTo>
                      <a:pt x="247" y="9"/>
                    </a:lnTo>
                    <a:lnTo>
                      <a:pt x="247" y="0"/>
                    </a:lnTo>
                    <a:lnTo>
                      <a:pt x="238" y="0"/>
                    </a:lnTo>
                    <a:lnTo>
                      <a:pt x="238" y="9"/>
                    </a:lnTo>
                    <a:close/>
                    <a:moveTo>
                      <a:pt x="217" y="9"/>
                    </a:moveTo>
                    <a:lnTo>
                      <a:pt x="226" y="9"/>
                    </a:lnTo>
                    <a:lnTo>
                      <a:pt x="226" y="0"/>
                    </a:lnTo>
                    <a:lnTo>
                      <a:pt x="217" y="0"/>
                    </a:lnTo>
                    <a:lnTo>
                      <a:pt x="217" y="9"/>
                    </a:lnTo>
                    <a:close/>
                    <a:moveTo>
                      <a:pt x="196" y="9"/>
                    </a:moveTo>
                    <a:lnTo>
                      <a:pt x="204" y="9"/>
                    </a:lnTo>
                    <a:lnTo>
                      <a:pt x="204" y="0"/>
                    </a:lnTo>
                    <a:lnTo>
                      <a:pt x="196" y="0"/>
                    </a:lnTo>
                    <a:lnTo>
                      <a:pt x="196" y="9"/>
                    </a:lnTo>
                    <a:close/>
                    <a:moveTo>
                      <a:pt x="174" y="9"/>
                    </a:moveTo>
                    <a:lnTo>
                      <a:pt x="183" y="9"/>
                    </a:lnTo>
                    <a:lnTo>
                      <a:pt x="183" y="0"/>
                    </a:lnTo>
                    <a:lnTo>
                      <a:pt x="174" y="0"/>
                    </a:lnTo>
                    <a:lnTo>
                      <a:pt x="174" y="9"/>
                    </a:lnTo>
                    <a:close/>
                    <a:moveTo>
                      <a:pt x="149" y="9"/>
                    </a:moveTo>
                    <a:lnTo>
                      <a:pt x="157" y="9"/>
                    </a:lnTo>
                    <a:lnTo>
                      <a:pt x="157" y="0"/>
                    </a:lnTo>
                    <a:lnTo>
                      <a:pt x="149" y="0"/>
                    </a:lnTo>
                    <a:lnTo>
                      <a:pt x="149" y="9"/>
                    </a:lnTo>
                    <a:close/>
                    <a:moveTo>
                      <a:pt x="128" y="9"/>
                    </a:moveTo>
                    <a:lnTo>
                      <a:pt x="136" y="9"/>
                    </a:lnTo>
                    <a:lnTo>
                      <a:pt x="136" y="0"/>
                    </a:lnTo>
                    <a:lnTo>
                      <a:pt x="128" y="0"/>
                    </a:lnTo>
                    <a:lnTo>
                      <a:pt x="128" y="9"/>
                    </a:lnTo>
                    <a:close/>
                    <a:moveTo>
                      <a:pt x="106" y="9"/>
                    </a:moveTo>
                    <a:lnTo>
                      <a:pt x="115" y="9"/>
                    </a:lnTo>
                    <a:lnTo>
                      <a:pt x="115" y="0"/>
                    </a:lnTo>
                    <a:lnTo>
                      <a:pt x="106" y="0"/>
                    </a:lnTo>
                    <a:lnTo>
                      <a:pt x="106" y="9"/>
                    </a:lnTo>
                    <a:close/>
                    <a:moveTo>
                      <a:pt x="85" y="9"/>
                    </a:moveTo>
                    <a:lnTo>
                      <a:pt x="94" y="9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85" y="9"/>
                    </a:lnTo>
                    <a:close/>
                    <a:moveTo>
                      <a:pt x="64" y="9"/>
                    </a:moveTo>
                    <a:lnTo>
                      <a:pt x="72" y="9"/>
                    </a:lnTo>
                    <a:lnTo>
                      <a:pt x="72" y="0"/>
                    </a:lnTo>
                    <a:lnTo>
                      <a:pt x="64" y="0"/>
                    </a:lnTo>
                    <a:lnTo>
                      <a:pt x="64" y="9"/>
                    </a:lnTo>
                    <a:close/>
                    <a:moveTo>
                      <a:pt x="42" y="9"/>
                    </a:moveTo>
                    <a:lnTo>
                      <a:pt x="51" y="9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42" y="9"/>
                    </a:lnTo>
                    <a:close/>
                    <a:moveTo>
                      <a:pt x="21" y="9"/>
                    </a:moveTo>
                    <a:lnTo>
                      <a:pt x="30" y="9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21" y="9"/>
                    </a:lnTo>
                    <a:close/>
                    <a:moveTo>
                      <a:pt x="0" y="9"/>
                    </a:moveTo>
                    <a:lnTo>
                      <a:pt x="8" y="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FD8D4"/>
              </a:solidFill>
              <a:ln w="0">
                <a:solidFill>
                  <a:srgbClr val="CFD8D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" name="Rectangle 54"/>
              <p:cNvSpPr>
                <a:spLocks noChangeArrowheads="1"/>
              </p:cNvSpPr>
              <p:nvPr/>
            </p:nvSpPr>
            <p:spPr bwMode="auto">
              <a:xfrm>
                <a:off x="4383" y="1961"/>
                <a:ext cx="852" cy="174"/>
              </a:xfrm>
              <a:prstGeom prst="rect">
                <a:avLst/>
              </a:prstGeom>
              <a:solidFill>
                <a:srgbClr val="DBE2DF"/>
              </a:solidFill>
              <a:ln w="0">
                <a:solidFill>
                  <a:srgbClr val="DBE2D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" name="Freeform 55"/>
              <p:cNvSpPr>
                <a:spLocks/>
              </p:cNvSpPr>
              <p:nvPr/>
            </p:nvSpPr>
            <p:spPr bwMode="auto">
              <a:xfrm>
                <a:off x="4671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13" y="153"/>
                  </a:cxn>
                  <a:cxn ang="0">
                    <a:pos x="4" y="153"/>
                  </a:cxn>
                  <a:cxn ang="0">
                    <a:pos x="0" y="76"/>
                  </a:cxn>
                  <a:cxn ang="0">
                    <a:pos x="4" y="0"/>
                  </a:cxn>
                  <a:cxn ang="0">
                    <a:pos x="13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4" y="153"/>
                    </a:lnTo>
                    <a:lnTo>
                      <a:pt x="0" y="76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Freeform 56"/>
              <p:cNvSpPr>
                <a:spLocks/>
              </p:cNvSpPr>
              <p:nvPr/>
            </p:nvSpPr>
            <p:spPr bwMode="auto">
              <a:xfrm>
                <a:off x="4669" y="1961"/>
                <a:ext cx="25" cy="17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12"/>
                  </a:cxn>
                  <a:cxn ang="0">
                    <a:pos x="8" y="17"/>
                  </a:cxn>
                  <a:cxn ang="0">
                    <a:pos x="12" y="17"/>
                  </a:cxn>
                  <a:cxn ang="0">
                    <a:pos x="17" y="12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25" y="8"/>
                  </a:cxn>
                  <a:cxn ang="0">
                    <a:pos x="25" y="0"/>
                  </a:cxn>
                </a:cxnLst>
                <a:rect l="0" t="0" r="r" b="b"/>
                <a:pathLst>
                  <a:path w="25" h="17">
                    <a:moveTo>
                      <a:pt x="25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2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17" y="12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5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" name="Freeform 57"/>
              <p:cNvSpPr>
                <a:spLocks/>
              </p:cNvSpPr>
              <p:nvPr/>
            </p:nvSpPr>
            <p:spPr bwMode="auto">
              <a:xfrm>
                <a:off x="4669" y="2118"/>
                <a:ext cx="25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5" y="17"/>
                  </a:cxn>
                  <a:cxn ang="0">
                    <a:pos x="25" y="9"/>
                  </a:cxn>
                  <a:cxn ang="0">
                    <a:pos x="21" y="9"/>
                  </a:cxn>
                  <a:cxn ang="0">
                    <a:pos x="21" y="4"/>
                  </a:cxn>
                  <a:cxn ang="0">
                    <a:pos x="17" y="0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4" y="0"/>
                  </a:cxn>
                  <a:cxn ang="0">
                    <a:pos x="4" y="4"/>
                  </a:cxn>
                  <a:cxn ang="0">
                    <a:pos x="4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25" h="17">
                    <a:moveTo>
                      <a:pt x="0" y="17"/>
                    </a:moveTo>
                    <a:lnTo>
                      <a:pt x="25" y="17"/>
                    </a:lnTo>
                    <a:lnTo>
                      <a:pt x="25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Freeform 58"/>
              <p:cNvSpPr>
                <a:spLocks/>
              </p:cNvSpPr>
              <p:nvPr/>
            </p:nvSpPr>
            <p:spPr bwMode="auto">
              <a:xfrm>
                <a:off x="4756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13" y="153"/>
                  </a:cxn>
                  <a:cxn ang="0">
                    <a:pos x="4" y="153"/>
                  </a:cxn>
                  <a:cxn ang="0">
                    <a:pos x="0" y="76"/>
                  </a:cxn>
                  <a:cxn ang="0">
                    <a:pos x="4" y="0"/>
                  </a:cxn>
                  <a:cxn ang="0">
                    <a:pos x="13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4" y="153"/>
                    </a:lnTo>
                    <a:lnTo>
                      <a:pt x="0" y="76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Freeform 59"/>
              <p:cNvSpPr>
                <a:spLocks/>
              </p:cNvSpPr>
              <p:nvPr/>
            </p:nvSpPr>
            <p:spPr bwMode="auto">
              <a:xfrm>
                <a:off x="4750" y="1961"/>
                <a:ext cx="29" cy="1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12"/>
                  </a:cxn>
                  <a:cxn ang="0">
                    <a:pos x="12" y="17"/>
                  </a:cxn>
                  <a:cxn ang="0">
                    <a:pos x="17" y="17"/>
                  </a:cxn>
                  <a:cxn ang="0">
                    <a:pos x="21" y="12"/>
                  </a:cxn>
                  <a:cxn ang="0">
                    <a:pos x="25" y="8"/>
                  </a:cxn>
                  <a:cxn ang="0">
                    <a:pos x="25" y="8"/>
                  </a:cxn>
                  <a:cxn ang="0">
                    <a:pos x="29" y="8"/>
                  </a:cxn>
                  <a:cxn ang="0">
                    <a:pos x="29" y="0"/>
                  </a:cxn>
                </a:cxnLst>
                <a:rect l="0" t="0" r="r" b="b"/>
                <a:pathLst>
                  <a:path w="29" h="17">
                    <a:moveTo>
                      <a:pt x="29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2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9" y="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Freeform 60"/>
              <p:cNvSpPr>
                <a:spLocks/>
              </p:cNvSpPr>
              <p:nvPr/>
            </p:nvSpPr>
            <p:spPr bwMode="auto">
              <a:xfrm>
                <a:off x="4750" y="2118"/>
                <a:ext cx="29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9" y="17"/>
                  </a:cxn>
                  <a:cxn ang="0">
                    <a:pos x="29" y="9"/>
                  </a:cxn>
                  <a:cxn ang="0">
                    <a:pos x="25" y="9"/>
                  </a:cxn>
                  <a:cxn ang="0">
                    <a:pos x="25" y="4"/>
                  </a:cxn>
                  <a:cxn ang="0">
                    <a:pos x="21" y="0"/>
                  </a:cxn>
                  <a:cxn ang="0">
                    <a:pos x="17" y="0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29" h="17">
                    <a:moveTo>
                      <a:pt x="0" y="17"/>
                    </a:moveTo>
                    <a:lnTo>
                      <a:pt x="29" y="17"/>
                    </a:lnTo>
                    <a:lnTo>
                      <a:pt x="29" y="9"/>
                    </a:lnTo>
                    <a:lnTo>
                      <a:pt x="25" y="9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Freeform 61"/>
              <p:cNvSpPr>
                <a:spLocks/>
              </p:cNvSpPr>
              <p:nvPr/>
            </p:nvSpPr>
            <p:spPr bwMode="auto">
              <a:xfrm>
                <a:off x="4841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13" y="153"/>
                  </a:cxn>
                  <a:cxn ang="0">
                    <a:pos x="5" y="153"/>
                  </a:cxn>
                  <a:cxn ang="0">
                    <a:pos x="0" y="76"/>
                  </a:cxn>
                  <a:cxn ang="0">
                    <a:pos x="5" y="0"/>
                  </a:cxn>
                  <a:cxn ang="0">
                    <a:pos x="13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13" y="153"/>
                    </a:lnTo>
                    <a:lnTo>
                      <a:pt x="5" y="153"/>
                    </a:lnTo>
                    <a:lnTo>
                      <a:pt x="0" y="76"/>
                    </a:lnTo>
                    <a:lnTo>
                      <a:pt x="5" y="0"/>
                    </a:lnTo>
                    <a:lnTo>
                      <a:pt x="13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Freeform 62"/>
              <p:cNvSpPr>
                <a:spLocks/>
              </p:cNvSpPr>
              <p:nvPr/>
            </p:nvSpPr>
            <p:spPr bwMode="auto">
              <a:xfrm>
                <a:off x="4835" y="1961"/>
                <a:ext cx="30" cy="17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12"/>
                  </a:cxn>
                  <a:cxn ang="0">
                    <a:pos x="13" y="17"/>
                  </a:cxn>
                  <a:cxn ang="0">
                    <a:pos x="17" y="17"/>
                  </a:cxn>
                  <a:cxn ang="0">
                    <a:pos x="21" y="12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30" y="8"/>
                  </a:cxn>
                  <a:cxn ang="0">
                    <a:pos x="30" y="0"/>
                  </a:cxn>
                </a:cxnLst>
                <a:rect l="0" t="0" r="r" b="b"/>
                <a:pathLst>
                  <a:path w="30" h="17">
                    <a:moveTo>
                      <a:pt x="3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Freeform 63"/>
              <p:cNvSpPr>
                <a:spLocks/>
              </p:cNvSpPr>
              <p:nvPr/>
            </p:nvSpPr>
            <p:spPr bwMode="auto">
              <a:xfrm>
                <a:off x="4835" y="2118"/>
                <a:ext cx="30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0" y="17"/>
                  </a:cxn>
                  <a:cxn ang="0">
                    <a:pos x="30" y="9"/>
                  </a:cxn>
                  <a:cxn ang="0">
                    <a:pos x="21" y="9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30" h="17">
                    <a:moveTo>
                      <a:pt x="0" y="17"/>
                    </a:moveTo>
                    <a:lnTo>
                      <a:pt x="30" y="17"/>
                    </a:lnTo>
                    <a:lnTo>
                      <a:pt x="30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64"/>
              <p:cNvSpPr>
                <a:spLocks/>
              </p:cNvSpPr>
              <p:nvPr/>
            </p:nvSpPr>
            <p:spPr bwMode="auto">
              <a:xfrm>
                <a:off x="4930" y="1978"/>
                <a:ext cx="13" cy="153"/>
              </a:xfrm>
              <a:custGeom>
                <a:avLst/>
                <a:gdLst/>
                <a:ahLst/>
                <a:cxnLst>
                  <a:cxn ang="0">
                    <a:pos x="13" y="76"/>
                  </a:cxn>
                  <a:cxn ang="0">
                    <a:pos x="9" y="153"/>
                  </a:cxn>
                  <a:cxn ang="0">
                    <a:pos x="0" y="153"/>
                  </a:cxn>
                  <a:cxn ang="0">
                    <a:pos x="0" y="76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13" y="76"/>
                  </a:cxn>
                </a:cxnLst>
                <a:rect l="0" t="0" r="r" b="b"/>
                <a:pathLst>
                  <a:path w="13" h="153">
                    <a:moveTo>
                      <a:pt x="13" y="76"/>
                    </a:moveTo>
                    <a:lnTo>
                      <a:pt x="9" y="153"/>
                    </a:lnTo>
                    <a:lnTo>
                      <a:pt x="0" y="153"/>
                    </a:lnTo>
                    <a:lnTo>
                      <a:pt x="0" y="76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3" y="76"/>
                    </a:lnTo>
                    <a:close/>
                  </a:path>
                </a:pathLst>
              </a:custGeom>
              <a:solidFill>
                <a:srgbClr val="BCC5C0"/>
              </a:solidFill>
              <a:ln w="0">
                <a:solidFill>
                  <a:srgbClr val="BCC5C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Freeform 65"/>
              <p:cNvSpPr>
                <a:spLocks/>
              </p:cNvSpPr>
              <p:nvPr/>
            </p:nvSpPr>
            <p:spPr bwMode="auto">
              <a:xfrm>
                <a:off x="4920" y="1961"/>
                <a:ext cx="30" cy="17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12"/>
                  </a:cxn>
                  <a:cxn ang="0">
                    <a:pos x="13" y="17"/>
                  </a:cxn>
                  <a:cxn ang="0">
                    <a:pos x="17" y="17"/>
                  </a:cxn>
                  <a:cxn ang="0">
                    <a:pos x="21" y="12"/>
                  </a:cxn>
                  <a:cxn ang="0">
                    <a:pos x="21" y="8"/>
                  </a:cxn>
                  <a:cxn ang="0">
                    <a:pos x="21" y="8"/>
                  </a:cxn>
                  <a:cxn ang="0">
                    <a:pos x="30" y="8"/>
                  </a:cxn>
                  <a:cxn ang="0">
                    <a:pos x="30" y="0"/>
                  </a:cxn>
                </a:cxnLst>
                <a:rect l="0" t="0" r="r" b="b"/>
                <a:pathLst>
                  <a:path w="30" h="17">
                    <a:moveTo>
                      <a:pt x="3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21" y="12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3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66"/>
              <p:cNvSpPr>
                <a:spLocks/>
              </p:cNvSpPr>
              <p:nvPr/>
            </p:nvSpPr>
            <p:spPr bwMode="auto">
              <a:xfrm>
                <a:off x="4920" y="2118"/>
                <a:ext cx="30" cy="17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0" y="17"/>
                  </a:cxn>
                  <a:cxn ang="0">
                    <a:pos x="30" y="9"/>
                  </a:cxn>
                  <a:cxn ang="0">
                    <a:pos x="21" y="9"/>
                  </a:cxn>
                  <a:cxn ang="0">
                    <a:pos x="21" y="4"/>
                  </a:cxn>
                  <a:cxn ang="0">
                    <a:pos x="21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8" y="9"/>
                  </a:cxn>
                  <a:cxn ang="0">
                    <a:pos x="0" y="9"/>
                  </a:cxn>
                  <a:cxn ang="0">
                    <a:pos x="0" y="17"/>
                  </a:cxn>
                </a:cxnLst>
                <a:rect l="0" t="0" r="r" b="b"/>
                <a:pathLst>
                  <a:path w="30" h="17">
                    <a:moveTo>
                      <a:pt x="0" y="17"/>
                    </a:moveTo>
                    <a:lnTo>
                      <a:pt x="30" y="17"/>
                    </a:lnTo>
                    <a:lnTo>
                      <a:pt x="30" y="9"/>
                    </a:lnTo>
                    <a:lnTo>
                      <a:pt x="21" y="9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9"/>
                    </a:lnTo>
                    <a:lnTo>
                      <a:pt x="0" y="9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8A49B"/>
              </a:solidFill>
              <a:ln w="0">
                <a:solidFill>
                  <a:srgbClr val="98A4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0" name="Rectangle 67"/>
              <p:cNvSpPr>
                <a:spLocks noChangeArrowheads="1"/>
              </p:cNvSpPr>
              <p:nvPr/>
            </p:nvSpPr>
            <p:spPr bwMode="auto">
              <a:xfrm>
                <a:off x="442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Rectangle 68"/>
              <p:cNvSpPr>
                <a:spLocks noChangeArrowheads="1"/>
              </p:cNvSpPr>
              <p:nvPr/>
            </p:nvSpPr>
            <p:spPr bwMode="auto">
              <a:xfrm>
                <a:off x="4430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Rectangle 69"/>
              <p:cNvSpPr>
                <a:spLocks noChangeArrowheads="1"/>
              </p:cNvSpPr>
              <p:nvPr/>
            </p:nvSpPr>
            <p:spPr bwMode="auto">
              <a:xfrm>
                <a:off x="4434" y="1978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Rectangle 70"/>
              <p:cNvSpPr>
                <a:spLocks noChangeArrowheads="1"/>
              </p:cNvSpPr>
              <p:nvPr/>
            </p:nvSpPr>
            <p:spPr bwMode="auto">
              <a:xfrm>
                <a:off x="442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Rectangle 71"/>
              <p:cNvSpPr>
                <a:spLocks noChangeArrowheads="1"/>
              </p:cNvSpPr>
              <p:nvPr/>
            </p:nvSpPr>
            <p:spPr bwMode="auto">
              <a:xfrm>
                <a:off x="4430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" name="Rectangle 72"/>
              <p:cNvSpPr>
                <a:spLocks noChangeArrowheads="1"/>
              </p:cNvSpPr>
              <p:nvPr/>
            </p:nvSpPr>
            <p:spPr bwMode="auto">
              <a:xfrm>
                <a:off x="4434" y="1990"/>
                <a:ext cx="9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Rectangle 73"/>
              <p:cNvSpPr>
                <a:spLocks noChangeArrowheads="1"/>
              </p:cNvSpPr>
              <p:nvPr/>
            </p:nvSpPr>
            <p:spPr bwMode="auto">
              <a:xfrm>
                <a:off x="442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Rectangle 74"/>
              <p:cNvSpPr>
                <a:spLocks noChangeArrowheads="1"/>
              </p:cNvSpPr>
              <p:nvPr/>
            </p:nvSpPr>
            <p:spPr bwMode="auto">
              <a:xfrm>
                <a:off x="4430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Rectangle 75"/>
              <p:cNvSpPr>
                <a:spLocks noChangeArrowheads="1"/>
              </p:cNvSpPr>
              <p:nvPr/>
            </p:nvSpPr>
            <p:spPr bwMode="auto">
              <a:xfrm>
                <a:off x="4434" y="1999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Rectangle 76"/>
              <p:cNvSpPr>
                <a:spLocks noChangeArrowheads="1"/>
              </p:cNvSpPr>
              <p:nvPr/>
            </p:nvSpPr>
            <p:spPr bwMode="auto">
              <a:xfrm>
                <a:off x="442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" name="Rectangle 77"/>
              <p:cNvSpPr>
                <a:spLocks noChangeArrowheads="1"/>
              </p:cNvSpPr>
              <p:nvPr/>
            </p:nvSpPr>
            <p:spPr bwMode="auto">
              <a:xfrm>
                <a:off x="4430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Rectangle 78"/>
              <p:cNvSpPr>
                <a:spLocks noChangeArrowheads="1"/>
              </p:cNvSpPr>
              <p:nvPr/>
            </p:nvSpPr>
            <p:spPr bwMode="auto">
              <a:xfrm>
                <a:off x="4434" y="2012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Rectangle 79"/>
              <p:cNvSpPr>
                <a:spLocks noChangeArrowheads="1"/>
              </p:cNvSpPr>
              <p:nvPr/>
            </p:nvSpPr>
            <p:spPr bwMode="auto">
              <a:xfrm>
                <a:off x="442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Rectangle 80"/>
              <p:cNvSpPr>
                <a:spLocks noChangeArrowheads="1"/>
              </p:cNvSpPr>
              <p:nvPr/>
            </p:nvSpPr>
            <p:spPr bwMode="auto">
              <a:xfrm>
                <a:off x="4430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Rectangle 81"/>
              <p:cNvSpPr>
                <a:spLocks noChangeArrowheads="1"/>
              </p:cNvSpPr>
              <p:nvPr/>
            </p:nvSpPr>
            <p:spPr bwMode="auto">
              <a:xfrm>
                <a:off x="4434" y="2067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Rectangle 82"/>
              <p:cNvSpPr>
                <a:spLocks noChangeArrowheads="1"/>
              </p:cNvSpPr>
              <p:nvPr/>
            </p:nvSpPr>
            <p:spPr bwMode="auto">
              <a:xfrm>
                <a:off x="442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Rectangle 83"/>
              <p:cNvSpPr>
                <a:spLocks noChangeArrowheads="1"/>
              </p:cNvSpPr>
              <p:nvPr/>
            </p:nvSpPr>
            <p:spPr bwMode="auto">
              <a:xfrm>
                <a:off x="4430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Rectangle 84"/>
              <p:cNvSpPr>
                <a:spLocks noChangeArrowheads="1"/>
              </p:cNvSpPr>
              <p:nvPr/>
            </p:nvSpPr>
            <p:spPr bwMode="auto">
              <a:xfrm>
                <a:off x="4434" y="2080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Rectangle 85"/>
              <p:cNvSpPr>
                <a:spLocks noChangeArrowheads="1"/>
              </p:cNvSpPr>
              <p:nvPr/>
            </p:nvSpPr>
            <p:spPr bwMode="auto">
              <a:xfrm>
                <a:off x="442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Rectangle 86"/>
              <p:cNvSpPr>
                <a:spLocks noChangeArrowheads="1"/>
              </p:cNvSpPr>
              <p:nvPr/>
            </p:nvSpPr>
            <p:spPr bwMode="auto">
              <a:xfrm>
                <a:off x="4430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Rectangle 87"/>
              <p:cNvSpPr>
                <a:spLocks noChangeArrowheads="1"/>
              </p:cNvSpPr>
              <p:nvPr/>
            </p:nvSpPr>
            <p:spPr bwMode="auto">
              <a:xfrm>
                <a:off x="4434" y="2093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Rectangle 88"/>
              <p:cNvSpPr>
                <a:spLocks noChangeArrowheads="1"/>
              </p:cNvSpPr>
              <p:nvPr/>
            </p:nvSpPr>
            <p:spPr bwMode="auto">
              <a:xfrm>
                <a:off x="442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Rectangle 89"/>
              <p:cNvSpPr>
                <a:spLocks noChangeArrowheads="1"/>
              </p:cNvSpPr>
              <p:nvPr/>
            </p:nvSpPr>
            <p:spPr bwMode="auto">
              <a:xfrm>
                <a:off x="4430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Rectangle 90"/>
              <p:cNvSpPr>
                <a:spLocks noChangeArrowheads="1"/>
              </p:cNvSpPr>
              <p:nvPr/>
            </p:nvSpPr>
            <p:spPr bwMode="auto">
              <a:xfrm>
                <a:off x="4434" y="2105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Rectangle 91"/>
              <p:cNvSpPr>
                <a:spLocks noChangeArrowheads="1"/>
              </p:cNvSpPr>
              <p:nvPr/>
            </p:nvSpPr>
            <p:spPr bwMode="auto">
              <a:xfrm>
                <a:off x="462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Rectangle 92"/>
              <p:cNvSpPr>
                <a:spLocks noChangeArrowheads="1"/>
              </p:cNvSpPr>
              <p:nvPr/>
            </p:nvSpPr>
            <p:spPr bwMode="auto">
              <a:xfrm>
                <a:off x="4630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Rectangle 93"/>
              <p:cNvSpPr>
                <a:spLocks noChangeArrowheads="1"/>
              </p:cNvSpPr>
              <p:nvPr/>
            </p:nvSpPr>
            <p:spPr bwMode="auto">
              <a:xfrm>
                <a:off x="4635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Rectangle 94"/>
              <p:cNvSpPr>
                <a:spLocks noChangeArrowheads="1"/>
              </p:cNvSpPr>
              <p:nvPr/>
            </p:nvSpPr>
            <p:spPr bwMode="auto">
              <a:xfrm>
                <a:off x="462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Rectangle 95"/>
              <p:cNvSpPr>
                <a:spLocks noChangeArrowheads="1"/>
              </p:cNvSpPr>
              <p:nvPr/>
            </p:nvSpPr>
            <p:spPr bwMode="auto">
              <a:xfrm>
                <a:off x="4630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Rectangle 96"/>
              <p:cNvSpPr>
                <a:spLocks noChangeArrowheads="1"/>
              </p:cNvSpPr>
              <p:nvPr/>
            </p:nvSpPr>
            <p:spPr bwMode="auto">
              <a:xfrm>
                <a:off x="4635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Rectangle 97"/>
              <p:cNvSpPr>
                <a:spLocks noChangeArrowheads="1"/>
              </p:cNvSpPr>
              <p:nvPr/>
            </p:nvSpPr>
            <p:spPr bwMode="auto">
              <a:xfrm>
                <a:off x="462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Rectangle 98"/>
              <p:cNvSpPr>
                <a:spLocks noChangeArrowheads="1"/>
              </p:cNvSpPr>
              <p:nvPr/>
            </p:nvSpPr>
            <p:spPr bwMode="auto">
              <a:xfrm>
                <a:off x="4630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Rectangle 99"/>
              <p:cNvSpPr>
                <a:spLocks noChangeArrowheads="1"/>
              </p:cNvSpPr>
              <p:nvPr/>
            </p:nvSpPr>
            <p:spPr bwMode="auto">
              <a:xfrm>
                <a:off x="4635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Rectangle 100"/>
              <p:cNvSpPr>
                <a:spLocks noChangeArrowheads="1"/>
              </p:cNvSpPr>
              <p:nvPr/>
            </p:nvSpPr>
            <p:spPr bwMode="auto">
              <a:xfrm>
                <a:off x="462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Rectangle 101"/>
              <p:cNvSpPr>
                <a:spLocks noChangeArrowheads="1"/>
              </p:cNvSpPr>
              <p:nvPr/>
            </p:nvSpPr>
            <p:spPr bwMode="auto">
              <a:xfrm>
                <a:off x="4630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Rectangle 102"/>
              <p:cNvSpPr>
                <a:spLocks noChangeArrowheads="1"/>
              </p:cNvSpPr>
              <p:nvPr/>
            </p:nvSpPr>
            <p:spPr bwMode="auto">
              <a:xfrm>
                <a:off x="4635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Rectangle 103"/>
              <p:cNvSpPr>
                <a:spLocks noChangeArrowheads="1"/>
              </p:cNvSpPr>
              <p:nvPr/>
            </p:nvSpPr>
            <p:spPr bwMode="auto">
              <a:xfrm>
                <a:off x="462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Rectangle 104"/>
              <p:cNvSpPr>
                <a:spLocks noChangeArrowheads="1"/>
              </p:cNvSpPr>
              <p:nvPr/>
            </p:nvSpPr>
            <p:spPr bwMode="auto">
              <a:xfrm>
                <a:off x="4630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Rectangle 105"/>
              <p:cNvSpPr>
                <a:spLocks noChangeArrowheads="1"/>
              </p:cNvSpPr>
              <p:nvPr/>
            </p:nvSpPr>
            <p:spPr bwMode="auto">
              <a:xfrm>
                <a:off x="4635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Rectangle 106"/>
              <p:cNvSpPr>
                <a:spLocks noChangeArrowheads="1"/>
              </p:cNvSpPr>
              <p:nvPr/>
            </p:nvSpPr>
            <p:spPr bwMode="auto">
              <a:xfrm>
                <a:off x="462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Rectangle 107"/>
              <p:cNvSpPr>
                <a:spLocks noChangeArrowheads="1"/>
              </p:cNvSpPr>
              <p:nvPr/>
            </p:nvSpPr>
            <p:spPr bwMode="auto">
              <a:xfrm>
                <a:off x="4630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Rectangle 108"/>
              <p:cNvSpPr>
                <a:spLocks noChangeArrowheads="1"/>
              </p:cNvSpPr>
              <p:nvPr/>
            </p:nvSpPr>
            <p:spPr bwMode="auto">
              <a:xfrm>
                <a:off x="4635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Rectangle 109"/>
              <p:cNvSpPr>
                <a:spLocks noChangeArrowheads="1"/>
              </p:cNvSpPr>
              <p:nvPr/>
            </p:nvSpPr>
            <p:spPr bwMode="auto">
              <a:xfrm>
                <a:off x="462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Rectangle 110"/>
              <p:cNvSpPr>
                <a:spLocks noChangeArrowheads="1"/>
              </p:cNvSpPr>
              <p:nvPr/>
            </p:nvSpPr>
            <p:spPr bwMode="auto">
              <a:xfrm>
                <a:off x="4630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Rectangle 111"/>
              <p:cNvSpPr>
                <a:spLocks noChangeArrowheads="1"/>
              </p:cNvSpPr>
              <p:nvPr/>
            </p:nvSpPr>
            <p:spPr bwMode="auto">
              <a:xfrm>
                <a:off x="4635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Rectangle 112"/>
              <p:cNvSpPr>
                <a:spLocks noChangeArrowheads="1"/>
              </p:cNvSpPr>
              <p:nvPr/>
            </p:nvSpPr>
            <p:spPr bwMode="auto">
              <a:xfrm>
                <a:off x="462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Rectangle 113"/>
              <p:cNvSpPr>
                <a:spLocks noChangeArrowheads="1"/>
              </p:cNvSpPr>
              <p:nvPr/>
            </p:nvSpPr>
            <p:spPr bwMode="auto">
              <a:xfrm>
                <a:off x="4630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Rectangle 114"/>
              <p:cNvSpPr>
                <a:spLocks noChangeArrowheads="1"/>
              </p:cNvSpPr>
              <p:nvPr/>
            </p:nvSpPr>
            <p:spPr bwMode="auto">
              <a:xfrm>
                <a:off x="4635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Rectangle 115"/>
              <p:cNvSpPr>
                <a:spLocks noChangeArrowheads="1"/>
              </p:cNvSpPr>
              <p:nvPr/>
            </p:nvSpPr>
            <p:spPr bwMode="auto">
              <a:xfrm>
                <a:off x="4716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Rectangle 116"/>
              <p:cNvSpPr>
                <a:spLocks noChangeArrowheads="1"/>
              </p:cNvSpPr>
              <p:nvPr/>
            </p:nvSpPr>
            <p:spPr bwMode="auto">
              <a:xfrm>
                <a:off x="4724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Rectangle 117"/>
              <p:cNvSpPr>
                <a:spLocks noChangeArrowheads="1"/>
              </p:cNvSpPr>
              <p:nvPr/>
            </p:nvSpPr>
            <p:spPr bwMode="auto">
              <a:xfrm>
                <a:off x="4733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Rectangle 118"/>
              <p:cNvSpPr>
                <a:spLocks noChangeArrowheads="1"/>
              </p:cNvSpPr>
              <p:nvPr/>
            </p:nvSpPr>
            <p:spPr bwMode="auto">
              <a:xfrm>
                <a:off x="4716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Rectangle 119"/>
              <p:cNvSpPr>
                <a:spLocks noChangeArrowheads="1"/>
              </p:cNvSpPr>
              <p:nvPr/>
            </p:nvSpPr>
            <p:spPr bwMode="auto">
              <a:xfrm>
                <a:off x="4724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Rectangle 120"/>
              <p:cNvSpPr>
                <a:spLocks noChangeArrowheads="1"/>
              </p:cNvSpPr>
              <p:nvPr/>
            </p:nvSpPr>
            <p:spPr bwMode="auto">
              <a:xfrm>
                <a:off x="4733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Rectangle 121"/>
              <p:cNvSpPr>
                <a:spLocks noChangeArrowheads="1"/>
              </p:cNvSpPr>
              <p:nvPr/>
            </p:nvSpPr>
            <p:spPr bwMode="auto">
              <a:xfrm>
                <a:off x="4716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Rectangle 122"/>
              <p:cNvSpPr>
                <a:spLocks noChangeArrowheads="1"/>
              </p:cNvSpPr>
              <p:nvPr/>
            </p:nvSpPr>
            <p:spPr bwMode="auto">
              <a:xfrm>
                <a:off x="4724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Rectangle 123"/>
              <p:cNvSpPr>
                <a:spLocks noChangeArrowheads="1"/>
              </p:cNvSpPr>
              <p:nvPr/>
            </p:nvSpPr>
            <p:spPr bwMode="auto">
              <a:xfrm>
                <a:off x="4733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Rectangle 124"/>
              <p:cNvSpPr>
                <a:spLocks noChangeArrowheads="1"/>
              </p:cNvSpPr>
              <p:nvPr/>
            </p:nvSpPr>
            <p:spPr bwMode="auto">
              <a:xfrm>
                <a:off x="4716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Rectangle 125"/>
              <p:cNvSpPr>
                <a:spLocks noChangeArrowheads="1"/>
              </p:cNvSpPr>
              <p:nvPr/>
            </p:nvSpPr>
            <p:spPr bwMode="auto">
              <a:xfrm>
                <a:off x="4724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Rectangle 126"/>
              <p:cNvSpPr>
                <a:spLocks noChangeArrowheads="1"/>
              </p:cNvSpPr>
              <p:nvPr/>
            </p:nvSpPr>
            <p:spPr bwMode="auto">
              <a:xfrm>
                <a:off x="4733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Rectangle 127"/>
              <p:cNvSpPr>
                <a:spLocks noChangeArrowheads="1"/>
              </p:cNvSpPr>
              <p:nvPr/>
            </p:nvSpPr>
            <p:spPr bwMode="auto">
              <a:xfrm>
                <a:off x="4716" y="1973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Rectangle 128"/>
              <p:cNvSpPr>
                <a:spLocks noChangeArrowheads="1"/>
              </p:cNvSpPr>
              <p:nvPr/>
            </p:nvSpPr>
            <p:spPr bwMode="auto">
              <a:xfrm>
                <a:off x="4724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Rectangle 129"/>
              <p:cNvSpPr>
                <a:spLocks noChangeArrowheads="1"/>
              </p:cNvSpPr>
              <p:nvPr/>
            </p:nvSpPr>
            <p:spPr bwMode="auto">
              <a:xfrm>
                <a:off x="4733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Rectangle 130"/>
              <p:cNvSpPr>
                <a:spLocks noChangeArrowheads="1"/>
              </p:cNvSpPr>
              <p:nvPr/>
            </p:nvSpPr>
            <p:spPr bwMode="auto">
              <a:xfrm>
                <a:off x="4716" y="1986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Rectangle 131"/>
              <p:cNvSpPr>
                <a:spLocks noChangeArrowheads="1"/>
              </p:cNvSpPr>
              <p:nvPr/>
            </p:nvSpPr>
            <p:spPr bwMode="auto">
              <a:xfrm>
                <a:off x="4724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Rectangle 132"/>
              <p:cNvSpPr>
                <a:spLocks noChangeArrowheads="1"/>
              </p:cNvSpPr>
              <p:nvPr/>
            </p:nvSpPr>
            <p:spPr bwMode="auto">
              <a:xfrm>
                <a:off x="4733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Rectangle 133"/>
              <p:cNvSpPr>
                <a:spLocks noChangeArrowheads="1"/>
              </p:cNvSpPr>
              <p:nvPr/>
            </p:nvSpPr>
            <p:spPr bwMode="auto">
              <a:xfrm>
                <a:off x="4716" y="1999"/>
                <a:ext cx="8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Rectangle 134"/>
              <p:cNvSpPr>
                <a:spLocks noChangeArrowheads="1"/>
              </p:cNvSpPr>
              <p:nvPr/>
            </p:nvSpPr>
            <p:spPr bwMode="auto">
              <a:xfrm>
                <a:off x="4724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Rectangle 135"/>
              <p:cNvSpPr>
                <a:spLocks noChangeArrowheads="1"/>
              </p:cNvSpPr>
              <p:nvPr/>
            </p:nvSpPr>
            <p:spPr bwMode="auto">
              <a:xfrm>
                <a:off x="4733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Rectangle 136"/>
              <p:cNvSpPr>
                <a:spLocks noChangeArrowheads="1"/>
              </p:cNvSpPr>
              <p:nvPr/>
            </p:nvSpPr>
            <p:spPr bwMode="auto">
              <a:xfrm>
                <a:off x="4716" y="200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Rectangle 137"/>
              <p:cNvSpPr>
                <a:spLocks noChangeArrowheads="1"/>
              </p:cNvSpPr>
              <p:nvPr/>
            </p:nvSpPr>
            <p:spPr bwMode="auto">
              <a:xfrm>
                <a:off x="4724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Rectangle 138"/>
              <p:cNvSpPr>
                <a:spLocks noChangeArrowheads="1"/>
              </p:cNvSpPr>
              <p:nvPr/>
            </p:nvSpPr>
            <p:spPr bwMode="auto">
              <a:xfrm>
                <a:off x="4733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Rectangle 139"/>
              <p:cNvSpPr>
                <a:spLocks noChangeArrowheads="1"/>
              </p:cNvSpPr>
              <p:nvPr/>
            </p:nvSpPr>
            <p:spPr bwMode="auto">
              <a:xfrm>
                <a:off x="4796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Rectangle 140"/>
              <p:cNvSpPr>
                <a:spLocks noChangeArrowheads="1"/>
              </p:cNvSpPr>
              <p:nvPr/>
            </p:nvSpPr>
            <p:spPr bwMode="auto">
              <a:xfrm>
                <a:off x="4805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Rectangle 141"/>
              <p:cNvSpPr>
                <a:spLocks noChangeArrowheads="1"/>
              </p:cNvSpPr>
              <p:nvPr/>
            </p:nvSpPr>
            <p:spPr bwMode="auto">
              <a:xfrm>
                <a:off x="4813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Rectangle 142"/>
              <p:cNvSpPr>
                <a:spLocks noChangeArrowheads="1"/>
              </p:cNvSpPr>
              <p:nvPr/>
            </p:nvSpPr>
            <p:spPr bwMode="auto">
              <a:xfrm>
                <a:off x="4796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Rectangle 143"/>
              <p:cNvSpPr>
                <a:spLocks noChangeArrowheads="1"/>
              </p:cNvSpPr>
              <p:nvPr/>
            </p:nvSpPr>
            <p:spPr bwMode="auto">
              <a:xfrm>
                <a:off x="4805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Rectangle 144"/>
              <p:cNvSpPr>
                <a:spLocks noChangeArrowheads="1"/>
              </p:cNvSpPr>
              <p:nvPr/>
            </p:nvSpPr>
            <p:spPr bwMode="auto">
              <a:xfrm>
                <a:off x="4813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Rectangle 145"/>
              <p:cNvSpPr>
                <a:spLocks noChangeArrowheads="1"/>
              </p:cNvSpPr>
              <p:nvPr/>
            </p:nvSpPr>
            <p:spPr bwMode="auto">
              <a:xfrm>
                <a:off x="4796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Rectangle 146"/>
              <p:cNvSpPr>
                <a:spLocks noChangeArrowheads="1"/>
              </p:cNvSpPr>
              <p:nvPr/>
            </p:nvSpPr>
            <p:spPr bwMode="auto">
              <a:xfrm>
                <a:off x="4805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Rectangle 147"/>
              <p:cNvSpPr>
                <a:spLocks noChangeArrowheads="1"/>
              </p:cNvSpPr>
              <p:nvPr/>
            </p:nvSpPr>
            <p:spPr bwMode="auto">
              <a:xfrm>
                <a:off x="4813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Rectangle 148"/>
              <p:cNvSpPr>
                <a:spLocks noChangeArrowheads="1"/>
              </p:cNvSpPr>
              <p:nvPr/>
            </p:nvSpPr>
            <p:spPr bwMode="auto">
              <a:xfrm>
                <a:off x="4796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Rectangle 149"/>
              <p:cNvSpPr>
                <a:spLocks noChangeArrowheads="1"/>
              </p:cNvSpPr>
              <p:nvPr/>
            </p:nvSpPr>
            <p:spPr bwMode="auto">
              <a:xfrm>
                <a:off x="4805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Rectangle 150"/>
              <p:cNvSpPr>
                <a:spLocks noChangeArrowheads="1"/>
              </p:cNvSpPr>
              <p:nvPr/>
            </p:nvSpPr>
            <p:spPr bwMode="auto">
              <a:xfrm>
                <a:off x="4813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Rectangle 151"/>
              <p:cNvSpPr>
                <a:spLocks noChangeArrowheads="1"/>
              </p:cNvSpPr>
              <p:nvPr/>
            </p:nvSpPr>
            <p:spPr bwMode="auto">
              <a:xfrm>
                <a:off x="4796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Rectangle 152"/>
              <p:cNvSpPr>
                <a:spLocks noChangeArrowheads="1"/>
              </p:cNvSpPr>
              <p:nvPr/>
            </p:nvSpPr>
            <p:spPr bwMode="auto">
              <a:xfrm>
                <a:off x="4805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Rectangle 153"/>
              <p:cNvSpPr>
                <a:spLocks noChangeArrowheads="1"/>
              </p:cNvSpPr>
              <p:nvPr/>
            </p:nvSpPr>
            <p:spPr bwMode="auto">
              <a:xfrm>
                <a:off x="4813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Rectangle 154"/>
              <p:cNvSpPr>
                <a:spLocks noChangeArrowheads="1"/>
              </p:cNvSpPr>
              <p:nvPr/>
            </p:nvSpPr>
            <p:spPr bwMode="auto">
              <a:xfrm>
                <a:off x="4796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Rectangle 155"/>
              <p:cNvSpPr>
                <a:spLocks noChangeArrowheads="1"/>
              </p:cNvSpPr>
              <p:nvPr/>
            </p:nvSpPr>
            <p:spPr bwMode="auto">
              <a:xfrm>
                <a:off x="4805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Rectangle 156"/>
              <p:cNvSpPr>
                <a:spLocks noChangeArrowheads="1"/>
              </p:cNvSpPr>
              <p:nvPr/>
            </p:nvSpPr>
            <p:spPr bwMode="auto">
              <a:xfrm>
                <a:off x="4813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Rectangle 157"/>
              <p:cNvSpPr>
                <a:spLocks noChangeArrowheads="1"/>
              </p:cNvSpPr>
              <p:nvPr/>
            </p:nvSpPr>
            <p:spPr bwMode="auto">
              <a:xfrm>
                <a:off x="4796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Rectangle 158"/>
              <p:cNvSpPr>
                <a:spLocks noChangeArrowheads="1"/>
              </p:cNvSpPr>
              <p:nvPr/>
            </p:nvSpPr>
            <p:spPr bwMode="auto">
              <a:xfrm>
                <a:off x="4805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Rectangle 159"/>
              <p:cNvSpPr>
                <a:spLocks noChangeArrowheads="1"/>
              </p:cNvSpPr>
              <p:nvPr/>
            </p:nvSpPr>
            <p:spPr bwMode="auto">
              <a:xfrm>
                <a:off x="4813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Rectangle 160"/>
              <p:cNvSpPr>
                <a:spLocks noChangeArrowheads="1"/>
              </p:cNvSpPr>
              <p:nvPr/>
            </p:nvSpPr>
            <p:spPr bwMode="auto">
              <a:xfrm>
                <a:off x="4796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Rectangle 161"/>
              <p:cNvSpPr>
                <a:spLocks noChangeArrowheads="1"/>
              </p:cNvSpPr>
              <p:nvPr/>
            </p:nvSpPr>
            <p:spPr bwMode="auto">
              <a:xfrm>
                <a:off x="4805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Rectangle 162"/>
              <p:cNvSpPr>
                <a:spLocks noChangeArrowheads="1"/>
              </p:cNvSpPr>
              <p:nvPr/>
            </p:nvSpPr>
            <p:spPr bwMode="auto">
              <a:xfrm>
                <a:off x="4813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Rectangle 163"/>
              <p:cNvSpPr>
                <a:spLocks noChangeArrowheads="1"/>
              </p:cNvSpPr>
              <p:nvPr/>
            </p:nvSpPr>
            <p:spPr bwMode="auto">
              <a:xfrm>
                <a:off x="4869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Rectangle 164"/>
              <p:cNvSpPr>
                <a:spLocks noChangeArrowheads="1"/>
              </p:cNvSpPr>
              <p:nvPr/>
            </p:nvSpPr>
            <p:spPr bwMode="auto">
              <a:xfrm>
                <a:off x="4877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Rectangle 165"/>
              <p:cNvSpPr>
                <a:spLocks noChangeArrowheads="1"/>
              </p:cNvSpPr>
              <p:nvPr/>
            </p:nvSpPr>
            <p:spPr bwMode="auto">
              <a:xfrm>
                <a:off x="4886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Rectangle 166"/>
              <p:cNvSpPr>
                <a:spLocks noChangeArrowheads="1"/>
              </p:cNvSpPr>
              <p:nvPr/>
            </p:nvSpPr>
            <p:spPr bwMode="auto">
              <a:xfrm>
                <a:off x="4869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Rectangle 167"/>
              <p:cNvSpPr>
                <a:spLocks noChangeArrowheads="1"/>
              </p:cNvSpPr>
              <p:nvPr/>
            </p:nvSpPr>
            <p:spPr bwMode="auto">
              <a:xfrm>
                <a:off x="4877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Rectangle 168"/>
              <p:cNvSpPr>
                <a:spLocks noChangeArrowheads="1"/>
              </p:cNvSpPr>
              <p:nvPr/>
            </p:nvSpPr>
            <p:spPr bwMode="auto">
              <a:xfrm>
                <a:off x="4886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Rectangle 169"/>
              <p:cNvSpPr>
                <a:spLocks noChangeArrowheads="1"/>
              </p:cNvSpPr>
              <p:nvPr/>
            </p:nvSpPr>
            <p:spPr bwMode="auto">
              <a:xfrm>
                <a:off x="4869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Rectangle 170"/>
              <p:cNvSpPr>
                <a:spLocks noChangeArrowheads="1"/>
              </p:cNvSpPr>
              <p:nvPr/>
            </p:nvSpPr>
            <p:spPr bwMode="auto">
              <a:xfrm>
                <a:off x="4877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Rectangle 171"/>
              <p:cNvSpPr>
                <a:spLocks noChangeArrowheads="1"/>
              </p:cNvSpPr>
              <p:nvPr/>
            </p:nvSpPr>
            <p:spPr bwMode="auto">
              <a:xfrm>
                <a:off x="4886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Rectangle 172"/>
              <p:cNvSpPr>
                <a:spLocks noChangeArrowheads="1"/>
              </p:cNvSpPr>
              <p:nvPr/>
            </p:nvSpPr>
            <p:spPr bwMode="auto">
              <a:xfrm>
                <a:off x="4869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Rectangle 173"/>
              <p:cNvSpPr>
                <a:spLocks noChangeArrowheads="1"/>
              </p:cNvSpPr>
              <p:nvPr/>
            </p:nvSpPr>
            <p:spPr bwMode="auto">
              <a:xfrm>
                <a:off x="4877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Rectangle 174"/>
              <p:cNvSpPr>
                <a:spLocks noChangeArrowheads="1"/>
              </p:cNvSpPr>
              <p:nvPr/>
            </p:nvSpPr>
            <p:spPr bwMode="auto">
              <a:xfrm>
                <a:off x="4886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Rectangle 175"/>
              <p:cNvSpPr>
                <a:spLocks noChangeArrowheads="1"/>
              </p:cNvSpPr>
              <p:nvPr/>
            </p:nvSpPr>
            <p:spPr bwMode="auto">
              <a:xfrm>
                <a:off x="4869" y="1973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Rectangle 176"/>
              <p:cNvSpPr>
                <a:spLocks noChangeArrowheads="1"/>
              </p:cNvSpPr>
              <p:nvPr/>
            </p:nvSpPr>
            <p:spPr bwMode="auto">
              <a:xfrm>
                <a:off x="4877" y="1973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Rectangle 177"/>
              <p:cNvSpPr>
                <a:spLocks noChangeArrowheads="1"/>
              </p:cNvSpPr>
              <p:nvPr/>
            </p:nvSpPr>
            <p:spPr bwMode="auto">
              <a:xfrm>
                <a:off x="4886" y="1973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Rectangle 178"/>
              <p:cNvSpPr>
                <a:spLocks noChangeArrowheads="1"/>
              </p:cNvSpPr>
              <p:nvPr/>
            </p:nvSpPr>
            <p:spPr bwMode="auto">
              <a:xfrm>
                <a:off x="4869" y="1986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Rectangle 179"/>
              <p:cNvSpPr>
                <a:spLocks noChangeArrowheads="1"/>
              </p:cNvSpPr>
              <p:nvPr/>
            </p:nvSpPr>
            <p:spPr bwMode="auto">
              <a:xfrm>
                <a:off x="4877" y="1986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Rectangle 180"/>
              <p:cNvSpPr>
                <a:spLocks noChangeArrowheads="1"/>
              </p:cNvSpPr>
              <p:nvPr/>
            </p:nvSpPr>
            <p:spPr bwMode="auto">
              <a:xfrm>
                <a:off x="4886" y="1986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Rectangle 181"/>
              <p:cNvSpPr>
                <a:spLocks noChangeArrowheads="1"/>
              </p:cNvSpPr>
              <p:nvPr/>
            </p:nvSpPr>
            <p:spPr bwMode="auto">
              <a:xfrm>
                <a:off x="4869" y="1999"/>
                <a:ext cx="8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Rectangle 182"/>
              <p:cNvSpPr>
                <a:spLocks noChangeArrowheads="1"/>
              </p:cNvSpPr>
              <p:nvPr/>
            </p:nvSpPr>
            <p:spPr bwMode="auto">
              <a:xfrm>
                <a:off x="4877" y="1999"/>
                <a:ext cx="5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Rectangle 183"/>
              <p:cNvSpPr>
                <a:spLocks noChangeArrowheads="1"/>
              </p:cNvSpPr>
              <p:nvPr/>
            </p:nvSpPr>
            <p:spPr bwMode="auto">
              <a:xfrm>
                <a:off x="4886" y="1999"/>
                <a:ext cx="4" cy="4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Rectangle 184"/>
              <p:cNvSpPr>
                <a:spLocks noChangeArrowheads="1"/>
              </p:cNvSpPr>
              <p:nvPr/>
            </p:nvSpPr>
            <p:spPr bwMode="auto">
              <a:xfrm>
                <a:off x="4869" y="200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Rectangle 185"/>
              <p:cNvSpPr>
                <a:spLocks noChangeArrowheads="1"/>
              </p:cNvSpPr>
              <p:nvPr/>
            </p:nvSpPr>
            <p:spPr bwMode="auto">
              <a:xfrm>
                <a:off x="4877" y="200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Rectangle 186"/>
              <p:cNvSpPr>
                <a:spLocks noChangeArrowheads="1"/>
              </p:cNvSpPr>
              <p:nvPr/>
            </p:nvSpPr>
            <p:spPr bwMode="auto">
              <a:xfrm>
                <a:off x="4886" y="200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Rectangle 187"/>
              <p:cNvSpPr>
                <a:spLocks noChangeArrowheads="1"/>
              </p:cNvSpPr>
              <p:nvPr/>
            </p:nvSpPr>
            <p:spPr bwMode="auto">
              <a:xfrm>
                <a:off x="4984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Rectangle 188"/>
              <p:cNvSpPr>
                <a:spLocks noChangeArrowheads="1"/>
              </p:cNvSpPr>
              <p:nvPr/>
            </p:nvSpPr>
            <p:spPr bwMode="auto">
              <a:xfrm>
                <a:off x="4992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Rectangle 189"/>
              <p:cNvSpPr>
                <a:spLocks noChangeArrowheads="1"/>
              </p:cNvSpPr>
              <p:nvPr/>
            </p:nvSpPr>
            <p:spPr bwMode="auto">
              <a:xfrm>
                <a:off x="4997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Rectangle 190"/>
              <p:cNvSpPr>
                <a:spLocks noChangeArrowheads="1"/>
              </p:cNvSpPr>
              <p:nvPr/>
            </p:nvSpPr>
            <p:spPr bwMode="auto">
              <a:xfrm>
                <a:off x="4984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Rectangle 191"/>
              <p:cNvSpPr>
                <a:spLocks noChangeArrowheads="1"/>
              </p:cNvSpPr>
              <p:nvPr/>
            </p:nvSpPr>
            <p:spPr bwMode="auto">
              <a:xfrm>
                <a:off x="4992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Rectangle 192"/>
              <p:cNvSpPr>
                <a:spLocks noChangeArrowheads="1"/>
              </p:cNvSpPr>
              <p:nvPr/>
            </p:nvSpPr>
            <p:spPr bwMode="auto">
              <a:xfrm>
                <a:off x="4997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Rectangle 193"/>
              <p:cNvSpPr>
                <a:spLocks noChangeArrowheads="1"/>
              </p:cNvSpPr>
              <p:nvPr/>
            </p:nvSpPr>
            <p:spPr bwMode="auto">
              <a:xfrm>
                <a:off x="4984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Rectangle 194"/>
              <p:cNvSpPr>
                <a:spLocks noChangeArrowheads="1"/>
              </p:cNvSpPr>
              <p:nvPr/>
            </p:nvSpPr>
            <p:spPr bwMode="auto">
              <a:xfrm>
                <a:off x="4992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Rectangle 195"/>
              <p:cNvSpPr>
                <a:spLocks noChangeArrowheads="1"/>
              </p:cNvSpPr>
              <p:nvPr/>
            </p:nvSpPr>
            <p:spPr bwMode="auto">
              <a:xfrm>
                <a:off x="4997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Rectangle 196"/>
              <p:cNvSpPr>
                <a:spLocks noChangeArrowheads="1"/>
              </p:cNvSpPr>
              <p:nvPr/>
            </p:nvSpPr>
            <p:spPr bwMode="auto">
              <a:xfrm>
                <a:off x="4984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Rectangle 197"/>
              <p:cNvSpPr>
                <a:spLocks noChangeArrowheads="1"/>
              </p:cNvSpPr>
              <p:nvPr/>
            </p:nvSpPr>
            <p:spPr bwMode="auto">
              <a:xfrm>
                <a:off x="4992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Rectangle 198"/>
              <p:cNvSpPr>
                <a:spLocks noChangeArrowheads="1"/>
              </p:cNvSpPr>
              <p:nvPr/>
            </p:nvSpPr>
            <p:spPr bwMode="auto">
              <a:xfrm>
                <a:off x="4997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Rectangle 199"/>
              <p:cNvSpPr>
                <a:spLocks noChangeArrowheads="1"/>
              </p:cNvSpPr>
              <p:nvPr/>
            </p:nvSpPr>
            <p:spPr bwMode="auto">
              <a:xfrm>
                <a:off x="4984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Rectangle 200"/>
              <p:cNvSpPr>
                <a:spLocks noChangeArrowheads="1"/>
              </p:cNvSpPr>
              <p:nvPr/>
            </p:nvSpPr>
            <p:spPr bwMode="auto">
              <a:xfrm>
                <a:off x="4992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Rectangle 201"/>
              <p:cNvSpPr>
                <a:spLocks noChangeArrowheads="1"/>
              </p:cNvSpPr>
              <p:nvPr/>
            </p:nvSpPr>
            <p:spPr bwMode="auto">
              <a:xfrm>
                <a:off x="4997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Rectangle 202"/>
              <p:cNvSpPr>
                <a:spLocks noChangeArrowheads="1"/>
              </p:cNvSpPr>
              <p:nvPr/>
            </p:nvSpPr>
            <p:spPr bwMode="auto">
              <a:xfrm>
                <a:off x="4984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Rectangle 203"/>
              <p:cNvSpPr>
                <a:spLocks noChangeArrowheads="1"/>
              </p:cNvSpPr>
              <p:nvPr/>
            </p:nvSpPr>
            <p:spPr bwMode="auto">
              <a:xfrm>
                <a:off x="4992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Rectangle 204"/>
              <p:cNvSpPr>
                <a:spLocks noChangeArrowheads="1"/>
              </p:cNvSpPr>
              <p:nvPr/>
            </p:nvSpPr>
            <p:spPr bwMode="auto">
              <a:xfrm>
                <a:off x="4997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Rectangle 205"/>
              <p:cNvSpPr>
                <a:spLocks noChangeArrowheads="1"/>
              </p:cNvSpPr>
              <p:nvPr/>
            </p:nvSpPr>
            <p:spPr bwMode="auto">
              <a:xfrm>
                <a:off x="4984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Rectangle 206"/>
              <p:cNvSpPr>
                <a:spLocks noChangeArrowheads="1"/>
              </p:cNvSpPr>
              <p:nvPr/>
            </p:nvSpPr>
            <p:spPr bwMode="auto">
              <a:xfrm>
                <a:off x="4992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Rectangle 207"/>
              <p:cNvSpPr>
                <a:spLocks noChangeArrowheads="1"/>
              </p:cNvSpPr>
              <p:nvPr/>
            </p:nvSpPr>
            <p:spPr bwMode="auto">
              <a:xfrm>
                <a:off x="4997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Rectangle 208"/>
              <p:cNvSpPr>
                <a:spLocks noChangeArrowheads="1"/>
              </p:cNvSpPr>
              <p:nvPr/>
            </p:nvSpPr>
            <p:spPr bwMode="auto">
              <a:xfrm>
                <a:off x="4984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Rectangle 209"/>
              <p:cNvSpPr>
                <a:spLocks noChangeArrowheads="1"/>
              </p:cNvSpPr>
              <p:nvPr/>
            </p:nvSpPr>
            <p:spPr bwMode="auto">
              <a:xfrm>
                <a:off x="4992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Rectangle 210"/>
              <p:cNvSpPr>
                <a:spLocks noChangeArrowheads="1"/>
              </p:cNvSpPr>
              <p:nvPr/>
            </p:nvSpPr>
            <p:spPr bwMode="auto">
              <a:xfrm>
                <a:off x="4997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Rectangle 211"/>
              <p:cNvSpPr>
                <a:spLocks noChangeArrowheads="1"/>
              </p:cNvSpPr>
              <p:nvPr/>
            </p:nvSpPr>
            <p:spPr bwMode="auto">
              <a:xfrm>
                <a:off x="5048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Rectangle 212"/>
              <p:cNvSpPr>
                <a:spLocks noChangeArrowheads="1"/>
              </p:cNvSpPr>
              <p:nvPr/>
            </p:nvSpPr>
            <p:spPr bwMode="auto">
              <a:xfrm>
                <a:off x="5056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Rectangle 213"/>
              <p:cNvSpPr>
                <a:spLocks noChangeArrowheads="1"/>
              </p:cNvSpPr>
              <p:nvPr/>
            </p:nvSpPr>
            <p:spPr bwMode="auto">
              <a:xfrm>
                <a:off x="5060" y="1978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Rectangle 214"/>
              <p:cNvSpPr>
                <a:spLocks noChangeArrowheads="1"/>
              </p:cNvSpPr>
              <p:nvPr/>
            </p:nvSpPr>
            <p:spPr bwMode="auto">
              <a:xfrm>
                <a:off x="5048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Rectangle 215"/>
              <p:cNvSpPr>
                <a:spLocks noChangeArrowheads="1"/>
              </p:cNvSpPr>
              <p:nvPr/>
            </p:nvSpPr>
            <p:spPr bwMode="auto">
              <a:xfrm>
                <a:off x="5056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Rectangle 216"/>
              <p:cNvSpPr>
                <a:spLocks noChangeArrowheads="1"/>
              </p:cNvSpPr>
              <p:nvPr/>
            </p:nvSpPr>
            <p:spPr bwMode="auto">
              <a:xfrm>
                <a:off x="5060" y="1990"/>
                <a:ext cx="9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Rectangle 217"/>
              <p:cNvSpPr>
                <a:spLocks noChangeArrowheads="1"/>
              </p:cNvSpPr>
              <p:nvPr/>
            </p:nvSpPr>
            <p:spPr bwMode="auto">
              <a:xfrm>
                <a:off x="5048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Rectangle 218"/>
              <p:cNvSpPr>
                <a:spLocks noChangeArrowheads="1"/>
              </p:cNvSpPr>
              <p:nvPr/>
            </p:nvSpPr>
            <p:spPr bwMode="auto">
              <a:xfrm>
                <a:off x="5056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Rectangle 219"/>
              <p:cNvSpPr>
                <a:spLocks noChangeArrowheads="1"/>
              </p:cNvSpPr>
              <p:nvPr/>
            </p:nvSpPr>
            <p:spPr bwMode="auto">
              <a:xfrm>
                <a:off x="5060" y="1999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Rectangle 220"/>
              <p:cNvSpPr>
                <a:spLocks noChangeArrowheads="1"/>
              </p:cNvSpPr>
              <p:nvPr/>
            </p:nvSpPr>
            <p:spPr bwMode="auto">
              <a:xfrm>
                <a:off x="5048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Rectangle 221"/>
              <p:cNvSpPr>
                <a:spLocks noChangeArrowheads="1"/>
              </p:cNvSpPr>
              <p:nvPr/>
            </p:nvSpPr>
            <p:spPr bwMode="auto">
              <a:xfrm>
                <a:off x="5056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Rectangle 222"/>
              <p:cNvSpPr>
                <a:spLocks noChangeArrowheads="1"/>
              </p:cNvSpPr>
              <p:nvPr/>
            </p:nvSpPr>
            <p:spPr bwMode="auto">
              <a:xfrm>
                <a:off x="5060" y="2012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Rectangle 223"/>
              <p:cNvSpPr>
                <a:spLocks noChangeArrowheads="1"/>
              </p:cNvSpPr>
              <p:nvPr/>
            </p:nvSpPr>
            <p:spPr bwMode="auto">
              <a:xfrm>
                <a:off x="5048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Rectangle 224"/>
              <p:cNvSpPr>
                <a:spLocks noChangeArrowheads="1"/>
              </p:cNvSpPr>
              <p:nvPr/>
            </p:nvSpPr>
            <p:spPr bwMode="auto">
              <a:xfrm>
                <a:off x="5056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Rectangle 225"/>
              <p:cNvSpPr>
                <a:spLocks noChangeArrowheads="1"/>
              </p:cNvSpPr>
              <p:nvPr/>
            </p:nvSpPr>
            <p:spPr bwMode="auto">
              <a:xfrm>
                <a:off x="5060" y="2067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Rectangle 226"/>
              <p:cNvSpPr>
                <a:spLocks noChangeArrowheads="1"/>
              </p:cNvSpPr>
              <p:nvPr/>
            </p:nvSpPr>
            <p:spPr bwMode="auto">
              <a:xfrm>
                <a:off x="5048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Rectangle 227"/>
              <p:cNvSpPr>
                <a:spLocks noChangeArrowheads="1"/>
              </p:cNvSpPr>
              <p:nvPr/>
            </p:nvSpPr>
            <p:spPr bwMode="auto">
              <a:xfrm>
                <a:off x="5056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Rectangle 228"/>
              <p:cNvSpPr>
                <a:spLocks noChangeArrowheads="1"/>
              </p:cNvSpPr>
              <p:nvPr/>
            </p:nvSpPr>
            <p:spPr bwMode="auto">
              <a:xfrm>
                <a:off x="5060" y="2080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Rectangle 229"/>
              <p:cNvSpPr>
                <a:spLocks noChangeArrowheads="1"/>
              </p:cNvSpPr>
              <p:nvPr/>
            </p:nvSpPr>
            <p:spPr bwMode="auto">
              <a:xfrm>
                <a:off x="5048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Rectangle 230"/>
              <p:cNvSpPr>
                <a:spLocks noChangeArrowheads="1"/>
              </p:cNvSpPr>
              <p:nvPr/>
            </p:nvSpPr>
            <p:spPr bwMode="auto">
              <a:xfrm>
                <a:off x="5056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Rectangle 231"/>
              <p:cNvSpPr>
                <a:spLocks noChangeArrowheads="1"/>
              </p:cNvSpPr>
              <p:nvPr/>
            </p:nvSpPr>
            <p:spPr bwMode="auto">
              <a:xfrm>
                <a:off x="5060" y="2093"/>
                <a:ext cx="9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Rectangle 232"/>
              <p:cNvSpPr>
                <a:spLocks noChangeArrowheads="1"/>
              </p:cNvSpPr>
              <p:nvPr/>
            </p:nvSpPr>
            <p:spPr bwMode="auto">
              <a:xfrm>
                <a:off x="5048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Rectangle 233"/>
              <p:cNvSpPr>
                <a:spLocks noChangeArrowheads="1"/>
              </p:cNvSpPr>
              <p:nvPr/>
            </p:nvSpPr>
            <p:spPr bwMode="auto">
              <a:xfrm>
                <a:off x="5056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Rectangle 234"/>
              <p:cNvSpPr>
                <a:spLocks noChangeArrowheads="1"/>
              </p:cNvSpPr>
              <p:nvPr/>
            </p:nvSpPr>
            <p:spPr bwMode="auto">
              <a:xfrm>
                <a:off x="5060" y="2105"/>
                <a:ext cx="9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Rectangle 235"/>
              <p:cNvSpPr>
                <a:spLocks noChangeArrowheads="1"/>
              </p:cNvSpPr>
              <p:nvPr/>
            </p:nvSpPr>
            <p:spPr bwMode="auto">
              <a:xfrm>
                <a:off x="5112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Rectangle 236"/>
              <p:cNvSpPr>
                <a:spLocks noChangeArrowheads="1"/>
              </p:cNvSpPr>
              <p:nvPr/>
            </p:nvSpPr>
            <p:spPr bwMode="auto">
              <a:xfrm>
                <a:off x="5120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Rectangle 237"/>
              <p:cNvSpPr>
                <a:spLocks noChangeArrowheads="1"/>
              </p:cNvSpPr>
              <p:nvPr/>
            </p:nvSpPr>
            <p:spPr bwMode="auto">
              <a:xfrm>
                <a:off x="5129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Rectangle 238"/>
              <p:cNvSpPr>
                <a:spLocks noChangeArrowheads="1"/>
              </p:cNvSpPr>
              <p:nvPr/>
            </p:nvSpPr>
            <p:spPr bwMode="auto">
              <a:xfrm>
                <a:off x="5112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Rectangle 239"/>
              <p:cNvSpPr>
                <a:spLocks noChangeArrowheads="1"/>
              </p:cNvSpPr>
              <p:nvPr/>
            </p:nvSpPr>
            <p:spPr bwMode="auto">
              <a:xfrm>
                <a:off x="5120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Rectangle 240"/>
              <p:cNvSpPr>
                <a:spLocks noChangeArrowheads="1"/>
              </p:cNvSpPr>
              <p:nvPr/>
            </p:nvSpPr>
            <p:spPr bwMode="auto">
              <a:xfrm>
                <a:off x="5129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Rectangle 241"/>
              <p:cNvSpPr>
                <a:spLocks noChangeArrowheads="1"/>
              </p:cNvSpPr>
              <p:nvPr/>
            </p:nvSpPr>
            <p:spPr bwMode="auto">
              <a:xfrm>
                <a:off x="5112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Rectangle 242"/>
              <p:cNvSpPr>
                <a:spLocks noChangeArrowheads="1"/>
              </p:cNvSpPr>
              <p:nvPr/>
            </p:nvSpPr>
            <p:spPr bwMode="auto">
              <a:xfrm>
                <a:off x="5120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Rectangle 243"/>
              <p:cNvSpPr>
                <a:spLocks noChangeArrowheads="1"/>
              </p:cNvSpPr>
              <p:nvPr/>
            </p:nvSpPr>
            <p:spPr bwMode="auto">
              <a:xfrm>
                <a:off x="5129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Rectangle 244"/>
              <p:cNvSpPr>
                <a:spLocks noChangeArrowheads="1"/>
              </p:cNvSpPr>
              <p:nvPr/>
            </p:nvSpPr>
            <p:spPr bwMode="auto">
              <a:xfrm>
                <a:off x="5112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Rectangle 245"/>
              <p:cNvSpPr>
                <a:spLocks noChangeArrowheads="1"/>
              </p:cNvSpPr>
              <p:nvPr/>
            </p:nvSpPr>
            <p:spPr bwMode="auto">
              <a:xfrm>
                <a:off x="5120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Rectangle 246"/>
              <p:cNvSpPr>
                <a:spLocks noChangeArrowheads="1"/>
              </p:cNvSpPr>
              <p:nvPr/>
            </p:nvSpPr>
            <p:spPr bwMode="auto">
              <a:xfrm>
                <a:off x="5129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Rectangle 247"/>
              <p:cNvSpPr>
                <a:spLocks noChangeArrowheads="1"/>
              </p:cNvSpPr>
              <p:nvPr/>
            </p:nvSpPr>
            <p:spPr bwMode="auto">
              <a:xfrm>
                <a:off x="5112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Rectangle 248"/>
              <p:cNvSpPr>
                <a:spLocks noChangeArrowheads="1"/>
              </p:cNvSpPr>
              <p:nvPr/>
            </p:nvSpPr>
            <p:spPr bwMode="auto">
              <a:xfrm>
                <a:off x="5120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Rectangle 249"/>
              <p:cNvSpPr>
                <a:spLocks noChangeArrowheads="1"/>
              </p:cNvSpPr>
              <p:nvPr/>
            </p:nvSpPr>
            <p:spPr bwMode="auto">
              <a:xfrm>
                <a:off x="5129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Rectangle 250"/>
              <p:cNvSpPr>
                <a:spLocks noChangeArrowheads="1"/>
              </p:cNvSpPr>
              <p:nvPr/>
            </p:nvSpPr>
            <p:spPr bwMode="auto">
              <a:xfrm>
                <a:off x="5112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4" name="Rectangle 251"/>
              <p:cNvSpPr>
                <a:spLocks noChangeArrowheads="1"/>
              </p:cNvSpPr>
              <p:nvPr/>
            </p:nvSpPr>
            <p:spPr bwMode="auto">
              <a:xfrm>
                <a:off x="5120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Rectangle 252"/>
              <p:cNvSpPr>
                <a:spLocks noChangeArrowheads="1"/>
              </p:cNvSpPr>
              <p:nvPr/>
            </p:nvSpPr>
            <p:spPr bwMode="auto">
              <a:xfrm>
                <a:off x="5129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Rectangle 253"/>
              <p:cNvSpPr>
                <a:spLocks noChangeArrowheads="1"/>
              </p:cNvSpPr>
              <p:nvPr/>
            </p:nvSpPr>
            <p:spPr bwMode="auto">
              <a:xfrm>
                <a:off x="5112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Rectangle 254"/>
              <p:cNvSpPr>
                <a:spLocks noChangeArrowheads="1"/>
              </p:cNvSpPr>
              <p:nvPr/>
            </p:nvSpPr>
            <p:spPr bwMode="auto">
              <a:xfrm>
                <a:off x="5120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Rectangle 255"/>
              <p:cNvSpPr>
                <a:spLocks noChangeArrowheads="1"/>
              </p:cNvSpPr>
              <p:nvPr/>
            </p:nvSpPr>
            <p:spPr bwMode="auto">
              <a:xfrm>
                <a:off x="5129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Rectangle 256"/>
              <p:cNvSpPr>
                <a:spLocks noChangeArrowheads="1"/>
              </p:cNvSpPr>
              <p:nvPr/>
            </p:nvSpPr>
            <p:spPr bwMode="auto">
              <a:xfrm>
                <a:off x="5112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Rectangle 257"/>
              <p:cNvSpPr>
                <a:spLocks noChangeArrowheads="1"/>
              </p:cNvSpPr>
              <p:nvPr/>
            </p:nvSpPr>
            <p:spPr bwMode="auto">
              <a:xfrm>
                <a:off x="5120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1" name="Rectangle 258"/>
              <p:cNvSpPr>
                <a:spLocks noChangeArrowheads="1"/>
              </p:cNvSpPr>
              <p:nvPr/>
            </p:nvSpPr>
            <p:spPr bwMode="auto">
              <a:xfrm>
                <a:off x="5129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Rectangle 259"/>
              <p:cNvSpPr>
                <a:spLocks noChangeArrowheads="1"/>
              </p:cNvSpPr>
              <p:nvPr/>
            </p:nvSpPr>
            <p:spPr bwMode="auto">
              <a:xfrm>
                <a:off x="5184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3" name="Rectangle 260"/>
              <p:cNvSpPr>
                <a:spLocks noChangeArrowheads="1"/>
              </p:cNvSpPr>
              <p:nvPr/>
            </p:nvSpPr>
            <p:spPr bwMode="auto">
              <a:xfrm>
                <a:off x="5192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4" name="Rectangle 261"/>
              <p:cNvSpPr>
                <a:spLocks noChangeArrowheads="1"/>
              </p:cNvSpPr>
              <p:nvPr/>
            </p:nvSpPr>
            <p:spPr bwMode="auto">
              <a:xfrm>
                <a:off x="5201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5" name="Rectangle 262"/>
              <p:cNvSpPr>
                <a:spLocks noChangeArrowheads="1"/>
              </p:cNvSpPr>
              <p:nvPr/>
            </p:nvSpPr>
            <p:spPr bwMode="auto">
              <a:xfrm>
                <a:off x="5184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6" name="Rectangle 263"/>
              <p:cNvSpPr>
                <a:spLocks noChangeArrowheads="1"/>
              </p:cNvSpPr>
              <p:nvPr/>
            </p:nvSpPr>
            <p:spPr bwMode="auto">
              <a:xfrm>
                <a:off x="5192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7" name="Rectangle 264"/>
              <p:cNvSpPr>
                <a:spLocks noChangeArrowheads="1"/>
              </p:cNvSpPr>
              <p:nvPr/>
            </p:nvSpPr>
            <p:spPr bwMode="auto">
              <a:xfrm>
                <a:off x="5201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8" name="Rectangle 265"/>
              <p:cNvSpPr>
                <a:spLocks noChangeArrowheads="1"/>
              </p:cNvSpPr>
              <p:nvPr/>
            </p:nvSpPr>
            <p:spPr bwMode="auto">
              <a:xfrm>
                <a:off x="5184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9" name="Rectangle 266"/>
              <p:cNvSpPr>
                <a:spLocks noChangeArrowheads="1"/>
              </p:cNvSpPr>
              <p:nvPr/>
            </p:nvSpPr>
            <p:spPr bwMode="auto">
              <a:xfrm>
                <a:off x="5192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0" name="Rectangle 267"/>
              <p:cNvSpPr>
                <a:spLocks noChangeArrowheads="1"/>
              </p:cNvSpPr>
              <p:nvPr/>
            </p:nvSpPr>
            <p:spPr bwMode="auto">
              <a:xfrm>
                <a:off x="5201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1" name="Rectangle 268"/>
              <p:cNvSpPr>
                <a:spLocks noChangeArrowheads="1"/>
              </p:cNvSpPr>
              <p:nvPr/>
            </p:nvSpPr>
            <p:spPr bwMode="auto">
              <a:xfrm>
                <a:off x="5184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2" name="Rectangle 269"/>
              <p:cNvSpPr>
                <a:spLocks noChangeArrowheads="1"/>
              </p:cNvSpPr>
              <p:nvPr/>
            </p:nvSpPr>
            <p:spPr bwMode="auto">
              <a:xfrm>
                <a:off x="5192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3" name="Rectangle 270"/>
              <p:cNvSpPr>
                <a:spLocks noChangeArrowheads="1"/>
              </p:cNvSpPr>
              <p:nvPr/>
            </p:nvSpPr>
            <p:spPr bwMode="auto">
              <a:xfrm>
                <a:off x="5201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4" name="Rectangle 271"/>
              <p:cNvSpPr>
                <a:spLocks noChangeArrowheads="1"/>
              </p:cNvSpPr>
              <p:nvPr/>
            </p:nvSpPr>
            <p:spPr bwMode="auto">
              <a:xfrm>
                <a:off x="5184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5" name="Rectangle 272"/>
              <p:cNvSpPr>
                <a:spLocks noChangeArrowheads="1"/>
              </p:cNvSpPr>
              <p:nvPr/>
            </p:nvSpPr>
            <p:spPr bwMode="auto">
              <a:xfrm>
                <a:off x="5192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6" name="Rectangle 273"/>
              <p:cNvSpPr>
                <a:spLocks noChangeArrowheads="1"/>
              </p:cNvSpPr>
              <p:nvPr/>
            </p:nvSpPr>
            <p:spPr bwMode="auto">
              <a:xfrm>
                <a:off x="5201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7" name="Rectangle 274"/>
              <p:cNvSpPr>
                <a:spLocks noChangeArrowheads="1"/>
              </p:cNvSpPr>
              <p:nvPr/>
            </p:nvSpPr>
            <p:spPr bwMode="auto">
              <a:xfrm>
                <a:off x="5184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8" name="Rectangle 275"/>
              <p:cNvSpPr>
                <a:spLocks noChangeArrowheads="1"/>
              </p:cNvSpPr>
              <p:nvPr/>
            </p:nvSpPr>
            <p:spPr bwMode="auto">
              <a:xfrm>
                <a:off x="5192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9" name="Rectangle 276"/>
              <p:cNvSpPr>
                <a:spLocks noChangeArrowheads="1"/>
              </p:cNvSpPr>
              <p:nvPr/>
            </p:nvSpPr>
            <p:spPr bwMode="auto">
              <a:xfrm>
                <a:off x="5201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0" name="Rectangle 277"/>
              <p:cNvSpPr>
                <a:spLocks noChangeArrowheads="1"/>
              </p:cNvSpPr>
              <p:nvPr/>
            </p:nvSpPr>
            <p:spPr bwMode="auto">
              <a:xfrm>
                <a:off x="5184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1" name="Rectangle 278"/>
              <p:cNvSpPr>
                <a:spLocks noChangeArrowheads="1"/>
              </p:cNvSpPr>
              <p:nvPr/>
            </p:nvSpPr>
            <p:spPr bwMode="auto">
              <a:xfrm>
                <a:off x="5192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2" name="Rectangle 279"/>
              <p:cNvSpPr>
                <a:spLocks noChangeArrowheads="1"/>
              </p:cNvSpPr>
              <p:nvPr/>
            </p:nvSpPr>
            <p:spPr bwMode="auto">
              <a:xfrm>
                <a:off x="5201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3" name="Rectangle 280"/>
              <p:cNvSpPr>
                <a:spLocks noChangeArrowheads="1"/>
              </p:cNvSpPr>
              <p:nvPr/>
            </p:nvSpPr>
            <p:spPr bwMode="auto">
              <a:xfrm>
                <a:off x="5184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4" name="Rectangle 281"/>
              <p:cNvSpPr>
                <a:spLocks noChangeArrowheads="1"/>
              </p:cNvSpPr>
              <p:nvPr/>
            </p:nvSpPr>
            <p:spPr bwMode="auto">
              <a:xfrm>
                <a:off x="5192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5" name="Rectangle 282"/>
              <p:cNvSpPr>
                <a:spLocks noChangeArrowheads="1"/>
              </p:cNvSpPr>
              <p:nvPr/>
            </p:nvSpPr>
            <p:spPr bwMode="auto">
              <a:xfrm>
                <a:off x="5201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6" name="Rectangle 283"/>
              <p:cNvSpPr>
                <a:spLocks noChangeArrowheads="1"/>
              </p:cNvSpPr>
              <p:nvPr/>
            </p:nvSpPr>
            <p:spPr bwMode="auto">
              <a:xfrm>
                <a:off x="4558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7" name="Rectangle 284"/>
              <p:cNvSpPr>
                <a:spLocks noChangeArrowheads="1"/>
              </p:cNvSpPr>
              <p:nvPr/>
            </p:nvSpPr>
            <p:spPr bwMode="auto">
              <a:xfrm>
                <a:off x="4562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8" name="Rectangle 285"/>
              <p:cNvSpPr>
                <a:spLocks noChangeArrowheads="1"/>
              </p:cNvSpPr>
              <p:nvPr/>
            </p:nvSpPr>
            <p:spPr bwMode="auto">
              <a:xfrm>
                <a:off x="4571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59" name="Rectangle 286"/>
              <p:cNvSpPr>
                <a:spLocks noChangeArrowheads="1"/>
              </p:cNvSpPr>
              <p:nvPr/>
            </p:nvSpPr>
            <p:spPr bwMode="auto">
              <a:xfrm>
                <a:off x="4558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0" name="Rectangle 287"/>
              <p:cNvSpPr>
                <a:spLocks noChangeArrowheads="1"/>
              </p:cNvSpPr>
              <p:nvPr/>
            </p:nvSpPr>
            <p:spPr bwMode="auto">
              <a:xfrm>
                <a:off x="4562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1" name="Rectangle 288"/>
              <p:cNvSpPr>
                <a:spLocks noChangeArrowheads="1"/>
              </p:cNvSpPr>
              <p:nvPr/>
            </p:nvSpPr>
            <p:spPr bwMode="auto">
              <a:xfrm>
                <a:off x="4571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2" name="Rectangle 289"/>
              <p:cNvSpPr>
                <a:spLocks noChangeArrowheads="1"/>
              </p:cNvSpPr>
              <p:nvPr/>
            </p:nvSpPr>
            <p:spPr bwMode="auto">
              <a:xfrm>
                <a:off x="4558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3" name="Rectangle 290"/>
              <p:cNvSpPr>
                <a:spLocks noChangeArrowheads="1"/>
              </p:cNvSpPr>
              <p:nvPr/>
            </p:nvSpPr>
            <p:spPr bwMode="auto">
              <a:xfrm>
                <a:off x="4562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4" name="Rectangle 291"/>
              <p:cNvSpPr>
                <a:spLocks noChangeArrowheads="1"/>
              </p:cNvSpPr>
              <p:nvPr/>
            </p:nvSpPr>
            <p:spPr bwMode="auto">
              <a:xfrm>
                <a:off x="4571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5" name="Rectangle 292"/>
              <p:cNvSpPr>
                <a:spLocks noChangeArrowheads="1"/>
              </p:cNvSpPr>
              <p:nvPr/>
            </p:nvSpPr>
            <p:spPr bwMode="auto">
              <a:xfrm>
                <a:off x="4558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6" name="Rectangle 293"/>
              <p:cNvSpPr>
                <a:spLocks noChangeArrowheads="1"/>
              </p:cNvSpPr>
              <p:nvPr/>
            </p:nvSpPr>
            <p:spPr bwMode="auto">
              <a:xfrm>
                <a:off x="4562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7" name="Rectangle 294"/>
              <p:cNvSpPr>
                <a:spLocks noChangeArrowheads="1"/>
              </p:cNvSpPr>
              <p:nvPr/>
            </p:nvSpPr>
            <p:spPr bwMode="auto">
              <a:xfrm>
                <a:off x="4571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8" name="Rectangle 295"/>
              <p:cNvSpPr>
                <a:spLocks noChangeArrowheads="1"/>
              </p:cNvSpPr>
              <p:nvPr/>
            </p:nvSpPr>
            <p:spPr bwMode="auto">
              <a:xfrm>
                <a:off x="4558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69" name="Rectangle 296"/>
              <p:cNvSpPr>
                <a:spLocks noChangeArrowheads="1"/>
              </p:cNvSpPr>
              <p:nvPr/>
            </p:nvSpPr>
            <p:spPr bwMode="auto">
              <a:xfrm>
                <a:off x="4562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0" name="Rectangle 297"/>
              <p:cNvSpPr>
                <a:spLocks noChangeArrowheads="1"/>
              </p:cNvSpPr>
              <p:nvPr/>
            </p:nvSpPr>
            <p:spPr bwMode="auto">
              <a:xfrm>
                <a:off x="4571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1" name="Rectangle 298"/>
              <p:cNvSpPr>
                <a:spLocks noChangeArrowheads="1"/>
              </p:cNvSpPr>
              <p:nvPr/>
            </p:nvSpPr>
            <p:spPr bwMode="auto">
              <a:xfrm>
                <a:off x="4558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2" name="Rectangle 299"/>
              <p:cNvSpPr>
                <a:spLocks noChangeArrowheads="1"/>
              </p:cNvSpPr>
              <p:nvPr/>
            </p:nvSpPr>
            <p:spPr bwMode="auto">
              <a:xfrm>
                <a:off x="4562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3" name="Rectangle 300"/>
              <p:cNvSpPr>
                <a:spLocks noChangeArrowheads="1"/>
              </p:cNvSpPr>
              <p:nvPr/>
            </p:nvSpPr>
            <p:spPr bwMode="auto">
              <a:xfrm>
                <a:off x="4571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4" name="Rectangle 301"/>
              <p:cNvSpPr>
                <a:spLocks noChangeArrowheads="1"/>
              </p:cNvSpPr>
              <p:nvPr/>
            </p:nvSpPr>
            <p:spPr bwMode="auto">
              <a:xfrm>
                <a:off x="4558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5" name="Rectangle 302"/>
              <p:cNvSpPr>
                <a:spLocks noChangeArrowheads="1"/>
              </p:cNvSpPr>
              <p:nvPr/>
            </p:nvSpPr>
            <p:spPr bwMode="auto">
              <a:xfrm>
                <a:off x="4562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6" name="Rectangle 303"/>
              <p:cNvSpPr>
                <a:spLocks noChangeArrowheads="1"/>
              </p:cNvSpPr>
              <p:nvPr/>
            </p:nvSpPr>
            <p:spPr bwMode="auto">
              <a:xfrm>
                <a:off x="4571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7" name="Rectangle 304"/>
              <p:cNvSpPr>
                <a:spLocks noChangeArrowheads="1"/>
              </p:cNvSpPr>
              <p:nvPr/>
            </p:nvSpPr>
            <p:spPr bwMode="auto">
              <a:xfrm>
                <a:off x="4558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8" name="Rectangle 305"/>
              <p:cNvSpPr>
                <a:spLocks noChangeArrowheads="1"/>
              </p:cNvSpPr>
              <p:nvPr/>
            </p:nvSpPr>
            <p:spPr bwMode="auto">
              <a:xfrm>
                <a:off x="4562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79" name="Rectangle 306"/>
              <p:cNvSpPr>
                <a:spLocks noChangeArrowheads="1"/>
              </p:cNvSpPr>
              <p:nvPr/>
            </p:nvSpPr>
            <p:spPr bwMode="auto">
              <a:xfrm>
                <a:off x="4571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0" name="Rectangle 307"/>
              <p:cNvSpPr>
                <a:spLocks noChangeArrowheads="1"/>
              </p:cNvSpPr>
              <p:nvPr/>
            </p:nvSpPr>
            <p:spPr bwMode="auto">
              <a:xfrm>
                <a:off x="4490" y="1978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1" name="Rectangle 308"/>
              <p:cNvSpPr>
                <a:spLocks noChangeArrowheads="1"/>
              </p:cNvSpPr>
              <p:nvPr/>
            </p:nvSpPr>
            <p:spPr bwMode="auto">
              <a:xfrm>
                <a:off x="4498" y="1978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2" name="Rectangle 309"/>
              <p:cNvSpPr>
                <a:spLocks noChangeArrowheads="1"/>
              </p:cNvSpPr>
              <p:nvPr/>
            </p:nvSpPr>
            <p:spPr bwMode="auto">
              <a:xfrm>
                <a:off x="4507" y="1978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3" name="Rectangle 310"/>
              <p:cNvSpPr>
                <a:spLocks noChangeArrowheads="1"/>
              </p:cNvSpPr>
              <p:nvPr/>
            </p:nvSpPr>
            <p:spPr bwMode="auto">
              <a:xfrm>
                <a:off x="4490" y="1990"/>
                <a:ext cx="8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4" name="Rectangle 311"/>
              <p:cNvSpPr>
                <a:spLocks noChangeArrowheads="1"/>
              </p:cNvSpPr>
              <p:nvPr/>
            </p:nvSpPr>
            <p:spPr bwMode="auto">
              <a:xfrm>
                <a:off x="4498" y="1990"/>
                <a:ext cx="5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5" name="Rectangle 312"/>
              <p:cNvSpPr>
                <a:spLocks noChangeArrowheads="1"/>
              </p:cNvSpPr>
              <p:nvPr/>
            </p:nvSpPr>
            <p:spPr bwMode="auto">
              <a:xfrm>
                <a:off x="4507" y="1990"/>
                <a:ext cx="4" cy="5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6" name="Rectangle 313"/>
              <p:cNvSpPr>
                <a:spLocks noChangeArrowheads="1"/>
              </p:cNvSpPr>
              <p:nvPr/>
            </p:nvSpPr>
            <p:spPr bwMode="auto">
              <a:xfrm>
                <a:off x="4490" y="1999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7" name="Rectangle 314"/>
              <p:cNvSpPr>
                <a:spLocks noChangeArrowheads="1"/>
              </p:cNvSpPr>
              <p:nvPr/>
            </p:nvSpPr>
            <p:spPr bwMode="auto">
              <a:xfrm>
                <a:off x="4498" y="1999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8" name="Rectangle 315"/>
              <p:cNvSpPr>
                <a:spLocks noChangeArrowheads="1"/>
              </p:cNvSpPr>
              <p:nvPr/>
            </p:nvSpPr>
            <p:spPr bwMode="auto">
              <a:xfrm>
                <a:off x="4507" y="1999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89" name="Rectangle 316"/>
              <p:cNvSpPr>
                <a:spLocks noChangeArrowheads="1"/>
              </p:cNvSpPr>
              <p:nvPr/>
            </p:nvSpPr>
            <p:spPr bwMode="auto">
              <a:xfrm>
                <a:off x="4490" y="2012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0" name="Rectangle 317"/>
              <p:cNvSpPr>
                <a:spLocks noChangeArrowheads="1"/>
              </p:cNvSpPr>
              <p:nvPr/>
            </p:nvSpPr>
            <p:spPr bwMode="auto">
              <a:xfrm>
                <a:off x="4498" y="2012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1" name="Rectangle 318"/>
              <p:cNvSpPr>
                <a:spLocks noChangeArrowheads="1"/>
              </p:cNvSpPr>
              <p:nvPr/>
            </p:nvSpPr>
            <p:spPr bwMode="auto">
              <a:xfrm>
                <a:off x="4507" y="2012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2" name="Rectangle 319"/>
              <p:cNvSpPr>
                <a:spLocks noChangeArrowheads="1"/>
              </p:cNvSpPr>
              <p:nvPr/>
            </p:nvSpPr>
            <p:spPr bwMode="auto">
              <a:xfrm>
                <a:off x="4490" y="2067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3" name="Rectangle 320"/>
              <p:cNvSpPr>
                <a:spLocks noChangeArrowheads="1"/>
              </p:cNvSpPr>
              <p:nvPr/>
            </p:nvSpPr>
            <p:spPr bwMode="auto">
              <a:xfrm>
                <a:off x="4498" y="2067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4" name="Rectangle 321"/>
              <p:cNvSpPr>
                <a:spLocks noChangeArrowheads="1"/>
              </p:cNvSpPr>
              <p:nvPr/>
            </p:nvSpPr>
            <p:spPr bwMode="auto">
              <a:xfrm>
                <a:off x="4507" y="2067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5" name="Rectangle 322"/>
              <p:cNvSpPr>
                <a:spLocks noChangeArrowheads="1"/>
              </p:cNvSpPr>
              <p:nvPr/>
            </p:nvSpPr>
            <p:spPr bwMode="auto">
              <a:xfrm>
                <a:off x="4490" y="2080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6" name="Rectangle 323"/>
              <p:cNvSpPr>
                <a:spLocks noChangeArrowheads="1"/>
              </p:cNvSpPr>
              <p:nvPr/>
            </p:nvSpPr>
            <p:spPr bwMode="auto">
              <a:xfrm>
                <a:off x="4498" y="2080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7" name="Rectangle 324"/>
              <p:cNvSpPr>
                <a:spLocks noChangeArrowheads="1"/>
              </p:cNvSpPr>
              <p:nvPr/>
            </p:nvSpPr>
            <p:spPr bwMode="auto">
              <a:xfrm>
                <a:off x="4507" y="2080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8" name="Rectangle 325"/>
              <p:cNvSpPr>
                <a:spLocks noChangeArrowheads="1"/>
              </p:cNvSpPr>
              <p:nvPr/>
            </p:nvSpPr>
            <p:spPr bwMode="auto">
              <a:xfrm>
                <a:off x="4490" y="2093"/>
                <a:ext cx="8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99" name="Rectangle 326"/>
              <p:cNvSpPr>
                <a:spLocks noChangeArrowheads="1"/>
              </p:cNvSpPr>
              <p:nvPr/>
            </p:nvSpPr>
            <p:spPr bwMode="auto">
              <a:xfrm>
                <a:off x="4498" y="2093"/>
                <a:ext cx="5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0" name="Rectangle 327"/>
              <p:cNvSpPr>
                <a:spLocks noChangeArrowheads="1"/>
              </p:cNvSpPr>
              <p:nvPr/>
            </p:nvSpPr>
            <p:spPr bwMode="auto">
              <a:xfrm>
                <a:off x="4507" y="2093"/>
                <a:ext cx="4" cy="8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1" name="Rectangle 328"/>
              <p:cNvSpPr>
                <a:spLocks noChangeArrowheads="1"/>
              </p:cNvSpPr>
              <p:nvPr/>
            </p:nvSpPr>
            <p:spPr bwMode="auto">
              <a:xfrm>
                <a:off x="4490" y="2105"/>
                <a:ext cx="8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2" name="Rectangle 329"/>
              <p:cNvSpPr>
                <a:spLocks noChangeArrowheads="1"/>
              </p:cNvSpPr>
              <p:nvPr/>
            </p:nvSpPr>
            <p:spPr bwMode="auto">
              <a:xfrm>
                <a:off x="4498" y="2105"/>
                <a:ext cx="5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3" name="Rectangle 330"/>
              <p:cNvSpPr>
                <a:spLocks noChangeArrowheads="1"/>
              </p:cNvSpPr>
              <p:nvPr/>
            </p:nvSpPr>
            <p:spPr bwMode="auto">
              <a:xfrm>
                <a:off x="4507" y="2105"/>
                <a:ext cx="4" cy="9"/>
              </a:xfrm>
              <a:prstGeom prst="rect">
                <a:avLst/>
              </a:prstGeom>
              <a:solidFill>
                <a:srgbClr val="5D6F5F"/>
              </a:solidFill>
              <a:ln w="0">
                <a:solidFill>
                  <a:srgbClr val="5D6F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4" name="Rectangle 331"/>
              <p:cNvSpPr>
                <a:spLocks noChangeArrowheads="1"/>
              </p:cNvSpPr>
              <p:nvPr/>
            </p:nvSpPr>
            <p:spPr bwMode="auto">
              <a:xfrm>
                <a:off x="4669" y="1914"/>
                <a:ext cx="276" cy="4"/>
              </a:xfrm>
              <a:prstGeom prst="rect">
                <a:avLst/>
              </a:prstGeom>
              <a:solidFill>
                <a:srgbClr val="F5F7F7"/>
              </a:solidFill>
              <a:ln w="0">
                <a:solidFill>
                  <a:srgbClr val="F5F7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5" name="Freeform 332"/>
              <p:cNvSpPr>
                <a:spLocks/>
              </p:cNvSpPr>
              <p:nvPr/>
            </p:nvSpPr>
            <p:spPr bwMode="auto">
              <a:xfrm>
                <a:off x="4801" y="1739"/>
                <a:ext cx="12" cy="13"/>
              </a:xfrm>
              <a:custGeom>
                <a:avLst/>
                <a:gdLst/>
                <a:ahLst/>
                <a:cxnLst>
                  <a:cxn ang="0">
                    <a:pos x="12" y="9"/>
                  </a:cxn>
                  <a:cxn ang="0">
                    <a:pos x="12" y="13"/>
                  </a:cxn>
                  <a:cxn ang="0">
                    <a:pos x="8" y="13"/>
                  </a:cxn>
                  <a:cxn ang="0">
                    <a:pos x="4" y="13"/>
                  </a:cxn>
                  <a:cxn ang="0">
                    <a:pos x="0" y="9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4"/>
                  </a:cxn>
                  <a:cxn ang="0">
                    <a:pos x="12" y="9"/>
                  </a:cxn>
                </a:cxnLst>
                <a:rect l="0" t="0" r="r" b="b"/>
                <a:pathLst>
                  <a:path w="12" h="13">
                    <a:moveTo>
                      <a:pt x="12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4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DAE1DE"/>
              </a:solidFill>
              <a:ln w="0">
                <a:solidFill>
                  <a:srgbClr val="DAE1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6" name="Freeform 333"/>
              <p:cNvSpPr>
                <a:spLocks/>
              </p:cNvSpPr>
              <p:nvPr/>
            </p:nvSpPr>
            <p:spPr bwMode="auto">
              <a:xfrm>
                <a:off x="4703" y="1760"/>
                <a:ext cx="106" cy="35"/>
              </a:xfrm>
              <a:custGeom>
                <a:avLst/>
                <a:gdLst/>
                <a:ahLst/>
                <a:cxnLst>
                  <a:cxn ang="0">
                    <a:pos x="106" y="0"/>
                  </a:cxn>
                  <a:cxn ang="0">
                    <a:pos x="68" y="5"/>
                  </a:cxn>
                  <a:cxn ang="0">
                    <a:pos x="34" y="17"/>
                  </a:cxn>
                  <a:cxn ang="0">
                    <a:pos x="0" y="17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106" y="35"/>
                  </a:cxn>
                  <a:cxn ang="0">
                    <a:pos x="106" y="0"/>
                  </a:cxn>
                </a:cxnLst>
                <a:rect l="0" t="0" r="r" b="b"/>
                <a:pathLst>
                  <a:path w="106" h="35">
                    <a:moveTo>
                      <a:pt x="106" y="0"/>
                    </a:moveTo>
                    <a:lnTo>
                      <a:pt x="68" y="5"/>
                    </a:lnTo>
                    <a:lnTo>
                      <a:pt x="34" y="17"/>
                    </a:lnTo>
                    <a:lnTo>
                      <a:pt x="0" y="17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106" y="3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99CC"/>
              </a:solidFill>
              <a:ln w="0">
                <a:solidFill>
                  <a:srgbClr val="EDF1F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7" name="Rectangle 334"/>
              <p:cNvSpPr>
                <a:spLocks noChangeArrowheads="1"/>
              </p:cNvSpPr>
              <p:nvPr/>
            </p:nvSpPr>
            <p:spPr bwMode="auto">
              <a:xfrm>
                <a:off x="4805" y="1748"/>
                <a:ext cx="8" cy="93"/>
              </a:xfrm>
              <a:prstGeom prst="rect">
                <a:avLst/>
              </a:prstGeom>
              <a:solidFill>
                <a:srgbClr val="DAE1DE"/>
              </a:solidFill>
              <a:ln w="0">
                <a:solidFill>
                  <a:srgbClr val="DAE1D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8" name="Freeform 335"/>
              <p:cNvSpPr>
                <a:spLocks/>
              </p:cNvSpPr>
              <p:nvPr/>
            </p:nvSpPr>
            <p:spPr bwMode="auto">
              <a:xfrm>
                <a:off x="4664" y="1833"/>
                <a:ext cx="290" cy="64"/>
              </a:xfrm>
              <a:custGeom>
                <a:avLst/>
                <a:gdLst/>
                <a:ahLst/>
                <a:cxnLst>
                  <a:cxn ang="0">
                    <a:pos x="290" y="64"/>
                  </a:cxn>
                  <a:cxn ang="0">
                    <a:pos x="0" y="64"/>
                  </a:cxn>
                  <a:cxn ang="0">
                    <a:pos x="145" y="0"/>
                  </a:cxn>
                  <a:cxn ang="0">
                    <a:pos x="290" y="64"/>
                  </a:cxn>
                </a:cxnLst>
                <a:rect l="0" t="0" r="r" b="b"/>
                <a:pathLst>
                  <a:path w="290" h="64">
                    <a:moveTo>
                      <a:pt x="290" y="64"/>
                    </a:moveTo>
                    <a:lnTo>
                      <a:pt x="0" y="64"/>
                    </a:lnTo>
                    <a:lnTo>
                      <a:pt x="145" y="0"/>
                    </a:lnTo>
                    <a:lnTo>
                      <a:pt x="290" y="64"/>
                    </a:lnTo>
                    <a:close/>
                  </a:path>
                </a:pathLst>
              </a:custGeom>
              <a:solidFill>
                <a:srgbClr val="DAE1DE"/>
              </a:solidFill>
              <a:ln w="0">
                <a:solidFill>
                  <a:srgbClr val="DAE1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09" name="Freeform 336"/>
              <p:cNvSpPr>
                <a:spLocks noEditPoints="1"/>
              </p:cNvSpPr>
              <p:nvPr/>
            </p:nvSpPr>
            <p:spPr bwMode="auto">
              <a:xfrm>
                <a:off x="4660" y="1841"/>
                <a:ext cx="294" cy="73"/>
              </a:xfrm>
              <a:custGeom>
                <a:avLst/>
                <a:gdLst/>
                <a:ahLst/>
                <a:cxnLst>
                  <a:cxn ang="0">
                    <a:pos x="290" y="73"/>
                  </a:cxn>
                  <a:cxn ang="0">
                    <a:pos x="290" y="60"/>
                  </a:cxn>
                  <a:cxn ang="0">
                    <a:pos x="260" y="60"/>
                  </a:cxn>
                  <a:cxn ang="0">
                    <a:pos x="277" y="56"/>
                  </a:cxn>
                  <a:cxn ang="0">
                    <a:pos x="260" y="60"/>
                  </a:cxn>
                  <a:cxn ang="0">
                    <a:pos x="251" y="56"/>
                  </a:cxn>
                  <a:cxn ang="0">
                    <a:pos x="243" y="39"/>
                  </a:cxn>
                  <a:cxn ang="0">
                    <a:pos x="217" y="43"/>
                  </a:cxn>
                  <a:cxn ang="0">
                    <a:pos x="234" y="34"/>
                  </a:cxn>
                  <a:cxn ang="0">
                    <a:pos x="217" y="43"/>
                  </a:cxn>
                  <a:cxn ang="0">
                    <a:pos x="205" y="39"/>
                  </a:cxn>
                  <a:cxn ang="0">
                    <a:pos x="200" y="22"/>
                  </a:cxn>
                  <a:cxn ang="0">
                    <a:pos x="175" y="26"/>
                  </a:cxn>
                  <a:cxn ang="0">
                    <a:pos x="192" y="17"/>
                  </a:cxn>
                  <a:cxn ang="0">
                    <a:pos x="175" y="26"/>
                  </a:cxn>
                  <a:cxn ang="0">
                    <a:pos x="162" y="17"/>
                  </a:cxn>
                  <a:cxn ang="0">
                    <a:pos x="158" y="5"/>
                  </a:cxn>
                  <a:cxn ang="0">
                    <a:pos x="136" y="17"/>
                  </a:cxn>
                  <a:cxn ang="0">
                    <a:pos x="141" y="0"/>
                  </a:cxn>
                  <a:cxn ang="0">
                    <a:pos x="136" y="17"/>
                  </a:cxn>
                  <a:cxn ang="0">
                    <a:pos x="124" y="22"/>
                  </a:cxn>
                  <a:cxn ang="0">
                    <a:pos x="107" y="17"/>
                  </a:cxn>
                  <a:cxn ang="0">
                    <a:pos x="90" y="39"/>
                  </a:cxn>
                  <a:cxn ang="0">
                    <a:pos x="98" y="22"/>
                  </a:cxn>
                  <a:cxn ang="0">
                    <a:pos x="90" y="39"/>
                  </a:cxn>
                  <a:cxn ang="0">
                    <a:pos x="81" y="43"/>
                  </a:cxn>
                  <a:cxn ang="0">
                    <a:pos x="64" y="34"/>
                  </a:cxn>
                  <a:cxn ang="0">
                    <a:pos x="47" y="56"/>
                  </a:cxn>
                  <a:cxn ang="0">
                    <a:pos x="56" y="39"/>
                  </a:cxn>
                  <a:cxn ang="0">
                    <a:pos x="47" y="56"/>
                  </a:cxn>
                  <a:cxn ang="0">
                    <a:pos x="38" y="60"/>
                  </a:cxn>
                  <a:cxn ang="0">
                    <a:pos x="21" y="51"/>
                  </a:cxn>
                  <a:cxn ang="0">
                    <a:pos x="4" y="73"/>
                  </a:cxn>
                  <a:cxn ang="0">
                    <a:pos x="9" y="60"/>
                  </a:cxn>
                  <a:cxn ang="0">
                    <a:pos x="4" y="73"/>
                  </a:cxn>
                </a:cxnLst>
                <a:rect l="0" t="0" r="r" b="b"/>
                <a:pathLst>
                  <a:path w="294" h="73">
                    <a:moveTo>
                      <a:pt x="281" y="73"/>
                    </a:moveTo>
                    <a:lnTo>
                      <a:pt x="290" y="73"/>
                    </a:lnTo>
                    <a:lnTo>
                      <a:pt x="294" y="64"/>
                    </a:lnTo>
                    <a:lnTo>
                      <a:pt x="290" y="60"/>
                    </a:lnTo>
                    <a:lnTo>
                      <a:pt x="281" y="73"/>
                    </a:lnTo>
                    <a:close/>
                    <a:moveTo>
                      <a:pt x="260" y="60"/>
                    </a:moveTo>
                    <a:lnTo>
                      <a:pt x="273" y="68"/>
                    </a:lnTo>
                    <a:lnTo>
                      <a:pt x="277" y="56"/>
                    </a:lnTo>
                    <a:lnTo>
                      <a:pt x="268" y="51"/>
                    </a:lnTo>
                    <a:lnTo>
                      <a:pt x="260" y="60"/>
                    </a:lnTo>
                    <a:close/>
                    <a:moveTo>
                      <a:pt x="239" y="51"/>
                    </a:moveTo>
                    <a:lnTo>
                      <a:pt x="251" y="56"/>
                    </a:lnTo>
                    <a:lnTo>
                      <a:pt x="256" y="47"/>
                    </a:lnTo>
                    <a:lnTo>
                      <a:pt x="243" y="39"/>
                    </a:lnTo>
                    <a:lnTo>
                      <a:pt x="239" y="51"/>
                    </a:lnTo>
                    <a:close/>
                    <a:moveTo>
                      <a:pt x="217" y="43"/>
                    </a:moveTo>
                    <a:lnTo>
                      <a:pt x="230" y="47"/>
                    </a:lnTo>
                    <a:lnTo>
                      <a:pt x="234" y="34"/>
                    </a:lnTo>
                    <a:lnTo>
                      <a:pt x="222" y="30"/>
                    </a:lnTo>
                    <a:lnTo>
                      <a:pt x="217" y="43"/>
                    </a:lnTo>
                    <a:close/>
                    <a:moveTo>
                      <a:pt x="196" y="34"/>
                    </a:moveTo>
                    <a:lnTo>
                      <a:pt x="205" y="39"/>
                    </a:lnTo>
                    <a:lnTo>
                      <a:pt x="213" y="26"/>
                    </a:lnTo>
                    <a:lnTo>
                      <a:pt x="200" y="22"/>
                    </a:lnTo>
                    <a:lnTo>
                      <a:pt x="196" y="34"/>
                    </a:lnTo>
                    <a:close/>
                    <a:moveTo>
                      <a:pt x="175" y="26"/>
                    </a:moveTo>
                    <a:lnTo>
                      <a:pt x="183" y="30"/>
                    </a:lnTo>
                    <a:lnTo>
                      <a:pt x="192" y="17"/>
                    </a:lnTo>
                    <a:lnTo>
                      <a:pt x="179" y="13"/>
                    </a:lnTo>
                    <a:lnTo>
                      <a:pt x="175" y="26"/>
                    </a:lnTo>
                    <a:close/>
                    <a:moveTo>
                      <a:pt x="153" y="13"/>
                    </a:moveTo>
                    <a:lnTo>
                      <a:pt x="162" y="17"/>
                    </a:lnTo>
                    <a:lnTo>
                      <a:pt x="166" y="9"/>
                    </a:lnTo>
                    <a:lnTo>
                      <a:pt x="158" y="5"/>
                    </a:lnTo>
                    <a:lnTo>
                      <a:pt x="153" y="13"/>
                    </a:lnTo>
                    <a:close/>
                    <a:moveTo>
                      <a:pt x="136" y="17"/>
                    </a:moveTo>
                    <a:lnTo>
                      <a:pt x="145" y="13"/>
                    </a:lnTo>
                    <a:lnTo>
                      <a:pt x="141" y="0"/>
                    </a:lnTo>
                    <a:lnTo>
                      <a:pt x="128" y="5"/>
                    </a:lnTo>
                    <a:lnTo>
                      <a:pt x="136" y="17"/>
                    </a:lnTo>
                    <a:close/>
                    <a:moveTo>
                      <a:pt x="115" y="26"/>
                    </a:moveTo>
                    <a:lnTo>
                      <a:pt x="124" y="22"/>
                    </a:lnTo>
                    <a:lnTo>
                      <a:pt x="119" y="9"/>
                    </a:lnTo>
                    <a:lnTo>
                      <a:pt x="107" y="17"/>
                    </a:lnTo>
                    <a:lnTo>
                      <a:pt x="115" y="26"/>
                    </a:lnTo>
                    <a:close/>
                    <a:moveTo>
                      <a:pt x="90" y="39"/>
                    </a:moveTo>
                    <a:lnTo>
                      <a:pt x="102" y="30"/>
                    </a:lnTo>
                    <a:lnTo>
                      <a:pt x="98" y="22"/>
                    </a:lnTo>
                    <a:lnTo>
                      <a:pt x="85" y="26"/>
                    </a:lnTo>
                    <a:lnTo>
                      <a:pt x="90" y="39"/>
                    </a:lnTo>
                    <a:close/>
                    <a:moveTo>
                      <a:pt x="68" y="47"/>
                    </a:moveTo>
                    <a:lnTo>
                      <a:pt x="81" y="43"/>
                    </a:lnTo>
                    <a:lnTo>
                      <a:pt x="77" y="30"/>
                    </a:lnTo>
                    <a:lnTo>
                      <a:pt x="64" y="34"/>
                    </a:lnTo>
                    <a:lnTo>
                      <a:pt x="68" y="47"/>
                    </a:lnTo>
                    <a:close/>
                    <a:moveTo>
                      <a:pt x="47" y="56"/>
                    </a:moveTo>
                    <a:lnTo>
                      <a:pt x="60" y="51"/>
                    </a:lnTo>
                    <a:lnTo>
                      <a:pt x="56" y="39"/>
                    </a:lnTo>
                    <a:lnTo>
                      <a:pt x="43" y="43"/>
                    </a:lnTo>
                    <a:lnTo>
                      <a:pt x="47" y="56"/>
                    </a:lnTo>
                    <a:close/>
                    <a:moveTo>
                      <a:pt x="26" y="64"/>
                    </a:moveTo>
                    <a:lnTo>
                      <a:pt x="38" y="60"/>
                    </a:lnTo>
                    <a:lnTo>
                      <a:pt x="30" y="47"/>
                    </a:lnTo>
                    <a:lnTo>
                      <a:pt x="21" y="51"/>
                    </a:lnTo>
                    <a:lnTo>
                      <a:pt x="26" y="64"/>
                    </a:lnTo>
                    <a:close/>
                    <a:moveTo>
                      <a:pt x="4" y="73"/>
                    </a:moveTo>
                    <a:lnTo>
                      <a:pt x="13" y="68"/>
                    </a:lnTo>
                    <a:lnTo>
                      <a:pt x="9" y="60"/>
                    </a:lnTo>
                    <a:lnTo>
                      <a:pt x="0" y="64"/>
                    </a:lnTo>
                    <a:lnTo>
                      <a:pt x="4" y="73"/>
                    </a:lnTo>
                    <a:close/>
                  </a:path>
                </a:pathLst>
              </a:custGeom>
              <a:solidFill>
                <a:srgbClr val="9EAAA2"/>
              </a:solidFill>
              <a:ln w="0">
                <a:solidFill>
                  <a:srgbClr val="9EAA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10" name="Freeform 337"/>
              <p:cNvSpPr>
                <a:spLocks/>
              </p:cNvSpPr>
              <p:nvPr/>
            </p:nvSpPr>
            <p:spPr bwMode="auto">
              <a:xfrm>
                <a:off x="4656" y="1829"/>
                <a:ext cx="307" cy="80"/>
              </a:xfrm>
              <a:custGeom>
                <a:avLst/>
                <a:gdLst/>
                <a:ahLst/>
                <a:cxnLst>
                  <a:cxn ang="0">
                    <a:pos x="4" y="80"/>
                  </a:cxn>
                  <a:cxn ang="0">
                    <a:pos x="153" y="12"/>
                  </a:cxn>
                  <a:cxn ang="0">
                    <a:pos x="302" y="76"/>
                  </a:cxn>
                  <a:cxn ang="0">
                    <a:pos x="307" y="63"/>
                  </a:cxn>
                  <a:cxn ang="0">
                    <a:pos x="153" y="0"/>
                  </a:cxn>
                  <a:cxn ang="0">
                    <a:pos x="0" y="68"/>
                  </a:cxn>
                  <a:cxn ang="0">
                    <a:pos x="4" y="80"/>
                  </a:cxn>
                </a:cxnLst>
                <a:rect l="0" t="0" r="r" b="b"/>
                <a:pathLst>
                  <a:path w="307" h="80">
                    <a:moveTo>
                      <a:pt x="4" y="80"/>
                    </a:moveTo>
                    <a:lnTo>
                      <a:pt x="153" y="12"/>
                    </a:lnTo>
                    <a:lnTo>
                      <a:pt x="302" y="76"/>
                    </a:lnTo>
                    <a:lnTo>
                      <a:pt x="307" y="63"/>
                    </a:lnTo>
                    <a:lnTo>
                      <a:pt x="153" y="0"/>
                    </a:lnTo>
                    <a:lnTo>
                      <a:pt x="0" y="68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9EAAA2"/>
              </a:solidFill>
              <a:ln w="0">
                <a:solidFill>
                  <a:srgbClr val="9EAA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11" name="Rectangle 338"/>
              <p:cNvSpPr>
                <a:spLocks noChangeArrowheads="1"/>
              </p:cNvSpPr>
              <p:nvPr/>
            </p:nvSpPr>
            <p:spPr bwMode="auto">
              <a:xfrm>
                <a:off x="4315" y="2135"/>
                <a:ext cx="984" cy="22"/>
              </a:xfrm>
              <a:prstGeom prst="rect">
                <a:avLst/>
              </a:prstGeom>
              <a:solidFill>
                <a:srgbClr val="604432"/>
              </a:solidFill>
              <a:ln w="0">
                <a:solidFill>
                  <a:srgbClr val="1326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316" name="Picture 32" descr="CSBL001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958262" y="1146769"/>
              <a:ext cx="1377467" cy="14872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15" name="正方形/長方形 314"/>
          <p:cNvSpPr/>
          <p:nvPr/>
        </p:nvSpPr>
        <p:spPr>
          <a:xfrm>
            <a:off x="2315831" y="797875"/>
            <a:ext cx="4490113" cy="461665"/>
          </a:xfrm>
          <a:prstGeom prst="rect">
            <a:avLst/>
          </a:prstGeom>
          <a:ln w="6350">
            <a:noFill/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HGP創英角ｺﾞｼｯｸUB" pitchFamily="50" charset="-128"/>
                <a:cs typeface="Arial" pitchFamily="34" charset="0"/>
              </a:rPr>
              <a:t>Also protect private secrets </a:t>
            </a:r>
            <a:endParaRPr lang="en-US" altLang="ja-JP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lt"/>
              <a:ea typeface="HGP創英角ｺﾞｼｯｸUB" pitchFamily="50" charset="-128"/>
            </a:endParaRPr>
          </a:p>
        </p:txBody>
      </p:sp>
      <p:sp>
        <p:nvSpPr>
          <p:cNvPr id="318" name="正方形/長方形 317"/>
          <p:cNvSpPr/>
          <p:nvPr/>
        </p:nvSpPr>
        <p:spPr>
          <a:xfrm>
            <a:off x="13649" y="3445031"/>
            <a:ext cx="694671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Deputy Vice-Minister (Ministry of Economy, Trade &amp; Industry)</a:t>
            </a:r>
          </a:p>
        </p:txBody>
      </p:sp>
      <p:sp>
        <p:nvSpPr>
          <p:cNvPr id="321" name="ハート 320"/>
          <p:cNvSpPr/>
          <p:nvPr/>
        </p:nvSpPr>
        <p:spPr bwMode="auto">
          <a:xfrm>
            <a:off x="4517411" y="2156356"/>
            <a:ext cx="889640" cy="771098"/>
          </a:xfrm>
          <a:prstGeom prst="heart">
            <a:avLst/>
          </a:prstGeom>
          <a:solidFill>
            <a:srgbClr val="FF66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25" name="正方形/長方形 324"/>
          <p:cNvSpPr/>
          <p:nvPr/>
        </p:nvSpPr>
        <p:spPr>
          <a:xfrm>
            <a:off x="2593071" y="3886103"/>
            <a:ext cx="601866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 is a competent official, </a:t>
            </a:r>
          </a:p>
          <a:p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who is in charge of the nuclear power plants,   </a:t>
            </a:r>
            <a:endParaRPr lang="ja-JP" altLang="en-US" sz="2000" dirty="0" smtClean="0"/>
          </a:p>
        </p:txBody>
      </p:sp>
      <p:pic>
        <p:nvPicPr>
          <p:cNvPr id="326" name="Picture 21" descr="j0226828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71023" y="3817917"/>
            <a:ext cx="1615563" cy="1402338"/>
          </a:xfrm>
          <a:prstGeom prst="rect">
            <a:avLst/>
          </a:prstGeom>
          <a:noFill/>
        </p:spPr>
      </p:pic>
      <p:sp>
        <p:nvSpPr>
          <p:cNvPr id="328" name="正方形/長方形 327"/>
          <p:cNvSpPr/>
          <p:nvPr/>
        </p:nvSpPr>
        <p:spPr>
          <a:xfrm>
            <a:off x="2584667" y="4872850"/>
            <a:ext cx="464261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But he was fired in this July… </a:t>
            </a:r>
          </a:p>
        </p:txBody>
      </p:sp>
      <p:sp>
        <p:nvSpPr>
          <p:cNvPr id="329" name="正方形/長方形 328"/>
          <p:cNvSpPr/>
          <p:nvPr/>
        </p:nvSpPr>
        <p:spPr>
          <a:xfrm>
            <a:off x="2957274" y="5340015"/>
            <a:ext cx="482194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(His extramarital affair became public)  </a:t>
            </a:r>
            <a:endParaRPr lang="ja-JP" altLang="en-US" sz="2000" dirty="0"/>
          </a:p>
        </p:txBody>
      </p:sp>
      <p:sp>
        <p:nvSpPr>
          <p:cNvPr id="330" name="正方形/長方形 329"/>
          <p:cNvSpPr/>
          <p:nvPr/>
        </p:nvSpPr>
        <p:spPr bwMode="auto">
          <a:xfrm>
            <a:off x="815854" y="2048712"/>
            <a:ext cx="794582" cy="189518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31" name="正方形/長方形 330"/>
          <p:cNvSpPr/>
          <p:nvPr/>
        </p:nvSpPr>
        <p:spPr>
          <a:xfrm>
            <a:off x="750641" y="5980216"/>
            <a:ext cx="764274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If his emails and voice communications could have been tightly protected, he might have not lost his position…. </a:t>
            </a:r>
            <a:endParaRPr lang="ja-JP" alt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gray">
          <a:xfrm>
            <a:off x="13646" y="879661"/>
            <a:ext cx="9144002" cy="5978339"/>
          </a:xfrm>
          <a:prstGeom prst="rect">
            <a:avLst/>
          </a:prstGeom>
          <a:noFill/>
          <a:ln w="38100" cap="flat" cmpd="sng" algn="ctr">
            <a:noFill/>
            <a:prstDash val="solid"/>
            <a:miter lim="800000"/>
            <a:headEnd/>
            <a:tailEnd/>
          </a:ln>
          <a:effectLst/>
        </p:spPr>
      </p:pic>
      <p:sp>
        <p:nvSpPr>
          <p:cNvPr id="10" name="正方形/長方形 9"/>
          <p:cNvSpPr/>
          <p:nvPr/>
        </p:nvSpPr>
        <p:spPr>
          <a:xfrm>
            <a:off x="95536" y="166216"/>
            <a:ext cx="8952931" cy="523220"/>
          </a:xfrm>
          <a:prstGeom prst="rect">
            <a:avLst/>
          </a:prstGeom>
          <a:ln w="19050">
            <a:noFill/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3 </a:t>
            </a: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cs typeface="Arial" pitchFamily="34" charset="0"/>
              </a:rPr>
              <a:t>l</a:t>
            </a: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-WDM QKD in a 45km installed fiber </a:t>
            </a: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(14.5dB loss) </a:t>
            </a:r>
            <a:endParaRPr lang="en-US" altLang="ja-JP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4" name="正方形/長方形 13"/>
          <p:cNvSpPr/>
          <p:nvPr/>
        </p:nvSpPr>
        <p:spPr>
          <a:xfrm>
            <a:off x="1863306" y="4794955"/>
            <a:ext cx="132119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sz="2800" dirty="0" smtClean="0">
                <a:cs typeface="Arial" pitchFamily="34" charset="0"/>
              </a:rPr>
              <a:t>QBER </a:t>
            </a:r>
            <a:endParaRPr lang="ja-JP" altLang="en-US" sz="2800" dirty="0"/>
          </a:p>
        </p:txBody>
      </p:sp>
      <p:sp>
        <p:nvSpPr>
          <p:cNvPr id="15" name="正方形/長方形 14"/>
          <p:cNvSpPr/>
          <p:nvPr/>
        </p:nvSpPr>
        <p:spPr>
          <a:xfrm>
            <a:off x="3052929" y="4824528"/>
            <a:ext cx="20473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dirty="0" smtClean="0">
                <a:cs typeface="Arial" pitchFamily="34" charset="0"/>
              </a:rPr>
              <a:t>for 12 hours </a:t>
            </a:r>
            <a:endParaRPr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正方形/長方形 9"/>
          <p:cNvSpPr/>
          <p:nvPr/>
        </p:nvSpPr>
        <p:spPr>
          <a:xfrm>
            <a:off x="2101758" y="166216"/>
            <a:ext cx="4913192" cy="523220"/>
          </a:xfrm>
          <a:prstGeom prst="rect">
            <a:avLst/>
          </a:prstGeom>
          <a:ln w="19050">
            <a:noFill/>
          </a:ln>
        </p:spPr>
        <p:txBody>
          <a:bodyPr wrap="square">
            <a:spAutoFit/>
          </a:bodyPr>
          <a:lstStyle/>
          <a:p>
            <a:pPr algn="ctr"/>
            <a:r>
              <a:rPr kumimoji="0" lang="en-US" altLang="ja-JP" sz="2800" dirty="0" smtClean="0">
                <a:solidFill>
                  <a:srgbClr val="FFFF00"/>
                </a:solidFill>
                <a:cs typeface="Arial" pitchFamily="34" charset="0"/>
              </a:rPr>
              <a:t>Sifted and secure key rates </a:t>
            </a:r>
            <a:endParaRPr lang="ja-JP" altLang="en-US" sz="2800" dirty="0">
              <a:solidFill>
                <a:srgbClr val="FFFF00"/>
              </a:solidFill>
            </a:endParaRPr>
          </a:p>
        </p:txBody>
      </p:sp>
      <p:pic>
        <p:nvPicPr>
          <p:cNvPr id="5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gray">
          <a:xfrm>
            <a:off x="-13649" y="873453"/>
            <a:ext cx="9215133" cy="6024845"/>
          </a:xfrm>
          <a:prstGeom prst="rect">
            <a:avLst/>
          </a:prstGeom>
          <a:noFill/>
          <a:ln w="38100" cap="flat" cmpd="sng" algn="ctr">
            <a:noFill/>
            <a:prstDash val="solid"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正方形/長方形 302"/>
          <p:cNvSpPr/>
          <p:nvPr/>
        </p:nvSpPr>
        <p:spPr bwMode="auto">
          <a:xfrm>
            <a:off x="313899" y="1269188"/>
            <a:ext cx="8543498" cy="2101755"/>
          </a:xfrm>
          <a:prstGeom prst="rect">
            <a:avLst/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1201002" y="193512"/>
            <a:ext cx="6741994" cy="523220"/>
          </a:xfrm>
          <a:prstGeom prst="rect">
            <a:avLst/>
          </a:prstGeom>
          <a:ln w="19050">
            <a:noFill/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3 </a:t>
            </a: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cs typeface="Arial" pitchFamily="34" charset="0"/>
              </a:rPr>
              <a:t>l</a:t>
            </a: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WDM QKD over a 45km field fiber  </a:t>
            </a:r>
            <a:endParaRPr lang="en-US" altLang="ja-JP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aphicFrame>
        <p:nvGraphicFramePr>
          <p:cNvPr id="301" name="表 300"/>
          <p:cNvGraphicFramePr>
            <a:graphicFrameLocks noGrp="1"/>
          </p:cNvGraphicFramePr>
          <p:nvPr/>
        </p:nvGraphicFramePr>
        <p:xfrm>
          <a:off x="327552" y="1282834"/>
          <a:ext cx="8543501" cy="2088114"/>
        </p:xfrm>
        <a:graphic>
          <a:graphicData uri="http://schemas.openxmlformats.org/drawingml/2006/table">
            <a:tbl>
              <a:tblPr/>
              <a:tblGrid>
                <a:gridCol w="541546"/>
                <a:gridCol w="2147063"/>
                <a:gridCol w="1284857"/>
                <a:gridCol w="1556424"/>
                <a:gridCol w="3013611"/>
              </a:tblGrid>
              <a:tr h="563985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endParaRPr lang="en-GB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 smtClean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Wavelength[nm</a:t>
                      </a: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]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Detector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 smtClean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QBER</a:t>
                      </a:r>
                      <a:r>
                        <a:rPr lang="en-US" sz="2000" b="1" kern="100" baseline="0" dirty="0" smtClean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 </a:t>
                      </a:r>
                      <a:r>
                        <a:rPr lang="en-GB" sz="2000" b="1" kern="100" dirty="0" smtClean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[%]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 smtClean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Secure </a:t>
                      </a: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key </a:t>
                      </a:r>
                      <a:r>
                        <a:rPr lang="en-GB" sz="2000" b="1" kern="100" dirty="0" smtClean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rate </a:t>
                      </a: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[kbps]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508043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Symbol" pitchFamily="18" charset="2"/>
                          <a:ea typeface="ＭＳ 明朝"/>
                          <a:cs typeface="Times New Roman"/>
                        </a:rPr>
                        <a:t>l</a:t>
                      </a:r>
                      <a:r>
                        <a:rPr lang="en-GB" sz="2000" b="1" kern="100" baseline="-250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1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1549.32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APD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3.03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91.11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</a:tr>
              <a:tr h="508043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altLang="ja-JP" sz="2000" b="1" kern="100" dirty="0" smtClean="0">
                          <a:solidFill>
                            <a:schemeClr val="tx1"/>
                          </a:solidFill>
                          <a:latin typeface="Symbol" pitchFamily="18" charset="2"/>
                          <a:ea typeface="ＭＳ 明朝"/>
                          <a:cs typeface="Times New Roman"/>
                        </a:rPr>
                        <a:t>l</a:t>
                      </a:r>
                      <a:r>
                        <a:rPr lang="en-GB" sz="2000" b="1" kern="100" baseline="-25000" dirty="0" smtClean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2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1550.12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SSPD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3.02</a:t>
                      </a:r>
                      <a:endParaRPr lang="ja-JP" sz="2000" b="1" kern="10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40.56</a:t>
                      </a:r>
                      <a:endParaRPr lang="ja-JP" sz="2000" b="1" kern="10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  <a:tr h="508043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altLang="ja-JP" sz="2000" b="1" kern="100" dirty="0" smtClean="0">
                          <a:solidFill>
                            <a:schemeClr val="tx1"/>
                          </a:solidFill>
                          <a:latin typeface="Symbol" pitchFamily="18" charset="2"/>
                          <a:ea typeface="ＭＳ 明朝"/>
                          <a:cs typeface="Times New Roman"/>
                        </a:rPr>
                        <a:t>l</a:t>
                      </a:r>
                      <a:r>
                        <a:rPr lang="en-GB" sz="2000" b="1" kern="100" baseline="-25000" dirty="0" smtClean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3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1550.92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SSPD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2.32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GB" sz="2000" b="1" kern="100" dirty="0">
                          <a:solidFill>
                            <a:schemeClr val="tx1"/>
                          </a:solidFill>
                          <a:latin typeface="+mn-lt"/>
                          <a:ea typeface="ＭＳ 明朝"/>
                          <a:cs typeface="Times New Roman"/>
                        </a:rPr>
                        <a:t>76.18</a:t>
                      </a:r>
                      <a:endParaRPr lang="ja-JP" sz="2000" b="1" kern="100" dirty="0">
                        <a:solidFill>
                          <a:schemeClr val="tx1"/>
                        </a:solidFill>
                        <a:latin typeface="+mn-lt"/>
                        <a:ea typeface="ＭＳ 明朝"/>
                        <a:cs typeface="Times New Roman"/>
                      </a:endParaRPr>
                    </a:p>
                  </a:txBody>
                  <a:tcPr marL="17780" marR="177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FFFF"/>
                    </a:solidFill>
                  </a:tcPr>
                </a:tc>
              </a:tr>
            </a:tbl>
          </a:graphicData>
        </a:graphic>
      </p:graphicFrame>
      <p:sp>
        <p:nvSpPr>
          <p:cNvPr id="302" name="正方形/長方形 301"/>
          <p:cNvSpPr/>
          <p:nvPr/>
        </p:nvSpPr>
        <p:spPr>
          <a:xfrm>
            <a:off x="1833021" y="5972411"/>
            <a:ext cx="54557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K. Yoshino et al., submitted to APL</a:t>
            </a:r>
          </a:p>
          <a:p>
            <a:r>
              <a:rPr lang="en-US" altLang="ja-JP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A. Tanaka et al., ECOC2011. </a:t>
            </a:r>
            <a:endParaRPr lang="ja-JP" alt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4" name="正方形/長方形 303"/>
          <p:cNvSpPr/>
          <p:nvPr/>
        </p:nvSpPr>
        <p:spPr>
          <a:xfrm>
            <a:off x="6659576" y="3610760"/>
            <a:ext cx="150233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  <a:spcAft>
                <a:spcPts val="0"/>
              </a:spcAft>
            </a:pPr>
            <a:r>
              <a:rPr lang="en-GB" altLang="ja-JP" kern="100" dirty="0" smtClean="0">
                <a:solidFill>
                  <a:srgbClr val="FFFF00"/>
                </a:solidFill>
                <a:ea typeface="ＭＳ 明朝"/>
                <a:cs typeface="Times New Roman"/>
              </a:rPr>
              <a:t>208 kbps</a:t>
            </a:r>
            <a:endParaRPr lang="ja-JP" altLang="ja-JP" kern="100" dirty="0">
              <a:solidFill>
                <a:srgbClr val="FFFF00"/>
              </a:solidFill>
              <a:ea typeface="ＭＳ 明朝"/>
              <a:cs typeface="Times New Roman"/>
            </a:endParaRPr>
          </a:p>
        </p:txBody>
      </p:sp>
      <p:sp>
        <p:nvSpPr>
          <p:cNvPr id="306" name="下矢印 305"/>
          <p:cNvSpPr/>
          <p:nvPr/>
        </p:nvSpPr>
        <p:spPr bwMode="auto">
          <a:xfrm>
            <a:off x="7062975" y="3428741"/>
            <a:ext cx="586854" cy="324398"/>
          </a:xfrm>
          <a:prstGeom prst="downArrow">
            <a:avLst>
              <a:gd name="adj1" fmla="val 50000"/>
              <a:gd name="adj2" fmla="val 58375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9" name="正方形/長方形 8"/>
          <p:cNvSpPr/>
          <p:nvPr/>
        </p:nvSpPr>
        <p:spPr>
          <a:xfrm>
            <a:off x="1048350" y="4540372"/>
            <a:ext cx="795917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When 8 </a:t>
            </a:r>
            <a:r>
              <a:rPr lang="en-GB" altLang="ja-JP" kern="1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ymbol" pitchFamily="18" charset="2"/>
                <a:ea typeface="ＭＳ 明朝"/>
                <a:cs typeface="Times New Roman"/>
              </a:rPr>
              <a:t>l 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channels are fully equipped, the secure key rate would reach 1.5Mbps for a 10dB loss channel.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下矢印 9"/>
          <p:cNvSpPr/>
          <p:nvPr/>
        </p:nvSpPr>
        <p:spPr bwMode="auto">
          <a:xfrm>
            <a:off x="7078895" y="4222597"/>
            <a:ext cx="586854" cy="281170"/>
          </a:xfrm>
          <a:prstGeom prst="downArrow">
            <a:avLst>
              <a:gd name="adj1" fmla="val 50000"/>
              <a:gd name="adj2" fmla="val 58375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586" name="Object 2"/>
          <p:cNvGraphicFramePr>
            <a:graphicFrameLocks noChangeAspect="1"/>
          </p:cNvGraphicFramePr>
          <p:nvPr/>
        </p:nvGraphicFramePr>
        <p:xfrm>
          <a:off x="707411" y="1530582"/>
          <a:ext cx="7439993" cy="5260628"/>
        </p:xfrm>
        <a:graphic>
          <a:graphicData uri="http://schemas.openxmlformats.org/presentationml/2006/ole">
            <p:oleObj spid="_x0000_s5568514" name="ｸﾞﾗﾌ" r:id="rId3" imgW="4276800" imgH="3024000" progId="Origin50.Graph">
              <p:embed/>
            </p:oleObj>
          </a:graphicData>
        </a:graphic>
      </p:graphicFrame>
      <p:sp>
        <p:nvSpPr>
          <p:cNvPr id="3" name="Rectangle 72"/>
          <p:cNvSpPr>
            <a:spLocks noChangeArrowheads="1"/>
          </p:cNvSpPr>
          <p:nvPr/>
        </p:nvSpPr>
        <p:spPr bwMode="auto">
          <a:xfrm>
            <a:off x="0" y="313"/>
            <a:ext cx="9144000" cy="581581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spcBef>
                <a:spcPct val="30000"/>
              </a:spcBef>
            </a:pP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 bit more about SSPD 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" name="正方形/長方形 3"/>
          <p:cNvSpPr/>
          <p:nvPr/>
        </p:nvSpPr>
        <p:spPr>
          <a:xfrm>
            <a:off x="650113" y="737882"/>
            <a:ext cx="7843814" cy="958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  <a:spcAft>
                <a:spcPts val="0"/>
              </a:spcAft>
            </a:pPr>
            <a:r>
              <a:rPr lang="en-GB" altLang="ja-JP" sz="2000" kern="100" dirty="0" smtClean="0">
                <a:ea typeface="ＭＳ 明朝"/>
                <a:cs typeface="Times New Roman"/>
              </a:rPr>
              <a:t>The performance of SSPD is very sensitive to the bias current. </a:t>
            </a:r>
          </a:p>
          <a:p>
            <a:pPr algn="ctr">
              <a:lnSpc>
                <a:spcPct val="150000"/>
              </a:lnSpc>
              <a:spcAft>
                <a:spcPts val="0"/>
              </a:spcAft>
            </a:pPr>
            <a:r>
              <a:rPr lang="en-GB" altLang="ja-JP" sz="2000" kern="100" dirty="0" smtClean="0">
                <a:ea typeface="ＭＳ 明朝"/>
                <a:cs typeface="Times New Roman"/>
              </a:rPr>
              <a:t>This may be influenced by peripheral electronics. </a:t>
            </a:r>
            <a:endParaRPr lang="ja-JP" altLang="ja-JP" sz="2000" kern="100" dirty="0">
              <a:ea typeface="ＭＳ 明朝"/>
              <a:cs typeface="Times New Roma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2"/>
          <p:cNvSpPr>
            <a:spLocks noChangeArrowheads="1"/>
          </p:cNvSpPr>
          <p:nvPr/>
        </p:nvSpPr>
        <p:spPr bwMode="auto">
          <a:xfrm>
            <a:off x="0" y="313"/>
            <a:ext cx="9144000" cy="581581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spcBef>
                <a:spcPct val="30000"/>
              </a:spcBef>
            </a:pPr>
            <a:r>
              <a:rPr lang="en-US" altLang="ja-JP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Afterpulse</a:t>
            </a: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-like phenomenon in SSPD 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aphicFrame>
        <p:nvGraphicFramePr>
          <p:cNvPr id="4991149" name="Object 173"/>
          <p:cNvGraphicFramePr>
            <a:graphicFrameLocks noChangeAspect="1"/>
          </p:cNvGraphicFramePr>
          <p:nvPr/>
        </p:nvGraphicFramePr>
        <p:xfrm>
          <a:off x="4644399" y="498197"/>
          <a:ext cx="4191000" cy="2938463"/>
        </p:xfrm>
        <a:graphic>
          <a:graphicData uri="http://schemas.openxmlformats.org/presentationml/2006/ole">
            <p:oleObj spid="_x0000_s4991149" name="ｸﾞﾗﾌ" r:id="rId4" imgW="4190760" imgH="2938320" progId="Origin50.Graph">
              <p:embed/>
            </p:oleObj>
          </a:graphicData>
        </a:graphic>
      </p:graphicFrame>
      <p:graphicFrame>
        <p:nvGraphicFramePr>
          <p:cNvPr id="4991150" name="Object 174"/>
          <p:cNvGraphicFramePr>
            <a:graphicFrameLocks noChangeAspect="1"/>
          </p:cNvGraphicFramePr>
          <p:nvPr/>
        </p:nvGraphicFramePr>
        <p:xfrm>
          <a:off x="4633644" y="3233460"/>
          <a:ext cx="4191000" cy="2938462"/>
        </p:xfrm>
        <a:graphic>
          <a:graphicData uri="http://schemas.openxmlformats.org/presentationml/2006/ole">
            <p:oleObj spid="_x0000_s4991150" name="ｸﾞﾗﾌ" r:id="rId5" imgW="4190760" imgH="2938320" progId="Origin50.Graph">
              <p:embed/>
            </p:oleObj>
          </a:graphicData>
        </a:graphic>
      </p:graphicFrame>
      <p:graphicFrame>
        <p:nvGraphicFramePr>
          <p:cNvPr id="4991151" name="Object 175"/>
          <p:cNvGraphicFramePr>
            <a:graphicFrameLocks noChangeAspect="1"/>
          </p:cNvGraphicFramePr>
          <p:nvPr/>
        </p:nvGraphicFramePr>
        <p:xfrm>
          <a:off x="250825" y="3233460"/>
          <a:ext cx="4191000" cy="2938462"/>
        </p:xfrm>
        <a:graphic>
          <a:graphicData uri="http://schemas.openxmlformats.org/presentationml/2006/ole">
            <p:oleObj spid="_x0000_s4991151" name="ｸﾞﾗﾌ" r:id="rId6" imgW="4190760" imgH="2938320" progId="Origin50.Graph">
              <p:embed/>
            </p:oleObj>
          </a:graphicData>
        </a:graphic>
      </p:graphicFrame>
      <p:graphicFrame>
        <p:nvGraphicFramePr>
          <p:cNvPr id="4991152" name="Object 176"/>
          <p:cNvGraphicFramePr>
            <a:graphicFrameLocks noChangeAspect="1"/>
          </p:cNvGraphicFramePr>
          <p:nvPr/>
        </p:nvGraphicFramePr>
        <p:xfrm>
          <a:off x="236302" y="462344"/>
          <a:ext cx="4263776" cy="2979760"/>
        </p:xfrm>
        <a:graphic>
          <a:graphicData uri="http://schemas.openxmlformats.org/presentationml/2006/ole">
            <p:oleObj spid="_x0000_s4991152" name="ｸﾞﾗﾌ" r:id="rId7" imgW="4158720" imgH="2905920" progId="Origin50.Graph">
              <p:embed/>
            </p:oleObj>
          </a:graphicData>
        </a:graphic>
      </p:graphicFrame>
      <p:sp>
        <p:nvSpPr>
          <p:cNvPr id="13" name="テキスト ボックス 12"/>
          <p:cNvSpPr txBox="1"/>
          <p:nvPr/>
        </p:nvSpPr>
        <p:spPr>
          <a:xfrm>
            <a:off x="1681850" y="889246"/>
            <a:ext cx="1518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800" b="1" dirty="0" smtClean="0">
                <a:latin typeface="Arial" pitchFamily="34" charset="0"/>
                <a:cs typeface="Arial" pitchFamily="34" charset="0"/>
              </a:rPr>
              <a:t>Dark counts</a:t>
            </a:r>
            <a:endParaRPr kumimoji="1" lang="ja-JP" altLang="en-US" sz="18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テキスト ボックス 13"/>
          <p:cNvSpPr txBox="1"/>
          <p:nvPr/>
        </p:nvSpPr>
        <p:spPr>
          <a:xfrm>
            <a:off x="5600748" y="817594"/>
            <a:ext cx="19094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800" dirty="0" smtClean="0">
                <a:cs typeface="Arial" pitchFamily="34" charset="0"/>
              </a:rPr>
              <a:t>Signal~</a:t>
            </a:r>
            <a:r>
              <a:rPr kumimoji="1" lang="en-US" altLang="ja-JP" sz="1800" b="1" dirty="0" smtClean="0">
                <a:latin typeface="Arial" pitchFamily="34" charset="0"/>
                <a:cs typeface="Arial" pitchFamily="34" charset="0"/>
              </a:rPr>
              <a:t>100k c/s</a:t>
            </a:r>
            <a:endParaRPr kumimoji="1" lang="ja-JP" altLang="en-US" sz="18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テキスト ボックス 19"/>
          <p:cNvSpPr txBox="1"/>
          <p:nvPr/>
        </p:nvSpPr>
        <p:spPr>
          <a:xfrm>
            <a:off x="1078407" y="3579631"/>
            <a:ext cx="19094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800" dirty="0" smtClean="0">
                <a:cs typeface="Arial" pitchFamily="34" charset="0"/>
              </a:rPr>
              <a:t>Signal~7</a:t>
            </a:r>
            <a:r>
              <a:rPr kumimoji="1" lang="en-US" altLang="ja-JP" sz="1800" b="1" dirty="0" smtClean="0">
                <a:latin typeface="Arial" pitchFamily="34" charset="0"/>
                <a:cs typeface="Arial" pitchFamily="34" charset="0"/>
              </a:rPr>
              <a:t>00k c/s</a:t>
            </a:r>
            <a:endParaRPr kumimoji="1" lang="ja-JP" altLang="en-US" sz="18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テキスト ボックス 20"/>
          <p:cNvSpPr txBox="1"/>
          <p:nvPr/>
        </p:nvSpPr>
        <p:spPr>
          <a:xfrm>
            <a:off x="5700062" y="3608741"/>
            <a:ext cx="17171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800" dirty="0" smtClean="0">
                <a:cs typeface="Arial" pitchFamily="34" charset="0"/>
              </a:rPr>
              <a:t>Signal~1M</a:t>
            </a:r>
            <a:r>
              <a:rPr kumimoji="1" lang="en-US" altLang="ja-JP" sz="1800" b="1" dirty="0" smtClean="0">
                <a:latin typeface="Arial" pitchFamily="34" charset="0"/>
                <a:cs typeface="Arial" pitchFamily="34" charset="0"/>
              </a:rPr>
              <a:t> c/s</a:t>
            </a:r>
            <a:endParaRPr kumimoji="1" lang="ja-JP" altLang="en-US" sz="18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フリーフォーム 21"/>
          <p:cNvSpPr/>
          <p:nvPr/>
        </p:nvSpPr>
        <p:spPr>
          <a:xfrm>
            <a:off x="6698750" y="1181536"/>
            <a:ext cx="760288" cy="339048"/>
          </a:xfrm>
          <a:custGeom>
            <a:avLst/>
            <a:gdLst>
              <a:gd name="connsiteX0" fmla="*/ 0 w 523982"/>
              <a:gd name="connsiteY0" fmla="*/ 0 h 339048"/>
              <a:gd name="connsiteX1" fmla="*/ 164387 w 523982"/>
              <a:gd name="connsiteY1" fmla="*/ 267129 h 339048"/>
              <a:gd name="connsiteX2" fmla="*/ 523982 w 523982"/>
              <a:gd name="connsiteY2" fmla="*/ 339048 h 339048"/>
              <a:gd name="connsiteX3" fmla="*/ 523982 w 523982"/>
              <a:gd name="connsiteY3" fmla="*/ 339048 h 33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982" h="339048">
                <a:moveTo>
                  <a:pt x="0" y="0"/>
                </a:moveTo>
                <a:cubicBezTo>
                  <a:pt x="38528" y="105310"/>
                  <a:pt x="77057" y="210621"/>
                  <a:pt x="164387" y="267129"/>
                </a:cubicBezTo>
                <a:cubicBezTo>
                  <a:pt x="251717" y="323637"/>
                  <a:pt x="523982" y="339048"/>
                  <a:pt x="523982" y="339048"/>
                </a:cubicBezTo>
                <a:lnTo>
                  <a:pt x="523982" y="339048"/>
                </a:lnTo>
              </a:path>
            </a:pathLst>
          </a:custGeom>
          <a:noFill/>
          <a:ln w="190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/>
          <p:cNvSpPr/>
          <p:nvPr/>
        </p:nvSpPr>
        <p:spPr>
          <a:xfrm>
            <a:off x="6727860" y="3974395"/>
            <a:ext cx="760288" cy="339048"/>
          </a:xfrm>
          <a:custGeom>
            <a:avLst/>
            <a:gdLst>
              <a:gd name="connsiteX0" fmla="*/ 0 w 523982"/>
              <a:gd name="connsiteY0" fmla="*/ 0 h 339048"/>
              <a:gd name="connsiteX1" fmla="*/ 164387 w 523982"/>
              <a:gd name="connsiteY1" fmla="*/ 267129 h 339048"/>
              <a:gd name="connsiteX2" fmla="*/ 523982 w 523982"/>
              <a:gd name="connsiteY2" fmla="*/ 339048 h 339048"/>
              <a:gd name="connsiteX3" fmla="*/ 523982 w 523982"/>
              <a:gd name="connsiteY3" fmla="*/ 339048 h 33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982" h="339048">
                <a:moveTo>
                  <a:pt x="0" y="0"/>
                </a:moveTo>
                <a:cubicBezTo>
                  <a:pt x="38528" y="105310"/>
                  <a:pt x="77057" y="210621"/>
                  <a:pt x="164387" y="267129"/>
                </a:cubicBezTo>
                <a:cubicBezTo>
                  <a:pt x="251717" y="323637"/>
                  <a:pt x="523982" y="339048"/>
                  <a:pt x="523982" y="339048"/>
                </a:cubicBezTo>
                <a:lnTo>
                  <a:pt x="523982" y="339048"/>
                </a:lnTo>
              </a:path>
            </a:pathLst>
          </a:custGeom>
          <a:noFill/>
          <a:ln w="190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/>
          <p:cNvSpPr/>
          <p:nvPr/>
        </p:nvSpPr>
        <p:spPr>
          <a:xfrm>
            <a:off x="2277439" y="3941861"/>
            <a:ext cx="760288" cy="339048"/>
          </a:xfrm>
          <a:custGeom>
            <a:avLst/>
            <a:gdLst>
              <a:gd name="connsiteX0" fmla="*/ 0 w 523982"/>
              <a:gd name="connsiteY0" fmla="*/ 0 h 339048"/>
              <a:gd name="connsiteX1" fmla="*/ 164387 w 523982"/>
              <a:gd name="connsiteY1" fmla="*/ 267129 h 339048"/>
              <a:gd name="connsiteX2" fmla="*/ 523982 w 523982"/>
              <a:gd name="connsiteY2" fmla="*/ 339048 h 339048"/>
              <a:gd name="connsiteX3" fmla="*/ 523982 w 523982"/>
              <a:gd name="connsiteY3" fmla="*/ 339048 h 33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982" h="339048">
                <a:moveTo>
                  <a:pt x="0" y="0"/>
                </a:moveTo>
                <a:cubicBezTo>
                  <a:pt x="38528" y="105310"/>
                  <a:pt x="77057" y="210621"/>
                  <a:pt x="164387" y="267129"/>
                </a:cubicBezTo>
                <a:cubicBezTo>
                  <a:pt x="251717" y="323637"/>
                  <a:pt x="523982" y="339048"/>
                  <a:pt x="523982" y="339048"/>
                </a:cubicBezTo>
                <a:lnTo>
                  <a:pt x="523982" y="339048"/>
                </a:lnTo>
              </a:path>
            </a:pathLst>
          </a:custGeom>
          <a:noFill/>
          <a:ln w="190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角丸四角形 24"/>
          <p:cNvSpPr/>
          <p:nvPr/>
        </p:nvSpPr>
        <p:spPr>
          <a:xfrm>
            <a:off x="5342561" y="5095982"/>
            <a:ext cx="1530849" cy="493160"/>
          </a:xfrm>
          <a:prstGeom prst="roundRect">
            <a:avLst>
              <a:gd name="adj" fmla="val 36425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角丸四角形 25"/>
          <p:cNvSpPr/>
          <p:nvPr/>
        </p:nvSpPr>
        <p:spPr>
          <a:xfrm>
            <a:off x="904126" y="5188448"/>
            <a:ext cx="1416120" cy="450351"/>
          </a:xfrm>
          <a:prstGeom prst="roundRect">
            <a:avLst>
              <a:gd name="adj" fmla="val 36425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正方形/長方形 26"/>
          <p:cNvSpPr/>
          <p:nvPr/>
        </p:nvSpPr>
        <p:spPr>
          <a:xfrm>
            <a:off x="137883" y="6283321"/>
            <a:ext cx="863624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Afterpulse</a:t>
            </a: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-like phenomenon is seen at a higher count rate. </a:t>
            </a:r>
            <a:endParaRPr lang="ja-JP" altLang="en-US" dirty="0">
              <a:solidFill>
                <a:srgbClr val="FF0000"/>
              </a:solidFill>
            </a:endParaRPr>
          </a:p>
        </p:txBody>
      </p:sp>
      <p:cxnSp>
        <p:nvCxnSpPr>
          <p:cNvPr id="29" name="直線矢印コネクタ 28"/>
          <p:cNvCxnSpPr/>
          <p:nvPr/>
        </p:nvCxnSpPr>
        <p:spPr>
          <a:xfrm rot="16200000" flipH="1">
            <a:off x="1397286" y="5774077"/>
            <a:ext cx="678094" cy="431514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線矢印コネクタ 30"/>
          <p:cNvCxnSpPr/>
          <p:nvPr/>
        </p:nvCxnSpPr>
        <p:spPr>
          <a:xfrm rot="5400000">
            <a:off x="5371673" y="5743254"/>
            <a:ext cx="731177" cy="460625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線矢印コネクタ 32"/>
          <p:cNvCxnSpPr/>
          <p:nvPr/>
        </p:nvCxnSpPr>
        <p:spPr>
          <a:xfrm rot="10800000" flipV="1">
            <a:off x="6185045" y="4798031"/>
            <a:ext cx="852753" cy="2"/>
          </a:xfrm>
          <a:prstGeom prst="straightConnector1">
            <a:avLst/>
          </a:prstGeom>
          <a:ln w="28575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テキスト ボックス 39"/>
          <p:cNvSpPr txBox="1"/>
          <p:nvPr/>
        </p:nvSpPr>
        <p:spPr>
          <a:xfrm>
            <a:off x="6016848" y="4367317"/>
            <a:ext cx="12448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800" dirty="0" smtClean="0">
                <a:solidFill>
                  <a:srgbClr val="0000FF"/>
                </a:solidFill>
                <a:cs typeface="Arial" pitchFamily="34" charset="0"/>
              </a:rPr>
              <a:t>Time flow</a:t>
            </a:r>
            <a:endParaRPr kumimoji="1" lang="ja-JP" altLang="en-US" sz="1800" b="1" dirty="0">
              <a:solidFill>
                <a:srgbClr val="0000FF"/>
              </a:solidFill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91149" name="Object 173"/>
          <p:cNvGraphicFramePr>
            <a:graphicFrameLocks noChangeAspect="1"/>
          </p:cNvGraphicFramePr>
          <p:nvPr/>
        </p:nvGraphicFramePr>
        <p:xfrm>
          <a:off x="4640279" y="498197"/>
          <a:ext cx="4191000" cy="2938463"/>
        </p:xfrm>
        <a:graphic>
          <a:graphicData uri="http://schemas.openxmlformats.org/presentationml/2006/ole">
            <p:oleObj spid="_x0000_s5337090" name="ｸﾞﾗﾌ" r:id="rId4" imgW="4190760" imgH="2938320" progId="Origin50.Graph">
              <p:embed/>
            </p:oleObj>
          </a:graphicData>
        </a:graphic>
      </p:graphicFrame>
      <p:graphicFrame>
        <p:nvGraphicFramePr>
          <p:cNvPr id="4991150" name="Object 174"/>
          <p:cNvGraphicFramePr>
            <a:graphicFrameLocks noChangeAspect="1"/>
          </p:cNvGraphicFramePr>
          <p:nvPr/>
        </p:nvGraphicFramePr>
        <p:xfrm>
          <a:off x="4629524" y="3371689"/>
          <a:ext cx="4191000" cy="2938462"/>
        </p:xfrm>
        <a:graphic>
          <a:graphicData uri="http://schemas.openxmlformats.org/presentationml/2006/ole">
            <p:oleObj spid="_x0000_s5337091" name="ｸﾞﾗﾌ" r:id="rId5" imgW="4190760" imgH="2938320" progId="Origin50.Graph">
              <p:embed/>
            </p:oleObj>
          </a:graphicData>
        </a:graphic>
      </p:graphicFrame>
      <p:sp>
        <p:nvSpPr>
          <p:cNvPr id="14" name="テキスト ボックス 13"/>
          <p:cNvSpPr txBox="1"/>
          <p:nvPr/>
        </p:nvSpPr>
        <p:spPr>
          <a:xfrm>
            <a:off x="5637572" y="817594"/>
            <a:ext cx="19094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800" dirty="0" smtClean="0">
                <a:cs typeface="Arial" pitchFamily="34" charset="0"/>
              </a:rPr>
              <a:t>Signal~</a:t>
            </a:r>
            <a:r>
              <a:rPr kumimoji="1" lang="en-US" altLang="ja-JP" sz="1800" b="1" dirty="0" smtClean="0">
                <a:latin typeface="Arial" pitchFamily="34" charset="0"/>
                <a:cs typeface="Arial" pitchFamily="34" charset="0"/>
              </a:rPr>
              <a:t>100k c/s</a:t>
            </a:r>
            <a:endParaRPr kumimoji="1" lang="ja-JP" altLang="en-US" sz="18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テキスト ボックス 20"/>
          <p:cNvSpPr txBox="1"/>
          <p:nvPr/>
        </p:nvSpPr>
        <p:spPr>
          <a:xfrm>
            <a:off x="5695942" y="3746970"/>
            <a:ext cx="17171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800" dirty="0" smtClean="0">
                <a:cs typeface="Arial" pitchFamily="34" charset="0"/>
              </a:rPr>
              <a:t>Signal~1M</a:t>
            </a:r>
            <a:r>
              <a:rPr kumimoji="1" lang="en-US" altLang="ja-JP" sz="1800" b="1" dirty="0" smtClean="0">
                <a:latin typeface="Arial" pitchFamily="34" charset="0"/>
                <a:cs typeface="Arial" pitchFamily="34" charset="0"/>
              </a:rPr>
              <a:t> c/s</a:t>
            </a:r>
            <a:endParaRPr kumimoji="1" lang="ja-JP" altLang="en-US" sz="18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フリーフォーム 21"/>
          <p:cNvSpPr/>
          <p:nvPr/>
        </p:nvSpPr>
        <p:spPr>
          <a:xfrm>
            <a:off x="6735574" y="1181536"/>
            <a:ext cx="760288" cy="339048"/>
          </a:xfrm>
          <a:custGeom>
            <a:avLst/>
            <a:gdLst>
              <a:gd name="connsiteX0" fmla="*/ 0 w 523982"/>
              <a:gd name="connsiteY0" fmla="*/ 0 h 339048"/>
              <a:gd name="connsiteX1" fmla="*/ 164387 w 523982"/>
              <a:gd name="connsiteY1" fmla="*/ 267129 h 339048"/>
              <a:gd name="connsiteX2" fmla="*/ 523982 w 523982"/>
              <a:gd name="connsiteY2" fmla="*/ 339048 h 339048"/>
              <a:gd name="connsiteX3" fmla="*/ 523982 w 523982"/>
              <a:gd name="connsiteY3" fmla="*/ 339048 h 33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982" h="339048">
                <a:moveTo>
                  <a:pt x="0" y="0"/>
                </a:moveTo>
                <a:cubicBezTo>
                  <a:pt x="38528" y="105310"/>
                  <a:pt x="77057" y="210621"/>
                  <a:pt x="164387" y="267129"/>
                </a:cubicBezTo>
                <a:cubicBezTo>
                  <a:pt x="251717" y="323637"/>
                  <a:pt x="523982" y="339048"/>
                  <a:pt x="523982" y="339048"/>
                </a:cubicBezTo>
                <a:lnTo>
                  <a:pt x="523982" y="339048"/>
                </a:lnTo>
              </a:path>
            </a:pathLst>
          </a:custGeom>
          <a:noFill/>
          <a:ln w="190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/>
          <p:cNvSpPr/>
          <p:nvPr/>
        </p:nvSpPr>
        <p:spPr>
          <a:xfrm>
            <a:off x="6723740" y="4112624"/>
            <a:ext cx="760288" cy="339048"/>
          </a:xfrm>
          <a:custGeom>
            <a:avLst/>
            <a:gdLst>
              <a:gd name="connsiteX0" fmla="*/ 0 w 523982"/>
              <a:gd name="connsiteY0" fmla="*/ 0 h 339048"/>
              <a:gd name="connsiteX1" fmla="*/ 164387 w 523982"/>
              <a:gd name="connsiteY1" fmla="*/ 267129 h 339048"/>
              <a:gd name="connsiteX2" fmla="*/ 523982 w 523982"/>
              <a:gd name="connsiteY2" fmla="*/ 339048 h 339048"/>
              <a:gd name="connsiteX3" fmla="*/ 523982 w 523982"/>
              <a:gd name="connsiteY3" fmla="*/ 339048 h 33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982" h="339048">
                <a:moveTo>
                  <a:pt x="0" y="0"/>
                </a:moveTo>
                <a:cubicBezTo>
                  <a:pt x="38528" y="105310"/>
                  <a:pt x="77057" y="210621"/>
                  <a:pt x="164387" y="267129"/>
                </a:cubicBezTo>
                <a:cubicBezTo>
                  <a:pt x="251717" y="323637"/>
                  <a:pt x="523982" y="339048"/>
                  <a:pt x="523982" y="339048"/>
                </a:cubicBezTo>
                <a:lnTo>
                  <a:pt x="523982" y="339048"/>
                </a:lnTo>
              </a:path>
            </a:pathLst>
          </a:custGeom>
          <a:noFill/>
          <a:ln w="190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角丸四角形 24"/>
          <p:cNvSpPr/>
          <p:nvPr/>
        </p:nvSpPr>
        <p:spPr>
          <a:xfrm>
            <a:off x="5338441" y="5234211"/>
            <a:ext cx="1530849" cy="493160"/>
          </a:xfrm>
          <a:prstGeom prst="roundRect">
            <a:avLst>
              <a:gd name="adj" fmla="val 36425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正方形/長方形 26"/>
          <p:cNvSpPr/>
          <p:nvPr/>
        </p:nvSpPr>
        <p:spPr>
          <a:xfrm>
            <a:off x="3289099" y="6272688"/>
            <a:ext cx="357573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Afterpulses</a:t>
            </a: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at ~ 175ns </a:t>
            </a:r>
            <a:endParaRPr lang="ja-JP" altLang="en-US" dirty="0">
              <a:solidFill>
                <a:srgbClr val="FF0000"/>
              </a:solidFill>
            </a:endParaRPr>
          </a:p>
        </p:txBody>
      </p:sp>
      <p:cxnSp>
        <p:nvCxnSpPr>
          <p:cNvPr id="31" name="直線矢印コネクタ 30"/>
          <p:cNvCxnSpPr/>
          <p:nvPr/>
        </p:nvCxnSpPr>
        <p:spPr>
          <a:xfrm rot="5400000">
            <a:off x="5507481" y="5869879"/>
            <a:ext cx="579646" cy="332302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線矢印コネクタ 32"/>
          <p:cNvCxnSpPr/>
          <p:nvPr/>
        </p:nvCxnSpPr>
        <p:spPr>
          <a:xfrm rot="10800000" flipV="1">
            <a:off x="6180925" y="4936260"/>
            <a:ext cx="852753" cy="2"/>
          </a:xfrm>
          <a:prstGeom prst="straightConnector1">
            <a:avLst/>
          </a:prstGeom>
          <a:ln w="28575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テキスト ボックス 39"/>
          <p:cNvSpPr txBox="1"/>
          <p:nvPr/>
        </p:nvSpPr>
        <p:spPr>
          <a:xfrm>
            <a:off x="6012728" y="4505546"/>
            <a:ext cx="12448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800" dirty="0" smtClean="0">
                <a:solidFill>
                  <a:srgbClr val="0000FF"/>
                </a:solidFill>
                <a:cs typeface="Arial" pitchFamily="34" charset="0"/>
              </a:rPr>
              <a:t>Time flow</a:t>
            </a:r>
            <a:endParaRPr kumimoji="1" lang="ja-JP" altLang="en-US" sz="1800" b="1" dirty="0">
              <a:solidFill>
                <a:srgbClr val="0000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正方形/長方形 27"/>
          <p:cNvSpPr/>
          <p:nvPr/>
        </p:nvSpPr>
        <p:spPr>
          <a:xfrm>
            <a:off x="1118628" y="1510297"/>
            <a:ext cx="2446504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/>
              <a:t>Most  of  previous </a:t>
            </a:r>
          </a:p>
          <a:p>
            <a:pPr>
              <a:lnSpc>
                <a:spcPct val="150000"/>
              </a:lnSpc>
            </a:pPr>
            <a:r>
              <a:rPr lang="en-US" altLang="ja-JP" sz="2000" dirty="0" smtClean="0"/>
              <a:t>QKD experiments</a:t>
            </a:r>
            <a:endParaRPr lang="ja-JP" altLang="en-US" sz="2000" dirty="0"/>
          </a:p>
        </p:txBody>
      </p:sp>
      <p:sp>
        <p:nvSpPr>
          <p:cNvPr id="35" name="左右矢印 34"/>
          <p:cNvSpPr/>
          <p:nvPr/>
        </p:nvSpPr>
        <p:spPr>
          <a:xfrm>
            <a:off x="3616656" y="1719618"/>
            <a:ext cx="916935" cy="349129"/>
          </a:xfrm>
          <a:prstGeom prst="leftRightArrow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正方形/長方形 35"/>
          <p:cNvSpPr/>
          <p:nvPr/>
        </p:nvSpPr>
        <p:spPr>
          <a:xfrm>
            <a:off x="1110719" y="4452182"/>
            <a:ext cx="24352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/>
              <a:t>GHz clocked QKD </a:t>
            </a:r>
          </a:p>
          <a:p>
            <a:r>
              <a:rPr lang="en-US" altLang="ja-JP" sz="2000" dirty="0" smtClean="0"/>
              <a:t>experiments </a:t>
            </a:r>
            <a:endParaRPr lang="ja-JP" altLang="en-US" sz="2000" dirty="0"/>
          </a:p>
        </p:txBody>
      </p:sp>
      <p:sp>
        <p:nvSpPr>
          <p:cNvPr id="38" name="下矢印 37"/>
          <p:cNvSpPr/>
          <p:nvPr/>
        </p:nvSpPr>
        <p:spPr>
          <a:xfrm>
            <a:off x="2033514" y="2525945"/>
            <a:ext cx="480528" cy="1594883"/>
          </a:xfrm>
          <a:prstGeom prst="downArrow">
            <a:avLst>
              <a:gd name="adj1" fmla="val 50000"/>
              <a:gd name="adj2" fmla="val 59335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左右矢印 19"/>
          <p:cNvSpPr/>
          <p:nvPr/>
        </p:nvSpPr>
        <p:spPr>
          <a:xfrm>
            <a:off x="3643953" y="4546979"/>
            <a:ext cx="916935" cy="349129"/>
          </a:xfrm>
          <a:prstGeom prst="leftRightArrow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正方形/長方形 171"/>
          <p:cNvSpPr/>
          <p:nvPr/>
        </p:nvSpPr>
        <p:spPr>
          <a:xfrm>
            <a:off x="865821" y="2811055"/>
            <a:ext cx="1109136" cy="163108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正方形/長方形 172"/>
          <p:cNvSpPr/>
          <p:nvPr/>
        </p:nvSpPr>
        <p:spPr>
          <a:xfrm>
            <a:off x="1024110" y="2992582"/>
            <a:ext cx="782920" cy="131906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正方形/長方形 173"/>
          <p:cNvSpPr/>
          <p:nvPr/>
        </p:nvSpPr>
        <p:spPr>
          <a:xfrm>
            <a:off x="1258579" y="3859481"/>
            <a:ext cx="326217" cy="438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正方形/長方形 9"/>
          <p:cNvSpPr/>
          <p:nvPr/>
        </p:nvSpPr>
        <p:spPr>
          <a:xfrm>
            <a:off x="1128093" y="3729731"/>
            <a:ext cx="549335" cy="15384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15" name="グループ化 134"/>
          <p:cNvGrpSpPr/>
          <p:nvPr/>
        </p:nvGrpSpPr>
        <p:grpSpPr>
          <a:xfrm>
            <a:off x="2410065" y="4407538"/>
            <a:ext cx="326217" cy="134169"/>
            <a:chOff x="4211960" y="5852160"/>
            <a:chExt cx="411246" cy="169128"/>
          </a:xfrm>
        </p:grpSpPr>
        <p:cxnSp>
          <p:nvCxnSpPr>
            <p:cNvPr id="303" name="直線コネクタ 302"/>
            <p:cNvCxnSpPr/>
            <p:nvPr/>
          </p:nvCxnSpPr>
          <p:spPr>
            <a:xfrm>
              <a:off x="4213555" y="5852160"/>
              <a:ext cx="409651" cy="7315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直線コネクタ 303"/>
            <p:cNvCxnSpPr/>
            <p:nvPr/>
          </p:nvCxnSpPr>
          <p:spPr>
            <a:xfrm rot="5400000">
              <a:off x="4175956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直線コネクタ 304"/>
            <p:cNvCxnSpPr/>
            <p:nvPr/>
          </p:nvCxnSpPr>
          <p:spPr>
            <a:xfrm rot="5400000">
              <a:off x="4247964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直線コネクタ 305"/>
            <p:cNvCxnSpPr/>
            <p:nvPr/>
          </p:nvCxnSpPr>
          <p:spPr>
            <a:xfrm rot="5400000">
              <a:off x="4319972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直線コネクタ 306"/>
            <p:cNvCxnSpPr/>
            <p:nvPr/>
          </p:nvCxnSpPr>
          <p:spPr>
            <a:xfrm rot="5400000">
              <a:off x="4391980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直線コネクタ 307"/>
            <p:cNvCxnSpPr/>
            <p:nvPr/>
          </p:nvCxnSpPr>
          <p:spPr>
            <a:xfrm rot="5400000">
              <a:off x="4463988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6" name="グループ化 335"/>
          <p:cNvGrpSpPr/>
          <p:nvPr/>
        </p:nvGrpSpPr>
        <p:grpSpPr>
          <a:xfrm>
            <a:off x="2476076" y="3591900"/>
            <a:ext cx="164386" cy="805019"/>
            <a:chOff x="2767698" y="2437047"/>
            <a:chExt cx="162208" cy="587190"/>
          </a:xfrm>
        </p:grpSpPr>
        <p:grpSp>
          <p:nvGrpSpPr>
            <p:cNvPr id="214" name="グループ化 110"/>
            <p:cNvGrpSpPr/>
            <p:nvPr/>
          </p:nvGrpSpPr>
          <p:grpSpPr>
            <a:xfrm rot="16200000">
              <a:off x="2751495" y="2642612"/>
              <a:ext cx="194614" cy="162208"/>
              <a:chOff x="4556658" y="3649968"/>
              <a:chExt cx="214792" cy="179026"/>
            </a:xfrm>
          </p:grpSpPr>
          <p:grpSp>
            <p:nvGrpSpPr>
              <p:cNvPr id="309" name="グループ化 54"/>
              <p:cNvGrpSpPr/>
              <p:nvPr/>
            </p:nvGrpSpPr>
            <p:grpSpPr>
              <a:xfrm>
                <a:off x="4610073" y="3653353"/>
                <a:ext cx="65942" cy="168639"/>
                <a:chOff x="4610073" y="3653353"/>
                <a:chExt cx="65942" cy="168639"/>
              </a:xfrm>
            </p:grpSpPr>
            <p:cxnSp>
              <p:nvCxnSpPr>
                <p:cNvPr id="316" name="直線コネクタ 315"/>
                <p:cNvCxnSpPr/>
                <p:nvPr/>
              </p:nvCxnSpPr>
              <p:spPr>
                <a:xfrm rot="16200000" flipH="1">
                  <a:off x="4575102" y="3721080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7" name="直線コネクタ 119"/>
                <p:cNvCxnSpPr/>
                <p:nvPr/>
              </p:nvCxnSpPr>
              <p:spPr>
                <a:xfrm rot="5400000">
                  <a:off x="4544030" y="3719396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10" name="直線コネクタ 309"/>
              <p:cNvCxnSpPr/>
              <p:nvPr/>
            </p:nvCxnSpPr>
            <p:spPr>
              <a:xfrm rot="16200000" flipH="1">
                <a:off x="4643623" y="3721065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直線コネクタ 310"/>
              <p:cNvCxnSpPr/>
              <p:nvPr/>
            </p:nvCxnSpPr>
            <p:spPr>
              <a:xfrm rot="5400000">
                <a:off x="4609281" y="3728082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2" name="グループ化 59"/>
              <p:cNvGrpSpPr/>
              <p:nvPr/>
            </p:nvGrpSpPr>
            <p:grpSpPr>
              <a:xfrm>
                <a:off x="4556658" y="3649968"/>
                <a:ext cx="52665" cy="168638"/>
                <a:chOff x="4623350" y="3653354"/>
                <a:chExt cx="52665" cy="168638"/>
              </a:xfrm>
            </p:grpSpPr>
            <p:cxnSp>
              <p:nvCxnSpPr>
                <p:cNvPr id="314" name="直線コネクタ 313"/>
                <p:cNvCxnSpPr/>
                <p:nvPr/>
              </p:nvCxnSpPr>
              <p:spPr>
                <a:xfrm rot="16200000" flipH="1">
                  <a:off x="4575102" y="3721080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5" name="直線コネクタ 314"/>
                <p:cNvCxnSpPr/>
                <p:nvPr/>
              </p:nvCxnSpPr>
              <p:spPr>
                <a:xfrm rot="5400000">
                  <a:off x="4584302" y="3692402"/>
                  <a:ext cx="99690" cy="2159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13" name="直線コネクタ 312"/>
              <p:cNvCxnSpPr/>
              <p:nvPr/>
            </p:nvCxnSpPr>
            <p:spPr>
              <a:xfrm rot="5400000">
                <a:off x="4714772" y="3769513"/>
                <a:ext cx="88808" cy="2454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16" name="直線コネクタ 215"/>
            <p:cNvCxnSpPr/>
            <p:nvPr/>
          </p:nvCxnSpPr>
          <p:spPr>
            <a:xfrm rot="5400000" flipH="1" flipV="1">
              <a:off x="2761180" y="2534912"/>
              <a:ext cx="19573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直線コネクタ 216"/>
            <p:cNvCxnSpPr/>
            <p:nvPr/>
          </p:nvCxnSpPr>
          <p:spPr>
            <a:xfrm rot="5400000" flipH="1" flipV="1">
              <a:off x="2761180" y="2926372"/>
              <a:ext cx="19573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1" name="テキスト ボックス 220"/>
          <p:cNvSpPr txBox="1"/>
          <p:nvPr/>
        </p:nvSpPr>
        <p:spPr>
          <a:xfrm>
            <a:off x="2568298" y="3916592"/>
            <a:ext cx="5709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</a:rPr>
              <a:t>50 </a:t>
            </a:r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  <a:sym typeface="Symbol"/>
              </a:rPr>
              <a:t>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26" name="テキスト ボックス 225"/>
          <p:cNvSpPr txBox="1"/>
          <p:nvPr/>
        </p:nvSpPr>
        <p:spPr>
          <a:xfrm>
            <a:off x="738602" y="1984612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400" b="1" dirty="0" smtClean="0">
                <a:solidFill>
                  <a:srgbClr val="CC6600"/>
                </a:solidFill>
                <a:latin typeface="Arial" pitchFamily="34" charset="0"/>
                <a:cs typeface="Arial" pitchFamily="34" charset="0"/>
              </a:rPr>
              <a:t>Optical fiber </a:t>
            </a:r>
          </a:p>
        </p:txBody>
      </p:sp>
      <p:sp>
        <p:nvSpPr>
          <p:cNvPr id="227" name="テキスト ボックス 226"/>
          <p:cNvSpPr txBox="1"/>
          <p:nvPr/>
        </p:nvSpPr>
        <p:spPr>
          <a:xfrm>
            <a:off x="977146" y="4459979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800" b="1" dirty="0" smtClean="0">
                <a:latin typeface="Arial" pitchFamily="34" charset="0"/>
                <a:cs typeface="Arial" pitchFamily="34" charset="0"/>
              </a:rPr>
              <a:t>SSPD </a:t>
            </a:r>
          </a:p>
        </p:txBody>
      </p:sp>
      <p:cxnSp>
        <p:nvCxnSpPr>
          <p:cNvPr id="244" name="直線コネクタ 243"/>
          <p:cNvCxnSpPr/>
          <p:nvPr/>
        </p:nvCxnSpPr>
        <p:spPr>
          <a:xfrm rot="10800000">
            <a:off x="1576384" y="3587118"/>
            <a:ext cx="6565981" cy="792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" name="グループ化 146"/>
          <p:cNvGrpSpPr/>
          <p:nvPr/>
        </p:nvGrpSpPr>
        <p:grpSpPr>
          <a:xfrm>
            <a:off x="2140915" y="1877879"/>
            <a:ext cx="1755609" cy="1457463"/>
            <a:chOff x="1919192" y="1803737"/>
            <a:chExt cx="1755609" cy="1457463"/>
          </a:xfrm>
        </p:grpSpPr>
        <p:grpSp>
          <p:nvGrpSpPr>
            <p:cNvPr id="318" name="グループ化 54"/>
            <p:cNvGrpSpPr/>
            <p:nvPr/>
          </p:nvGrpSpPr>
          <p:grpSpPr>
            <a:xfrm>
              <a:off x="2879938" y="2187250"/>
              <a:ext cx="92704" cy="144276"/>
              <a:chOff x="4610073" y="3653353"/>
              <a:chExt cx="65942" cy="168639"/>
            </a:xfrm>
          </p:grpSpPr>
          <p:cxnSp>
            <p:nvCxnSpPr>
              <p:cNvPr id="325" name="直線コネクタ 324"/>
              <p:cNvCxnSpPr/>
              <p:nvPr/>
            </p:nvCxnSpPr>
            <p:spPr>
              <a:xfrm rot="16200000" flipH="1">
                <a:off x="4575102" y="3721080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直線コネクタ 325"/>
              <p:cNvCxnSpPr/>
              <p:nvPr/>
            </p:nvCxnSpPr>
            <p:spPr>
              <a:xfrm rot="5400000">
                <a:off x="4544030" y="3719396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19" name="直線コネクタ 318"/>
            <p:cNvCxnSpPr/>
            <p:nvPr/>
          </p:nvCxnSpPr>
          <p:spPr>
            <a:xfrm rot="16200000" flipH="1">
              <a:off x="2973043" y="2235585"/>
              <a:ext cx="142835" cy="4902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直線コネクタ 319"/>
            <p:cNvCxnSpPr/>
            <p:nvPr/>
          </p:nvCxnSpPr>
          <p:spPr>
            <a:xfrm rot="5400000">
              <a:off x="2924764" y="2241588"/>
              <a:ext cx="142835" cy="4902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1" name="グループ化 59"/>
            <p:cNvGrpSpPr/>
            <p:nvPr/>
          </p:nvGrpSpPr>
          <p:grpSpPr>
            <a:xfrm>
              <a:off x="2804845" y="2184354"/>
              <a:ext cx="74039" cy="144275"/>
              <a:chOff x="4623350" y="3653354"/>
              <a:chExt cx="52665" cy="168638"/>
            </a:xfrm>
          </p:grpSpPr>
          <p:cxnSp>
            <p:nvCxnSpPr>
              <p:cNvPr id="323" name="直線コネクタ 322"/>
              <p:cNvCxnSpPr/>
              <p:nvPr/>
            </p:nvCxnSpPr>
            <p:spPr>
              <a:xfrm rot="16200000" flipH="1">
                <a:off x="4575102" y="3721080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直線コネクタ 323"/>
              <p:cNvCxnSpPr/>
              <p:nvPr/>
            </p:nvCxnSpPr>
            <p:spPr>
              <a:xfrm rot="5400000">
                <a:off x="4584302" y="3692402"/>
                <a:ext cx="99690" cy="2159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22" name="直線コネクタ 321"/>
            <p:cNvCxnSpPr/>
            <p:nvPr/>
          </p:nvCxnSpPr>
          <p:spPr>
            <a:xfrm rot="5400000">
              <a:off x="3051565" y="2279874"/>
              <a:ext cx="75978" cy="34511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直線コネクタ 203"/>
            <p:cNvCxnSpPr/>
            <p:nvPr/>
          </p:nvCxnSpPr>
          <p:spPr>
            <a:xfrm>
              <a:off x="3106150" y="2251384"/>
              <a:ext cx="267643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" name="テキスト ボックス 219"/>
            <p:cNvSpPr txBox="1"/>
            <p:nvPr/>
          </p:nvSpPr>
          <p:spPr>
            <a:xfrm>
              <a:off x="2581319" y="2345664"/>
              <a:ext cx="76976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</a:rPr>
                <a:t>100 k</a:t>
              </a:r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  <a:sym typeface="Symbol"/>
                </a:rPr>
                <a:t></a:t>
              </a:r>
              <a:endParaRPr kumimoji="1" lang="ja-JP" altLang="en-US" sz="1400" b="1" dirty="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8" name="グループ化 46"/>
            <p:cNvGrpSpPr/>
            <p:nvPr/>
          </p:nvGrpSpPr>
          <p:grpSpPr>
            <a:xfrm>
              <a:off x="2199412" y="2093379"/>
              <a:ext cx="326217" cy="326217"/>
              <a:chOff x="3851920" y="3645024"/>
              <a:chExt cx="360040" cy="360040"/>
            </a:xfrm>
          </p:grpSpPr>
          <p:sp>
            <p:nvSpPr>
              <p:cNvPr id="327" name="円/楕円 326"/>
              <p:cNvSpPr/>
              <p:nvPr/>
            </p:nvSpPr>
            <p:spPr>
              <a:xfrm>
                <a:off x="3851920" y="3645024"/>
                <a:ext cx="360040" cy="36004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328" name="直線矢印コネクタ 39"/>
              <p:cNvCxnSpPr/>
              <p:nvPr/>
            </p:nvCxnSpPr>
            <p:spPr>
              <a:xfrm rot="5400000">
                <a:off x="3928575" y="3715410"/>
                <a:ext cx="216024" cy="216024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1" name="直線コネクタ 200"/>
            <p:cNvCxnSpPr/>
            <p:nvPr/>
          </p:nvCxnSpPr>
          <p:spPr>
            <a:xfrm>
              <a:off x="2525083" y="2260464"/>
              <a:ext cx="259214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直線コネクタ 204"/>
            <p:cNvCxnSpPr/>
            <p:nvPr/>
          </p:nvCxnSpPr>
          <p:spPr>
            <a:xfrm rot="16200000" flipV="1">
              <a:off x="2870884" y="2751954"/>
              <a:ext cx="1012973" cy="551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テキスト ボックス 218"/>
            <p:cNvSpPr txBox="1"/>
            <p:nvPr/>
          </p:nvSpPr>
          <p:spPr>
            <a:xfrm>
              <a:off x="1919192" y="1803737"/>
              <a:ext cx="175560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</a:rPr>
                <a:t>DC voltage source</a:t>
              </a:r>
              <a:endParaRPr kumimoji="1" lang="ja-JP" altLang="en-US" sz="1400" b="1" dirty="0"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22" name="テキスト ボックス 221"/>
          <p:cNvSpPr txBox="1"/>
          <p:nvPr/>
        </p:nvSpPr>
        <p:spPr>
          <a:xfrm>
            <a:off x="3219305" y="3673447"/>
            <a:ext cx="9071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</a:rPr>
              <a:t>Bias Tee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86" name="グループ化 34"/>
          <p:cNvGrpSpPr/>
          <p:nvPr/>
        </p:nvGrpSpPr>
        <p:grpSpPr>
          <a:xfrm rot="16200000">
            <a:off x="3445214" y="3337862"/>
            <a:ext cx="315037" cy="343816"/>
            <a:chOff x="4499992" y="5085184"/>
            <a:chExt cx="470342" cy="504056"/>
          </a:xfrm>
          <a:solidFill>
            <a:schemeClr val="accent2">
              <a:lumMod val="20000"/>
              <a:lumOff val="80000"/>
            </a:schemeClr>
          </a:solidFill>
        </p:grpSpPr>
        <p:sp>
          <p:nvSpPr>
            <p:cNvPr id="329" name="正方形/長方形 328"/>
            <p:cNvSpPr/>
            <p:nvPr/>
          </p:nvSpPr>
          <p:spPr>
            <a:xfrm>
              <a:off x="4499992" y="5085184"/>
              <a:ext cx="216024" cy="504056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正方形/長方形 329"/>
            <p:cNvSpPr/>
            <p:nvPr/>
          </p:nvSpPr>
          <p:spPr>
            <a:xfrm rot="5400000">
              <a:off x="4628216" y="5100976"/>
              <a:ext cx="213893" cy="4703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正方形/長方形 330"/>
            <p:cNvSpPr/>
            <p:nvPr/>
          </p:nvSpPr>
          <p:spPr>
            <a:xfrm>
              <a:off x="4540355" y="5166003"/>
              <a:ext cx="140033" cy="323271"/>
            </a:xfrm>
            <a:prstGeom prst="rect">
              <a:avLst/>
            </a:prstGeom>
            <a:grpFill/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75" name="Rectangle 72"/>
          <p:cNvSpPr>
            <a:spLocks noChangeArrowheads="1"/>
          </p:cNvSpPr>
          <p:nvPr/>
        </p:nvSpPr>
        <p:spPr bwMode="auto">
          <a:xfrm>
            <a:off x="0" y="313"/>
            <a:ext cx="9144000" cy="581581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spcBef>
                <a:spcPct val="30000"/>
              </a:spcBef>
            </a:pPr>
            <a:r>
              <a:rPr lang="en-US" altLang="ja-JP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Afterpulse</a:t>
            </a: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-like phenomenon  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4" name="Freeform 416"/>
          <p:cNvSpPr>
            <a:spLocks noChangeAspect="1"/>
          </p:cNvSpPr>
          <p:nvPr/>
        </p:nvSpPr>
        <p:spPr bwMode="auto">
          <a:xfrm>
            <a:off x="2619548" y="3377819"/>
            <a:ext cx="213525" cy="20147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135" name="Freeform 416"/>
          <p:cNvSpPr>
            <a:spLocks noChangeAspect="1"/>
          </p:cNvSpPr>
          <p:nvPr/>
        </p:nvSpPr>
        <p:spPr bwMode="auto">
          <a:xfrm>
            <a:off x="3158992" y="3377819"/>
            <a:ext cx="213525" cy="20147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136" name="Freeform 416"/>
          <p:cNvSpPr>
            <a:spLocks noChangeAspect="1"/>
          </p:cNvSpPr>
          <p:nvPr/>
        </p:nvSpPr>
        <p:spPr bwMode="auto">
          <a:xfrm>
            <a:off x="3927817" y="3386927"/>
            <a:ext cx="213525" cy="20147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137" name="Freeform 416"/>
          <p:cNvSpPr>
            <a:spLocks noChangeAspect="1"/>
          </p:cNvSpPr>
          <p:nvPr/>
        </p:nvSpPr>
        <p:spPr bwMode="auto">
          <a:xfrm>
            <a:off x="6813056" y="3048709"/>
            <a:ext cx="213525" cy="545491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139" name="正方形/長方形 138"/>
          <p:cNvSpPr/>
          <p:nvPr/>
        </p:nvSpPr>
        <p:spPr>
          <a:xfrm>
            <a:off x="308332" y="800826"/>
            <a:ext cx="851667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000" dirty="0" smtClean="0"/>
              <a:t>The after-pulses are not an intrinsic phenomenon to the </a:t>
            </a:r>
            <a:r>
              <a:rPr lang="en-US" altLang="ja-JP" sz="2000" dirty="0" err="1" smtClean="0"/>
              <a:t>nano</a:t>
            </a:r>
            <a:r>
              <a:rPr lang="en-US" altLang="ja-JP" sz="2000" dirty="0" smtClean="0"/>
              <a:t>-wire, but were caused by </a:t>
            </a:r>
            <a:r>
              <a:rPr lang="en-US" altLang="ja-JP" sz="2000" dirty="0" smtClean="0">
                <a:solidFill>
                  <a:srgbClr val="FF0000"/>
                </a:solidFill>
              </a:rPr>
              <a:t>the readout circuit</a:t>
            </a:r>
            <a:r>
              <a:rPr lang="en-US" altLang="ja-JP" sz="2000" dirty="0" smtClean="0"/>
              <a:t>. </a:t>
            </a:r>
            <a:endParaRPr lang="en-US" altLang="ja-JP" sz="2000" dirty="0"/>
          </a:p>
        </p:txBody>
      </p:sp>
      <p:sp>
        <p:nvSpPr>
          <p:cNvPr id="140" name="右矢印 139"/>
          <p:cNvSpPr/>
          <p:nvPr/>
        </p:nvSpPr>
        <p:spPr>
          <a:xfrm>
            <a:off x="2057474" y="3313216"/>
            <a:ext cx="448218" cy="209563"/>
          </a:xfrm>
          <a:prstGeom prst="rightArrow">
            <a:avLst>
              <a:gd name="adj1" fmla="val 50000"/>
              <a:gd name="adj2" fmla="val 83637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Freeform 416"/>
          <p:cNvSpPr>
            <a:spLocks noChangeAspect="1"/>
          </p:cNvSpPr>
          <p:nvPr/>
        </p:nvSpPr>
        <p:spPr bwMode="auto">
          <a:xfrm>
            <a:off x="7354793" y="3044053"/>
            <a:ext cx="213525" cy="545491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149" name="Freeform 416"/>
          <p:cNvSpPr>
            <a:spLocks noChangeAspect="1"/>
          </p:cNvSpPr>
          <p:nvPr/>
        </p:nvSpPr>
        <p:spPr bwMode="auto">
          <a:xfrm>
            <a:off x="4495842" y="3384952"/>
            <a:ext cx="213525" cy="20147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150" name="フリーフォーム 149"/>
          <p:cNvSpPr/>
          <p:nvPr/>
        </p:nvSpPr>
        <p:spPr>
          <a:xfrm>
            <a:off x="724394" y="2268187"/>
            <a:ext cx="676894" cy="1140036"/>
          </a:xfrm>
          <a:custGeom>
            <a:avLst/>
            <a:gdLst>
              <a:gd name="connsiteX0" fmla="*/ 676894 w 676894"/>
              <a:gd name="connsiteY0" fmla="*/ 1211283 h 1211283"/>
              <a:gd name="connsiteX1" fmla="*/ 558141 w 676894"/>
              <a:gd name="connsiteY1" fmla="*/ 213756 h 1211283"/>
              <a:gd name="connsiteX2" fmla="*/ 0 w 676894"/>
              <a:gd name="connsiteY2" fmla="*/ 0 h 121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6894" h="1211283">
                <a:moveTo>
                  <a:pt x="676894" y="1211283"/>
                </a:moveTo>
                <a:cubicBezTo>
                  <a:pt x="673925" y="813459"/>
                  <a:pt x="670957" y="415636"/>
                  <a:pt x="558141" y="213756"/>
                </a:cubicBezTo>
                <a:cubicBezTo>
                  <a:pt x="445325" y="11876"/>
                  <a:pt x="222662" y="5938"/>
                  <a:pt x="0" y="0"/>
                </a:cubicBezTo>
              </a:path>
            </a:pathLst>
          </a:custGeom>
          <a:ln w="28575">
            <a:solidFill>
              <a:srgbClr val="CC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Freeform 104"/>
          <p:cNvSpPr>
            <a:spLocks noChangeAspect="1"/>
          </p:cNvSpPr>
          <p:nvPr/>
        </p:nvSpPr>
        <p:spPr bwMode="auto">
          <a:xfrm>
            <a:off x="159936" y="2148151"/>
            <a:ext cx="325654" cy="230388"/>
          </a:xfrm>
          <a:custGeom>
            <a:avLst/>
            <a:gdLst/>
            <a:ahLst/>
            <a:cxnLst>
              <a:cxn ang="0">
                <a:pos x="20" y="528"/>
              </a:cxn>
              <a:cxn ang="0">
                <a:pos x="58" y="528"/>
              </a:cxn>
              <a:cxn ang="0">
                <a:pos x="62" y="526"/>
              </a:cxn>
              <a:cxn ang="0">
                <a:pos x="70" y="510"/>
              </a:cxn>
              <a:cxn ang="0">
                <a:pos x="82" y="450"/>
              </a:cxn>
              <a:cxn ang="0">
                <a:pos x="100" y="384"/>
              </a:cxn>
              <a:cxn ang="0">
                <a:pos x="116" y="400"/>
              </a:cxn>
              <a:cxn ang="0">
                <a:pos x="128" y="488"/>
              </a:cxn>
              <a:cxn ang="0">
                <a:pos x="140" y="630"/>
              </a:cxn>
              <a:cxn ang="0">
                <a:pos x="156" y="774"/>
              </a:cxn>
              <a:cxn ang="0">
                <a:pos x="180" y="840"/>
              </a:cxn>
              <a:cxn ang="0">
                <a:pos x="198" y="786"/>
              </a:cxn>
              <a:cxn ang="0">
                <a:pos x="212" y="648"/>
              </a:cxn>
              <a:cxn ang="0">
                <a:pos x="224" y="466"/>
              </a:cxn>
              <a:cxn ang="0">
                <a:pos x="238" y="282"/>
              </a:cxn>
              <a:cxn ang="0">
                <a:pos x="256" y="142"/>
              </a:cxn>
              <a:cxn ang="0">
                <a:pos x="278" y="96"/>
              </a:cxn>
              <a:cxn ang="0">
                <a:pos x="298" y="168"/>
              </a:cxn>
              <a:cxn ang="0">
                <a:pos x="312" y="324"/>
              </a:cxn>
              <a:cxn ang="0">
                <a:pos x="326" y="528"/>
              </a:cxn>
              <a:cxn ang="0">
                <a:pos x="338" y="738"/>
              </a:cxn>
              <a:cxn ang="0">
                <a:pos x="354" y="918"/>
              </a:cxn>
              <a:cxn ang="0">
                <a:pos x="374" y="1022"/>
              </a:cxn>
              <a:cxn ang="0">
                <a:pos x="396" y="1016"/>
              </a:cxn>
              <a:cxn ang="0">
                <a:pos x="414" y="910"/>
              </a:cxn>
              <a:cxn ang="0">
                <a:pos x="428" y="736"/>
              </a:cxn>
              <a:cxn ang="0">
                <a:pos x="440" y="528"/>
              </a:cxn>
              <a:cxn ang="0">
                <a:pos x="452" y="318"/>
              </a:cxn>
              <a:cxn ang="0">
                <a:pos x="466" y="140"/>
              </a:cxn>
              <a:cxn ang="0">
                <a:pos x="484" y="24"/>
              </a:cxn>
              <a:cxn ang="0">
                <a:pos x="506" y="6"/>
              </a:cxn>
              <a:cxn ang="0">
                <a:pos x="526" y="94"/>
              </a:cxn>
              <a:cxn ang="0">
                <a:pos x="542" y="254"/>
              </a:cxn>
              <a:cxn ang="0">
                <a:pos x="554" y="458"/>
              </a:cxn>
              <a:cxn ang="0">
                <a:pos x="566" y="668"/>
              </a:cxn>
              <a:cxn ang="0">
                <a:pos x="578" y="854"/>
              </a:cxn>
              <a:cxn ang="0">
                <a:pos x="596" y="986"/>
              </a:cxn>
              <a:cxn ang="0">
                <a:pos x="616" y="1028"/>
              </a:cxn>
              <a:cxn ang="0">
                <a:pos x="638" y="958"/>
              </a:cxn>
              <a:cxn ang="0">
                <a:pos x="654" y="800"/>
              </a:cxn>
              <a:cxn ang="0">
                <a:pos x="668" y="598"/>
              </a:cxn>
              <a:cxn ang="0">
                <a:pos x="680" y="392"/>
              </a:cxn>
              <a:cxn ang="0">
                <a:pos x="694" y="220"/>
              </a:cxn>
              <a:cxn ang="0">
                <a:pos x="712" y="118"/>
              </a:cxn>
              <a:cxn ang="0">
                <a:pos x="734" y="124"/>
              </a:cxn>
              <a:cxn ang="0">
                <a:pos x="754" y="236"/>
              </a:cxn>
              <a:cxn ang="0">
                <a:pos x="768" y="406"/>
              </a:cxn>
              <a:cxn ang="0">
                <a:pos x="780" y="588"/>
              </a:cxn>
              <a:cxn ang="0">
                <a:pos x="792" y="738"/>
              </a:cxn>
              <a:cxn ang="0">
                <a:pos x="808" y="820"/>
              </a:cxn>
              <a:cxn ang="0">
                <a:pos x="830" y="794"/>
              </a:cxn>
              <a:cxn ang="0">
                <a:pos x="850" y="670"/>
              </a:cxn>
              <a:cxn ang="0">
                <a:pos x="862" y="528"/>
              </a:cxn>
              <a:cxn ang="0">
                <a:pos x="876" y="424"/>
              </a:cxn>
              <a:cxn ang="0">
                <a:pos x="892" y="402"/>
              </a:cxn>
              <a:cxn ang="0">
                <a:pos x="910" y="468"/>
              </a:cxn>
              <a:cxn ang="0">
                <a:pos x="920" y="518"/>
              </a:cxn>
              <a:cxn ang="0">
                <a:pos x="928" y="526"/>
              </a:cxn>
              <a:cxn ang="0">
                <a:pos x="938" y="528"/>
              </a:cxn>
              <a:cxn ang="0">
                <a:pos x="980" y="528"/>
              </a:cxn>
            </a:cxnLst>
            <a:rect l="0" t="0" r="r" b="b"/>
            <a:pathLst>
              <a:path w="986" h="1034">
                <a:moveTo>
                  <a:pt x="0" y="528"/>
                </a:moveTo>
                <a:lnTo>
                  <a:pt x="6" y="528"/>
                </a:lnTo>
                <a:lnTo>
                  <a:pt x="20" y="528"/>
                </a:lnTo>
                <a:lnTo>
                  <a:pt x="36" y="528"/>
                </a:lnTo>
                <a:lnTo>
                  <a:pt x="50" y="528"/>
                </a:lnTo>
                <a:lnTo>
                  <a:pt x="58" y="528"/>
                </a:lnTo>
                <a:lnTo>
                  <a:pt x="58" y="528"/>
                </a:lnTo>
                <a:lnTo>
                  <a:pt x="60" y="528"/>
                </a:lnTo>
                <a:lnTo>
                  <a:pt x="62" y="526"/>
                </a:lnTo>
                <a:lnTo>
                  <a:pt x="64" y="522"/>
                </a:lnTo>
                <a:lnTo>
                  <a:pt x="68" y="518"/>
                </a:lnTo>
                <a:lnTo>
                  <a:pt x="70" y="510"/>
                </a:lnTo>
                <a:lnTo>
                  <a:pt x="72" y="500"/>
                </a:lnTo>
                <a:lnTo>
                  <a:pt x="78" y="478"/>
                </a:lnTo>
                <a:lnTo>
                  <a:pt x="82" y="450"/>
                </a:lnTo>
                <a:lnTo>
                  <a:pt x="88" y="422"/>
                </a:lnTo>
                <a:lnTo>
                  <a:pt x="94" y="400"/>
                </a:lnTo>
                <a:lnTo>
                  <a:pt x="100" y="384"/>
                </a:lnTo>
                <a:lnTo>
                  <a:pt x="106" y="380"/>
                </a:lnTo>
                <a:lnTo>
                  <a:pt x="110" y="386"/>
                </a:lnTo>
                <a:lnTo>
                  <a:pt x="116" y="400"/>
                </a:lnTo>
                <a:lnTo>
                  <a:pt x="120" y="422"/>
                </a:lnTo>
                <a:lnTo>
                  <a:pt x="124" y="452"/>
                </a:lnTo>
                <a:lnTo>
                  <a:pt x="128" y="488"/>
                </a:lnTo>
                <a:lnTo>
                  <a:pt x="132" y="528"/>
                </a:lnTo>
                <a:lnTo>
                  <a:pt x="136" y="578"/>
                </a:lnTo>
                <a:lnTo>
                  <a:pt x="140" y="630"/>
                </a:lnTo>
                <a:lnTo>
                  <a:pt x="144" y="682"/>
                </a:lnTo>
                <a:lnTo>
                  <a:pt x="150" y="730"/>
                </a:lnTo>
                <a:lnTo>
                  <a:pt x="156" y="774"/>
                </a:lnTo>
                <a:lnTo>
                  <a:pt x="164" y="810"/>
                </a:lnTo>
                <a:lnTo>
                  <a:pt x="174" y="834"/>
                </a:lnTo>
                <a:lnTo>
                  <a:pt x="180" y="840"/>
                </a:lnTo>
                <a:lnTo>
                  <a:pt x="186" y="834"/>
                </a:lnTo>
                <a:lnTo>
                  <a:pt x="192" y="816"/>
                </a:lnTo>
                <a:lnTo>
                  <a:pt x="198" y="786"/>
                </a:lnTo>
                <a:lnTo>
                  <a:pt x="204" y="748"/>
                </a:lnTo>
                <a:lnTo>
                  <a:pt x="208" y="700"/>
                </a:lnTo>
                <a:lnTo>
                  <a:pt x="212" y="648"/>
                </a:lnTo>
                <a:lnTo>
                  <a:pt x="216" y="590"/>
                </a:lnTo>
                <a:lnTo>
                  <a:pt x="220" y="528"/>
                </a:lnTo>
                <a:lnTo>
                  <a:pt x="224" y="466"/>
                </a:lnTo>
                <a:lnTo>
                  <a:pt x="228" y="402"/>
                </a:lnTo>
                <a:lnTo>
                  <a:pt x="234" y="340"/>
                </a:lnTo>
                <a:lnTo>
                  <a:pt x="238" y="282"/>
                </a:lnTo>
                <a:lnTo>
                  <a:pt x="244" y="228"/>
                </a:lnTo>
                <a:lnTo>
                  <a:pt x="250" y="180"/>
                </a:lnTo>
                <a:lnTo>
                  <a:pt x="256" y="142"/>
                </a:lnTo>
                <a:lnTo>
                  <a:pt x="264" y="114"/>
                </a:lnTo>
                <a:lnTo>
                  <a:pt x="272" y="98"/>
                </a:lnTo>
                <a:lnTo>
                  <a:pt x="278" y="96"/>
                </a:lnTo>
                <a:lnTo>
                  <a:pt x="286" y="108"/>
                </a:lnTo>
                <a:lnTo>
                  <a:pt x="292" y="134"/>
                </a:lnTo>
                <a:lnTo>
                  <a:pt x="298" y="168"/>
                </a:lnTo>
                <a:lnTo>
                  <a:pt x="304" y="214"/>
                </a:lnTo>
                <a:lnTo>
                  <a:pt x="308" y="266"/>
                </a:lnTo>
                <a:lnTo>
                  <a:pt x="312" y="324"/>
                </a:lnTo>
                <a:lnTo>
                  <a:pt x="318" y="390"/>
                </a:lnTo>
                <a:lnTo>
                  <a:pt x="322" y="458"/>
                </a:lnTo>
                <a:lnTo>
                  <a:pt x="326" y="528"/>
                </a:lnTo>
                <a:lnTo>
                  <a:pt x="330" y="600"/>
                </a:lnTo>
                <a:lnTo>
                  <a:pt x="334" y="670"/>
                </a:lnTo>
                <a:lnTo>
                  <a:pt x="338" y="738"/>
                </a:lnTo>
                <a:lnTo>
                  <a:pt x="344" y="804"/>
                </a:lnTo>
                <a:lnTo>
                  <a:pt x="348" y="864"/>
                </a:lnTo>
                <a:lnTo>
                  <a:pt x="354" y="918"/>
                </a:lnTo>
                <a:lnTo>
                  <a:pt x="360" y="962"/>
                </a:lnTo>
                <a:lnTo>
                  <a:pt x="366" y="998"/>
                </a:lnTo>
                <a:lnTo>
                  <a:pt x="374" y="1022"/>
                </a:lnTo>
                <a:lnTo>
                  <a:pt x="382" y="1034"/>
                </a:lnTo>
                <a:lnTo>
                  <a:pt x="390" y="1030"/>
                </a:lnTo>
                <a:lnTo>
                  <a:pt x="396" y="1016"/>
                </a:lnTo>
                <a:lnTo>
                  <a:pt x="402" y="990"/>
                </a:lnTo>
                <a:lnTo>
                  <a:pt x="408" y="954"/>
                </a:lnTo>
                <a:lnTo>
                  <a:pt x="414" y="910"/>
                </a:lnTo>
                <a:lnTo>
                  <a:pt x="418" y="858"/>
                </a:lnTo>
                <a:lnTo>
                  <a:pt x="424" y="800"/>
                </a:lnTo>
                <a:lnTo>
                  <a:pt x="428" y="736"/>
                </a:lnTo>
                <a:lnTo>
                  <a:pt x="432" y="668"/>
                </a:lnTo>
                <a:lnTo>
                  <a:pt x="436" y="600"/>
                </a:lnTo>
                <a:lnTo>
                  <a:pt x="440" y="528"/>
                </a:lnTo>
                <a:lnTo>
                  <a:pt x="444" y="458"/>
                </a:lnTo>
                <a:lnTo>
                  <a:pt x="448" y="386"/>
                </a:lnTo>
                <a:lnTo>
                  <a:pt x="452" y="318"/>
                </a:lnTo>
                <a:lnTo>
                  <a:pt x="456" y="254"/>
                </a:lnTo>
                <a:lnTo>
                  <a:pt x="462" y="194"/>
                </a:lnTo>
                <a:lnTo>
                  <a:pt x="466" y="140"/>
                </a:lnTo>
                <a:lnTo>
                  <a:pt x="472" y="92"/>
                </a:lnTo>
                <a:lnTo>
                  <a:pt x="478" y="54"/>
                </a:lnTo>
                <a:lnTo>
                  <a:pt x="484" y="24"/>
                </a:lnTo>
                <a:lnTo>
                  <a:pt x="492" y="6"/>
                </a:lnTo>
                <a:lnTo>
                  <a:pt x="500" y="0"/>
                </a:lnTo>
                <a:lnTo>
                  <a:pt x="506" y="6"/>
                </a:lnTo>
                <a:lnTo>
                  <a:pt x="514" y="26"/>
                </a:lnTo>
                <a:lnTo>
                  <a:pt x="520" y="54"/>
                </a:lnTo>
                <a:lnTo>
                  <a:pt x="526" y="94"/>
                </a:lnTo>
                <a:lnTo>
                  <a:pt x="532" y="140"/>
                </a:lnTo>
                <a:lnTo>
                  <a:pt x="536" y="194"/>
                </a:lnTo>
                <a:lnTo>
                  <a:pt x="542" y="254"/>
                </a:lnTo>
                <a:lnTo>
                  <a:pt x="546" y="320"/>
                </a:lnTo>
                <a:lnTo>
                  <a:pt x="550" y="388"/>
                </a:lnTo>
                <a:lnTo>
                  <a:pt x="554" y="458"/>
                </a:lnTo>
                <a:lnTo>
                  <a:pt x="558" y="528"/>
                </a:lnTo>
                <a:lnTo>
                  <a:pt x="562" y="598"/>
                </a:lnTo>
                <a:lnTo>
                  <a:pt x="566" y="668"/>
                </a:lnTo>
                <a:lnTo>
                  <a:pt x="570" y="734"/>
                </a:lnTo>
                <a:lnTo>
                  <a:pt x="574" y="798"/>
                </a:lnTo>
                <a:lnTo>
                  <a:pt x="578" y="854"/>
                </a:lnTo>
                <a:lnTo>
                  <a:pt x="584" y="906"/>
                </a:lnTo>
                <a:lnTo>
                  <a:pt x="590" y="950"/>
                </a:lnTo>
                <a:lnTo>
                  <a:pt x="596" y="986"/>
                </a:lnTo>
                <a:lnTo>
                  <a:pt x="602" y="1012"/>
                </a:lnTo>
                <a:lnTo>
                  <a:pt x="608" y="1026"/>
                </a:lnTo>
                <a:lnTo>
                  <a:pt x="616" y="1028"/>
                </a:lnTo>
                <a:lnTo>
                  <a:pt x="624" y="1016"/>
                </a:lnTo>
                <a:lnTo>
                  <a:pt x="632" y="992"/>
                </a:lnTo>
                <a:lnTo>
                  <a:pt x="638" y="958"/>
                </a:lnTo>
                <a:lnTo>
                  <a:pt x="644" y="912"/>
                </a:lnTo>
                <a:lnTo>
                  <a:pt x="650" y="860"/>
                </a:lnTo>
                <a:lnTo>
                  <a:pt x="654" y="800"/>
                </a:lnTo>
                <a:lnTo>
                  <a:pt x="658" y="736"/>
                </a:lnTo>
                <a:lnTo>
                  <a:pt x="664" y="668"/>
                </a:lnTo>
                <a:lnTo>
                  <a:pt x="668" y="598"/>
                </a:lnTo>
                <a:lnTo>
                  <a:pt x="672" y="528"/>
                </a:lnTo>
                <a:lnTo>
                  <a:pt x="676" y="458"/>
                </a:lnTo>
                <a:lnTo>
                  <a:pt x="680" y="392"/>
                </a:lnTo>
                <a:lnTo>
                  <a:pt x="684" y="328"/>
                </a:lnTo>
                <a:lnTo>
                  <a:pt x="690" y="270"/>
                </a:lnTo>
                <a:lnTo>
                  <a:pt x="694" y="220"/>
                </a:lnTo>
                <a:lnTo>
                  <a:pt x="700" y="176"/>
                </a:lnTo>
                <a:lnTo>
                  <a:pt x="704" y="142"/>
                </a:lnTo>
                <a:lnTo>
                  <a:pt x="712" y="118"/>
                </a:lnTo>
                <a:lnTo>
                  <a:pt x="718" y="106"/>
                </a:lnTo>
                <a:lnTo>
                  <a:pt x="726" y="108"/>
                </a:lnTo>
                <a:lnTo>
                  <a:pt x="734" y="124"/>
                </a:lnTo>
                <a:lnTo>
                  <a:pt x="740" y="152"/>
                </a:lnTo>
                <a:lnTo>
                  <a:pt x="748" y="190"/>
                </a:lnTo>
                <a:lnTo>
                  <a:pt x="754" y="236"/>
                </a:lnTo>
                <a:lnTo>
                  <a:pt x="758" y="288"/>
                </a:lnTo>
                <a:lnTo>
                  <a:pt x="764" y="346"/>
                </a:lnTo>
                <a:lnTo>
                  <a:pt x="768" y="406"/>
                </a:lnTo>
                <a:lnTo>
                  <a:pt x="772" y="468"/>
                </a:lnTo>
                <a:lnTo>
                  <a:pt x="776" y="528"/>
                </a:lnTo>
                <a:lnTo>
                  <a:pt x="780" y="588"/>
                </a:lnTo>
                <a:lnTo>
                  <a:pt x="784" y="644"/>
                </a:lnTo>
                <a:lnTo>
                  <a:pt x="788" y="694"/>
                </a:lnTo>
                <a:lnTo>
                  <a:pt x="792" y="738"/>
                </a:lnTo>
                <a:lnTo>
                  <a:pt x="798" y="774"/>
                </a:lnTo>
                <a:lnTo>
                  <a:pt x="802" y="802"/>
                </a:lnTo>
                <a:lnTo>
                  <a:pt x="808" y="820"/>
                </a:lnTo>
                <a:lnTo>
                  <a:pt x="814" y="826"/>
                </a:lnTo>
                <a:lnTo>
                  <a:pt x="822" y="818"/>
                </a:lnTo>
                <a:lnTo>
                  <a:pt x="830" y="794"/>
                </a:lnTo>
                <a:lnTo>
                  <a:pt x="838" y="760"/>
                </a:lnTo>
                <a:lnTo>
                  <a:pt x="844" y="718"/>
                </a:lnTo>
                <a:lnTo>
                  <a:pt x="850" y="670"/>
                </a:lnTo>
                <a:lnTo>
                  <a:pt x="854" y="622"/>
                </a:lnTo>
                <a:lnTo>
                  <a:pt x="858" y="574"/>
                </a:lnTo>
                <a:lnTo>
                  <a:pt x="862" y="528"/>
                </a:lnTo>
                <a:lnTo>
                  <a:pt x="868" y="486"/>
                </a:lnTo>
                <a:lnTo>
                  <a:pt x="872" y="450"/>
                </a:lnTo>
                <a:lnTo>
                  <a:pt x="876" y="424"/>
                </a:lnTo>
                <a:lnTo>
                  <a:pt x="880" y="406"/>
                </a:lnTo>
                <a:lnTo>
                  <a:pt x="886" y="398"/>
                </a:lnTo>
                <a:lnTo>
                  <a:pt x="892" y="402"/>
                </a:lnTo>
                <a:lnTo>
                  <a:pt x="898" y="420"/>
                </a:lnTo>
                <a:lnTo>
                  <a:pt x="904" y="444"/>
                </a:lnTo>
                <a:lnTo>
                  <a:pt x="910" y="468"/>
                </a:lnTo>
                <a:lnTo>
                  <a:pt x="916" y="492"/>
                </a:lnTo>
                <a:lnTo>
                  <a:pt x="918" y="510"/>
                </a:lnTo>
                <a:lnTo>
                  <a:pt x="920" y="518"/>
                </a:lnTo>
                <a:lnTo>
                  <a:pt x="924" y="522"/>
                </a:lnTo>
                <a:lnTo>
                  <a:pt x="926" y="526"/>
                </a:lnTo>
                <a:lnTo>
                  <a:pt x="928" y="526"/>
                </a:lnTo>
                <a:lnTo>
                  <a:pt x="930" y="528"/>
                </a:lnTo>
                <a:lnTo>
                  <a:pt x="932" y="528"/>
                </a:lnTo>
                <a:lnTo>
                  <a:pt x="938" y="528"/>
                </a:lnTo>
                <a:lnTo>
                  <a:pt x="952" y="528"/>
                </a:lnTo>
                <a:lnTo>
                  <a:pt x="968" y="528"/>
                </a:lnTo>
                <a:lnTo>
                  <a:pt x="980" y="528"/>
                </a:lnTo>
                <a:lnTo>
                  <a:pt x="986" y="528"/>
                </a:lnTo>
              </a:path>
            </a:pathLst>
          </a:custGeom>
          <a:noFill/>
          <a:ln w="19050" cap="flat" cmpd="sng">
            <a:solidFill>
              <a:srgbClr val="FF33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4" name="右矢印 153"/>
          <p:cNvSpPr/>
          <p:nvPr/>
        </p:nvSpPr>
        <p:spPr>
          <a:xfrm>
            <a:off x="528705" y="2203756"/>
            <a:ext cx="169012" cy="122711"/>
          </a:xfrm>
          <a:prstGeom prst="rightArrow">
            <a:avLst>
              <a:gd name="adj1" fmla="val 50000"/>
              <a:gd name="adj2" fmla="val 83637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52" name="Picture 4" descr="sspd20070712_4"/>
          <p:cNvPicPr preferRelativeResize="0"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58577" y="3384469"/>
            <a:ext cx="480217" cy="341133"/>
          </a:xfrm>
          <a:prstGeom prst="rect">
            <a:avLst/>
          </a:prstGeom>
          <a:noFill/>
        </p:spPr>
      </p:pic>
      <p:sp>
        <p:nvSpPr>
          <p:cNvPr id="207" name="二等辺三角形 206"/>
          <p:cNvSpPr/>
          <p:nvPr/>
        </p:nvSpPr>
        <p:spPr>
          <a:xfrm rot="5400000">
            <a:off x="5049942" y="3387755"/>
            <a:ext cx="454094" cy="391460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二等辺三角形 207"/>
          <p:cNvSpPr/>
          <p:nvPr/>
        </p:nvSpPr>
        <p:spPr>
          <a:xfrm rot="5400000">
            <a:off x="5980136" y="3385932"/>
            <a:ext cx="454094" cy="391460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正方形/長方形 208"/>
          <p:cNvSpPr/>
          <p:nvPr/>
        </p:nvSpPr>
        <p:spPr>
          <a:xfrm>
            <a:off x="5629446" y="3521739"/>
            <a:ext cx="195730" cy="13048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テキスト ボックス 222"/>
          <p:cNvSpPr txBox="1"/>
          <p:nvPr/>
        </p:nvSpPr>
        <p:spPr>
          <a:xfrm>
            <a:off x="4837950" y="3776355"/>
            <a:ext cx="9108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 b="1" dirty="0" smtClean="0">
                <a:latin typeface="Arial" pitchFamily="34" charset="0"/>
                <a:cs typeface="Arial" pitchFamily="34" charset="0"/>
              </a:rPr>
              <a:t>LNA-550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24" name="テキスト ボックス 223"/>
          <p:cNvSpPr txBox="1"/>
          <p:nvPr/>
        </p:nvSpPr>
        <p:spPr>
          <a:xfrm>
            <a:off x="5699986" y="3776355"/>
            <a:ext cx="9108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 b="1" dirty="0" smtClean="0">
                <a:latin typeface="Arial" pitchFamily="34" charset="0"/>
                <a:cs typeface="Arial" pitchFamily="34" charset="0"/>
              </a:rPr>
              <a:t>LNA-100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25" name="テキスト ボックス 224"/>
          <p:cNvSpPr txBox="1"/>
          <p:nvPr/>
        </p:nvSpPr>
        <p:spPr>
          <a:xfrm>
            <a:off x="4968259" y="2871352"/>
            <a:ext cx="14725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200" b="1" dirty="0" smtClean="0">
                <a:latin typeface="Arial" pitchFamily="34" charset="0"/>
                <a:cs typeface="Arial" pitchFamily="34" charset="0"/>
              </a:rPr>
              <a:t>3dB </a:t>
            </a:r>
            <a:r>
              <a:rPr lang="en-US" altLang="ja-JP" sz="1200" b="1" dirty="0" err="1" smtClean="0">
                <a:latin typeface="Arial" pitchFamily="34" charset="0"/>
                <a:cs typeface="Arial" pitchFamily="34" charset="0"/>
              </a:rPr>
              <a:t>Att</a:t>
            </a:r>
            <a:r>
              <a:rPr lang="en-US" altLang="ja-JP" sz="1200" b="1" dirty="0" smtClean="0">
                <a:latin typeface="Arial" pitchFamily="34" charset="0"/>
                <a:cs typeface="Arial" pitchFamily="34" charset="0"/>
              </a:rPr>
              <a:t> (B=3GHz</a:t>
            </a:r>
            <a:r>
              <a:rPr lang="en-US" altLang="ja-JP" sz="1400" b="1" dirty="0" smtClean="0">
                <a:latin typeface="Arial" pitchFamily="34" charset="0"/>
                <a:cs typeface="Arial" pitchFamily="34" charset="0"/>
              </a:rPr>
              <a:t>)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28" name="直線矢印コネクタ 227"/>
          <p:cNvCxnSpPr/>
          <p:nvPr/>
        </p:nvCxnSpPr>
        <p:spPr>
          <a:xfrm rot="16200000" flipH="1">
            <a:off x="5441222" y="3230308"/>
            <a:ext cx="324356" cy="163989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7" name="角丸四角形 366"/>
          <p:cNvSpPr/>
          <p:nvPr/>
        </p:nvSpPr>
        <p:spPr>
          <a:xfrm>
            <a:off x="4853597" y="2780254"/>
            <a:ext cx="1715786" cy="1417833"/>
          </a:xfrm>
          <a:prstGeom prst="roundRect">
            <a:avLst>
              <a:gd name="adj" fmla="val 11880"/>
            </a:avLst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テキスト ボックス 375"/>
          <p:cNvSpPr txBox="1"/>
          <p:nvPr/>
        </p:nvSpPr>
        <p:spPr>
          <a:xfrm>
            <a:off x="4755220" y="2403431"/>
            <a:ext cx="19768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6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Readout amplifier </a:t>
            </a:r>
            <a:endParaRPr kumimoji="1" lang="ja-JP" altLang="en-US" sz="16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5" name="テキスト ボックス 234"/>
          <p:cNvSpPr txBox="1"/>
          <p:nvPr/>
        </p:nvSpPr>
        <p:spPr>
          <a:xfrm>
            <a:off x="7840739" y="3445044"/>
            <a:ext cx="907845" cy="30777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</a:rPr>
              <a:t>Counter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Rectangle 72"/>
          <p:cNvSpPr>
            <a:spLocks noChangeArrowheads="1"/>
          </p:cNvSpPr>
          <p:nvPr/>
        </p:nvSpPr>
        <p:spPr bwMode="auto">
          <a:xfrm>
            <a:off x="0" y="313"/>
            <a:ext cx="9144000" cy="581581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spcBef>
                <a:spcPct val="30000"/>
              </a:spcBef>
            </a:pPr>
            <a:r>
              <a:rPr lang="en-US" altLang="ja-JP" sz="28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Afterpulse</a:t>
            </a: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-like phenomenon  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9" name="正方形/長方形 138"/>
          <p:cNvSpPr/>
          <p:nvPr/>
        </p:nvSpPr>
        <p:spPr>
          <a:xfrm>
            <a:off x="308332" y="800826"/>
            <a:ext cx="851667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000" dirty="0" smtClean="0">
                <a:solidFill>
                  <a:srgbClr val="FF0000"/>
                </a:solidFill>
              </a:rPr>
              <a:t>Back-reflected electronic pulses</a:t>
            </a:r>
            <a:r>
              <a:rPr lang="en-US" altLang="ja-JP" sz="2000" dirty="0" smtClean="0"/>
              <a:t> from the readout amplifier accumulate in the </a:t>
            </a:r>
            <a:r>
              <a:rPr lang="en-US" altLang="ja-JP" sz="2000" dirty="0" err="1" smtClean="0"/>
              <a:t>nano</a:t>
            </a:r>
            <a:r>
              <a:rPr lang="en-US" altLang="ja-JP" sz="2000" dirty="0" smtClean="0"/>
              <a:t>-wire. </a:t>
            </a:r>
            <a:endParaRPr lang="en-US" altLang="ja-JP" sz="2000" dirty="0"/>
          </a:p>
        </p:txBody>
      </p:sp>
      <p:sp>
        <p:nvSpPr>
          <p:cNvPr id="570" name="正方形/長方形 569"/>
          <p:cNvSpPr/>
          <p:nvPr/>
        </p:nvSpPr>
        <p:spPr>
          <a:xfrm>
            <a:off x="865821" y="2811055"/>
            <a:ext cx="1109136" cy="163108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正方形/長方形 570"/>
          <p:cNvSpPr/>
          <p:nvPr/>
        </p:nvSpPr>
        <p:spPr>
          <a:xfrm>
            <a:off x="1024110" y="2992582"/>
            <a:ext cx="782920" cy="131906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正方形/長方形 571"/>
          <p:cNvSpPr/>
          <p:nvPr/>
        </p:nvSpPr>
        <p:spPr>
          <a:xfrm>
            <a:off x="1258579" y="3859481"/>
            <a:ext cx="326217" cy="438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正方形/長方形 9"/>
          <p:cNvSpPr/>
          <p:nvPr/>
        </p:nvSpPr>
        <p:spPr>
          <a:xfrm>
            <a:off x="1128093" y="3729731"/>
            <a:ext cx="549335" cy="15384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74" name="グループ化 134"/>
          <p:cNvGrpSpPr/>
          <p:nvPr/>
        </p:nvGrpSpPr>
        <p:grpSpPr>
          <a:xfrm>
            <a:off x="2410065" y="4407538"/>
            <a:ext cx="326217" cy="134169"/>
            <a:chOff x="4211960" y="5852160"/>
            <a:chExt cx="411246" cy="169128"/>
          </a:xfrm>
        </p:grpSpPr>
        <p:cxnSp>
          <p:nvCxnSpPr>
            <p:cNvPr id="575" name="直線コネクタ 574"/>
            <p:cNvCxnSpPr/>
            <p:nvPr/>
          </p:nvCxnSpPr>
          <p:spPr>
            <a:xfrm>
              <a:off x="4213555" y="5852160"/>
              <a:ext cx="409651" cy="7315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6" name="直線コネクタ 575"/>
            <p:cNvCxnSpPr/>
            <p:nvPr/>
          </p:nvCxnSpPr>
          <p:spPr>
            <a:xfrm rot="5400000">
              <a:off x="4175956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7" name="直線コネクタ 576"/>
            <p:cNvCxnSpPr/>
            <p:nvPr/>
          </p:nvCxnSpPr>
          <p:spPr>
            <a:xfrm rot="5400000">
              <a:off x="4247964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直線コネクタ 577"/>
            <p:cNvCxnSpPr/>
            <p:nvPr/>
          </p:nvCxnSpPr>
          <p:spPr>
            <a:xfrm rot="5400000">
              <a:off x="4319972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9" name="直線コネクタ 578"/>
            <p:cNvCxnSpPr/>
            <p:nvPr/>
          </p:nvCxnSpPr>
          <p:spPr>
            <a:xfrm rot="5400000">
              <a:off x="4391980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0" name="直線コネクタ 579"/>
            <p:cNvCxnSpPr/>
            <p:nvPr/>
          </p:nvCxnSpPr>
          <p:spPr>
            <a:xfrm rot="5400000">
              <a:off x="4463988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1" name="グループ化 580"/>
          <p:cNvGrpSpPr/>
          <p:nvPr/>
        </p:nvGrpSpPr>
        <p:grpSpPr>
          <a:xfrm>
            <a:off x="2476076" y="3591900"/>
            <a:ext cx="164386" cy="805019"/>
            <a:chOff x="2767698" y="2437047"/>
            <a:chExt cx="162208" cy="587190"/>
          </a:xfrm>
        </p:grpSpPr>
        <p:grpSp>
          <p:nvGrpSpPr>
            <p:cNvPr id="582" name="グループ化 110"/>
            <p:cNvGrpSpPr/>
            <p:nvPr/>
          </p:nvGrpSpPr>
          <p:grpSpPr>
            <a:xfrm rot="16200000">
              <a:off x="2751495" y="2642610"/>
              <a:ext cx="194614" cy="162208"/>
              <a:chOff x="4556658" y="3649968"/>
              <a:chExt cx="214792" cy="179026"/>
            </a:xfrm>
          </p:grpSpPr>
          <p:grpSp>
            <p:nvGrpSpPr>
              <p:cNvPr id="585" name="グループ化 54"/>
              <p:cNvGrpSpPr/>
              <p:nvPr/>
            </p:nvGrpSpPr>
            <p:grpSpPr>
              <a:xfrm>
                <a:off x="4610073" y="3653353"/>
                <a:ext cx="65942" cy="168639"/>
                <a:chOff x="4610073" y="3653353"/>
                <a:chExt cx="65942" cy="168639"/>
              </a:xfrm>
            </p:grpSpPr>
            <p:cxnSp>
              <p:nvCxnSpPr>
                <p:cNvPr id="592" name="直線コネクタ 591"/>
                <p:cNvCxnSpPr/>
                <p:nvPr/>
              </p:nvCxnSpPr>
              <p:spPr>
                <a:xfrm rot="16200000" flipH="1">
                  <a:off x="4575102" y="3721080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3" name="直線コネクタ 119"/>
                <p:cNvCxnSpPr/>
                <p:nvPr/>
              </p:nvCxnSpPr>
              <p:spPr>
                <a:xfrm rot="5400000">
                  <a:off x="4544030" y="3719396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86" name="直線コネクタ 585"/>
              <p:cNvCxnSpPr/>
              <p:nvPr/>
            </p:nvCxnSpPr>
            <p:spPr>
              <a:xfrm rot="16200000" flipH="1">
                <a:off x="4643623" y="3721065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直線コネクタ 586"/>
              <p:cNvCxnSpPr/>
              <p:nvPr/>
            </p:nvCxnSpPr>
            <p:spPr>
              <a:xfrm rot="5400000">
                <a:off x="4609281" y="3728082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8" name="グループ化 59"/>
              <p:cNvGrpSpPr/>
              <p:nvPr/>
            </p:nvGrpSpPr>
            <p:grpSpPr>
              <a:xfrm>
                <a:off x="4556658" y="3649968"/>
                <a:ext cx="52665" cy="168638"/>
                <a:chOff x="4623350" y="3653354"/>
                <a:chExt cx="52665" cy="168638"/>
              </a:xfrm>
            </p:grpSpPr>
            <p:cxnSp>
              <p:nvCxnSpPr>
                <p:cNvPr id="590" name="直線コネクタ 589"/>
                <p:cNvCxnSpPr/>
                <p:nvPr/>
              </p:nvCxnSpPr>
              <p:spPr>
                <a:xfrm rot="16200000" flipH="1">
                  <a:off x="4575102" y="3721080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1" name="直線コネクタ 590"/>
                <p:cNvCxnSpPr/>
                <p:nvPr/>
              </p:nvCxnSpPr>
              <p:spPr>
                <a:xfrm rot="5400000">
                  <a:off x="4584302" y="3692402"/>
                  <a:ext cx="99690" cy="2159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89" name="直線コネクタ 588"/>
              <p:cNvCxnSpPr/>
              <p:nvPr/>
            </p:nvCxnSpPr>
            <p:spPr>
              <a:xfrm rot="5400000">
                <a:off x="4714772" y="3769513"/>
                <a:ext cx="88808" cy="2454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3" name="直線コネクタ 582"/>
            <p:cNvCxnSpPr/>
            <p:nvPr/>
          </p:nvCxnSpPr>
          <p:spPr>
            <a:xfrm rot="5400000" flipH="1" flipV="1">
              <a:off x="2761180" y="2534912"/>
              <a:ext cx="19573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4" name="直線コネクタ 583"/>
            <p:cNvCxnSpPr/>
            <p:nvPr/>
          </p:nvCxnSpPr>
          <p:spPr>
            <a:xfrm rot="5400000" flipH="1" flipV="1">
              <a:off x="2761180" y="2926372"/>
              <a:ext cx="19573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4" name="テキスト ボックス 593"/>
          <p:cNvSpPr txBox="1"/>
          <p:nvPr/>
        </p:nvSpPr>
        <p:spPr>
          <a:xfrm>
            <a:off x="2568298" y="3916592"/>
            <a:ext cx="5709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</a:rPr>
              <a:t>50 </a:t>
            </a:r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  <a:sym typeface="Symbol"/>
              </a:rPr>
              <a:t>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95" name="テキスト ボックス 594"/>
          <p:cNvSpPr txBox="1"/>
          <p:nvPr/>
        </p:nvSpPr>
        <p:spPr>
          <a:xfrm>
            <a:off x="738602" y="1984612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400" b="1" dirty="0" smtClean="0">
                <a:solidFill>
                  <a:srgbClr val="CC6600"/>
                </a:solidFill>
                <a:latin typeface="Arial" pitchFamily="34" charset="0"/>
                <a:cs typeface="Arial" pitchFamily="34" charset="0"/>
              </a:rPr>
              <a:t>Optical fiber </a:t>
            </a:r>
          </a:p>
        </p:txBody>
      </p:sp>
      <p:sp>
        <p:nvSpPr>
          <p:cNvPr id="596" name="テキスト ボックス 595"/>
          <p:cNvSpPr txBox="1"/>
          <p:nvPr/>
        </p:nvSpPr>
        <p:spPr>
          <a:xfrm>
            <a:off x="977146" y="4459979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800" b="1" dirty="0" smtClean="0">
                <a:latin typeface="Arial" pitchFamily="34" charset="0"/>
                <a:cs typeface="Arial" pitchFamily="34" charset="0"/>
              </a:rPr>
              <a:t>SSPD </a:t>
            </a:r>
          </a:p>
        </p:txBody>
      </p:sp>
      <p:cxnSp>
        <p:nvCxnSpPr>
          <p:cNvPr id="597" name="直線コネクタ 596"/>
          <p:cNvCxnSpPr/>
          <p:nvPr/>
        </p:nvCxnSpPr>
        <p:spPr>
          <a:xfrm rot="10800000">
            <a:off x="1576384" y="3587118"/>
            <a:ext cx="6565981" cy="792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8" name="グループ化 597"/>
          <p:cNvGrpSpPr/>
          <p:nvPr/>
        </p:nvGrpSpPr>
        <p:grpSpPr>
          <a:xfrm>
            <a:off x="2140915" y="1877879"/>
            <a:ext cx="1755609" cy="1457463"/>
            <a:chOff x="1919192" y="1803737"/>
            <a:chExt cx="1755609" cy="1457463"/>
          </a:xfrm>
        </p:grpSpPr>
        <p:grpSp>
          <p:nvGrpSpPr>
            <p:cNvPr id="599" name="グループ化 54"/>
            <p:cNvGrpSpPr/>
            <p:nvPr/>
          </p:nvGrpSpPr>
          <p:grpSpPr>
            <a:xfrm>
              <a:off x="2880008" y="2187250"/>
              <a:ext cx="92705" cy="144276"/>
              <a:chOff x="4610073" y="3653353"/>
              <a:chExt cx="65942" cy="168639"/>
            </a:xfrm>
          </p:grpSpPr>
          <p:cxnSp>
            <p:nvCxnSpPr>
              <p:cNvPr id="614" name="直線コネクタ 613"/>
              <p:cNvCxnSpPr/>
              <p:nvPr/>
            </p:nvCxnSpPr>
            <p:spPr>
              <a:xfrm rot="16200000" flipH="1">
                <a:off x="4575102" y="3721080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5" name="直線コネクタ 614"/>
              <p:cNvCxnSpPr/>
              <p:nvPr/>
            </p:nvCxnSpPr>
            <p:spPr>
              <a:xfrm rot="5400000">
                <a:off x="4544030" y="3719396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00" name="直線コネクタ 599"/>
            <p:cNvCxnSpPr/>
            <p:nvPr/>
          </p:nvCxnSpPr>
          <p:spPr>
            <a:xfrm rot="16200000" flipH="1">
              <a:off x="2973043" y="2235585"/>
              <a:ext cx="142835" cy="4902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直線コネクタ 600"/>
            <p:cNvCxnSpPr/>
            <p:nvPr/>
          </p:nvCxnSpPr>
          <p:spPr>
            <a:xfrm rot="5400000">
              <a:off x="2924764" y="2241588"/>
              <a:ext cx="142835" cy="4902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02" name="グループ化 59"/>
            <p:cNvGrpSpPr/>
            <p:nvPr/>
          </p:nvGrpSpPr>
          <p:grpSpPr>
            <a:xfrm>
              <a:off x="2804845" y="2184354"/>
              <a:ext cx="74039" cy="144275"/>
              <a:chOff x="4623350" y="3653354"/>
              <a:chExt cx="52665" cy="168638"/>
            </a:xfrm>
          </p:grpSpPr>
          <p:cxnSp>
            <p:nvCxnSpPr>
              <p:cNvPr id="612" name="直線コネクタ 611"/>
              <p:cNvCxnSpPr/>
              <p:nvPr/>
            </p:nvCxnSpPr>
            <p:spPr>
              <a:xfrm rot="16200000" flipH="1">
                <a:off x="4575102" y="3721080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3" name="直線コネクタ 612"/>
              <p:cNvCxnSpPr/>
              <p:nvPr/>
            </p:nvCxnSpPr>
            <p:spPr>
              <a:xfrm rot="5400000">
                <a:off x="4584302" y="3692402"/>
                <a:ext cx="99690" cy="2159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03" name="直線コネクタ 602"/>
            <p:cNvCxnSpPr/>
            <p:nvPr/>
          </p:nvCxnSpPr>
          <p:spPr>
            <a:xfrm rot="5400000">
              <a:off x="3051565" y="2279874"/>
              <a:ext cx="75978" cy="34511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直線コネクタ 603"/>
            <p:cNvCxnSpPr/>
            <p:nvPr/>
          </p:nvCxnSpPr>
          <p:spPr>
            <a:xfrm>
              <a:off x="3106150" y="2251384"/>
              <a:ext cx="267643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5" name="テキスト ボックス 604"/>
            <p:cNvSpPr txBox="1"/>
            <p:nvPr/>
          </p:nvSpPr>
          <p:spPr>
            <a:xfrm>
              <a:off x="2581319" y="2345664"/>
              <a:ext cx="76976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</a:rPr>
                <a:t>100 k</a:t>
              </a:r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  <a:sym typeface="Symbol"/>
                </a:rPr>
                <a:t></a:t>
              </a:r>
              <a:endParaRPr kumimoji="1" lang="ja-JP" altLang="en-US" sz="1400" b="1" dirty="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06" name="グループ化 46"/>
            <p:cNvGrpSpPr/>
            <p:nvPr/>
          </p:nvGrpSpPr>
          <p:grpSpPr>
            <a:xfrm>
              <a:off x="2199412" y="2093379"/>
              <a:ext cx="326217" cy="326217"/>
              <a:chOff x="3851920" y="3645024"/>
              <a:chExt cx="360040" cy="360040"/>
            </a:xfrm>
          </p:grpSpPr>
          <p:sp>
            <p:nvSpPr>
              <p:cNvPr id="610" name="円/楕円 609"/>
              <p:cNvSpPr/>
              <p:nvPr/>
            </p:nvSpPr>
            <p:spPr>
              <a:xfrm>
                <a:off x="3851920" y="3645024"/>
                <a:ext cx="360040" cy="36004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611" name="直線矢印コネクタ 39"/>
              <p:cNvCxnSpPr/>
              <p:nvPr/>
            </p:nvCxnSpPr>
            <p:spPr>
              <a:xfrm rot="5400000">
                <a:off x="3928575" y="3715410"/>
                <a:ext cx="216024" cy="216024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07" name="直線コネクタ 606"/>
            <p:cNvCxnSpPr/>
            <p:nvPr/>
          </p:nvCxnSpPr>
          <p:spPr>
            <a:xfrm>
              <a:off x="2525083" y="2260464"/>
              <a:ext cx="259214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8" name="直線コネクタ 607"/>
            <p:cNvCxnSpPr/>
            <p:nvPr/>
          </p:nvCxnSpPr>
          <p:spPr>
            <a:xfrm rot="16200000" flipV="1">
              <a:off x="2870884" y="2751954"/>
              <a:ext cx="1012973" cy="551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9" name="テキスト ボックス 608"/>
            <p:cNvSpPr txBox="1"/>
            <p:nvPr/>
          </p:nvSpPr>
          <p:spPr>
            <a:xfrm>
              <a:off x="1919192" y="1803737"/>
              <a:ext cx="175560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</a:rPr>
                <a:t>DC voltage source</a:t>
              </a:r>
              <a:endParaRPr kumimoji="1" lang="ja-JP" altLang="en-US" sz="1400" b="1" dirty="0"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617" name="グループ化 34"/>
          <p:cNvGrpSpPr/>
          <p:nvPr/>
        </p:nvGrpSpPr>
        <p:grpSpPr>
          <a:xfrm rot="16200000">
            <a:off x="3445214" y="3337862"/>
            <a:ext cx="315037" cy="343816"/>
            <a:chOff x="4499992" y="5085184"/>
            <a:chExt cx="470342" cy="504056"/>
          </a:xfrm>
          <a:solidFill>
            <a:schemeClr val="accent2">
              <a:lumMod val="20000"/>
              <a:lumOff val="80000"/>
            </a:schemeClr>
          </a:solidFill>
        </p:grpSpPr>
        <p:sp>
          <p:nvSpPr>
            <p:cNvPr id="618" name="正方形/長方形 617"/>
            <p:cNvSpPr/>
            <p:nvPr/>
          </p:nvSpPr>
          <p:spPr>
            <a:xfrm>
              <a:off x="4499992" y="5085184"/>
              <a:ext cx="216024" cy="504056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9" name="正方形/長方形 618"/>
            <p:cNvSpPr/>
            <p:nvPr/>
          </p:nvSpPr>
          <p:spPr>
            <a:xfrm rot="5400000">
              <a:off x="4628216" y="5100976"/>
              <a:ext cx="213893" cy="4703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正方形/長方形 619"/>
            <p:cNvSpPr/>
            <p:nvPr/>
          </p:nvSpPr>
          <p:spPr>
            <a:xfrm>
              <a:off x="4540355" y="5166003"/>
              <a:ext cx="140033" cy="323271"/>
            </a:xfrm>
            <a:prstGeom prst="rect">
              <a:avLst/>
            </a:prstGeom>
            <a:grpFill/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21" name="Freeform 416"/>
          <p:cNvSpPr>
            <a:spLocks noChangeAspect="1"/>
          </p:cNvSpPr>
          <p:nvPr/>
        </p:nvSpPr>
        <p:spPr bwMode="auto">
          <a:xfrm>
            <a:off x="2619548" y="3377819"/>
            <a:ext cx="213525" cy="20147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622" name="Freeform 416"/>
          <p:cNvSpPr>
            <a:spLocks noChangeAspect="1"/>
          </p:cNvSpPr>
          <p:nvPr/>
        </p:nvSpPr>
        <p:spPr bwMode="auto">
          <a:xfrm>
            <a:off x="3158992" y="3377819"/>
            <a:ext cx="213525" cy="20147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623" name="Freeform 416"/>
          <p:cNvSpPr>
            <a:spLocks noChangeAspect="1"/>
          </p:cNvSpPr>
          <p:nvPr/>
        </p:nvSpPr>
        <p:spPr bwMode="auto">
          <a:xfrm>
            <a:off x="3927817" y="3386927"/>
            <a:ext cx="213525" cy="20147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624" name="Freeform 416"/>
          <p:cNvSpPr>
            <a:spLocks noChangeAspect="1"/>
          </p:cNvSpPr>
          <p:nvPr/>
        </p:nvSpPr>
        <p:spPr bwMode="auto">
          <a:xfrm>
            <a:off x="6813056" y="3048709"/>
            <a:ext cx="213525" cy="545491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626" name="Freeform 416"/>
          <p:cNvSpPr>
            <a:spLocks noChangeAspect="1"/>
          </p:cNvSpPr>
          <p:nvPr/>
        </p:nvSpPr>
        <p:spPr bwMode="auto">
          <a:xfrm>
            <a:off x="7354793" y="3044053"/>
            <a:ext cx="213525" cy="545491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627" name="Freeform 416"/>
          <p:cNvSpPr>
            <a:spLocks noChangeAspect="1"/>
          </p:cNvSpPr>
          <p:nvPr/>
        </p:nvSpPr>
        <p:spPr bwMode="auto">
          <a:xfrm>
            <a:off x="4495842" y="3384952"/>
            <a:ext cx="213525" cy="201477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800080">
              <a:alpha val="50000"/>
            </a:srgbClr>
          </a:solidFill>
          <a:ln w="31750">
            <a:solidFill>
              <a:srgbClr val="80008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628" name="フリーフォーム 627"/>
          <p:cNvSpPr/>
          <p:nvPr/>
        </p:nvSpPr>
        <p:spPr>
          <a:xfrm>
            <a:off x="724394" y="2268187"/>
            <a:ext cx="676894" cy="1140036"/>
          </a:xfrm>
          <a:custGeom>
            <a:avLst/>
            <a:gdLst>
              <a:gd name="connsiteX0" fmla="*/ 676894 w 676894"/>
              <a:gd name="connsiteY0" fmla="*/ 1211283 h 1211283"/>
              <a:gd name="connsiteX1" fmla="*/ 558141 w 676894"/>
              <a:gd name="connsiteY1" fmla="*/ 213756 h 1211283"/>
              <a:gd name="connsiteX2" fmla="*/ 0 w 676894"/>
              <a:gd name="connsiteY2" fmla="*/ 0 h 121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6894" h="1211283">
                <a:moveTo>
                  <a:pt x="676894" y="1211283"/>
                </a:moveTo>
                <a:cubicBezTo>
                  <a:pt x="673925" y="813459"/>
                  <a:pt x="670957" y="415636"/>
                  <a:pt x="558141" y="213756"/>
                </a:cubicBezTo>
                <a:cubicBezTo>
                  <a:pt x="445325" y="11876"/>
                  <a:pt x="222662" y="5938"/>
                  <a:pt x="0" y="0"/>
                </a:cubicBezTo>
              </a:path>
            </a:pathLst>
          </a:custGeom>
          <a:ln w="28575">
            <a:solidFill>
              <a:srgbClr val="CC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Freeform 104"/>
          <p:cNvSpPr>
            <a:spLocks noChangeAspect="1"/>
          </p:cNvSpPr>
          <p:nvPr/>
        </p:nvSpPr>
        <p:spPr bwMode="auto">
          <a:xfrm>
            <a:off x="159936" y="2148151"/>
            <a:ext cx="325654" cy="230388"/>
          </a:xfrm>
          <a:custGeom>
            <a:avLst/>
            <a:gdLst/>
            <a:ahLst/>
            <a:cxnLst>
              <a:cxn ang="0">
                <a:pos x="20" y="528"/>
              </a:cxn>
              <a:cxn ang="0">
                <a:pos x="58" y="528"/>
              </a:cxn>
              <a:cxn ang="0">
                <a:pos x="62" y="526"/>
              </a:cxn>
              <a:cxn ang="0">
                <a:pos x="70" y="510"/>
              </a:cxn>
              <a:cxn ang="0">
                <a:pos x="82" y="450"/>
              </a:cxn>
              <a:cxn ang="0">
                <a:pos x="100" y="384"/>
              </a:cxn>
              <a:cxn ang="0">
                <a:pos x="116" y="400"/>
              </a:cxn>
              <a:cxn ang="0">
                <a:pos x="128" y="488"/>
              </a:cxn>
              <a:cxn ang="0">
                <a:pos x="140" y="630"/>
              </a:cxn>
              <a:cxn ang="0">
                <a:pos x="156" y="774"/>
              </a:cxn>
              <a:cxn ang="0">
                <a:pos x="180" y="840"/>
              </a:cxn>
              <a:cxn ang="0">
                <a:pos x="198" y="786"/>
              </a:cxn>
              <a:cxn ang="0">
                <a:pos x="212" y="648"/>
              </a:cxn>
              <a:cxn ang="0">
                <a:pos x="224" y="466"/>
              </a:cxn>
              <a:cxn ang="0">
                <a:pos x="238" y="282"/>
              </a:cxn>
              <a:cxn ang="0">
                <a:pos x="256" y="142"/>
              </a:cxn>
              <a:cxn ang="0">
                <a:pos x="278" y="96"/>
              </a:cxn>
              <a:cxn ang="0">
                <a:pos x="298" y="168"/>
              </a:cxn>
              <a:cxn ang="0">
                <a:pos x="312" y="324"/>
              </a:cxn>
              <a:cxn ang="0">
                <a:pos x="326" y="528"/>
              </a:cxn>
              <a:cxn ang="0">
                <a:pos x="338" y="738"/>
              </a:cxn>
              <a:cxn ang="0">
                <a:pos x="354" y="918"/>
              </a:cxn>
              <a:cxn ang="0">
                <a:pos x="374" y="1022"/>
              </a:cxn>
              <a:cxn ang="0">
                <a:pos x="396" y="1016"/>
              </a:cxn>
              <a:cxn ang="0">
                <a:pos x="414" y="910"/>
              </a:cxn>
              <a:cxn ang="0">
                <a:pos x="428" y="736"/>
              </a:cxn>
              <a:cxn ang="0">
                <a:pos x="440" y="528"/>
              </a:cxn>
              <a:cxn ang="0">
                <a:pos x="452" y="318"/>
              </a:cxn>
              <a:cxn ang="0">
                <a:pos x="466" y="140"/>
              </a:cxn>
              <a:cxn ang="0">
                <a:pos x="484" y="24"/>
              </a:cxn>
              <a:cxn ang="0">
                <a:pos x="506" y="6"/>
              </a:cxn>
              <a:cxn ang="0">
                <a:pos x="526" y="94"/>
              </a:cxn>
              <a:cxn ang="0">
                <a:pos x="542" y="254"/>
              </a:cxn>
              <a:cxn ang="0">
                <a:pos x="554" y="458"/>
              </a:cxn>
              <a:cxn ang="0">
                <a:pos x="566" y="668"/>
              </a:cxn>
              <a:cxn ang="0">
                <a:pos x="578" y="854"/>
              </a:cxn>
              <a:cxn ang="0">
                <a:pos x="596" y="986"/>
              </a:cxn>
              <a:cxn ang="0">
                <a:pos x="616" y="1028"/>
              </a:cxn>
              <a:cxn ang="0">
                <a:pos x="638" y="958"/>
              </a:cxn>
              <a:cxn ang="0">
                <a:pos x="654" y="800"/>
              </a:cxn>
              <a:cxn ang="0">
                <a:pos x="668" y="598"/>
              </a:cxn>
              <a:cxn ang="0">
                <a:pos x="680" y="392"/>
              </a:cxn>
              <a:cxn ang="0">
                <a:pos x="694" y="220"/>
              </a:cxn>
              <a:cxn ang="0">
                <a:pos x="712" y="118"/>
              </a:cxn>
              <a:cxn ang="0">
                <a:pos x="734" y="124"/>
              </a:cxn>
              <a:cxn ang="0">
                <a:pos x="754" y="236"/>
              </a:cxn>
              <a:cxn ang="0">
                <a:pos x="768" y="406"/>
              </a:cxn>
              <a:cxn ang="0">
                <a:pos x="780" y="588"/>
              </a:cxn>
              <a:cxn ang="0">
                <a:pos x="792" y="738"/>
              </a:cxn>
              <a:cxn ang="0">
                <a:pos x="808" y="820"/>
              </a:cxn>
              <a:cxn ang="0">
                <a:pos x="830" y="794"/>
              </a:cxn>
              <a:cxn ang="0">
                <a:pos x="850" y="670"/>
              </a:cxn>
              <a:cxn ang="0">
                <a:pos x="862" y="528"/>
              </a:cxn>
              <a:cxn ang="0">
                <a:pos x="876" y="424"/>
              </a:cxn>
              <a:cxn ang="0">
                <a:pos x="892" y="402"/>
              </a:cxn>
              <a:cxn ang="0">
                <a:pos x="910" y="468"/>
              </a:cxn>
              <a:cxn ang="0">
                <a:pos x="920" y="518"/>
              </a:cxn>
              <a:cxn ang="0">
                <a:pos x="928" y="526"/>
              </a:cxn>
              <a:cxn ang="0">
                <a:pos x="938" y="528"/>
              </a:cxn>
              <a:cxn ang="0">
                <a:pos x="980" y="528"/>
              </a:cxn>
            </a:cxnLst>
            <a:rect l="0" t="0" r="r" b="b"/>
            <a:pathLst>
              <a:path w="986" h="1034">
                <a:moveTo>
                  <a:pt x="0" y="528"/>
                </a:moveTo>
                <a:lnTo>
                  <a:pt x="6" y="528"/>
                </a:lnTo>
                <a:lnTo>
                  <a:pt x="20" y="528"/>
                </a:lnTo>
                <a:lnTo>
                  <a:pt x="36" y="528"/>
                </a:lnTo>
                <a:lnTo>
                  <a:pt x="50" y="528"/>
                </a:lnTo>
                <a:lnTo>
                  <a:pt x="58" y="528"/>
                </a:lnTo>
                <a:lnTo>
                  <a:pt x="58" y="528"/>
                </a:lnTo>
                <a:lnTo>
                  <a:pt x="60" y="528"/>
                </a:lnTo>
                <a:lnTo>
                  <a:pt x="62" y="526"/>
                </a:lnTo>
                <a:lnTo>
                  <a:pt x="64" y="522"/>
                </a:lnTo>
                <a:lnTo>
                  <a:pt x="68" y="518"/>
                </a:lnTo>
                <a:lnTo>
                  <a:pt x="70" y="510"/>
                </a:lnTo>
                <a:lnTo>
                  <a:pt x="72" y="500"/>
                </a:lnTo>
                <a:lnTo>
                  <a:pt x="78" y="478"/>
                </a:lnTo>
                <a:lnTo>
                  <a:pt x="82" y="450"/>
                </a:lnTo>
                <a:lnTo>
                  <a:pt x="88" y="422"/>
                </a:lnTo>
                <a:lnTo>
                  <a:pt x="94" y="400"/>
                </a:lnTo>
                <a:lnTo>
                  <a:pt x="100" y="384"/>
                </a:lnTo>
                <a:lnTo>
                  <a:pt x="106" y="380"/>
                </a:lnTo>
                <a:lnTo>
                  <a:pt x="110" y="386"/>
                </a:lnTo>
                <a:lnTo>
                  <a:pt x="116" y="400"/>
                </a:lnTo>
                <a:lnTo>
                  <a:pt x="120" y="422"/>
                </a:lnTo>
                <a:lnTo>
                  <a:pt x="124" y="452"/>
                </a:lnTo>
                <a:lnTo>
                  <a:pt x="128" y="488"/>
                </a:lnTo>
                <a:lnTo>
                  <a:pt x="132" y="528"/>
                </a:lnTo>
                <a:lnTo>
                  <a:pt x="136" y="578"/>
                </a:lnTo>
                <a:lnTo>
                  <a:pt x="140" y="630"/>
                </a:lnTo>
                <a:lnTo>
                  <a:pt x="144" y="682"/>
                </a:lnTo>
                <a:lnTo>
                  <a:pt x="150" y="730"/>
                </a:lnTo>
                <a:lnTo>
                  <a:pt x="156" y="774"/>
                </a:lnTo>
                <a:lnTo>
                  <a:pt x="164" y="810"/>
                </a:lnTo>
                <a:lnTo>
                  <a:pt x="174" y="834"/>
                </a:lnTo>
                <a:lnTo>
                  <a:pt x="180" y="840"/>
                </a:lnTo>
                <a:lnTo>
                  <a:pt x="186" y="834"/>
                </a:lnTo>
                <a:lnTo>
                  <a:pt x="192" y="816"/>
                </a:lnTo>
                <a:lnTo>
                  <a:pt x="198" y="786"/>
                </a:lnTo>
                <a:lnTo>
                  <a:pt x="204" y="748"/>
                </a:lnTo>
                <a:lnTo>
                  <a:pt x="208" y="700"/>
                </a:lnTo>
                <a:lnTo>
                  <a:pt x="212" y="648"/>
                </a:lnTo>
                <a:lnTo>
                  <a:pt x="216" y="590"/>
                </a:lnTo>
                <a:lnTo>
                  <a:pt x="220" y="528"/>
                </a:lnTo>
                <a:lnTo>
                  <a:pt x="224" y="466"/>
                </a:lnTo>
                <a:lnTo>
                  <a:pt x="228" y="402"/>
                </a:lnTo>
                <a:lnTo>
                  <a:pt x="234" y="340"/>
                </a:lnTo>
                <a:lnTo>
                  <a:pt x="238" y="282"/>
                </a:lnTo>
                <a:lnTo>
                  <a:pt x="244" y="228"/>
                </a:lnTo>
                <a:lnTo>
                  <a:pt x="250" y="180"/>
                </a:lnTo>
                <a:lnTo>
                  <a:pt x="256" y="142"/>
                </a:lnTo>
                <a:lnTo>
                  <a:pt x="264" y="114"/>
                </a:lnTo>
                <a:lnTo>
                  <a:pt x="272" y="98"/>
                </a:lnTo>
                <a:lnTo>
                  <a:pt x="278" y="96"/>
                </a:lnTo>
                <a:lnTo>
                  <a:pt x="286" y="108"/>
                </a:lnTo>
                <a:lnTo>
                  <a:pt x="292" y="134"/>
                </a:lnTo>
                <a:lnTo>
                  <a:pt x="298" y="168"/>
                </a:lnTo>
                <a:lnTo>
                  <a:pt x="304" y="214"/>
                </a:lnTo>
                <a:lnTo>
                  <a:pt x="308" y="266"/>
                </a:lnTo>
                <a:lnTo>
                  <a:pt x="312" y="324"/>
                </a:lnTo>
                <a:lnTo>
                  <a:pt x="318" y="390"/>
                </a:lnTo>
                <a:lnTo>
                  <a:pt x="322" y="458"/>
                </a:lnTo>
                <a:lnTo>
                  <a:pt x="326" y="528"/>
                </a:lnTo>
                <a:lnTo>
                  <a:pt x="330" y="600"/>
                </a:lnTo>
                <a:lnTo>
                  <a:pt x="334" y="670"/>
                </a:lnTo>
                <a:lnTo>
                  <a:pt x="338" y="738"/>
                </a:lnTo>
                <a:lnTo>
                  <a:pt x="344" y="804"/>
                </a:lnTo>
                <a:lnTo>
                  <a:pt x="348" y="864"/>
                </a:lnTo>
                <a:lnTo>
                  <a:pt x="354" y="918"/>
                </a:lnTo>
                <a:lnTo>
                  <a:pt x="360" y="962"/>
                </a:lnTo>
                <a:lnTo>
                  <a:pt x="366" y="998"/>
                </a:lnTo>
                <a:lnTo>
                  <a:pt x="374" y="1022"/>
                </a:lnTo>
                <a:lnTo>
                  <a:pt x="382" y="1034"/>
                </a:lnTo>
                <a:lnTo>
                  <a:pt x="390" y="1030"/>
                </a:lnTo>
                <a:lnTo>
                  <a:pt x="396" y="1016"/>
                </a:lnTo>
                <a:lnTo>
                  <a:pt x="402" y="990"/>
                </a:lnTo>
                <a:lnTo>
                  <a:pt x="408" y="954"/>
                </a:lnTo>
                <a:lnTo>
                  <a:pt x="414" y="910"/>
                </a:lnTo>
                <a:lnTo>
                  <a:pt x="418" y="858"/>
                </a:lnTo>
                <a:lnTo>
                  <a:pt x="424" y="800"/>
                </a:lnTo>
                <a:lnTo>
                  <a:pt x="428" y="736"/>
                </a:lnTo>
                <a:lnTo>
                  <a:pt x="432" y="668"/>
                </a:lnTo>
                <a:lnTo>
                  <a:pt x="436" y="600"/>
                </a:lnTo>
                <a:lnTo>
                  <a:pt x="440" y="528"/>
                </a:lnTo>
                <a:lnTo>
                  <a:pt x="444" y="458"/>
                </a:lnTo>
                <a:lnTo>
                  <a:pt x="448" y="386"/>
                </a:lnTo>
                <a:lnTo>
                  <a:pt x="452" y="318"/>
                </a:lnTo>
                <a:lnTo>
                  <a:pt x="456" y="254"/>
                </a:lnTo>
                <a:lnTo>
                  <a:pt x="462" y="194"/>
                </a:lnTo>
                <a:lnTo>
                  <a:pt x="466" y="140"/>
                </a:lnTo>
                <a:lnTo>
                  <a:pt x="472" y="92"/>
                </a:lnTo>
                <a:lnTo>
                  <a:pt x="478" y="54"/>
                </a:lnTo>
                <a:lnTo>
                  <a:pt x="484" y="24"/>
                </a:lnTo>
                <a:lnTo>
                  <a:pt x="492" y="6"/>
                </a:lnTo>
                <a:lnTo>
                  <a:pt x="500" y="0"/>
                </a:lnTo>
                <a:lnTo>
                  <a:pt x="506" y="6"/>
                </a:lnTo>
                <a:lnTo>
                  <a:pt x="514" y="26"/>
                </a:lnTo>
                <a:lnTo>
                  <a:pt x="520" y="54"/>
                </a:lnTo>
                <a:lnTo>
                  <a:pt x="526" y="94"/>
                </a:lnTo>
                <a:lnTo>
                  <a:pt x="532" y="140"/>
                </a:lnTo>
                <a:lnTo>
                  <a:pt x="536" y="194"/>
                </a:lnTo>
                <a:lnTo>
                  <a:pt x="542" y="254"/>
                </a:lnTo>
                <a:lnTo>
                  <a:pt x="546" y="320"/>
                </a:lnTo>
                <a:lnTo>
                  <a:pt x="550" y="388"/>
                </a:lnTo>
                <a:lnTo>
                  <a:pt x="554" y="458"/>
                </a:lnTo>
                <a:lnTo>
                  <a:pt x="558" y="528"/>
                </a:lnTo>
                <a:lnTo>
                  <a:pt x="562" y="598"/>
                </a:lnTo>
                <a:lnTo>
                  <a:pt x="566" y="668"/>
                </a:lnTo>
                <a:lnTo>
                  <a:pt x="570" y="734"/>
                </a:lnTo>
                <a:lnTo>
                  <a:pt x="574" y="798"/>
                </a:lnTo>
                <a:lnTo>
                  <a:pt x="578" y="854"/>
                </a:lnTo>
                <a:lnTo>
                  <a:pt x="584" y="906"/>
                </a:lnTo>
                <a:lnTo>
                  <a:pt x="590" y="950"/>
                </a:lnTo>
                <a:lnTo>
                  <a:pt x="596" y="986"/>
                </a:lnTo>
                <a:lnTo>
                  <a:pt x="602" y="1012"/>
                </a:lnTo>
                <a:lnTo>
                  <a:pt x="608" y="1026"/>
                </a:lnTo>
                <a:lnTo>
                  <a:pt x="616" y="1028"/>
                </a:lnTo>
                <a:lnTo>
                  <a:pt x="624" y="1016"/>
                </a:lnTo>
                <a:lnTo>
                  <a:pt x="632" y="992"/>
                </a:lnTo>
                <a:lnTo>
                  <a:pt x="638" y="958"/>
                </a:lnTo>
                <a:lnTo>
                  <a:pt x="644" y="912"/>
                </a:lnTo>
                <a:lnTo>
                  <a:pt x="650" y="860"/>
                </a:lnTo>
                <a:lnTo>
                  <a:pt x="654" y="800"/>
                </a:lnTo>
                <a:lnTo>
                  <a:pt x="658" y="736"/>
                </a:lnTo>
                <a:lnTo>
                  <a:pt x="664" y="668"/>
                </a:lnTo>
                <a:lnTo>
                  <a:pt x="668" y="598"/>
                </a:lnTo>
                <a:lnTo>
                  <a:pt x="672" y="528"/>
                </a:lnTo>
                <a:lnTo>
                  <a:pt x="676" y="458"/>
                </a:lnTo>
                <a:lnTo>
                  <a:pt x="680" y="392"/>
                </a:lnTo>
                <a:lnTo>
                  <a:pt x="684" y="328"/>
                </a:lnTo>
                <a:lnTo>
                  <a:pt x="690" y="270"/>
                </a:lnTo>
                <a:lnTo>
                  <a:pt x="694" y="220"/>
                </a:lnTo>
                <a:lnTo>
                  <a:pt x="700" y="176"/>
                </a:lnTo>
                <a:lnTo>
                  <a:pt x="704" y="142"/>
                </a:lnTo>
                <a:lnTo>
                  <a:pt x="712" y="118"/>
                </a:lnTo>
                <a:lnTo>
                  <a:pt x="718" y="106"/>
                </a:lnTo>
                <a:lnTo>
                  <a:pt x="726" y="108"/>
                </a:lnTo>
                <a:lnTo>
                  <a:pt x="734" y="124"/>
                </a:lnTo>
                <a:lnTo>
                  <a:pt x="740" y="152"/>
                </a:lnTo>
                <a:lnTo>
                  <a:pt x="748" y="190"/>
                </a:lnTo>
                <a:lnTo>
                  <a:pt x="754" y="236"/>
                </a:lnTo>
                <a:lnTo>
                  <a:pt x="758" y="288"/>
                </a:lnTo>
                <a:lnTo>
                  <a:pt x="764" y="346"/>
                </a:lnTo>
                <a:lnTo>
                  <a:pt x="768" y="406"/>
                </a:lnTo>
                <a:lnTo>
                  <a:pt x="772" y="468"/>
                </a:lnTo>
                <a:lnTo>
                  <a:pt x="776" y="528"/>
                </a:lnTo>
                <a:lnTo>
                  <a:pt x="780" y="588"/>
                </a:lnTo>
                <a:lnTo>
                  <a:pt x="784" y="644"/>
                </a:lnTo>
                <a:lnTo>
                  <a:pt x="788" y="694"/>
                </a:lnTo>
                <a:lnTo>
                  <a:pt x="792" y="738"/>
                </a:lnTo>
                <a:lnTo>
                  <a:pt x="798" y="774"/>
                </a:lnTo>
                <a:lnTo>
                  <a:pt x="802" y="802"/>
                </a:lnTo>
                <a:lnTo>
                  <a:pt x="808" y="820"/>
                </a:lnTo>
                <a:lnTo>
                  <a:pt x="814" y="826"/>
                </a:lnTo>
                <a:lnTo>
                  <a:pt x="822" y="818"/>
                </a:lnTo>
                <a:lnTo>
                  <a:pt x="830" y="794"/>
                </a:lnTo>
                <a:lnTo>
                  <a:pt x="838" y="760"/>
                </a:lnTo>
                <a:lnTo>
                  <a:pt x="844" y="718"/>
                </a:lnTo>
                <a:lnTo>
                  <a:pt x="850" y="670"/>
                </a:lnTo>
                <a:lnTo>
                  <a:pt x="854" y="622"/>
                </a:lnTo>
                <a:lnTo>
                  <a:pt x="858" y="574"/>
                </a:lnTo>
                <a:lnTo>
                  <a:pt x="862" y="528"/>
                </a:lnTo>
                <a:lnTo>
                  <a:pt x="868" y="486"/>
                </a:lnTo>
                <a:lnTo>
                  <a:pt x="872" y="450"/>
                </a:lnTo>
                <a:lnTo>
                  <a:pt x="876" y="424"/>
                </a:lnTo>
                <a:lnTo>
                  <a:pt x="880" y="406"/>
                </a:lnTo>
                <a:lnTo>
                  <a:pt x="886" y="398"/>
                </a:lnTo>
                <a:lnTo>
                  <a:pt x="892" y="402"/>
                </a:lnTo>
                <a:lnTo>
                  <a:pt x="898" y="420"/>
                </a:lnTo>
                <a:lnTo>
                  <a:pt x="904" y="444"/>
                </a:lnTo>
                <a:lnTo>
                  <a:pt x="910" y="468"/>
                </a:lnTo>
                <a:lnTo>
                  <a:pt x="916" y="492"/>
                </a:lnTo>
                <a:lnTo>
                  <a:pt x="918" y="510"/>
                </a:lnTo>
                <a:lnTo>
                  <a:pt x="920" y="518"/>
                </a:lnTo>
                <a:lnTo>
                  <a:pt x="924" y="522"/>
                </a:lnTo>
                <a:lnTo>
                  <a:pt x="926" y="526"/>
                </a:lnTo>
                <a:lnTo>
                  <a:pt x="928" y="526"/>
                </a:lnTo>
                <a:lnTo>
                  <a:pt x="930" y="528"/>
                </a:lnTo>
                <a:lnTo>
                  <a:pt x="932" y="528"/>
                </a:lnTo>
                <a:lnTo>
                  <a:pt x="938" y="528"/>
                </a:lnTo>
                <a:lnTo>
                  <a:pt x="952" y="528"/>
                </a:lnTo>
                <a:lnTo>
                  <a:pt x="968" y="528"/>
                </a:lnTo>
                <a:lnTo>
                  <a:pt x="980" y="528"/>
                </a:lnTo>
                <a:lnTo>
                  <a:pt x="986" y="528"/>
                </a:lnTo>
              </a:path>
            </a:pathLst>
          </a:custGeom>
          <a:noFill/>
          <a:ln w="19050" cap="flat" cmpd="sng">
            <a:solidFill>
              <a:srgbClr val="FF33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30" name="右矢印 629"/>
          <p:cNvSpPr/>
          <p:nvPr/>
        </p:nvSpPr>
        <p:spPr>
          <a:xfrm>
            <a:off x="528705" y="2203756"/>
            <a:ext cx="169012" cy="122711"/>
          </a:xfrm>
          <a:prstGeom prst="rightArrow">
            <a:avLst>
              <a:gd name="adj1" fmla="val 50000"/>
              <a:gd name="adj2" fmla="val 83637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631" name="Picture 4" descr="sspd20070712_4"/>
          <p:cNvPicPr preferRelativeResize="0"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58577" y="3384469"/>
            <a:ext cx="480217" cy="341133"/>
          </a:xfrm>
          <a:prstGeom prst="rect">
            <a:avLst/>
          </a:prstGeom>
          <a:noFill/>
        </p:spPr>
      </p:pic>
      <p:sp>
        <p:nvSpPr>
          <p:cNvPr id="632" name="二等辺三角形 631"/>
          <p:cNvSpPr/>
          <p:nvPr/>
        </p:nvSpPr>
        <p:spPr>
          <a:xfrm rot="5400000">
            <a:off x="5049942" y="3387755"/>
            <a:ext cx="454094" cy="391460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二等辺三角形 632"/>
          <p:cNvSpPr/>
          <p:nvPr/>
        </p:nvSpPr>
        <p:spPr>
          <a:xfrm rot="5400000">
            <a:off x="5980136" y="3385932"/>
            <a:ext cx="454094" cy="391460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正方形/長方形 633"/>
          <p:cNvSpPr/>
          <p:nvPr/>
        </p:nvSpPr>
        <p:spPr>
          <a:xfrm>
            <a:off x="5629446" y="3521739"/>
            <a:ext cx="195730" cy="13048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テキスト ボックス 634"/>
          <p:cNvSpPr txBox="1"/>
          <p:nvPr/>
        </p:nvSpPr>
        <p:spPr>
          <a:xfrm>
            <a:off x="4837950" y="3776355"/>
            <a:ext cx="9108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 b="1" dirty="0" smtClean="0">
                <a:latin typeface="Arial" pitchFamily="34" charset="0"/>
                <a:cs typeface="Arial" pitchFamily="34" charset="0"/>
              </a:rPr>
              <a:t>LNA-550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36" name="テキスト ボックス 635"/>
          <p:cNvSpPr txBox="1"/>
          <p:nvPr/>
        </p:nvSpPr>
        <p:spPr>
          <a:xfrm>
            <a:off x="5699986" y="3776355"/>
            <a:ext cx="9108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 b="1" dirty="0" smtClean="0">
                <a:latin typeface="Arial" pitchFamily="34" charset="0"/>
                <a:cs typeface="Arial" pitchFamily="34" charset="0"/>
              </a:rPr>
              <a:t>LNA-100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37" name="テキスト ボックス 636"/>
          <p:cNvSpPr txBox="1"/>
          <p:nvPr/>
        </p:nvSpPr>
        <p:spPr>
          <a:xfrm>
            <a:off x="4968259" y="2871352"/>
            <a:ext cx="14725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200" b="1" dirty="0" smtClean="0">
                <a:latin typeface="Arial" pitchFamily="34" charset="0"/>
                <a:cs typeface="Arial" pitchFamily="34" charset="0"/>
              </a:rPr>
              <a:t>3dB </a:t>
            </a:r>
            <a:r>
              <a:rPr lang="en-US" altLang="ja-JP" sz="1200" b="1" dirty="0" err="1" smtClean="0">
                <a:latin typeface="Arial" pitchFamily="34" charset="0"/>
                <a:cs typeface="Arial" pitchFamily="34" charset="0"/>
              </a:rPr>
              <a:t>Att</a:t>
            </a:r>
            <a:r>
              <a:rPr lang="en-US" altLang="ja-JP" sz="1200" b="1" dirty="0" smtClean="0">
                <a:latin typeface="Arial" pitchFamily="34" charset="0"/>
                <a:cs typeface="Arial" pitchFamily="34" charset="0"/>
              </a:rPr>
              <a:t> (B=3GHz</a:t>
            </a:r>
            <a:r>
              <a:rPr lang="en-US" altLang="ja-JP" sz="1400" b="1" dirty="0" smtClean="0">
                <a:latin typeface="Arial" pitchFamily="34" charset="0"/>
                <a:cs typeface="Arial" pitchFamily="34" charset="0"/>
              </a:rPr>
              <a:t>)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638" name="直線矢印コネクタ 637"/>
          <p:cNvCxnSpPr/>
          <p:nvPr/>
        </p:nvCxnSpPr>
        <p:spPr>
          <a:xfrm rot="16200000" flipH="1">
            <a:off x="5441222" y="3230308"/>
            <a:ext cx="324356" cy="163989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9" name="角丸四角形 638"/>
          <p:cNvSpPr/>
          <p:nvPr/>
        </p:nvSpPr>
        <p:spPr>
          <a:xfrm>
            <a:off x="4853597" y="2780254"/>
            <a:ext cx="1715786" cy="1417833"/>
          </a:xfrm>
          <a:prstGeom prst="roundRect">
            <a:avLst>
              <a:gd name="adj" fmla="val 11880"/>
            </a:avLst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テキスト ボックス 639"/>
          <p:cNvSpPr txBox="1"/>
          <p:nvPr/>
        </p:nvSpPr>
        <p:spPr>
          <a:xfrm>
            <a:off x="4755220" y="2403431"/>
            <a:ext cx="19768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6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Readout amplifier </a:t>
            </a:r>
            <a:endParaRPr kumimoji="1" lang="ja-JP" altLang="en-US" sz="16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1" name="テキスト ボックス 640"/>
          <p:cNvSpPr txBox="1"/>
          <p:nvPr/>
        </p:nvSpPr>
        <p:spPr>
          <a:xfrm>
            <a:off x="7840739" y="3445044"/>
            <a:ext cx="907845" cy="30777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</a:rPr>
              <a:t>Counter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5" name="四角形吹き出し 144"/>
          <p:cNvSpPr/>
          <p:nvPr/>
        </p:nvSpPr>
        <p:spPr>
          <a:xfrm>
            <a:off x="180747" y="5273754"/>
            <a:ext cx="7729875" cy="1052624"/>
          </a:xfrm>
          <a:prstGeom prst="wedgeRectCallout">
            <a:avLst>
              <a:gd name="adj1" fmla="val -30547"/>
              <a:gd name="adj2" fmla="val -205222"/>
            </a:avLst>
          </a:prstGeom>
          <a:solidFill>
            <a:srgbClr val="FFFF99">
              <a:alpha val="49000"/>
            </a:srgb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en-US" altLang="ja-JP" sz="2000" dirty="0" smtClean="0">
                <a:solidFill>
                  <a:schemeClr val="tx1"/>
                </a:solidFill>
              </a:rPr>
              <a:t>Many reflected pulses effectively increased the bias current. </a:t>
            </a:r>
          </a:p>
          <a:p>
            <a:pPr>
              <a:lnSpc>
                <a:spcPct val="150000"/>
              </a:lnSpc>
            </a:pPr>
            <a:r>
              <a:rPr lang="en-US" altLang="ja-JP" sz="2000" dirty="0" smtClean="0">
                <a:solidFill>
                  <a:schemeClr val="tx1"/>
                </a:solidFill>
              </a:rPr>
              <a:t>         The </a:t>
            </a:r>
            <a:r>
              <a:rPr lang="en-US" altLang="ja-JP" sz="2000" dirty="0" err="1" smtClean="0">
                <a:solidFill>
                  <a:schemeClr val="tx1"/>
                </a:solidFill>
              </a:rPr>
              <a:t>nano</a:t>
            </a:r>
            <a:r>
              <a:rPr lang="en-US" altLang="ja-JP" sz="2000" dirty="0" smtClean="0">
                <a:solidFill>
                  <a:schemeClr val="tx1"/>
                </a:solidFill>
              </a:rPr>
              <a:t>-wire became more sensitive to the dark counts.</a:t>
            </a:r>
            <a:endParaRPr kumimoji="1" lang="ja-JP" altLang="en-US" sz="2000" dirty="0">
              <a:solidFill>
                <a:schemeClr val="tx1"/>
              </a:solidFill>
            </a:endParaRPr>
          </a:p>
        </p:txBody>
      </p:sp>
      <p:sp>
        <p:nvSpPr>
          <p:cNvPr id="643" name="Freeform 417"/>
          <p:cNvSpPr>
            <a:spLocks noChangeAspect="1"/>
          </p:cNvSpPr>
          <p:nvPr/>
        </p:nvSpPr>
        <p:spPr bwMode="auto">
          <a:xfrm flipV="1">
            <a:off x="4199394" y="3601486"/>
            <a:ext cx="225425" cy="214204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FF6600">
              <a:alpha val="50000"/>
            </a:srgbClr>
          </a:solidFill>
          <a:ln w="31750">
            <a:solidFill>
              <a:srgbClr val="FF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644" name="Freeform 417"/>
          <p:cNvSpPr>
            <a:spLocks noChangeAspect="1"/>
          </p:cNvSpPr>
          <p:nvPr/>
        </p:nvSpPr>
        <p:spPr bwMode="auto">
          <a:xfrm flipV="1">
            <a:off x="2919906" y="3599744"/>
            <a:ext cx="225425" cy="214204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FF6600">
              <a:alpha val="50000"/>
            </a:srgbClr>
          </a:solidFill>
          <a:ln w="31750">
            <a:solidFill>
              <a:srgbClr val="FF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645" name="Freeform 417"/>
          <p:cNvSpPr>
            <a:spLocks noChangeAspect="1"/>
          </p:cNvSpPr>
          <p:nvPr/>
        </p:nvSpPr>
        <p:spPr bwMode="auto">
          <a:xfrm flipV="1">
            <a:off x="2289794" y="3599805"/>
            <a:ext cx="225425" cy="214204"/>
          </a:xfrm>
          <a:custGeom>
            <a:avLst/>
            <a:gdLst/>
            <a:ahLst/>
            <a:cxnLst>
              <a:cxn ang="0">
                <a:pos x="0" y="722"/>
              </a:cxn>
              <a:cxn ang="0">
                <a:pos x="89" y="706"/>
              </a:cxn>
              <a:cxn ang="0">
                <a:pos x="138" y="690"/>
              </a:cxn>
              <a:cxn ang="0">
                <a:pos x="203" y="633"/>
              </a:cxn>
              <a:cxn ang="0">
                <a:pos x="235" y="585"/>
              </a:cxn>
              <a:cxn ang="0">
                <a:pos x="268" y="520"/>
              </a:cxn>
              <a:cxn ang="0">
                <a:pos x="373" y="195"/>
              </a:cxn>
              <a:cxn ang="0">
                <a:pos x="422" y="82"/>
              </a:cxn>
              <a:cxn ang="0">
                <a:pos x="487" y="0"/>
              </a:cxn>
              <a:cxn ang="0">
                <a:pos x="560" y="41"/>
              </a:cxn>
              <a:cxn ang="0">
                <a:pos x="665" y="349"/>
              </a:cxn>
              <a:cxn ang="0">
                <a:pos x="706" y="439"/>
              </a:cxn>
              <a:cxn ang="0">
                <a:pos x="754" y="560"/>
              </a:cxn>
              <a:cxn ang="0">
                <a:pos x="779" y="601"/>
              </a:cxn>
              <a:cxn ang="0">
                <a:pos x="803" y="649"/>
              </a:cxn>
              <a:cxn ang="0">
                <a:pos x="965" y="714"/>
              </a:cxn>
            </a:cxnLst>
            <a:rect l="0" t="0" r="r" b="b"/>
            <a:pathLst>
              <a:path w="965" h="722">
                <a:moveTo>
                  <a:pt x="0" y="722"/>
                </a:moveTo>
                <a:cubicBezTo>
                  <a:pt x="42" y="716"/>
                  <a:pt x="53" y="717"/>
                  <a:pt x="89" y="706"/>
                </a:cubicBezTo>
                <a:cubicBezTo>
                  <a:pt x="105" y="701"/>
                  <a:pt x="138" y="690"/>
                  <a:pt x="138" y="690"/>
                </a:cubicBezTo>
                <a:cubicBezTo>
                  <a:pt x="165" y="672"/>
                  <a:pt x="176" y="651"/>
                  <a:pt x="203" y="633"/>
                </a:cubicBezTo>
                <a:cubicBezTo>
                  <a:pt x="214" y="617"/>
                  <a:pt x="224" y="601"/>
                  <a:pt x="235" y="585"/>
                </a:cubicBezTo>
                <a:cubicBezTo>
                  <a:pt x="305" y="480"/>
                  <a:pt x="215" y="570"/>
                  <a:pt x="268" y="520"/>
                </a:cubicBezTo>
                <a:cubicBezTo>
                  <a:pt x="303" y="412"/>
                  <a:pt x="337" y="303"/>
                  <a:pt x="373" y="195"/>
                </a:cubicBezTo>
                <a:cubicBezTo>
                  <a:pt x="386" y="156"/>
                  <a:pt x="391" y="111"/>
                  <a:pt x="422" y="82"/>
                </a:cubicBezTo>
                <a:cubicBezTo>
                  <a:pt x="435" y="42"/>
                  <a:pt x="448" y="14"/>
                  <a:pt x="487" y="0"/>
                </a:cubicBezTo>
                <a:cubicBezTo>
                  <a:pt x="513" y="10"/>
                  <a:pt x="560" y="41"/>
                  <a:pt x="560" y="41"/>
                </a:cubicBezTo>
                <a:cubicBezTo>
                  <a:pt x="613" y="120"/>
                  <a:pt x="635" y="258"/>
                  <a:pt x="665" y="349"/>
                </a:cubicBezTo>
                <a:cubicBezTo>
                  <a:pt x="676" y="383"/>
                  <a:pt x="681" y="414"/>
                  <a:pt x="706" y="439"/>
                </a:cubicBezTo>
                <a:cubicBezTo>
                  <a:pt x="720" y="481"/>
                  <a:pt x="729" y="523"/>
                  <a:pt x="754" y="560"/>
                </a:cubicBezTo>
                <a:cubicBezTo>
                  <a:pt x="776" y="628"/>
                  <a:pt x="746" y="547"/>
                  <a:pt x="779" y="601"/>
                </a:cubicBezTo>
                <a:cubicBezTo>
                  <a:pt x="826" y="676"/>
                  <a:pt x="741" y="570"/>
                  <a:pt x="803" y="649"/>
                </a:cubicBezTo>
                <a:cubicBezTo>
                  <a:pt x="844" y="702"/>
                  <a:pt x="903" y="714"/>
                  <a:pt x="965" y="714"/>
                </a:cubicBezTo>
              </a:path>
            </a:pathLst>
          </a:custGeom>
          <a:solidFill>
            <a:srgbClr val="FF6600">
              <a:alpha val="50000"/>
            </a:srgbClr>
          </a:solidFill>
          <a:ln w="31750">
            <a:solidFill>
              <a:srgbClr val="FF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ja-JP" altLang="en-US"/>
          </a:p>
        </p:txBody>
      </p:sp>
      <p:sp>
        <p:nvSpPr>
          <p:cNvPr id="646" name="右矢印 645"/>
          <p:cNvSpPr/>
          <p:nvPr/>
        </p:nvSpPr>
        <p:spPr>
          <a:xfrm flipH="1">
            <a:off x="4433827" y="3657806"/>
            <a:ext cx="382837" cy="209563"/>
          </a:xfrm>
          <a:prstGeom prst="rightArrow">
            <a:avLst>
              <a:gd name="adj1" fmla="val 50000"/>
              <a:gd name="adj2" fmla="val 83637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右矢印 646"/>
          <p:cNvSpPr/>
          <p:nvPr/>
        </p:nvSpPr>
        <p:spPr>
          <a:xfrm flipH="1">
            <a:off x="1903412" y="3620425"/>
            <a:ext cx="382837" cy="209563"/>
          </a:xfrm>
          <a:prstGeom prst="rightArrow">
            <a:avLst>
              <a:gd name="adj1" fmla="val 50000"/>
              <a:gd name="adj2" fmla="val 83637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右矢印 145"/>
          <p:cNvSpPr/>
          <p:nvPr/>
        </p:nvSpPr>
        <p:spPr>
          <a:xfrm>
            <a:off x="298133" y="5911707"/>
            <a:ext cx="541840" cy="244548"/>
          </a:xfrm>
          <a:prstGeom prst="rightArrow">
            <a:avLst>
              <a:gd name="adj1" fmla="val 50000"/>
              <a:gd name="adj2" fmla="val 83637"/>
            </a:avLst>
          </a:prstGeom>
          <a:solidFill>
            <a:schemeClr val="accent2">
              <a:lumMod val="60000"/>
              <a:lumOff val="4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正方形/長方形 569"/>
          <p:cNvSpPr/>
          <p:nvPr/>
        </p:nvSpPr>
        <p:spPr>
          <a:xfrm>
            <a:off x="865821" y="2811055"/>
            <a:ext cx="1109136" cy="163108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正方形/長方形 570"/>
          <p:cNvSpPr/>
          <p:nvPr/>
        </p:nvSpPr>
        <p:spPr>
          <a:xfrm>
            <a:off x="1024110" y="2992582"/>
            <a:ext cx="782920" cy="131906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正方形/長方形 571"/>
          <p:cNvSpPr/>
          <p:nvPr/>
        </p:nvSpPr>
        <p:spPr>
          <a:xfrm>
            <a:off x="1258579" y="3859481"/>
            <a:ext cx="326217" cy="438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正方形/長方形 9"/>
          <p:cNvSpPr/>
          <p:nvPr/>
        </p:nvSpPr>
        <p:spPr>
          <a:xfrm>
            <a:off x="1128093" y="3729731"/>
            <a:ext cx="549335" cy="15384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" name="グループ化 134"/>
          <p:cNvGrpSpPr/>
          <p:nvPr/>
        </p:nvGrpSpPr>
        <p:grpSpPr>
          <a:xfrm>
            <a:off x="2410065" y="4407538"/>
            <a:ext cx="326217" cy="134169"/>
            <a:chOff x="4211960" y="5852160"/>
            <a:chExt cx="411246" cy="169128"/>
          </a:xfrm>
        </p:grpSpPr>
        <p:cxnSp>
          <p:nvCxnSpPr>
            <p:cNvPr id="575" name="直線コネクタ 574"/>
            <p:cNvCxnSpPr/>
            <p:nvPr/>
          </p:nvCxnSpPr>
          <p:spPr>
            <a:xfrm>
              <a:off x="4213555" y="5852160"/>
              <a:ext cx="409651" cy="7315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6" name="直線コネクタ 575"/>
            <p:cNvCxnSpPr/>
            <p:nvPr/>
          </p:nvCxnSpPr>
          <p:spPr>
            <a:xfrm rot="5400000">
              <a:off x="4175956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7" name="直線コネクタ 576"/>
            <p:cNvCxnSpPr/>
            <p:nvPr/>
          </p:nvCxnSpPr>
          <p:spPr>
            <a:xfrm rot="5400000">
              <a:off x="4247964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直線コネクタ 577"/>
            <p:cNvCxnSpPr/>
            <p:nvPr/>
          </p:nvCxnSpPr>
          <p:spPr>
            <a:xfrm rot="5400000">
              <a:off x="4319972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9" name="直線コネクタ 578"/>
            <p:cNvCxnSpPr/>
            <p:nvPr/>
          </p:nvCxnSpPr>
          <p:spPr>
            <a:xfrm rot="5400000">
              <a:off x="4391980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0" name="直線コネクタ 579"/>
            <p:cNvCxnSpPr/>
            <p:nvPr/>
          </p:nvCxnSpPr>
          <p:spPr>
            <a:xfrm rot="5400000">
              <a:off x="4463988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グループ化 580"/>
          <p:cNvGrpSpPr/>
          <p:nvPr/>
        </p:nvGrpSpPr>
        <p:grpSpPr>
          <a:xfrm>
            <a:off x="2476076" y="3591900"/>
            <a:ext cx="164386" cy="805019"/>
            <a:chOff x="2767698" y="2437047"/>
            <a:chExt cx="162208" cy="587190"/>
          </a:xfrm>
        </p:grpSpPr>
        <p:grpSp>
          <p:nvGrpSpPr>
            <p:cNvPr id="4" name="グループ化 110"/>
            <p:cNvGrpSpPr/>
            <p:nvPr/>
          </p:nvGrpSpPr>
          <p:grpSpPr>
            <a:xfrm rot="16200000">
              <a:off x="2751495" y="2642610"/>
              <a:ext cx="194614" cy="162208"/>
              <a:chOff x="4556658" y="3649968"/>
              <a:chExt cx="214792" cy="179026"/>
            </a:xfrm>
          </p:grpSpPr>
          <p:grpSp>
            <p:nvGrpSpPr>
              <p:cNvPr id="5" name="グループ化 54"/>
              <p:cNvGrpSpPr/>
              <p:nvPr/>
            </p:nvGrpSpPr>
            <p:grpSpPr>
              <a:xfrm>
                <a:off x="4610073" y="3653353"/>
                <a:ext cx="65942" cy="168639"/>
                <a:chOff x="4610073" y="3653353"/>
                <a:chExt cx="65942" cy="168639"/>
              </a:xfrm>
            </p:grpSpPr>
            <p:cxnSp>
              <p:nvCxnSpPr>
                <p:cNvPr id="592" name="直線コネクタ 591"/>
                <p:cNvCxnSpPr/>
                <p:nvPr/>
              </p:nvCxnSpPr>
              <p:spPr>
                <a:xfrm rot="16200000" flipH="1">
                  <a:off x="4575102" y="3721080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3" name="直線コネクタ 119"/>
                <p:cNvCxnSpPr/>
                <p:nvPr/>
              </p:nvCxnSpPr>
              <p:spPr>
                <a:xfrm rot="5400000">
                  <a:off x="4544030" y="3719396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86" name="直線コネクタ 585"/>
              <p:cNvCxnSpPr/>
              <p:nvPr/>
            </p:nvCxnSpPr>
            <p:spPr>
              <a:xfrm rot="16200000" flipH="1">
                <a:off x="4643623" y="3721065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直線コネクタ 586"/>
              <p:cNvCxnSpPr/>
              <p:nvPr/>
            </p:nvCxnSpPr>
            <p:spPr>
              <a:xfrm rot="5400000">
                <a:off x="4609281" y="3728082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" name="グループ化 59"/>
              <p:cNvGrpSpPr/>
              <p:nvPr/>
            </p:nvGrpSpPr>
            <p:grpSpPr>
              <a:xfrm>
                <a:off x="4556658" y="3649968"/>
                <a:ext cx="52665" cy="168638"/>
                <a:chOff x="4623350" y="3653354"/>
                <a:chExt cx="52665" cy="168638"/>
              </a:xfrm>
            </p:grpSpPr>
            <p:cxnSp>
              <p:nvCxnSpPr>
                <p:cNvPr id="590" name="直線コネクタ 589"/>
                <p:cNvCxnSpPr/>
                <p:nvPr/>
              </p:nvCxnSpPr>
              <p:spPr>
                <a:xfrm rot="16200000" flipH="1">
                  <a:off x="4575102" y="3721080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1" name="直線コネクタ 590"/>
                <p:cNvCxnSpPr/>
                <p:nvPr/>
              </p:nvCxnSpPr>
              <p:spPr>
                <a:xfrm rot="5400000">
                  <a:off x="4584302" y="3692402"/>
                  <a:ext cx="99690" cy="2159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89" name="直線コネクタ 588"/>
              <p:cNvCxnSpPr/>
              <p:nvPr/>
            </p:nvCxnSpPr>
            <p:spPr>
              <a:xfrm rot="5400000">
                <a:off x="4714772" y="3769513"/>
                <a:ext cx="88808" cy="2454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3" name="直線コネクタ 582"/>
            <p:cNvCxnSpPr/>
            <p:nvPr/>
          </p:nvCxnSpPr>
          <p:spPr>
            <a:xfrm rot="5400000" flipH="1" flipV="1">
              <a:off x="2761180" y="2534912"/>
              <a:ext cx="19573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4" name="直線コネクタ 583"/>
            <p:cNvCxnSpPr/>
            <p:nvPr/>
          </p:nvCxnSpPr>
          <p:spPr>
            <a:xfrm rot="5400000" flipH="1" flipV="1">
              <a:off x="2761180" y="2926372"/>
              <a:ext cx="19573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4" name="テキスト ボックス 593"/>
          <p:cNvSpPr txBox="1"/>
          <p:nvPr/>
        </p:nvSpPr>
        <p:spPr>
          <a:xfrm>
            <a:off x="2568298" y="3916592"/>
            <a:ext cx="5709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</a:rPr>
              <a:t>50 </a:t>
            </a:r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  <a:sym typeface="Symbol"/>
              </a:rPr>
              <a:t>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95" name="テキスト ボックス 594"/>
          <p:cNvSpPr txBox="1"/>
          <p:nvPr/>
        </p:nvSpPr>
        <p:spPr>
          <a:xfrm>
            <a:off x="738602" y="1984612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400" b="1" dirty="0" smtClean="0">
                <a:solidFill>
                  <a:srgbClr val="CC6600"/>
                </a:solidFill>
                <a:latin typeface="Arial" pitchFamily="34" charset="0"/>
                <a:cs typeface="Arial" pitchFamily="34" charset="0"/>
              </a:rPr>
              <a:t>Optical fiber </a:t>
            </a:r>
          </a:p>
        </p:txBody>
      </p:sp>
      <p:sp>
        <p:nvSpPr>
          <p:cNvPr id="596" name="テキスト ボックス 595"/>
          <p:cNvSpPr txBox="1"/>
          <p:nvPr/>
        </p:nvSpPr>
        <p:spPr>
          <a:xfrm>
            <a:off x="977146" y="4459979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800" b="1" dirty="0" smtClean="0">
                <a:latin typeface="Arial" pitchFamily="34" charset="0"/>
                <a:cs typeface="Arial" pitchFamily="34" charset="0"/>
              </a:rPr>
              <a:t>SSPD </a:t>
            </a:r>
          </a:p>
        </p:txBody>
      </p:sp>
      <p:cxnSp>
        <p:nvCxnSpPr>
          <p:cNvPr id="597" name="直線コネクタ 596"/>
          <p:cNvCxnSpPr/>
          <p:nvPr/>
        </p:nvCxnSpPr>
        <p:spPr>
          <a:xfrm rot="10800000">
            <a:off x="1576384" y="3587118"/>
            <a:ext cx="6565981" cy="792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グループ化 597"/>
          <p:cNvGrpSpPr/>
          <p:nvPr/>
        </p:nvGrpSpPr>
        <p:grpSpPr>
          <a:xfrm>
            <a:off x="2140915" y="1877879"/>
            <a:ext cx="1755609" cy="1457463"/>
            <a:chOff x="1919192" y="1803737"/>
            <a:chExt cx="1755609" cy="1457463"/>
          </a:xfrm>
        </p:grpSpPr>
        <p:grpSp>
          <p:nvGrpSpPr>
            <p:cNvPr id="8" name="グループ化 54"/>
            <p:cNvGrpSpPr/>
            <p:nvPr/>
          </p:nvGrpSpPr>
          <p:grpSpPr>
            <a:xfrm>
              <a:off x="2880008" y="2187250"/>
              <a:ext cx="92705" cy="144276"/>
              <a:chOff x="4610073" y="3653353"/>
              <a:chExt cx="65942" cy="168639"/>
            </a:xfrm>
          </p:grpSpPr>
          <p:cxnSp>
            <p:nvCxnSpPr>
              <p:cNvPr id="614" name="直線コネクタ 613"/>
              <p:cNvCxnSpPr/>
              <p:nvPr/>
            </p:nvCxnSpPr>
            <p:spPr>
              <a:xfrm rot="16200000" flipH="1">
                <a:off x="4575102" y="3721080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5" name="直線コネクタ 614"/>
              <p:cNvCxnSpPr/>
              <p:nvPr/>
            </p:nvCxnSpPr>
            <p:spPr>
              <a:xfrm rot="5400000">
                <a:off x="4544030" y="3719396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00" name="直線コネクタ 599"/>
            <p:cNvCxnSpPr/>
            <p:nvPr/>
          </p:nvCxnSpPr>
          <p:spPr>
            <a:xfrm rot="16200000" flipH="1">
              <a:off x="2973043" y="2235585"/>
              <a:ext cx="142835" cy="4902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直線コネクタ 600"/>
            <p:cNvCxnSpPr/>
            <p:nvPr/>
          </p:nvCxnSpPr>
          <p:spPr>
            <a:xfrm rot="5400000">
              <a:off x="2924764" y="2241588"/>
              <a:ext cx="142835" cy="4902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" name="グループ化 59"/>
            <p:cNvGrpSpPr/>
            <p:nvPr/>
          </p:nvGrpSpPr>
          <p:grpSpPr>
            <a:xfrm>
              <a:off x="2804845" y="2184354"/>
              <a:ext cx="74039" cy="144275"/>
              <a:chOff x="4623350" y="3653354"/>
              <a:chExt cx="52665" cy="168638"/>
            </a:xfrm>
          </p:grpSpPr>
          <p:cxnSp>
            <p:nvCxnSpPr>
              <p:cNvPr id="612" name="直線コネクタ 611"/>
              <p:cNvCxnSpPr/>
              <p:nvPr/>
            </p:nvCxnSpPr>
            <p:spPr>
              <a:xfrm rot="16200000" flipH="1">
                <a:off x="4575102" y="3721080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3" name="直線コネクタ 612"/>
              <p:cNvCxnSpPr/>
              <p:nvPr/>
            </p:nvCxnSpPr>
            <p:spPr>
              <a:xfrm rot="5400000">
                <a:off x="4584302" y="3692402"/>
                <a:ext cx="99690" cy="2159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03" name="直線コネクタ 602"/>
            <p:cNvCxnSpPr/>
            <p:nvPr/>
          </p:nvCxnSpPr>
          <p:spPr>
            <a:xfrm rot="5400000">
              <a:off x="3051565" y="2279874"/>
              <a:ext cx="75978" cy="34511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直線コネクタ 603"/>
            <p:cNvCxnSpPr/>
            <p:nvPr/>
          </p:nvCxnSpPr>
          <p:spPr>
            <a:xfrm>
              <a:off x="3106150" y="2251384"/>
              <a:ext cx="267643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5" name="テキスト ボックス 604"/>
            <p:cNvSpPr txBox="1"/>
            <p:nvPr/>
          </p:nvSpPr>
          <p:spPr>
            <a:xfrm>
              <a:off x="2581319" y="2345664"/>
              <a:ext cx="76976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</a:rPr>
                <a:t>100 k</a:t>
              </a:r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  <a:sym typeface="Symbol"/>
                </a:rPr>
                <a:t></a:t>
              </a:r>
              <a:endParaRPr kumimoji="1" lang="ja-JP" altLang="en-US" sz="1400" b="1" dirty="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" name="グループ化 46"/>
            <p:cNvGrpSpPr/>
            <p:nvPr/>
          </p:nvGrpSpPr>
          <p:grpSpPr>
            <a:xfrm>
              <a:off x="2199412" y="2093379"/>
              <a:ext cx="326217" cy="326217"/>
              <a:chOff x="3851920" y="3645024"/>
              <a:chExt cx="360040" cy="360040"/>
            </a:xfrm>
          </p:grpSpPr>
          <p:sp>
            <p:nvSpPr>
              <p:cNvPr id="610" name="円/楕円 609"/>
              <p:cNvSpPr/>
              <p:nvPr/>
            </p:nvSpPr>
            <p:spPr>
              <a:xfrm>
                <a:off x="3851920" y="3645024"/>
                <a:ext cx="360040" cy="36004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611" name="直線矢印コネクタ 39"/>
              <p:cNvCxnSpPr/>
              <p:nvPr/>
            </p:nvCxnSpPr>
            <p:spPr>
              <a:xfrm rot="5400000">
                <a:off x="3928575" y="3715410"/>
                <a:ext cx="216024" cy="216024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07" name="直線コネクタ 606"/>
            <p:cNvCxnSpPr/>
            <p:nvPr/>
          </p:nvCxnSpPr>
          <p:spPr>
            <a:xfrm>
              <a:off x="2525083" y="2260464"/>
              <a:ext cx="259214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8" name="直線コネクタ 607"/>
            <p:cNvCxnSpPr/>
            <p:nvPr/>
          </p:nvCxnSpPr>
          <p:spPr>
            <a:xfrm rot="16200000" flipV="1">
              <a:off x="2870884" y="2751954"/>
              <a:ext cx="1012973" cy="551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9" name="テキスト ボックス 608"/>
            <p:cNvSpPr txBox="1"/>
            <p:nvPr/>
          </p:nvSpPr>
          <p:spPr>
            <a:xfrm>
              <a:off x="1919192" y="1803737"/>
              <a:ext cx="175560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</a:rPr>
                <a:t>DC voltage source</a:t>
              </a:r>
              <a:endParaRPr kumimoji="1" lang="ja-JP" altLang="en-US" sz="1400" b="1" dirty="0"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" name="グループ化 34"/>
          <p:cNvGrpSpPr/>
          <p:nvPr/>
        </p:nvGrpSpPr>
        <p:grpSpPr>
          <a:xfrm rot="16200000">
            <a:off x="3445214" y="3337862"/>
            <a:ext cx="315037" cy="343816"/>
            <a:chOff x="4499992" y="5085184"/>
            <a:chExt cx="470342" cy="504056"/>
          </a:xfrm>
          <a:solidFill>
            <a:schemeClr val="accent2">
              <a:lumMod val="20000"/>
              <a:lumOff val="80000"/>
            </a:schemeClr>
          </a:solidFill>
        </p:grpSpPr>
        <p:sp>
          <p:nvSpPr>
            <p:cNvPr id="618" name="正方形/長方形 617"/>
            <p:cNvSpPr/>
            <p:nvPr/>
          </p:nvSpPr>
          <p:spPr>
            <a:xfrm>
              <a:off x="4499992" y="5085184"/>
              <a:ext cx="216024" cy="504056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9" name="正方形/長方形 618"/>
            <p:cNvSpPr/>
            <p:nvPr/>
          </p:nvSpPr>
          <p:spPr>
            <a:xfrm rot="5400000">
              <a:off x="4628216" y="5100976"/>
              <a:ext cx="213893" cy="4703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正方形/長方形 619"/>
            <p:cNvSpPr/>
            <p:nvPr/>
          </p:nvSpPr>
          <p:spPr>
            <a:xfrm>
              <a:off x="4540355" y="5166003"/>
              <a:ext cx="140033" cy="323271"/>
            </a:xfrm>
            <a:prstGeom prst="rect">
              <a:avLst/>
            </a:prstGeom>
            <a:grpFill/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28" name="フリーフォーム 627"/>
          <p:cNvSpPr/>
          <p:nvPr/>
        </p:nvSpPr>
        <p:spPr>
          <a:xfrm>
            <a:off x="724394" y="2268187"/>
            <a:ext cx="676894" cy="1140036"/>
          </a:xfrm>
          <a:custGeom>
            <a:avLst/>
            <a:gdLst>
              <a:gd name="connsiteX0" fmla="*/ 676894 w 676894"/>
              <a:gd name="connsiteY0" fmla="*/ 1211283 h 1211283"/>
              <a:gd name="connsiteX1" fmla="*/ 558141 w 676894"/>
              <a:gd name="connsiteY1" fmla="*/ 213756 h 1211283"/>
              <a:gd name="connsiteX2" fmla="*/ 0 w 676894"/>
              <a:gd name="connsiteY2" fmla="*/ 0 h 121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6894" h="1211283">
                <a:moveTo>
                  <a:pt x="676894" y="1211283"/>
                </a:moveTo>
                <a:cubicBezTo>
                  <a:pt x="673925" y="813459"/>
                  <a:pt x="670957" y="415636"/>
                  <a:pt x="558141" y="213756"/>
                </a:cubicBezTo>
                <a:cubicBezTo>
                  <a:pt x="445325" y="11876"/>
                  <a:pt x="222662" y="5938"/>
                  <a:pt x="0" y="0"/>
                </a:cubicBezTo>
              </a:path>
            </a:pathLst>
          </a:custGeom>
          <a:ln w="28575">
            <a:solidFill>
              <a:srgbClr val="CC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Freeform 104"/>
          <p:cNvSpPr>
            <a:spLocks noChangeAspect="1"/>
          </p:cNvSpPr>
          <p:nvPr/>
        </p:nvSpPr>
        <p:spPr bwMode="auto">
          <a:xfrm>
            <a:off x="159936" y="2148151"/>
            <a:ext cx="325654" cy="230388"/>
          </a:xfrm>
          <a:custGeom>
            <a:avLst/>
            <a:gdLst/>
            <a:ahLst/>
            <a:cxnLst>
              <a:cxn ang="0">
                <a:pos x="20" y="528"/>
              </a:cxn>
              <a:cxn ang="0">
                <a:pos x="58" y="528"/>
              </a:cxn>
              <a:cxn ang="0">
                <a:pos x="62" y="526"/>
              </a:cxn>
              <a:cxn ang="0">
                <a:pos x="70" y="510"/>
              </a:cxn>
              <a:cxn ang="0">
                <a:pos x="82" y="450"/>
              </a:cxn>
              <a:cxn ang="0">
                <a:pos x="100" y="384"/>
              </a:cxn>
              <a:cxn ang="0">
                <a:pos x="116" y="400"/>
              </a:cxn>
              <a:cxn ang="0">
                <a:pos x="128" y="488"/>
              </a:cxn>
              <a:cxn ang="0">
                <a:pos x="140" y="630"/>
              </a:cxn>
              <a:cxn ang="0">
                <a:pos x="156" y="774"/>
              </a:cxn>
              <a:cxn ang="0">
                <a:pos x="180" y="840"/>
              </a:cxn>
              <a:cxn ang="0">
                <a:pos x="198" y="786"/>
              </a:cxn>
              <a:cxn ang="0">
                <a:pos x="212" y="648"/>
              </a:cxn>
              <a:cxn ang="0">
                <a:pos x="224" y="466"/>
              </a:cxn>
              <a:cxn ang="0">
                <a:pos x="238" y="282"/>
              </a:cxn>
              <a:cxn ang="0">
                <a:pos x="256" y="142"/>
              </a:cxn>
              <a:cxn ang="0">
                <a:pos x="278" y="96"/>
              </a:cxn>
              <a:cxn ang="0">
                <a:pos x="298" y="168"/>
              </a:cxn>
              <a:cxn ang="0">
                <a:pos x="312" y="324"/>
              </a:cxn>
              <a:cxn ang="0">
                <a:pos x="326" y="528"/>
              </a:cxn>
              <a:cxn ang="0">
                <a:pos x="338" y="738"/>
              </a:cxn>
              <a:cxn ang="0">
                <a:pos x="354" y="918"/>
              </a:cxn>
              <a:cxn ang="0">
                <a:pos x="374" y="1022"/>
              </a:cxn>
              <a:cxn ang="0">
                <a:pos x="396" y="1016"/>
              </a:cxn>
              <a:cxn ang="0">
                <a:pos x="414" y="910"/>
              </a:cxn>
              <a:cxn ang="0">
                <a:pos x="428" y="736"/>
              </a:cxn>
              <a:cxn ang="0">
                <a:pos x="440" y="528"/>
              </a:cxn>
              <a:cxn ang="0">
                <a:pos x="452" y="318"/>
              </a:cxn>
              <a:cxn ang="0">
                <a:pos x="466" y="140"/>
              </a:cxn>
              <a:cxn ang="0">
                <a:pos x="484" y="24"/>
              </a:cxn>
              <a:cxn ang="0">
                <a:pos x="506" y="6"/>
              </a:cxn>
              <a:cxn ang="0">
                <a:pos x="526" y="94"/>
              </a:cxn>
              <a:cxn ang="0">
                <a:pos x="542" y="254"/>
              </a:cxn>
              <a:cxn ang="0">
                <a:pos x="554" y="458"/>
              </a:cxn>
              <a:cxn ang="0">
                <a:pos x="566" y="668"/>
              </a:cxn>
              <a:cxn ang="0">
                <a:pos x="578" y="854"/>
              </a:cxn>
              <a:cxn ang="0">
                <a:pos x="596" y="986"/>
              </a:cxn>
              <a:cxn ang="0">
                <a:pos x="616" y="1028"/>
              </a:cxn>
              <a:cxn ang="0">
                <a:pos x="638" y="958"/>
              </a:cxn>
              <a:cxn ang="0">
                <a:pos x="654" y="800"/>
              </a:cxn>
              <a:cxn ang="0">
                <a:pos x="668" y="598"/>
              </a:cxn>
              <a:cxn ang="0">
                <a:pos x="680" y="392"/>
              </a:cxn>
              <a:cxn ang="0">
                <a:pos x="694" y="220"/>
              </a:cxn>
              <a:cxn ang="0">
                <a:pos x="712" y="118"/>
              </a:cxn>
              <a:cxn ang="0">
                <a:pos x="734" y="124"/>
              </a:cxn>
              <a:cxn ang="0">
                <a:pos x="754" y="236"/>
              </a:cxn>
              <a:cxn ang="0">
                <a:pos x="768" y="406"/>
              </a:cxn>
              <a:cxn ang="0">
                <a:pos x="780" y="588"/>
              </a:cxn>
              <a:cxn ang="0">
                <a:pos x="792" y="738"/>
              </a:cxn>
              <a:cxn ang="0">
                <a:pos x="808" y="820"/>
              </a:cxn>
              <a:cxn ang="0">
                <a:pos x="830" y="794"/>
              </a:cxn>
              <a:cxn ang="0">
                <a:pos x="850" y="670"/>
              </a:cxn>
              <a:cxn ang="0">
                <a:pos x="862" y="528"/>
              </a:cxn>
              <a:cxn ang="0">
                <a:pos x="876" y="424"/>
              </a:cxn>
              <a:cxn ang="0">
                <a:pos x="892" y="402"/>
              </a:cxn>
              <a:cxn ang="0">
                <a:pos x="910" y="468"/>
              </a:cxn>
              <a:cxn ang="0">
                <a:pos x="920" y="518"/>
              </a:cxn>
              <a:cxn ang="0">
                <a:pos x="928" y="526"/>
              </a:cxn>
              <a:cxn ang="0">
                <a:pos x="938" y="528"/>
              </a:cxn>
              <a:cxn ang="0">
                <a:pos x="980" y="528"/>
              </a:cxn>
            </a:cxnLst>
            <a:rect l="0" t="0" r="r" b="b"/>
            <a:pathLst>
              <a:path w="986" h="1034">
                <a:moveTo>
                  <a:pt x="0" y="528"/>
                </a:moveTo>
                <a:lnTo>
                  <a:pt x="6" y="528"/>
                </a:lnTo>
                <a:lnTo>
                  <a:pt x="20" y="528"/>
                </a:lnTo>
                <a:lnTo>
                  <a:pt x="36" y="528"/>
                </a:lnTo>
                <a:lnTo>
                  <a:pt x="50" y="528"/>
                </a:lnTo>
                <a:lnTo>
                  <a:pt x="58" y="528"/>
                </a:lnTo>
                <a:lnTo>
                  <a:pt x="58" y="528"/>
                </a:lnTo>
                <a:lnTo>
                  <a:pt x="60" y="528"/>
                </a:lnTo>
                <a:lnTo>
                  <a:pt x="62" y="526"/>
                </a:lnTo>
                <a:lnTo>
                  <a:pt x="64" y="522"/>
                </a:lnTo>
                <a:lnTo>
                  <a:pt x="68" y="518"/>
                </a:lnTo>
                <a:lnTo>
                  <a:pt x="70" y="510"/>
                </a:lnTo>
                <a:lnTo>
                  <a:pt x="72" y="500"/>
                </a:lnTo>
                <a:lnTo>
                  <a:pt x="78" y="478"/>
                </a:lnTo>
                <a:lnTo>
                  <a:pt x="82" y="450"/>
                </a:lnTo>
                <a:lnTo>
                  <a:pt x="88" y="422"/>
                </a:lnTo>
                <a:lnTo>
                  <a:pt x="94" y="400"/>
                </a:lnTo>
                <a:lnTo>
                  <a:pt x="100" y="384"/>
                </a:lnTo>
                <a:lnTo>
                  <a:pt x="106" y="380"/>
                </a:lnTo>
                <a:lnTo>
                  <a:pt x="110" y="386"/>
                </a:lnTo>
                <a:lnTo>
                  <a:pt x="116" y="400"/>
                </a:lnTo>
                <a:lnTo>
                  <a:pt x="120" y="422"/>
                </a:lnTo>
                <a:lnTo>
                  <a:pt x="124" y="452"/>
                </a:lnTo>
                <a:lnTo>
                  <a:pt x="128" y="488"/>
                </a:lnTo>
                <a:lnTo>
                  <a:pt x="132" y="528"/>
                </a:lnTo>
                <a:lnTo>
                  <a:pt x="136" y="578"/>
                </a:lnTo>
                <a:lnTo>
                  <a:pt x="140" y="630"/>
                </a:lnTo>
                <a:lnTo>
                  <a:pt x="144" y="682"/>
                </a:lnTo>
                <a:lnTo>
                  <a:pt x="150" y="730"/>
                </a:lnTo>
                <a:lnTo>
                  <a:pt x="156" y="774"/>
                </a:lnTo>
                <a:lnTo>
                  <a:pt x="164" y="810"/>
                </a:lnTo>
                <a:lnTo>
                  <a:pt x="174" y="834"/>
                </a:lnTo>
                <a:lnTo>
                  <a:pt x="180" y="840"/>
                </a:lnTo>
                <a:lnTo>
                  <a:pt x="186" y="834"/>
                </a:lnTo>
                <a:lnTo>
                  <a:pt x="192" y="816"/>
                </a:lnTo>
                <a:lnTo>
                  <a:pt x="198" y="786"/>
                </a:lnTo>
                <a:lnTo>
                  <a:pt x="204" y="748"/>
                </a:lnTo>
                <a:lnTo>
                  <a:pt x="208" y="700"/>
                </a:lnTo>
                <a:lnTo>
                  <a:pt x="212" y="648"/>
                </a:lnTo>
                <a:lnTo>
                  <a:pt x="216" y="590"/>
                </a:lnTo>
                <a:lnTo>
                  <a:pt x="220" y="528"/>
                </a:lnTo>
                <a:lnTo>
                  <a:pt x="224" y="466"/>
                </a:lnTo>
                <a:lnTo>
                  <a:pt x="228" y="402"/>
                </a:lnTo>
                <a:lnTo>
                  <a:pt x="234" y="340"/>
                </a:lnTo>
                <a:lnTo>
                  <a:pt x="238" y="282"/>
                </a:lnTo>
                <a:lnTo>
                  <a:pt x="244" y="228"/>
                </a:lnTo>
                <a:lnTo>
                  <a:pt x="250" y="180"/>
                </a:lnTo>
                <a:lnTo>
                  <a:pt x="256" y="142"/>
                </a:lnTo>
                <a:lnTo>
                  <a:pt x="264" y="114"/>
                </a:lnTo>
                <a:lnTo>
                  <a:pt x="272" y="98"/>
                </a:lnTo>
                <a:lnTo>
                  <a:pt x="278" y="96"/>
                </a:lnTo>
                <a:lnTo>
                  <a:pt x="286" y="108"/>
                </a:lnTo>
                <a:lnTo>
                  <a:pt x="292" y="134"/>
                </a:lnTo>
                <a:lnTo>
                  <a:pt x="298" y="168"/>
                </a:lnTo>
                <a:lnTo>
                  <a:pt x="304" y="214"/>
                </a:lnTo>
                <a:lnTo>
                  <a:pt x="308" y="266"/>
                </a:lnTo>
                <a:lnTo>
                  <a:pt x="312" y="324"/>
                </a:lnTo>
                <a:lnTo>
                  <a:pt x="318" y="390"/>
                </a:lnTo>
                <a:lnTo>
                  <a:pt x="322" y="458"/>
                </a:lnTo>
                <a:lnTo>
                  <a:pt x="326" y="528"/>
                </a:lnTo>
                <a:lnTo>
                  <a:pt x="330" y="600"/>
                </a:lnTo>
                <a:lnTo>
                  <a:pt x="334" y="670"/>
                </a:lnTo>
                <a:lnTo>
                  <a:pt x="338" y="738"/>
                </a:lnTo>
                <a:lnTo>
                  <a:pt x="344" y="804"/>
                </a:lnTo>
                <a:lnTo>
                  <a:pt x="348" y="864"/>
                </a:lnTo>
                <a:lnTo>
                  <a:pt x="354" y="918"/>
                </a:lnTo>
                <a:lnTo>
                  <a:pt x="360" y="962"/>
                </a:lnTo>
                <a:lnTo>
                  <a:pt x="366" y="998"/>
                </a:lnTo>
                <a:lnTo>
                  <a:pt x="374" y="1022"/>
                </a:lnTo>
                <a:lnTo>
                  <a:pt x="382" y="1034"/>
                </a:lnTo>
                <a:lnTo>
                  <a:pt x="390" y="1030"/>
                </a:lnTo>
                <a:lnTo>
                  <a:pt x="396" y="1016"/>
                </a:lnTo>
                <a:lnTo>
                  <a:pt x="402" y="990"/>
                </a:lnTo>
                <a:lnTo>
                  <a:pt x="408" y="954"/>
                </a:lnTo>
                <a:lnTo>
                  <a:pt x="414" y="910"/>
                </a:lnTo>
                <a:lnTo>
                  <a:pt x="418" y="858"/>
                </a:lnTo>
                <a:lnTo>
                  <a:pt x="424" y="800"/>
                </a:lnTo>
                <a:lnTo>
                  <a:pt x="428" y="736"/>
                </a:lnTo>
                <a:lnTo>
                  <a:pt x="432" y="668"/>
                </a:lnTo>
                <a:lnTo>
                  <a:pt x="436" y="600"/>
                </a:lnTo>
                <a:lnTo>
                  <a:pt x="440" y="528"/>
                </a:lnTo>
                <a:lnTo>
                  <a:pt x="444" y="458"/>
                </a:lnTo>
                <a:lnTo>
                  <a:pt x="448" y="386"/>
                </a:lnTo>
                <a:lnTo>
                  <a:pt x="452" y="318"/>
                </a:lnTo>
                <a:lnTo>
                  <a:pt x="456" y="254"/>
                </a:lnTo>
                <a:lnTo>
                  <a:pt x="462" y="194"/>
                </a:lnTo>
                <a:lnTo>
                  <a:pt x="466" y="140"/>
                </a:lnTo>
                <a:lnTo>
                  <a:pt x="472" y="92"/>
                </a:lnTo>
                <a:lnTo>
                  <a:pt x="478" y="54"/>
                </a:lnTo>
                <a:lnTo>
                  <a:pt x="484" y="24"/>
                </a:lnTo>
                <a:lnTo>
                  <a:pt x="492" y="6"/>
                </a:lnTo>
                <a:lnTo>
                  <a:pt x="500" y="0"/>
                </a:lnTo>
                <a:lnTo>
                  <a:pt x="506" y="6"/>
                </a:lnTo>
                <a:lnTo>
                  <a:pt x="514" y="26"/>
                </a:lnTo>
                <a:lnTo>
                  <a:pt x="520" y="54"/>
                </a:lnTo>
                <a:lnTo>
                  <a:pt x="526" y="94"/>
                </a:lnTo>
                <a:lnTo>
                  <a:pt x="532" y="140"/>
                </a:lnTo>
                <a:lnTo>
                  <a:pt x="536" y="194"/>
                </a:lnTo>
                <a:lnTo>
                  <a:pt x="542" y="254"/>
                </a:lnTo>
                <a:lnTo>
                  <a:pt x="546" y="320"/>
                </a:lnTo>
                <a:lnTo>
                  <a:pt x="550" y="388"/>
                </a:lnTo>
                <a:lnTo>
                  <a:pt x="554" y="458"/>
                </a:lnTo>
                <a:lnTo>
                  <a:pt x="558" y="528"/>
                </a:lnTo>
                <a:lnTo>
                  <a:pt x="562" y="598"/>
                </a:lnTo>
                <a:lnTo>
                  <a:pt x="566" y="668"/>
                </a:lnTo>
                <a:lnTo>
                  <a:pt x="570" y="734"/>
                </a:lnTo>
                <a:lnTo>
                  <a:pt x="574" y="798"/>
                </a:lnTo>
                <a:lnTo>
                  <a:pt x="578" y="854"/>
                </a:lnTo>
                <a:lnTo>
                  <a:pt x="584" y="906"/>
                </a:lnTo>
                <a:lnTo>
                  <a:pt x="590" y="950"/>
                </a:lnTo>
                <a:lnTo>
                  <a:pt x="596" y="986"/>
                </a:lnTo>
                <a:lnTo>
                  <a:pt x="602" y="1012"/>
                </a:lnTo>
                <a:lnTo>
                  <a:pt x="608" y="1026"/>
                </a:lnTo>
                <a:lnTo>
                  <a:pt x="616" y="1028"/>
                </a:lnTo>
                <a:lnTo>
                  <a:pt x="624" y="1016"/>
                </a:lnTo>
                <a:lnTo>
                  <a:pt x="632" y="992"/>
                </a:lnTo>
                <a:lnTo>
                  <a:pt x="638" y="958"/>
                </a:lnTo>
                <a:lnTo>
                  <a:pt x="644" y="912"/>
                </a:lnTo>
                <a:lnTo>
                  <a:pt x="650" y="860"/>
                </a:lnTo>
                <a:lnTo>
                  <a:pt x="654" y="800"/>
                </a:lnTo>
                <a:lnTo>
                  <a:pt x="658" y="736"/>
                </a:lnTo>
                <a:lnTo>
                  <a:pt x="664" y="668"/>
                </a:lnTo>
                <a:lnTo>
                  <a:pt x="668" y="598"/>
                </a:lnTo>
                <a:lnTo>
                  <a:pt x="672" y="528"/>
                </a:lnTo>
                <a:lnTo>
                  <a:pt x="676" y="458"/>
                </a:lnTo>
                <a:lnTo>
                  <a:pt x="680" y="392"/>
                </a:lnTo>
                <a:lnTo>
                  <a:pt x="684" y="328"/>
                </a:lnTo>
                <a:lnTo>
                  <a:pt x="690" y="270"/>
                </a:lnTo>
                <a:lnTo>
                  <a:pt x="694" y="220"/>
                </a:lnTo>
                <a:lnTo>
                  <a:pt x="700" y="176"/>
                </a:lnTo>
                <a:lnTo>
                  <a:pt x="704" y="142"/>
                </a:lnTo>
                <a:lnTo>
                  <a:pt x="712" y="118"/>
                </a:lnTo>
                <a:lnTo>
                  <a:pt x="718" y="106"/>
                </a:lnTo>
                <a:lnTo>
                  <a:pt x="726" y="108"/>
                </a:lnTo>
                <a:lnTo>
                  <a:pt x="734" y="124"/>
                </a:lnTo>
                <a:lnTo>
                  <a:pt x="740" y="152"/>
                </a:lnTo>
                <a:lnTo>
                  <a:pt x="748" y="190"/>
                </a:lnTo>
                <a:lnTo>
                  <a:pt x="754" y="236"/>
                </a:lnTo>
                <a:lnTo>
                  <a:pt x="758" y="288"/>
                </a:lnTo>
                <a:lnTo>
                  <a:pt x="764" y="346"/>
                </a:lnTo>
                <a:lnTo>
                  <a:pt x="768" y="406"/>
                </a:lnTo>
                <a:lnTo>
                  <a:pt x="772" y="468"/>
                </a:lnTo>
                <a:lnTo>
                  <a:pt x="776" y="528"/>
                </a:lnTo>
                <a:lnTo>
                  <a:pt x="780" y="588"/>
                </a:lnTo>
                <a:lnTo>
                  <a:pt x="784" y="644"/>
                </a:lnTo>
                <a:lnTo>
                  <a:pt x="788" y="694"/>
                </a:lnTo>
                <a:lnTo>
                  <a:pt x="792" y="738"/>
                </a:lnTo>
                <a:lnTo>
                  <a:pt x="798" y="774"/>
                </a:lnTo>
                <a:lnTo>
                  <a:pt x="802" y="802"/>
                </a:lnTo>
                <a:lnTo>
                  <a:pt x="808" y="820"/>
                </a:lnTo>
                <a:lnTo>
                  <a:pt x="814" y="826"/>
                </a:lnTo>
                <a:lnTo>
                  <a:pt x="822" y="818"/>
                </a:lnTo>
                <a:lnTo>
                  <a:pt x="830" y="794"/>
                </a:lnTo>
                <a:lnTo>
                  <a:pt x="838" y="760"/>
                </a:lnTo>
                <a:lnTo>
                  <a:pt x="844" y="718"/>
                </a:lnTo>
                <a:lnTo>
                  <a:pt x="850" y="670"/>
                </a:lnTo>
                <a:lnTo>
                  <a:pt x="854" y="622"/>
                </a:lnTo>
                <a:lnTo>
                  <a:pt x="858" y="574"/>
                </a:lnTo>
                <a:lnTo>
                  <a:pt x="862" y="528"/>
                </a:lnTo>
                <a:lnTo>
                  <a:pt x="868" y="486"/>
                </a:lnTo>
                <a:lnTo>
                  <a:pt x="872" y="450"/>
                </a:lnTo>
                <a:lnTo>
                  <a:pt x="876" y="424"/>
                </a:lnTo>
                <a:lnTo>
                  <a:pt x="880" y="406"/>
                </a:lnTo>
                <a:lnTo>
                  <a:pt x="886" y="398"/>
                </a:lnTo>
                <a:lnTo>
                  <a:pt x="892" y="402"/>
                </a:lnTo>
                <a:lnTo>
                  <a:pt x="898" y="420"/>
                </a:lnTo>
                <a:lnTo>
                  <a:pt x="904" y="444"/>
                </a:lnTo>
                <a:lnTo>
                  <a:pt x="910" y="468"/>
                </a:lnTo>
                <a:lnTo>
                  <a:pt x="916" y="492"/>
                </a:lnTo>
                <a:lnTo>
                  <a:pt x="918" y="510"/>
                </a:lnTo>
                <a:lnTo>
                  <a:pt x="920" y="518"/>
                </a:lnTo>
                <a:lnTo>
                  <a:pt x="924" y="522"/>
                </a:lnTo>
                <a:lnTo>
                  <a:pt x="926" y="526"/>
                </a:lnTo>
                <a:lnTo>
                  <a:pt x="928" y="526"/>
                </a:lnTo>
                <a:lnTo>
                  <a:pt x="930" y="528"/>
                </a:lnTo>
                <a:lnTo>
                  <a:pt x="932" y="528"/>
                </a:lnTo>
                <a:lnTo>
                  <a:pt x="938" y="528"/>
                </a:lnTo>
                <a:lnTo>
                  <a:pt x="952" y="528"/>
                </a:lnTo>
                <a:lnTo>
                  <a:pt x="968" y="528"/>
                </a:lnTo>
                <a:lnTo>
                  <a:pt x="980" y="528"/>
                </a:lnTo>
                <a:lnTo>
                  <a:pt x="986" y="528"/>
                </a:lnTo>
              </a:path>
            </a:pathLst>
          </a:custGeom>
          <a:noFill/>
          <a:ln w="19050" cap="flat" cmpd="sng">
            <a:solidFill>
              <a:srgbClr val="FF33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30" name="右矢印 629"/>
          <p:cNvSpPr/>
          <p:nvPr/>
        </p:nvSpPr>
        <p:spPr>
          <a:xfrm>
            <a:off x="528705" y="2203756"/>
            <a:ext cx="169012" cy="122711"/>
          </a:xfrm>
          <a:prstGeom prst="rightArrow">
            <a:avLst>
              <a:gd name="adj1" fmla="val 50000"/>
              <a:gd name="adj2" fmla="val 83637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631" name="Picture 4" descr="sspd20070712_4"/>
          <p:cNvPicPr preferRelativeResize="0"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58577" y="3384469"/>
            <a:ext cx="480217" cy="341133"/>
          </a:xfrm>
          <a:prstGeom prst="rect">
            <a:avLst/>
          </a:prstGeom>
          <a:noFill/>
        </p:spPr>
      </p:pic>
      <p:sp>
        <p:nvSpPr>
          <p:cNvPr id="632" name="二等辺三角形 631"/>
          <p:cNvSpPr/>
          <p:nvPr/>
        </p:nvSpPr>
        <p:spPr>
          <a:xfrm rot="5400000">
            <a:off x="5049942" y="3387755"/>
            <a:ext cx="454094" cy="391460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二等辺三角形 632"/>
          <p:cNvSpPr/>
          <p:nvPr/>
        </p:nvSpPr>
        <p:spPr>
          <a:xfrm rot="5400000">
            <a:off x="5980136" y="3385932"/>
            <a:ext cx="454094" cy="391460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正方形/長方形 633"/>
          <p:cNvSpPr/>
          <p:nvPr/>
        </p:nvSpPr>
        <p:spPr>
          <a:xfrm>
            <a:off x="5629446" y="3521739"/>
            <a:ext cx="195730" cy="13048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テキスト ボックス 634"/>
          <p:cNvSpPr txBox="1"/>
          <p:nvPr/>
        </p:nvSpPr>
        <p:spPr>
          <a:xfrm>
            <a:off x="4837950" y="3776355"/>
            <a:ext cx="9108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 b="1" dirty="0" smtClean="0">
                <a:latin typeface="Arial" pitchFamily="34" charset="0"/>
                <a:cs typeface="Arial" pitchFamily="34" charset="0"/>
              </a:rPr>
              <a:t>LNA-550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36" name="テキスト ボックス 635"/>
          <p:cNvSpPr txBox="1"/>
          <p:nvPr/>
        </p:nvSpPr>
        <p:spPr>
          <a:xfrm>
            <a:off x="5699986" y="3776355"/>
            <a:ext cx="9108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400" b="1" dirty="0" smtClean="0">
                <a:latin typeface="Arial" pitchFamily="34" charset="0"/>
                <a:cs typeface="Arial" pitchFamily="34" charset="0"/>
              </a:rPr>
              <a:t>LNA-100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39" name="角丸四角形 638"/>
          <p:cNvSpPr/>
          <p:nvPr/>
        </p:nvSpPr>
        <p:spPr>
          <a:xfrm>
            <a:off x="4853597" y="3179763"/>
            <a:ext cx="1715786" cy="1018324"/>
          </a:xfrm>
          <a:prstGeom prst="roundRect">
            <a:avLst>
              <a:gd name="adj" fmla="val 11880"/>
            </a:avLst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テキスト ボックス 640"/>
          <p:cNvSpPr txBox="1"/>
          <p:nvPr/>
        </p:nvSpPr>
        <p:spPr>
          <a:xfrm>
            <a:off x="7840739" y="3445044"/>
            <a:ext cx="907845" cy="30777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</a:rPr>
              <a:t>Counter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454850" name="Object 2"/>
          <p:cNvGraphicFramePr>
            <a:graphicFrameLocks noChangeAspect="1"/>
          </p:cNvGraphicFramePr>
          <p:nvPr/>
        </p:nvGraphicFramePr>
        <p:xfrm>
          <a:off x="4816475" y="3085"/>
          <a:ext cx="4284663" cy="2995613"/>
        </p:xfrm>
        <a:graphic>
          <a:graphicData uri="http://schemas.openxmlformats.org/presentationml/2006/ole">
            <p:oleObj spid="_x0000_s5454850" name="ｸﾞﾗﾌ" r:id="rId4" imgW="4158720" imgH="2905920" progId="Origin50.Graph">
              <p:embed/>
            </p:oleObj>
          </a:graphicData>
        </a:graphic>
      </p:graphicFrame>
      <p:sp>
        <p:nvSpPr>
          <p:cNvPr id="82" name="フリーフォーム 81"/>
          <p:cNvSpPr/>
          <p:nvPr/>
        </p:nvSpPr>
        <p:spPr>
          <a:xfrm>
            <a:off x="4219509" y="1555845"/>
            <a:ext cx="764646" cy="1978766"/>
          </a:xfrm>
          <a:custGeom>
            <a:avLst/>
            <a:gdLst>
              <a:gd name="connsiteX0" fmla="*/ 329609 w 457200"/>
              <a:gd name="connsiteY0" fmla="*/ 1616149 h 1616149"/>
              <a:gd name="connsiteX1" fmla="*/ 21265 w 457200"/>
              <a:gd name="connsiteY1" fmla="*/ 606056 h 1616149"/>
              <a:gd name="connsiteX2" fmla="*/ 457200 w 457200"/>
              <a:gd name="connsiteY2" fmla="*/ 0 h 1616149"/>
              <a:gd name="connsiteX3" fmla="*/ 457200 w 457200"/>
              <a:gd name="connsiteY3" fmla="*/ 0 h 161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1616149">
                <a:moveTo>
                  <a:pt x="329609" y="1616149"/>
                </a:moveTo>
                <a:cubicBezTo>
                  <a:pt x="164804" y="1245781"/>
                  <a:pt x="0" y="875414"/>
                  <a:pt x="21265" y="606056"/>
                </a:cubicBezTo>
                <a:cubicBezTo>
                  <a:pt x="42530" y="336698"/>
                  <a:pt x="457200" y="0"/>
                  <a:pt x="457200" y="0"/>
                </a:cubicBezTo>
                <a:lnTo>
                  <a:pt x="457200" y="0"/>
                </a:lnTo>
              </a:path>
            </a:pathLst>
          </a:custGeom>
          <a:ln w="1905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テキスト ボックス 82"/>
          <p:cNvSpPr txBox="1"/>
          <p:nvPr/>
        </p:nvSpPr>
        <p:spPr>
          <a:xfrm>
            <a:off x="3535261" y="1006698"/>
            <a:ext cx="140294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Reflection </a:t>
            </a:r>
          </a:p>
          <a:p>
            <a:r>
              <a:rPr kumimoji="1" lang="en-US" altLang="ja-JP" sz="1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coefficient </a:t>
            </a:r>
            <a:endParaRPr kumimoji="1" lang="ja-JP" altLang="en-US" sz="1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4" name="グループ化 200"/>
          <p:cNvGrpSpPr/>
          <p:nvPr/>
        </p:nvGrpSpPr>
        <p:grpSpPr>
          <a:xfrm>
            <a:off x="3903259" y="5552904"/>
            <a:ext cx="3759167" cy="933494"/>
            <a:chOff x="3692540" y="3336580"/>
            <a:chExt cx="3012718" cy="933494"/>
          </a:xfrm>
        </p:grpSpPr>
        <p:sp>
          <p:nvSpPr>
            <p:cNvPr id="85" name="テキスト ボックス 84"/>
            <p:cNvSpPr txBox="1"/>
            <p:nvPr/>
          </p:nvSpPr>
          <p:spPr>
            <a:xfrm>
              <a:off x="3748969" y="3353754"/>
              <a:ext cx="6783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200" b="1" dirty="0" smtClean="0">
                  <a:latin typeface="Arial" pitchFamily="34" charset="0"/>
                  <a:cs typeface="Arial" pitchFamily="34" charset="0"/>
                </a:rPr>
                <a:t> 5840A</a:t>
              </a:r>
              <a:endParaRPr kumimoji="1" lang="ja-JP" altLang="en-US" sz="1200" b="1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6" name="テキスト ボックス 85"/>
            <p:cNvSpPr txBox="1"/>
            <p:nvPr/>
          </p:nvSpPr>
          <p:spPr>
            <a:xfrm>
              <a:off x="5182400" y="3367402"/>
              <a:ext cx="835427" cy="278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ja-JP" sz="1200" b="1" dirty="0" smtClean="0">
                  <a:latin typeface="Arial" pitchFamily="34" charset="0"/>
                  <a:cs typeface="Arial" pitchFamily="34" charset="0"/>
                </a:rPr>
                <a:t>SHF 74B</a:t>
              </a:r>
              <a:endParaRPr kumimoji="1" lang="ja-JP" altLang="en-US" sz="1200" b="1" dirty="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7" name="グループ化 107"/>
            <p:cNvGrpSpPr/>
            <p:nvPr/>
          </p:nvGrpSpPr>
          <p:grpSpPr>
            <a:xfrm>
              <a:off x="3877423" y="3628383"/>
              <a:ext cx="2732506" cy="508733"/>
              <a:chOff x="5260869" y="3576770"/>
              <a:chExt cx="4256481" cy="792459"/>
            </a:xfrm>
          </p:grpSpPr>
          <p:sp>
            <p:nvSpPr>
              <p:cNvPr id="90" name="二等辺三角形 89"/>
              <p:cNvSpPr/>
              <p:nvPr/>
            </p:nvSpPr>
            <p:spPr>
              <a:xfrm rot="5400000">
                <a:off x="5106928" y="3731086"/>
                <a:ext cx="792084" cy="484202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91" name="二等辺三角形 90"/>
              <p:cNvSpPr/>
              <p:nvPr/>
            </p:nvSpPr>
            <p:spPr>
              <a:xfrm rot="5400000">
                <a:off x="7438274" y="3705035"/>
                <a:ext cx="792088" cy="535557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正方形/長方形 91"/>
              <p:cNvSpPr/>
              <p:nvPr/>
            </p:nvSpPr>
            <p:spPr>
              <a:xfrm>
                <a:off x="6005178" y="3584089"/>
                <a:ext cx="1269806" cy="784207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en-US" altLang="ja-JP" sz="12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900 MHz</a:t>
                </a:r>
              </a:p>
              <a:p>
                <a:pPr algn="ctr"/>
                <a:r>
                  <a:rPr kumimoji="1" lang="en-US" altLang="ja-JP" sz="12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LFP filter</a:t>
                </a:r>
                <a:endParaRPr kumimoji="1" lang="ja-JP" altLang="en-US" sz="1200" b="1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正方形/長方形 92"/>
              <p:cNvSpPr/>
              <p:nvPr/>
            </p:nvSpPr>
            <p:spPr>
              <a:xfrm>
                <a:off x="8404085" y="3632102"/>
                <a:ext cx="1113265" cy="6881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ja-JP" sz="12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6</a:t>
                </a:r>
                <a:r>
                  <a:rPr kumimoji="1" lang="en-US" altLang="ja-JP" sz="12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00 MHz</a:t>
                </a:r>
              </a:p>
              <a:p>
                <a:pPr algn="ctr"/>
                <a:r>
                  <a:rPr kumimoji="1" lang="en-US" altLang="ja-JP" sz="12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LFP filter</a:t>
                </a:r>
                <a:endParaRPr kumimoji="1" lang="ja-JP" altLang="en-US" sz="1200" b="1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cxnSp>
            <p:nvCxnSpPr>
              <p:cNvPr id="94" name="直線コネクタ 93"/>
              <p:cNvCxnSpPr>
                <a:stCxn id="90" idx="0"/>
                <a:endCxn id="92" idx="1"/>
              </p:cNvCxnSpPr>
              <p:nvPr/>
            </p:nvCxnSpPr>
            <p:spPr>
              <a:xfrm>
                <a:off x="5745071" y="3973186"/>
                <a:ext cx="260104" cy="299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直線コネクタ 94"/>
              <p:cNvCxnSpPr>
                <a:stCxn id="92" idx="3"/>
                <a:endCxn id="91" idx="3"/>
              </p:cNvCxnSpPr>
              <p:nvPr/>
            </p:nvCxnSpPr>
            <p:spPr>
              <a:xfrm flipV="1">
                <a:off x="7274985" y="3972815"/>
                <a:ext cx="291556" cy="3379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コネクタ 98"/>
              <p:cNvCxnSpPr/>
              <p:nvPr/>
            </p:nvCxnSpPr>
            <p:spPr>
              <a:xfrm>
                <a:off x="8033945" y="3972815"/>
                <a:ext cx="455332" cy="3377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" name="角丸四角形 87"/>
            <p:cNvSpPr/>
            <p:nvPr/>
          </p:nvSpPr>
          <p:spPr>
            <a:xfrm>
              <a:off x="3692540" y="3336580"/>
              <a:ext cx="3012718" cy="933494"/>
            </a:xfrm>
            <a:prstGeom prst="roundRect">
              <a:avLst/>
            </a:prstGeom>
            <a:noFill/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7" name="テキスト ボックス 96"/>
          <p:cNvSpPr txBox="1"/>
          <p:nvPr/>
        </p:nvSpPr>
        <p:spPr>
          <a:xfrm>
            <a:off x="5045581" y="5114053"/>
            <a:ext cx="158723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1600" b="1" dirty="0" smtClean="0">
                <a:latin typeface="Arial" pitchFamily="34" charset="0"/>
                <a:cs typeface="Arial" pitchFamily="34" charset="0"/>
              </a:rPr>
              <a:t>New amplifier</a:t>
            </a:r>
            <a:endParaRPr kumimoji="1" lang="ja-JP" altLang="en-US" sz="16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9" name="右矢印 98"/>
          <p:cNvSpPr/>
          <p:nvPr/>
        </p:nvSpPr>
        <p:spPr>
          <a:xfrm rot="16200000" flipH="1">
            <a:off x="5293320" y="4488102"/>
            <a:ext cx="768819" cy="408914"/>
          </a:xfrm>
          <a:prstGeom prst="rightArrow">
            <a:avLst>
              <a:gd name="adj1" fmla="val 50000"/>
              <a:gd name="adj2" fmla="val 63026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正方形/長方形 79"/>
          <p:cNvSpPr/>
          <p:nvPr/>
        </p:nvSpPr>
        <p:spPr>
          <a:xfrm>
            <a:off x="5439486" y="2515644"/>
            <a:ext cx="3081427" cy="52322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cs typeface="Arial" pitchFamily="34" charset="0"/>
              </a:rPr>
              <a:t>0         2        4         6        8        10 </a:t>
            </a:r>
          </a:p>
          <a:p>
            <a:r>
              <a:rPr lang="en-US" altLang="ja-JP" sz="1400" dirty="0" smtClean="0">
                <a:cs typeface="Arial" pitchFamily="34" charset="0"/>
              </a:rPr>
              <a:t>                Frequency (MHz)</a:t>
            </a:r>
            <a:endParaRPr lang="ja-JP" altLang="en-US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正方形/長方形 569"/>
          <p:cNvSpPr/>
          <p:nvPr/>
        </p:nvSpPr>
        <p:spPr>
          <a:xfrm>
            <a:off x="865821" y="2811055"/>
            <a:ext cx="1109136" cy="163108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正方形/長方形 570"/>
          <p:cNvSpPr/>
          <p:nvPr/>
        </p:nvSpPr>
        <p:spPr>
          <a:xfrm>
            <a:off x="1024110" y="2992582"/>
            <a:ext cx="782920" cy="131906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正方形/長方形 571"/>
          <p:cNvSpPr/>
          <p:nvPr/>
        </p:nvSpPr>
        <p:spPr>
          <a:xfrm>
            <a:off x="1258579" y="3859481"/>
            <a:ext cx="326217" cy="4388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正方形/長方形 9"/>
          <p:cNvSpPr/>
          <p:nvPr/>
        </p:nvSpPr>
        <p:spPr>
          <a:xfrm>
            <a:off x="1128093" y="3729731"/>
            <a:ext cx="549335" cy="15384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" name="グループ化 134"/>
          <p:cNvGrpSpPr/>
          <p:nvPr/>
        </p:nvGrpSpPr>
        <p:grpSpPr>
          <a:xfrm>
            <a:off x="2410065" y="4407538"/>
            <a:ext cx="326217" cy="134169"/>
            <a:chOff x="4211960" y="5852160"/>
            <a:chExt cx="411246" cy="169128"/>
          </a:xfrm>
        </p:grpSpPr>
        <p:cxnSp>
          <p:nvCxnSpPr>
            <p:cNvPr id="575" name="直線コネクタ 574"/>
            <p:cNvCxnSpPr/>
            <p:nvPr/>
          </p:nvCxnSpPr>
          <p:spPr>
            <a:xfrm>
              <a:off x="4213555" y="5852160"/>
              <a:ext cx="409651" cy="7315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6" name="直線コネクタ 575"/>
            <p:cNvCxnSpPr/>
            <p:nvPr/>
          </p:nvCxnSpPr>
          <p:spPr>
            <a:xfrm rot="5400000">
              <a:off x="4175956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7" name="直線コネクタ 576"/>
            <p:cNvCxnSpPr/>
            <p:nvPr/>
          </p:nvCxnSpPr>
          <p:spPr>
            <a:xfrm rot="5400000">
              <a:off x="4247964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直線コネクタ 577"/>
            <p:cNvCxnSpPr/>
            <p:nvPr/>
          </p:nvCxnSpPr>
          <p:spPr>
            <a:xfrm rot="5400000">
              <a:off x="4319972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9" name="直線コネクタ 578"/>
            <p:cNvCxnSpPr/>
            <p:nvPr/>
          </p:nvCxnSpPr>
          <p:spPr>
            <a:xfrm rot="5400000">
              <a:off x="4391980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0" name="直線コネクタ 579"/>
            <p:cNvCxnSpPr/>
            <p:nvPr/>
          </p:nvCxnSpPr>
          <p:spPr>
            <a:xfrm rot="5400000">
              <a:off x="4463988" y="5913276"/>
              <a:ext cx="144016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グループ化 580"/>
          <p:cNvGrpSpPr/>
          <p:nvPr/>
        </p:nvGrpSpPr>
        <p:grpSpPr>
          <a:xfrm>
            <a:off x="2476076" y="3591900"/>
            <a:ext cx="164386" cy="805019"/>
            <a:chOff x="2767698" y="2437047"/>
            <a:chExt cx="162208" cy="587190"/>
          </a:xfrm>
        </p:grpSpPr>
        <p:grpSp>
          <p:nvGrpSpPr>
            <p:cNvPr id="4" name="グループ化 110"/>
            <p:cNvGrpSpPr/>
            <p:nvPr/>
          </p:nvGrpSpPr>
          <p:grpSpPr>
            <a:xfrm rot="16200000">
              <a:off x="2751495" y="2642610"/>
              <a:ext cx="194614" cy="162208"/>
              <a:chOff x="4556658" y="3649968"/>
              <a:chExt cx="214792" cy="179026"/>
            </a:xfrm>
          </p:grpSpPr>
          <p:grpSp>
            <p:nvGrpSpPr>
              <p:cNvPr id="5" name="グループ化 54"/>
              <p:cNvGrpSpPr/>
              <p:nvPr/>
            </p:nvGrpSpPr>
            <p:grpSpPr>
              <a:xfrm>
                <a:off x="4610073" y="3653353"/>
                <a:ext cx="65942" cy="168639"/>
                <a:chOff x="4610073" y="3653353"/>
                <a:chExt cx="65942" cy="168639"/>
              </a:xfrm>
            </p:grpSpPr>
            <p:cxnSp>
              <p:nvCxnSpPr>
                <p:cNvPr id="592" name="直線コネクタ 591"/>
                <p:cNvCxnSpPr/>
                <p:nvPr/>
              </p:nvCxnSpPr>
              <p:spPr>
                <a:xfrm rot="16200000" flipH="1">
                  <a:off x="4575102" y="3721080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3" name="直線コネクタ 119"/>
                <p:cNvCxnSpPr/>
                <p:nvPr/>
              </p:nvCxnSpPr>
              <p:spPr>
                <a:xfrm rot="5400000">
                  <a:off x="4544030" y="3719396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86" name="直線コネクタ 585"/>
              <p:cNvCxnSpPr/>
              <p:nvPr/>
            </p:nvCxnSpPr>
            <p:spPr>
              <a:xfrm rot="16200000" flipH="1">
                <a:off x="4643623" y="3721065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直線コネクタ 586"/>
              <p:cNvCxnSpPr/>
              <p:nvPr/>
            </p:nvCxnSpPr>
            <p:spPr>
              <a:xfrm rot="5400000">
                <a:off x="4609281" y="3728082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" name="グループ化 59"/>
              <p:cNvGrpSpPr/>
              <p:nvPr/>
            </p:nvGrpSpPr>
            <p:grpSpPr>
              <a:xfrm>
                <a:off x="4556658" y="3649968"/>
                <a:ext cx="52665" cy="168638"/>
                <a:chOff x="4623350" y="3653354"/>
                <a:chExt cx="52665" cy="168638"/>
              </a:xfrm>
            </p:grpSpPr>
            <p:cxnSp>
              <p:nvCxnSpPr>
                <p:cNvPr id="590" name="直線コネクタ 589"/>
                <p:cNvCxnSpPr/>
                <p:nvPr/>
              </p:nvCxnSpPr>
              <p:spPr>
                <a:xfrm rot="16200000" flipH="1">
                  <a:off x="4575102" y="3721080"/>
                  <a:ext cx="166955" cy="3487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1" name="直線コネクタ 590"/>
                <p:cNvCxnSpPr/>
                <p:nvPr/>
              </p:nvCxnSpPr>
              <p:spPr>
                <a:xfrm rot="5400000">
                  <a:off x="4584302" y="3692402"/>
                  <a:ext cx="99690" cy="2159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89" name="直線コネクタ 588"/>
              <p:cNvCxnSpPr/>
              <p:nvPr/>
            </p:nvCxnSpPr>
            <p:spPr>
              <a:xfrm rot="5400000">
                <a:off x="4714772" y="3769513"/>
                <a:ext cx="88808" cy="2454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3" name="直線コネクタ 582"/>
            <p:cNvCxnSpPr/>
            <p:nvPr/>
          </p:nvCxnSpPr>
          <p:spPr>
            <a:xfrm rot="5400000" flipH="1" flipV="1">
              <a:off x="2761180" y="2534912"/>
              <a:ext cx="19573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4" name="直線コネクタ 583"/>
            <p:cNvCxnSpPr/>
            <p:nvPr/>
          </p:nvCxnSpPr>
          <p:spPr>
            <a:xfrm rot="5400000" flipH="1" flipV="1">
              <a:off x="2761180" y="2926372"/>
              <a:ext cx="19573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4" name="テキスト ボックス 593"/>
          <p:cNvSpPr txBox="1"/>
          <p:nvPr/>
        </p:nvSpPr>
        <p:spPr>
          <a:xfrm>
            <a:off x="2568298" y="3916592"/>
            <a:ext cx="5709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</a:rPr>
              <a:t>50 </a:t>
            </a:r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  <a:sym typeface="Symbol"/>
              </a:rPr>
              <a:t>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95" name="テキスト ボックス 594"/>
          <p:cNvSpPr txBox="1"/>
          <p:nvPr/>
        </p:nvSpPr>
        <p:spPr>
          <a:xfrm>
            <a:off x="738602" y="1984612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400" b="1" dirty="0" smtClean="0">
                <a:solidFill>
                  <a:srgbClr val="CC6600"/>
                </a:solidFill>
                <a:latin typeface="Arial" pitchFamily="34" charset="0"/>
                <a:cs typeface="Arial" pitchFamily="34" charset="0"/>
              </a:rPr>
              <a:t>Optical fiber </a:t>
            </a:r>
          </a:p>
        </p:txBody>
      </p:sp>
      <p:sp>
        <p:nvSpPr>
          <p:cNvPr id="596" name="テキスト ボックス 595"/>
          <p:cNvSpPr txBox="1"/>
          <p:nvPr/>
        </p:nvSpPr>
        <p:spPr>
          <a:xfrm>
            <a:off x="977146" y="4459979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800" b="1" dirty="0" smtClean="0">
                <a:latin typeface="Arial" pitchFamily="34" charset="0"/>
                <a:cs typeface="Arial" pitchFamily="34" charset="0"/>
              </a:rPr>
              <a:t>SSPD </a:t>
            </a:r>
          </a:p>
        </p:txBody>
      </p:sp>
      <p:cxnSp>
        <p:nvCxnSpPr>
          <p:cNvPr id="597" name="直線コネクタ 596"/>
          <p:cNvCxnSpPr/>
          <p:nvPr/>
        </p:nvCxnSpPr>
        <p:spPr>
          <a:xfrm rot="10800000">
            <a:off x="1576384" y="3587118"/>
            <a:ext cx="6565981" cy="792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グループ化 597"/>
          <p:cNvGrpSpPr/>
          <p:nvPr/>
        </p:nvGrpSpPr>
        <p:grpSpPr>
          <a:xfrm>
            <a:off x="2140915" y="1877879"/>
            <a:ext cx="1755609" cy="1457463"/>
            <a:chOff x="1919192" y="1803737"/>
            <a:chExt cx="1755609" cy="1457463"/>
          </a:xfrm>
        </p:grpSpPr>
        <p:grpSp>
          <p:nvGrpSpPr>
            <p:cNvPr id="8" name="グループ化 54"/>
            <p:cNvGrpSpPr/>
            <p:nvPr/>
          </p:nvGrpSpPr>
          <p:grpSpPr>
            <a:xfrm>
              <a:off x="2880008" y="2187250"/>
              <a:ext cx="92705" cy="144276"/>
              <a:chOff x="4610073" y="3653353"/>
              <a:chExt cx="65942" cy="168639"/>
            </a:xfrm>
          </p:grpSpPr>
          <p:cxnSp>
            <p:nvCxnSpPr>
              <p:cNvPr id="614" name="直線コネクタ 613"/>
              <p:cNvCxnSpPr/>
              <p:nvPr/>
            </p:nvCxnSpPr>
            <p:spPr>
              <a:xfrm rot="16200000" flipH="1">
                <a:off x="4575102" y="3721080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5" name="直線コネクタ 614"/>
              <p:cNvCxnSpPr/>
              <p:nvPr/>
            </p:nvCxnSpPr>
            <p:spPr>
              <a:xfrm rot="5400000">
                <a:off x="4544030" y="3719396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00" name="直線コネクタ 599"/>
            <p:cNvCxnSpPr/>
            <p:nvPr/>
          </p:nvCxnSpPr>
          <p:spPr>
            <a:xfrm rot="16200000" flipH="1">
              <a:off x="2973043" y="2235585"/>
              <a:ext cx="142835" cy="4902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直線コネクタ 600"/>
            <p:cNvCxnSpPr/>
            <p:nvPr/>
          </p:nvCxnSpPr>
          <p:spPr>
            <a:xfrm rot="5400000">
              <a:off x="2924764" y="2241588"/>
              <a:ext cx="142835" cy="4902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" name="グループ化 59"/>
            <p:cNvGrpSpPr/>
            <p:nvPr/>
          </p:nvGrpSpPr>
          <p:grpSpPr>
            <a:xfrm>
              <a:off x="2804845" y="2184354"/>
              <a:ext cx="74039" cy="144275"/>
              <a:chOff x="4623350" y="3653354"/>
              <a:chExt cx="52665" cy="168638"/>
            </a:xfrm>
          </p:grpSpPr>
          <p:cxnSp>
            <p:nvCxnSpPr>
              <p:cNvPr id="612" name="直線コネクタ 611"/>
              <p:cNvCxnSpPr/>
              <p:nvPr/>
            </p:nvCxnSpPr>
            <p:spPr>
              <a:xfrm rot="16200000" flipH="1">
                <a:off x="4575102" y="3721080"/>
                <a:ext cx="166955" cy="3487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3" name="直線コネクタ 612"/>
              <p:cNvCxnSpPr/>
              <p:nvPr/>
            </p:nvCxnSpPr>
            <p:spPr>
              <a:xfrm rot="5400000">
                <a:off x="4584302" y="3692402"/>
                <a:ext cx="99690" cy="2159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03" name="直線コネクタ 602"/>
            <p:cNvCxnSpPr/>
            <p:nvPr/>
          </p:nvCxnSpPr>
          <p:spPr>
            <a:xfrm rot="5400000">
              <a:off x="3051565" y="2279874"/>
              <a:ext cx="75978" cy="34511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直線コネクタ 603"/>
            <p:cNvCxnSpPr/>
            <p:nvPr/>
          </p:nvCxnSpPr>
          <p:spPr>
            <a:xfrm>
              <a:off x="3106150" y="2251384"/>
              <a:ext cx="267643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5" name="テキスト ボックス 604"/>
            <p:cNvSpPr txBox="1"/>
            <p:nvPr/>
          </p:nvSpPr>
          <p:spPr>
            <a:xfrm>
              <a:off x="2581319" y="2345664"/>
              <a:ext cx="76976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</a:rPr>
                <a:t>100 k</a:t>
              </a:r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  <a:sym typeface="Symbol"/>
                </a:rPr>
                <a:t></a:t>
              </a:r>
              <a:endParaRPr kumimoji="1" lang="ja-JP" altLang="en-US" sz="1400" b="1" dirty="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" name="グループ化 46"/>
            <p:cNvGrpSpPr/>
            <p:nvPr/>
          </p:nvGrpSpPr>
          <p:grpSpPr>
            <a:xfrm>
              <a:off x="2199412" y="2093379"/>
              <a:ext cx="326217" cy="326217"/>
              <a:chOff x="3851920" y="3645024"/>
              <a:chExt cx="360040" cy="360040"/>
            </a:xfrm>
          </p:grpSpPr>
          <p:sp>
            <p:nvSpPr>
              <p:cNvPr id="610" name="円/楕円 609"/>
              <p:cNvSpPr/>
              <p:nvPr/>
            </p:nvSpPr>
            <p:spPr>
              <a:xfrm>
                <a:off x="3851920" y="3645024"/>
                <a:ext cx="360040" cy="36004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611" name="直線矢印コネクタ 39"/>
              <p:cNvCxnSpPr/>
              <p:nvPr/>
            </p:nvCxnSpPr>
            <p:spPr>
              <a:xfrm rot="5400000">
                <a:off x="3928575" y="3715410"/>
                <a:ext cx="216024" cy="216024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07" name="直線コネクタ 606"/>
            <p:cNvCxnSpPr/>
            <p:nvPr/>
          </p:nvCxnSpPr>
          <p:spPr>
            <a:xfrm>
              <a:off x="2525083" y="2260464"/>
              <a:ext cx="259214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8" name="直線コネクタ 607"/>
            <p:cNvCxnSpPr/>
            <p:nvPr/>
          </p:nvCxnSpPr>
          <p:spPr>
            <a:xfrm rot="16200000" flipV="1">
              <a:off x="2870884" y="2751954"/>
              <a:ext cx="1012973" cy="551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9" name="テキスト ボックス 608"/>
            <p:cNvSpPr txBox="1"/>
            <p:nvPr/>
          </p:nvSpPr>
          <p:spPr>
            <a:xfrm>
              <a:off x="1919192" y="1803737"/>
              <a:ext cx="175560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400" b="1" dirty="0" smtClean="0">
                  <a:latin typeface="Arial" pitchFamily="34" charset="0"/>
                  <a:cs typeface="Arial" pitchFamily="34" charset="0"/>
                </a:rPr>
                <a:t>DC voltage source</a:t>
              </a:r>
              <a:endParaRPr kumimoji="1" lang="ja-JP" altLang="en-US" sz="1400" b="1" dirty="0"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" name="グループ化 34"/>
          <p:cNvGrpSpPr/>
          <p:nvPr/>
        </p:nvGrpSpPr>
        <p:grpSpPr>
          <a:xfrm rot="16200000">
            <a:off x="3445214" y="3337862"/>
            <a:ext cx="315037" cy="343816"/>
            <a:chOff x="4499992" y="5085184"/>
            <a:chExt cx="470342" cy="504056"/>
          </a:xfrm>
          <a:solidFill>
            <a:schemeClr val="accent2">
              <a:lumMod val="20000"/>
              <a:lumOff val="80000"/>
            </a:schemeClr>
          </a:solidFill>
        </p:grpSpPr>
        <p:sp>
          <p:nvSpPr>
            <p:cNvPr id="618" name="正方形/長方形 617"/>
            <p:cNvSpPr/>
            <p:nvPr/>
          </p:nvSpPr>
          <p:spPr>
            <a:xfrm>
              <a:off x="4499992" y="5085184"/>
              <a:ext cx="216024" cy="504056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9" name="正方形/長方形 618"/>
            <p:cNvSpPr/>
            <p:nvPr/>
          </p:nvSpPr>
          <p:spPr>
            <a:xfrm rot="5400000">
              <a:off x="4628216" y="5100976"/>
              <a:ext cx="213893" cy="4703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正方形/長方形 619"/>
            <p:cNvSpPr/>
            <p:nvPr/>
          </p:nvSpPr>
          <p:spPr>
            <a:xfrm>
              <a:off x="4540355" y="5166003"/>
              <a:ext cx="140033" cy="323271"/>
            </a:xfrm>
            <a:prstGeom prst="rect">
              <a:avLst/>
            </a:prstGeom>
            <a:grpFill/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28" name="フリーフォーム 627"/>
          <p:cNvSpPr/>
          <p:nvPr/>
        </p:nvSpPr>
        <p:spPr>
          <a:xfrm>
            <a:off x="724394" y="2268187"/>
            <a:ext cx="676894" cy="1140036"/>
          </a:xfrm>
          <a:custGeom>
            <a:avLst/>
            <a:gdLst>
              <a:gd name="connsiteX0" fmla="*/ 676894 w 676894"/>
              <a:gd name="connsiteY0" fmla="*/ 1211283 h 1211283"/>
              <a:gd name="connsiteX1" fmla="*/ 558141 w 676894"/>
              <a:gd name="connsiteY1" fmla="*/ 213756 h 1211283"/>
              <a:gd name="connsiteX2" fmla="*/ 0 w 676894"/>
              <a:gd name="connsiteY2" fmla="*/ 0 h 121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6894" h="1211283">
                <a:moveTo>
                  <a:pt x="676894" y="1211283"/>
                </a:moveTo>
                <a:cubicBezTo>
                  <a:pt x="673925" y="813459"/>
                  <a:pt x="670957" y="415636"/>
                  <a:pt x="558141" y="213756"/>
                </a:cubicBezTo>
                <a:cubicBezTo>
                  <a:pt x="445325" y="11876"/>
                  <a:pt x="222662" y="5938"/>
                  <a:pt x="0" y="0"/>
                </a:cubicBezTo>
              </a:path>
            </a:pathLst>
          </a:custGeom>
          <a:ln w="28575">
            <a:solidFill>
              <a:srgbClr val="CC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Freeform 104"/>
          <p:cNvSpPr>
            <a:spLocks noChangeAspect="1"/>
          </p:cNvSpPr>
          <p:nvPr/>
        </p:nvSpPr>
        <p:spPr bwMode="auto">
          <a:xfrm>
            <a:off x="159936" y="2148151"/>
            <a:ext cx="325654" cy="230388"/>
          </a:xfrm>
          <a:custGeom>
            <a:avLst/>
            <a:gdLst/>
            <a:ahLst/>
            <a:cxnLst>
              <a:cxn ang="0">
                <a:pos x="20" y="528"/>
              </a:cxn>
              <a:cxn ang="0">
                <a:pos x="58" y="528"/>
              </a:cxn>
              <a:cxn ang="0">
                <a:pos x="62" y="526"/>
              </a:cxn>
              <a:cxn ang="0">
                <a:pos x="70" y="510"/>
              </a:cxn>
              <a:cxn ang="0">
                <a:pos x="82" y="450"/>
              </a:cxn>
              <a:cxn ang="0">
                <a:pos x="100" y="384"/>
              </a:cxn>
              <a:cxn ang="0">
                <a:pos x="116" y="400"/>
              </a:cxn>
              <a:cxn ang="0">
                <a:pos x="128" y="488"/>
              </a:cxn>
              <a:cxn ang="0">
                <a:pos x="140" y="630"/>
              </a:cxn>
              <a:cxn ang="0">
                <a:pos x="156" y="774"/>
              </a:cxn>
              <a:cxn ang="0">
                <a:pos x="180" y="840"/>
              </a:cxn>
              <a:cxn ang="0">
                <a:pos x="198" y="786"/>
              </a:cxn>
              <a:cxn ang="0">
                <a:pos x="212" y="648"/>
              </a:cxn>
              <a:cxn ang="0">
                <a:pos x="224" y="466"/>
              </a:cxn>
              <a:cxn ang="0">
                <a:pos x="238" y="282"/>
              </a:cxn>
              <a:cxn ang="0">
                <a:pos x="256" y="142"/>
              </a:cxn>
              <a:cxn ang="0">
                <a:pos x="278" y="96"/>
              </a:cxn>
              <a:cxn ang="0">
                <a:pos x="298" y="168"/>
              </a:cxn>
              <a:cxn ang="0">
                <a:pos x="312" y="324"/>
              </a:cxn>
              <a:cxn ang="0">
                <a:pos x="326" y="528"/>
              </a:cxn>
              <a:cxn ang="0">
                <a:pos x="338" y="738"/>
              </a:cxn>
              <a:cxn ang="0">
                <a:pos x="354" y="918"/>
              </a:cxn>
              <a:cxn ang="0">
                <a:pos x="374" y="1022"/>
              </a:cxn>
              <a:cxn ang="0">
                <a:pos x="396" y="1016"/>
              </a:cxn>
              <a:cxn ang="0">
                <a:pos x="414" y="910"/>
              </a:cxn>
              <a:cxn ang="0">
                <a:pos x="428" y="736"/>
              </a:cxn>
              <a:cxn ang="0">
                <a:pos x="440" y="528"/>
              </a:cxn>
              <a:cxn ang="0">
                <a:pos x="452" y="318"/>
              </a:cxn>
              <a:cxn ang="0">
                <a:pos x="466" y="140"/>
              </a:cxn>
              <a:cxn ang="0">
                <a:pos x="484" y="24"/>
              </a:cxn>
              <a:cxn ang="0">
                <a:pos x="506" y="6"/>
              </a:cxn>
              <a:cxn ang="0">
                <a:pos x="526" y="94"/>
              </a:cxn>
              <a:cxn ang="0">
                <a:pos x="542" y="254"/>
              </a:cxn>
              <a:cxn ang="0">
                <a:pos x="554" y="458"/>
              </a:cxn>
              <a:cxn ang="0">
                <a:pos x="566" y="668"/>
              </a:cxn>
              <a:cxn ang="0">
                <a:pos x="578" y="854"/>
              </a:cxn>
              <a:cxn ang="0">
                <a:pos x="596" y="986"/>
              </a:cxn>
              <a:cxn ang="0">
                <a:pos x="616" y="1028"/>
              </a:cxn>
              <a:cxn ang="0">
                <a:pos x="638" y="958"/>
              </a:cxn>
              <a:cxn ang="0">
                <a:pos x="654" y="800"/>
              </a:cxn>
              <a:cxn ang="0">
                <a:pos x="668" y="598"/>
              </a:cxn>
              <a:cxn ang="0">
                <a:pos x="680" y="392"/>
              </a:cxn>
              <a:cxn ang="0">
                <a:pos x="694" y="220"/>
              </a:cxn>
              <a:cxn ang="0">
                <a:pos x="712" y="118"/>
              </a:cxn>
              <a:cxn ang="0">
                <a:pos x="734" y="124"/>
              </a:cxn>
              <a:cxn ang="0">
                <a:pos x="754" y="236"/>
              </a:cxn>
              <a:cxn ang="0">
                <a:pos x="768" y="406"/>
              </a:cxn>
              <a:cxn ang="0">
                <a:pos x="780" y="588"/>
              </a:cxn>
              <a:cxn ang="0">
                <a:pos x="792" y="738"/>
              </a:cxn>
              <a:cxn ang="0">
                <a:pos x="808" y="820"/>
              </a:cxn>
              <a:cxn ang="0">
                <a:pos x="830" y="794"/>
              </a:cxn>
              <a:cxn ang="0">
                <a:pos x="850" y="670"/>
              </a:cxn>
              <a:cxn ang="0">
                <a:pos x="862" y="528"/>
              </a:cxn>
              <a:cxn ang="0">
                <a:pos x="876" y="424"/>
              </a:cxn>
              <a:cxn ang="0">
                <a:pos x="892" y="402"/>
              </a:cxn>
              <a:cxn ang="0">
                <a:pos x="910" y="468"/>
              </a:cxn>
              <a:cxn ang="0">
                <a:pos x="920" y="518"/>
              </a:cxn>
              <a:cxn ang="0">
                <a:pos x="928" y="526"/>
              </a:cxn>
              <a:cxn ang="0">
                <a:pos x="938" y="528"/>
              </a:cxn>
              <a:cxn ang="0">
                <a:pos x="980" y="528"/>
              </a:cxn>
            </a:cxnLst>
            <a:rect l="0" t="0" r="r" b="b"/>
            <a:pathLst>
              <a:path w="986" h="1034">
                <a:moveTo>
                  <a:pt x="0" y="528"/>
                </a:moveTo>
                <a:lnTo>
                  <a:pt x="6" y="528"/>
                </a:lnTo>
                <a:lnTo>
                  <a:pt x="20" y="528"/>
                </a:lnTo>
                <a:lnTo>
                  <a:pt x="36" y="528"/>
                </a:lnTo>
                <a:lnTo>
                  <a:pt x="50" y="528"/>
                </a:lnTo>
                <a:lnTo>
                  <a:pt x="58" y="528"/>
                </a:lnTo>
                <a:lnTo>
                  <a:pt x="58" y="528"/>
                </a:lnTo>
                <a:lnTo>
                  <a:pt x="60" y="528"/>
                </a:lnTo>
                <a:lnTo>
                  <a:pt x="62" y="526"/>
                </a:lnTo>
                <a:lnTo>
                  <a:pt x="64" y="522"/>
                </a:lnTo>
                <a:lnTo>
                  <a:pt x="68" y="518"/>
                </a:lnTo>
                <a:lnTo>
                  <a:pt x="70" y="510"/>
                </a:lnTo>
                <a:lnTo>
                  <a:pt x="72" y="500"/>
                </a:lnTo>
                <a:lnTo>
                  <a:pt x="78" y="478"/>
                </a:lnTo>
                <a:lnTo>
                  <a:pt x="82" y="450"/>
                </a:lnTo>
                <a:lnTo>
                  <a:pt x="88" y="422"/>
                </a:lnTo>
                <a:lnTo>
                  <a:pt x="94" y="400"/>
                </a:lnTo>
                <a:lnTo>
                  <a:pt x="100" y="384"/>
                </a:lnTo>
                <a:lnTo>
                  <a:pt x="106" y="380"/>
                </a:lnTo>
                <a:lnTo>
                  <a:pt x="110" y="386"/>
                </a:lnTo>
                <a:lnTo>
                  <a:pt x="116" y="400"/>
                </a:lnTo>
                <a:lnTo>
                  <a:pt x="120" y="422"/>
                </a:lnTo>
                <a:lnTo>
                  <a:pt x="124" y="452"/>
                </a:lnTo>
                <a:lnTo>
                  <a:pt x="128" y="488"/>
                </a:lnTo>
                <a:lnTo>
                  <a:pt x="132" y="528"/>
                </a:lnTo>
                <a:lnTo>
                  <a:pt x="136" y="578"/>
                </a:lnTo>
                <a:lnTo>
                  <a:pt x="140" y="630"/>
                </a:lnTo>
                <a:lnTo>
                  <a:pt x="144" y="682"/>
                </a:lnTo>
                <a:lnTo>
                  <a:pt x="150" y="730"/>
                </a:lnTo>
                <a:lnTo>
                  <a:pt x="156" y="774"/>
                </a:lnTo>
                <a:lnTo>
                  <a:pt x="164" y="810"/>
                </a:lnTo>
                <a:lnTo>
                  <a:pt x="174" y="834"/>
                </a:lnTo>
                <a:lnTo>
                  <a:pt x="180" y="840"/>
                </a:lnTo>
                <a:lnTo>
                  <a:pt x="186" y="834"/>
                </a:lnTo>
                <a:lnTo>
                  <a:pt x="192" y="816"/>
                </a:lnTo>
                <a:lnTo>
                  <a:pt x="198" y="786"/>
                </a:lnTo>
                <a:lnTo>
                  <a:pt x="204" y="748"/>
                </a:lnTo>
                <a:lnTo>
                  <a:pt x="208" y="700"/>
                </a:lnTo>
                <a:lnTo>
                  <a:pt x="212" y="648"/>
                </a:lnTo>
                <a:lnTo>
                  <a:pt x="216" y="590"/>
                </a:lnTo>
                <a:lnTo>
                  <a:pt x="220" y="528"/>
                </a:lnTo>
                <a:lnTo>
                  <a:pt x="224" y="466"/>
                </a:lnTo>
                <a:lnTo>
                  <a:pt x="228" y="402"/>
                </a:lnTo>
                <a:lnTo>
                  <a:pt x="234" y="340"/>
                </a:lnTo>
                <a:lnTo>
                  <a:pt x="238" y="282"/>
                </a:lnTo>
                <a:lnTo>
                  <a:pt x="244" y="228"/>
                </a:lnTo>
                <a:lnTo>
                  <a:pt x="250" y="180"/>
                </a:lnTo>
                <a:lnTo>
                  <a:pt x="256" y="142"/>
                </a:lnTo>
                <a:lnTo>
                  <a:pt x="264" y="114"/>
                </a:lnTo>
                <a:lnTo>
                  <a:pt x="272" y="98"/>
                </a:lnTo>
                <a:lnTo>
                  <a:pt x="278" y="96"/>
                </a:lnTo>
                <a:lnTo>
                  <a:pt x="286" y="108"/>
                </a:lnTo>
                <a:lnTo>
                  <a:pt x="292" y="134"/>
                </a:lnTo>
                <a:lnTo>
                  <a:pt x="298" y="168"/>
                </a:lnTo>
                <a:lnTo>
                  <a:pt x="304" y="214"/>
                </a:lnTo>
                <a:lnTo>
                  <a:pt x="308" y="266"/>
                </a:lnTo>
                <a:lnTo>
                  <a:pt x="312" y="324"/>
                </a:lnTo>
                <a:lnTo>
                  <a:pt x="318" y="390"/>
                </a:lnTo>
                <a:lnTo>
                  <a:pt x="322" y="458"/>
                </a:lnTo>
                <a:lnTo>
                  <a:pt x="326" y="528"/>
                </a:lnTo>
                <a:lnTo>
                  <a:pt x="330" y="600"/>
                </a:lnTo>
                <a:lnTo>
                  <a:pt x="334" y="670"/>
                </a:lnTo>
                <a:lnTo>
                  <a:pt x="338" y="738"/>
                </a:lnTo>
                <a:lnTo>
                  <a:pt x="344" y="804"/>
                </a:lnTo>
                <a:lnTo>
                  <a:pt x="348" y="864"/>
                </a:lnTo>
                <a:lnTo>
                  <a:pt x="354" y="918"/>
                </a:lnTo>
                <a:lnTo>
                  <a:pt x="360" y="962"/>
                </a:lnTo>
                <a:lnTo>
                  <a:pt x="366" y="998"/>
                </a:lnTo>
                <a:lnTo>
                  <a:pt x="374" y="1022"/>
                </a:lnTo>
                <a:lnTo>
                  <a:pt x="382" y="1034"/>
                </a:lnTo>
                <a:lnTo>
                  <a:pt x="390" y="1030"/>
                </a:lnTo>
                <a:lnTo>
                  <a:pt x="396" y="1016"/>
                </a:lnTo>
                <a:lnTo>
                  <a:pt x="402" y="990"/>
                </a:lnTo>
                <a:lnTo>
                  <a:pt x="408" y="954"/>
                </a:lnTo>
                <a:lnTo>
                  <a:pt x="414" y="910"/>
                </a:lnTo>
                <a:lnTo>
                  <a:pt x="418" y="858"/>
                </a:lnTo>
                <a:lnTo>
                  <a:pt x="424" y="800"/>
                </a:lnTo>
                <a:lnTo>
                  <a:pt x="428" y="736"/>
                </a:lnTo>
                <a:lnTo>
                  <a:pt x="432" y="668"/>
                </a:lnTo>
                <a:lnTo>
                  <a:pt x="436" y="600"/>
                </a:lnTo>
                <a:lnTo>
                  <a:pt x="440" y="528"/>
                </a:lnTo>
                <a:lnTo>
                  <a:pt x="444" y="458"/>
                </a:lnTo>
                <a:lnTo>
                  <a:pt x="448" y="386"/>
                </a:lnTo>
                <a:lnTo>
                  <a:pt x="452" y="318"/>
                </a:lnTo>
                <a:lnTo>
                  <a:pt x="456" y="254"/>
                </a:lnTo>
                <a:lnTo>
                  <a:pt x="462" y="194"/>
                </a:lnTo>
                <a:lnTo>
                  <a:pt x="466" y="140"/>
                </a:lnTo>
                <a:lnTo>
                  <a:pt x="472" y="92"/>
                </a:lnTo>
                <a:lnTo>
                  <a:pt x="478" y="54"/>
                </a:lnTo>
                <a:lnTo>
                  <a:pt x="484" y="24"/>
                </a:lnTo>
                <a:lnTo>
                  <a:pt x="492" y="6"/>
                </a:lnTo>
                <a:lnTo>
                  <a:pt x="500" y="0"/>
                </a:lnTo>
                <a:lnTo>
                  <a:pt x="506" y="6"/>
                </a:lnTo>
                <a:lnTo>
                  <a:pt x="514" y="26"/>
                </a:lnTo>
                <a:lnTo>
                  <a:pt x="520" y="54"/>
                </a:lnTo>
                <a:lnTo>
                  <a:pt x="526" y="94"/>
                </a:lnTo>
                <a:lnTo>
                  <a:pt x="532" y="140"/>
                </a:lnTo>
                <a:lnTo>
                  <a:pt x="536" y="194"/>
                </a:lnTo>
                <a:lnTo>
                  <a:pt x="542" y="254"/>
                </a:lnTo>
                <a:lnTo>
                  <a:pt x="546" y="320"/>
                </a:lnTo>
                <a:lnTo>
                  <a:pt x="550" y="388"/>
                </a:lnTo>
                <a:lnTo>
                  <a:pt x="554" y="458"/>
                </a:lnTo>
                <a:lnTo>
                  <a:pt x="558" y="528"/>
                </a:lnTo>
                <a:lnTo>
                  <a:pt x="562" y="598"/>
                </a:lnTo>
                <a:lnTo>
                  <a:pt x="566" y="668"/>
                </a:lnTo>
                <a:lnTo>
                  <a:pt x="570" y="734"/>
                </a:lnTo>
                <a:lnTo>
                  <a:pt x="574" y="798"/>
                </a:lnTo>
                <a:lnTo>
                  <a:pt x="578" y="854"/>
                </a:lnTo>
                <a:lnTo>
                  <a:pt x="584" y="906"/>
                </a:lnTo>
                <a:lnTo>
                  <a:pt x="590" y="950"/>
                </a:lnTo>
                <a:lnTo>
                  <a:pt x="596" y="986"/>
                </a:lnTo>
                <a:lnTo>
                  <a:pt x="602" y="1012"/>
                </a:lnTo>
                <a:lnTo>
                  <a:pt x="608" y="1026"/>
                </a:lnTo>
                <a:lnTo>
                  <a:pt x="616" y="1028"/>
                </a:lnTo>
                <a:lnTo>
                  <a:pt x="624" y="1016"/>
                </a:lnTo>
                <a:lnTo>
                  <a:pt x="632" y="992"/>
                </a:lnTo>
                <a:lnTo>
                  <a:pt x="638" y="958"/>
                </a:lnTo>
                <a:lnTo>
                  <a:pt x="644" y="912"/>
                </a:lnTo>
                <a:lnTo>
                  <a:pt x="650" y="860"/>
                </a:lnTo>
                <a:lnTo>
                  <a:pt x="654" y="800"/>
                </a:lnTo>
                <a:lnTo>
                  <a:pt x="658" y="736"/>
                </a:lnTo>
                <a:lnTo>
                  <a:pt x="664" y="668"/>
                </a:lnTo>
                <a:lnTo>
                  <a:pt x="668" y="598"/>
                </a:lnTo>
                <a:lnTo>
                  <a:pt x="672" y="528"/>
                </a:lnTo>
                <a:lnTo>
                  <a:pt x="676" y="458"/>
                </a:lnTo>
                <a:lnTo>
                  <a:pt x="680" y="392"/>
                </a:lnTo>
                <a:lnTo>
                  <a:pt x="684" y="328"/>
                </a:lnTo>
                <a:lnTo>
                  <a:pt x="690" y="270"/>
                </a:lnTo>
                <a:lnTo>
                  <a:pt x="694" y="220"/>
                </a:lnTo>
                <a:lnTo>
                  <a:pt x="700" y="176"/>
                </a:lnTo>
                <a:lnTo>
                  <a:pt x="704" y="142"/>
                </a:lnTo>
                <a:lnTo>
                  <a:pt x="712" y="118"/>
                </a:lnTo>
                <a:lnTo>
                  <a:pt x="718" y="106"/>
                </a:lnTo>
                <a:lnTo>
                  <a:pt x="726" y="108"/>
                </a:lnTo>
                <a:lnTo>
                  <a:pt x="734" y="124"/>
                </a:lnTo>
                <a:lnTo>
                  <a:pt x="740" y="152"/>
                </a:lnTo>
                <a:lnTo>
                  <a:pt x="748" y="190"/>
                </a:lnTo>
                <a:lnTo>
                  <a:pt x="754" y="236"/>
                </a:lnTo>
                <a:lnTo>
                  <a:pt x="758" y="288"/>
                </a:lnTo>
                <a:lnTo>
                  <a:pt x="764" y="346"/>
                </a:lnTo>
                <a:lnTo>
                  <a:pt x="768" y="406"/>
                </a:lnTo>
                <a:lnTo>
                  <a:pt x="772" y="468"/>
                </a:lnTo>
                <a:lnTo>
                  <a:pt x="776" y="528"/>
                </a:lnTo>
                <a:lnTo>
                  <a:pt x="780" y="588"/>
                </a:lnTo>
                <a:lnTo>
                  <a:pt x="784" y="644"/>
                </a:lnTo>
                <a:lnTo>
                  <a:pt x="788" y="694"/>
                </a:lnTo>
                <a:lnTo>
                  <a:pt x="792" y="738"/>
                </a:lnTo>
                <a:lnTo>
                  <a:pt x="798" y="774"/>
                </a:lnTo>
                <a:lnTo>
                  <a:pt x="802" y="802"/>
                </a:lnTo>
                <a:lnTo>
                  <a:pt x="808" y="820"/>
                </a:lnTo>
                <a:lnTo>
                  <a:pt x="814" y="826"/>
                </a:lnTo>
                <a:lnTo>
                  <a:pt x="822" y="818"/>
                </a:lnTo>
                <a:lnTo>
                  <a:pt x="830" y="794"/>
                </a:lnTo>
                <a:lnTo>
                  <a:pt x="838" y="760"/>
                </a:lnTo>
                <a:lnTo>
                  <a:pt x="844" y="718"/>
                </a:lnTo>
                <a:lnTo>
                  <a:pt x="850" y="670"/>
                </a:lnTo>
                <a:lnTo>
                  <a:pt x="854" y="622"/>
                </a:lnTo>
                <a:lnTo>
                  <a:pt x="858" y="574"/>
                </a:lnTo>
                <a:lnTo>
                  <a:pt x="862" y="528"/>
                </a:lnTo>
                <a:lnTo>
                  <a:pt x="868" y="486"/>
                </a:lnTo>
                <a:lnTo>
                  <a:pt x="872" y="450"/>
                </a:lnTo>
                <a:lnTo>
                  <a:pt x="876" y="424"/>
                </a:lnTo>
                <a:lnTo>
                  <a:pt x="880" y="406"/>
                </a:lnTo>
                <a:lnTo>
                  <a:pt x="886" y="398"/>
                </a:lnTo>
                <a:lnTo>
                  <a:pt x="892" y="402"/>
                </a:lnTo>
                <a:lnTo>
                  <a:pt x="898" y="420"/>
                </a:lnTo>
                <a:lnTo>
                  <a:pt x="904" y="444"/>
                </a:lnTo>
                <a:lnTo>
                  <a:pt x="910" y="468"/>
                </a:lnTo>
                <a:lnTo>
                  <a:pt x="916" y="492"/>
                </a:lnTo>
                <a:lnTo>
                  <a:pt x="918" y="510"/>
                </a:lnTo>
                <a:lnTo>
                  <a:pt x="920" y="518"/>
                </a:lnTo>
                <a:lnTo>
                  <a:pt x="924" y="522"/>
                </a:lnTo>
                <a:lnTo>
                  <a:pt x="926" y="526"/>
                </a:lnTo>
                <a:lnTo>
                  <a:pt x="928" y="526"/>
                </a:lnTo>
                <a:lnTo>
                  <a:pt x="930" y="528"/>
                </a:lnTo>
                <a:lnTo>
                  <a:pt x="932" y="528"/>
                </a:lnTo>
                <a:lnTo>
                  <a:pt x="938" y="528"/>
                </a:lnTo>
                <a:lnTo>
                  <a:pt x="952" y="528"/>
                </a:lnTo>
                <a:lnTo>
                  <a:pt x="968" y="528"/>
                </a:lnTo>
                <a:lnTo>
                  <a:pt x="980" y="528"/>
                </a:lnTo>
                <a:lnTo>
                  <a:pt x="986" y="528"/>
                </a:lnTo>
              </a:path>
            </a:pathLst>
          </a:custGeom>
          <a:noFill/>
          <a:ln w="19050" cap="flat" cmpd="sng">
            <a:solidFill>
              <a:srgbClr val="FF33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30" name="右矢印 629"/>
          <p:cNvSpPr/>
          <p:nvPr/>
        </p:nvSpPr>
        <p:spPr>
          <a:xfrm>
            <a:off x="528705" y="2203756"/>
            <a:ext cx="169012" cy="122711"/>
          </a:xfrm>
          <a:prstGeom prst="rightArrow">
            <a:avLst>
              <a:gd name="adj1" fmla="val 50000"/>
              <a:gd name="adj2" fmla="val 83637"/>
            </a:avLst>
          </a:prstGeom>
          <a:solidFill>
            <a:srgbClr val="FF66FF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631" name="Picture 4" descr="sspd20070712_4"/>
          <p:cNvPicPr preferRelativeResize="0"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58577" y="3384469"/>
            <a:ext cx="480217" cy="341133"/>
          </a:xfrm>
          <a:prstGeom prst="rect">
            <a:avLst/>
          </a:prstGeom>
          <a:noFill/>
        </p:spPr>
      </p:pic>
      <p:sp>
        <p:nvSpPr>
          <p:cNvPr id="641" name="テキスト ボックス 640"/>
          <p:cNvSpPr txBox="1"/>
          <p:nvPr/>
        </p:nvSpPr>
        <p:spPr>
          <a:xfrm>
            <a:off x="7840739" y="3445044"/>
            <a:ext cx="907845" cy="30777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kumimoji="1" lang="en-US" altLang="ja-JP" sz="1400" b="1" dirty="0" smtClean="0">
                <a:latin typeface="Arial" pitchFamily="34" charset="0"/>
                <a:cs typeface="Arial" pitchFamily="34" charset="0"/>
              </a:rPr>
              <a:t>Counter</a:t>
            </a:r>
            <a:endParaRPr kumimoji="1" lang="ja-JP" alt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2" name="フリーフォーム 81"/>
          <p:cNvSpPr/>
          <p:nvPr/>
        </p:nvSpPr>
        <p:spPr>
          <a:xfrm rot="20684422" flipV="1">
            <a:off x="3833768" y="3654077"/>
            <a:ext cx="512222" cy="1776287"/>
          </a:xfrm>
          <a:custGeom>
            <a:avLst/>
            <a:gdLst>
              <a:gd name="connsiteX0" fmla="*/ 329609 w 457200"/>
              <a:gd name="connsiteY0" fmla="*/ 1616149 h 1616149"/>
              <a:gd name="connsiteX1" fmla="*/ 21265 w 457200"/>
              <a:gd name="connsiteY1" fmla="*/ 606056 h 1616149"/>
              <a:gd name="connsiteX2" fmla="*/ 457200 w 457200"/>
              <a:gd name="connsiteY2" fmla="*/ 0 h 1616149"/>
              <a:gd name="connsiteX3" fmla="*/ 457200 w 457200"/>
              <a:gd name="connsiteY3" fmla="*/ 0 h 161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1616149">
                <a:moveTo>
                  <a:pt x="329609" y="1616149"/>
                </a:moveTo>
                <a:cubicBezTo>
                  <a:pt x="164804" y="1245781"/>
                  <a:pt x="0" y="875414"/>
                  <a:pt x="21265" y="606056"/>
                </a:cubicBezTo>
                <a:cubicBezTo>
                  <a:pt x="42530" y="336698"/>
                  <a:pt x="457200" y="0"/>
                  <a:pt x="457200" y="0"/>
                </a:cubicBezTo>
                <a:lnTo>
                  <a:pt x="457200" y="0"/>
                </a:lnTo>
              </a:path>
            </a:pathLst>
          </a:custGeom>
          <a:ln w="1905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テキスト ボックス 82"/>
          <p:cNvSpPr txBox="1"/>
          <p:nvPr/>
        </p:nvSpPr>
        <p:spPr>
          <a:xfrm>
            <a:off x="5270570" y="5169270"/>
            <a:ext cx="31500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1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Small reflection coefficient </a:t>
            </a:r>
            <a:endParaRPr kumimoji="1" lang="ja-JP" altLang="en-US" sz="1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2" name="グループ化 200"/>
          <p:cNvGrpSpPr/>
          <p:nvPr/>
        </p:nvGrpSpPr>
        <p:grpSpPr>
          <a:xfrm>
            <a:off x="3973670" y="3058846"/>
            <a:ext cx="3569809" cy="783362"/>
            <a:chOff x="3748969" y="3353754"/>
            <a:chExt cx="2860960" cy="783362"/>
          </a:xfrm>
        </p:grpSpPr>
        <p:sp>
          <p:nvSpPr>
            <p:cNvPr id="85" name="テキスト ボックス 84"/>
            <p:cNvSpPr txBox="1"/>
            <p:nvPr/>
          </p:nvSpPr>
          <p:spPr>
            <a:xfrm>
              <a:off x="3748969" y="3353754"/>
              <a:ext cx="6783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200" b="1" dirty="0" smtClean="0">
                  <a:latin typeface="Arial" pitchFamily="34" charset="0"/>
                  <a:cs typeface="Arial" pitchFamily="34" charset="0"/>
                </a:rPr>
                <a:t> 5840A</a:t>
              </a:r>
              <a:endParaRPr kumimoji="1" lang="ja-JP" altLang="en-US" sz="1200" b="1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6" name="テキスト ボックス 85"/>
            <p:cNvSpPr txBox="1"/>
            <p:nvPr/>
          </p:nvSpPr>
          <p:spPr>
            <a:xfrm>
              <a:off x="5182400" y="3367402"/>
              <a:ext cx="835427" cy="278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ja-JP" sz="1200" b="1" dirty="0" smtClean="0">
                  <a:latin typeface="Arial" pitchFamily="34" charset="0"/>
                  <a:cs typeface="Arial" pitchFamily="34" charset="0"/>
                </a:rPr>
                <a:t>SHF 74B</a:t>
              </a:r>
              <a:endParaRPr kumimoji="1" lang="ja-JP" altLang="en-US" sz="1200" b="1" dirty="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" name="グループ化 107"/>
            <p:cNvGrpSpPr/>
            <p:nvPr/>
          </p:nvGrpSpPr>
          <p:grpSpPr>
            <a:xfrm>
              <a:off x="3877423" y="3628383"/>
              <a:ext cx="2732506" cy="508733"/>
              <a:chOff x="5260869" y="3576770"/>
              <a:chExt cx="4256481" cy="792459"/>
            </a:xfrm>
          </p:grpSpPr>
          <p:sp>
            <p:nvSpPr>
              <p:cNvPr id="90" name="二等辺三角形 89"/>
              <p:cNvSpPr/>
              <p:nvPr/>
            </p:nvSpPr>
            <p:spPr>
              <a:xfrm rot="5400000">
                <a:off x="5106928" y="3731086"/>
                <a:ext cx="792084" cy="484202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91" name="二等辺三角形 90"/>
              <p:cNvSpPr/>
              <p:nvPr/>
            </p:nvSpPr>
            <p:spPr>
              <a:xfrm rot="5400000">
                <a:off x="7438274" y="3705035"/>
                <a:ext cx="792088" cy="535557"/>
              </a:xfrm>
              <a:prstGeom prst="triangl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正方形/長方形 91"/>
              <p:cNvSpPr/>
              <p:nvPr/>
            </p:nvSpPr>
            <p:spPr>
              <a:xfrm>
                <a:off x="6005178" y="3584089"/>
                <a:ext cx="1269806" cy="784207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en-US" altLang="ja-JP" sz="12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900 MHz</a:t>
                </a:r>
              </a:p>
              <a:p>
                <a:pPr algn="ctr"/>
                <a:r>
                  <a:rPr kumimoji="1" lang="en-US" altLang="ja-JP" sz="12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LFP filter</a:t>
                </a:r>
                <a:endParaRPr kumimoji="1" lang="ja-JP" altLang="en-US" sz="1200" b="1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正方形/長方形 92"/>
              <p:cNvSpPr/>
              <p:nvPr/>
            </p:nvSpPr>
            <p:spPr>
              <a:xfrm>
                <a:off x="8404085" y="3632102"/>
                <a:ext cx="1113265" cy="6881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ja-JP" sz="12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6</a:t>
                </a:r>
                <a:r>
                  <a:rPr kumimoji="1" lang="en-US" altLang="ja-JP" sz="12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00 MHz</a:t>
                </a:r>
              </a:p>
              <a:p>
                <a:pPr algn="ctr"/>
                <a:r>
                  <a:rPr kumimoji="1" lang="en-US" altLang="ja-JP" sz="12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LFP filter</a:t>
                </a:r>
                <a:endParaRPr kumimoji="1" lang="ja-JP" altLang="en-US" sz="1200" b="1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aphicFrame>
        <p:nvGraphicFramePr>
          <p:cNvPr id="5455875" name="Object 3"/>
          <p:cNvGraphicFramePr>
            <a:graphicFrameLocks noChangeAspect="1"/>
          </p:cNvGraphicFramePr>
          <p:nvPr/>
        </p:nvGraphicFramePr>
        <p:xfrm>
          <a:off x="4492648" y="3687856"/>
          <a:ext cx="4441245" cy="3101904"/>
        </p:xfrm>
        <a:graphic>
          <a:graphicData uri="http://schemas.openxmlformats.org/presentationml/2006/ole">
            <p:oleObj spid="_x0000_s5455875" name="ｸﾞﾗﾌ" r:id="rId4" imgW="4158720" imgH="2905920" progId="Origin50.Graph">
              <p:embed/>
            </p:oleObj>
          </a:graphicData>
        </a:graphic>
      </p:graphicFrame>
      <p:sp>
        <p:nvSpPr>
          <p:cNvPr id="68" name="正方形/長方形 67"/>
          <p:cNvSpPr/>
          <p:nvPr/>
        </p:nvSpPr>
        <p:spPr>
          <a:xfrm>
            <a:off x="5166530" y="6280188"/>
            <a:ext cx="3081427" cy="52322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cs typeface="Arial" pitchFamily="34" charset="0"/>
              </a:rPr>
              <a:t>0         2         4         6         8        10 </a:t>
            </a:r>
          </a:p>
          <a:p>
            <a:r>
              <a:rPr lang="en-US" altLang="ja-JP" sz="1400" dirty="0" smtClean="0">
                <a:cs typeface="Arial" pitchFamily="34" charset="0"/>
              </a:rPr>
              <a:t>                Frequency (MHz)</a:t>
            </a:r>
            <a:endParaRPr lang="ja-JP" altLang="en-US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図 55" descr="サルコジ大統領girl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75566" y="2455606"/>
            <a:ext cx="2739269" cy="2027059"/>
          </a:xfrm>
          <a:prstGeom prst="rect">
            <a:avLst/>
          </a:prstGeom>
        </p:spPr>
      </p:pic>
      <p:pic>
        <p:nvPicPr>
          <p:cNvPr id="57" name="図 56" descr="Berlusconi_girl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287371" y="2468838"/>
            <a:ext cx="2928582" cy="1954829"/>
          </a:xfrm>
          <a:prstGeom prst="rect">
            <a:avLst/>
          </a:prstGeom>
        </p:spPr>
      </p:pic>
      <p:sp>
        <p:nvSpPr>
          <p:cNvPr id="59" name="正方形/長方形 58"/>
          <p:cNvSpPr/>
          <p:nvPr/>
        </p:nvSpPr>
        <p:spPr>
          <a:xfrm>
            <a:off x="559558" y="582669"/>
            <a:ext cx="7956645" cy="954107"/>
          </a:xfrm>
          <a:prstGeom prst="rect">
            <a:avLst/>
          </a:prstGeom>
          <a:ln w="6350">
            <a:noFill/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HGP創英角ｺﾞｼｯｸUB" pitchFamily="50" charset="-128"/>
                <a:cs typeface="Arial" pitchFamily="34" charset="0"/>
              </a:rPr>
              <a:t>Unconditionally secure communications must be also appreciated by …</a:t>
            </a:r>
            <a:endParaRPr lang="en-US" altLang="ja-JP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lt"/>
              <a:ea typeface="HGP創英角ｺﾞｼｯｸUB" pitchFamily="50" charset="-128"/>
            </a:endParaRPr>
          </a:p>
        </p:txBody>
      </p:sp>
      <p:sp>
        <p:nvSpPr>
          <p:cNvPr id="60" name="正方形/長方形 59"/>
          <p:cNvSpPr/>
          <p:nvPr/>
        </p:nvSpPr>
        <p:spPr>
          <a:xfrm>
            <a:off x="582565" y="4911295"/>
            <a:ext cx="7956645" cy="523220"/>
          </a:xfrm>
          <a:prstGeom prst="rect">
            <a:avLst/>
          </a:prstGeom>
          <a:ln w="6350">
            <a:noFill/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HGP創英角ｺﾞｼｯｸUB" pitchFamily="50" charset="-128"/>
                <a:cs typeface="Arial" pitchFamily="34" charset="0"/>
              </a:rPr>
              <a:t>But too much side-channels….</a:t>
            </a:r>
            <a:endParaRPr lang="en-US" altLang="ja-JP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lt"/>
              <a:ea typeface="HGP創英角ｺﾞｼｯｸUB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テキスト ボックス 9"/>
          <p:cNvSpPr txBox="1"/>
          <p:nvPr/>
        </p:nvSpPr>
        <p:spPr>
          <a:xfrm>
            <a:off x="3673768" y="2993356"/>
            <a:ext cx="306686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2000" dirty="0" smtClean="0">
                <a:solidFill>
                  <a:srgbClr val="FF0000"/>
                </a:solidFill>
              </a:rPr>
              <a:t>After-pulses  at ~</a:t>
            </a:r>
            <a:r>
              <a:rPr lang="en-US" altLang="ja-JP" sz="2000" dirty="0" smtClean="0">
                <a:solidFill>
                  <a:srgbClr val="FF0000"/>
                </a:solidFill>
              </a:rPr>
              <a:t> 175ns</a:t>
            </a:r>
            <a:endParaRPr kumimoji="1" lang="ja-JP" altLang="en-US" sz="2000" dirty="0">
              <a:solidFill>
                <a:srgbClr val="FF0000"/>
              </a:solidFill>
            </a:endParaRPr>
          </a:p>
        </p:txBody>
      </p:sp>
      <p:graphicFrame>
        <p:nvGraphicFramePr>
          <p:cNvPr id="58372" name="Object 4"/>
          <p:cNvGraphicFramePr>
            <a:graphicFrameLocks noChangeAspect="1"/>
          </p:cNvGraphicFramePr>
          <p:nvPr/>
        </p:nvGraphicFramePr>
        <p:xfrm>
          <a:off x="74096" y="-41952"/>
          <a:ext cx="4377554" cy="3059985"/>
        </p:xfrm>
        <a:graphic>
          <a:graphicData uri="http://schemas.openxmlformats.org/presentationml/2006/ole">
            <p:oleObj spid="_x0000_s5456898" name="ｸﾞﾗﾌ" r:id="rId3" imgW="4158720" imgH="2905920" progId="Origin50.Graph">
              <p:embed/>
            </p:oleObj>
          </a:graphicData>
        </a:graphic>
      </p:graphicFrame>
      <p:sp>
        <p:nvSpPr>
          <p:cNvPr id="18" name="テキスト ボックス 17"/>
          <p:cNvSpPr txBox="1"/>
          <p:nvPr/>
        </p:nvSpPr>
        <p:spPr>
          <a:xfrm>
            <a:off x="2081864" y="623536"/>
            <a:ext cx="12682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2000" dirty="0" smtClean="0">
                <a:cs typeface="Arial" pitchFamily="34" charset="0"/>
              </a:rPr>
              <a:t>P</a:t>
            </a:r>
            <a:r>
              <a:rPr kumimoji="1" lang="en-US" altLang="ja-JP" sz="2000" b="1" dirty="0" smtClean="0">
                <a:latin typeface="Arial" pitchFamily="34" charset="0"/>
                <a:cs typeface="Arial" pitchFamily="34" charset="0"/>
              </a:rPr>
              <a:t>revious</a:t>
            </a:r>
            <a:endParaRPr kumimoji="1" lang="ja-JP" altLang="en-US" sz="2000" b="1" dirty="0"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58373" name="Object 5"/>
          <p:cNvGraphicFramePr>
            <a:graphicFrameLocks noChangeAspect="1"/>
          </p:cNvGraphicFramePr>
          <p:nvPr/>
        </p:nvGraphicFramePr>
        <p:xfrm>
          <a:off x="74096" y="3390400"/>
          <a:ext cx="4429249" cy="3096121"/>
        </p:xfrm>
        <a:graphic>
          <a:graphicData uri="http://schemas.openxmlformats.org/presentationml/2006/ole">
            <p:oleObj spid="_x0000_s5456899" name="ｸﾞﾗﾌ" r:id="rId4" imgW="4158720" imgH="2905920" progId="Origin50.Graph">
              <p:embed/>
            </p:oleObj>
          </a:graphicData>
        </a:graphic>
      </p:graphicFrame>
      <p:sp>
        <p:nvSpPr>
          <p:cNvPr id="17" name="テキスト ボックス 16"/>
          <p:cNvSpPr txBox="1"/>
          <p:nvPr/>
        </p:nvSpPr>
        <p:spPr>
          <a:xfrm>
            <a:off x="2346368" y="3935400"/>
            <a:ext cx="7120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2000" dirty="0" smtClean="0">
                <a:cs typeface="Arial" pitchFamily="34" charset="0"/>
              </a:rPr>
              <a:t>N</a:t>
            </a:r>
            <a:r>
              <a:rPr kumimoji="1" lang="en-US" altLang="ja-JP" sz="2000" b="1" dirty="0" smtClean="0">
                <a:latin typeface="Arial" pitchFamily="34" charset="0"/>
                <a:cs typeface="Arial" pitchFamily="34" charset="0"/>
              </a:rPr>
              <a:t>ew</a:t>
            </a:r>
            <a:endParaRPr kumimoji="1" lang="ja-JP" altLang="en-US" sz="20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テキスト ボックス 44"/>
          <p:cNvSpPr txBox="1"/>
          <p:nvPr/>
        </p:nvSpPr>
        <p:spPr>
          <a:xfrm>
            <a:off x="6380403" y="3700566"/>
            <a:ext cx="20762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6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Counting threshold</a:t>
            </a:r>
            <a:endParaRPr kumimoji="1" lang="ja-JP" altLang="en-US" sz="16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テキスト ボックス 48"/>
          <p:cNvSpPr txBox="1"/>
          <p:nvPr/>
        </p:nvSpPr>
        <p:spPr>
          <a:xfrm>
            <a:off x="5405232" y="6416946"/>
            <a:ext cx="33329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2000" dirty="0" smtClean="0">
                <a:solidFill>
                  <a:srgbClr val="FF0000"/>
                </a:solidFill>
              </a:rPr>
              <a:t>After-pulses  suppressed </a:t>
            </a:r>
            <a:endParaRPr kumimoji="1" lang="ja-JP" altLang="en-US" sz="2000" dirty="0">
              <a:solidFill>
                <a:srgbClr val="FF0000"/>
              </a:solidFill>
            </a:endParaRPr>
          </a:p>
        </p:txBody>
      </p:sp>
      <p:graphicFrame>
        <p:nvGraphicFramePr>
          <p:cNvPr id="5456901" name="Object 5"/>
          <p:cNvGraphicFramePr>
            <a:graphicFrameLocks noChangeAspect="1"/>
          </p:cNvGraphicFramePr>
          <p:nvPr/>
        </p:nvGraphicFramePr>
        <p:xfrm>
          <a:off x="4636951" y="3312061"/>
          <a:ext cx="4675187" cy="3179214"/>
        </p:xfrm>
        <a:graphic>
          <a:graphicData uri="http://schemas.openxmlformats.org/presentationml/2006/ole">
            <p:oleObj spid="_x0000_s5456901" name="ｸﾞﾗﾌ" r:id="rId5" imgW="4158720" imgH="2905920" progId="Origin50.Graph">
              <p:embed/>
            </p:oleObj>
          </a:graphicData>
        </a:graphic>
      </p:graphicFrame>
      <p:sp>
        <p:nvSpPr>
          <p:cNvPr id="42" name="左右矢印 41"/>
          <p:cNvSpPr/>
          <p:nvPr/>
        </p:nvSpPr>
        <p:spPr>
          <a:xfrm>
            <a:off x="3930558" y="1228297"/>
            <a:ext cx="684922" cy="349129"/>
          </a:xfrm>
          <a:prstGeom prst="leftRightArrow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左右矢印 47"/>
          <p:cNvSpPr/>
          <p:nvPr/>
        </p:nvSpPr>
        <p:spPr>
          <a:xfrm>
            <a:off x="3932830" y="4642569"/>
            <a:ext cx="684922" cy="349129"/>
          </a:xfrm>
          <a:prstGeom prst="leftRightArrow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テキスト ボックス 19"/>
          <p:cNvSpPr txBox="1"/>
          <p:nvPr/>
        </p:nvSpPr>
        <p:spPr>
          <a:xfrm>
            <a:off x="6008651" y="3683727"/>
            <a:ext cx="16466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800" dirty="0" smtClean="0">
                <a:cs typeface="Arial" pitchFamily="34" charset="0"/>
              </a:rPr>
              <a:t>Signal 1M</a:t>
            </a:r>
            <a:r>
              <a:rPr kumimoji="1" lang="en-US" altLang="ja-JP" sz="1800" b="1" dirty="0" smtClean="0">
                <a:latin typeface="Arial" pitchFamily="34" charset="0"/>
                <a:cs typeface="Arial" pitchFamily="34" charset="0"/>
              </a:rPr>
              <a:t> c/s</a:t>
            </a:r>
            <a:endParaRPr kumimoji="1" lang="ja-JP" altLang="en-US" sz="18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フリーフォーム 20"/>
          <p:cNvSpPr/>
          <p:nvPr/>
        </p:nvSpPr>
        <p:spPr>
          <a:xfrm>
            <a:off x="7154312" y="4011008"/>
            <a:ext cx="556673" cy="366742"/>
          </a:xfrm>
          <a:custGeom>
            <a:avLst/>
            <a:gdLst>
              <a:gd name="connsiteX0" fmla="*/ 0 w 523982"/>
              <a:gd name="connsiteY0" fmla="*/ 0 h 339048"/>
              <a:gd name="connsiteX1" fmla="*/ 164387 w 523982"/>
              <a:gd name="connsiteY1" fmla="*/ 267129 h 339048"/>
              <a:gd name="connsiteX2" fmla="*/ 523982 w 523982"/>
              <a:gd name="connsiteY2" fmla="*/ 339048 h 339048"/>
              <a:gd name="connsiteX3" fmla="*/ 523982 w 523982"/>
              <a:gd name="connsiteY3" fmla="*/ 339048 h 33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982" h="339048">
                <a:moveTo>
                  <a:pt x="0" y="0"/>
                </a:moveTo>
                <a:cubicBezTo>
                  <a:pt x="38528" y="105310"/>
                  <a:pt x="77057" y="210621"/>
                  <a:pt x="164387" y="267129"/>
                </a:cubicBezTo>
                <a:cubicBezTo>
                  <a:pt x="251717" y="323637"/>
                  <a:pt x="523982" y="339048"/>
                  <a:pt x="523982" y="339048"/>
                </a:cubicBezTo>
                <a:lnTo>
                  <a:pt x="523982" y="339048"/>
                </a:lnTo>
              </a:path>
            </a:pathLst>
          </a:custGeom>
          <a:noFill/>
          <a:ln w="190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aphicFrame>
        <p:nvGraphicFramePr>
          <p:cNvPr id="22" name="Object 4"/>
          <p:cNvGraphicFramePr>
            <a:graphicFrameLocks noChangeAspect="1"/>
          </p:cNvGraphicFramePr>
          <p:nvPr/>
        </p:nvGraphicFramePr>
        <p:xfrm>
          <a:off x="4620263" y="-201854"/>
          <a:ext cx="4703244" cy="3297616"/>
        </p:xfrm>
        <a:graphic>
          <a:graphicData uri="http://schemas.openxmlformats.org/presentationml/2006/ole">
            <p:oleObj spid="_x0000_s5456902" name="ｸﾞﾗﾌ" r:id="rId6" imgW="4190760" imgH="2938320" progId="Origin50.Graph">
              <p:embed/>
            </p:oleObj>
          </a:graphicData>
        </a:graphic>
      </p:graphicFrame>
      <p:sp>
        <p:nvSpPr>
          <p:cNvPr id="24" name="テキスト ボックス 23"/>
          <p:cNvSpPr txBox="1"/>
          <p:nvPr/>
        </p:nvSpPr>
        <p:spPr>
          <a:xfrm>
            <a:off x="251520" y="548680"/>
            <a:ext cx="4667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b="1" dirty="0" smtClean="0">
                <a:latin typeface="Arial" pitchFamily="34" charset="0"/>
                <a:cs typeface="Arial" pitchFamily="34" charset="0"/>
              </a:rPr>
              <a:t>(a)</a:t>
            </a:r>
            <a:endParaRPr kumimoji="1" lang="ja-JP" altLang="en-US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テキスト ボックス 25"/>
          <p:cNvSpPr txBox="1"/>
          <p:nvPr/>
        </p:nvSpPr>
        <p:spPr>
          <a:xfrm>
            <a:off x="5732312" y="1546428"/>
            <a:ext cx="18085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2000" b="1" dirty="0" smtClean="0">
                <a:latin typeface="Arial" pitchFamily="34" charset="0"/>
                <a:cs typeface="Arial" pitchFamily="34" charset="0"/>
              </a:rPr>
              <a:t>Noise 383 c/s</a:t>
            </a:r>
            <a:endParaRPr kumimoji="1" lang="ja-JP" altLang="en-US" sz="20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テキスト ボックス 28"/>
          <p:cNvSpPr txBox="1"/>
          <p:nvPr/>
        </p:nvSpPr>
        <p:spPr>
          <a:xfrm>
            <a:off x="5959175" y="309158"/>
            <a:ext cx="18389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800" dirty="0" smtClean="0">
                <a:cs typeface="Arial" pitchFamily="34" charset="0"/>
              </a:rPr>
              <a:t>Signal 700k</a:t>
            </a:r>
            <a:r>
              <a:rPr kumimoji="1" lang="en-US" altLang="ja-JP" sz="1800" b="1" dirty="0" smtClean="0">
                <a:latin typeface="Arial" pitchFamily="34" charset="0"/>
                <a:cs typeface="Arial" pitchFamily="34" charset="0"/>
              </a:rPr>
              <a:t> c/s</a:t>
            </a:r>
            <a:endParaRPr kumimoji="1" lang="ja-JP" altLang="en-US" sz="18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フリーフォーム 29"/>
          <p:cNvSpPr/>
          <p:nvPr/>
        </p:nvSpPr>
        <p:spPr>
          <a:xfrm>
            <a:off x="7247336" y="636439"/>
            <a:ext cx="556673" cy="366742"/>
          </a:xfrm>
          <a:custGeom>
            <a:avLst/>
            <a:gdLst>
              <a:gd name="connsiteX0" fmla="*/ 0 w 523982"/>
              <a:gd name="connsiteY0" fmla="*/ 0 h 339048"/>
              <a:gd name="connsiteX1" fmla="*/ 164387 w 523982"/>
              <a:gd name="connsiteY1" fmla="*/ 267129 h 339048"/>
              <a:gd name="connsiteX2" fmla="*/ 523982 w 523982"/>
              <a:gd name="connsiteY2" fmla="*/ 339048 h 339048"/>
              <a:gd name="connsiteX3" fmla="*/ 523982 w 523982"/>
              <a:gd name="connsiteY3" fmla="*/ 339048 h 33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982" h="339048">
                <a:moveTo>
                  <a:pt x="0" y="0"/>
                </a:moveTo>
                <a:cubicBezTo>
                  <a:pt x="38528" y="105310"/>
                  <a:pt x="77057" y="210621"/>
                  <a:pt x="164387" y="267129"/>
                </a:cubicBezTo>
                <a:cubicBezTo>
                  <a:pt x="251717" y="323637"/>
                  <a:pt x="523982" y="339048"/>
                  <a:pt x="523982" y="339048"/>
                </a:cubicBezTo>
                <a:lnTo>
                  <a:pt x="523982" y="339048"/>
                </a:lnTo>
              </a:path>
            </a:pathLst>
          </a:custGeom>
          <a:noFill/>
          <a:ln w="190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テキスト ボックス 32"/>
          <p:cNvSpPr txBox="1"/>
          <p:nvPr/>
        </p:nvSpPr>
        <p:spPr>
          <a:xfrm>
            <a:off x="5647208" y="5154550"/>
            <a:ext cx="18085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2000" b="1" dirty="0" smtClean="0">
                <a:latin typeface="Arial" pitchFamily="34" charset="0"/>
                <a:cs typeface="Arial" pitchFamily="34" charset="0"/>
              </a:rPr>
              <a:t>Noise 130 c/s</a:t>
            </a:r>
            <a:endParaRPr kumimoji="1" lang="ja-JP" altLang="en-US" sz="20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角丸四角形 33"/>
          <p:cNvSpPr/>
          <p:nvPr/>
        </p:nvSpPr>
        <p:spPr>
          <a:xfrm>
            <a:off x="5408480" y="2095472"/>
            <a:ext cx="1352480" cy="533442"/>
          </a:xfrm>
          <a:prstGeom prst="roundRect">
            <a:avLst>
              <a:gd name="adj" fmla="val 36425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>
              <a:solidFill>
                <a:srgbClr val="FFFFFF"/>
              </a:solidFill>
            </a:endParaRPr>
          </a:p>
        </p:txBody>
      </p:sp>
      <p:cxnSp>
        <p:nvCxnSpPr>
          <p:cNvPr id="36" name="直線矢印コネクタ 35"/>
          <p:cNvCxnSpPr/>
          <p:nvPr/>
        </p:nvCxnSpPr>
        <p:spPr>
          <a:xfrm rot="5400000">
            <a:off x="5691899" y="2716925"/>
            <a:ext cx="504657" cy="298137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正方形/長方形 45"/>
          <p:cNvSpPr/>
          <p:nvPr/>
        </p:nvSpPr>
        <p:spPr>
          <a:xfrm>
            <a:off x="713278" y="2515711"/>
            <a:ext cx="3081427" cy="52322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cs typeface="Arial" pitchFamily="34" charset="0"/>
              </a:rPr>
              <a:t>0         2         4         6         8        10 </a:t>
            </a:r>
          </a:p>
          <a:p>
            <a:r>
              <a:rPr lang="en-US" altLang="ja-JP" sz="1400" dirty="0" smtClean="0">
                <a:cs typeface="Arial" pitchFamily="34" charset="0"/>
              </a:rPr>
              <a:t>                Frequency (MHz)</a:t>
            </a:r>
            <a:endParaRPr lang="ja-JP" altLang="en-US" sz="1400" dirty="0"/>
          </a:p>
        </p:txBody>
      </p:sp>
      <p:sp>
        <p:nvSpPr>
          <p:cNvPr id="47" name="正方形/長方形 46"/>
          <p:cNvSpPr/>
          <p:nvPr/>
        </p:nvSpPr>
        <p:spPr>
          <a:xfrm>
            <a:off x="699428" y="5969361"/>
            <a:ext cx="3081427" cy="52322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cs typeface="Arial" pitchFamily="34" charset="0"/>
              </a:rPr>
              <a:t>0         2         4         6         8        10 </a:t>
            </a:r>
          </a:p>
          <a:p>
            <a:r>
              <a:rPr lang="en-US" altLang="ja-JP" sz="1400" dirty="0" smtClean="0">
                <a:cs typeface="Arial" pitchFamily="34" charset="0"/>
              </a:rPr>
              <a:t>                Frequency (MHz)</a:t>
            </a:r>
            <a:endParaRPr lang="ja-JP" altLang="en-US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表 2"/>
          <p:cNvGraphicFramePr>
            <a:graphicFrameLocks noGrp="1"/>
          </p:cNvGraphicFramePr>
          <p:nvPr/>
        </p:nvGraphicFramePr>
        <p:xfrm>
          <a:off x="1157185" y="2298491"/>
          <a:ext cx="6807406" cy="3324386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3794186"/>
                <a:gridCol w="1506610"/>
                <a:gridCol w="1506610"/>
              </a:tblGrid>
              <a:tr h="49425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u="sng" dirty="0" smtClean="0">
                        <a:solidFill>
                          <a:srgbClr val="FFFF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b="1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Previous</a:t>
                      </a:r>
                      <a:endParaRPr kumimoji="1" lang="ja-JP" altLang="en-US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b="1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New</a:t>
                      </a:r>
                      <a:endParaRPr kumimoji="1" lang="ja-JP" altLang="en-US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494257">
                <a:tc>
                  <a:txBody>
                    <a:bodyPr/>
                    <a:lstStyle/>
                    <a:p>
                      <a:r>
                        <a:rPr kumimoji="1" lang="en-US" altLang="ja-JP" dirty="0" smtClean="0">
                          <a:latin typeface="Arial" pitchFamily="34" charset="0"/>
                          <a:cs typeface="Arial" pitchFamily="34" charset="0"/>
                        </a:rPr>
                        <a:t>Counting</a:t>
                      </a:r>
                      <a:r>
                        <a:rPr kumimoji="1" lang="en-US" altLang="ja-JP" baseline="0" dirty="0" smtClean="0">
                          <a:latin typeface="Arial" pitchFamily="34" charset="0"/>
                          <a:cs typeface="Arial" pitchFamily="34" charset="0"/>
                        </a:rPr>
                        <a:t> rate (c/s)</a:t>
                      </a:r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kumimoji="1" lang="en-US" altLang="ja-JP" dirty="0" smtClean="0">
                          <a:latin typeface="Arial" pitchFamily="34" charset="0"/>
                          <a:cs typeface="Arial" pitchFamily="34" charset="0"/>
                        </a:rPr>
                        <a:t>660 k</a:t>
                      </a:r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494257">
                <a:tc>
                  <a:txBody>
                    <a:bodyPr/>
                    <a:lstStyle/>
                    <a:p>
                      <a:r>
                        <a:rPr kumimoji="1" lang="en-US" altLang="ja-JP" dirty="0" smtClean="0">
                          <a:latin typeface="Arial" pitchFamily="34" charset="0"/>
                          <a:cs typeface="Arial" pitchFamily="34" charset="0"/>
                        </a:rPr>
                        <a:t>Detection</a:t>
                      </a:r>
                      <a:r>
                        <a:rPr kumimoji="1" lang="en-US" altLang="ja-JP" baseline="0" dirty="0" smtClean="0">
                          <a:latin typeface="Arial" pitchFamily="34" charset="0"/>
                          <a:cs typeface="Arial" pitchFamily="34" charset="0"/>
                        </a:rPr>
                        <a:t> efficiency (%)</a:t>
                      </a:r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kumimoji="1" lang="en-US" altLang="ja-JP" dirty="0" smtClean="0">
                          <a:latin typeface="Arial" pitchFamily="34" charset="0"/>
                          <a:cs typeface="Arial" pitchFamily="34" charset="0"/>
                        </a:rPr>
                        <a:t>15.1</a:t>
                      </a:r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494257">
                <a:tc>
                  <a:txBody>
                    <a:bodyPr/>
                    <a:lstStyle/>
                    <a:p>
                      <a:r>
                        <a:rPr kumimoji="1" lang="en-US" altLang="ja-JP" dirty="0" smtClean="0">
                          <a:latin typeface="Arial" pitchFamily="34" charset="0"/>
                          <a:cs typeface="Arial" pitchFamily="34" charset="0"/>
                        </a:rPr>
                        <a:t>Dark</a:t>
                      </a:r>
                      <a:r>
                        <a:rPr kumimoji="1" lang="en-US" altLang="ja-JP" baseline="0" dirty="0" smtClean="0">
                          <a:latin typeface="Arial" pitchFamily="34" charset="0"/>
                          <a:cs typeface="Arial" pitchFamily="34" charset="0"/>
                        </a:rPr>
                        <a:t> count rate (c/s)</a:t>
                      </a:r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dirty="0" smtClean="0">
                          <a:latin typeface="Arial" pitchFamily="34" charset="0"/>
                          <a:cs typeface="Arial" pitchFamily="34" charset="0"/>
                        </a:rPr>
                        <a:t>600</a:t>
                      </a:r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dirty="0" smtClean="0">
                          <a:latin typeface="Arial" pitchFamily="34" charset="0"/>
                          <a:cs typeface="Arial" pitchFamily="34" charset="0"/>
                        </a:rPr>
                        <a:t>800</a:t>
                      </a:r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</a:tr>
              <a:tr h="494257">
                <a:tc>
                  <a:txBody>
                    <a:bodyPr/>
                    <a:lstStyle/>
                    <a:p>
                      <a:r>
                        <a:rPr kumimoji="1" lang="en-US" altLang="ja-JP" dirty="0" smtClean="0">
                          <a:latin typeface="Arial" pitchFamily="34" charset="0"/>
                          <a:cs typeface="Arial" pitchFamily="34" charset="0"/>
                        </a:rPr>
                        <a:t>QBER</a:t>
                      </a:r>
                      <a:r>
                        <a:rPr kumimoji="1" lang="en-US" altLang="ja-JP" baseline="0" dirty="0" smtClean="0">
                          <a:latin typeface="Arial" pitchFamily="34" charset="0"/>
                          <a:cs typeface="Arial" pitchFamily="34" charset="0"/>
                        </a:rPr>
                        <a:t> (%)</a:t>
                      </a:r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dirty="0" smtClean="0">
                          <a:latin typeface="Arial" pitchFamily="34" charset="0"/>
                          <a:cs typeface="Arial" pitchFamily="34" charset="0"/>
                        </a:rPr>
                        <a:t>2.43±0.12</a:t>
                      </a:r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b="1" dirty="0" smtClean="0">
                          <a:latin typeface="Arial" pitchFamily="34" charset="0"/>
                          <a:cs typeface="Arial" pitchFamily="34" charset="0"/>
                        </a:rPr>
                        <a:t>1.36±0.08</a:t>
                      </a:r>
                      <a:endParaRPr kumimoji="1" lang="ja-JP" altLang="en-US" b="1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</a:tr>
              <a:tr h="85310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dirty="0" smtClean="0">
                          <a:latin typeface="Arial" pitchFamily="34" charset="0"/>
                          <a:cs typeface="Arial" pitchFamily="34" charset="0"/>
                        </a:rPr>
                        <a:t>Secure key</a:t>
                      </a:r>
                      <a:r>
                        <a:rPr kumimoji="1" lang="en-US" altLang="ja-JP" baseline="0" dirty="0" smtClean="0">
                          <a:latin typeface="Arial" pitchFamily="34" charset="0"/>
                          <a:cs typeface="Arial" pitchFamily="34" charset="0"/>
                        </a:rPr>
                        <a:t>  rate 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baseline="0" dirty="0" smtClean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kumimoji="1" lang="en-US" altLang="ja-JP" baseline="0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estimated</a:t>
                      </a:r>
                      <a:r>
                        <a:rPr kumimoji="1" lang="en-US" altLang="ja-JP" baseline="0" dirty="0" smtClean="0">
                          <a:latin typeface="Arial" pitchFamily="34" charset="0"/>
                          <a:cs typeface="Arial" pitchFamily="34" charset="0"/>
                        </a:rPr>
                        <a:t> with 14.5dB loss fiber) </a:t>
                      </a:r>
                      <a:endParaRPr kumimoji="1" lang="ja-JP" altLang="en-US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dirty="0" smtClean="0">
                          <a:latin typeface="Arial" pitchFamily="34" charset="0"/>
                          <a:cs typeface="Arial" pitchFamily="34" charset="0"/>
                        </a:rPr>
                        <a:t>249kbps</a:t>
                      </a:r>
                      <a:endParaRPr kumimoji="1" lang="ja-JP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b="1" u="none" dirty="0" smtClean="0">
                          <a:latin typeface="Arial" pitchFamily="34" charset="0"/>
                          <a:cs typeface="Arial" pitchFamily="34" charset="0"/>
                        </a:rPr>
                        <a:t>321kbps</a:t>
                      </a:r>
                      <a:endParaRPr kumimoji="1" lang="ja-JP" altLang="en-US" b="1" u="none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10" name="Rectangle 72"/>
          <p:cNvSpPr>
            <a:spLocks noChangeArrowheads="1"/>
          </p:cNvSpPr>
          <p:nvPr/>
        </p:nvSpPr>
        <p:spPr bwMode="auto">
          <a:xfrm>
            <a:off x="0" y="313"/>
            <a:ext cx="9144000" cy="581581"/>
          </a:xfrm>
          <a:prstGeom prst="rect">
            <a:avLst/>
          </a:prstGeom>
          <a:gradFill rotWithShape="0">
            <a:gsLst>
              <a:gs pos="0">
                <a:srgbClr val="3366FF">
                  <a:gamma/>
                  <a:shade val="46275"/>
                  <a:invGamma/>
                </a:srgbClr>
              </a:gs>
              <a:gs pos="50000">
                <a:srgbClr val="3366FF"/>
              </a:gs>
              <a:gs pos="100000">
                <a:srgbClr val="3366FF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ctr">
              <a:spcBef>
                <a:spcPct val="30000"/>
              </a:spcBef>
            </a:pPr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Transmission test with a single channel SSPD  </a:t>
            </a:r>
            <a:endParaRPr lang="en-US" altLang="ja-JP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" name="正方形/長方形 10"/>
          <p:cNvSpPr/>
          <p:nvPr/>
        </p:nvSpPr>
        <p:spPr>
          <a:xfrm>
            <a:off x="3098042" y="1156702"/>
            <a:ext cx="588218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altLang="ja-JP" sz="1800" dirty="0" smtClean="0">
                <a:solidFill>
                  <a:srgbClr val="FF0000"/>
                </a:solidFill>
                <a:cs typeface="Arial" pitchFamily="34" charset="0"/>
              </a:rPr>
              <a:t>Threshold voltage is adjusted to have the same DE </a:t>
            </a:r>
            <a:r>
              <a:rPr lang="en-US" altLang="ja-JP" sz="1800" i="1" dirty="0" smtClean="0">
                <a:solidFill>
                  <a:srgbClr val="FF0000"/>
                </a:solidFill>
                <a:cs typeface="Arial" pitchFamily="34" charset="0"/>
              </a:rPr>
              <a:t> </a:t>
            </a:r>
          </a:p>
          <a:p>
            <a:pPr algn="ctr">
              <a:lnSpc>
                <a:spcPts val="2400"/>
              </a:lnSpc>
            </a:pPr>
            <a:r>
              <a:rPr lang="en-US" altLang="ja-JP" sz="1800" dirty="0" smtClean="0">
                <a:solidFill>
                  <a:srgbClr val="FF0000"/>
                </a:solidFill>
                <a:cs typeface="Arial" pitchFamily="34" charset="0"/>
              </a:rPr>
              <a:t>       </a:t>
            </a:r>
            <a:r>
              <a:rPr lang="en-US" altLang="ja-JP" sz="1800" i="1" dirty="0" err="1" smtClean="0">
                <a:solidFill>
                  <a:srgbClr val="FF0000"/>
                </a:solidFill>
                <a:cs typeface="Arial" pitchFamily="34" charset="0"/>
              </a:rPr>
              <a:t>V</a:t>
            </a:r>
            <a:r>
              <a:rPr lang="en-US" altLang="ja-JP" sz="1800" baseline="-25000" dirty="0" err="1" smtClean="0">
                <a:solidFill>
                  <a:srgbClr val="FF0000"/>
                </a:solidFill>
                <a:cs typeface="Arial" pitchFamily="34" charset="0"/>
              </a:rPr>
              <a:t>th</a:t>
            </a:r>
            <a:r>
              <a:rPr lang="en-US" altLang="ja-JP" sz="1800" dirty="0" smtClean="0">
                <a:solidFill>
                  <a:srgbClr val="FF0000"/>
                </a:solidFill>
                <a:cs typeface="Arial" pitchFamily="34" charset="0"/>
              </a:rPr>
              <a:t>(previous) &gt;</a:t>
            </a:r>
            <a:r>
              <a:rPr lang="en-US" altLang="ja-JP" sz="1800" i="1" dirty="0" smtClean="0">
                <a:solidFill>
                  <a:srgbClr val="FF0000"/>
                </a:solidFill>
                <a:cs typeface="Arial" pitchFamily="34" charset="0"/>
              </a:rPr>
              <a:t> </a:t>
            </a:r>
            <a:r>
              <a:rPr lang="en-US" altLang="ja-JP" sz="1800" i="1" dirty="0" err="1" smtClean="0">
                <a:solidFill>
                  <a:srgbClr val="FF0000"/>
                </a:solidFill>
                <a:cs typeface="Arial" pitchFamily="34" charset="0"/>
              </a:rPr>
              <a:t>V</a:t>
            </a:r>
            <a:r>
              <a:rPr lang="en-US" altLang="ja-JP" sz="1800" baseline="-25000" dirty="0" err="1" smtClean="0">
                <a:solidFill>
                  <a:srgbClr val="FF0000"/>
                </a:solidFill>
                <a:cs typeface="Arial" pitchFamily="34" charset="0"/>
              </a:rPr>
              <a:t>th</a:t>
            </a:r>
            <a:r>
              <a:rPr lang="en-US" altLang="ja-JP" sz="1800" dirty="0" smtClean="0">
                <a:solidFill>
                  <a:srgbClr val="FF0000"/>
                </a:solidFill>
                <a:cs typeface="Arial" pitchFamily="34" charset="0"/>
              </a:rPr>
              <a:t>(new) </a:t>
            </a:r>
            <a:endParaRPr lang="ja-JP" altLang="en-US" sz="1800" dirty="0">
              <a:solidFill>
                <a:srgbClr val="FF0000"/>
              </a:solidFill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5936775" y="1842449"/>
            <a:ext cx="961004" cy="1105468"/>
            <a:chOff x="5936775" y="2156363"/>
            <a:chExt cx="961004" cy="597921"/>
          </a:xfrm>
        </p:grpSpPr>
        <p:cxnSp>
          <p:nvCxnSpPr>
            <p:cNvPr id="13" name="直線矢印コネクタ 12"/>
            <p:cNvCxnSpPr/>
            <p:nvPr/>
          </p:nvCxnSpPr>
          <p:spPr>
            <a:xfrm rot="16200000" flipH="1">
              <a:off x="5824884" y="2268254"/>
              <a:ext cx="595649" cy="371868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線矢印コネクタ 15"/>
            <p:cNvCxnSpPr/>
            <p:nvPr/>
          </p:nvCxnSpPr>
          <p:spPr>
            <a:xfrm rot="5400000">
              <a:off x="6414020" y="2270526"/>
              <a:ext cx="595649" cy="371868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正方形/長方形 7"/>
          <p:cNvSpPr/>
          <p:nvPr/>
        </p:nvSpPr>
        <p:spPr>
          <a:xfrm>
            <a:off x="1531092" y="6223362"/>
            <a:ext cx="609801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0000FF"/>
                </a:solidFill>
              </a:rPr>
              <a:t>M. Fujiwara, to appear in Optics Express (2011) </a:t>
            </a:r>
            <a:endParaRPr kumimoji="0" lang="en-US" altLang="ja-JP" sz="2000" dirty="0" smtClean="0">
              <a:solidFill>
                <a:srgbClr val="0000FF"/>
              </a:solidFill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正方形/長方形 276"/>
          <p:cNvSpPr/>
          <p:nvPr/>
        </p:nvSpPr>
        <p:spPr>
          <a:xfrm>
            <a:off x="928042" y="125275"/>
            <a:ext cx="7246961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Scalable multi-user QKD network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2" name="グループ化 200"/>
          <p:cNvGrpSpPr/>
          <p:nvPr/>
        </p:nvGrpSpPr>
        <p:grpSpPr>
          <a:xfrm>
            <a:off x="1460317" y="1197142"/>
            <a:ext cx="6428094" cy="2163705"/>
            <a:chOff x="1460317" y="1197142"/>
            <a:chExt cx="6428094" cy="2163705"/>
          </a:xfrm>
        </p:grpSpPr>
        <p:cxnSp>
          <p:nvCxnSpPr>
            <p:cNvPr id="203" name="直線コネクタ 202"/>
            <p:cNvCxnSpPr/>
            <p:nvPr/>
          </p:nvCxnSpPr>
          <p:spPr bwMode="auto">
            <a:xfrm flipH="1">
              <a:off x="2122045" y="2028993"/>
              <a:ext cx="2296921" cy="74576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4" name="直線コネクタ 203"/>
            <p:cNvCxnSpPr/>
            <p:nvPr/>
          </p:nvCxnSpPr>
          <p:spPr bwMode="auto">
            <a:xfrm flipH="1" flipV="1">
              <a:off x="3694888" y="2940992"/>
              <a:ext cx="700567" cy="34297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5" name="直線コネクタ 204"/>
            <p:cNvCxnSpPr/>
            <p:nvPr/>
          </p:nvCxnSpPr>
          <p:spPr bwMode="auto">
            <a:xfrm rot="10800000" flipH="1" flipV="1">
              <a:off x="5366638" y="2529590"/>
              <a:ext cx="826549" cy="2183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6" name="直線コネクタ 205"/>
            <p:cNvCxnSpPr/>
            <p:nvPr/>
          </p:nvCxnSpPr>
          <p:spPr bwMode="auto">
            <a:xfrm flipH="1">
              <a:off x="6147753" y="2724347"/>
              <a:ext cx="1252335" cy="2361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7" name="直線コネクタ 206"/>
            <p:cNvCxnSpPr/>
            <p:nvPr/>
          </p:nvCxnSpPr>
          <p:spPr bwMode="auto">
            <a:xfrm flipH="1">
              <a:off x="4726070" y="2529593"/>
              <a:ext cx="609576" cy="34740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9" name="直線コネクタ 208"/>
            <p:cNvCxnSpPr/>
            <p:nvPr/>
          </p:nvCxnSpPr>
          <p:spPr bwMode="auto">
            <a:xfrm rot="16200000" flipH="1">
              <a:off x="7126679" y="1644927"/>
              <a:ext cx="703151" cy="10455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0" name="直線コネクタ 209"/>
            <p:cNvCxnSpPr/>
            <p:nvPr/>
          </p:nvCxnSpPr>
          <p:spPr bwMode="auto">
            <a:xfrm rot="5400000">
              <a:off x="6998255" y="1365367"/>
              <a:ext cx="465727" cy="38971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1" name="直線コネクタ 210"/>
            <p:cNvCxnSpPr/>
            <p:nvPr/>
          </p:nvCxnSpPr>
          <p:spPr bwMode="auto">
            <a:xfrm rot="10800000" flipH="1">
              <a:off x="3630901" y="2648708"/>
              <a:ext cx="547583" cy="28784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3" name="直線コネクタ 212"/>
            <p:cNvCxnSpPr/>
            <p:nvPr/>
          </p:nvCxnSpPr>
          <p:spPr bwMode="auto">
            <a:xfrm flipH="1">
              <a:off x="6227682" y="2395061"/>
              <a:ext cx="600460" cy="30794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4" name="直線コネクタ 213"/>
            <p:cNvCxnSpPr/>
            <p:nvPr/>
          </p:nvCxnSpPr>
          <p:spPr bwMode="auto">
            <a:xfrm rot="5400000">
              <a:off x="6937221" y="2812581"/>
              <a:ext cx="502251" cy="39922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5" name="直線コネクタ 214"/>
            <p:cNvCxnSpPr/>
            <p:nvPr/>
          </p:nvCxnSpPr>
          <p:spPr bwMode="auto">
            <a:xfrm rot="16200000" flipH="1">
              <a:off x="6478929" y="2790788"/>
              <a:ext cx="867529" cy="11406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6" name="直線コネクタ 215"/>
            <p:cNvCxnSpPr/>
            <p:nvPr/>
          </p:nvCxnSpPr>
          <p:spPr bwMode="auto">
            <a:xfrm flipH="1" flipV="1">
              <a:off x="4213200" y="2651485"/>
              <a:ext cx="494274" cy="2556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8" name="直線コネクタ 217"/>
            <p:cNvCxnSpPr/>
            <p:nvPr/>
          </p:nvCxnSpPr>
          <p:spPr bwMode="auto">
            <a:xfrm rot="10800000" flipH="1">
              <a:off x="3756944" y="1519130"/>
              <a:ext cx="617847" cy="22830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9" name="直線コネクタ 218"/>
            <p:cNvCxnSpPr/>
            <p:nvPr/>
          </p:nvCxnSpPr>
          <p:spPr bwMode="auto">
            <a:xfrm rot="5400000" flipH="1" flipV="1">
              <a:off x="3543842" y="1468157"/>
              <a:ext cx="502252" cy="3802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1" name="直線コネクタ 220"/>
            <p:cNvCxnSpPr/>
            <p:nvPr/>
          </p:nvCxnSpPr>
          <p:spPr bwMode="auto">
            <a:xfrm flipH="1" flipV="1">
              <a:off x="3775960" y="1272568"/>
              <a:ext cx="636098" cy="25093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2" name="直線コネクタ 221"/>
            <p:cNvCxnSpPr/>
            <p:nvPr/>
          </p:nvCxnSpPr>
          <p:spPr bwMode="auto">
            <a:xfrm flipH="1" flipV="1">
              <a:off x="4626057" y="2059500"/>
              <a:ext cx="709590" cy="45023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3" name="直線コネクタ 222"/>
            <p:cNvCxnSpPr/>
            <p:nvPr/>
          </p:nvCxnSpPr>
          <p:spPr bwMode="auto">
            <a:xfrm rot="5400000" flipH="1" flipV="1">
              <a:off x="4115153" y="2189070"/>
              <a:ext cx="550955" cy="373872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5" name="直線コネクタ 224"/>
            <p:cNvCxnSpPr/>
            <p:nvPr/>
          </p:nvCxnSpPr>
          <p:spPr bwMode="auto">
            <a:xfrm flipH="1" flipV="1">
              <a:off x="1760846" y="2523637"/>
              <a:ext cx="503779" cy="2830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6" name="直線コネクタ 225"/>
            <p:cNvCxnSpPr>
              <a:stCxn id="248" idx="4"/>
              <a:endCxn id="255" idx="0"/>
            </p:cNvCxnSpPr>
            <p:nvPr/>
          </p:nvCxnSpPr>
          <p:spPr bwMode="auto">
            <a:xfrm rot="16200000" flipV="1">
              <a:off x="1725336" y="2336340"/>
              <a:ext cx="918084" cy="10248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7" name="直線コネクタ 226"/>
            <p:cNvCxnSpPr>
              <a:endCxn id="247" idx="6"/>
            </p:cNvCxnSpPr>
            <p:nvPr/>
          </p:nvCxnSpPr>
          <p:spPr bwMode="auto">
            <a:xfrm flipH="1">
              <a:off x="1665216" y="2440465"/>
              <a:ext cx="1116865" cy="477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8" name="直線コネクタ 227"/>
            <p:cNvCxnSpPr/>
            <p:nvPr/>
          </p:nvCxnSpPr>
          <p:spPr bwMode="auto">
            <a:xfrm flipH="1">
              <a:off x="1523214" y="2071615"/>
              <a:ext cx="674881" cy="6848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9" name="直線コネクタ 228"/>
            <p:cNvCxnSpPr/>
            <p:nvPr/>
          </p:nvCxnSpPr>
          <p:spPr bwMode="auto">
            <a:xfrm rot="10800000">
              <a:off x="1697481" y="1712424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0" name="直線コネクタ 229"/>
            <p:cNvCxnSpPr/>
            <p:nvPr/>
          </p:nvCxnSpPr>
          <p:spPr bwMode="auto">
            <a:xfrm rot="10800000" flipH="1">
              <a:off x="2076102" y="1723073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1" name="直線コネクタ 230"/>
            <p:cNvCxnSpPr/>
            <p:nvPr/>
          </p:nvCxnSpPr>
          <p:spPr bwMode="auto">
            <a:xfrm rot="10800000" flipH="1">
              <a:off x="1694308" y="1377584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2" name="直線コネクタ 231"/>
            <p:cNvCxnSpPr>
              <a:stCxn id="243" idx="3"/>
            </p:cNvCxnSpPr>
            <p:nvPr/>
          </p:nvCxnSpPr>
          <p:spPr bwMode="auto">
            <a:xfrm rot="16200000" flipV="1">
              <a:off x="2205878" y="1345222"/>
              <a:ext cx="355956" cy="46024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3" name="直線コネクタ 232"/>
            <p:cNvCxnSpPr/>
            <p:nvPr/>
          </p:nvCxnSpPr>
          <p:spPr bwMode="auto">
            <a:xfrm flipH="1">
              <a:off x="1752923" y="1702304"/>
              <a:ext cx="789942" cy="1620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4" name="直線コネクタ 233"/>
            <p:cNvCxnSpPr/>
            <p:nvPr/>
          </p:nvCxnSpPr>
          <p:spPr bwMode="auto">
            <a:xfrm flipH="1" flipV="1">
              <a:off x="4574400" y="2030515"/>
              <a:ext cx="2247813" cy="310484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5" name="円/楕円 234"/>
            <p:cNvSpPr/>
            <p:nvPr/>
          </p:nvSpPr>
          <p:spPr bwMode="auto">
            <a:xfrm flipH="1">
              <a:off x="4313562" y="142200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円/楕円 235"/>
            <p:cNvSpPr/>
            <p:nvPr/>
          </p:nvSpPr>
          <p:spPr bwMode="auto">
            <a:xfrm flipH="1">
              <a:off x="5376528" y="169205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円/楕円 236"/>
            <p:cNvSpPr/>
            <p:nvPr/>
          </p:nvSpPr>
          <p:spPr bwMode="auto">
            <a:xfrm flipH="1">
              <a:off x="3703324" y="167138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円/楕円 237"/>
            <p:cNvSpPr/>
            <p:nvPr/>
          </p:nvSpPr>
          <p:spPr bwMode="auto">
            <a:xfrm flipH="1">
              <a:off x="5275118" y="245448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円/楕円 238"/>
            <p:cNvSpPr/>
            <p:nvPr/>
          </p:nvSpPr>
          <p:spPr bwMode="auto">
            <a:xfrm flipH="1">
              <a:off x="4139984" y="257272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円/楕円 239"/>
            <p:cNvSpPr/>
            <p:nvPr/>
          </p:nvSpPr>
          <p:spPr bwMode="auto">
            <a:xfrm flipH="1">
              <a:off x="2065699" y="132421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円/楕円 242"/>
            <p:cNvSpPr/>
            <p:nvPr/>
          </p:nvSpPr>
          <p:spPr bwMode="auto">
            <a:xfrm flipH="1">
              <a:off x="2485835" y="163015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円/楕円 243"/>
            <p:cNvSpPr/>
            <p:nvPr/>
          </p:nvSpPr>
          <p:spPr bwMode="auto">
            <a:xfrm flipH="1">
              <a:off x="1645561" y="1650719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円/楕円 244"/>
            <p:cNvSpPr/>
            <p:nvPr/>
          </p:nvSpPr>
          <p:spPr bwMode="auto">
            <a:xfrm flipH="1">
              <a:off x="1460317" y="207617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円/楕円 245"/>
            <p:cNvSpPr/>
            <p:nvPr/>
          </p:nvSpPr>
          <p:spPr bwMode="auto">
            <a:xfrm flipH="1">
              <a:off x="2670480" y="236810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円/楕円 246"/>
            <p:cNvSpPr/>
            <p:nvPr/>
          </p:nvSpPr>
          <p:spPr bwMode="auto">
            <a:xfrm flipH="1">
              <a:off x="1665216" y="2416064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円/楕円 247"/>
            <p:cNvSpPr/>
            <p:nvPr/>
          </p:nvSpPr>
          <p:spPr bwMode="auto">
            <a:xfrm flipH="1">
              <a:off x="2160558" y="270232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円/楕円 248"/>
            <p:cNvSpPr/>
            <p:nvPr/>
          </p:nvSpPr>
          <p:spPr bwMode="auto">
            <a:xfrm flipH="1">
              <a:off x="7357727" y="264150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円/楕円 249"/>
            <p:cNvSpPr/>
            <p:nvPr/>
          </p:nvSpPr>
          <p:spPr bwMode="auto">
            <a:xfrm flipH="1">
              <a:off x="6114125" y="266062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円/楕円 250"/>
            <p:cNvSpPr/>
            <p:nvPr/>
          </p:nvSpPr>
          <p:spPr bwMode="auto">
            <a:xfrm flipH="1">
              <a:off x="6895140" y="321654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円/楕円 251"/>
            <p:cNvSpPr/>
            <p:nvPr/>
          </p:nvSpPr>
          <p:spPr bwMode="auto">
            <a:xfrm flipH="1">
              <a:off x="3736226" y="119866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3" name="円/楕円 252"/>
            <p:cNvSpPr/>
            <p:nvPr/>
          </p:nvSpPr>
          <p:spPr bwMode="auto">
            <a:xfrm flipH="1">
              <a:off x="4422315" y="1893537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5" name="円/楕円 254"/>
            <p:cNvSpPr/>
            <p:nvPr/>
          </p:nvSpPr>
          <p:spPr bwMode="auto">
            <a:xfrm flipH="1">
              <a:off x="1981049" y="1928543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6" name="円/楕円 255"/>
            <p:cNvSpPr/>
            <p:nvPr/>
          </p:nvSpPr>
          <p:spPr bwMode="auto">
            <a:xfrm flipH="1">
              <a:off x="6686149" y="2202499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57" name="直線コネクタ 256"/>
            <p:cNvCxnSpPr/>
            <p:nvPr/>
          </p:nvCxnSpPr>
          <p:spPr bwMode="auto">
            <a:xfrm flipH="1" flipV="1">
              <a:off x="1543232" y="2167081"/>
              <a:ext cx="1187150" cy="26523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" name="直線コネクタ 258"/>
            <p:cNvCxnSpPr/>
            <p:nvPr/>
          </p:nvCxnSpPr>
          <p:spPr bwMode="auto">
            <a:xfrm rot="10800000" flipV="1">
              <a:off x="4560888" y="1774209"/>
              <a:ext cx="843625" cy="25630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" name="直線コネクタ 260"/>
            <p:cNvCxnSpPr/>
            <p:nvPr/>
          </p:nvCxnSpPr>
          <p:spPr bwMode="auto">
            <a:xfrm rot="10800000" flipH="1">
              <a:off x="3703223" y="2048848"/>
              <a:ext cx="900450" cy="38031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" name="円/楕円 261"/>
            <p:cNvSpPr/>
            <p:nvPr/>
          </p:nvSpPr>
          <p:spPr bwMode="auto">
            <a:xfrm flipH="1">
              <a:off x="3649969" y="235158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63" name="直線コネクタ 262"/>
            <p:cNvCxnSpPr/>
            <p:nvPr/>
          </p:nvCxnSpPr>
          <p:spPr bwMode="auto">
            <a:xfrm rot="16200000" flipV="1">
              <a:off x="4209959" y="1666074"/>
              <a:ext cx="538779" cy="19010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" name="直線コネクタ 263"/>
            <p:cNvCxnSpPr/>
            <p:nvPr/>
          </p:nvCxnSpPr>
          <p:spPr bwMode="auto">
            <a:xfrm flipH="1" flipV="1">
              <a:off x="3785465" y="1729164"/>
              <a:ext cx="788935" cy="26482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" name="直線コネクタ 264"/>
            <p:cNvCxnSpPr/>
            <p:nvPr/>
          </p:nvCxnSpPr>
          <p:spPr bwMode="auto">
            <a:xfrm rot="16200000" flipV="1">
              <a:off x="5076970" y="1378425"/>
              <a:ext cx="395784" cy="36848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" name="円/楕円 265"/>
            <p:cNvSpPr/>
            <p:nvPr/>
          </p:nvSpPr>
          <p:spPr bwMode="auto">
            <a:xfrm flipH="1">
              <a:off x="4999740" y="125561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67" name="直線コネクタ 266"/>
            <p:cNvCxnSpPr/>
            <p:nvPr/>
          </p:nvCxnSpPr>
          <p:spPr bwMode="auto">
            <a:xfrm rot="5400000" flipH="1" flipV="1">
              <a:off x="4468616" y="1419939"/>
              <a:ext cx="705850" cy="52130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" name="直線コネクタ 267"/>
            <p:cNvCxnSpPr/>
            <p:nvPr/>
          </p:nvCxnSpPr>
          <p:spPr bwMode="auto">
            <a:xfrm flipH="1" flipV="1">
              <a:off x="7055272" y="1774822"/>
              <a:ext cx="493520" cy="29659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" name="直線コネクタ 268"/>
            <p:cNvCxnSpPr/>
            <p:nvPr/>
          </p:nvCxnSpPr>
          <p:spPr bwMode="auto">
            <a:xfrm flipH="1">
              <a:off x="6808137" y="2093451"/>
              <a:ext cx="679045" cy="32973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" name="円/楕円 269"/>
            <p:cNvSpPr/>
            <p:nvPr/>
          </p:nvSpPr>
          <p:spPr bwMode="auto">
            <a:xfrm flipH="1">
              <a:off x="7448028" y="2006838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円/楕円 270"/>
            <p:cNvSpPr/>
            <p:nvPr/>
          </p:nvSpPr>
          <p:spPr bwMode="auto">
            <a:xfrm flipH="1">
              <a:off x="6974349" y="171309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72" name="直線コネクタ 271"/>
            <p:cNvCxnSpPr/>
            <p:nvPr/>
          </p:nvCxnSpPr>
          <p:spPr bwMode="auto">
            <a:xfrm rot="16200000" flipH="1">
              <a:off x="6249392" y="1725424"/>
              <a:ext cx="557041" cy="54626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" name="円/楕円 272"/>
            <p:cNvSpPr/>
            <p:nvPr/>
          </p:nvSpPr>
          <p:spPr bwMode="auto">
            <a:xfrm flipH="1">
              <a:off x="4648730" y="280587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4" name="円/楕円 273"/>
            <p:cNvSpPr/>
            <p:nvPr/>
          </p:nvSpPr>
          <p:spPr bwMode="auto">
            <a:xfrm flipH="1">
              <a:off x="7348223" y="125345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円/楕円 274"/>
            <p:cNvSpPr/>
            <p:nvPr/>
          </p:nvSpPr>
          <p:spPr bwMode="auto">
            <a:xfrm flipH="1">
              <a:off x="3596814" y="284372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76" name="直線コネクタ 275"/>
            <p:cNvCxnSpPr/>
            <p:nvPr/>
          </p:nvCxnSpPr>
          <p:spPr bwMode="auto">
            <a:xfrm flipH="1" flipV="1">
              <a:off x="6584945" y="1272569"/>
              <a:ext cx="860044" cy="547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" name="直線コネクタ 278"/>
            <p:cNvCxnSpPr/>
            <p:nvPr/>
          </p:nvCxnSpPr>
          <p:spPr bwMode="auto">
            <a:xfrm rot="16200000" flipH="1">
              <a:off x="6615759" y="1353947"/>
              <a:ext cx="465726" cy="39428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" name="直線コネクタ 280"/>
            <p:cNvCxnSpPr/>
            <p:nvPr/>
          </p:nvCxnSpPr>
          <p:spPr bwMode="auto">
            <a:xfrm rot="5400000" flipH="1" flipV="1">
              <a:off x="6205206" y="1311525"/>
              <a:ext cx="387113" cy="36161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" name="円/楕円 282"/>
            <p:cNvSpPr/>
            <p:nvPr/>
          </p:nvSpPr>
          <p:spPr bwMode="auto">
            <a:xfrm flipH="1">
              <a:off x="6148977" y="1601989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5" name="円/楕円 284"/>
            <p:cNvSpPr/>
            <p:nvPr/>
          </p:nvSpPr>
          <p:spPr bwMode="auto">
            <a:xfrm flipH="1">
              <a:off x="6527912" y="1197142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6" name="円/楕円 285"/>
            <p:cNvSpPr/>
            <p:nvPr/>
          </p:nvSpPr>
          <p:spPr bwMode="auto">
            <a:xfrm flipH="1">
              <a:off x="7738281" y="244463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87" name="直線コネクタ 286"/>
            <p:cNvCxnSpPr/>
            <p:nvPr/>
          </p:nvCxnSpPr>
          <p:spPr bwMode="auto">
            <a:xfrm flipH="1" flipV="1">
              <a:off x="6878736" y="2375207"/>
              <a:ext cx="864219" cy="13453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8" name="円/楕円 287"/>
            <p:cNvSpPr/>
            <p:nvPr/>
          </p:nvSpPr>
          <p:spPr bwMode="auto">
            <a:xfrm flipH="1">
              <a:off x="4338977" y="3192788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89" name="直線コネクタ 288"/>
            <p:cNvCxnSpPr/>
            <p:nvPr/>
          </p:nvCxnSpPr>
          <p:spPr bwMode="auto">
            <a:xfrm rot="5400000" flipH="1" flipV="1">
              <a:off x="4417209" y="2958600"/>
              <a:ext cx="306044" cy="2255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9" name="角丸四角形 78"/>
          <p:cNvSpPr/>
          <p:nvPr/>
        </p:nvSpPr>
        <p:spPr bwMode="auto">
          <a:xfrm>
            <a:off x="1351128" y="1910687"/>
            <a:ext cx="1214651" cy="1050877"/>
          </a:xfrm>
          <a:prstGeom prst="roundRect">
            <a:avLst/>
          </a:prstGeom>
          <a:noFill/>
          <a:ln w="571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80" name="正方形/長方形 79"/>
          <p:cNvSpPr/>
          <p:nvPr/>
        </p:nvSpPr>
        <p:spPr>
          <a:xfrm>
            <a:off x="2199236" y="4005820"/>
            <a:ext cx="4713150" cy="1733808"/>
          </a:xfrm>
          <a:prstGeom prst="rect">
            <a:avLst/>
          </a:prstGeom>
          <a:ln w="28575">
            <a:solidFill>
              <a:srgbClr val="FF0000"/>
            </a:solidFill>
          </a:ln>
        </p:spPr>
        <p:txBody>
          <a:bodyPr wrap="square">
            <a:spAutoFit/>
          </a:bodyPr>
          <a:lstStyle/>
          <a:p>
            <a:pPr>
              <a:lnSpc>
                <a:spcPts val="3200"/>
              </a:lnSpc>
              <a:spcBef>
                <a:spcPts val="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Trusted nodes</a:t>
            </a:r>
            <a:b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</a:b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WDM-QKD systems</a:t>
            </a:r>
          </a:p>
          <a:p>
            <a:pPr>
              <a:lnSpc>
                <a:spcPts val="3200"/>
              </a:lnSpc>
              <a:spcBef>
                <a:spcPts val="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Low noise GHz clocked APD</a:t>
            </a:r>
          </a:p>
          <a:p>
            <a:pPr>
              <a:lnSpc>
                <a:spcPts val="3200"/>
              </a:lnSpc>
              <a:spcBef>
                <a:spcPts val="0"/>
              </a:spcBef>
            </a:pPr>
            <a:r>
              <a:rPr kumimoji="0"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- SSPDs for long distance QKD</a:t>
            </a:r>
            <a:endParaRPr lang="en-US" altLang="ja-JP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81" name="フリーフォーム 80"/>
          <p:cNvSpPr/>
          <p:nvPr/>
        </p:nvSpPr>
        <p:spPr bwMode="auto">
          <a:xfrm>
            <a:off x="2019869" y="3043451"/>
            <a:ext cx="668740" cy="941695"/>
          </a:xfrm>
          <a:custGeom>
            <a:avLst/>
            <a:gdLst>
              <a:gd name="connsiteX0" fmla="*/ 559558 w 559558"/>
              <a:gd name="connsiteY0" fmla="*/ 832513 h 832513"/>
              <a:gd name="connsiteX1" fmla="*/ 136477 w 559558"/>
              <a:gd name="connsiteY1" fmla="*/ 382137 h 832513"/>
              <a:gd name="connsiteX2" fmla="*/ 0 w 559558"/>
              <a:gd name="connsiteY2" fmla="*/ 0 h 832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9558" h="832513">
                <a:moveTo>
                  <a:pt x="559558" y="832513"/>
                </a:moveTo>
                <a:cubicBezTo>
                  <a:pt x="394647" y="676701"/>
                  <a:pt x="229737" y="520889"/>
                  <a:pt x="136477" y="382137"/>
                </a:cubicBezTo>
                <a:cubicBezTo>
                  <a:pt x="43217" y="243385"/>
                  <a:pt x="21608" y="121692"/>
                  <a:pt x="0" y="0"/>
                </a:cubicBezTo>
              </a:path>
            </a:pathLst>
          </a:cu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正方形/長方形 276"/>
          <p:cNvSpPr/>
          <p:nvPr/>
        </p:nvSpPr>
        <p:spPr>
          <a:xfrm>
            <a:off x="928042" y="125275"/>
            <a:ext cx="7246961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Transparent  QKD cluster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2" name="グループ化 200"/>
          <p:cNvGrpSpPr/>
          <p:nvPr/>
        </p:nvGrpSpPr>
        <p:grpSpPr>
          <a:xfrm>
            <a:off x="1460317" y="1197142"/>
            <a:ext cx="6428094" cy="2163705"/>
            <a:chOff x="1460317" y="1197142"/>
            <a:chExt cx="6428094" cy="2163705"/>
          </a:xfrm>
        </p:grpSpPr>
        <p:cxnSp>
          <p:nvCxnSpPr>
            <p:cNvPr id="203" name="直線コネクタ 202"/>
            <p:cNvCxnSpPr/>
            <p:nvPr/>
          </p:nvCxnSpPr>
          <p:spPr bwMode="auto">
            <a:xfrm flipH="1">
              <a:off x="2122045" y="2028993"/>
              <a:ext cx="2296921" cy="74576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4" name="直線コネクタ 203"/>
            <p:cNvCxnSpPr/>
            <p:nvPr/>
          </p:nvCxnSpPr>
          <p:spPr bwMode="auto">
            <a:xfrm flipH="1" flipV="1">
              <a:off x="3694888" y="2940992"/>
              <a:ext cx="700567" cy="34297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5" name="直線コネクタ 204"/>
            <p:cNvCxnSpPr/>
            <p:nvPr/>
          </p:nvCxnSpPr>
          <p:spPr bwMode="auto">
            <a:xfrm rot="10800000" flipH="1" flipV="1">
              <a:off x="5366638" y="2529590"/>
              <a:ext cx="826549" cy="2183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6" name="直線コネクタ 205"/>
            <p:cNvCxnSpPr/>
            <p:nvPr/>
          </p:nvCxnSpPr>
          <p:spPr bwMode="auto">
            <a:xfrm flipH="1">
              <a:off x="6147753" y="2724347"/>
              <a:ext cx="1252335" cy="2361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7" name="直線コネクタ 206"/>
            <p:cNvCxnSpPr/>
            <p:nvPr/>
          </p:nvCxnSpPr>
          <p:spPr bwMode="auto">
            <a:xfrm flipH="1">
              <a:off x="4726070" y="2529593"/>
              <a:ext cx="609576" cy="34740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9" name="直線コネクタ 208"/>
            <p:cNvCxnSpPr/>
            <p:nvPr/>
          </p:nvCxnSpPr>
          <p:spPr bwMode="auto">
            <a:xfrm rot="16200000" flipH="1">
              <a:off x="7126679" y="1644927"/>
              <a:ext cx="703151" cy="10455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0" name="直線コネクタ 209"/>
            <p:cNvCxnSpPr/>
            <p:nvPr/>
          </p:nvCxnSpPr>
          <p:spPr bwMode="auto">
            <a:xfrm rot="5400000">
              <a:off x="6998255" y="1365367"/>
              <a:ext cx="465727" cy="38971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1" name="直線コネクタ 210"/>
            <p:cNvCxnSpPr/>
            <p:nvPr/>
          </p:nvCxnSpPr>
          <p:spPr bwMode="auto">
            <a:xfrm rot="10800000" flipH="1">
              <a:off x="3630901" y="2648708"/>
              <a:ext cx="547583" cy="28784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3" name="直線コネクタ 212"/>
            <p:cNvCxnSpPr/>
            <p:nvPr/>
          </p:nvCxnSpPr>
          <p:spPr bwMode="auto">
            <a:xfrm flipH="1">
              <a:off x="6227682" y="2395061"/>
              <a:ext cx="600460" cy="30794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4" name="直線コネクタ 213"/>
            <p:cNvCxnSpPr/>
            <p:nvPr/>
          </p:nvCxnSpPr>
          <p:spPr bwMode="auto">
            <a:xfrm rot="5400000">
              <a:off x="6937221" y="2812581"/>
              <a:ext cx="502251" cy="39922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5" name="直線コネクタ 214"/>
            <p:cNvCxnSpPr/>
            <p:nvPr/>
          </p:nvCxnSpPr>
          <p:spPr bwMode="auto">
            <a:xfrm rot="16200000" flipH="1">
              <a:off x="6478929" y="2790788"/>
              <a:ext cx="867529" cy="11406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6" name="直線コネクタ 215"/>
            <p:cNvCxnSpPr/>
            <p:nvPr/>
          </p:nvCxnSpPr>
          <p:spPr bwMode="auto">
            <a:xfrm flipH="1" flipV="1">
              <a:off x="4213200" y="2651485"/>
              <a:ext cx="494274" cy="2556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8" name="直線コネクタ 217"/>
            <p:cNvCxnSpPr/>
            <p:nvPr/>
          </p:nvCxnSpPr>
          <p:spPr bwMode="auto">
            <a:xfrm rot="10800000" flipH="1">
              <a:off x="3756944" y="1519130"/>
              <a:ext cx="617847" cy="22830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9" name="直線コネクタ 218"/>
            <p:cNvCxnSpPr/>
            <p:nvPr/>
          </p:nvCxnSpPr>
          <p:spPr bwMode="auto">
            <a:xfrm rot="5400000" flipH="1" flipV="1">
              <a:off x="3543842" y="1468157"/>
              <a:ext cx="502252" cy="3802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1" name="直線コネクタ 220"/>
            <p:cNvCxnSpPr/>
            <p:nvPr/>
          </p:nvCxnSpPr>
          <p:spPr bwMode="auto">
            <a:xfrm flipH="1" flipV="1">
              <a:off x="3775960" y="1272568"/>
              <a:ext cx="636098" cy="25093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2" name="直線コネクタ 221"/>
            <p:cNvCxnSpPr/>
            <p:nvPr/>
          </p:nvCxnSpPr>
          <p:spPr bwMode="auto">
            <a:xfrm flipH="1" flipV="1">
              <a:off x="4626057" y="2059500"/>
              <a:ext cx="709590" cy="45023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3" name="直線コネクタ 222"/>
            <p:cNvCxnSpPr/>
            <p:nvPr/>
          </p:nvCxnSpPr>
          <p:spPr bwMode="auto">
            <a:xfrm rot="5400000" flipH="1" flipV="1">
              <a:off x="4115153" y="2189070"/>
              <a:ext cx="550955" cy="373872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5" name="直線コネクタ 224"/>
            <p:cNvCxnSpPr/>
            <p:nvPr/>
          </p:nvCxnSpPr>
          <p:spPr bwMode="auto">
            <a:xfrm flipH="1" flipV="1">
              <a:off x="1760846" y="2523637"/>
              <a:ext cx="503779" cy="2830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6" name="直線コネクタ 225"/>
            <p:cNvCxnSpPr>
              <a:stCxn id="248" idx="4"/>
              <a:endCxn id="255" idx="0"/>
            </p:cNvCxnSpPr>
            <p:nvPr/>
          </p:nvCxnSpPr>
          <p:spPr bwMode="auto">
            <a:xfrm rot="16200000" flipV="1">
              <a:off x="1725336" y="2336340"/>
              <a:ext cx="918084" cy="10248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7" name="直線コネクタ 226"/>
            <p:cNvCxnSpPr>
              <a:endCxn id="247" idx="6"/>
            </p:cNvCxnSpPr>
            <p:nvPr/>
          </p:nvCxnSpPr>
          <p:spPr bwMode="auto">
            <a:xfrm flipH="1">
              <a:off x="1665216" y="2440465"/>
              <a:ext cx="1116865" cy="477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8" name="直線コネクタ 227"/>
            <p:cNvCxnSpPr/>
            <p:nvPr/>
          </p:nvCxnSpPr>
          <p:spPr bwMode="auto">
            <a:xfrm flipH="1">
              <a:off x="1523214" y="2071615"/>
              <a:ext cx="674881" cy="6848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9" name="直線コネクタ 228"/>
            <p:cNvCxnSpPr/>
            <p:nvPr/>
          </p:nvCxnSpPr>
          <p:spPr bwMode="auto">
            <a:xfrm rot="10800000">
              <a:off x="1697481" y="1712424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0" name="直線コネクタ 229"/>
            <p:cNvCxnSpPr/>
            <p:nvPr/>
          </p:nvCxnSpPr>
          <p:spPr bwMode="auto">
            <a:xfrm rot="10800000" flipH="1">
              <a:off x="2076102" y="1723073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1" name="直線コネクタ 230"/>
            <p:cNvCxnSpPr/>
            <p:nvPr/>
          </p:nvCxnSpPr>
          <p:spPr bwMode="auto">
            <a:xfrm rot="10800000" flipH="1">
              <a:off x="1694308" y="1377584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2" name="直線コネクタ 231"/>
            <p:cNvCxnSpPr>
              <a:stCxn id="243" idx="3"/>
            </p:cNvCxnSpPr>
            <p:nvPr/>
          </p:nvCxnSpPr>
          <p:spPr bwMode="auto">
            <a:xfrm rot="16200000" flipV="1">
              <a:off x="2205878" y="1345222"/>
              <a:ext cx="355956" cy="46024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3" name="直線コネクタ 232"/>
            <p:cNvCxnSpPr/>
            <p:nvPr/>
          </p:nvCxnSpPr>
          <p:spPr bwMode="auto">
            <a:xfrm flipH="1">
              <a:off x="1752923" y="1702304"/>
              <a:ext cx="789942" cy="1620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4" name="直線コネクタ 233"/>
            <p:cNvCxnSpPr/>
            <p:nvPr/>
          </p:nvCxnSpPr>
          <p:spPr bwMode="auto">
            <a:xfrm flipH="1" flipV="1">
              <a:off x="4574400" y="2030515"/>
              <a:ext cx="2247813" cy="310484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5" name="円/楕円 234"/>
            <p:cNvSpPr/>
            <p:nvPr/>
          </p:nvSpPr>
          <p:spPr bwMode="auto">
            <a:xfrm flipH="1">
              <a:off x="4313562" y="142200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円/楕円 235"/>
            <p:cNvSpPr/>
            <p:nvPr/>
          </p:nvSpPr>
          <p:spPr bwMode="auto">
            <a:xfrm flipH="1">
              <a:off x="5376528" y="169205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円/楕円 236"/>
            <p:cNvSpPr/>
            <p:nvPr/>
          </p:nvSpPr>
          <p:spPr bwMode="auto">
            <a:xfrm flipH="1">
              <a:off x="3703324" y="167138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円/楕円 237"/>
            <p:cNvSpPr/>
            <p:nvPr/>
          </p:nvSpPr>
          <p:spPr bwMode="auto">
            <a:xfrm flipH="1">
              <a:off x="5275118" y="245448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円/楕円 238"/>
            <p:cNvSpPr/>
            <p:nvPr/>
          </p:nvSpPr>
          <p:spPr bwMode="auto">
            <a:xfrm flipH="1">
              <a:off x="4139984" y="257272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円/楕円 239"/>
            <p:cNvSpPr/>
            <p:nvPr/>
          </p:nvSpPr>
          <p:spPr bwMode="auto">
            <a:xfrm flipH="1">
              <a:off x="2065699" y="132421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円/楕円 242"/>
            <p:cNvSpPr/>
            <p:nvPr/>
          </p:nvSpPr>
          <p:spPr bwMode="auto">
            <a:xfrm flipH="1">
              <a:off x="2485835" y="163015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円/楕円 243"/>
            <p:cNvSpPr/>
            <p:nvPr/>
          </p:nvSpPr>
          <p:spPr bwMode="auto">
            <a:xfrm flipH="1">
              <a:off x="1645561" y="1650719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円/楕円 244"/>
            <p:cNvSpPr/>
            <p:nvPr/>
          </p:nvSpPr>
          <p:spPr bwMode="auto">
            <a:xfrm flipH="1">
              <a:off x="1460317" y="207617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円/楕円 245"/>
            <p:cNvSpPr/>
            <p:nvPr/>
          </p:nvSpPr>
          <p:spPr bwMode="auto">
            <a:xfrm flipH="1">
              <a:off x="2670480" y="236810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円/楕円 246"/>
            <p:cNvSpPr/>
            <p:nvPr/>
          </p:nvSpPr>
          <p:spPr bwMode="auto">
            <a:xfrm flipH="1">
              <a:off x="1665216" y="2416064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円/楕円 247"/>
            <p:cNvSpPr/>
            <p:nvPr/>
          </p:nvSpPr>
          <p:spPr bwMode="auto">
            <a:xfrm flipH="1">
              <a:off x="2160558" y="270232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円/楕円 248"/>
            <p:cNvSpPr/>
            <p:nvPr/>
          </p:nvSpPr>
          <p:spPr bwMode="auto">
            <a:xfrm flipH="1">
              <a:off x="7357727" y="264150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円/楕円 249"/>
            <p:cNvSpPr/>
            <p:nvPr/>
          </p:nvSpPr>
          <p:spPr bwMode="auto">
            <a:xfrm flipH="1">
              <a:off x="6114125" y="266062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円/楕円 250"/>
            <p:cNvSpPr/>
            <p:nvPr/>
          </p:nvSpPr>
          <p:spPr bwMode="auto">
            <a:xfrm flipH="1">
              <a:off x="6895140" y="321654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円/楕円 251"/>
            <p:cNvSpPr/>
            <p:nvPr/>
          </p:nvSpPr>
          <p:spPr bwMode="auto">
            <a:xfrm flipH="1">
              <a:off x="3736226" y="119866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3" name="円/楕円 252"/>
            <p:cNvSpPr/>
            <p:nvPr/>
          </p:nvSpPr>
          <p:spPr bwMode="auto">
            <a:xfrm flipH="1">
              <a:off x="4422315" y="1893537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5" name="円/楕円 254"/>
            <p:cNvSpPr/>
            <p:nvPr/>
          </p:nvSpPr>
          <p:spPr bwMode="auto">
            <a:xfrm flipH="1">
              <a:off x="1981049" y="1928543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6" name="円/楕円 255"/>
            <p:cNvSpPr/>
            <p:nvPr/>
          </p:nvSpPr>
          <p:spPr bwMode="auto">
            <a:xfrm flipH="1">
              <a:off x="6686149" y="2202499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57" name="直線コネクタ 256"/>
            <p:cNvCxnSpPr/>
            <p:nvPr/>
          </p:nvCxnSpPr>
          <p:spPr bwMode="auto">
            <a:xfrm flipH="1" flipV="1">
              <a:off x="1543232" y="2167081"/>
              <a:ext cx="1187150" cy="26523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" name="直線コネクタ 258"/>
            <p:cNvCxnSpPr/>
            <p:nvPr/>
          </p:nvCxnSpPr>
          <p:spPr bwMode="auto">
            <a:xfrm rot="10800000" flipV="1">
              <a:off x="4560888" y="1774209"/>
              <a:ext cx="843625" cy="25630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" name="直線コネクタ 260"/>
            <p:cNvCxnSpPr/>
            <p:nvPr/>
          </p:nvCxnSpPr>
          <p:spPr bwMode="auto">
            <a:xfrm rot="10800000" flipH="1">
              <a:off x="3703223" y="2048848"/>
              <a:ext cx="900450" cy="38031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" name="円/楕円 261"/>
            <p:cNvSpPr/>
            <p:nvPr/>
          </p:nvSpPr>
          <p:spPr bwMode="auto">
            <a:xfrm flipH="1">
              <a:off x="3649969" y="235158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63" name="直線コネクタ 262"/>
            <p:cNvCxnSpPr/>
            <p:nvPr/>
          </p:nvCxnSpPr>
          <p:spPr bwMode="auto">
            <a:xfrm rot="16200000" flipV="1">
              <a:off x="4209959" y="1666074"/>
              <a:ext cx="538779" cy="19010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" name="直線コネクタ 263"/>
            <p:cNvCxnSpPr/>
            <p:nvPr/>
          </p:nvCxnSpPr>
          <p:spPr bwMode="auto">
            <a:xfrm flipH="1" flipV="1">
              <a:off x="3785465" y="1729164"/>
              <a:ext cx="788935" cy="26482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" name="直線コネクタ 264"/>
            <p:cNvCxnSpPr/>
            <p:nvPr/>
          </p:nvCxnSpPr>
          <p:spPr bwMode="auto">
            <a:xfrm rot="16200000" flipV="1">
              <a:off x="5076970" y="1378425"/>
              <a:ext cx="395784" cy="36848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" name="円/楕円 265"/>
            <p:cNvSpPr/>
            <p:nvPr/>
          </p:nvSpPr>
          <p:spPr bwMode="auto">
            <a:xfrm flipH="1">
              <a:off x="4999740" y="125561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67" name="直線コネクタ 266"/>
            <p:cNvCxnSpPr/>
            <p:nvPr/>
          </p:nvCxnSpPr>
          <p:spPr bwMode="auto">
            <a:xfrm rot="5400000" flipH="1" flipV="1">
              <a:off x="4468616" y="1419939"/>
              <a:ext cx="705850" cy="52130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" name="直線コネクタ 267"/>
            <p:cNvCxnSpPr/>
            <p:nvPr/>
          </p:nvCxnSpPr>
          <p:spPr bwMode="auto">
            <a:xfrm flipH="1" flipV="1">
              <a:off x="7055272" y="1774822"/>
              <a:ext cx="493520" cy="29659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" name="直線コネクタ 268"/>
            <p:cNvCxnSpPr/>
            <p:nvPr/>
          </p:nvCxnSpPr>
          <p:spPr bwMode="auto">
            <a:xfrm flipH="1">
              <a:off x="6808137" y="2093451"/>
              <a:ext cx="679045" cy="32973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" name="円/楕円 269"/>
            <p:cNvSpPr/>
            <p:nvPr/>
          </p:nvSpPr>
          <p:spPr bwMode="auto">
            <a:xfrm flipH="1">
              <a:off x="7448028" y="2006838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円/楕円 270"/>
            <p:cNvSpPr/>
            <p:nvPr/>
          </p:nvSpPr>
          <p:spPr bwMode="auto">
            <a:xfrm flipH="1">
              <a:off x="6974349" y="171309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72" name="直線コネクタ 271"/>
            <p:cNvCxnSpPr/>
            <p:nvPr/>
          </p:nvCxnSpPr>
          <p:spPr bwMode="auto">
            <a:xfrm rot="16200000" flipH="1">
              <a:off x="6249392" y="1725424"/>
              <a:ext cx="557041" cy="54626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" name="円/楕円 272"/>
            <p:cNvSpPr/>
            <p:nvPr/>
          </p:nvSpPr>
          <p:spPr bwMode="auto">
            <a:xfrm flipH="1">
              <a:off x="4648730" y="280587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4" name="円/楕円 273"/>
            <p:cNvSpPr/>
            <p:nvPr/>
          </p:nvSpPr>
          <p:spPr bwMode="auto">
            <a:xfrm flipH="1">
              <a:off x="7348223" y="125345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円/楕円 274"/>
            <p:cNvSpPr/>
            <p:nvPr/>
          </p:nvSpPr>
          <p:spPr bwMode="auto">
            <a:xfrm flipH="1">
              <a:off x="3596814" y="284372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76" name="直線コネクタ 275"/>
            <p:cNvCxnSpPr/>
            <p:nvPr/>
          </p:nvCxnSpPr>
          <p:spPr bwMode="auto">
            <a:xfrm flipH="1" flipV="1">
              <a:off x="6584945" y="1272569"/>
              <a:ext cx="860044" cy="547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" name="直線コネクタ 278"/>
            <p:cNvCxnSpPr/>
            <p:nvPr/>
          </p:nvCxnSpPr>
          <p:spPr bwMode="auto">
            <a:xfrm rot="16200000" flipH="1">
              <a:off x="6615759" y="1353947"/>
              <a:ext cx="465726" cy="39428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" name="直線コネクタ 280"/>
            <p:cNvCxnSpPr/>
            <p:nvPr/>
          </p:nvCxnSpPr>
          <p:spPr bwMode="auto">
            <a:xfrm rot="5400000" flipH="1" flipV="1">
              <a:off x="6205206" y="1311525"/>
              <a:ext cx="387113" cy="36161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" name="円/楕円 282"/>
            <p:cNvSpPr/>
            <p:nvPr/>
          </p:nvSpPr>
          <p:spPr bwMode="auto">
            <a:xfrm flipH="1">
              <a:off x="6148977" y="1601989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5" name="円/楕円 284"/>
            <p:cNvSpPr/>
            <p:nvPr/>
          </p:nvSpPr>
          <p:spPr bwMode="auto">
            <a:xfrm flipH="1">
              <a:off x="6527912" y="1197142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6" name="円/楕円 285"/>
            <p:cNvSpPr/>
            <p:nvPr/>
          </p:nvSpPr>
          <p:spPr bwMode="auto">
            <a:xfrm flipH="1">
              <a:off x="7738281" y="244463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87" name="直線コネクタ 286"/>
            <p:cNvCxnSpPr/>
            <p:nvPr/>
          </p:nvCxnSpPr>
          <p:spPr bwMode="auto">
            <a:xfrm flipH="1" flipV="1">
              <a:off x="6878736" y="2375207"/>
              <a:ext cx="864219" cy="13453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8" name="円/楕円 287"/>
            <p:cNvSpPr/>
            <p:nvPr/>
          </p:nvSpPr>
          <p:spPr bwMode="auto">
            <a:xfrm flipH="1">
              <a:off x="4338977" y="3192788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89" name="直線コネクタ 288"/>
            <p:cNvCxnSpPr/>
            <p:nvPr/>
          </p:nvCxnSpPr>
          <p:spPr bwMode="auto">
            <a:xfrm rot="5400000" flipH="1" flipV="1">
              <a:off x="4417209" y="2958600"/>
              <a:ext cx="306044" cy="2255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9" name="角丸四角形 78"/>
          <p:cNvSpPr/>
          <p:nvPr/>
        </p:nvSpPr>
        <p:spPr bwMode="auto">
          <a:xfrm>
            <a:off x="1351128" y="1105469"/>
            <a:ext cx="1733266" cy="1856095"/>
          </a:xfrm>
          <a:prstGeom prst="roundRect">
            <a:avLst/>
          </a:prstGeom>
          <a:noFill/>
          <a:ln w="571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3498" name="Line 173"/>
          <p:cNvSpPr>
            <a:spLocks noChangeShapeType="1"/>
          </p:cNvSpPr>
          <p:nvPr/>
        </p:nvSpPr>
        <p:spPr bwMode="auto">
          <a:xfrm>
            <a:off x="2500869" y="1760908"/>
            <a:ext cx="2408" cy="382079"/>
          </a:xfrm>
          <a:prstGeom prst="line">
            <a:avLst/>
          </a:prstGeom>
          <a:noFill/>
          <a:ln w="3175">
            <a:noFill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36" name="Rectangle 38"/>
          <p:cNvSpPr>
            <a:spLocks noChangeAspect="1" noChangeArrowheads="1"/>
          </p:cNvSpPr>
          <p:nvPr/>
        </p:nvSpPr>
        <p:spPr bwMode="auto">
          <a:xfrm rot="20995460">
            <a:off x="4804577" y="1312853"/>
            <a:ext cx="1783689" cy="119400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50000">
                <a:srgbClr val="FFFF00"/>
              </a:gs>
              <a:gs pos="100000">
                <a:schemeClr val="folHlink"/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 sz="1800" b="0"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237" name="Rectangle 39"/>
          <p:cNvSpPr>
            <a:spLocks noChangeAspect="1" noChangeArrowheads="1"/>
          </p:cNvSpPr>
          <p:nvPr/>
        </p:nvSpPr>
        <p:spPr bwMode="auto">
          <a:xfrm>
            <a:off x="2551436" y="1551959"/>
            <a:ext cx="1700489" cy="113430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50000">
                <a:srgbClr val="FFFF00"/>
              </a:gs>
              <a:gs pos="100000">
                <a:schemeClr val="folHlink"/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 sz="1800" b="0"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277" name="Rectangle 43"/>
          <p:cNvSpPr>
            <a:spLocks noChangeAspect="1" noChangeArrowheads="1"/>
          </p:cNvSpPr>
          <p:nvPr/>
        </p:nvSpPr>
        <p:spPr bwMode="auto">
          <a:xfrm rot="489398">
            <a:off x="4826339" y="1731946"/>
            <a:ext cx="1739060" cy="119400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50000">
                <a:srgbClr val="FFFF00"/>
              </a:gs>
              <a:gs pos="100000">
                <a:schemeClr val="folHlink"/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 sz="1800" b="0">
              <a:latin typeface="Calibri" pitchFamily="34" charset="0"/>
              <a:ea typeface="ＭＳ Ｐゴシック" pitchFamily="50" charset="-128"/>
            </a:endParaRPr>
          </a:p>
        </p:txBody>
      </p:sp>
      <p:sp>
        <p:nvSpPr>
          <p:cNvPr id="1513502" name="AutoShape 40"/>
          <p:cNvSpPr>
            <a:spLocks noChangeAspect="1" noChangeArrowheads="1"/>
          </p:cNvSpPr>
          <p:nvPr/>
        </p:nvSpPr>
        <p:spPr bwMode="auto">
          <a:xfrm>
            <a:off x="4242902" y="1375845"/>
            <a:ext cx="582729" cy="402973"/>
          </a:xfrm>
          <a:prstGeom prst="can">
            <a:avLst>
              <a:gd name="adj" fmla="val 42417"/>
            </a:avLst>
          </a:prstGeom>
          <a:gradFill rotWithShape="0">
            <a:gsLst>
              <a:gs pos="0">
                <a:srgbClr val="FFFF00"/>
              </a:gs>
              <a:gs pos="100000">
                <a:srgbClr val="7676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ja-JP" sz="1800" b="0">
              <a:latin typeface="Calibri" pitchFamily="34" charset="0"/>
            </a:endParaRPr>
          </a:p>
        </p:txBody>
      </p:sp>
      <p:sp>
        <p:nvSpPr>
          <p:cNvPr id="1513503" name="Line 35"/>
          <p:cNvSpPr>
            <a:spLocks noChangeAspect="1" noChangeShapeType="1"/>
          </p:cNvSpPr>
          <p:nvPr/>
        </p:nvSpPr>
        <p:spPr bwMode="auto">
          <a:xfrm>
            <a:off x="4363300" y="1387785"/>
            <a:ext cx="385275" cy="14924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513504" name="Line 34"/>
          <p:cNvSpPr>
            <a:spLocks noChangeAspect="1" noChangeShapeType="1"/>
          </p:cNvSpPr>
          <p:nvPr/>
        </p:nvSpPr>
        <p:spPr bwMode="auto">
          <a:xfrm flipH="1">
            <a:off x="4344036" y="1369875"/>
            <a:ext cx="375643" cy="1462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pic>
        <p:nvPicPr>
          <p:cNvPr id="44" name="図 43" descr="鍵3_やまぶき.png"/>
          <p:cNvPicPr>
            <a:picLocks/>
          </p:cNvPicPr>
          <p:nvPr/>
        </p:nvPicPr>
        <p:blipFill>
          <a:blip r:embed="rId3" cstate="print"/>
          <a:stretch>
            <a:fillRect/>
          </a:stretch>
        </p:blipFill>
        <p:spPr>
          <a:xfrm rot="16779284">
            <a:off x="2117673" y="1482990"/>
            <a:ext cx="579047" cy="606743"/>
          </a:xfrm>
          <a:prstGeom prst="rect">
            <a:avLst/>
          </a:prstGeom>
        </p:spPr>
      </p:pic>
      <p:pic>
        <p:nvPicPr>
          <p:cNvPr id="45" name="図 44" descr="鍵3_やまぶき.png"/>
          <p:cNvPicPr>
            <a:picLocks/>
          </p:cNvPicPr>
          <p:nvPr/>
        </p:nvPicPr>
        <p:blipFill>
          <a:blip r:embed="rId3" cstate="print"/>
          <a:stretch>
            <a:fillRect/>
          </a:stretch>
        </p:blipFill>
        <p:spPr>
          <a:xfrm rot="16779284">
            <a:off x="6502941" y="1608096"/>
            <a:ext cx="579047" cy="606743"/>
          </a:xfrm>
          <a:prstGeom prst="rect">
            <a:avLst/>
          </a:prstGeom>
        </p:spPr>
      </p:pic>
      <p:sp>
        <p:nvSpPr>
          <p:cNvPr id="59" name="フリーフォーム 58"/>
          <p:cNvSpPr/>
          <p:nvPr/>
        </p:nvSpPr>
        <p:spPr bwMode="auto">
          <a:xfrm>
            <a:off x="2593054" y="1774179"/>
            <a:ext cx="3998794" cy="368490"/>
          </a:xfrm>
          <a:custGeom>
            <a:avLst/>
            <a:gdLst>
              <a:gd name="connsiteX0" fmla="*/ 0 w 3998794"/>
              <a:gd name="connsiteY0" fmla="*/ 0 h 368490"/>
              <a:gd name="connsiteX1" fmla="*/ 1924334 w 3998794"/>
              <a:gd name="connsiteY1" fmla="*/ 68239 h 368490"/>
              <a:gd name="connsiteX2" fmla="*/ 3998794 w 3998794"/>
              <a:gd name="connsiteY2" fmla="*/ 368490 h 368490"/>
              <a:gd name="connsiteX3" fmla="*/ 3998794 w 3998794"/>
              <a:gd name="connsiteY3" fmla="*/ 368490 h 368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98794" h="368490">
                <a:moveTo>
                  <a:pt x="0" y="0"/>
                </a:moveTo>
                <a:cubicBezTo>
                  <a:pt x="628934" y="3412"/>
                  <a:pt x="1257868" y="6824"/>
                  <a:pt x="1924334" y="68239"/>
                </a:cubicBezTo>
                <a:cubicBezTo>
                  <a:pt x="2590800" y="129654"/>
                  <a:pt x="3998794" y="368490"/>
                  <a:pt x="3998794" y="368490"/>
                </a:cubicBezTo>
                <a:lnTo>
                  <a:pt x="3998794" y="368490"/>
                </a:lnTo>
              </a:path>
            </a:pathLst>
          </a:custGeom>
          <a:noFill/>
          <a:ln w="571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ja-JP" altLang="en-US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</a:endParaRPr>
          </a:p>
        </p:txBody>
      </p:sp>
      <p:sp>
        <p:nvSpPr>
          <p:cNvPr id="39" name="正方形/長方形 38"/>
          <p:cNvSpPr/>
          <p:nvPr/>
        </p:nvSpPr>
        <p:spPr>
          <a:xfrm>
            <a:off x="2401995" y="125275"/>
            <a:ext cx="4312694" cy="523220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Photon router   </a:t>
            </a:r>
            <a:endParaRPr lang="en-US" altLang="ja-JP" sz="28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0" name="Text Box 18"/>
          <p:cNvSpPr txBox="1">
            <a:spLocks noChangeAspect="1" noChangeArrowheads="1"/>
          </p:cNvSpPr>
          <p:nvPr/>
        </p:nvSpPr>
        <p:spPr bwMode="auto">
          <a:xfrm>
            <a:off x="2602668" y="1099399"/>
            <a:ext cx="11128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</a:rPr>
              <a:t>Optical </a:t>
            </a:r>
          </a:p>
        </p:txBody>
      </p:sp>
      <p:sp>
        <p:nvSpPr>
          <p:cNvPr id="41" name="Text Box 18"/>
          <p:cNvSpPr txBox="1">
            <a:spLocks noChangeAspect="1" noChangeArrowheads="1"/>
          </p:cNvSpPr>
          <p:nvPr/>
        </p:nvSpPr>
        <p:spPr bwMode="auto">
          <a:xfrm>
            <a:off x="5381157" y="848498"/>
            <a:ext cx="11128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</a:rPr>
              <a:t>Optical </a:t>
            </a:r>
          </a:p>
        </p:txBody>
      </p:sp>
      <p:sp>
        <p:nvSpPr>
          <p:cNvPr id="42" name="Text Box 18"/>
          <p:cNvSpPr txBox="1">
            <a:spLocks noChangeAspect="1" noChangeArrowheads="1"/>
          </p:cNvSpPr>
          <p:nvPr/>
        </p:nvSpPr>
        <p:spPr bwMode="auto">
          <a:xfrm>
            <a:off x="4015581" y="950781"/>
            <a:ext cx="11128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4" tIns="45718" rIns="91434" bIns="45718">
            <a:spAutoFit/>
          </a:bodyPr>
          <a:lstStyle/>
          <a:p>
            <a:r>
              <a:rPr lang="en-US" altLang="ja-JP" sz="2000" dirty="0">
                <a:solidFill>
                  <a:srgbClr val="FFFF00"/>
                </a:solidFill>
              </a:rPr>
              <a:t>Optical </a:t>
            </a:r>
          </a:p>
        </p:txBody>
      </p:sp>
      <p:grpSp>
        <p:nvGrpSpPr>
          <p:cNvPr id="18" name="グループ化 17"/>
          <p:cNvGrpSpPr/>
          <p:nvPr/>
        </p:nvGrpSpPr>
        <p:grpSpPr>
          <a:xfrm>
            <a:off x="1828947" y="3179313"/>
            <a:ext cx="5451475" cy="909637"/>
            <a:chOff x="2565922" y="3793438"/>
            <a:chExt cx="5451475" cy="909637"/>
          </a:xfrm>
        </p:grpSpPr>
        <p:sp>
          <p:nvSpPr>
            <p:cNvPr id="19" name="AutoShape 140"/>
            <p:cNvSpPr>
              <a:spLocks noChangeArrowheads="1"/>
            </p:cNvSpPr>
            <p:nvPr/>
          </p:nvSpPr>
          <p:spPr bwMode="auto">
            <a:xfrm>
              <a:off x="3746964" y="3793438"/>
              <a:ext cx="3193928" cy="909637"/>
            </a:xfrm>
            <a:prstGeom prst="cube">
              <a:avLst>
                <a:gd name="adj" fmla="val 97537"/>
              </a:avLst>
            </a:prstGeom>
            <a:solidFill>
              <a:srgbClr val="CC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20" name="AutoShape 138"/>
            <p:cNvSpPr>
              <a:spLocks noChangeArrowheads="1"/>
            </p:cNvSpPr>
            <p:nvPr/>
          </p:nvSpPr>
          <p:spPr bwMode="auto">
            <a:xfrm rot="16200000">
              <a:off x="3139763" y="3740025"/>
              <a:ext cx="53377" cy="1201060"/>
            </a:xfrm>
            <a:prstGeom prst="can">
              <a:avLst>
                <a:gd name="adj" fmla="val 5260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21" name="AutoShape 189"/>
            <p:cNvSpPr>
              <a:spLocks noChangeArrowheads="1"/>
            </p:cNvSpPr>
            <p:nvPr/>
          </p:nvSpPr>
          <p:spPr bwMode="auto">
            <a:xfrm rot="16200000">
              <a:off x="3277663" y="3646614"/>
              <a:ext cx="53377" cy="1201060"/>
            </a:xfrm>
            <a:prstGeom prst="can">
              <a:avLst>
                <a:gd name="adj" fmla="val 5260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22" name="AutoShape 139"/>
            <p:cNvSpPr>
              <a:spLocks noChangeArrowheads="1"/>
            </p:cNvSpPr>
            <p:nvPr/>
          </p:nvSpPr>
          <p:spPr bwMode="auto">
            <a:xfrm>
              <a:off x="3646876" y="4193767"/>
              <a:ext cx="533804" cy="253542"/>
            </a:xfrm>
            <a:prstGeom prst="cube">
              <a:avLst>
                <a:gd name="adj" fmla="val 73264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23" name="AutoShape 183"/>
            <p:cNvSpPr>
              <a:spLocks noChangeArrowheads="1"/>
            </p:cNvSpPr>
            <p:nvPr/>
          </p:nvSpPr>
          <p:spPr bwMode="auto">
            <a:xfrm>
              <a:off x="6335914" y="4220456"/>
              <a:ext cx="533804" cy="226853"/>
            </a:xfrm>
            <a:prstGeom prst="cube">
              <a:avLst>
                <a:gd name="adj" fmla="val 73264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24" name="AutoShape 184"/>
            <p:cNvSpPr>
              <a:spLocks noChangeArrowheads="1"/>
            </p:cNvSpPr>
            <p:nvPr/>
          </p:nvSpPr>
          <p:spPr bwMode="auto">
            <a:xfrm rot="5400000" flipH="1">
              <a:off x="7390179" y="3686648"/>
              <a:ext cx="53377" cy="1201059"/>
            </a:xfrm>
            <a:prstGeom prst="can">
              <a:avLst>
                <a:gd name="adj" fmla="val 5260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25" name="AutoShape 187"/>
            <p:cNvSpPr>
              <a:spLocks noChangeArrowheads="1"/>
            </p:cNvSpPr>
            <p:nvPr/>
          </p:nvSpPr>
          <p:spPr bwMode="auto">
            <a:xfrm rot="5400000" flipH="1">
              <a:off x="7310108" y="3766714"/>
              <a:ext cx="53377" cy="1201059"/>
            </a:xfrm>
            <a:prstGeom prst="can">
              <a:avLst>
                <a:gd name="adj" fmla="val 52604"/>
              </a:avLst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26" name="Freeform 194"/>
            <p:cNvSpPr>
              <a:spLocks/>
            </p:cNvSpPr>
            <p:nvPr/>
          </p:nvSpPr>
          <p:spPr bwMode="auto">
            <a:xfrm>
              <a:off x="4149541" y="3960242"/>
              <a:ext cx="2286461" cy="418122"/>
            </a:xfrm>
            <a:custGeom>
              <a:avLst/>
              <a:gdLst/>
              <a:ahLst/>
              <a:cxnLst>
                <a:cxn ang="0">
                  <a:pos x="0" y="152"/>
                </a:cxn>
                <a:cxn ang="0">
                  <a:pos x="91" y="152"/>
                </a:cxn>
                <a:cxn ang="0">
                  <a:pos x="143" y="173"/>
                </a:cxn>
                <a:cxn ang="0">
                  <a:pos x="209" y="170"/>
                </a:cxn>
                <a:cxn ang="0">
                  <a:pos x="335" y="86"/>
                </a:cxn>
                <a:cxn ang="0">
                  <a:pos x="441" y="18"/>
                </a:cxn>
                <a:cxn ang="0">
                  <a:pos x="671" y="4"/>
                </a:cxn>
                <a:cxn ang="0">
                  <a:pos x="857" y="42"/>
                </a:cxn>
                <a:cxn ang="0">
                  <a:pos x="824" y="167"/>
                </a:cxn>
                <a:cxn ang="0">
                  <a:pos x="917" y="170"/>
                </a:cxn>
                <a:cxn ang="0">
                  <a:pos x="969" y="142"/>
                </a:cxn>
                <a:cxn ang="0">
                  <a:pos x="1028" y="140"/>
                </a:cxn>
              </a:cxnLst>
              <a:rect l="0" t="0" r="r" b="b"/>
              <a:pathLst>
                <a:path w="1028" h="188">
                  <a:moveTo>
                    <a:pt x="0" y="152"/>
                  </a:moveTo>
                  <a:cubicBezTo>
                    <a:pt x="33" y="150"/>
                    <a:pt x="67" y="149"/>
                    <a:pt x="91" y="152"/>
                  </a:cubicBezTo>
                  <a:cubicBezTo>
                    <a:pt x="115" y="155"/>
                    <a:pt x="123" y="170"/>
                    <a:pt x="143" y="173"/>
                  </a:cubicBezTo>
                  <a:cubicBezTo>
                    <a:pt x="163" y="176"/>
                    <a:pt x="177" y="184"/>
                    <a:pt x="209" y="170"/>
                  </a:cubicBezTo>
                  <a:cubicBezTo>
                    <a:pt x="241" y="156"/>
                    <a:pt x="296" y="111"/>
                    <a:pt x="335" y="86"/>
                  </a:cubicBezTo>
                  <a:cubicBezTo>
                    <a:pt x="374" y="61"/>
                    <a:pt x="385" y="32"/>
                    <a:pt x="441" y="18"/>
                  </a:cubicBezTo>
                  <a:cubicBezTo>
                    <a:pt x="497" y="4"/>
                    <a:pt x="602" y="0"/>
                    <a:pt x="671" y="4"/>
                  </a:cubicBezTo>
                  <a:cubicBezTo>
                    <a:pt x="740" y="8"/>
                    <a:pt x="831" y="15"/>
                    <a:pt x="857" y="42"/>
                  </a:cubicBezTo>
                  <a:cubicBezTo>
                    <a:pt x="883" y="69"/>
                    <a:pt x="814" y="146"/>
                    <a:pt x="824" y="167"/>
                  </a:cubicBezTo>
                  <a:cubicBezTo>
                    <a:pt x="834" y="188"/>
                    <a:pt x="893" y="174"/>
                    <a:pt x="917" y="170"/>
                  </a:cubicBezTo>
                  <a:cubicBezTo>
                    <a:pt x="941" y="166"/>
                    <a:pt x="951" y="147"/>
                    <a:pt x="969" y="142"/>
                  </a:cubicBezTo>
                  <a:cubicBezTo>
                    <a:pt x="987" y="137"/>
                    <a:pt x="1016" y="140"/>
                    <a:pt x="1028" y="14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7" name="Freeform 195"/>
            <p:cNvSpPr>
              <a:spLocks/>
            </p:cNvSpPr>
            <p:nvPr/>
          </p:nvSpPr>
          <p:spPr bwMode="auto">
            <a:xfrm>
              <a:off x="4049453" y="4342779"/>
              <a:ext cx="2282013" cy="84514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131" y="22"/>
                </a:cxn>
                <a:cxn ang="0">
                  <a:pos x="191" y="7"/>
                </a:cxn>
                <a:cxn ang="0">
                  <a:pos x="329" y="31"/>
                </a:cxn>
                <a:cxn ang="0">
                  <a:pos x="599" y="37"/>
                </a:cxn>
                <a:cxn ang="0">
                  <a:pos x="822" y="34"/>
                </a:cxn>
                <a:cxn ang="0">
                  <a:pos x="902" y="10"/>
                </a:cxn>
                <a:cxn ang="0">
                  <a:pos x="926" y="14"/>
                </a:cxn>
                <a:cxn ang="0">
                  <a:pos x="926" y="1"/>
                </a:cxn>
                <a:cxn ang="0">
                  <a:pos x="972" y="18"/>
                </a:cxn>
                <a:cxn ang="0">
                  <a:pos x="1026" y="22"/>
                </a:cxn>
              </a:cxnLst>
              <a:rect l="0" t="0" r="r" b="b"/>
              <a:pathLst>
                <a:path w="1026" h="38">
                  <a:moveTo>
                    <a:pt x="0" y="26"/>
                  </a:moveTo>
                  <a:cubicBezTo>
                    <a:pt x="49" y="25"/>
                    <a:pt x="99" y="25"/>
                    <a:pt x="131" y="22"/>
                  </a:cubicBezTo>
                  <a:cubicBezTo>
                    <a:pt x="163" y="19"/>
                    <a:pt x="158" y="6"/>
                    <a:pt x="191" y="7"/>
                  </a:cubicBezTo>
                  <a:cubicBezTo>
                    <a:pt x="224" y="8"/>
                    <a:pt x="261" y="26"/>
                    <a:pt x="329" y="31"/>
                  </a:cubicBezTo>
                  <a:cubicBezTo>
                    <a:pt x="397" y="36"/>
                    <a:pt x="517" y="37"/>
                    <a:pt x="599" y="37"/>
                  </a:cubicBezTo>
                  <a:cubicBezTo>
                    <a:pt x="681" y="37"/>
                    <a:pt x="772" y="38"/>
                    <a:pt x="822" y="34"/>
                  </a:cubicBezTo>
                  <a:cubicBezTo>
                    <a:pt x="872" y="30"/>
                    <a:pt x="885" y="13"/>
                    <a:pt x="902" y="10"/>
                  </a:cubicBezTo>
                  <a:cubicBezTo>
                    <a:pt x="919" y="7"/>
                    <a:pt x="922" y="15"/>
                    <a:pt x="926" y="14"/>
                  </a:cubicBezTo>
                  <a:cubicBezTo>
                    <a:pt x="930" y="13"/>
                    <a:pt x="918" y="0"/>
                    <a:pt x="926" y="1"/>
                  </a:cubicBezTo>
                  <a:cubicBezTo>
                    <a:pt x="934" y="2"/>
                    <a:pt x="955" y="14"/>
                    <a:pt x="972" y="18"/>
                  </a:cubicBezTo>
                  <a:cubicBezTo>
                    <a:pt x="989" y="22"/>
                    <a:pt x="1015" y="21"/>
                    <a:pt x="1026" y="22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8" name="AutoShape 183"/>
            <p:cNvSpPr>
              <a:spLocks noChangeArrowheads="1"/>
            </p:cNvSpPr>
            <p:nvPr/>
          </p:nvSpPr>
          <p:spPr bwMode="auto">
            <a:xfrm>
              <a:off x="5287310" y="3916907"/>
              <a:ext cx="635817" cy="122830"/>
            </a:xfrm>
            <a:prstGeom prst="cube">
              <a:avLst>
                <a:gd name="adj" fmla="val 73264"/>
              </a:avLst>
            </a:prstGeom>
            <a:solidFill>
              <a:srgbClr val="FFC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29" name="Text Box 4"/>
          <p:cNvSpPr txBox="1">
            <a:spLocks noChangeArrowheads="1"/>
          </p:cNvSpPr>
          <p:nvPr/>
        </p:nvSpPr>
        <p:spPr bwMode="auto">
          <a:xfrm>
            <a:off x="1610442" y="2572464"/>
            <a:ext cx="590736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sz="2400" b="1" dirty="0" smtClean="0">
                <a:solidFill>
                  <a:srgbClr val="FFFF00"/>
                </a:solidFill>
              </a:rPr>
              <a:t>PLC-based thermo-optic matrix switch </a:t>
            </a:r>
          </a:p>
        </p:txBody>
      </p:sp>
      <p:sp>
        <p:nvSpPr>
          <p:cNvPr id="30" name="正方形/長方形 29"/>
          <p:cNvSpPr/>
          <p:nvPr/>
        </p:nvSpPr>
        <p:spPr>
          <a:xfrm>
            <a:off x="1764404" y="5247680"/>
            <a:ext cx="5592968" cy="12875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3200"/>
              </a:lnSpc>
            </a:pPr>
            <a:r>
              <a:rPr lang="en-US" altLang="ja-JP" dirty="0" smtClean="0">
                <a:solidFill>
                  <a:srgbClr val="FFFF00"/>
                </a:solidFill>
              </a:rPr>
              <a:t>   Present </a:t>
            </a:r>
            <a:r>
              <a:rPr lang="ja-JP" altLang="en-US" dirty="0" smtClean="0">
                <a:solidFill>
                  <a:srgbClr val="FFFF00"/>
                </a:solidFill>
              </a:rPr>
              <a:t>　　                      </a:t>
            </a:r>
            <a:r>
              <a:rPr lang="en-US" altLang="ja-JP" dirty="0" smtClean="0">
                <a:solidFill>
                  <a:srgbClr val="FFFF00"/>
                </a:solidFill>
              </a:rPr>
              <a:t>Year 2014 </a:t>
            </a:r>
          </a:p>
          <a:p>
            <a:pPr>
              <a:lnSpc>
                <a:spcPts val="3200"/>
              </a:lnSpc>
            </a:pPr>
            <a:r>
              <a:rPr lang="en-US" altLang="ja-JP" dirty="0" smtClean="0">
                <a:solidFill>
                  <a:srgbClr val="FFFF00"/>
                </a:solidFill>
              </a:rPr>
              <a:t>   ~ 4dB                                    &lt;1dB</a:t>
            </a:r>
          </a:p>
          <a:p>
            <a:pPr>
              <a:lnSpc>
                <a:spcPts val="3200"/>
              </a:lnSpc>
            </a:pPr>
            <a:r>
              <a:rPr lang="en-US" altLang="ja-JP" dirty="0" smtClean="0">
                <a:solidFill>
                  <a:srgbClr val="FFFF00"/>
                </a:solidFill>
              </a:rPr>
              <a:t>(20km-fiber)</a:t>
            </a:r>
            <a:r>
              <a:rPr lang="ja-JP" altLang="en-US" dirty="0" smtClean="0">
                <a:solidFill>
                  <a:srgbClr val="FFFF00"/>
                </a:solidFill>
              </a:rPr>
              <a:t>　    　　            </a:t>
            </a:r>
            <a:r>
              <a:rPr lang="en-US" altLang="ja-JP" dirty="0" smtClean="0">
                <a:solidFill>
                  <a:srgbClr val="FFFF00"/>
                </a:solidFill>
              </a:rPr>
              <a:t>(5km-fiber) </a:t>
            </a:r>
            <a:endParaRPr lang="ja-JP" altLang="en-US" dirty="0">
              <a:solidFill>
                <a:srgbClr val="FFFF00"/>
              </a:solidFill>
            </a:endParaRPr>
          </a:p>
        </p:txBody>
      </p:sp>
      <p:sp>
        <p:nvSpPr>
          <p:cNvPr id="31" name="右矢印 30"/>
          <p:cNvSpPr/>
          <p:nvPr/>
        </p:nvSpPr>
        <p:spPr>
          <a:xfrm>
            <a:off x="4137376" y="5614529"/>
            <a:ext cx="847024" cy="513334"/>
          </a:xfrm>
          <a:prstGeom prst="rightArrow">
            <a:avLst>
              <a:gd name="adj1" fmla="val 50000"/>
              <a:gd name="adj2" fmla="val 50889"/>
            </a:avLst>
          </a:prstGeom>
          <a:solidFill>
            <a:schemeClr val="accent1"/>
          </a:solidFill>
          <a:ln w="127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FF00"/>
              </a:solidFill>
            </a:endParaRPr>
          </a:p>
        </p:txBody>
      </p:sp>
      <p:sp>
        <p:nvSpPr>
          <p:cNvPr id="32" name="角丸四角形 31"/>
          <p:cNvSpPr/>
          <p:nvPr/>
        </p:nvSpPr>
        <p:spPr>
          <a:xfrm>
            <a:off x="1704053" y="5158854"/>
            <a:ext cx="5611147" cy="1514918"/>
          </a:xfrm>
          <a:prstGeom prst="roundRect">
            <a:avLst>
              <a:gd name="adj" fmla="val 10652"/>
            </a:avLst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FF00"/>
              </a:solidFill>
            </a:endParaRPr>
          </a:p>
        </p:txBody>
      </p:sp>
      <p:sp>
        <p:nvSpPr>
          <p:cNvPr id="33" name="正方形/長方形 32"/>
          <p:cNvSpPr/>
          <p:nvPr/>
        </p:nvSpPr>
        <p:spPr>
          <a:xfrm>
            <a:off x="3305575" y="4658484"/>
            <a:ext cx="251062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Reduce losses  </a:t>
            </a:r>
            <a:endParaRPr lang="ja-JP" altLang="en-US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四角形吹き出し 33"/>
          <p:cNvSpPr/>
          <p:nvPr/>
        </p:nvSpPr>
        <p:spPr>
          <a:xfrm>
            <a:off x="1551514" y="2470244"/>
            <a:ext cx="6022992" cy="1856096"/>
          </a:xfrm>
          <a:prstGeom prst="wedgeRectCallout">
            <a:avLst>
              <a:gd name="adj1" fmla="val -2223"/>
              <a:gd name="adj2" fmla="val -89046"/>
            </a:avLst>
          </a:prstGeom>
          <a:noFill/>
          <a:ln w="190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endParaRPr kumimoji="1" lang="ja-JP" altLang="en-US" sz="20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200"/>
          <p:cNvGrpSpPr/>
          <p:nvPr/>
        </p:nvGrpSpPr>
        <p:grpSpPr>
          <a:xfrm>
            <a:off x="1433021" y="1647526"/>
            <a:ext cx="6428094" cy="2163705"/>
            <a:chOff x="1460317" y="1197142"/>
            <a:chExt cx="6428094" cy="2163705"/>
          </a:xfrm>
        </p:grpSpPr>
        <p:cxnSp>
          <p:nvCxnSpPr>
            <p:cNvPr id="203" name="直線コネクタ 202"/>
            <p:cNvCxnSpPr/>
            <p:nvPr/>
          </p:nvCxnSpPr>
          <p:spPr bwMode="auto">
            <a:xfrm flipH="1">
              <a:off x="2122045" y="2028993"/>
              <a:ext cx="2296921" cy="74576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4" name="直線コネクタ 203"/>
            <p:cNvCxnSpPr/>
            <p:nvPr/>
          </p:nvCxnSpPr>
          <p:spPr bwMode="auto">
            <a:xfrm flipH="1" flipV="1">
              <a:off x="3694888" y="2940992"/>
              <a:ext cx="700567" cy="34297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5" name="直線コネクタ 204"/>
            <p:cNvCxnSpPr/>
            <p:nvPr/>
          </p:nvCxnSpPr>
          <p:spPr bwMode="auto">
            <a:xfrm rot="10800000" flipH="1" flipV="1">
              <a:off x="5366638" y="2529590"/>
              <a:ext cx="826549" cy="2183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6" name="直線コネクタ 205"/>
            <p:cNvCxnSpPr/>
            <p:nvPr/>
          </p:nvCxnSpPr>
          <p:spPr bwMode="auto">
            <a:xfrm flipH="1">
              <a:off x="6147753" y="2724347"/>
              <a:ext cx="1252335" cy="2361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7" name="直線コネクタ 206"/>
            <p:cNvCxnSpPr/>
            <p:nvPr/>
          </p:nvCxnSpPr>
          <p:spPr bwMode="auto">
            <a:xfrm flipH="1">
              <a:off x="4726070" y="2529593"/>
              <a:ext cx="609576" cy="34740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9" name="直線コネクタ 208"/>
            <p:cNvCxnSpPr/>
            <p:nvPr/>
          </p:nvCxnSpPr>
          <p:spPr bwMode="auto">
            <a:xfrm rot="16200000" flipH="1">
              <a:off x="7126679" y="1644927"/>
              <a:ext cx="703151" cy="10455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0" name="直線コネクタ 209"/>
            <p:cNvCxnSpPr/>
            <p:nvPr/>
          </p:nvCxnSpPr>
          <p:spPr bwMode="auto">
            <a:xfrm rot="5400000">
              <a:off x="6998255" y="1365367"/>
              <a:ext cx="465727" cy="38971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1" name="直線コネクタ 210"/>
            <p:cNvCxnSpPr/>
            <p:nvPr/>
          </p:nvCxnSpPr>
          <p:spPr bwMode="auto">
            <a:xfrm rot="10800000" flipH="1">
              <a:off x="3630901" y="2648708"/>
              <a:ext cx="547583" cy="28784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3" name="直線コネクタ 212"/>
            <p:cNvCxnSpPr/>
            <p:nvPr/>
          </p:nvCxnSpPr>
          <p:spPr bwMode="auto">
            <a:xfrm flipH="1">
              <a:off x="6227682" y="2395061"/>
              <a:ext cx="600460" cy="30794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4" name="直線コネクタ 213"/>
            <p:cNvCxnSpPr/>
            <p:nvPr/>
          </p:nvCxnSpPr>
          <p:spPr bwMode="auto">
            <a:xfrm rot="5400000">
              <a:off x="6937221" y="2812581"/>
              <a:ext cx="502251" cy="39922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5" name="直線コネクタ 214"/>
            <p:cNvCxnSpPr/>
            <p:nvPr/>
          </p:nvCxnSpPr>
          <p:spPr bwMode="auto">
            <a:xfrm rot="16200000" flipH="1">
              <a:off x="6478929" y="2790788"/>
              <a:ext cx="867529" cy="11406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6" name="直線コネクタ 215"/>
            <p:cNvCxnSpPr/>
            <p:nvPr/>
          </p:nvCxnSpPr>
          <p:spPr bwMode="auto">
            <a:xfrm flipH="1" flipV="1">
              <a:off x="4213200" y="2651485"/>
              <a:ext cx="494274" cy="2556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8" name="直線コネクタ 217"/>
            <p:cNvCxnSpPr/>
            <p:nvPr/>
          </p:nvCxnSpPr>
          <p:spPr bwMode="auto">
            <a:xfrm rot="10800000" flipH="1">
              <a:off x="3756944" y="1519130"/>
              <a:ext cx="617847" cy="22830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9" name="直線コネクタ 218"/>
            <p:cNvCxnSpPr/>
            <p:nvPr/>
          </p:nvCxnSpPr>
          <p:spPr bwMode="auto">
            <a:xfrm rot="5400000" flipH="1" flipV="1">
              <a:off x="3543842" y="1468157"/>
              <a:ext cx="502252" cy="3802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1" name="直線コネクタ 220"/>
            <p:cNvCxnSpPr/>
            <p:nvPr/>
          </p:nvCxnSpPr>
          <p:spPr bwMode="auto">
            <a:xfrm flipH="1" flipV="1">
              <a:off x="3775960" y="1272568"/>
              <a:ext cx="636098" cy="25093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2" name="直線コネクタ 221"/>
            <p:cNvCxnSpPr/>
            <p:nvPr/>
          </p:nvCxnSpPr>
          <p:spPr bwMode="auto">
            <a:xfrm flipH="1" flipV="1">
              <a:off x="4626057" y="2059500"/>
              <a:ext cx="709590" cy="45023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3" name="直線コネクタ 222"/>
            <p:cNvCxnSpPr/>
            <p:nvPr/>
          </p:nvCxnSpPr>
          <p:spPr bwMode="auto">
            <a:xfrm rot="5400000" flipH="1" flipV="1">
              <a:off x="4115153" y="2189070"/>
              <a:ext cx="550955" cy="373872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5" name="直線コネクタ 224"/>
            <p:cNvCxnSpPr/>
            <p:nvPr/>
          </p:nvCxnSpPr>
          <p:spPr bwMode="auto">
            <a:xfrm flipH="1" flipV="1">
              <a:off x="1760846" y="2523637"/>
              <a:ext cx="503779" cy="2830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6" name="直線コネクタ 225"/>
            <p:cNvCxnSpPr>
              <a:stCxn id="248" idx="4"/>
              <a:endCxn id="255" idx="0"/>
            </p:cNvCxnSpPr>
            <p:nvPr/>
          </p:nvCxnSpPr>
          <p:spPr bwMode="auto">
            <a:xfrm rot="16200000" flipV="1">
              <a:off x="1725336" y="2336340"/>
              <a:ext cx="918084" cy="10248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7" name="直線コネクタ 226"/>
            <p:cNvCxnSpPr>
              <a:endCxn id="247" idx="6"/>
            </p:cNvCxnSpPr>
            <p:nvPr/>
          </p:nvCxnSpPr>
          <p:spPr bwMode="auto">
            <a:xfrm flipH="1">
              <a:off x="1665216" y="2440465"/>
              <a:ext cx="1116865" cy="477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8" name="直線コネクタ 227"/>
            <p:cNvCxnSpPr/>
            <p:nvPr/>
          </p:nvCxnSpPr>
          <p:spPr bwMode="auto">
            <a:xfrm flipH="1">
              <a:off x="1523214" y="2071615"/>
              <a:ext cx="674881" cy="6848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9" name="直線コネクタ 228"/>
            <p:cNvCxnSpPr/>
            <p:nvPr/>
          </p:nvCxnSpPr>
          <p:spPr bwMode="auto">
            <a:xfrm rot="10800000">
              <a:off x="1697481" y="1712424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0" name="直線コネクタ 229"/>
            <p:cNvCxnSpPr/>
            <p:nvPr/>
          </p:nvCxnSpPr>
          <p:spPr bwMode="auto">
            <a:xfrm rot="10800000" flipH="1">
              <a:off x="2076102" y="1723073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1" name="直線コネクタ 230"/>
            <p:cNvCxnSpPr/>
            <p:nvPr/>
          </p:nvCxnSpPr>
          <p:spPr bwMode="auto">
            <a:xfrm rot="10800000" flipH="1">
              <a:off x="1694308" y="1377584"/>
              <a:ext cx="461009" cy="36984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2" name="直線コネクタ 231"/>
            <p:cNvCxnSpPr>
              <a:stCxn id="243" idx="3"/>
            </p:cNvCxnSpPr>
            <p:nvPr/>
          </p:nvCxnSpPr>
          <p:spPr bwMode="auto">
            <a:xfrm rot="16200000" flipV="1">
              <a:off x="2205878" y="1345222"/>
              <a:ext cx="355956" cy="46024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3" name="直線コネクタ 232"/>
            <p:cNvCxnSpPr/>
            <p:nvPr/>
          </p:nvCxnSpPr>
          <p:spPr bwMode="auto">
            <a:xfrm flipH="1">
              <a:off x="1752923" y="1702304"/>
              <a:ext cx="789942" cy="1620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34" name="直線コネクタ 233"/>
            <p:cNvCxnSpPr/>
            <p:nvPr/>
          </p:nvCxnSpPr>
          <p:spPr bwMode="auto">
            <a:xfrm flipH="1" flipV="1">
              <a:off x="4574400" y="2030515"/>
              <a:ext cx="2247813" cy="310484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5" name="円/楕円 234"/>
            <p:cNvSpPr/>
            <p:nvPr/>
          </p:nvSpPr>
          <p:spPr bwMode="auto">
            <a:xfrm flipH="1">
              <a:off x="4313562" y="142200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6" name="円/楕円 235"/>
            <p:cNvSpPr/>
            <p:nvPr/>
          </p:nvSpPr>
          <p:spPr bwMode="auto">
            <a:xfrm flipH="1">
              <a:off x="5376528" y="169205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7" name="円/楕円 236"/>
            <p:cNvSpPr/>
            <p:nvPr/>
          </p:nvSpPr>
          <p:spPr bwMode="auto">
            <a:xfrm flipH="1">
              <a:off x="3703324" y="167138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8" name="円/楕円 237"/>
            <p:cNvSpPr/>
            <p:nvPr/>
          </p:nvSpPr>
          <p:spPr bwMode="auto">
            <a:xfrm flipH="1">
              <a:off x="5275118" y="245448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39" name="円/楕円 238"/>
            <p:cNvSpPr/>
            <p:nvPr/>
          </p:nvSpPr>
          <p:spPr bwMode="auto">
            <a:xfrm flipH="1">
              <a:off x="4139984" y="257272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0" name="円/楕円 239"/>
            <p:cNvSpPr/>
            <p:nvPr/>
          </p:nvSpPr>
          <p:spPr bwMode="auto">
            <a:xfrm flipH="1">
              <a:off x="2065699" y="132421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3" name="円/楕円 242"/>
            <p:cNvSpPr/>
            <p:nvPr/>
          </p:nvSpPr>
          <p:spPr bwMode="auto">
            <a:xfrm flipH="1">
              <a:off x="2485835" y="163015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4" name="円/楕円 243"/>
            <p:cNvSpPr/>
            <p:nvPr/>
          </p:nvSpPr>
          <p:spPr bwMode="auto">
            <a:xfrm flipH="1">
              <a:off x="1645561" y="1650719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5" name="円/楕円 244"/>
            <p:cNvSpPr/>
            <p:nvPr/>
          </p:nvSpPr>
          <p:spPr bwMode="auto">
            <a:xfrm flipH="1">
              <a:off x="1460317" y="207617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6" name="円/楕円 245"/>
            <p:cNvSpPr/>
            <p:nvPr/>
          </p:nvSpPr>
          <p:spPr bwMode="auto">
            <a:xfrm flipH="1">
              <a:off x="2670480" y="236810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7" name="円/楕円 246"/>
            <p:cNvSpPr/>
            <p:nvPr/>
          </p:nvSpPr>
          <p:spPr bwMode="auto">
            <a:xfrm flipH="1">
              <a:off x="1665216" y="2416064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8" name="円/楕円 247"/>
            <p:cNvSpPr/>
            <p:nvPr/>
          </p:nvSpPr>
          <p:spPr bwMode="auto">
            <a:xfrm flipH="1">
              <a:off x="2160558" y="270232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49" name="円/楕円 248"/>
            <p:cNvSpPr/>
            <p:nvPr/>
          </p:nvSpPr>
          <p:spPr bwMode="auto">
            <a:xfrm flipH="1">
              <a:off x="7357727" y="2641503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0" name="円/楕円 249"/>
            <p:cNvSpPr/>
            <p:nvPr/>
          </p:nvSpPr>
          <p:spPr bwMode="auto">
            <a:xfrm flipH="1">
              <a:off x="6114125" y="266062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1" name="円/楕円 250"/>
            <p:cNvSpPr/>
            <p:nvPr/>
          </p:nvSpPr>
          <p:spPr bwMode="auto">
            <a:xfrm flipH="1">
              <a:off x="6895140" y="3216541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2" name="円/楕円 251"/>
            <p:cNvSpPr/>
            <p:nvPr/>
          </p:nvSpPr>
          <p:spPr bwMode="auto">
            <a:xfrm flipH="1">
              <a:off x="3736226" y="119866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3" name="円/楕円 252"/>
            <p:cNvSpPr/>
            <p:nvPr/>
          </p:nvSpPr>
          <p:spPr bwMode="auto">
            <a:xfrm flipH="1">
              <a:off x="4422315" y="1893537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5" name="円/楕円 254"/>
            <p:cNvSpPr/>
            <p:nvPr/>
          </p:nvSpPr>
          <p:spPr bwMode="auto">
            <a:xfrm flipH="1">
              <a:off x="1981049" y="1928543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56" name="円/楕円 255"/>
            <p:cNvSpPr/>
            <p:nvPr/>
          </p:nvSpPr>
          <p:spPr bwMode="auto">
            <a:xfrm flipH="1">
              <a:off x="6686149" y="2202499"/>
              <a:ext cx="304169" cy="28308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57" name="直線コネクタ 256"/>
            <p:cNvCxnSpPr/>
            <p:nvPr/>
          </p:nvCxnSpPr>
          <p:spPr bwMode="auto">
            <a:xfrm flipH="1" flipV="1">
              <a:off x="1543232" y="2167081"/>
              <a:ext cx="1187150" cy="26523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" name="直線コネクタ 258"/>
            <p:cNvCxnSpPr/>
            <p:nvPr/>
          </p:nvCxnSpPr>
          <p:spPr bwMode="auto">
            <a:xfrm rot="10800000" flipV="1">
              <a:off x="4560888" y="1774209"/>
              <a:ext cx="843625" cy="25630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" name="直線コネクタ 260"/>
            <p:cNvCxnSpPr/>
            <p:nvPr/>
          </p:nvCxnSpPr>
          <p:spPr bwMode="auto">
            <a:xfrm rot="10800000" flipH="1">
              <a:off x="3703223" y="2048848"/>
              <a:ext cx="900450" cy="38031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2" name="円/楕円 261"/>
            <p:cNvSpPr/>
            <p:nvPr/>
          </p:nvSpPr>
          <p:spPr bwMode="auto">
            <a:xfrm flipH="1">
              <a:off x="3649969" y="235158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63" name="直線コネクタ 262"/>
            <p:cNvCxnSpPr/>
            <p:nvPr/>
          </p:nvCxnSpPr>
          <p:spPr bwMode="auto">
            <a:xfrm rot="16200000" flipV="1">
              <a:off x="4209959" y="1666074"/>
              <a:ext cx="538779" cy="19010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" name="直線コネクタ 263"/>
            <p:cNvCxnSpPr/>
            <p:nvPr/>
          </p:nvCxnSpPr>
          <p:spPr bwMode="auto">
            <a:xfrm flipH="1" flipV="1">
              <a:off x="3785465" y="1729164"/>
              <a:ext cx="788935" cy="26482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" name="直線コネクタ 264"/>
            <p:cNvCxnSpPr/>
            <p:nvPr/>
          </p:nvCxnSpPr>
          <p:spPr bwMode="auto">
            <a:xfrm rot="16200000" flipV="1">
              <a:off x="5076970" y="1378425"/>
              <a:ext cx="395784" cy="36848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66" name="円/楕円 265"/>
            <p:cNvSpPr/>
            <p:nvPr/>
          </p:nvSpPr>
          <p:spPr bwMode="auto">
            <a:xfrm flipH="1">
              <a:off x="4999740" y="125561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67" name="直線コネクタ 266"/>
            <p:cNvCxnSpPr/>
            <p:nvPr/>
          </p:nvCxnSpPr>
          <p:spPr bwMode="auto">
            <a:xfrm rot="5400000" flipH="1" flipV="1">
              <a:off x="4468616" y="1419939"/>
              <a:ext cx="705850" cy="52130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" name="直線コネクタ 267"/>
            <p:cNvCxnSpPr/>
            <p:nvPr/>
          </p:nvCxnSpPr>
          <p:spPr bwMode="auto">
            <a:xfrm flipH="1" flipV="1">
              <a:off x="7055272" y="1774822"/>
              <a:ext cx="493520" cy="29659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" name="直線コネクタ 268"/>
            <p:cNvCxnSpPr/>
            <p:nvPr/>
          </p:nvCxnSpPr>
          <p:spPr bwMode="auto">
            <a:xfrm flipH="1">
              <a:off x="6808137" y="2093451"/>
              <a:ext cx="679045" cy="32973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0" name="円/楕円 269"/>
            <p:cNvSpPr/>
            <p:nvPr/>
          </p:nvSpPr>
          <p:spPr bwMode="auto">
            <a:xfrm flipH="1">
              <a:off x="7448028" y="2006838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1" name="円/楕円 270"/>
            <p:cNvSpPr/>
            <p:nvPr/>
          </p:nvSpPr>
          <p:spPr bwMode="auto">
            <a:xfrm flipH="1">
              <a:off x="6974349" y="171309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72" name="直線コネクタ 271"/>
            <p:cNvCxnSpPr/>
            <p:nvPr/>
          </p:nvCxnSpPr>
          <p:spPr bwMode="auto">
            <a:xfrm rot="16200000" flipH="1">
              <a:off x="6249392" y="1725424"/>
              <a:ext cx="557041" cy="54626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3" name="円/楕円 272"/>
            <p:cNvSpPr/>
            <p:nvPr/>
          </p:nvSpPr>
          <p:spPr bwMode="auto">
            <a:xfrm flipH="1">
              <a:off x="4648730" y="280587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4" name="円/楕円 273"/>
            <p:cNvSpPr/>
            <p:nvPr/>
          </p:nvSpPr>
          <p:spPr bwMode="auto">
            <a:xfrm flipH="1">
              <a:off x="7348223" y="1253455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75" name="円/楕円 274"/>
            <p:cNvSpPr/>
            <p:nvPr/>
          </p:nvSpPr>
          <p:spPr bwMode="auto">
            <a:xfrm flipH="1">
              <a:off x="3596814" y="2843726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76" name="直線コネクタ 275"/>
            <p:cNvCxnSpPr/>
            <p:nvPr/>
          </p:nvCxnSpPr>
          <p:spPr bwMode="auto">
            <a:xfrm flipH="1" flipV="1">
              <a:off x="6584945" y="1272569"/>
              <a:ext cx="860044" cy="5479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9" name="直線コネクタ 278"/>
            <p:cNvCxnSpPr/>
            <p:nvPr/>
          </p:nvCxnSpPr>
          <p:spPr bwMode="auto">
            <a:xfrm rot="16200000" flipH="1">
              <a:off x="6615759" y="1353947"/>
              <a:ext cx="465726" cy="39428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1" name="直線コネクタ 280"/>
            <p:cNvCxnSpPr/>
            <p:nvPr/>
          </p:nvCxnSpPr>
          <p:spPr bwMode="auto">
            <a:xfrm rot="5400000" flipH="1" flipV="1">
              <a:off x="6205206" y="1311525"/>
              <a:ext cx="387113" cy="36161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3" name="円/楕円 282"/>
            <p:cNvSpPr/>
            <p:nvPr/>
          </p:nvSpPr>
          <p:spPr bwMode="auto">
            <a:xfrm flipH="1">
              <a:off x="6148977" y="1601989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5" name="円/楕円 284"/>
            <p:cNvSpPr/>
            <p:nvPr/>
          </p:nvSpPr>
          <p:spPr bwMode="auto">
            <a:xfrm flipH="1">
              <a:off x="6527912" y="1197142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sp>
          <p:nvSpPr>
            <p:cNvPr id="286" name="円/楕円 285"/>
            <p:cNvSpPr/>
            <p:nvPr/>
          </p:nvSpPr>
          <p:spPr bwMode="auto">
            <a:xfrm flipH="1">
              <a:off x="7738281" y="2444637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87" name="直線コネクタ 286"/>
            <p:cNvCxnSpPr/>
            <p:nvPr/>
          </p:nvCxnSpPr>
          <p:spPr bwMode="auto">
            <a:xfrm flipH="1" flipV="1">
              <a:off x="6878736" y="2375207"/>
              <a:ext cx="864219" cy="13453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88" name="円/楕円 287"/>
            <p:cNvSpPr/>
            <p:nvPr/>
          </p:nvSpPr>
          <p:spPr bwMode="auto">
            <a:xfrm flipH="1">
              <a:off x="4338977" y="3192788"/>
              <a:ext cx="150130" cy="14430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2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289" name="直線コネクタ 288"/>
            <p:cNvCxnSpPr/>
            <p:nvPr/>
          </p:nvCxnSpPr>
          <p:spPr bwMode="auto">
            <a:xfrm rot="5400000" flipH="1" flipV="1">
              <a:off x="4417209" y="2958600"/>
              <a:ext cx="306044" cy="2255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7" name="正方形/長方形 76"/>
          <p:cNvSpPr/>
          <p:nvPr/>
        </p:nvSpPr>
        <p:spPr>
          <a:xfrm>
            <a:off x="928042" y="125275"/>
            <a:ext cx="7246961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Scalable multi-user QKD network 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78" name="正方形/長方形 77"/>
          <p:cNvSpPr/>
          <p:nvPr/>
        </p:nvSpPr>
        <p:spPr>
          <a:xfrm>
            <a:off x="2652568" y="4865876"/>
            <a:ext cx="387798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Planar configuration  </a:t>
            </a:r>
            <a:endParaRPr lang="ja-JP" alt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正方形/長方形 5"/>
          <p:cNvSpPr/>
          <p:nvPr/>
        </p:nvSpPr>
        <p:spPr>
          <a:xfrm>
            <a:off x="1243762" y="6116412"/>
            <a:ext cx="663425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Vertical structure of network layers  </a:t>
            </a:r>
            <a:endParaRPr lang="ja-JP" altLang="en-US" sz="2800" dirty="0"/>
          </a:p>
        </p:txBody>
      </p:sp>
    </p:spTree>
    <p:controls>
      <p:control spid="6122499" name="ShockwaveFlash2" r:id="rId2" imgW="9142560" imgH="6087960"/>
    </p:controls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71"/>
          <p:cNvGrpSpPr/>
          <p:nvPr/>
        </p:nvGrpSpPr>
        <p:grpSpPr>
          <a:xfrm>
            <a:off x="944413" y="5108244"/>
            <a:ext cx="2217179" cy="885549"/>
            <a:chOff x="783196" y="5172532"/>
            <a:chExt cx="2115172" cy="799367"/>
          </a:xfrm>
        </p:grpSpPr>
        <p:graphicFrame>
          <p:nvGraphicFramePr>
            <p:cNvPr id="22" name="Object 2"/>
            <p:cNvGraphicFramePr>
              <a:graphicFrameLocks noChangeAspect="1"/>
            </p:cNvGraphicFramePr>
            <p:nvPr/>
          </p:nvGraphicFramePr>
          <p:xfrm>
            <a:off x="2221104" y="5703485"/>
            <a:ext cx="3029" cy="3473"/>
          </p:xfrm>
          <a:graphic>
            <a:graphicData uri="http://schemas.openxmlformats.org/presentationml/2006/ole">
              <p:oleObj spid="_x0000_s4647938" name="Drawing" r:id="rId4" imgW="6350000" imgH="6350000" progId="Canvas.Drawing.X">
                <p:embed/>
              </p:oleObj>
            </a:graphicData>
          </a:graphic>
        </p:graphicFrame>
        <p:sp>
          <p:nvSpPr>
            <p:cNvPr id="23" name="正方形/長方形 22"/>
            <p:cNvSpPr/>
            <p:nvPr/>
          </p:nvSpPr>
          <p:spPr bwMode="auto">
            <a:xfrm>
              <a:off x="1802682" y="5374776"/>
              <a:ext cx="656482" cy="20327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4" name="正方形/長方形 23"/>
            <p:cNvSpPr/>
            <p:nvPr/>
          </p:nvSpPr>
          <p:spPr bwMode="auto">
            <a:xfrm rot="7999950" flipV="1">
              <a:off x="1400420" y="5548149"/>
              <a:ext cx="569534" cy="16582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5" name="正方形/長方形 24"/>
            <p:cNvSpPr/>
            <p:nvPr/>
          </p:nvSpPr>
          <p:spPr bwMode="auto">
            <a:xfrm>
              <a:off x="2181168" y="5772929"/>
              <a:ext cx="600661" cy="22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6" name="正方形/長方形 25"/>
            <p:cNvSpPr/>
            <p:nvPr/>
          </p:nvSpPr>
          <p:spPr bwMode="auto">
            <a:xfrm>
              <a:off x="1528276" y="5772929"/>
              <a:ext cx="600661" cy="22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/>
          </p:nvSpPr>
          <p:spPr bwMode="auto">
            <a:xfrm>
              <a:off x="875384" y="5772929"/>
              <a:ext cx="574545" cy="22935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/>
          </p:nvSpPr>
          <p:spPr bwMode="auto">
            <a:xfrm rot="7999950" flipV="1">
              <a:off x="2078019" y="5558620"/>
              <a:ext cx="513197" cy="23284"/>
            </a:xfrm>
            <a:prstGeom prst="rect">
              <a:avLst/>
            </a:prstGeom>
            <a:gradFill flip="none" rotWithShape="1">
              <a:gsLst>
                <a:gs pos="0">
                  <a:srgbClr val="FFCC00">
                    <a:tint val="66000"/>
                    <a:satMod val="160000"/>
                  </a:srgbClr>
                </a:gs>
                <a:gs pos="50000">
                  <a:srgbClr val="FFCC00">
                    <a:tint val="44500"/>
                    <a:satMod val="160000"/>
                  </a:srgbClr>
                </a:gs>
                <a:gs pos="100000">
                  <a:srgbClr val="FFCC00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glow rad="228600">
                <a:srgbClr val="FFFF00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ja-JP" altLang="en-US" sz="1400" b="0">
                <a:solidFill>
                  <a:prstClr val="white"/>
                </a:solidFill>
              </a:endParaRPr>
            </a:p>
          </p:txBody>
        </p:sp>
        <p:pic>
          <p:nvPicPr>
            <p:cNvPr id="16" name="図 15" descr="pyramid_purple.png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 bwMode="auto">
            <a:xfrm>
              <a:off x="2672272" y="5580982"/>
              <a:ext cx="226096" cy="39091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7" name="図 16" descr="pyramid_blue.png"/>
            <p:cNvPicPr preferRelativeResize="0"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1421970" y="5598303"/>
              <a:ext cx="207387" cy="35627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18" name="図 17" descr="pyramid_blue.png"/>
            <p:cNvPicPr>
              <a:picLocks noChangeAspect="1"/>
            </p:cNvPicPr>
            <p:nvPr/>
          </p:nvPicPr>
          <p:blipFill>
            <a:blip r:embed="rId6" cstate="print">
              <a:duotone>
                <a:prstClr val="black"/>
                <a:schemeClr val="accent6">
                  <a:tint val="45000"/>
                  <a:satMod val="400000"/>
                </a:schemeClr>
              </a:duotone>
              <a:lum bright="8000"/>
            </a:blip>
            <a:stretch>
              <a:fillRect/>
            </a:stretch>
          </p:blipFill>
          <p:spPr bwMode="auto">
            <a:xfrm>
              <a:off x="783196" y="5586414"/>
              <a:ext cx="213745" cy="380054"/>
            </a:xfrm>
            <a:prstGeom prst="rect">
              <a:avLst/>
            </a:prstGeom>
            <a:noFill/>
            <a:ln>
              <a:noFill/>
            </a:ln>
            <a:scene3d>
              <a:camera prst="orthographicFront">
                <a:rot lat="17399987" lon="0" rev="21599994"/>
              </a:camera>
              <a:lightRig rig="threePt" dir="t"/>
            </a:scene3d>
            <a:sp3d>
              <a:bevelB w="0" h="0"/>
            </a:sp3d>
          </p:spPr>
        </p:pic>
        <p:pic>
          <p:nvPicPr>
            <p:cNvPr id="19" name="図 18" descr="pyramid_green.png"/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 bwMode="auto">
            <a:xfrm>
              <a:off x="1744157" y="5172532"/>
              <a:ext cx="199967" cy="390915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20" name="図 19" descr="pyramid_blue.png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 bwMode="auto">
            <a:xfrm>
              <a:off x="2419480" y="5180946"/>
              <a:ext cx="199970" cy="390917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  <p:pic>
          <p:nvPicPr>
            <p:cNvPr id="21" name="図 20" descr="pyramid_gray.png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 bwMode="auto">
            <a:xfrm>
              <a:off x="2026746" y="5585651"/>
              <a:ext cx="226096" cy="381579"/>
            </a:xfrm>
            <a:prstGeom prst="rect">
              <a:avLst/>
            </a:prstGeom>
            <a:scene3d>
              <a:camera prst="orthographicFront">
                <a:rot lat="17400000" lon="0" rev="0"/>
              </a:camera>
              <a:lightRig rig="threePt" dir="t"/>
            </a:scene3d>
          </p:spPr>
        </p:pic>
      </p:grpSp>
      <p:cxnSp>
        <p:nvCxnSpPr>
          <p:cNvPr id="29" name="直線矢印コネクタ 28"/>
          <p:cNvCxnSpPr/>
          <p:nvPr/>
        </p:nvCxnSpPr>
        <p:spPr>
          <a:xfrm>
            <a:off x="721473" y="6394094"/>
            <a:ext cx="8228273" cy="1588"/>
          </a:xfrm>
          <a:prstGeom prst="straightConnector1">
            <a:avLst/>
          </a:prstGeom>
          <a:ln w="38100">
            <a:solidFill>
              <a:srgbClr val="FF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ボックス 29"/>
          <p:cNvSpPr txBox="1"/>
          <p:nvPr/>
        </p:nvSpPr>
        <p:spPr>
          <a:xfrm>
            <a:off x="1637737" y="6423557"/>
            <a:ext cx="8378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2010 </a:t>
            </a:r>
            <a:endParaRPr lang="ja-JP" altLang="en-US" sz="1800" b="0" dirty="0">
              <a:solidFill>
                <a:srgbClr val="FFFF00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cxnSp>
        <p:nvCxnSpPr>
          <p:cNvPr id="31" name="直線矢印コネクタ 30"/>
          <p:cNvCxnSpPr/>
          <p:nvPr/>
        </p:nvCxnSpPr>
        <p:spPr>
          <a:xfrm rot="16200000" flipV="1">
            <a:off x="-2050856" y="3581092"/>
            <a:ext cx="5660928" cy="1"/>
          </a:xfrm>
          <a:prstGeom prst="straightConnector1">
            <a:avLst/>
          </a:prstGeom>
          <a:ln w="38100">
            <a:solidFill>
              <a:srgbClr val="FF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テキスト ボックス 31"/>
          <p:cNvSpPr txBox="1"/>
          <p:nvPr/>
        </p:nvSpPr>
        <p:spPr>
          <a:xfrm rot="16200000">
            <a:off x="-982743" y="4695886"/>
            <a:ext cx="3120784" cy="338554"/>
          </a:xfrm>
          <a:prstGeom prst="rect">
            <a:avLst/>
          </a:prstGeom>
          <a:solidFill>
            <a:srgbClr val="FFFF99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ja-JP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100k</a:t>
            </a:r>
            <a:r>
              <a:rPr lang="ja-JP" altLang="en-US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　　　　　　　　　　　　　　　　</a:t>
            </a:r>
            <a:r>
              <a:rPr lang="en-US" altLang="ja-JP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1M </a:t>
            </a:r>
            <a:endParaRPr lang="ja-JP" altLang="en-US" sz="1600" b="0" dirty="0" smtClean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33" name="正方形/長方形 32"/>
          <p:cNvSpPr/>
          <p:nvPr/>
        </p:nvSpPr>
        <p:spPr>
          <a:xfrm rot="16200000">
            <a:off x="-968542" y="3137186"/>
            <a:ext cx="244813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Secure key rate (bps) </a:t>
            </a:r>
            <a:endParaRPr lang="ja-JP" altLang="en-US" sz="1800" dirty="0">
              <a:solidFill>
                <a:srgbClr val="FFFF00"/>
              </a:solidFill>
            </a:endParaRPr>
          </a:p>
        </p:txBody>
      </p:sp>
      <p:sp>
        <p:nvSpPr>
          <p:cNvPr id="35" name="テキスト ボックス 34"/>
          <p:cNvSpPr txBox="1"/>
          <p:nvPr/>
        </p:nvSpPr>
        <p:spPr>
          <a:xfrm rot="16200000">
            <a:off x="-613079" y="1925655"/>
            <a:ext cx="2388352" cy="338554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ja-JP" sz="1600" b="0" dirty="0" smtClean="0">
                <a:solidFill>
                  <a:prstClr val="black"/>
                </a:solidFill>
                <a:latin typeface="HGP創英角ｺﾞｼｯｸUB" pitchFamily="50" charset="-128"/>
                <a:ea typeface="HGP創英角ｺﾞｼｯｸUB" pitchFamily="50" charset="-128"/>
              </a:rPr>
              <a:t>10M</a:t>
            </a:r>
            <a:endParaRPr lang="ja-JP" altLang="en-US" sz="1600" b="0" dirty="0" smtClean="0">
              <a:solidFill>
                <a:prstClr val="black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36" name="テキスト ボックス 35"/>
          <p:cNvSpPr txBox="1"/>
          <p:nvPr/>
        </p:nvSpPr>
        <p:spPr>
          <a:xfrm>
            <a:off x="4967216" y="6421583"/>
            <a:ext cx="10931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2015 </a:t>
            </a:r>
            <a:endParaRPr lang="ja-JP" altLang="en-US" sz="1800" b="0" dirty="0">
              <a:solidFill>
                <a:srgbClr val="FFFF00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37" name="テキスト ボックス 36"/>
          <p:cNvSpPr txBox="1"/>
          <p:nvPr/>
        </p:nvSpPr>
        <p:spPr>
          <a:xfrm>
            <a:off x="8027780" y="6419608"/>
            <a:ext cx="10931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800" b="0" dirty="0" smtClean="0">
                <a:solidFill>
                  <a:srgbClr val="FFFF00"/>
                </a:solidFill>
                <a:latin typeface="HGP創英角ｺﾞｼｯｸUB" pitchFamily="50" charset="-128"/>
                <a:ea typeface="HGP創英角ｺﾞｼｯｸUB" pitchFamily="50" charset="-128"/>
              </a:rPr>
              <a:t>2020 </a:t>
            </a:r>
            <a:endParaRPr lang="ja-JP" altLang="en-US" sz="1800" b="0" dirty="0">
              <a:solidFill>
                <a:srgbClr val="FFFF00"/>
              </a:solidFill>
              <a:latin typeface="HGP創英角ｺﾞｼｯｸUB" pitchFamily="50" charset="-128"/>
              <a:ea typeface="HGP創英角ｺﾞｼｯｸUB" pitchFamily="50" charset="-128"/>
            </a:endParaRPr>
          </a:p>
        </p:txBody>
      </p:sp>
      <p:sp>
        <p:nvSpPr>
          <p:cNvPr id="38" name="右矢印 37"/>
          <p:cNvSpPr/>
          <p:nvPr/>
        </p:nvSpPr>
        <p:spPr bwMode="auto">
          <a:xfrm rot="18804957">
            <a:off x="2771889" y="3987450"/>
            <a:ext cx="1593449" cy="432121"/>
          </a:xfrm>
          <a:prstGeom prst="rightArrow">
            <a:avLst>
              <a:gd name="adj1" fmla="val 50000"/>
              <a:gd name="adj2" fmla="val 84295"/>
            </a:avLst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ja-JP" altLang="en-US" sz="1400" smtClean="0">
              <a:solidFill>
                <a:srgbClr val="000000"/>
              </a:solidFill>
            </a:endParaRPr>
          </a:p>
        </p:txBody>
      </p:sp>
      <p:sp>
        <p:nvSpPr>
          <p:cNvPr id="46" name="正方形/長方形 45"/>
          <p:cNvSpPr/>
          <p:nvPr/>
        </p:nvSpPr>
        <p:spPr>
          <a:xfrm>
            <a:off x="766383" y="5957423"/>
            <a:ext cx="283662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latin typeface="Arial"/>
                <a:ea typeface="ＭＳ Ｐゴシック"/>
              </a:rPr>
              <a:t>Tokyo QKD Network </a:t>
            </a:r>
            <a:endParaRPr lang="ja-JP" altLang="en-US" sz="2000" dirty="0">
              <a:solidFill>
                <a:srgbClr val="FFFF00"/>
              </a:solidFill>
              <a:latin typeface="Arial"/>
              <a:ea typeface="ＭＳ Ｐゴシック"/>
            </a:endParaRPr>
          </a:p>
        </p:txBody>
      </p:sp>
      <p:grpSp>
        <p:nvGrpSpPr>
          <p:cNvPr id="3" name="グループ化 413"/>
          <p:cNvGrpSpPr/>
          <p:nvPr/>
        </p:nvGrpSpPr>
        <p:grpSpPr>
          <a:xfrm>
            <a:off x="3214041" y="1255602"/>
            <a:ext cx="5247571" cy="2143232"/>
            <a:chOff x="2941085" y="1662837"/>
            <a:chExt cx="4954950" cy="1940705"/>
          </a:xfrm>
        </p:grpSpPr>
        <p:grpSp>
          <p:nvGrpSpPr>
            <p:cNvPr id="4" name="グループ化 216"/>
            <p:cNvGrpSpPr>
              <a:grpSpLocks noChangeAspect="1"/>
            </p:cNvGrpSpPr>
            <p:nvPr/>
          </p:nvGrpSpPr>
          <p:grpSpPr>
            <a:xfrm>
              <a:off x="4191213" y="2240816"/>
              <a:ext cx="2511941" cy="1362726"/>
              <a:chOff x="903542" y="-699012"/>
              <a:chExt cx="3805971" cy="2064736"/>
            </a:xfrm>
          </p:grpSpPr>
          <p:sp>
            <p:nvSpPr>
              <p:cNvPr id="314" name="Line 120"/>
              <p:cNvSpPr>
                <a:spLocks noChangeShapeType="1"/>
              </p:cNvSpPr>
              <p:nvPr/>
            </p:nvSpPr>
            <p:spPr bwMode="auto">
              <a:xfrm>
                <a:off x="1914704" y="-459414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5" name="Line 121"/>
              <p:cNvSpPr>
                <a:spLocks noChangeShapeType="1"/>
              </p:cNvSpPr>
              <p:nvPr/>
            </p:nvSpPr>
            <p:spPr bwMode="auto">
              <a:xfrm>
                <a:off x="3120069" y="-478680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6" name="Line 18"/>
              <p:cNvSpPr>
                <a:spLocks noChangeShapeType="1"/>
              </p:cNvSpPr>
              <p:nvPr/>
            </p:nvSpPr>
            <p:spPr bwMode="auto">
              <a:xfrm flipV="1">
                <a:off x="1183520" y="594875"/>
                <a:ext cx="642696" cy="27849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7" name="Line 19"/>
              <p:cNvSpPr>
                <a:spLocks noChangeShapeType="1"/>
              </p:cNvSpPr>
              <p:nvPr/>
            </p:nvSpPr>
            <p:spPr bwMode="auto">
              <a:xfrm flipV="1">
                <a:off x="3833975" y="873365"/>
                <a:ext cx="642695" cy="278491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8" name="Line 20"/>
              <p:cNvSpPr>
                <a:spLocks noChangeShapeType="1"/>
              </p:cNvSpPr>
              <p:nvPr/>
            </p:nvSpPr>
            <p:spPr bwMode="auto">
              <a:xfrm flipV="1">
                <a:off x="2468911" y="524098"/>
                <a:ext cx="642696" cy="55852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9" name="Line 22"/>
              <p:cNvSpPr>
                <a:spLocks noChangeShapeType="1"/>
              </p:cNvSpPr>
              <p:nvPr/>
            </p:nvSpPr>
            <p:spPr bwMode="auto">
              <a:xfrm>
                <a:off x="3272722" y="524098"/>
                <a:ext cx="1124275" cy="28003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0" name="Line 23"/>
              <p:cNvSpPr>
                <a:spLocks noChangeShapeType="1"/>
              </p:cNvSpPr>
              <p:nvPr/>
            </p:nvSpPr>
            <p:spPr bwMode="auto">
              <a:xfrm>
                <a:off x="1183520" y="944142"/>
                <a:ext cx="1124275" cy="28003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1" name="Line 24"/>
              <p:cNvSpPr>
                <a:spLocks noChangeShapeType="1"/>
              </p:cNvSpPr>
              <p:nvPr/>
            </p:nvSpPr>
            <p:spPr bwMode="auto">
              <a:xfrm>
                <a:off x="2548585" y="1222633"/>
                <a:ext cx="1124274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2" name="Line 25"/>
              <p:cNvSpPr>
                <a:spLocks noChangeShapeType="1"/>
              </p:cNvSpPr>
              <p:nvPr/>
            </p:nvSpPr>
            <p:spPr bwMode="auto">
              <a:xfrm>
                <a:off x="2067006" y="524098"/>
                <a:ext cx="1124274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pic>
            <p:nvPicPr>
              <p:cNvPr id="323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 rot="9074494">
                <a:off x="978142" y="745659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4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 rot="8153205">
                <a:off x="2284778" y="801050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5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 rot="9048354">
                <a:off x="3665776" y="994917"/>
                <a:ext cx="911813" cy="1230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6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2571600" y="1165703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7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 rot="11669093">
                <a:off x="1264964" y="1064155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8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 rot="12111283">
                <a:off x="1932447" y="802588"/>
                <a:ext cx="1848412" cy="120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29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2051071" y="473323"/>
                <a:ext cx="1030436" cy="1184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30" name="Picture 227" descr="C:\Users\yoshid\Desktop\７月雑務\rainbow_simple.png"/>
              <p:cNvPicPr preferRelativeResize="0">
                <a:picLocks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 rot="11822745">
                <a:off x="3255017" y="620216"/>
                <a:ext cx="1124275" cy="1200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5" name="Group 26"/>
              <p:cNvGrpSpPr>
                <a:grpSpLocks noChangeAspect="1"/>
              </p:cNvGrpSpPr>
              <p:nvPr/>
            </p:nvGrpSpPr>
            <p:grpSpPr bwMode="auto">
              <a:xfrm>
                <a:off x="2950490" y="314845"/>
                <a:ext cx="380660" cy="352344"/>
                <a:chOff x="3440" y="1592"/>
                <a:chExt cx="601" cy="640"/>
              </a:xfrm>
            </p:grpSpPr>
            <p:grpSp>
              <p:nvGrpSpPr>
                <p:cNvPr id="6" name="Group 27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7" name="Group 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408" name="Picture 29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409" name="Picture 30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407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405" name="Freeform 32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8" name="Group 33"/>
              <p:cNvGrpSpPr>
                <a:grpSpLocks noChangeAspect="1"/>
              </p:cNvGrpSpPr>
              <p:nvPr/>
            </p:nvGrpSpPr>
            <p:grpSpPr bwMode="auto">
              <a:xfrm>
                <a:off x="1746542" y="385622"/>
                <a:ext cx="380660" cy="352344"/>
                <a:chOff x="3440" y="1592"/>
                <a:chExt cx="601" cy="640"/>
              </a:xfrm>
            </p:grpSpPr>
            <p:grpSp>
              <p:nvGrpSpPr>
                <p:cNvPr id="9" name="Group 34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10" name="Group 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402" name="Picture 36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403" name="Picture 37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401" name="Freeform 38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99" name="Freeform 39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33" name="Line 119"/>
              <p:cNvSpPr>
                <a:spLocks noChangeShapeType="1"/>
              </p:cNvSpPr>
              <p:nvPr/>
            </p:nvSpPr>
            <p:spPr bwMode="auto">
              <a:xfrm>
                <a:off x="1118619" y="-175979"/>
                <a:ext cx="0" cy="98890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4" name="Line 124"/>
              <p:cNvSpPr>
                <a:spLocks noChangeShapeType="1"/>
              </p:cNvSpPr>
              <p:nvPr/>
            </p:nvSpPr>
            <p:spPr bwMode="auto">
              <a:xfrm>
                <a:off x="4466388" y="-247615"/>
                <a:ext cx="0" cy="985792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5" name="Line 121"/>
              <p:cNvSpPr>
                <a:spLocks noChangeShapeType="1"/>
              </p:cNvSpPr>
              <p:nvPr/>
            </p:nvSpPr>
            <p:spPr bwMode="auto">
              <a:xfrm>
                <a:off x="2394463" y="105899"/>
                <a:ext cx="0" cy="9188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6" name="Line 123"/>
              <p:cNvSpPr>
                <a:spLocks noChangeShapeType="1"/>
              </p:cNvSpPr>
              <p:nvPr/>
            </p:nvSpPr>
            <p:spPr bwMode="auto">
              <a:xfrm>
                <a:off x="3749386" y="177537"/>
                <a:ext cx="0" cy="914154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 sz="16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1" name="Group 54"/>
              <p:cNvGrpSpPr>
                <a:grpSpLocks noChangeAspect="1"/>
              </p:cNvGrpSpPr>
              <p:nvPr/>
            </p:nvGrpSpPr>
            <p:grpSpPr bwMode="auto">
              <a:xfrm>
                <a:off x="4315553" y="664112"/>
                <a:ext cx="393960" cy="352345"/>
                <a:chOff x="3440" y="1592"/>
                <a:chExt cx="622" cy="640"/>
              </a:xfrm>
            </p:grpSpPr>
            <p:grpSp>
              <p:nvGrpSpPr>
                <p:cNvPr id="12" name="Group 55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13" name="Group 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96" name="Picture 57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97" name="Picture 58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95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93" name="Freeform 60"/>
                <p:cNvSpPr>
                  <a:spLocks noChangeAspect="1"/>
                </p:cNvSpPr>
                <p:nvPr/>
              </p:nvSpPr>
              <p:spPr bwMode="auto">
                <a:xfrm>
                  <a:off x="3462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4" name="Group 47"/>
              <p:cNvGrpSpPr>
                <a:grpSpLocks noChangeAspect="1"/>
              </p:cNvGrpSpPr>
              <p:nvPr/>
            </p:nvGrpSpPr>
            <p:grpSpPr bwMode="auto">
              <a:xfrm>
                <a:off x="2228121" y="1013380"/>
                <a:ext cx="380660" cy="352344"/>
                <a:chOff x="3440" y="1592"/>
                <a:chExt cx="601" cy="640"/>
              </a:xfrm>
            </p:grpSpPr>
            <p:grpSp>
              <p:nvGrpSpPr>
                <p:cNvPr id="15" name="Group 48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34" name="Group 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90" name="Picture 50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91" name="Picture 51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89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87" name="Freeform 53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39" name="Group 61"/>
              <p:cNvGrpSpPr>
                <a:grpSpLocks noChangeAspect="1"/>
              </p:cNvGrpSpPr>
              <p:nvPr/>
            </p:nvGrpSpPr>
            <p:grpSpPr bwMode="auto">
              <a:xfrm>
                <a:off x="3593185" y="1013380"/>
                <a:ext cx="377118" cy="349267"/>
                <a:chOff x="3440" y="1592"/>
                <a:chExt cx="601" cy="640"/>
              </a:xfrm>
            </p:grpSpPr>
            <p:grpSp>
              <p:nvGrpSpPr>
                <p:cNvPr id="40" name="Group 62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41" name="Group 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84" name="Picture 64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85" name="Picture 65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6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83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81" name="Freeform 67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42" name="Group 40"/>
              <p:cNvGrpSpPr>
                <a:grpSpLocks noChangeAspect="1"/>
              </p:cNvGrpSpPr>
              <p:nvPr/>
            </p:nvGrpSpPr>
            <p:grpSpPr bwMode="auto">
              <a:xfrm>
                <a:off x="903542" y="804128"/>
                <a:ext cx="380660" cy="352344"/>
                <a:chOff x="3440" y="1592"/>
                <a:chExt cx="601" cy="640"/>
              </a:xfrm>
            </p:grpSpPr>
            <p:grpSp>
              <p:nvGrpSpPr>
                <p:cNvPr id="43" name="Group 41"/>
                <p:cNvGrpSpPr>
                  <a:grpSpLocks noChangeAspect="1"/>
                </p:cNvGrpSpPr>
                <p:nvPr/>
              </p:nvGrpSpPr>
              <p:grpSpPr bwMode="auto">
                <a:xfrm>
                  <a:off x="3440" y="1592"/>
                  <a:ext cx="600" cy="640"/>
                  <a:chOff x="2730" y="1778"/>
                  <a:chExt cx="600" cy="640"/>
                </a:xfrm>
              </p:grpSpPr>
              <p:grpSp>
                <p:nvGrpSpPr>
                  <p:cNvPr id="44" name="Group 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0" y="1778"/>
                    <a:ext cx="600" cy="640"/>
                    <a:chOff x="2580" y="1840"/>
                    <a:chExt cx="600" cy="640"/>
                  </a:xfrm>
                </p:grpSpPr>
                <p:pic>
                  <p:nvPicPr>
                    <p:cNvPr id="378" name="Picture 43" descr="立方体_S_緑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0" y="1840"/>
                      <a:ext cx="600" cy="64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pic>
                  <p:nvPicPr>
                    <p:cNvPr id="379" name="Picture 44" descr="立方体用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586" y="2016"/>
                      <a:ext cx="440" cy="43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</p:grpSp>
              <p:sp>
                <p:nvSpPr>
                  <p:cNvPr id="377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2731" y="1781"/>
                    <a:ext cx="599" cy="635"/>
                  </a:xfrm>
                  <a:custGeom>
                    <a:avLst/>
                    <a:gdLst>
                      <a:gd name="T0" fmla="*/ 0 w 879"/>
                      <a:gd name="T1" fmla="*/ 5 h 934"/>
                      <a:gd name="T2" fmla="*/ 0 w 879"/>
                      <a:gd name="T3" fmla="*/ 1 h 934"/>
                      <a:gd name="T4" fmla="*/ 1 w 879"/>
                      <a:gd name="T5" fmla="*/ 0 h 934"/>
                      <a:gd name="T6" fmla="*/ 6 w 879"/>
                      <a:gd name="T7" fmla="*/ 1 h 934"/>
                      <a:gd name="T8" fmla="*/ 6 w 879"/>
                      <a:gd name="T9" fmla="*/ 5 h 934"/>
                      <a:gd name="T10" fmla="*/ 5 w 879"/>
                      <a:gd name="T11" fmla="*/ 7 h 934"/>
                      <a:gd name="T12" fmla="*/ 0 w 879"/>
                      <a:gd name="T13" fmla="*/ 5 h 93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79"/>
                      <a:gd name="T22" fmla="*/ 0 h 934"/>
                      <a:gd name="T23" fmla="*/ 879 w 879"/>
                      <a:gd name="T24" fmla="*/ 934 h 93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79" h="934">
                        <a:moveTo>
                          <a:pt x="0" y="870"/>
                        </a:moveTo>
                        <a:lnTo>
                          <a:pt x="0" y="169"/>
                        </a:lnTo>
                        <a:lnTo>
                          <a:pt x="245" y="0"/>
                        </a:lnTo>
                        <a:lnTo>
                          <a:pt x="879" y="64"/>
                        </a:lnTo>
                        <a:lnTo>
                          <a:pt x="879" y="765"/>
                        </a:lnTo>
                        <a:lnTo>
                          <a:pt x="638" y="934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 sz="16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75" name="Freeform 46"/>
                <p:cNvSpPr>
                  <a:spLocks noChangeAspect="1"/>
                </p:cNvSpPr>
                <p:nvPr/>
              </p:nvSpPr>
              <p:spPr bwMode="auto">
                <a:xfrm>
                  <a:off x="3441" y="1594"/>
                  <a:ext cx="600" cy="635"/>
                </a:xfrm>
                <a:custGeom>
                  <a:avLst/>
                  <a:gdLst>
                    <a:gd name="T0" fmla="*/ 2 w 880"/>
                    <a:gd name="T1" fmla="*/ 1 h 934"/>
                    <a:gd name="T2" fmla="*/ 5 w 880"/>
                    <a:gd name="T3" fmla="*/ 3 h 934"/>
                    <a:gd name="T4" fmla="*/ 5 w 880"/>
                    <a:gd name="T5" fmla="*/ 7 h 934"/>
                    <a:gd name="T6" fmla="*/ 2 w 880"/>
                    <a:gd name="T7" fmla="*/ 6 h 934"/>
                    <a:gd name="T8" fmla="*/ 1 w 880"/>
                    <a:gd name="T9" fmla="*/ 5 h 934"/>
                    <a:gd name="T10" fmla="*/ 0 w 880"/>
                    <a:gd name="T11" fmla="*/ 3 h 934"/>
                    <a:gd name="T12" fmla="*/ 1 w 880"/>
                    <a:gd name="T13" fmla="*/ 1 h 934"/>
                    <a:gd name="T14" fmla="*/ 1 w 880"/>
                    <a:gd name="T15" fmla="*/ 1 h 934"/>
                    <a:gd name="T16" fmla="*/ 1 w 880"/>
                    <a:gd name="T17" fmla="*/ 0 h 934"/>
                    <a:gd name="T18" fmla="*/ 3 w 880"/>
                    <a:gd name="T19" fmla="*/ 1 h 934"/>
                    <a:gd name="T20" fmla="*/ 7 w 880"/>
                    <a:gd name="T21" fmla="*/ 1 h 934"/>
                    <a:gd name="T22" fmla="*/ 7 w 880"/>
                    <a:gd name="T23" fmla="*/ 3 h 934"/>
                    <a:gd name="T24" fmla="*/ 7 w 880"/>
                    <a:gd name="T25" fmla="*/ 5 h 934"/>
                    <a:gd name="T26" fmla="*/ 5 w 880"/>
                    <a:gd name="T27" fmla="*/ 5 h 9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880"/>
                    <a:gd name="T43" fmla="*/ 0 h 934"/>
                    <a:gd name="T44" fmla="*/ 880 w 880"/>
                    <a:gd name="T45" fmla="*/ 934 h 93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880" h="934">
                      <a:moveTo>
                        <a:pt x="354" y="202"/>
                      </a:moveTo>
                      <a:lnTo>
                        <a:pt x="639" y="583"/>
                      </a:lnTo>
                      <a:lnTo>
                        <a:pt x="639" y="934"/>
                      </a:lnTo>
                      <a:lnTo>
                        <a:pt x="333" y="904"/>
                      </a:lnTo>
                      <a:lnTo>
                        <a:pt x="1" y="870"/>
                      </a:lnTo>
                      <a:lnTo>
                        <a:pt x="0" y="522"/>
                      </a:lnTo>
                      <a:lnTo>
                        <a:pt x="1" y="169"/>
                      </a:lnTo>
                      <a:lnTo>
                        <a:pt x="130" y="81"/>
                      </a:lnTo>
                      <a:lnTo>
                        <a:pt x="246" y="0"/>
                      </a:lnTo>
                      <a:lnTo>
                        <a:pt x="546" y="28"/>
                      </a:lnTo>
                      <a:lnTo>
                        <a:pt x="880" y="64"/>
                      </a:lnTo>
                      <a:lnTo>
                        <a:pt x="880" y="418"/>
                      </a:lnTo>
                      <a:lnTo>
                        <a:pt x="880" y="765"/>
                      </a:lnTo>
                      <a:lnTo>
                        <a:pt x="772" y="841"/>
                      </a:lnTo>
                    </a:path>
                  </a:pathLst>
                </a:custGeom>
                <a:noFill/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45" name="グループ化 169"/>
              <p:cNvGrpSpPr/>
              <p:nvPr/>
            </p:nvGrpSpPr>
            <p:grpSpPr>
              <a:xfrm>
                <a:off x="934151" y="-699012"/>
                <a:ext cx="3728923" cy="899277"/>
                <a:chOff x="2975602" y="4281317"/>
                <a:chExt cx="3728923" cy="899277"/>
              </a:xfrm>
            </p:grpSpPr>
            <p:sp>
              <p:nvSpPr>
                <p:cNvPr id="342" name="Line 163"/>
                <p:cNvSpPr>
                  <a:spLocks noChangeShapeType="1"/>
                </p:cNvSpPr>
                <p:nvPr/>
              </p:nvSpPr>
              <p:spPr bwMode="auto">
                <a:xfrm flipV="1">
                  <a:off x="3158313" y="4488123"/>
                  <a:ext cx="637921" cy="242379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3" name="Line 164"/>
                <p:cNvSpPr>
                  <a:spLocks noChangeShapeType="1"/>
                </p:cNvSpPr>
                <p:nvPr/>
              </p:nvSpPr>
              <p:spPr bwMode="auto">
                <a:xfrm flipV="1">
                  <a:off x="5789080" y="4730502"/>
                  <a:ext cx="637921" cy="242379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4" name="Line 165"/>
                <p:cNvSpPr>
                  <a:spLocks noChangeShapeType="1"/>
                </p:cNvSpPr>
                <p:nvPr/>
              </p:nvSpPr>
              <p:spPr bwMode="auto">
                <a:xfrm flipV="1">
                  <a:off x="4434156" y="4426524"/>
                  <a:ext cx="637921" cy="486097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5" name="Line 166"/>
                <p:cNvSpPr>
                  <a:spLocks noChangeShapeType="1"/>
                </p:cNvSpPr>
                <p:nvPr/>
              </p:nvSpPr>
              <p:spPr bwMode="auto">
                <a:xfrm>
                  <a:off x="3956155" y="4488123"/>
                  <a:ext cx="1673006" cy="486097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6" name="Line 167"/>
                <p:cNvSpPr>
                  <a:spLocks noChangeShapeType="1"/>
                </p:cNvSpPr>
                <p:nvPr/>
              </p:nvSpPr>
              <p:spPr bwMode="auto">
                <a:xfrm>
                  <a:off x="5231997" y="4426524"/>
                  <a:ext cx="1115923" cy="243718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7" name="Line 168"/>
                <p:cNvSpPr>
                  <a:spLocks noChangeShapeType="1"/>
                </p:cNvSpPr>
                <p:nvPr/>
              </p:nvSpPr>
              <p:spPr bwMode="auto">
                <a:xfrm>
                  <a:off x="3158313" y="4792101"/>
                  <a:ext cx="1115923" cy="243718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8" name="Line 169"/>
                <p:cNvSpPr>
                  <a:spLocks noChangeShapeType="1"/>
                </p:cNvSpPr>
                <p:nvPr/>
              </p:nvSpPr>
              <p:spPr bwMode="auto">
                <a:xfrm>
                  <a:off x="4513237" y="5034480"/>
                  <a:ext cx="1115923" cy="0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9" name="Line 170"/>
                <p:cNvSpPr>
                  <a:spLocks noChangeShapeType="1"/>
                </p:cNvSpPr>
                <p:nvPr/>
              </p:nvSpPr>
              <p:spPr bwMode="auto">
                <a:xfrm>
                  <a:off x="4035236" y="4426524"/>
                  <a:ext cx="1115923" cy="0"/>
                </a:xfrm>
                <a:prstGeom prst="line">
                  <a:avLst/>
                </a:prstGeom>
                <a:noFill/>
                <a:ln w="2857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 sz="16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47" name="グループ化 255"/>
                <p:cNvGrpSpPr/>
                <p:nvPr/>
              </p:nvGrpSpPr>
              <p:grpSpPr>
                <a:xfrm>
                  <a:off x="6317386" y="4527361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71" name="円柱 370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72" name="円/楕円 371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73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48" name="グループ化 260"/>
                <p:cNvGrpSpPr/>
                <p:nvPr/>
              </p:nvGrpSpPr>
              <p:grpSpPr>
                <a:xfrm>
                  <a:off x="5004543" y="4283154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68" name="円柱 367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9" name="円/楕円 368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70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49" name="グループ化 264"/>
                <p:cNvGrpSpPr/>
                <p:nvPr/>
              </p:nvGrpSpPr>
              <p:grpSpPr>
                <a:xfrm>
                  <a:off x="5588436" y="482298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65" name="円柱 364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6" name="円/楕円 365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67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50" name="グループ化 268"/>
                <p:cNvGrpSpPr/>
                <p:nvPr/>
              </p:nvGrpSpPr>
              <p:grpSpPr>
                <a:xfrm>
                  <a:off x="4220508" y="483216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62" name="円柱 361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3" name="円/楕円 362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64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51" name="グループ化 272"/>
                <p:cNvGrpSpPr/>
                <p:nvPr/>
              </p:nvGrpSpPr>
              <p:grpSpPr>
                <a:xfrm>
                  <a:off x="3768817" y="4281317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59" name="円柱 358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60" name="円/楕円 359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61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  <p:grpSp>
              <p:nvGrpSpPr>
                <p:cNvPr id="52" name="グループ化 276"/>
                <p:cNvGrpSpPr/>
                <p:nvPr/>
              </p:nvGrpSpPr>
              <p:grpSpPr>
                <a:xfrm>
                  <a:off x="2975602" y="4589790"/>
                  <a:ext cx="387139" cy="348434"/>
                  <a:chOff x="7058165" y="5696404"/>
                  <a:chExt cx="387139" cy="348434"/>
                </a:xfrm>
              </p:grpSpPr>
              <p:sp>
                <p:nvSpPr>
                  <p:cNvPr id="356" name="円柱 355"/>
                  <p:cNvSpPr/>
                  <p:nvPr/>
                </p:nvSpPr>
                <p:spPr bwMode="auto">
                  <a:xfrm>
                    <a:off x="7058165" y="5696404"/>
                    <a:ext cx="387139" cy="348434"/>
                  </a:xfrm>
                  <a:prstGeom prst="can">
                    <a:avLst>
                      <a:gd name="adj" fmla="val 31584"/>
                    </a:avLst>
                  </a:prstGeom>
                  <a:gradFill flip="none" rotWithShape="1">
                    <a:gsLst>
                      <a:gs pos="0">
                        <a:srgbClr val="FF0066">
                          <a:shade val="30000"/>
                          <a:satMod val="115000"/>
                        </a:srgbClr>
                      </a:gs>
                      <a:gs pos="50000">
                        <a:srgbClr val="FF0066">
                          <a:shade val="67500"/>
                          <a:satMod val="115000"/>
                        </a:srgbClr>
                      </a:gs>
                      <a:gs pos="100000">
                        <a:srgbClr val="FF0066">
                          <a:shade val="100000"/>
                          <a:satMod val="115000"/>
                        </a:srgbClr>
                      </a:gs>
                    </a:gsLst>
                    <a:lin ang="16200000" scaled="1"/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57" name="円/楕円 356"/>
                  <p:cNvSpPr/>
                  <p:nvPr/>
                </p:nvSpPr>
                <p:spPr bwMode="auto">
                  <a:xfrm>
                    <a:off x="7059457" y="5697460"/>
                    <a:ext cx="382728" cy="105772"/>
                  </a:xfrm>
                  <a:prstGeom prst="ellipse">
                    <a:avLst/>
                  </a:prstGeom>
                  <a:gradFill flip="none" rotWithShape="1">
                    <a:gsLst>
                      <a:gs pos="21000">
                        <a:srgbClr val="FF0066"/>
                      </a:gs>
                      <a:gs pos="100000">
                        <a:srgbClr val="C00000"/>
                      </a:gs>
                    </a:gsLst>
                    <a:path path="shap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 sz="1600" smtClean="0">
                      <a:solidFill>
                        <a:srgbClr val="000000"/>
                      </a:solidFill>
                    </a:endParaRPr>
                  </a:p>
                </p:txBody>
              </p:sp>
              <p:pic>
                <p:nvPicPr>
                  <p:cNvPr id="358" name="Picture 58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/>
                  <a:srcRect/>
                  <a:stretch>
                    <a:fillRect/>
                  </a:stretch>
                </p:blipFill>
                <p:spPr bwMode="auto">
                  <a:xfrm>
                    <a:off x="7100776" y="5806336"/>
                    <a:ext cx="278686" cy="23673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scene3d>
                    <a:camera prst="orthographicFront">
                      <a:rot lat="0" lon="0" rev="0"/>
                    </a:camera>
                    <a:lightRig rig="threePt" dir="t"/>
                  </a:scene3d>
                </p:spPr>
              </p:pic>
            </p:grpSp>
          </p:grpSp>
        </p:grpSp>
        <p:cxnSp>
          <p:nvCxnSpPr>
            <p:cNvPr id="410" name="カギ線コネクタ 220"/>
            <p:cNvCxnSpPr>
              <a:stCxn id="356" idx="2"/>
              <a:endCxn id="411" idx="1"/>
            </p:cNvCxnSpPr>
            <p:nvPr/>
          </p:nvCxnSpPr>
          <p:spPr bwMode="auto">
            <a:xfrm rot="10800000">
              <a:off x="3846912" y="2257249"/>
              <a:ext cx="364502" cy="302144"/>
            </a:xfrm>
            <a:prstGeom prst="bentConnector2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411" name="雲 410"/>
            <p:cNvSpPr/>
            <p:nvPr/>
          </p:nvSpPr>
          <p:spPr bwMode="auto">
            <a:xfrm>
              <a:off x="2941085" y="1679983"/>
              <a:ext cx="1811654" cy="577880"/>
            </a:xfrm>
            <a:prstGeom prst="cloud">
              <a:avLst/>
            </a:prstGeom>
            <a:solidFill>
              <a:schemeClr val="bg1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ＭＳ Ｐゴシック" pitchFamily="50" charset="-128"/>
                </a:rPr>
                <a:t>User domain </a:t>
              </a:r>
              <a:endParaRPr kumimoji="1" lang="ja-JP" alt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</a:endParaRPr>
            </a:p>
          </p:txBody>
        </p:sp>
        <p:cxnSp>
          <p:nvCxnSpPr>
            <p:cNvPr id="412" name="カギ線コネクタ 223"/>
            <p:cNvCxnSpPr>
              <a:stCxn id="371" idx="4"/>
              <a:endCxn id="413" idx="1"/>
            </p:cNvCxnSpPr>
            <p:nvPr/>
          </p:nvCxnSpPr>
          <p:spPr bwMode="auto">
            <a:xfrm flipV="1">
              <a:off x="6672504" y="2240102"/>
              <a:ext cx="317704" cy="278087"/>
            </a:xfrm>
            <a:prstGeom prst="bentConnector2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</p:cxnSp>
        <p:sp>
          <p:nvSpPr>
            <p:cNvPr id="413" name="雲 412"/>
            <p:cNvSpPr/>
            <p:nvPr/>
          </p:nvSpPr>
          <p:spPr bwMode="auto">
            <a:xfrm>
              <a:off x="6084381" y="1662837"/>
              <a:ext cx="1811654" cy="577880"/>
            </a:xfrm>
            <a:prstGeom prst="cloud">
              <a:avLst/>
            </a:prstGeom>
            <a:solidFill>
              <a:schemeClr val="bg1"/>
            </a:solidFill>
            <a:ln w="2540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1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ja-JP" sz="1600" dirty="0" smtClean="0"/>
                <a:t>User domain </a:t>
              </a:r>
              <a:endParaRPr lang="ja-JP" altLang="en-US" sz="1600" dirty="0" smtClean="0"/>
            </a:p>
          </p:txBody>
        </p:sp>
      </p:grpSp>
      <p:sp>
        <p:nvSpPr>
          <p:cNvPr id="718" name="正方形/長方形 717"/>
          <p:cNvSpPr/>
          <p:nvPr/>
        </p:nvSpPr>
        <p:spPr>
          <a:xfrm>
            <a:off x="1081620" y="163408"/>
            <a:ext cx="7629012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Evolution to Secure Photonic</a:t>
            </a:r>
            <a:r>
              <a:rPr lang="en-US" altLang="ja-JP" sz="3200" dirty="0" smtClean="0">
                <a:solidFill>
                  <a:srgbClr val="FFFF00"/>
                </a:solidFill>
              </a:rPr>
              <a:t> Network</a:t>
            </a:r>
            <a:endParaRPr lang="en-US" altLang="ja-JP" sz="3200" dirty="0" smtClean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正方形/長方形 128"/>
          <p:cNvSpPr/>
          <p:nvPr/>
        </p:nvSpPr>
        <p:spPr>
          <a:xfrm>
            <a:off x="3768844" y="4167158"/>
            <a:ext cx="420018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Cross layer integration </a:t>
            </a:r>
            <a:endParaRPr lang="ja-JP" alt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Line 120"/>
          <p:cNvSpPr>
            <a:spLocks noChangeShapeType="1"/>
          </p:cNvSpPr>
          <p:nvPr/>
        </p:nvSpPr>
        <p:spPr bwMode="auto">
          <a:xfrm>
            <a:off x="3956155" y="3470019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4" name="Line 121"/>
          <p:cNvSpPr>
            <a:spLocks noChangeShapeType="1"/>
          </p:cNvSpPr>
          <p:nvPr/>
        </p:nvSpPr>
        <p:spPr bwMode="auto">
          <a:xfrm>
            <a:off x="5161520" y="3450753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" name="Oval 73"/>
          <p:cNvSpPr>
            <a:spLocks noChangeArrowheads="1"/>
          </p:cNvSpPr>
          <p:nvPr/>
        </p:nvSpPr>
        <p:spPr bwMode="auto">
          <a:xfrm>
            <a:off x="2682068" y="2057517"/>
            <a:ext cx="4463693" cy="1060544"/>
          </a:xfrm>
          <a:prstGeom prst="ellipse">
            <a:avLst/>
          </a:prstGeom>
          <a:solidFill>
            <a:schemeClr val="bg1">
              <a:alpha val="54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 Control plane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6" name="Line 18"/>
          <p:cNvSpPr>
            <a:spLocks noChangeShapeType="1"/>
          </p:cNvSpPr>
          <p:nvPr/>
        </p:nvSpPr>
        <p:spPr bwMode="auto">
          <a:xfrm flipV="1">
            <a:off x="3224971" y="4524308"/>
            <a:ext cx="642696" cy="27849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7" name="Line 19"/>
          <p:cNvSpPr>
            <a:spLocks noChangeShapeType="1"/>
          </p:cNvSpPr>
          <p:nvPr/>
        </p:nvSpPr>
        <p:spPr bwMode="auto">
          <a:xfrm flipV="1">
            <a:off x="5875426" y="4802798"/>
            <a:ext cx="642695" cy="27849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8" name="Line 20"/>
          <p:cNvSpPr>
            <a:spLocks noChangeShapeType="1"/>
          </p:cNvSpPr>
          <p:nvPr/>
        </p:nvSpPr>
        <p:spPr bwMode="auto">
          <a:xfrm flipV="1">
            <a:off x="4510362" y="4453531"/>
            <a:ext cx="642696" cy="55852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9" name="Line 22"/>
          <p:cNvSpPr>
            <a:spLocks noChangeShapeType="1"/>
          </p:cNvSpPr>
          <p:nvPr/>
        </p:nvSpPr>
        <p:spPr bwMode="auto">
          <a:xfrm>
            <a:off x="5314173" y="4453531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" name="Line 23"/>
          <p:cNvSpPr>
            <a:spLocks noChangeShapeType="1"/>
          </p:cNvSpPr>
          <p:nvPr/>
        </p:nvSpPr>
        <p:spPr bwMode="auto">
          <a:xfrm>
            <a:off x="3224971" y="4873575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1" name="Line 24"/>
          <p:cNvSpPr>
            <a:spLocks noChangeShapeType="1"/>
          </p:cNvSpPr>
          <p:nvPr/>
        </p:nvSpPr>
        <p:spPr bwMode="auto">
          <a:xfrm>
            <a:off x="4590036" y="5152066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2" name="Line 25"/>
          <p:cNvSpPr>
            <a:spLocks noChangeShapeType="1"/>
          </p:cNvSpPr>
          <p:nvPr/>
        </p:nvSpPr>
        <p:spPr bwMode="auto">
          <a:xfrm>
            <a:off x="4108457" y="4453531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pic>
        <p:nvPicPr>
          <p:cNvPr id="13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9074494">
            <a:off x="3019593" y="4675092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8153205">
            <a:off x="4326229" y="4730483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9048354">
            <a:off x="5707227" y="4924350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13051" y="509513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11669093">
            <a:off x="3306415" y="4993588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rot="12111283">
            <a:off x="3973898" y="4732021"/>
            <a:ext cx="1848412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092522" y="440275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11822745">
            <a:off x="5296468" y="4549649"/>
            <a:ext cx="1124275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26"/>
          <p:cNvGrpSpPr>
            <a:grpSpLocks noChangeAspect="1"/>
          </p:cNvGrpSpPr>
          <p:nvPr/>
        </p:nvGrpSpPr>
        <p:grpSpPr bwMode="auto">
          <a:xfrm>
            <a:off x="4991941" y="4244278"/>
            <a:ext cx="380660" cy="352344"/>
            <a:chOff x="3440" y="1592"/>
            <a:chExt cx="601" cy="640"/>
          </a:xfrm>
        </p:grpSpPr>
        <p:grpSp>
          <p:nvGrpSpPr>
            <p:cNvPr id="21" name="Group 27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22" name="Group 28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26" name="Picture 29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27" name="Picture 30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25" name="Freeform 31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3" name="Freeform 32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4" name="Group 33"/>
          <p:cNvGrpSpPr>
            <a:grpSpLocks noChangeAspect="1"/>
          </p:cNvGrpSpPr>
          <p:nvPr/>
        </p:nvGrpSpPr>
        <p:grpSpPr bwMode="auto">
          <a:xfrm>
            <a:off x="3787993" y="4315055"/>
            <a:ext cx="380660" cy="352344"/>
            <a:chOff x="3440" y="1592"/>
            <a:chExt cx="601" cy="640"/>
          </a:xfrm>
        </p:grpSpPr>
        <p:grpSp>
          <p:nvGrpSpPr>
            <p:cNvPr id="28" name="Group 34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29" name="Group 35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33" name="Picture 36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34" name="Picture 37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32" name="Freeform 38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0" name="Freeform 39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1" name="Group 8"/>
          <p:cNvGrpSpPr>
            <a:grpSpLocks/>
          </p:cNvGrpSpPr>
          <p:nvPr/>
        </p:nvGrpSpPr>
        <p:grpSpPr bwMode="auto">
          <a:xfrm>
            <a:off x="2277197" y="1898964"/>
            <a:ext cx="936267" cy="1842032"/>
            <a:chOff x="1337" y="1391"/>
            <a:chExt cx="544" cy="1034"/>
          </a:xfrm>
        </p:grpSpPr>
        <p:sp>
          <p:nvSpPr>
            <p:cNvPr id="37" name="Line 9"/>
            <p:cNvSpPr>
              <a:spLocks noChangeShapeType="1"/>
            </p:cNvSpPr>
            <p:nvPr/>
          </p:nvSpPr>
          <p:spPr bwMode="auto">
            <a:xfrm flipV="1">
              <a:off x="1343" y="1391"/>
              <a:ext cx="0" cy="103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38" name="Line 10"/>
            <p:cNvSpPr>
              <a:spLocks noChangeShapeType="1"/>
            </p:cNvSpPr>
            <p:nvPr/>
          </p:nvSpPr>
          <p:spPr bwMode="auto">
            <a:xfrm flipH="1">
              <a:off x="1337" y="2413"/>
              <a:ext cx="544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39" name="Line 67"/>
          <p:cNvSpPr>
            <a:spLocks noChangeShapeType="1"/>
          </p:cNvSpPr>
          <p:nvPr/>
        </p:nvSpPr>
        <p:spPr bwMode="auto">
          <a:xfrm flipV="1">
            <a:off x="3160070" y="2692909"/>
            <a:ext cx="0" cy="2049453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40" name="Line 68"/>
          <p:cNvSpPr>
            <a:spLocks noChangeShapeType="1"/>
          </p:cNvSpPr>
          <p:nvPr/>
        </p:nvSpPr>
        <p:spPr bwMode="auto">
          <a:xfrm flipV="1">
            <a:off x="3956155" y="2269316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41" name="Line 69"/>
          <p:cNvSpPr>
            <a:spLocks noChangeShapeType="1"/>
          </p:cNvSpPr>
          <p:nvPr/>
        </p:nvSpPr>
        <p:spPr bwMode="auto">
          <a:xfrm flipV="1">
            <a:off x="4435914" y="2834627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42" name="Line 70"/>
          <p:cNvSpPr>
            <a:spLocks noChangeShapeType="1"/>
          </p:cNvSpPr>
          <p:nvPr/>
        </p:nvSpPr>
        <p:spPr bwMode="auto">
          <a:xfrm flipV="1">
            <a:off x="5152916" y="2199235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43" name="Line 71"/>
          <p:cNvSpPr>
            <a:spLocks noChangeShapeType="1"/>
          </p:cNvSpPr>
          <p:nvPr/>
        </p:nvSpPr>
        <p:spPr bwMode="auto">
          <a:xfrm flipV="1">
            <a:off x="5790837" y="2904708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44" name="Line 72"/>
          <p:cNvSpPr>
            <a:spLocks noChangeShapeType="1"/>
          </p:cNvSpPr>
          <p:nvPr/>
        </p:nvSpPr>
        <p:spPr bwMode="auto">
          <a:xfrm flipV="1">
            <a:off x="6507839" y="2552751"/>
            <a:ext cx="0" cy="2044780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35" name="Group 74"/>
          <p:cNvGrpSpPr>
            <a:grpSpLocks noChangeAspect="1"/>
          </p:cNvGrpSpPr>
          <p:nvPr/>
        </p:nvGrpSpPr>
        <p:grpSpPr bwMode="auto">
          <a:xfrm>
            <a:off x="3000151" y="2552751"/>
            <a:ext cx="360259" cy="299008"/>
            <a:chOff x="3060" y="1877"/>
            <a:chExt cx="761" cy="712"/>
          </a:xfrm>
        </p:grpSpPr>
        <p:grpSp>
          <p:nvGrpSpPr>
            <p:cNvPr id="36" name="Group 75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45" name="Group 76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50" name="Picture 77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51" name="Picture 78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49" name="Freeform 79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7" name="Freeform 80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46" name="Group 81"/>
          <p:cNvGrpSpPr>
            <a:grpSpLocks noChangeAspect="1"/>
          </p:cNvGrpSpPr>
          <p:nvPr/>
        </p:nvGrpSpPr>
        <p:grpSpPr bwMode="auto">
          <a:xfrm>
            <a:off x="3797992" y="2112024"/>
            <a:ext cx="360259" cy="299008"/>
            <a:chOff x="3060" y="1877"/>
            <a:chExt cx="761" cy="712"/>
          </a:xfrm>
        </p:grpSpPr>
        <p:grpSp>
          <p:nvGrpSpPr>
            <p:cNvPr id="48" name="Group 82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52" name="Group 83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57" name="Picture 84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58" name="Picture 85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56" name="Freeform 86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4" name="Freeform 87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3" name="Group 88"/>
          <p:cNvGrpSpPr>
            <a:grpSpLocks noChangeAspect="1"/>
          </p:cNvGrpSpPr>
          <p:nvPr/>
        </p:nvGrpSpPr>
        <p:grpSpPr bwMode="auto">
          <a:xfrm>
            <a:off x="4275994" y="2755204"/>
            <a:ext cx="360259" cy="299008"/>
            <a:chOff x="3060" y="1877"/>
            <a:chExt cx="761" cy="712"/>
          </a:xfrm>
        </p:grpSpPr>
        <p:grpSp>
          <p:nvGrpSpPr>
            <p:cNvPr id="55" name="Group 89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59" name="Group 90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64" name="Picture 91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65" name="Picture 92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63" name="Freeform 93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1" name="Freeform 94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0" name="Group 95"/>
          <p:cNvGrpSpPr>
            <a:grpSpLocks noChangeAspect="1"/>
          </p:cNvGrpSpPr>
          <p:nvPr/>
        </p:nvGrpSpPr>
        <p:grpSpPr bwMode="auto">
          <a:xfrm>
            <a:off x="4992996" y="2112024"/>
            <a:ext cx="360259" cy="299008"/>
            <a:chOff x="3060" y="1877"/>
            <a:chExt cx="761" cy="712"/>
          </a:xfrm>
        </p:grpSpPr>
        <p:grpSp>
          <p:nvGrpSpPr>
            <p:cNvPr id="62" name="Group 96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66" name="Group 97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71" name="Picture 98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2" name="Picture 99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0" name="Freeform 100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8" name="Freeform 101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7" name="Group 102"/>
          <p:cNvGrpSpPr>
            <a:grpSpLocks noChangeAspect="1"/>
          </p:cNvGrpSpPr>
          <p:nvPr/>
        </p:nvGrpSpPr>
        <p:grpSpPr bwMode="auto">
          <a:xfrm>
            <a:off x="6347920" y="2411031"/>
            <a:ext cx="360259" cy="299008"/>
            <a:chOff x="3060" y="1877"/>
            <a:chExt cx="761" cy="712"/>
          </a:xfrm>
        </p:grpSpPr>
        <p:grpSp>
          <p:nvGrpSpPr>
            <p:cNvPr id="69" name="Group 103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73" name="Group 104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78" name="Picture 105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9" name="Picture 106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7" name="Freeform 107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5" name="Freeform 108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4" name="Group 109"/>
          <p:cNvGrpSpPr>
            <a:grpSpLocks noChangeAspect="1"/>
          </p:cNvGrpSpPr>
          <p:nvPr/>
        </p:nvGrpSpPr>
        <p:grpSpPr bwMode="auto">
          <a:xfrm>
            <a:off x="5630918" y="2736516"/>
            <a:ext cx="360259" cy="299008"/>
            <a:chOff x="3060" y="1877"/>
            <a:chExt cx="761" cy="712"/>
          </a:xfrm>
        </p:grpSpPr>
        <p:grpSp>
          <p:nvGrpSpPr>
            <p:cNvPr id="76" name="Group 110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80" name="Group 111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85" name="Picture 112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86" name="Picture 113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84" name="Freeform 114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2" name="Freeform 115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81" name="Group 116"/>
          <p:cNvGrpSpPr>
            <a:grpSpLocks/>
          </p:cNvGrpSpPr>
          <p:nvPr/>
        </p:nvGrpSpPr>
        <p:grpSpPr bwMode="auto">
          <a:xfrm>
            <a:off x="6667757" y="1819077"/>
            <a:ext cx="1143465" cy="1836266"/>
            <a:chOff x="3923" y="1397"/>
            <a:chExt cx="317" cy="952"/>
          </a:xfrm>
        </p:grpSpPr>
        <p:sp>
          <p:nvSpPr>
            <p:cNvPr id="88" name="Line 117"/>
            <p:cNvSpPr>
              <a:spLocks noChangeShapeType="1"/>
            </p:cNvSpPr>
            <p:nvPr/>
          </p:nvSpPr>
          <p:spPr bwMode="auto">
            <a:xfrm flipH="1">
              <a:off x="3923" y="2344"/>
              <a:ext cx="317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89" name="Line 118"/>
            <p:cNvSpPr>
              <a:spLocks noChangeShapeType="1"/>
            </p:cNvSpPr>
            <p:nvPr/>
          </p:nvSpPr>
          <p:spPr bwMode="auto">
            <a:xfrm flipV="1">
              <a:off x="4240" y="1397"/>
              <a:ext cx="0" cy="95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90" name="Line 119"/>
          <p:cNvSpPr>
            <a:spLocks noChangeShapeType="1"/>
          </p:cNvSpPr>
          <p:nvPr/>
        </p:nvSpPr>
        <p:spPr bwMode="auto">
          <a:xfrm>
            <a:off x="3160070" y="3753454"/>
            <a:ext cx="0" cy="98890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91" name="Line 124"/>
          <p:cNvSpPr>
            <a:spLocks noChangeShapeType="1"/>
          </p:cNvSpPr>
          <p:nvPr/>
        </p:nvSpPr>
        <p:spPr bwMode="auto">
          <a:xfrm>
            <a:off x="6507839" y="3681818"/>
            <a:ext cx="0" cy="98579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92" name="Text Box 213"/>
          <p:cNvSpPr txBox="1">
            <a:spLocks noChangeArrowheads="1"/>
          </p:cNvSpPr>
          <p:nvPr/>
        </p:nvSpPr>
        <p:spPr bwMode="auto">
          <a:xfrm>
            <a:off x="6720377" y="3697529"/>
            <a:ext cx="19738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IP</a:t>
            </a:r>
            <a:r>
              <a:rPr lang="ja-JP" alt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network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83" name="Group 128"/>
          <p:cNvGrpSpPr>
            <a:grpSpLocks/>
          </p:cNvGrpSpPr>
          <p:nvPr/>
        </p:nvGrpSpPr>
        <p:grpSpPr bwMode="auto">
          <a:xfrm>
            <a:off x="5670985" y="913959"/>
            <a:ext cx="2985755" cy="1147755"/>
            <a:chOff x="358" y="427"/>
            <a:chExt cx="1699" cy="737"/>
          </a:xfrm>
        </p:grpSpPr>
        <p:sp>
          <p:nvSpPr>
            <p:cNvPr id="94" name="Oval 129"/>
            <p:cNvSpPr>
              <a:spLocks noChangeArrowheads="1"/>
            </p:cNvSpPr>
            <p:nvPr/>
          </p:nvSpPr>
          <p:spPr bwMode="auto">
            <a:xfrm>
              <a:off x="358" y="427"/>
              <a:ext cx="1699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95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8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9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0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1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2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87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93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103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108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109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107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05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110" name="正方形/長方形 109"/>
          <p:cNvSpPr/>
          <p:nvPr/>
        </p:nvSpPr>
        <p:spPr>
          <a:xfrm>
            <a:off x="6673936" y="477868"/>
            <a:ext cx="193781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User domain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104" name="Group 128"/>
          <p:cNvGrpSpPr>
            <a:grpSpLocks/>
          </p:cNvGrpSpPr>
          <p:nvPr/>
        </p:nvGrpSpPr>
        <p:grpSpPr bwMode="auto">
          <a:xfrm>
            <a:off x="290820" y="913959"/>
            <a:ext cx="3089437" cy="1094806"/>
            <a:chOff x="434" y="461"/>
            <a:chExt cx="1758" cy="703"/>
          </a:xfrm>
        </p:grpSpPr>
        <p:sp>
          <p:nvSpPr>
            <p:cNvPr id="112" name="Oval 129"/>
            <p:cNvSpPr>
              <a:spLocks noChangeArrowheads="1"/>
            </p:cNvSpPr>
            <p:nvPr/>
          </p:nvSpPr>
          <p:spPr bwMode="auto">
            <a:xfrm>
              <a:off x="434" y="461"/>
              <a:ext cx="1758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113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4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5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6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7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8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9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0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106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111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121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126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127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125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23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128" name="正方形/長方形 127"/>
          <p:cNvSpPr/>
          <p:nvPr/>
        </p:nvSpPr>
        <p:spPr>
          <a:xfrm>
            <a:off x="2688609" y="70684"/>
            <a:ext cx="3816669" cy="584775"/>
          </a:xfrm>
          <a:prstGeom prst="rect">
            <a:avLst/>
          </a:prstGeom>
          <a:ln w="19050"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ct val="20000"/>
              </a:spcBef>
            </a:pPr>
            <a:r>
              <a:rPr kumimoji="0"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itchFamily="34" charset="0"/>
              </a:rPr>
              <a:t> </a:t>
            </a:r>
            <a:r>
              <a:rPr lang="en-US" altLang="ja-JP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Photonic network </a:t>
            </a:r>
          </a:p>
        </p:txBody>
      </p:sp>
      <p:sp>
        <p:nvSpPr>
          <p:cNvPr id="129" name="Line 121"/>
          <p:cNvSpPr>
            <a:spLocks noChangeShapeType="1"/>
          </p:cNvSpPr>
          <p:nvPr/>
        </p:nvSpPr>
        <p:spPr bwMode="auto">
          <a:xfrm>
            <a:off x="4435914" y="4035332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30" name="Line 123"/>
          <p:cNvSpPr>
            <a:spLocks noChangeShapeType="1"/>
          </p:cNvSpPr>
          <p:nvPr/>
        </p:nvSpPr>
        <p:spPr bwMode="auto">
          <a:xfrm>
            <a:off x="5790837" y="4106970"/>
            <a:ext cx="0" cy="914154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31" name="Line 119"/>
          <p:cNvSpPr>
            <a:spLocks noChangeShapeType="1"/>
          </p:cNvSpPr>
          <p:nvPr/>
        </p:nvSpPr>
        <p:spPr bwMode="auto">
          <a:xfrm flipH="1" flipV="1">
            <a:off x="3344092" y="4918827"/>
            <a:ext cx="979713" cy="24819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32" name="Line 119"/>
          <p:cNvSpPr>
            <a:spLocks noChangeShapeType="1"/>
          </p:cNvSpPr>
          <p:nvPr/>
        </p:nvSpPr>
        <p:spPr bwMode="auto">
          <a:xfrm flipH="1" flipV="1">
            <a:off x="4515391" y="5149602"/>
            <a:ext cx="1271455" cy="435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33" name="Line 119"/>
          <p:cNvSpPr>
            <a:spLocks noChangeShapeType="1"/>
          </p:cNvSpPr>
          <p:nvPr/>
        </p:nvSpPr>
        <p:spPr bwMode="auto">
          <a:xfrm flipH="1">
            <a:off x="5943599" y="4814324"/>
            <a:ext cx="496389" cy="300446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22" name="Group 54"/>
          <p:cNvGrpSpPr>
            <a:grpSpLocks noChangeAspect="1"/>
          </p:cNvGrpSpPr>
          <p:nvPr/>
        </p:nvGrpSpPr>
        <p:grpSpPr bwMode="auto">
          <a:xfrm>
            <a:off x="6357004" y="4593545"/>
            <a:ext cx="393960" cy="352345"/>
            <a:chOff x="3440" y="1592"/>
            <a:chExt cx="622" cy="640"/>
          </a:xfrm>
        </p:grpSpPr>
        <p:grpSp>
          <p:nvGrpSpPr>
            <p:cNvPr id="124" name="Group 55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34" name="Group 56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139" name="Picture 57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40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138" name="Freeform 59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36" name="Freeform 60"/>
            <p:cNvSpPr>
              <a:spLocks noChangeAspect="1"/>
            </p:cNvSpPr>
            <p:nvPr/>
          </p:nvSpPr>
          <p:spPr bwMode="auto">
            <a:xfrm>
              <a:off x="3462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35" name="Group 47"/>
          <p:cNvGrpSpPr>
            <a:grpSpLocks noChangeAspect="1"/>
          </p:cNvGrpSpPr>
          <p:nvPr/>
        </p:nvGrpSpPr>
        <p:grpSpPr bwMode="auto">
          <a:xfrm>
            <a:off x="4269572" y="4942813"/>
            <a:ext cx="380660" cy="352344"/>
            <a:chOff x="3440" y="1592"/>
            <a:chExt cx="601" cy="640"/>
          </a:xfrm>
        </p:grpSpPr>
        <p:grpSp>
          <p:nvGrpSpPr>
            <p:cNvPr id="137" name="Group 48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41" name="Group 49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146" name="Picture 50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47" name="Picture 51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145" name="Freeform 52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43" name="Freeform 53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42" name="Group 61"/>
          <p:cNvGrpSpPr>
            <a:grpSpLocks noChangeAspect="1"/>
          </p:cNvGrpSpPr>
          <p:nvPr/>
        </p:nvGrpSpPr>
        <p:grpSpPr bwMode="auto">
          <a:xfrm>
            <a:off x="5634636" y="4942813"/>
            <a:ext cx="377118" cy="349267"/>
            <a:chOff x="3440" y="1592"/>
            <a:chExt cx="601" cy="640"/>
          </a:xfrm>
        </p:grpSpPr>
        <p:grpSp>
          <p:nvGrpSpPr>
            <p:cNvPr id="144" name="Group 62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48" name="Group 63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153" name="Picture 64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54" name="Picture 65" descr="立方体用"/>
                <p:cNvPicPr>
                  <a:picLocks noChangeAspect="1" noChangeArrowheads="1"/>
                </p:cNvPicPr>
                <p:nvPr/>
              </p:nvPicPr>
              <p:blipFill>
                <a:blip r:embed="rId15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152" name="Freeform 66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50" name="Freeform 67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49" name="Group 40"/>
          <p:cNvGrpSpPr>
            <a:grpSpLocks noChangeAspect="1"/>
          </p:cNvGrpSpPr>
          <p:nvPr/>
        </p:nvGrpSpPr>
        <p:grpSpPr bwMode="auto">
          <a:xfrm>
            <a:off x="2944993" y="4733561"/>
            <a:ext cx="380660" cy="352344"/>
            <a:chOff x="3440" y="1592"/>
            <a:chExt cx="601" cy="640"/>
          </a:xfrm>
        </p:grpSpPr>
        <p:grpSp>
          <p:nvGrpSpPr>
            <p:cNvPr id="151" name="Group 41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55" name="Group 42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160" name="Picture 43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61" name="Picture 44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159" name="Freeform 45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57" name="Freeform 46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3" name="Text Box 236"/>
          <p:cNvSpPr txBox="1">
            <a:spLocks noChangeArrowheads="1"/>
          </p:cNvSpPr>
          <p:nvPr/>
        </p:nvSpPr>
        <p:spPr bwMode="auto">
          <a:xfrm>
            <a:off x="6170027" y="4926648"/>
            <a:ext cx="306541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Optical path network </a:t>
            </a:r>
            <a:endParaRPr lang="ja-JP" altLang="en-US" dirty="0">
              <a:solidFill>
                <a:srgbClr val="FFFF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156" name="グループ化 163"/>
          <p:cNvGrpSpPr/>
          <p:nvPr/>
        </p:nvGrpSpPr>
        <p:grpSpPr>
          <a:xfrm>
            <a:off x="2975602" y="3230421"/>
            <a:ext cx="3728923" cy="899277"/>
            <a:chOff x="2975602" y="4281317"/>
            <a:chExt cx="3728923" cy="899277"/>
          </a:xfrm>
        </p:grpSpPr>
        <p:sp>
          <p:nvSpPr>
            <p:cNvPr id="165" name="Line 163"/>
            <p:cNvSpPr>
              <a:spLocks noChangeShapeType="1"/>
            </p:cNvSpPr>
            <p:nvPr/>
          </p:nvSpPr>
          <p:spPr bwMode="auto">
            <a:xfrm flipV="1">
              <a:off x="3158313" y="4488123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6" name="Line 164"/>
            <p:cNvSpPr>
              <a:spLocks noChangeShapeType="1"/>
            </p:cNvSpPr>
            <p:nvPr/>
          </p:nvSpPr>
          <p:spPr bwMode="auto">
            <a:xfrm flipV="1">
              <a:off x="5789080" y="4730502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7" name="Line 165"/>
            <p:cNvSpPr>
              <a:spLocks noChangeShapeType="1"/>
            </p:cNvSpPr>
            <p:nvPr/>
          </p:nvSpPr>
          <p:spPr bwMode="auto">
            <a:xfrm flipV="1">
              <a:off x="4434156" y="4426524"/>
              <a:ext cx="637921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8" name="Line 166"/>
            <p:cNvSpPr>
              <a:spLocks noChangeShapeType="1"/>
            </p:cNvSpPr>
            <p:nvPr/>
          </p:nvSpPr>
          <p:spPr bwMode="auto">
            <a:xfrm>
              <a:off x="3956155" y="4488123"/>
              <a:ext cx="1673006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69" name="Line 167"/>
            <p:cNvSpPr>
              <a:spLocks noChangeShapeType="1"/>
            </p:cNvSpPr>
            <p:nvPr/>
          </p:nvSpPr>
          <p:spPr bwMode="auto">
            <a:xfrm>
              <a:off x="5231997" y="4426524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0" name="Line 168"/>
            <p:cNvSpPr>
              <a:spLocks noChangeShapeType="1"/>
            </p:cNvSpPr>
            <p:nvPr/>
          </p:nvSpPr>
          <p:spPr bwMode="auto">
            <a:xfrm>
              <a:off x="3158313" y="4792101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1" name="Line 169"/>
            <p:cNvSpPr>
              <a:spLocks noChangeShapeType="1"/>
            </p:cNvSpPr>
            <p:nvPr/>
          </p:nvSpPr>
          <p:spPr bwMode="auto">
            <a:xfrm>
              <a:off x="4513237" y="5034480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2" name="Line 170"/>
            <p:cNvSpPr>
              <a:spLocks noChangeShapeType="1"/>
            </p:cNvSpPr>
            <p:nvPr/>
          </p:nvSpPr>
          <p:spPr bwMode="auto">
            <a:xfrm>
              <a:off x="4035236" y="4426524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158" name="グループ化 255"/>
            <p:cNvGrpSpPr/>
            <p:nvPr/>
          </p:nvGrpSpPr>
          <p:grpSpPr>
            <a:xfrm>
              <a:off x="6317386" y="4527361"/>
              <a:ext cx="387139" cy="348434"/>
              <a:chOff x="7058165" y="5696404"/>
              <a:chExt cx="387139" cy="348434"/>
            </a:xfrm>
          </p:grpSpPr>
          <p:sp>
            <p:nvSpPr>
              <p:cNvPr id="194" name="円柱 193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円/楕円 194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96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164" name="グループ化 260"/>
            <p:cNvGrpSpPr/>
            <p:nvPr/>
          </p:nvGrpSpPr>
          <p:grpSpPr>
            <a:xfrm>
              <a:off x="5004543" y="4283154"/>
              <a:ext cx="387139" cy="348434"/>
              <a:chOff x="7058165" y="5696404"/>
              <a:chExt cx="387139" cy="348434"/>
            </a:xfrm>
          </p:grpSpPr>
          <p:sp>
            <p:nvSpPr>
              <p:cNvPr id="191" name="円柱 190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円/楕円 191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93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173" name="グループ化 264"/>
            <p:cNvGrpSpPr/>
            <p:nvPr/>
          </p:nvGrpSpPr>
          <p:grpSpPr>
            <a:xfrm>
              <a:off x="5588436" y="4822980"/>
              <a:ext cx="387139" cy="348434"/>
              <a:chOff x="7058165" y="5696404"/>
              <a:chExt cx="387139" cy="348434"/>
            </a:xfrm>
          </p:grpSpPr>
          <p:sp>
            <p:nvSpPr>
              <p:cNvPr id="188" name="円柱 187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円/楕円 188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90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174" name="グループ化 268"/>
            <p:cNvGrpSpPr/>
            <p:nvPr/>
          </p:nvGrpSpPr>
          <p:grpSpPr>
            <a:xfrm>
              <a:off x="4220508" y="4832160"/>
              <a:ext cx="387139" cy="348434"/>
              <a:chOff x="7058165" y="5696404"/>
              <a:chExt cx="387139" cy="348434"/>
            </a:xfrm>
          </p:grpSpPr>
          <p:sp>
            <p:nvSpPr>
              <p:cNvPr id="185" name="円柱 184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円/楕円 185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87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175" name="グループ化 272"/>
            <p:cNvGrpSpPr/>
            <p:nvPr/>
          </p:nvGrpSpPr>
          <p:grpSpPr>
            <a:xfrm>
              <a:off x="3768817" y="4281317"/>
              <a:ext cx="387139" cy="348434"/>
              <a:chOff x="7058165" y="5696404"/>
              <a:chExt cx="387139" cy="348434"/>
            </a:xfrm>
          </p:grpSpPr>
          <p:sp>
            <p:nvSpPr>
              <p:cNvPr id="182" name="円柱 181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円/楕円 182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84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176" name="グループ化 276"/>
            <p:cNvGrpSpPr/>
            <p:nvPr/>
          </p:nvGrpSpPr>
          <p:grpSpPr>
            <a:xfrm>
              <a:off x="2975602" y="4589790"/>
              <a:ext cx="387139" cy="348434"/>
              <a:chOff x="7058165" y="5696404"/>
              <a:chExt cx="387139" cy="348434"/>
            </a:xfrm>
          </p:grpSpPr>
          <p:sp>
            <p:nvSpPr>
              <p:cNvPr id="179" name="円柱 178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円/楕円 179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81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20"/>
          <p:cNvSpPr>
            <a:spLocks noChangeShapeType="1"/>
          </p:cNvSpPr>
          <p:nvPr/>
        </p:nvSpPr>
        <p:spPr bwMode="auto">
          <a:xfrm>
            <a:off x="3956155" y="3470019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3" name="Line 121"/>
          <p:cNvSpPr>
            <a:spLocks noChangeShapeType="1"/>
          </p:cNvSpPr>
          <p:nvPr/>
        </p:nvSpPr>
        <p:spPr bwMode="auto">
          <a:xfrm>
            <a:off x="5161520" y="3450753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6" name="正方形/長方形 5"/>
          <p:cNvSpPr/>
          <p:nvPr/>
        </p:nvSpPr>
        <p:spPr>
          <a:xfrm>
            <a:off x="3390990" y="5097169"/>
            <a:ext cx="80021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WDM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8" name="Text Box 236"/>
          <p:cNvSpPr txBox="1">
            <a:spLocks noChangeArrowheads="1"/>
          </p:cNvSpPr>
          <p:nvPr/>
        </p:nvSpPr>
        <p:spPr bwMode="auto">
          <a:xfrm>
            <a:off x="795624" y="5871972"/>
            <a:ext cx="755270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P創英角ﾎﾟｯﾌﾟ体" pitchFamily="50" charset="-128"/>
                <a:ea typeface="HGP創英角ﾎﾟｯﾌﾟ体" pitchFamily="50" charset="-128"/>
              </a:rPr>
              <a:t>WDM optical network is tightly integrated with </a:t>
            </a:r>
          </a:p>
          <a:p>
            <a:pPr algn="ctr"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P創英角ﾎﾟｯﾌﾟ体" pitchFamily="50" charset="-128"/>
                <a:ea typeface="HGP創英角ﾎﾟｯﾌﾟ体" pitchFamily="50" charset="-128"/>
              </a:rPr>
              <a:t>IP network via 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P創英角ﾎﾟｯﾌﾟ体" pitchFamily="50" charset="-128"/>
                <a:ea typeface="HGP創英角ﾎﾟｯﾌﾟ体" pitchFamily="50" charset="-128"/>
              </a:rPr>
              <a:t>optical cross connect </a:t>
            </a:r>
            <a:r>
              <a:rPr lang="en-US" altLang="ja-JP" dirty="0" smtClean="0">
                <a:solidFill>
                  <a:srgbClr val="FFFF00"/>
                </a:solidFill>
                <a:latin typeface="HGP創英角ﾎﾟｯﾌﾟ体" pitchFamily="50" charset="-128"/>
                <a:ea typeface="HGP創英角ﾎﾟｯﾌﾟ体" pitchFamily="50" charset="-128"/>
              </a:rPr>
              <a:t>. </a:t>
            </a:r>
          </a:p>
        </p:txBody>
      </p:sp>
      <p:sp>
        <p:nvSpPr>
          <p:cNvPr id="19" name="Oval 73"/>
          <p:cNvSpPr>
            <a:spLocks noChangeArrowheads="1"/>
          </p:cNvSpPr>
          <p:nvPr/>
        </p:nvSpPr>
        <p:spPr bwMode="auto">
          <a:xfrm>
            <a:off x="2682068" y="2057517"/>
            <a:ext cx="4463693" cy="1060544"/>
          </a:xfrm>
          <a:prstGeom prst="ellipse">
            <a:avLst/>
          </a:prstGeom>
          <a:solidFill>
            <a:schemeClr val="bg1">
              <a:alpha val="54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sp>
        <p:nvSpPr>
          <p:cNvPr id="20" name="Line 18"/>
          <p:cNvSpPr>
            <a:spLocks noChangeShapeType="1"/>
          </p:cNvSpPr>
          <p:nvPr/>
        </p:nvSpPr>
        <p:spPr bwMode="auto">
          <a:xfrm flipV="1">
            <a:off x="3224971" y="4524308"/>
            <a:ext cx="642696" cy="27849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1" name="Line 19"/>
          <p:cNvSpPr>
            <a:spLocks noChangeShapeType="1"/>
          </p:cNvSpPr>
          <p:nvPr/>
        </p:nvSpPr>
        <p:spPr bwMode="auto">
          <a:xfrm flipV="1">
            <a:off x="5875426" y="4802798"/>
            <a:ext cx="642695" cy="27849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2" name="Line 20"/>
          <p:cNvSpPr>
            <a:spLocks noChangeShapeType="1"/>
          </p:cNvSpPr>
          <p:nvPr/>
        </p:nvSpPr>
        <p:spPr bwMode="auto">
          <a:xfrm flipV="1">
            <a:off x="4510362" y="4453531"/>
            <a:ext cx="642696" cy="55852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3" name="Line 22"/>
          <p:cNvSpPr>
            <a:spLocks noChangeShapeType="1"/>
          </p:cNvSpPr>
          <p:nvPr/>
        </p:nvSpPr>
        <p:spPr bwMode="auto">
          <a:xfrm>
            <a:off x="5314173" y="4453531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4" name="Line 23"/>
          <p:cNvSpPr>
            <a:spLocks noChangeShapeType="1"/>
          </p:cNvSpPr>
          <p:nvPr/>
        </p:nvSpPr>
        <p:spPr bwMode="auto">
          <a:xfrm>
            <a:off x="3224971" y="4873575"/>
            <a:ext cx="1124275" cy="28003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5" name="Line 24"/>
          <p:cNvSpPr>
            <a:spLocks noChangeShapeType="1"/>
          </p:cNvSpPr>
          <p:nvPr/>
        </p:nvSpPr>
        <p:spPr bwMode="auto">
          <a:xfrm>
            <a:off x="4590036" y="5152066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26" name="Line 25"/>
          <p:cNvSpPr>
            <a:spLocks noChangeShapeType="1"/>
          </p:cNvSpPr>
          <p:nvPr/>
        </p:nvSpPr>
        <p:spPr bwMode="auto">
          <a:xfrm>
            <a:off x="4108457" y="4453531"/>
            <a:ext cx="1124274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pic>
        <p:nvPicPr>
          <p:cNvPr id="27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9074494">
            <a:off x="3019593" y="4675092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8153205">
            <a:off x="4326229" y="4730483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9048354">
            <a:off x="5707227" y="4924350"/>
            <a:ext cx="911813" cy="123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13051" y="509513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rot="11669093">
            <a:off x="3306415" y="4993588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rot="12111283">
            <a:off x="3973898" y="4732021"/>
            <a:ext cx="1848412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092522" y="4402756"/>
            <a:ext cx="1030436" cy="1184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" name="Picture 227" descr="C:\Users\yoshid\Desktop\７月雑務\rainbow_simple.png"/>
          <p:cNvPicPr preferRelativeResize="0">
            <a:picLocks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11822745">
            <a:off x="5296468" y="4549649"/>
            <a:ext cx="1124275" cy="12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1" name="Group 26"/>
          <p:cNvGrpSpPr>
            <a:grpSpLocks noChangeAspect="1"/>
          </p:cNvGrpSpPr>
          <p:nvPr/>
        </p:nvGrpSpPr>
        <p:grpSpPr bwMode="auto">
          <a:xfrm>
            <a:off x="4991941" y="4244278"/>
            <a:ext cx="380660" cy="352344"/>
            <a:chOff x="3440" y="1592"/>
            <a:chExt cx="601" cy="640"/>
          </a:xfrm>
        </p:grpSpPr>
        <p:grpSp>
          <p:nvGrpSpPr>
            <p:cNvPr id="35" name="Group 27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36" name="Group 28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40" name="Picture 29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41" name="Picture 30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39" name="Freeform 31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7" name="Freeform 32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8" name="Group 33"/>
          <p:cNvGrpSpPr>
            <a:grpSpLocks noChangeAspect="1"/>
          </p:cNvGrpSpPr>
          <p:nvPr/>
        </p:nvGrpSpPr>
        <p:grpSpPr bwMode="auto">
          <a:xfrm>
            <a:off x="3787993" y="4315055"/>
            <a:ext cx="380660" cy="352344"/>
            <a:chOff x="3440" y="1592"/>
            <a:chExt cx="601" cy="640"/>
          </a:xfrm>
        </p:grpSpPr>
        <p:grpSp>
          <p:nvGrpSpPr>
            <p:cNvPr id="42" name="Group 34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43" name="Group 35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47" name="Picture 36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48" name="Picture 37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46" name="Freeform 38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4" name="Freeform 39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45" name="Group 8"/>
          <p:cNvGrpSpPr>
            <a:grpSpLocks/>
          </p:cNvGrpSpPr>
          <p:nvPr/>
        </p:nvGrpSpPr>
        <p:grpSpPr bwMode="auto">
          <a:xfrm>
            <a:off x="2277197" y="1898964"/>
            <a:ext cx="936267" cy="1842032"/>
            <a:chOff x="1337" y="1391"/>
            <a:chExt cx="544" cy="1034"/>
          </a:xfrm>
        </p:grpSpPr>
        <p:sp>
          <p:nvSpPr>
            <p:cNvPr id="50" name="Line 9"/>
            <p:cNvSpPr>
              <a:spLocks noChangeShapeType="1"/>
            </p:cNvSpPr>
            <p:nvPr/>
          </p:nvSpPr>
          <p:spPr bwMode="auto">
            <a:xfrm flipV="1">
              <a:off x="1343" y="1391"/>
              <a:ext cx="0" cy="103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51" name="Line 10"/>
            <p:cNvSpPr>
              <a:spLocks noChangeShapeType="1"/>
            </p:cNvSpPr>
            <p:nvPr/>
          </p:nvSpPr>
          <p:spPr bwMode="auto">
            <a:xfrm flipH="1">
              <a:off x="1337" y="2413"/>
              <a:ext cx="544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52" name="Line 67"/>
          <p:cNvSpPr>
            <a:spLocks noChangeShapeType="1"/>
          </p:cNvSpPr>
          <p:nvPr/>
        </p:nvSpPr>
        <p:spPr bwMode="auto">
          <a:xfrm flipV="1">
            <a:off x="3160070" y="2692909"/>
            <a:ext cx="0" cy="2049453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3" name="Line 68"/>
          <p:cNvSpPr>
            <a:spLocks noChangeShapeType="1"/>
          </p:cNvSpPr>
          <p:nvPr/>
        </p:nvSpPr>
        <p:spPr bwMode="auto">
          <a:xfrm flipV="1">
            <a:off x="3956155" y="2269316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4" name="Line 69"/>
          <p:cNvSpPr>
            <a:spLocks noChangeShapeType="1"/>
          </p:cNvSpPr>
          <p:nvPr/>
        </p:nvSpPr>
        <p:spPr bwMode="auto">
          <a:xfrm flipV="1">
            <a:off x="4435914" y="2834627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5" name="Line 70"/>
          <p:cNvSpPr>
            <a:spLocks noChangeShapeType="1"/>
          </p:cNvSpPr>
          <p:nvPr/>
        </p:nvSpPr>
        <p:spPr bwMode="auto">
          <a:xfrm flipV="1">
            <a:off x="5152916" y="2199235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6" name="Line 71"/>
          <p:cNvSpPr>
            <a:spLocks noChangeShapeType="1"/>
          </p:cNvSpPr>
          <p:nvPr/>
        </p:nvSpPr>
        <p:spPr bwMode="auto">
          <a:xfrm flipV="1">
            <a:off x="5790837" y="2904708"/>
            <a:ext cx="0" cy="2119532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57" name="Line 72"/>
          <p:cNvSpPr>
            <a:spLocks noChangeShapeType="1"/>
          </p:cNvSpPr>
          <p:nvPr/>
        </p:nvSpPr>
        <p:spPr bwMode="auto">
          <a:xfrm flipV="1">
            <a:off x="6507839" y="2552751"/>
            <a:ext cx="0" cy="2044780"/>
          </a:xfrm>
          <a:prstGeom prst="line">
            <a:avLst/>
          </a:prstGeom>
          <a:noFill/>
          <a:ln w="28575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49" name="Group 74"/>
          <p:cNvGrpSpPr>
            <a:grpSpLocks noChangeAspect="1"/>
          </p:cNvGrpSpPr>
          <p:nvPr/>
        </p:nvGrpSpPr>
        <p:grpSpPr bwMode="auto">
          <a:xfrm>
            <a:off x="3000151" y="2552751"/>
            <a:ext cx="360259" cy="299008"/>
            <a:chOff x="3060" y="1877"/>
            <a:chExt cx="761" cy="712"/>
          </a:xfrm>
        </p:grpSpPr>
        <p:grpSp>
          <p:nvGrpSpPr>
            <p:cNvPr id="58" name="Group 75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59" name="Group 76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63" name="Picture 77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64" name="Picture 78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62" name="Freeform 79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0" name="Freeform 80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1" name="Group 81"/>
          <p:cNvGrpSpPr>
            <a:grpSpLocks noChangeAspect="1"/>
          </p:cNvGrpSpPr>
          <p:nvPr/>
        </p:nvGrpSpPr>
        <p:grpSpPr bwMode="auto">
          <a:xfrm>
            <a:off x="3797992" y="2112024"/>
            <a:ext cx="360259" cy="299008"/>
            <a:chOff x="3060" y="1877"/>
            <a:chExt cx="761" cy="712"/>
          </a:xfrm>
        </p:grpSpPr>
        <p:grpSp>
          <p:nvGrpSpPr>
            <p:cNvPr id="65" name="Group 82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66" name="Group 83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70" name="Picture 84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1" name="Picture 85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69" name="Freeform 86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7" name="Freeform 87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8" name="Group 88"/>
          <p:cNvGrpSpPr>
            <a:grpSpLocks noChangeAspect="1"/>
          </p:cNvGrpSpPr>
          <p:nvPr/>
        </p:nvGrpSpPr>
        <p:grpSpPr bwMode="auto">
          <a:xfrm>
            <a:off x="4275994" y="2755204"/>
            <a:ext cx="360259" cy="299008"/>
            <a:chOff x="3060" y="1877"/>
            <a:chExt cx="761" cy="712"/>
          </a:xfrm>
        </p:grpSpPr>
        <p:grpSp>
          <p:nvGrpSpPr>
            <p:cNvPr id="72" name="Group 89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73" name="Group 90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77" name="Picture 91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78" name="Picture 92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6" name="Freeform 93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4" name="Freeform 94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75" name="Group 95"/>
          <p:cNvGrpSpPr>
            <a:grpSpLocks noChangeAspect="1"/>
          </p:cNvGrpSpPr>
          <p:nvPr/>
        </p:nvGrpSpPr>
        <p:grpSpPr bwMode="auto">
          <a:xfrm>
            <a:off x="4992996" y="2112024"/>
            <a:ext cx="360259" cy="299008"/>
            <a:chOff x="3060" y="1877"/>
            <a:chExt cx="761" cy="712"/>
          </a:xfrm>
        </p:grpSpPr>
        <p:grpSp>
          <p:nvGrpSpPr>
            <p:cNvPr id="79" name="Group 96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80" name="Group 97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84" name="Picture 98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85" name="Picture 99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83" name="Freeform 100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1" name="Freeform 101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82" name="Group 102"/>
          <p:cNvGrpSpPr>
            <a:grpSpLocks noChangeAspect="1"/>
          </p:cNvGrpSpPr>
          <p:nvPr/>
        </p:nvGrpSpPr>
        <p:grpSpPr bwMode="auto">
          <a:xfrm>
            <a:off x="6347920" y="2411031"/>
            <a:ext cx="360259" cy="299008"/>
            <a:chOff x="3060" y="1877"/>
            <a:chExt cx="761" cy="712"/>
          </a:xfrm>
        </p:grpSpPr>
        <p:grpSp>
          <p:nvGrpSpPr>
            <p:cNvPr id="86" name="Group 103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87" name="Group 104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91" name="Picture 105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92" name="Picture 106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90" name="Freeform 107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8" name="Freeform 108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89" name="Group 109"/>
          <p:cNvGrpSpPr>
            <a:grpSpLocks noChangeAspect="1"/>
          </p:cNvGrpSpPr>
          <p:nvPr/>
        </p:nvGrpSpPr>
        <p:grpSpPr bwMode="auto">
          <a:xfrm>
            <a:off x="5630918" y="2736516"/>
            <a:ext cx="360259" cy="299008"/>
            <a:chOff x="3060" y="1877"/>
            <a:chExt cx="761" cy="712"/>
          </a:xfrm>
        </p:grpSpPr>
        <p:grpSp>
          <p:nvGrpSpPr>
            <p:cNvPr id="93" name="Group 110"/>
            <p:cNvGrpSpPr>
              <a:grpSpLocks noChangeAspect="1"/>
            </p:cNvGrpSpPr>
            <p:nvPr/>
          </p:nvGrpSpPr>
          <p:grpSpPr bwMode="auto">
            <a:xfrm>
              <a:off x="3060" y="1877"/>
              <a:ext cx="761" cy="712"/>
              <a:chOff x="2946" y="1800"/>
              <a:chExt cx="761" cy="712"/>
            </a:xfrm>
          </p:grpSpPr>
          <p:grpSp>
            <p:nvGrpSpPr>
              <p:cNvPr id="94" name="Group 111"/>
              <p:cNvGrpSpPr>
                <a:grpSpLocks noChangeAspect="1"/>
              </p:cNvGrpSpPr>
              <p:nvPr/>
            </p:nvGrpSpPr>
            <p:grpSpPr bwMode="auto">
              <a:xfrm>
                <a:off x="2947" y="1800"/>
                <a:ext cx="760" cy="712"/>
                <a:chOff x="2500" y="1804"/>
                <a:chExt cx="760" cy="712"/>
              </a:xfrm>
            </p:grpSpPr>
            <p:pic>
              <p:nvPicPr>
                <p:cNvPr id="98" name="Picture 112" descr="四角錐_S_赤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2500" y="1804"/>
                  <a:ext cx="760" cy="7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99" name="Picture 113" descr="四角錐用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/>
                <a:stretch>
                  <a:fillRect/>
                </a:stretch>
              </p:blipFill>
              <p:spPr bwMode="auto">
                <a:xfrm>
                  <a:off x="2639" y="2117"/>
                  <a:ext cx="374" cy="3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97" name="Freeform 114"/>
              <p:cNvSpPr>
                <a:spLocks noChangeAspect="1"/>
              </p:cNvSpPr>
              <p:nvPr/>
            </p:nvSpPr>
            <p:spPr bwMode="auto">
              <a:xfrm>
                <a:off x="2946" y="1801"/>
                <a:ext cx="760" cy="709"/>
              </a:xfrm>
              <a:custGeom>
                <a:avLst/>
                <a:gdLst>
                  <a:gd name="T0" fmla="*/ 381 w 993"/>
                  <a:gd name="T1" fmla="*/ 0 h 926"/>
                  <a:gd name="T2" fmla="*/ 0 w 993"/>
                  <a:gd name="T3" fmla="*/ 654 h 926"/>
                  <a:gd name="T4" fmla="*/ 552 w 993"/>
                  <a:gd name="T5" fmla="*/ 709 h 926"/>
                  <a:gd name="T6" fmla="*/ 760 w 993"/>
                  <a:gd name="T7" fmla="*/ 563 h 926"/>
                  <a:gd name="T8" fmla="*/ 381 w 993"/>
                  <a:gd name="T9" fmla="*/ 0 h 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3"/>
                  <a:gd name="T16" fmla="*/ 0 h 926"/>
                  <a:gd name="T17" fmla="*/ 993 w 993"/>
                  <a:gd name="T18" fmla="*/ 926 h 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3" h="926">
                    <a:moveTo>
                      <a:pt x="498" y="0"/>
                    </a:moveTo>
                    <a:lnTo>
                      <a:pt x="0" y="854"/>
                    </a:lnTo>
                    <a:lnTo>
                      <a:pt x="721" y="926"/>
                    </a:lnTo>
                    <a:lnTo>
                      <a:pt x="993" y="735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95" name="Freeform 115"/>
            <p:cNvSpPr>
              <a:spLocks noChangeAspect="1"/>
            </p:cNvSpPr>
            <p:nvPr/>
          </p:nvSpPr>
          <p:spPr bwMode="auto">
            <a:xfrm>
              <a:off x="3060" y="1878"/>
              <a:ext cx="760" cy="709"/>
            </a:xfrm>
            <a:custGeom>
              <a:avLst/>
              <a:gdLst>
                <a:gd name="T0" fmla="*/ 479 w 993"/>
                <a:gd name="T1" fmla="*/ 409 h 926"/>
                <a:gd name="T2" fmla="*/ 381 w 993"/>
                <a:gd name="T3" fmla="*/ 0 h 926"/>
                <a:gd name="T4" fmla="*/ 158 w 993"/>
                <a:gd name="T5" fmla="*/ 381 h 926"/>
                <a:gd name="T6" fmla="*/ 0 w 993"/>
                <a:gd name="T7" fmla="*/ 654 h 926"/>
                <a:gd name="T8" fmla="*/ 279 w 993"/>
                <a:gd name="T9" fmla="*/ 682 h 926"/>
                <a:gd name="T10" fmla="*/ 552 w 993"/>
                <a:gd name="T11" fmla="*/ 709 h 926"/>
                <a:gd name="T12" fmla="*/ 662 w 993"/>
                <a:gd name="T13" fmla="*/ 632 h 926"/>
                <a:gd name="T14" fmla="*/ 760 w 993"/>
                <a:gd name="T15" fmla="*/ 563 h 926"/>
                <a:gd name="T16" fmla="*/ 601 w 993"/>
                <a:gd name="T17" fmla="*/ 325 h 9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3"/>
                <a:gd name="T28" fmla="*/ 0 h 926"/>
                <a:gd name="T29" fmla="*/ 993 w 993"/>
                <a:gd name="T30" fmla="*/ 926 h 9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3" h="926">
                  <a:moveTo>
                    <a:pt x="626" y="534"/>
                  </a:moveTo>
                  <a:lnTo>
                    <a:pt x="498" y="0"/>
                  </a:lnTo>
                  <a:lnTo>
                    <a:pt x="206" y="497"/>
                  </a:lnTo>
                  <a:lnTo>
                    <a:pt x="0" y="854"/>
                  </a:lnTo>
                  <a:lnTo>
                    <a:pt x="365" y="891"/>
                  </a:lnTo>
                  <a:lnTo>
                    <a:pt x="721" y="926"/>
                  </a:lnTo>
                  <a:lnTo>
                    <a:pt x="865" y="825"/>
                  </a:lnTo>
                  <a:lnTo>
                    <a:pt x="993" y="735"/>
                  </a:lnTo>
                  <a:lnTo>
                    <a:pt x="785" y="425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96" name="Group 116"/>
          <p:cNvGrpSpPr>
            <a:grpSpLocks/>
          </p:cNvGrpSpPr>
          <p:nvPr/>
        </p:nvGrpSpPr>
        <p:grpSpPr bwMode="auto">
          <a:xfrm>
            <a:off x="6667757" y="1819077"/>
            <a:ext cx="1143465" cy="1836266"/>
            <a:chOff x="3923" y="1397"/>
            <a:chExt cx="317" cy="952"/>
          </a:xfrm>
        </p:grpSpPr>
        <p:sp>
          <p:nvSpPr>
            <p:cNvPr id="101" name="Line 117"/>
            <p:cNvSpPr>
              <a:spLocks noChangeShapeType="1"/>
            </p:cNvSpPr>
            <p:nvPr/>
          </p:nvSpPr>
          <p:spPr bwMode="auto">
            <a:xfrm flipH="1">
              <a:off x="3923" y="2344"/>
              <a:ext cx="317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02" name="Line 118"/>
            <p:cNvSpPr>
              <a:spLocks noChangeShapeType="1"/>
            </p:cNvSpPr>
            <p:nvPr/>
          </p:nvSpPr>
          <p:spPr bwMode="auto">
            <a:xfrm flipV="1">
              <a:off x="4240" y="1397"/>
              <a:ext cx="0" cy="952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3" name="Line 119"/>
          <p:cNvSpPr>
            <a:spLocks noChangeShapeType="1"/>
          </p:cNvSpPr>
          <p:nvPr/>
        </p:nvSpPr>
        <p:spPr bwMode="auto">
          <a:xfrm>
            <a:off x="3160070" y="3753454"/>
            <a:ext cx="0" cy="98890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04" name="Line 124"/>
          <p:cNvSpPr>
            <a:spLocks noChangeShapeType="1"/>
          </p:cNvSpPr>
          <p:nvPr/>
        </p:nvSpPr>
        <p:spPr bwMode="auto">
          <a:xfrm>
            <a:off x="6507839" y="3681818"/>
            <a:ext cx="0" cy="98579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00" name="Group 128"/>
          <p:cNvGrpSpPr>
            <a:grpSpLocks/>
          </p:cNvGrpSpPr>
          <p:nvPr/>
        </p:nvGrpSpPr>
        <p:grpSpPr bwMode="auto">
          <a:xfrm>
            <a:off x="5670985" y="913959"/>
            <a:ext cx="2985755" cy="1147755"/>
            <a:chOff x="358" y="427"/>
            <a:chExt cx="1699" cy="737"/>
          </a:xfrm>
        </p:grpSpPr>
        <p:sp>
          <p:nvSpPr>
            <p:cNvPr id="106" name="Oval 129"/>
            <p:cNvSpPr>
              <a:spLocks noChangeArrowheads="1"/>
            </p:cNvSpPr>
            <p:nvPr/>
          </p:nvSpPr>
          <p:spPr bwMode="auto">
            <a:xfrm>
              <a:off x="358" y="427"/>
              <a:ext cx="1699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107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8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0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1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2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3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14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105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115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116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120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121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119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17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18" name="Group 128"/>
          <p:cNvGrpSpPr>
            <a:grpSpLocks/>
          </p:cNvGrpSpPr>
          <p:nvPr/>
        </p:nvGrpSpPr>
        <p:grpSpPr bwMode="auto">
          <a:xfrm>
            <a:off x="290820" y="913959"/>
            <a:ext cx="3089437" cy="1094806"/>
            <a:chOff x="434" y="461"/>
            <a:chExt cx="1758" cy="703"/>
          </a:xfrm>
        </p:grpSpPr>
        <p:sp>
          <p:nvSpPr>
            <p:cNvPr id="123" name="Oval 129"/>
            <p:cNvSpPr>
              <a:spLocks noChangeArrowheads="1"/>
            </p:cNvSpPr>
            <p:nvPr/>
          </p:nvSpPr>
          <p:spPr bwMode="auto">
            <a:xfrm>
              <a:off x="434" y="461"/>
              <a:ext cx="1758" cy="64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ja-JP" altLang="en-US" sz="1400" dirty="0">
                <a:solidFill>
                  <a:srgbClr val="000000"/>
                </a:solidFill>
              </a:endParaRPr>
            </a:p>
          </p:txBody>
        </p:sp>
        <p:pic>
          <p:nvPicPr>
            <p:cNvPr id="124" name="Picture 130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29" y="760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5" name="Picture 131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56" y="533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6" name="Picture 132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701" y="618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7" name="Picture 133" descr="it_010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47" y="482"/>
              <a:ext cx="189" cy="2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8" name="Line 134"/>
            <p:cNvSpPr>
              <a:spLocks noChangeShapeType="1"/>
            </p:cNvSpPr>
            <p:nvPr/>
          </p:nvSpPr>
          <p:spPr bwMode="auto">
            <a:xfrm flipH="1" flipV="1">
              <a:off x="793" y="890"/>
              <a:ext cx="68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29" name="Line 135"/>
            <p:cNvSpPr>
              <a:spLocks noChangeShapeType="1"/>
            </p:cNvSpPr>
            <p:nvPr/>
          </p:nvSpPr>
          <p:spPr bwMode="auto">
            <a:xfrm flipH="1" flipV="1">
              <a:off x="975" y="663"/>
              <a:ext cx="544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0" name="Line 136"/>
            <p:cNvSpPr>
              <a:spLocks noChangeShapeType="1"/>
            </p:cNvSpPr>
            <p:nvPr/>
          </p:nvSpPr>
          <p:spPr bwMode="auto">
            <a:xfrm flipH="1" flipV="1">
              <a:off x="1383" y="618"/>
              <a:ext cx="182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31" name="Line 137"/>
            <p:cNvSpPr>
              <a:spLocks noChangeShapeType="1"/>
            </p:cNvSpPr>
            <p:nvPr/>
          </p:nvSpPr>
          <p:spPr bwMode="auto">
            <a:xfrm flipV="1">
              <a:off x="1655" y="754"/>
              <a:ext cx="136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122" name="Group 138"/>
            <p:cNvGrpSpPr>
              <a:grpSpLocks noChangeAspect="1"/>
            </p:cNvGrpSpPr>
            <p:nvPr/>
          </p:nvGrpSpPr>
          <p:grpSpPr bwMode="auto">
            <a:xfrm>
              <a:off x="1474" y="935"/>
              <a:ext cx="215" cy="229"/>
              <a:chOff x="3440" y="1592"/>
              <a:chExt cx="601" cy="640"/>
            </a:xfrm>
          </p:grpSpPr>
          <p:grpSp>
            <p:nvGrpSpPr>
              <p:cNvPr id="132" name="Group 139"/>
              <p:cNvGrpSpPr>
                <a:grpSpLocks noChangeAspect="1"/>
              </p:cNvGrpSpPr>
              <p:nvPr/>
            </p:nvGrpSpPr>
            <p:grpSpPr bwMode="auto">
              <a:xfrm>
                <a:off x="3440" y="1592"/>
                <a:ext cx="600" cy="640"/>
                <a:chOff x="2730" y="1778"/>
                <a:chExt cx="600" cy="640"/>
              </a:xfrm>
            </p:grpSpPr>
            <p:grpSp>
              <p:nvGrpSpPr>
                <p:cNvPr id="133" name="Group 140"/>
                <p:cNvGrpSpPr>
                  <a:grpSpLocks noChangeAspect="1"/>
                </p:cNvGrpSpPr>
                <p:nvPr/>
              </p:nvGrpSpPr>
              <p:grpSpPr bwMode="auto">
                <a:xfrm>
                  <a:off x="2730" y="1778"/>
                  <a:ext cx="600" cy="640"/>
                  <a:chOff x="2580" y="1840"/>
                  <a:chExt cx="600" cy="640"/>
                </a:xfrm>
              </p:grpSpPr>
              <p:pic>
                <p:nvPicPr>
                  <p:cNvPr id="137" name="Picture 141" descr="立方体_S_緑"/>
                  <p:cNvPicPr>
                    <a:picLocks noChangeAspect="1" noChangeArrowheads="1"/>
                  </p:cNvPicPr>
                  <p:nvPr/>
                </p:nvPicPr>
                <p:blipFill>
                  <a:blip r:embed="rId13" cstate="print"/>
                  <a:srcRect/>
                  <a:stretch>
                    <a:fillRect/>
                  </a:stretch>
                </p:blipFill>
                <p:spPr bwMode="auto">
                  <a:xfrm>
                    <a:off x="2580" y="1840"/>
                    <a:ext cx="600" cy="64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pic>
                <p:nvPicPr>
                  <p:cNvPr id="138" name="Picture 142" descr="立方体用"/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/>
                  <a:srcRect/>
                  <a:stretch>
                    <a:fillRect/>
                  </a:stretch>
                </p:blipFill>
                <p:spPr bwMode="auto">
                  <a:xfrm>
                    <a:off x="2586" y="2016"/>
                    <a:ext cx="440" cy="43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136" name="Freeform 143"/>
                <p:cNvSpPr>
                  <a:spLocks noChangeAspect="1"/>
                </p:cNvSpPr>
                <p:nvPr/>
              </p:nvSpPr>
              <p:spPr bwMode="auto">
                <a:xfrm>
                  <a:off x="2731" y="1781"/>
                  <a:ext cx="599" cy="635"/>
                </a:xfrm>
                <a:custGeom>
                  <a:avLst/>
                  <a:gdLst>
                    <a:gd name="T0" fmla="*/ 0 w 879"/>
                    <a:gd name="T1" fmla="*/ 591 h 934"/>
                    <a:gd name="T2" fmla="*/ 0 w 879"/>
                    <a:gd name="T3" fmla="*/ 115 h 934"/>
                    <a:gd name="T4" fmla="*/ 167 w 879"/>
                    <a:gd name="T5" fmla="*/ 0 h 934"/>
                    <a:gd name="T6" fmla="*/ 599 w 879"/>
                    <a:gd name="T7" fmla="*/ 44 h 934"/>
                    <a:gd name="T8" fmla="*/ 599 w 879"/>
                    <a:gd name="T9" fmla="*/ 520 h 934"/>
                    <a:gd name="T10" fmla="*/ 435 w 879"/>
                    <a:gd name="T11" fmla="*/ 635 h 934"/>
                    <a:gd name="T12" fmla="*/ 0 w 879"/>
                    <a:gd name="T13" fmla="*/ 591 h 9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79"/>
                    <a:gd name="T22" fmla="*/ 0 h 934"/>
                    <a:gd name="T23" fmla="*/ 879 w 879"/>
                    <a:gd name="T24" fmla="*/ 934 h 9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79" h="934">
                      <a:moveTo>
                        <a:pt x="0" y="870"/>
                      </a:moveTo>
                      <a:lnTo>
                        <a:pt x="0" y="169"/>
                      </a:lnTo>
                      <a:lnTo>
                        <a:pt x="245" y="0"/>
                      </a:lnTo>
                      <a:lnTo>
                        <a:pt x="879" y="64"/>
                      </a:lnTo>
                      <a:lnTo>
                        <a:pt x="879" y="765"/>
                      </a:lnTo>
                      <a:lnTo>
                        <a:pt x="638" y="934"/>
                      </a:lnTo>
                      <a:lnTo>
                        <a:pt x="0" y="8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34" name="Freeform 144"/>
              <p:cNvSpPr>
                <a:spLocks noChangeAspect="1"/>
              </p:cNvSpPr>
              <p:nvPr/>
            </p:nvSpPr>
            <p:spPr bwMode="auto">
              <a:xfrm>
                <a:off x="3441" y="1594"/>
                <a:ext cx="600" cy="635"/>
              </a:xfrm>
              <a:custGeom>
                <a:avLst/>
                <a:gdLst>
                  <a:gd name="T0" fmla="*/ 241 w 880"/>
                  <a:gd name="T1" fmla="*/ 137 h 934"/>
                  <a:gd name="T2" fmla="*/ 436 w 880"/>
                  <a:gd name="T3" fmla="*/ 396 h 934"/>
                  <a:gd name="T4" fmla="*/ 436 w 880"/>
                  <a:gd name="T5" fmla="*/ 635 h 934"/>
                  <a:gd name="T6" fmla="*/ 227 w 880"/>
                  <a:gd name="T7" fmla="*/ 615 h 934"/>
                  <a:gd name="T8" fmla="*/ 1 w 880"/>
                  <a:gd name="T9" fmla="*/ 591 h 934"/>
                  <a:gd name="T10" fmla="*/ 0 w 880"/>
                  <a:gd name="T11" fmla="*/ 355 h 934"/>
                  <a:gd name="T12" fmla="*/ 1 w 880"/>
                  <a:gd name="T13" fmla="*/ 115 h 934"/>
                  <a:gd name="T14" fmla="*/ 89 w 880"/>
                  <a:gd name="T15" fmla="*/ 55 h 934"/>
                  <a:gd name="T16" fmla="*/ 168 w 880"/>
                  <a:gd name="T17" fmla="*/ 0 h 934"/>
                  <a:gd name="T18" fmla="*/ 372 w 880"/>
                  <a:gd name="T19" fmla="*/ 19 h 934"/>
                  <a:gd name="T20" fmla="*/ 600 w 880"/>
                  <a:gd name="T21" fmla="*/ 44 h 934"/>
                  <a:gd name="T22" fmla="*/ 600 w 880"/>
                  <a:gd name="T23" fmla="*/ 284 h 934"/>
                  <a:gd name="T24" fmla="*/ 600 w 880"/>
                  <a:gd name="T25" fmla="*/ 520 h 934"/>
                  <a:gd name="T26" fmla="*/ 526 w 880"/>
                  <a:gd name="T27" fmla="*/ 572 h 9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80"/>
                  <a:gd name="T43" fmla="*/ 0 h 934"/>
                  <a:gd name="T44" fmla="*/ 880 w 880"/>
                  <a:gd name="T45" fmla="*/ 934 h 9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80" h="934">
                    <a:moveTo>
                      <a:pt x="354" y="202"/>
                    </a:moveTo>
                    <a:lnTo>
                      <a:pt x="639" y="583"/>
                    </a:lnTo>
                    <a:lnTo>
                      <a:pt x="639" y="934"/>
                    </a:lnTo>
                    <a:lnTo>
                      <a:pt x="333" y="904"/>
                    </a:lnTo>
                    <a:lnTo>
                      <a:pt x="1" y="870"/>
                    </a:lnTo>
                    <a:lnTo>
                      <a:pt x="0" y="522"/>
                    </a:lnTo>
                    <a:lnTo>
                      <a:pt x="1" y="169"/>
                    </a:lnTo>
                    <a:lnTo>
                      <a:pt x="130" y="81"/>
                    </a:lnTo>
                    <a:lnTo>
                      <a:pt x="246" y="0"/>
                    </a:lnTo>
                    <a:lnTo>
                      <a:pt x="546" y="28"/>
                    </a:lnTo>
                    <a:lnTo>
                      <a:pt x="880" y="64"/>
                    </a:lnTo>
                    <a:lnTo>
                      <a:pt x="880" y="418"/>
                    </a:lnTo>
                    <a:lnTo>
                      <a:pt x="880" y="765"/>
                    </a:lnTo>
                    <a:lnTo>
                      <a:pt x="772" y="841"/>
                    </a:lnTo>
                  </a:path>
                </a:pathLst>
              </a:custGeom>
              <a:noFill/>
              <a:ln w="317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139" name="Line 121"/>
          <p:cNvSpPr>
            <a:spLocks noChangeShapeType="1"/>
          </p:cNvSpPr>
          <p:nvPr/>
        </p:nvSpPr>
        <p:spPr bwMode="auto">
          <a:xfrm>
            <a:off x="4435914" y="4035332"/>
            <a:ext cx="0" cy="91882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sp>
        <p:nvSpPr>
          <p:cNvPr id="140" name="Line 123"/>
          <p:cNvSpPr>
            <a:spLocks noChangeShapeType="1"/>
          </p:cNvSpPr>
          <p:nvPr/>
        </p:nvSpPr>
        <p:spPr bwMode="auto">
          <a:xfrm>
            <a:off x="5790837" y="4106970"/>
            <a:ext cx="0" cy="914154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solidFill>
                <a:srgbClr val="000000"/>
              </a:solidFill>
            </a:endParaRPr>
          </a:p>
        </p:txBody>
      </p:sp>
      <p:grpSp>
        <p:nvGrpSpPr>
          <p:cNvPr id="135" name="Group 54"/>
          <p:cNvGrpSpPr>
            <a:grpSpLocks noChangeAspect="1"/>
          </p:cNvGrpSpPr>
          <p:nvPr/>
        </p:nvGrpSpPr>
        <p:grpSpPr bwMode="auto">
          <a:xfrm>
            <a:off x="6357004" y="4593545"/>
            <a:ext cx="393960" cy="352345"/>
            <a:chOff x="3440" y="1592"/>
            <a:chExt cx="622" cy="640"/>
          </a:xfrm>
        </p:grpSpPr>
        <p:grpSp>
          <p:nvGrpSpPr>
            <p:cNvPr id="141" name="Group 55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42" name="Group 56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146" name="Picture 57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47" name="Picture 58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145" name="Freeform 59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43" name="Freeform 60"/>
            <p:cNvSpPr>
              <a:spLocks noChangeAspect="1"/>
            </p:cNvSpPr>
            <p:nvPr/>
          </p:nvSpPr>
          <p:spPr bwMode="auto">
            <a:xfrm>
              <a:off x="3462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44" name="Group 47"/>
          <p:cNvGrpSpPr>
            <a:grpSpLocks noChangeAspect="1"/>
          </p:cNvGrpSpPr>
          <p:nvPr/>
        </p:nvGrpSpPr>
        <p:grpSpPr bwMode="auto">
          <a:xfrm>
            <a:off x="4269572" y="4942813"/>
            <a:ext cx="380660" cy="352344"/>
            <a:chOff x="3440" y="1592"/>
            <a:chExt cx="601" cy="640"/>
          </a:xfrm>
        </p:grpSpPr>
        <p:grpSp>
          <p:nvGrpSpPr>
            <p:cNvPr id="148" name="Group 48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49" name="Group 49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153" name="Picture 50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54" name="Picture 51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152" name="Freeform 52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50" name="Freeform 53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51" name="Group 61"/>
          <p:cNvGrpSpPr>
            <a:grpSpLocks noChangeAspect="1"/>
          </p:cNvGrpSpPr>
          <p:nvPr/>
        </p:nvGrpSpPr>
        <p:grpSpPr bwMode="auto">
          <a:xfrm>
            <a:off x="5634636" y="4942813"/>
            <a:ext cx="377118" cy="349267"/>
            <a:chOff x="3440" y="1592"/>
            <a:chExt cx="601" cy="640"/>
          </a:xfrm>
        </p:grpSpPr>
        <p:grpSp>
          <p:nvGrpSpPr>
            <p:cNvPr id="155" name="Group 62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56" name="Group 63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160" name="Picture 64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61" name="Picture 65" descr="立方体用"/>
                <p:cNvPicPr>
                  <a:picLocks noChangeAspect="1" noChangeArrowheads="1"/>
                </p:cNvPicPr>
                <p:nvPr/>
              </p:nvPicPr>
              <p:blipFill>
                <a:blip r:embed="rId15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159" name="Freeform 66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57" name="Freeform 67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58" name="Group 40"/>
          <p:cNvGrpSpPr>
            <a:grpSpLocks noChangeAspect="1"/>
          </p:cNvGrpSpPr>
          <p:nvPr/>
        </p:nvGrpSpPr>
        <p:grpSpPr bwMode="auto">
          <a:xfrm>
            <a:off x="2944993" y="4733561"/>
            <a:ext cx="380660" cy="352344"/>
            <a:chOff x="3440" y="1592"/>
            <a:chExt cx="601" cy="640"/>
          </a:xfrm>
        </p:grpSpPr>
        <p:grpSp>
          <p:nvGrpSpPr>
            <p:cNvPr id="162" name="Group 41"/>
            <p:cNvGrpSpPr>
              <a:grpSpLocks noChangeAspect="1"/>
            </p:cNvGrpSpPr>
            <p:nvPr/>
          </p:nvGrpSpPr>
          <p:grpSpPr bwMode="auto">
            <a:xfrm>
              <a:off x="3440" y="1592"/>
              <a:ext cx="600" cy="640"/>
              <a:chOff x="2730" y="1778"/>
              <a:chExt cx="600" cy="640"/>
            </a:xfrm>
          </p:grpSpPr>
          <p:grpSp>
            <p:nvGrpSpPr>
              <p:cNvPr id="163" name="Group 42"/>
              <p:cNvGrpSpPr>
                <a:grpSpLocks noChangeAspect="1"/>
              </p:cNvGrpSpPr>
              <p:nvPr/>
            </p:nvGrpSpPr>
            <p:grpSpPr bwMode="auto">
              <a:xfrm>
                <a:off x="2730" y="1778"/>
                <a:ext cx="600" cy="640"/>
                <a:chOff x="2580" y="1840"/>
                <a:chExt cx="600" cy="640"/>
              </a:xfrm>
            </p:grpSpPr>
            <p:pic>
              <p:nvPicPr>
                <p:cNvPr id="167" name="Picture 43" descr="立方体_S_緑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580" y="1840"/>
                  <a:ext cx="600" cy="6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68" name="Picture 44" descr="立方体用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586" y="2016"/>
                  <a:ext cx="440" cy="4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166" name="Freeform 45"/>
              <p:cNvSpPr>
                <a:spLocks noChangeAspect="1"/>
              </p:cNvSpPr>
              <p:nvPr/>
            </p:nvSpPr>
            <p:spPr bwMode="auto">
              <a:xfrm>
                <a:off x="2731" y="1781"/>
                <a:ext cx="599" cy="635"/>
              </a:xfrm>
              <a:custGeom>
                <a:avLst/>
                <a:gdLst>
                  <a:gd name="T0" fmla="*/ 0 w 879"/>
                  <a:gd name="T1" fmla="*/ 5 h 934"/>
                  <a:gd name="T2" fmla="*/ 0 w 879"/>
                  <a:gd name="T3" fmla="*/ 1 h 934"/>
                  <a:gd name="T4" fmla="*/ 1 w 879"/>
                  <a:gd name="T5" fmla="*/ 0 h 934"/>
                  <a:gd name="T6" fmla="*/ 6 w 879"/>
                  <a:gd name="T7" fmla="*/ 1 h 934"/>
                  <a:gd name="T8" fmla="*/ 6 w 879"/>
                  <a:gd name="T9" fmla="*/ 5 h 934"/>
                  <a:gd name="T10" fmla="*/ 5 w 879"/>
                  <a:gd name="T11" fmla="*/ 7 h 934"/>
                  <a:gd name="T12" fmla="*/ 0 w 879"/>
                  <a:gd name="T13" fmla="*/ 5 h 9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9"/>
                  <a:gd name="T22" fmla="*/ 0 h 934"/>
                  <a:gd name="T23" fmla="*/ 879 w 879"/>
                  <a:gd name="T24" fmla="*/ 934 h 9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9" h="934">
                    <a:moveTo>
                      <a:pt x="0" y="870"/>
                    </a:moveTo>
                    <a:lnTo>
                      <a:pt x="0" y="169"/>
                    </a:lnTo>
                    <a:lnTo>
                      <a:pt x="245" y="0"/>
                    </a:lnTo>
                    <a:lnTo>
                      <a:pt x="879" y="64"/>
                    </a:lnTo>
                    <a:lnTo>
                      <a:pt x="879" y="765"/>
                    </a:lnTo>
                    <a:lnTo>
                      <a:pt x="638" y="934"/>
                    </a:lnTo>
                    <a:lnTo>
                      <a:pt x="0" y="870"/>
                    </a:lnTo>
                    <a:close/>
                  </a:path>
                </a:pathLst>
              </a:custGeom>
              <a:no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64" name="Freeform 46"/>
            <p:cNvSpPr>
              <a:spLocks noChangeAspect="1"/>
            </p:cNvSpPr>
            <p:nvPr/>
          </p:nvSpPr>
          <p:spPr bwMode="auto">
            <a:xfrm>
              <a:off x="3441" y="1594"/>
              <a:ext cx="600" cy="635"/>
            </a:xfrm>
            <a:custGeom>
              <a:avLst/>
              <a:gdLst>
                <a:gd name="T0" fmla="*/ 2 w 880"/>
                <a:gd name="T1" fmla="*/ 1 h 934"/>
                <a:gd name="T2" fmla="*/ 5 w 880"/>
                <a:gd name="T3" fmla="*/ 3 h 934"/>
                <a:gd name="T4" fmla="*/ 5 w 880"/>
                <a:gd name="T5" fmla="*/ 7 h 934"/>
                <a:gd name="T6" fmla="*/ 2 w 880"/>
                <a:gd name="T7" fmla="*/ 6 h 934"/>
                <a:gd name="T8" fmla="*/ 1 w 880"/>
                <a:gd name="T9" fmla="*/ 5 h 934"/>
                <a:gd name="T10" fmla="*/ 0 w 880"/>
                <a:gd name="T11" fmla="*/ 3 h 934"/>
                <a:gd name="T12" fmla="*/ 1 w 880"/>
                <a:gd name="T13" fmla="*/ 1 h 934"/>
                <a:gd name="T14" fmla="*/ 1 w 880"/>
                <a:gd name="T15" fmla="*/ 1 h 934"/>
                <a:gd name="T16" fmla="*/ 1 w 880"/>
                <a:gd name="T17" fmla="*/ 0 h 934"/>
                <a:gd name="T18" fmla="*/ 3 w 880"/>
                <a:gd name="T19" fmla="*/ 1 h 934"/>
                <a:gd name="T20" fmla="*/ 7 w 880"/>
                <a:gd name="T21" fmla="*/ 1 h 934"/>
                <a:gd name="T22" fmla="*/ 7 w 880"/>
                <a:gd name="T23" fmla="*/ 3 h 934"/>
                <a:gd name="T24" fmla="*/ 7 w 880"/>
                <a:gd name="T25" fmla="*/ 5 h 934"/>
                <a:gd name="T26" fmla="*/ 5 w 880"/>
                <a:gd name="T27" fmla="*/ 5 h 9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80"/>
                <a:gd name="T43" fmla="*/ 0 h 934"/>
                <a:gd name="T44" fmla="*/ 880 w 880"/>
                <a:gd name="T45" fmla="*/ 934 h 9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80" h="934">
                  <a:moveTo>
                    <a:pt x="354" y="202"/>
                  </a:moveTo>
                  <a:lnTo>
                    <a:pt x="639" y="583"/>
                  </a:lnTo>
                  <a:lnTo>
                    <a:pt x="639" y="934"/>
                  </a:lnTo>
                  <a:lnTo>
                    <a:pt x="333" y="904"/>
                  </a:lnTo>
                  <a:lnTo>
                    <a:pt x="1" y="870"/>
                  </a:lnTo>
                  <a:lnTo>
                    <a:pt x="0" y="522"/>
                  </a:lnTo>
                  <a:lnTo>
                    <a:pt x="1" y="169"/>
                  </a:lnTo>
                  <a:lnTo>
                    <a:pt x="130" y="81"/>
                  </a:lnTo>
                  <a:lnTo>
                    <a:pt x="246" y="0"/>
                  </a:lnTo>
                  <a:lnTo>
                    <a:pt x="546" y="28"/>
                  </a:lnTo>
                  <a:lnTo>
                    <a:pt x="880" y="64"/>
                  </a:lnTo>
                  <a:lnTo>
                    <a:pt x="880" y="418"/>
                  </a:lnTo>
                  <a:lnTo>
                    <a:pt x="880" y="765"/>
                  </a:lnTo>
                  <a:lnTo>
                    <a:pt x="772" y="841"/>
                  </a:lnTo>
                </a:path>
              </a:pathLst>
            </a:cu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9" name="Text Box 236"/>
          <p:cNvSpPr txBox="1">
            <a:spLocks noChangeArrowheads="1"/>
          </p:cNvSpPr>
          <p:nvPr/>
        </p:nvSpPr>
        <p:spPr bwMode="auto">
          <a:xfrm>
            <a:off x="6170027" y="4926648"/>
            <a:ext cx="306541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dirty="0" smtClean="0">
                <a:solidFill>
                  <a:srgbClr val="FFFF00"/>
                </a:solidFill>
                <a:latin typeface="HGS創英角ｺﾞｼｯｸUB" pitchFamily="50" charset="-128"/>
                <a:ea typeface="HGS創英角ｺﾞｼｯｸUB" pitchFamily="50" charset="-128"/>
              </a:rPr>
              <a:t>Optical path network </a:t>
            </a:r>
            <a:endParaRPr lang="ja-JP" altLang="en-US" dirty="0">
              <a:solidFill>
                <a:srgbClr val="FFFF00"/>
              </a:solidFill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grpSp>
        <p:nvGrpSpPr>
          <p:cNvPr id="165" name="グループ化 169"/>
          <p:cNvGrpSpPr/>
          <p:nvPr/>
        </p:nvGrpSpPr>
        <p:grpSpPr>
          <a:xfrm>
            <a:off x="2975602" y="3230421"/>
            <a:ext cx="3728923" cy="899277"/>
            <a:chOff x="2975602" y="4281317"/>
            <a:chExt cx="3728923" cy="899277"/>
          </a:xfrm>
        </p:grpSpPr>
        <p:sp>
          <p:nvSpPr>
            <p:cNvPr id="171" name="Line 163"/>
            <p:cNvSpPr>
              <a:spLocks noChangeShapeType="1"/>
            </p:cNvSpPr>
            <p:nvPr/>
          </p:nvSpPr>
          <p:spPr bwMode="auto">
            <a:xfrm flipV="1">
              <a:off x="3158313" y="4488123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2" name="Line 164"/>
            <p:cNvSpPr>
              <a:spLocks noChangeShapeType="1"/>
            </p:cNvSpPr>
            <p:nvPr/>
          </p:nvSpPr>
          <p:spPr bwMode="auto">
            <a:xfrm flipV="1">
              <a:off x="5789080" y="4730502"/>
              <a:ext cx="637921" cy="24237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3" name="Line 165"/>
            <p:cNvSpPr>
              <a:spLocks noChangeShapeType="1"/>
            </p:cNvSpPr>
            <p:nvPr/>
          </p:nvSpPr>
          <p:spPr bwMode="auto">
            <a:xfrm flipV="1">
              <a:off x="4434156" y="4426524"/>
              <a:ext cx="637921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4" name="Line 166"/>
            <p:cNvSpPr>
              <a:spLocks noChangeShapeType="1"/>
            </p:cNvSpPr>
            <p:nvPr/>
          </p:nvSpPr>
          <p:spPr bwMode="auto">
            <a:xfrm>
              <a:off x="3956155" y="4488123"/>
              <a:ext cx="1673006" cy="486097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5" name="Line 167"/>
            <p:cNvSpPr>
              <a:spLocks noChangeShapeType="1"/>
            </p:cNvSpPr>
            <p:nvPr/>
          </p:nvSpPr>
          <p:spPr bwMode="auto">
            <a:xfrm>
              <a:off x="5231997" y="4426524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6" name="Line 168"/>
            <p:cNvSpPr>
              <a:spLocks noChangeShapeType="1"/>
            </p:cNvSpPr>
            <p:nvPr/>
          </p:nvSpPr>
          <p:spPr bwMode="auto">
            <a:xfrm>
              <a:off x="3158313" y="4792101"/>
              <a:ext cx="1115923" cy="24371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7" name="Line 169"/>
            <p:cNvSpPr>
              <a:spLocks noChangeShapeType="1"/>
            </p:cNvSpPr>
            <p:nvPr/>
          </p:nvSpPr>
          <p:spPr bwMode="auto">
            <a:xfrm>
              <a:off x="4513237" y="5034480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sp>
          <p:nvSpPr>
            <p:cNvPr id="178" name="Line 170"/>
            <p:cNvSpPr>
              <a:spLocks noChangeShapeType="1"/>
            </p:cNvSpPr>
            <p:nvPr/>
          </p:nvSpPr>
          <p:spPr bwMode="auto">
            <a:xfrm>
              <a:off x="4035236" y="4426524"/>
              <a:ext cx="1115923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solidFill>
                  <a:srgbClr val="000000"/>
                </a:solidFill>
              </a:endParaRPr>
            </a:p>
          </p:txBody>
        </p:sp>
        <p:grpSp>
          <p:nvGrpSpPr>
            <p:cNvPr id="170" name="グループ化 255"/>
            <p:cNvGrpSpPr/>
            <p:nvPr/>
          </p:nvGrpSpPr>
          <p:grpSpPr>
            <a:xfrm>
              <a:off x="6317386" y="4527361"/>
              <a:ext cx="387139" cy="348434"/>
              <a:chOff x="7058165" y="5696404"/>
              <a:chExt cx="387139" cy="348434"/>
            </a:xfrm>
          </p:grpSpPr>
          <p:sp>
            <p:nvSpPr>
              <p:cNvPr id="200" name="円柱 199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円/楕円 200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202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179" name="グループ化 260"/>
            <p:cNvGrpSpPr/>
            <p:nvPr/>
          </p:nvGrpSpPr>
          <p:grpSpPr>
            <a:xfrm>
              <a:off x="5004543" y="4283154"/>
              <a:ext cx="387139" cy="348434"/>
              <a:chOff x="7058165" y="5696404"/>
              <a:chExt cx="387139" cy="348434"/>
            </a:xfrm>
          </p:grpSpPr>
          <p:sp>
            <p:nvSpPr>
              <p:cNvPr id="197" name="円柱 196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98" name="円/楕円 197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99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180" name="グループ化 264"/>
            <p:cNvGrpSpPr/>
            <p:nvPr/>
          </p:nvGrpSpPr>
          <p:grpSpPr>
            <a:xfrm>
              <a:off x="5588436" y="4822980"/>
              <a:ext cx="387139" cy="348434"/>
              <a:chOff x="7058165" y="5696404"/>
              <a:chExt cx="387139" cy="348434"/>
            </a:xfrm>
          </p:grpSpPr>
          <p:sp>
            <p:nvSpPr>
              <p:cNvPr id="194" name="円柱 193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円/楕円 194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96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181" name="グループ化 268"/>
            <p:cNvGrpSpPr/>
            <p:nvPr/>
          </p:nvGrpSpPr>
          <p:grpSpPr>
            <a:xfrm>
              <a:off x="4220508" y="4832160"/>
              <a:ext cx="387139" cy="348434"/>
              <a:chOff x="7058165" y="5696404"/>
              <a:chExt cx="387139" cy="348434"/>
            </a:xfrm>
          </p:grpSpPr>
          <p:sp>
            <p:nvSpPr>
              <p:cNvPr id="191" name="円柱 190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円/楕円 191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93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182" name="グループ化 272"/>
            <p:cNvGrpSpPr/>
            <p:nvPr/>
          </p:nvGrpSpPr>
          <p:grpSpPr>
            <a:xfrm>
              <a:off x="3768817" y="4281317"/>
              <a:ext cx="387139" cy="348434"/>
              <a:chOff x="7058165" y="5696404"/>
              <a:chExt cx="387139" cy="348434"/>
            </a:xfrm>
          </p:grpSpPr>
          <p:sp>
            <p:nvSpPr>
              <p:cNvPr id="188" name="円柱 187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円/楕円 188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90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  <p:grpSp>
          <p:nvGrpSpPr>
            <p:cNvPr id="183" name="グループ化 276"/>
            <p:cNvGrpSpPr/>
            <p:nvPr/>
          </p:nvGrpSpPr>
          <p:grpSpPr>
            <a:xfrm>
              <a:off x="2975602" y="4589790"/>
              <a:ext cx="387139" cy="348434"/>
              <a:chOff x="7058165" y="5696404"/>
              <a:chExt cx="387139" cy="348434"/>
            </a:xfrm>
          </p:grpSpPr>
          <p:sp>
            <p:nvSpPr>
              <p:cNvPr id="185" name="円柱 184"/>
              <p:cNvSpPr/>
              <p:nvPr/>
            </p:nvSpPr>
            <p:spPr bwMode="auto">
              <a:xfrm>
                <a:off x="7058165" y="5696404"/>
                <a:ext cx="387139" cy="348434"/>
              </a:xfrm>
              <a:prstGeom prst="can">
                <a:avLst>
                  <a:gd name="adj" fmla="val 31584"/>
                </a:avLst>
              </a:prstGeom>
              <a:gradFill flip="none" rotWithShape="1">
                <a:gsLst>
                  <a:gs pos="0">
                    <a:srgbClr val="FF0066">
                      <a:shade val="30000"/>
                      <a:satMod val="115000"/>
                    </a:srgbClr>
                  </a:gs>
                  <a:gs pos="50000">
                    <a:srgbClr val="FF0066">
                      <a:shade val="67500"/>
                      <a:satMod val="115000"/>
                    </a:srgbClr>
                  </a:gs>
                  <a:gs pos="100000">
                    <a:srgbClr val="FF0066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円/楕円 185"/>
              <p:cNvSpPr/>
              <p:nvPr/>
            </p:nvSpPr>
            <p:spPr bwMode="auto">
              <a:xfrm>
                <a:off x="7059457" y="5697460"/>
                <a:ext cx="382728" cy="105772"/>
              </a:xfrm>
              <a:prstGeom prst="ellipse">
                <a:avLst/>
              </a:prstGeom>
              <a:gradFill flip="none" rotWithShape="1">
                <a:gsLst>
                  <a:gs pos="21000">
                    <a:srgbClr val="FF0066"/>
                  </a:gs>
                  <a:gs pos="100000">
                    <a:srgbClr val="C0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87" name="Picture 58" descr="立方体用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7100776" y="5806336"/>
                <a:ext cx="278686" cy="2367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</p:pic>
        </p:grpSp>
      </p:grpSp>
      <p:sp>
        <p:nvSpPr>
          <p:cNvPr id="203" name="Text Box 213"/>
          <p:cNvSpPr txBox="1">
            <a:spLocks noChangeArrowheads="1"/>
          </p:cNvSpPr>
          <p:nvPr/>
        </p:nvSpPr>
        <p:spPr bwMode="auto">
          <a:xfrm>
            <a:off x="6720377" y="3697529"/>
            <a:ext cx="19738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IP</a:t>
            </a:r>
            <a:r>
              <a:rPr lang="ja-JP" altLang="en-US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</a:t>
            </a:r>
            <a:r>
              <a:rPr lang="en-US" altLang="ja-JP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network </a:t>
            </a:r>
            <a:endParaRPr lang="ja-JP" altLang="en-US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  <p:cxnSp>
        <p:nvCxnSpPr>
          <p:cNvPr id="204" name="直線矢印コネクタ 203"/>
          <p:cNvCxnSpPr/>
          <p:nvPr/>
        </p:nvCxnSpPr>
        <p:spPr>
          <a:xfrm>
            <a:off x="2665993" y="4658172"/>
            <a:ext cx="298691" cy="144066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 Box 236"/>
          <p:cNvSpPr txBox="1">
            <a:spLocks noChangeArrowheads="1"/>
          </p:cNvSpPr>
          <p:nvPr/>
        </p:nvSpPr>
        <p:spPr bwMode="auto">
          <a:xfrm>
            <a:off x="27296" y="4416982"/>
            <a:ext cx="272955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Optical cross connect </a:t>
            </a:r>
          </a:p>
          <a:p>
            <a:pPr>
              <a:spcBef>
                <a:spcPts val="0"/>
              </a:spcBef>
            </a:pPr>
            <a:r>
              <a:rPr lang="en-US" altLang="ja-JP" sz="2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GS創英角ｺﾞｼｯｸUB" pitchFamily="50" charset="-128"/>
                <a:ea typeface="HGS創英角ｺﾞｼｯｸUB" pitchFamily="50" charset="-128"/>
              </a:rPr>
              <a:t>          (OXC) </a:t>
            </a:r>
            <a:endParaRPr lang="ja-JP" alt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GS創英角ｺﾞｼｯｸUB" pitchFamily="50" charset="-128"/>
              <a:ea typeface="HGS創英角ｺﾞｼｯｸUB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FONTSIZE" val="10"/>
  <p:tag name="DEFAULTWIDTH" val="354"/>
  <p:tag name="DEFAULTHEIGHT" val="546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c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5"/>
  <p:tag name="PICTUREFILESIZE" val="973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b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8"/>
  <p:tag name="PICTUREFILESIZE" val="1006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b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8"/>
  <p:tag name="PICTUREFILESIZE" val="1026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c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5"/>
  <p:tag name="PICTUREFILESIZE" val="973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1}\oplus d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24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2}\oplus d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305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1}\oplus a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239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2}\oplus a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30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1}\oplus d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24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2}\oplus d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30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192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1}\oplus a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239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1}\oplus c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29"/>
  <p:tag name="PICTUREFILESIZE" val="1198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1}\oplus b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26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1}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12"/>
  <p:tag name="PICTUREFILESIZE" val="1064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30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2}\oplus b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277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2}\oplus c'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2"/>
  <p:tag name="PICTUREFILESIZE" val="1269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2}\oplus a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30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30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3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2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25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192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2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25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3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3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192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2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25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d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9"/>
  <p:tag name="PICTUREFILESIZE" val="1010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a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9"/>
  <p:tag name="PICTUREFILESIZE" val="997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b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8"/>
  <p:tag name="PICTUREFILESIZE" val="1006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b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8"/>
  <p:tag name="PICTUREFILESIZE" val="102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d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9"/>
  <p:tag name="PICTUREFILESIZE" val="101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d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9"/>
  <p:tag name="PICTUREFILESIZE" val="1043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c'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7"/>
  <p:tag name="PICTUREFILESIZE" val="995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a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9"/>
  <p:tag name="PICTUREFILESIZE" val="1028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c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5"/>
  <p:tag name="PICTUREFILESIZE" val="973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dvips]{color}&#10;\begin{document} &#10;\color{red}&#10;$$&#10;Z&#10;=&#10;X_1\oplus X_2&#10;$$&#10;\end{document}&#10;"/>
  <p:tag name="FILENAME" val="Edittex"/>
  <p:tag name="FORMAT" val="png256"/>
  <p:tag name="RES" val="300"/>
  <p:tag name="BLEND" val="0"/>
  <p:tag name="TRANSPARENT" val="0"/>
  <p:tag name="TBUG" val="0"/>
  <p:tag name="ALLOWFS" val="0"/>
  <p:tag name="ORIGWIDTH" val="127"/>
  <p:tag name="PICTUREFILESIZE" val="2178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dvips]{color}&#10;\begin{document} &#10;\color{red}&#10;$$&#10;Z&#10;$$&#10;\end{document}&#10;"/>
  <p:tag name="FILENAME" val="Edittex"/>
  <p:tag name="FORMAT" val="png256"/>
  <p:tag name="RES" val="300"/>
  <p:tag name="BLEND" val="0"/>
  <p:tag name="TRANSPARENT" val="0"/>
  <p:tag name="TBUG" val="0"/>
  <p:tag name="ALLOWFS" val="0"/>
  <p:tag name="ORIGWIDTH" val="14"/>
  <p:tag name="PICTUREFILESIZE" val="1126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30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30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192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2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25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a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9"/>
  <p:tag name="PICTUREFILESIZE" val="997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dvips]{color}&#10;\begin{document} &#10;\color{red}&#10;$$&#10;Z&#10;$$&#10;\end{document}&#10;"/>
  <p:tag name="FILENAME" val="Edittex"/>
  <p:tag name="FORMAT" val="png256"/>
  <p:tag name="RES" val="300"/>
  <p:tag name="BLEND" val="0"/>
  <p:tag name="TRANSPARENT" val="0"/>
  <p:tag name="TBUG" val="0"/>
  <p:tag name="ALLOWFS" val="0"/>
  <p:tag name="ORIGWIDTH" val="14"/>
  <p:tag name="PICTUREFILESIZE" val="1126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slides}\pagestyle{empty}&#10;\usepackage[dvips]{color}&#10;\begin{document} &#10;\color{red}&#10;$$&#10;Z&#10;=&#10;X_1\oplus X_2&#10;$$&#10;\end{document}&#10;"/>
  <p:tag name="FILENAME" val="Edittex"/>
  <p:tag name="FORMAT" val="png256"/>
  <p:tag name="RES" val="300"/>
  <p:tag name="BLEND" val="0"/>
  <p:tag name="TRANSPARENT" val="0"/>
  <p:tag name="TBUG" val="0"/>
  <p:tag name="ALLOWFS" val="0"/>
  <p:tag name="ORIGWIDTH" val="127"/>
  <p:tag name="PICTUREFILESIZE" val="2178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30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\color{blue}&#10;X_1, X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0"/>
  <p:tag name="PICTUREFILESIZE" val="1230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1}\oplus d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24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2}\oplus d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305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1}\oplus a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239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red} Z} \oplus b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28"/>
  <p:tag name="PICTUREFILESIZE" val="1182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red} Z} \oplus c&#10;$$&#10;\end{document}&#10;"/>
  <p:tag name="FILENAME" val="TP_tmp"/>
  <p:tag name="FORMAT" val="png256"/>
  <p:tag name="RES" val="300"/>
  <p:tag name="BLEND" val="0"/>
  <p:tag name="TRANSPARENT" val="0"/>
  <p:tag name="TBUG" val="0"/>
  <p:tag name="ALLOWFS" val="0"/>
  <p:tag name="ORIGWIDTH" val="25"/>
  <p:tag name="PICTUREFILESIZE" val="1139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blue}X_2}\oplus a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34"/>
  <p:tag name="PICTUREFILESIZE" val="130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a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9"/>
  <p:tag name="PICTUREFILESIZE" val="1028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{\color{red} Z} \oplus b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28"/>
  <p:tag name="PICTUREFILESIZE" val="1198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b_1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8"/>
  <p:tag name="PICTUREFILESIZE" val="100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b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8"/>
  <p:tag name="PICTUREFILESIZE" val="102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[dvips]{color}&#10;\begin{document}&#10;$$&#10;%\color{blue}&#10;d_2&#10;$$&#10;\end{document}&#10;"/>
  <p:tag name="FILENAME" val="TP_tmp"/>
  <p:tag name="FORMAT" val="png256"/>
  <p:tag name="RES" val="300"/>
  <p:tag name="BLEND" val="0"/>
  <p:tag name="TRANSPARENT" val="1"/>
  <p:tag name="TBUG" val="0"/>
  <p:tag name="ALLOWFS" val="0"/>
  <p:tag name="ORIGWIDTH" val="9"/>
  <p:tag name="PICTUREFILESIZE" val="1043"/>
</p:tagLst>
</file>

<file path=ppt/theme/theme1.xml><?xml version="1.0" encoding="utf-8"?>
<a:theme xmlns:a="http://schemas.openxmlformats.org/drawingml/2006/main" name="SasakiPageNoOnly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ユーザー定義 2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4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5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6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7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8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9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0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1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2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3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3_全体説明2">
  <a:themeElements>
    <a:clrScheme name="3_全体説明2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3_全体説明2">
      <a:majorFont>
        <a:latin typeface="HGP創英角ｺﾞｼｯｸUB"/>
        <a:ea typeface="HGP創英角ｺﾞｼｯｸUB"/>
        <a:cs typeface=""/>
      </a:majorFont>
      <a:minorFont>
        <a:latin typeface="ＭＳ Ｐゴシック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3105" tIns="46556" rIns="93105" bIns="46556" numCol="1" anchor="t" anchorCtr="0" compatLnSpc="1">
        <a:prstTxWarp prst="textNoShape">
          <a:avLst/>
        </a:prstTxWarp>
      </a:bodyPr>
      <a:lstStyle>
        <a:defPPr marL="0" marR="0" indent="0" algn="l" defTabSz="93345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 typeface="ＭＳ ゴシック" pitchFamily="49" charset="-128"/>
          <a:buChar char="○"/>
          <a:tabLst/>
          <a:defRPr kumimoji="1" lang="ja-JP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ＭＳ ゴシック" pitchFamily="49" charset="-128"/>
            <a:ea typeface="ＭＳ ゴシック" pitchFamily="49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3105" tIns="46556" rIns="93105" bIns="46556" numCol="1" anchor="t" anchorCtr="0" compatLnSpc="1">
        <a:prstTxWarp prst="textNoShape">
          <a:avLst/>
        </a:prstTxWarp>
      </a:bodyPr>
      <a:lstStyle>
        <a:defPPr marL="0" marR="0" indent="0" algn="l" defTabSz="93345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 typeface="ＭＳ ゴシック" pitchFamily="49" charset="-128"/>
          <a:buChar char="○"/>
          <a:tabLst/>
          <a:defRPr kumimoji="1" lang="ja-JP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ＭＳ ゴシック" pitchFamily="49" charset="-128"/>
            <a:ea typeface="ＭＳ ゴシック" pitchFamily="49" charset="-128"/>
          </a:defRPr>
        </a:defPPr>
      </a:lstStyle>
    </a:lnDef>
  </a:objectDefaults>
  <a:extraClrSchemeLst>
    <a:extraClrScheme>
      <a:clrScheme name="3_全体説明2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全体説明2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全体説明2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全体説明2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全体説明2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全体説明2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全体説明2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4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15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16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3_SasakiPageNoOnly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ユーザー定義 2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7_SasakiPageNoOnly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ユーザー定義 2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9_SasakiPageNoOnly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ユーザー定義 2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10_SasakiPageNoOnly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ユーザー定義 2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17_SasakiPageNoOnly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ユーザー定義 2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5_標準デザイン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標準デザイン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22_SasakiPageNoOnly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ユーザー定義 2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標準デザイン">
  <a:themeElements>
    <a:clrScheme name="1_標準デザイン 1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FFD200"/>
      </a:accent1>
      <a:accent2>
        <a:srgbClr val="E62D00"/>
      </a:accent2>
      <a:accent3>
        <a:srgbClr val="FFFFFF"/>
      </a:accent3>
      <a:accent4>
        <a:srgbClr val="000000"/>
      </a:accent4>
      <a:accent5>
        <a:srgbClr val="FFE5AA"/>
      </a:accent5>
      <a:accent6>
        <a:srgbClr val="D02800"/>
      </a:accent6>
      <a:hlink>
        <a:srgbClr val="00B4A0"/>
      </a:hlink>
      <a:folHlink>
        <a:srgbClr val="69B43C"/>
      </a:folHlink>
    </a:clrScheme>
    <a:fontScheme name="1_標準デザイン">
      <a:majorFont>
        <a:latin typeface="Arial"/>
        <a:ea typeface="HGP創英角ｺﾞｼｯｸUB"/>
        <a:cs typeface=""/>
      </a:majorFont>
      <a:minorFont>
        <a:latin typeface="Arial"/>
        <a:ea typeface="HGP創英角ｺﾞｼｯｸUB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38100" cap="flat" cmpd="sng" algn="ctr">
          <a:solidFill>
            <a:srgbClr val="00B4A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288000" tIns="90000" rIns="288000" bIns="9000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HGP創英角ｺﾞｼｯｸUB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38100" cap="flat" cmpd="sng" algn="ctr">
          <a:solidFill>
            <a:srgbClr val="00B4A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288000" tIns="90000" rIns="288000" bIns="9000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HGP創英角ｺﾞｼｯｸUB" pitchFamily="50" charset="-128"/>
          </a:defRPr>
        </a:defPPr>
      </a:lstStyle>
    </a:lnDef>
  </a:objectDefaults>
  <a:extraClrSchemeLst>
    <a:extraClrScheme>
      <a:clrScheme name="1_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D200"/>
        </a:accent1>
        <a:accent2>
          <a:srgbClr val="E62D00"/>
        </a:accent2>
        <a:accent3>
          <a:srgbClr val="FFFFFF"/>
        </a:accent3>
        <a:accent4>
          <a:srgbClr val="000000"/>
        </a:accent4>
        <a:accent5>
          <a:srgbClr val="FFE5AA"/>
        </a:accent5>
        <a:accent6>
          <a:srgbClr val="D02800"/>
        </a:accent6>
        <a:hlink>
          <a:srgbClr val="00B4A0"/>
        </a:hlink>
        <a:folHlink>
          <a:srgbClr val="69B43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14">
        <a:dk1>
          <a:srgbClr val="000000"/>
        </a:dk1>
        <a:lt1>
          <a:srgbClr val="FFFFFF"/>
        </a:lt1>
        <a:dk2>
          <a:srgbClr val="000066"/>
        </a:dk2>
        <a:lt2>
          <a:srgbClr val="808080"/>
        </a:lt2>
        <a:accent1>
          <a:srgbClr val="FFD200"/>
        </a:accent1>
        <a:accent2>
          <a:srgbClr val="E62D00"/>
        </a:accent2>
        <a:accent3>
          <a:srgbClr val="FFFFFF"/>
        </a:accent3>
        <a:accent4>
          <a:srgbClr val="000000"/>
        </a:accent4>
        <a:accent5>
          <a:srgbClr val="FFE5AA"/>
        </a:accent5>
        <a:accent6>
          <a:srgbClr val="D02800"/>
        </a:accent6>
        <a:hlink>
          <a:srgbClr val="00B4A0"/>
        </a:hlink>
        <a:folHlink>
          <a:srgbClr val="69B43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17_デザインの設定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gradFill rotWithShape="1">
          <a:gsLst>
            <a:gs pos="0">
              <a:srgbClr val="9393ED">
                <a:alpha val="50000"/>
              </a:srgbClr>
            </a:gs>
            <a:gs pos="50000">
              <a:schemeClr val="bg1">
                <a:alpha val="64999"/>
              </a:schemeClr>
            </a:gs>
            <a:gs pos="100000">
              <a:srgbClr val="9393ED"/>
            </a:gs>
          </a:gsLst>
          <a:lin ang="0" scaled="1"/>
        </a:gradFill>
        <a:ln w="15875">
          <a:solidFill>
            <a:srgbClr val="3366FF"/>
          </a:solidFill>
          <a:miter lim="800000"/>
          <a:headEnd/>
          <a:tailEnd/>
        </a:ln>
        <a:effectLst/>
      </a:spPr>
      <a:bodyPr wrap="none" anchor="ctr"/>
      <a:lstStyle>
        <a:defPPr fontAlgn="auto">
          <a:spcBef>
            <a:spcPts val="0"/>
          </a:spcBef>
          <a:spcAft>
            <a:spcPts val="0"/>
          </a:spcAft>
          <a:defRPr sz="1100" dirty="0">
            <a:latin typeface="+mn-lt"/>
            <a:ea typeface="+mn-ea"/>
          </a:defRPr>
        </a:defPPr>
      </a:lstStyle>
    </a:spDef>
  </a:objectDefaults>
  <a:extraClrSchemeLst/>
</a:theme>
</file>

<file path=ppt/theme/theme32.xml><?xml version="1.0" encoding="utf-8"?>
<a:theme xmlns:a="http://schemas.openxmlformats.org/drawingml/2006/main" name="2_SasakiPageNoOnly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ユーザー定義 2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Office 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4.xml><?xml version="1.0" encoding="utf-8"?>
<a:theme xmlns:a="http://schemas.openxmlformats.org/drawingml/2006/main" name="Office 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標準デザイン">
  <a:themeElements>
    <a:clrScheme name="1_標準デザイン 1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FFD200"/>
      </a:accent1>
      <a:accent2>
        <a:srgbClr val="E62D00"/>
      </a:accent2>
      <a:accent3>
        <a:srgbClr val="FFFFFF"/>
      </a:accent3>
      <a:accent4>
        <a:srgbClr val="000000"/>
      </a:accent4>
      <a:accent5>
        <a:srgbClr val="FFE5AA"/>
      </a:accent5>
      <a:accent6>
        <a:srgbClr val="D02800"/>
      </a:accent6>
      <a:hlink>
        <a:srgbClr val="00B4A0"/>
      </a:hlink>
      <a:folHlink>
        <a:srgbClr val="69B43C"/>
      </a:folHlink>
    </a:clrScheme>
    <a:fontScheme name="1_標準デザイン">
      <a:majorFont>
        <a:latin typeface="Arial"/>
        <a:ea typeface="HGP創英角ｺﾞｼｯｸUB"/>
        <a:cs typeface=""/>
      </a:majorFont>
      <a:minorFont>
        <a:latin typeface="Arial"/>
        <a:ea typeface="HGP創英角ｺﾞｼｯｸUB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38100" cap="flat" cmpd="sng" algn="ctr">
          <a:solidFill>
            <a:srgbClr val="00B4A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288000" tIns="90000" rIns="288000" bIns="9000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HGP創英角ｺﾞｼｯｸUB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38100" cap="flat" cmpd="sng" algn="ctr">
          <a:solidFill>
            <a:srgbClr val="00B4A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288000" tIns="90000" rIns="288000" bIns="9000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HGP創英角ｺﾞｼｯｸUB" pitchFamily="50" charset="-128"/>
          </a:defRPr>
        </a:defPPr>
      </a:lstStyle>
    </a:lnDef>
  </a:objectDefaults>
  <a:extraClrSchemeLst>
    <a:extraClrScheme>
      <a:clrScheme name="1_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D200"/>
        </a:accent1>
        <a:accent2>
          <a:srgbClr val="E62D00"/>
        </a:accent2>
        <a:accent3>
          <a:srgbClr val="FFFFFF"/>
        </a:accent3>
        <a:accent4>
          <a:srgbClr val="000000"/>
        </a:accent4>
        <a:accent5>
          <a:srgbClr val="FFE5AA"/>
        </a:accent5>
        <a:accent6>
          <a:srgbClr val="D02800"/>
        </a:accent6>
        <a:hlink>
          <a:srgbClr val="00B4A0"/>
        </a:hlink>
        <a:folHlink>
          <a:srgbClr val="69B43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14">
        <a:dk1>
          <a:srgbClr val="000000"/>
        </a:dk1>
        <a:lt1>
          <a:srgbClr val="FFFFFF"/>
        </a:lt1>
        <a:dk2>
          <a:srgbClr val="000066"/>
        </a:dk2>
        <a:lt2>
          <a:srgbClr val="808080"/>
        </a:lt2>
        <a:accent1>
          <a:srgbClr val="FFD200"/>
        </a:accent1>
        <a:accent2>
          <a:srgbClr val="E62D00"/>
        </a:accent2>
        <a:accent3>
          <a:srgbClr val="FFFFFF"/>
        </a:accent3>
        <a:accent4>
          <a:srgbClr val="000000"/>
        </a:accent4>
        <a:accent5>
          <a:srgbClr val="FFE5AA"/>
        </a:accent5>
        <a:accent6>
          <a:srgbClr val="D02800"/>
        </a:accent6>
        <a:hlink>
          <a:srgbClr val="00B4A0"/>
        </a:hlink>
        <a:folHlink>
          <a:srgbClr val="69B43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標準デザイン">
  <a:themeElements>
    <a:clrScheme name="1_標準デザイン 1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FFD200"/>
      </a:accent1>
      <a:accent2>
        <a:srgbClr val="E62D00"/>
      </a:accent2>
      <a:accent3>
        <a:srgbClr val="FFFFFF"/>
      </a:accent3>
      <a:accent4>
        <a:srgbClr val="000000"/>
      </a:accent4>
      <a:accent5>
        <a:srgbClr val="FFE5AA"/>
      </a:accent5>
      <a:accent6>
        <a:srgbClr val="D02800"/>
      </a:accent6>
      <a:hlink>
        <a:srgbClr val="00B4A0"/>
      </a:hlink>
      <a:folHlink>
        <a:srgbClr val="69B43C"/>
      </a:folHlink>
    </a:clrScheme>
    <a:fontScheme name="1_標準デザイン">
      <a:majorFont>
        <a:latin typeface="Arial"/>
        <a:ea typeface="HGP創英角ｺﾞｼｯｸUB"/>
        <a:cs typeface=""/>
      </a:majorFont>
      <a:minorFont>
        <a:latin typeface="Arial"/>
        <a:ea typeface="HGP創英角ｺﾞｼｯｸUB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38100" cap="flat" cmpd="sng" algn="ctr">
          <a:solidFill>
            <a:srgbClr val="00B4A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288000" tIns="90000" rIns="288000" bIns="9000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HGP創英角ｺﾞｼｯｸUB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38100" cap="flat" cmpd="sng" algn="ctr">
          <a:solidFill>
            <a:srgbClr val="00B4A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288000" tIns="90000" rIns="288000" bIns="9000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HGP創英角ｺﾞｼｯｸUB" pitchFamily="50" charset="-128"/>
          </a:defRPr>
        </a:defPPr>
      </a:lstStyle>
    </a:lnDef>
  </a:objectDefaults>
  <a:extraClrSchemeLst>
    <a:extraClrScheme>
      <a:clrScheme name="1_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標準デザイン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D200"/>
        </a:accent1>
        <a:accent2>
          <a:srgbClr val="E62D00"/>
        </a:accent2>
        <a:accent3>
          <a:srgbClr val="FFFFFF"/>
        </a:accent3>
        <a:accent4>
          <a:srgbClr val="000000"/>
        </a:accent4>
        <a:accent5>
          <a:srgbClr val="FFE5AA"/>
        </a:accent5>
        <a:accent6>
          <a:srgbClr val="D02800"/>
        </a:accent6>
        <a:hlink>
          <a:srgbClr val="00B4A0"/>
        </a:hlink>
        <a:folHlink>
          <a:srgbClr val="69B43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標準デザイン 14">
        <a:dk1>
          <a:srgbClr val="000000"/>
        </a:dk1>
        <a:lt1>
          <a:srgbClr val="FFFFFF"/>
        </a:lt1>
        <a:dk2>
          <a:srgbClr val="000066"/>
        </a:dk2>
        <a:lt2>
          <a:srgbClr val="808080"/>
        </a:lt2>
        <a:accent1>
          <a:srgbClr val="FFD200"/>
        </a:accent1>
        <a:accent2>
          <a:srgbClr val="E62D00"/>
        </a:accent2>
        <a:accent3>
          <a:srgbClr val="FFFFFF"/>
        </a:accent3>
        <a:accent4>
          <a:srgbClr val="000000"/>
        </a:accent4>
        <a:accent5>
          <a:srgbClr val="FFE5AA"/>
        </a:accent5>
        <a:accent6>
          <a:srgbClr val="D02800"/>
        </a:accent6>
        <a:hlink>
          <a:srgbClr val="00B4A0"/>
        </a:hlink>
        <a:folHlink>
          <a:srgbClr val="69B43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_デザインの設定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2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3_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60420</TotalTime>
  <Words>4119</Words>
  <Application>Microsoft Office PowerPoint</Application>
  <PresentationFormat>画面に合わせる (4:3)</PresentationFormat>
  <Paragraphs>1660</Paragraphs>
  <Slides>125</Slides>
  <Notes>114</Notes>
  <HiddenSlides>0</HiddenSlides>
  <MMClips>0</MMClips>
  <ScaleCrop>false</ScaleCrop>
  <HeadingPairs>
    <vt:vector size="6" baseType="variant">
      <vt:variant>
        <vt:lpstr>テーマ</vt:lpstr>
      </vt:variant>
      <vt:variant>
        <vt:i4>32</vt:i4>
      </vt:variant>
      <vt:variant>
        <vt:lpstr>埋め込まれた OLE サーバー</vt:lpstr>
      </vt:variant>
      <vt:variant>
        <vt:i4>2</vt:i4>
      </vt:variant>
      <vt:variant>
        <vt:lpstr>スライド タイトル</vt:lpstr>
      </vt:variant>
      <vt:variant>
        <vt:i4>125</vt:i4>
      </vt:variant>
    </vt:vector>
  </HeadingPairs>
  <TitlesOfParts>
    <vt:vector size="159" baseType="lpstr">
      <vt:lpstr>SasakiPageNoOnly</vt:lpstr>
      <vt:lpstr>3_全体説明2</vt:lpstr>
      <vt:lpstr>1_標準デザイン</vt:lpstr>
      <vt:lpstr>2_標準デザイン</vt:lpstr>
      <vt:lpstr>3_標準デザイン</vt:lpstr>
      <vt:lpstr>1_デザインの設定</vt:lpstr>
      <vt:lpstr>デザインの設定</vt:lpstr>
      <vt:lpstr>2_デザインの設定</vt:lpstr>
      <vt:lpstr>3_デザインの設定</vt:lpstr>
      <vt:lpstr>4_デザインの設定</vt:lpstr>
      <vt:lpstr>5_デザインの設定</vt:lpstr>
      <vt:lpstr>6_デザインの設定</vt:lpstr>
      <vt:lpstr>7_デザインの設定</vt:lpstr>
      <vt:lpstr>8_デザインの設定</vt:lpstr>
      <vt:lpstr>9_デザインの設定</vt:lpstr>
      <vt:lpstr>10_デザインの設定</vt:lpstr>
      <vt:lpstr>11_デザインの設定</vt:lpstr>
      <vt:lpstr>12_デザインの設定</vt:lpstr>
      <vt:lpstr>13_デザインの設定</vt:lpstr>
      <vt:lpstr>14_デザインの設定</vt:lpstr>
      <vt:lpstr>15_デザインの設定</vt:lpstr>
      <vt:lpstr>16_デザインの設定</vt:lpstr>
      <vt:lpstr>3_SasakiPageNoOnly</vt:lpstr>
      <vt:lpstr>7_SasakiPageNoOnly</vt:lpstr>
      <vt:lpstr>9_SasakiPageNoOnly</vt:lpstr>
      <vt:lpstr>10_SasakiPageNoOnly</vt:lpstr>
      <vt:lpstr>17_SasakiPageNoOnly</vt:lpstr>
      <vt:lpstr>5_標準デザイン</vt:lpstr>
      <vt:lpstr>22_SasakiPageNoOnly</vt:lpstr>
      <vt:lpstr>17_デザインの設定</vt:lpstr>
      <vt:lpstr>Office テーマ</vt:lpstr>
      <vt:lpstr>2_SasakiPageNoOnly</vt:lpstr>
      <vt:lpstr>Drawing</vt:lpstr>
      <vt:lpstr>ｸﾞﾗﾌ</vt:lpstr>
      <vt:lpstr>スライド 1</vt:lpstr>
      <vt:lpstr>スライド 2</vt:lpstr>
      <vt:lpstr>スライド 3</vt:lpstr>
      <vt:lpstr>スライド 4</vt:lpstr>
      <vt:lpstr>スライド 5</vt:lpstr>
      <vt:lpstr>スライド 6</vt:lpstr>
      <vt:lpstr>スライド 7</vt:lpstr>
      <vt:lpstr>スライド 8</vt:lpstr>
      <vt:lpstr>スライド 9</vt:lpstr>
      <vt:lpstr>スライド 10</vt:lpstr>
      <vt:lpstr>スライド 11</vt:lpstr>
      <vt:lpstr>スライド 12</vt:lpstr>
      <vt:lpstr>スライド 13</vt:lpstr>
      <vt:lpstr>スライド 14</vt:lpstr>
      <vt:lpstr>スライド 15</vt:lpstr>
      <vt:lpstr>スライド 16</vt:lpstr>
      <vt:lpstr>スライド 17</vt:lpstr>
      <vt:lpstr>スライド 18</vt:lpstr>
      <vt:lpstr>スライド 19</vt:lpstr>
      <vt:lpstr>スライド 20</vt:lpstr>
      <vt:lpstr>スライド 21</vt:lpstr>
      <vt:lpstr>スライド 22</vt:lpstr>
      <vt:lpstr>スライド 23</vt:lpstr>
      <vt:lpstr>スライド 24</vt:lpstr>
      <vt:lpstr>スライド 25</vt:lpstr>
      <vt:lpstr>スライド 26</vt:lpstr>
      <vt:lpstr>スライド 27</vt:lpstr>
      <vt:lpstr>スライド 28</vt:lpstr>
      <vt:lpstr>スライド 29</vt:lpstr>
      <vt:lpstr>スライド 30</vt:lpstr>
      <vt:lpstr>スライド 31</vt:lpstr>
      <vt:lpstr>スライド 32</vt:lpstr>
      <vt:lpstr>スライド 33</vt:lpstr>
      <vt:lpstr>スライド 34</vt:lpstr>
      <vt:lpstr>スライド 35</vt:lpstr>
      <vt:lpstr>スライド 36</vt:lpstr>
      <vt:lpstr>スライド 37</vt:lpstr>
      <vt:lpstr>スライド 38</vt:lpstr>
      <vt:lpstr>スライド 39</vt:lpstr>
      <vt:lpstr>スライド 40</vt:lpstr>
      <vt:lpstr>スライド 41</vt:lpstr>
      <vt:lpstr>スライド 42</vt:lpstr>
      <vt:lpstr>スライド 43</vt:lpstr>
      <vt:lpstr>スライド 44</vt:lpstr>
      <vt:lpstr>スライド 45</vt:lpstr>
      <vt:lpstr>スライド 46</vt:lpstr>
      <vt:lpstr>スライド 47</vt:lpstr>
      <vt:lpstr>スライド 48</vt:lpstr>
      <vt:lpstr>スライド 49</vt:lpstr>
      <vt:lpstr>スライド 50</vt:lpstr>
      <vt:lpstr>スライド 51</vt:lpstr>
      <vt:lpstr>スライド 52</vt:lpstr>
      <vt:lpstr>スライド 53</vt:lpstr>
      <vt:lpstr>スライド 54</vt:lpstr>
      <vt:lpstr>スライド 55</vt:lpstr>
      <vt:lpstr>スライド 56</vt:lpstr>
      <vt:lpstr>スライド 57</vt:lpstr>
      <vt:lpstr>スライド 58</vt:lpstr>
      <vt:lpstr>スライド 59</vt:lpstr>
      <vt:lpstr>スライド 60</vt:lpstr>
      <vt:lpstr>スライド 61</vt:lpstr>
      <vt:lpstr>スライド 62</vt:lpstr>
      <vt:lpstr>スライド 63</vt:lpstr>
      <vt:lpstr>スライド 64</vt:lpstr>
      <vt:lpstr>スライド 65</vt:lpstr>
      <vt:lpstr>スライド 66</vt:lpstr>
      <vt:lpstr>スライド 67</vt:lpstr>
      <vt:lpstr>スライド 68</vt:lpstr>
      <vt:lpstr>スライド 69</vt:lpstr>
      <vt:lpstr>スライド 70</vt:lpstr>
      <vt:lpstr>スライド 71</vt:lpstr>
      <vt:lpstr>スライド 72</vt:lpstr>
      <vt:lpstr>スライド 73</vt:lpstr>
      <vt:lpstr>スライド 74</vt:lpstr>
      <vt:lpstr>スライド 75</vt:lpstr>
      <vt:lpstr>スライド 76</vt:lpstr>
      <vt:lpstr>スライド 77</vt:lpstr>
      <vt:lpstr>スライド 78</vt:lpstr>
      <vt:lpstr>スライド 79</vt:lpstr>
      <vt:lpstr>スライド 80</vt:lpstr>
      <vt:lpstr>スライド 81</vt:lpstr>
      <vt:lpstr>スライド 82</vt:lpstr>
      <vt:lpstr>スライド 83</vt:lpstr>
      <vt:lpstr>スライド 84</vt:lpstr>
      <vt:lpstr>スライド 85</vt:lpstr>
      <vt:lpstr>スライド 86</vt:lpstr>
      <vt:lpstr>スライド 87</vt:lpstr>
      <vt:lpstr>スライド 88</vt:lpstr>
      <vt:lpstr>スライド 89</vt:lpstr>
      <vt:lpstr>スライド 90</vt:lpstr>
      <vt:lpstr>スライド 91</vt:lpstr>
      <vt:lpstr>スライド 92</vt:lpstr>
      <vt:lpstr>スライド 93</vt:lpstr>
      <vt:lpstr>スライド 94</vt:lpstr>
      <vt:lpstr>スライド 95</vt:lpstr>
      <vt:lpstr>スライド 96</vt:lpstr>
      <vt:lpstr>スライド 97</vt:lpstr>
      <vt:lpstr>スライド 98</vt:lpstr>
      <vt:lpstr>スライド 99</vt:lpstr>
      <vt:lpstr>スライド 100</vt:lpstr>
      <vt:lpstr>スライド 101</vt:lpstr>
      <vt:lpstr>スライド 102</vt:lpstr>
      <vt:lpstr>スライド 103</vt:lpstr>
      <vt:lpstr>スライド 104</vt:lpstr>
      <vt:lpstr>スライド 105</vt:lpstr>
      <vt:lpstr>スライド 106</vt:lpstr>
      <vt:lpstr>スライド 107</vt:lpstr>
      <vt:lpstr>スライド 108</vt:lpstr>
      <vt:lpstr>スライド 109</vt:lpstr>
      <vt:lpstr>スライド 110</vt:lpstr>
      <vt:lpstr>スライド 111</vt:lpstr>
      <vt:lpstr>スライド 112</vt:lpstr>
      <vt:lpstr>スライド 113</vt:lpstr>
      <vt:lpstr>スライド 114</vt:lpstr>
      <vt:lpstr>スライド 115</vt:lpstr>
      <vt:lpstr>スライド 116</vt:lpstr>
      <vt:lpstr>スライド 117</vt:lpstr>
      <vt:lpstr>スライド 118</vt:lpstr>
      <vt:lpstr>スライド 119</vt:lpstr>
      <vt:lpstr>スライド 120</vt:lpstr>
      <vt:lpstr>スライド 121</vt:lpstr>
      <vt:lpstr>スライド 122</vt:lpstr>
      <vt:lpstr>スライド 123</vt:lpstr>
      <vt:lpstr>スライド 124</vt:lpstr>
      <vt:lpstr>スライド 125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スライド 1</dc:title>
  <dc:creator>kubota</dc:creator>
  <cp:lastModifiedBy>psasaki</cp:lastModifiedBy>
  <cp:revision>3711</cp:revision>
  <dcterms:created xsi:type="dcterms:W3CDTF">2004-10-24T01:15:33Z</dcterms:created>
  <dcterms:modified xsi:type="dcterms:W3CDTF">2011-09-26T05:33:10Z</dcterms:modified>
</cp:coreProperties>
</file>